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2" r:id="rId3"/>
    <p:sldId id="306" r:id="rId4"/>
    <p:sldId id="307" r:id="rId5"/>
    <p:sldId id="258" r:id="rId6"/>
    <p:sldId id="312" r:id="rId7"/>
    <p:sldId id="313" r:id="rId8"/>
    <p:sldId id="314" r:id="rId9"/>
    <p:sldId id="259" r:id="rId10"/>
    <p:sldId id="262" r:id="rId11"/>
    <p:sldId id="263" r:id="rId12"/>
    <p:sldId id="264" r:id="rId13"/>
    <p:sldId id="268" r:id="rId14"/>
    <p:sldId id="271" r:id="rId15"/>
    <p:sldId id="279" r:id="rId16"/>
    <p:sldId id="280" r:id="rId17"/>
    <p:sldId id="281" r:id="rId18"/>
    <p:sldId id="284" r:id="rId19"/>
    <p:sldId id="285" r:id="rId20"/>
    <p:sldId id="286" r:id="rId21"/>
    <p:sldId id="308" r:id="rId22"/>
    <p:sldId id="287" r:id="rId23"/>
    <p:sldId id="294" r:id="rId24"/>
    <p:sldId id="295" r:id="rId25"/>
    <p:sldId id="296" r:id="rId26"/>
    <p:sldId id="297" r:id="rId27"/>
    <p:sldId id="302" r:id="rId28"/>
    <p:sldId id="303" r:id="rId29"/>
    <p:sldId id="30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44A4F9A9-D808-4164-978E-55224BC0A32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A4F9A9-D808-4164-978E-55224BC0A32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4A4F9A9-D808-4164-978E-55224BC0A326}" type="slidenum">
              <a:rPr lang="ar-SA" smtClean="0"/>
              <a:pPr/>
              <a:t>‹#›</a:t>
            </a:fld>
            <a:endParaRPr lang="ar-SA"/>
          </a:p>
        </p:txBody>
      </p:sp>
    </p:spTree>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3875EB8-D0EE-415A-AD8F-692D5192AC01}" type="datetimeFigureOut">
              <a:rPr lang="ar-SA" smtClean="0"/>
              <a:pPr/>
              <a:t>02/11/1433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44A4F9A9-D808-4164-978E-55224BC0A326}"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3875EB8-D0EE-415A-AD8F-692D5192AC01}" type="datetimeFigureOut">
              <a:rPr lang="ar-SA" smtClean="0"/>
              <a:pPr/>
              <a:t>02/11/1433</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4A4F9A9-D808-4164-978E-55224BC0A326}"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push/>
  </p:transition>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cmha.ca/mental_health/whats-your-stress-inde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en-US" dirty="0" smtClean="0"/>
              <a:t>Coping with stress</a:t>
            </a:r>
            <a:endParaRPr lang="ar-SA"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transition>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0"/>
            <a:r>
              <a:rPr lang="en-US" b="1" dirty="0" smtClean="0"/>
              <a:t>Activity 2</a:t>
            </a:r>
            <a:endParaRPr lang="ar-SA" dirty="0"/>
          </a:p>
        </p:txBody>
      </p:sp>
      <p:sp>
        <p:nvSpPr>
          <p:cNvPr id="3" name="عنصر نائب للمحتوى 2"/>
          <p:cNvSpPr>
            <a:spLocks noGrp="1"/>
          </p:cNvSpPr>
          <p:nvPr>
            <p:ph idx="1"/>
          </p:nvPr>
        </p:nvSpPr>
        <p:spPr/>
        <p:txBody>
          <a:bodyPr/>
          <a:lstStyle/>
          <a:p>
            <a:pPr algn="l" rtl="0"/>
            <a:r>
              <a:rPr lang="en-US" dirty="0" smtClean="0"/>
              <a:t>I should respect stress. Yes/No. Why or why not?</a:t>
            </a:r>
          </a:p>
          <a:p>
            <a:pPr algn="l" rtl="0"/>
            <a:endParaRPr lang="en-US" dirty="0" smtClean="0"/>
          </a:p>
          <a:p>
            <a:pPr algn="l" rtl="0"/>
            <a:r>
              <a:rPr lang="en-US" dirty="0" smtClean="0"/>
              <a:t>Are we saying that stress is always a problem? That it is unhealthy and negative? Yes/No. Why or why not?</a:t>
            </a:r>
            <a:endParaRPr lang="ar-SA" dirty="0"/>
          </a:p>
        </p:txBody>
      </p:sp>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algn="l" rtl="0"/>
            <a:r>
              <a:rPr lang="en-US" dirty="0" smtClean="0"/>
              <a:t>Stress can be a powerful enemy, but it can only destroy us if we allow it to. Stress can also motivate us to act.</a:t>
            </a:r>
          </a:p>
          <a:p>
            <a:pPr algn="l" rtl="0"/>
            <a:r>
              <a:rPr lang="en-US" dirty="0" smtClean="0"/>
              <a:t>Everyone has experienced at least one situation when stress has given them one or a combination of the following results:</a:t>
            </a:r>
          </a:p>
          <a:p>
            <a:pPr algn="l" rtl="0"/>
            <a:r>
              <a:rPr lang="en-US" dirty="0" smtClean="0"/>
              <a:t>• More energy</a:t>
            </a:r>
          </a:p>
          <a:p>
            <a:pPr algn="l" rtl="0"/>
            <a:r>
              <a:rPr lang="en-US" dirty="0" smtClean="0"/>
              <a:t>• More concentration</a:t>
            </a:r>
          </a:p>
          <a:p>
            <a:pPr algn="l" rtl="0"/>
            <a:r>
              <a:rPr lang="en-US" dirty="0" smtClean="0"/>
              <a:t>• More creativity</a:t>
            </a:r>
          </a:p>
          <a:p>
            <a:pPr algn="l" rtl="0"/>
            <a:r>
              <a:rPr lang="en-US" dirty="0" smtClean="0"/>
              <a:t>• More positive attitude</a:t>
            </a:r>
          </a:p>
          <a:p>
            <a:pPr algn="l" rtl="0"/>
            <a:r>
              <a:rPr lang="en-US" dirty="0" smtClean="0"/>
              <a:t>• More enthusiasm</a:t>
            </a:r>
          </a:p>
          <a:p>
            <a:pPr algn="l" rtl="0"/>
            <a:r>
              <a:rPr lang="en-US" dirty="0" smtClean="0"/>
              <a:t>• More self-belief</a:t>
            </a:r>
          </a:p>
          <a:p>
            <a:pPr algn="l" rtl="0"/>
            <a:r>
              <a:rPr lang="en-US" dirty="0" smtClean="0"/>
              <a:t>• More determination</a:t>
            </a:r>
            <a:endParaRPr lang="ar-SA" dirty="0"/>
          </a:p>
        </p:txBody>
      </p:sp>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0"/>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Activity 2</a:t>
            </a:r>
            <a:endParaRPr lang="ar-SA" dirty="0"/>
          </a:p>
        </p:txBody>
      </p:sp>
      <p:sp>
        <p:nvSpPr>
          <p:cNvPr id="3" name="عنصر نائب للمحتوى 2"/>
          <p:cNvSpPr>
            <a:spLocks noGrp="1"/>
          </p:cNvSpPr>
          <p:nvPr>
            <p:ph idx="1"/>
          </p:nvPr>
        </p:nvSpPr>
        <p:spPr/>
        <p:txBody>
          <a:bodyPr/>
          <a:lstStyle/>
          <a:p>
            <a:pPr algn="l" rtl="0"/>
            <a:r>
              <a:rPr lang="en-US" dirty="0" smtClean="0"/>
              <a:t>Recall three occasions when the stress you were under actually helped you.</a:t>
            </a:r>
            <a:endParaRPr lang="ar-SA" dirty="0"/>
          </a:p>
        </p:txBody>
      </p:sp>
    </p:spTree>
  </p:cSld>
  <p:clrMapOvr>
    <a:masterClrMapping/>
  </p:clrMapOvr>
  <p:transition>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6" name="Picture 2"/>
          <p:cNvPicPr>
            <a:picLocks noGrp="1" noChangeAspect="1" noChangeArrowheads="1"/>
          </p:cNvPicPr>
          <p:nvPr>
            <p:ph idx="1"/>
          </p:nvPr>
        </p:nvPicPr>
        <p:blipFill>
          <a:blip r:embed="rId2"/>
          <a:srcRect t="23593" b="9953"/>
          <a:stretch>
            <a:fillRect/>
          </a:stretch>
        </p:blipFill>
        <p:spPr bwMode="auto">
          <a:xfrm>
            <a:off x="-428660" y="0"/>
            <a:ext cx="10072758" cy="6572272"/>
          </a:xfrm>
          <a:prstGeom prst="rect">
            <a:avLst/>
          </a:prstGeom>
          <a:noFill/>
          <a:ln w="9525">
            <a:noFill/>
            <a:miter lim="800000"/>
            <a:headEnd/>
            <a:tailEnd/>
          </a:ln>
          <a:effectLst/>
        </p:spPr>
      </p:pic>
    </p:spTree>
  </p:cSld>
  <p:clrMapOvr>
    <a:masterClrMapping/>
  </p:clrMapOvr>
  <p:transition>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Experiencing emotions such as challenge, achievement, pride, and determination means that you are using stress positively. Stress can be good</a:t>
            </a:r>
          </a:p>
          <a:p>
            <a:pPr algn="l" rtl="0"/>
            <a:endParaRPr lang="en-US" dirty="0" smtClean="0"/>
          </a:p>
          <a:p>
            <a:pPr algn="l" rtl="0"/>
            <a:r>
              <a:rPr lang="en-US" dirty="0" smtClean="0"/>
              <a:t>Experiencing negative emotions such as anger, fear, helplessness, and worry means that you are on the right-hand side of the Stress/Performance Curve and therefore possibly doing yourself harm. </a:t>
            </a:r>
          </a:p>
          <a:p>
            <a:pPr algn="l" rtl="0"/>
            <a:r>
              <a:rPr lang="en-US" dirty="0" smtClean="0"/>
              <a:t>The tolerance point is the point at which positive and healthy emotions switch to negative and unhealthy feelings.</a:t>
            </a:r>
          </a:p>
          <a:p>
            <a:pPr algn="l" rtl="0"/>
            <a:endParaRPr lang="ar-SA" dirty="0"/>
          </a:p>
        </p:txBody>
      </p:sp>
    </p:spTree>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0"/>
            <a:r>
              <a:rPr lang="en-US" b="1" dirty="0" smtClean="0"/>
              <a:t>Coping Strategies for Your Body</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There are several areas for you to consider:</a:t>
            </a:r>
          </a:p>
          <a:p>
            <a:pPr algn="l" rtl="0">
              <a:buFont typeface="Wingdings" pitchFamily="2" charset="2"/>
              <a:buChar char="v"/>
            </a:pPr>
            <a:r>
              <a:rPr lang="en-US" dirty="0" smtClean="0"/>
              <a:t>1. Diet</a:t>
            </a:r>
          </a:p>
          <a:p>
            <a:pPr algn="l" rtl="0">
              <a:buFont typeface="Wingdings" pitchFamily="2" charset="2"/>
              <a:buChar char="v"/>
            </a:pPr>
            <a:r>
              <a:rPr lang="en-US" dirty="0" smtClean="0"/>
              <a:t>2. Exercise</a:t>
            </a:r>
          </a:p>
          <a:p>
            <a:pPr algn="l" rtl="0">
              <a:buFont typeface="Wingdings" pitchFamily="2" charset="2"/>
              <a:buChar char="v"/>
            </a:pPr>
            <a:r>
              <a:rPr lang="en-US" dirty="0" smtClean="0"/>
              <a:t>3. Smoking</a:t>
            </a:r>
          </a:p>
          <a:p>
            <a:pPr algn="l" rtl="0">
              <a:buFont typeface="Wingdings" pitchFamily="2" charset="2"/>
              <a:buChar char="v"/>
            </a:pPr>
            <a:r>
              <a:rPr lang="en-US" dirty="0" smtClean="0"/>
              <a:t>4. Sleep</a:t>
            </a:r>
          </a:p>
          <a:p>
            <a:pPr algn="l" rtl="0">
              <a:buFont typeface="Wingdings" pitchFamily="2" charset="2"/>
              <a:buChar char="v"/>
            </a:pPr>
            <a:r>
              <a:rPr lang="en-US" dirty="0" smtClean="0"/>
              <a:t>5. Body Maintenance Assistance</a:t>
            </a:r>
            <a:endParaRPr lang="ar-SA" dirty="0"/>
          </a:p>
        </p:txBody>
      </p:sp>
    </p:spTree>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Improving Your Lifestyle</a:t>
            </a:r>
            <a:endParaRPr lang="ar-SA" dirty="0"/>
          </a:p>
        </p:txBody>
      </p:sp>
      <p:sp>
        <p:nvSpPr>
          <p:cNvPr id="3" name="عنصر نائب للمحتوى 2"/>
          <p:cNvSpPr>
            <a:spLocks noGrp="1"/>
          </p:cNvSpPr>
          <p:nvPr>
            <p:ph idx="1"/>
          </p:nvPr>
        </p:nvSpPr>
        <p:spPr/>
        <p:txBody>
          <a:bodyPr>
            <a:normAutofit/>
          </a:bodyPr>
          <a:lstStyle/>
          <a:p>
            <a:pPr algn="l" rtl="0"/>
            <a:r>
              <a:rPr lang="en-US" b="1" dirty="0" smtClean="0"/>
              <a:t>Diet:</a:t>
            </a:r>
          </a:p>
          <a:p>
            <a:pPr algn="l" rtl="0">
              <a:buFont typeface="Wingdings" pitchFamily="2" charset="2"/>
              <a:buChar char="v"/>
            </a:pPr>
            <a:r>
              <a:rPr lang="en-US" dirty="0" smtClean="0"/>
              <a:t>• eat less fatty foods and more fruit and vegetables.</a:t>
            </a:r>
          </a:p>
          <a:p>
            <a:pPr algn="l" rtl="0">
              <a:buFont typeface="Wingdings" pitchFamily="2" charset="2"/>
              <a:buChar char="v"/>
            </a:pPr>
            <a:r>
              <a:rPr lang="en-US" dirty="0" smtClean="0"/>
              <a:t>• grill more foods, rather than fry them.</a:t>
            </a:r>
          </a:p>
          <a:p>
            <a:pPr algn="l" rtl="0">
              <a:buFont typeface="Wingdings" pitchFamily="2" charset="2"/>
              <a:buChar char="v"/>
            </a:pPr>
            <a:r>
              <a:rPr lang="en-US" dirty="0" smtClean="0"/>
              <a:t>• cut down on salt, as this is bad for my blood pressure.</a:t>
            </a:r>
          </a:p>
          <a:p>
            <a:pPr algn="l" rtl="0">
              <a:buFont typeface="Wingdings" pitchFamily="2" charset="2"/>
              <a:buChar char="v"/>
            </a:pPr>
            <a:r>
              <a:rPr lang="en-US" dirty="0" smtClean="0"/>
              <a:t>• reduce the use of sugar in drinks.</a:t>
            </a:r>
          </a:p>
          <a:p>
            <a:pPr algn="l" rtl="0">
              <a:buFont typeface="Wingdings" pitchFamily="2" charset="2"/>
              <a:buChar char="v"/>
            </a:pPr>
            <a:r>
              <a:rPr lang="en-US" dirty="0" smtClean="0"/>
              <a:t>• reduce your intake of caffeine. substitute at least 25% of tea and coffee with hot water or herbal/fruit teas.</a:t>
            </a:r>
          </a:p>
          <a:p>
            <a:pPr algn="l" rtl="0">
              <a:buFont typeface="Wingdings" pitchFamily="2" charset="2"/>
              <a:buChar char="v"/>
            </a:pPr>
            <a:r>
              <a:rPr lang="en-US" dirty="0" smtClean="0"/>
              <a:t>discuss issues of diet with your family, as it is a vital lifestyle issue.</a:t>
            </a:r>
          </a:p>
          <a:p>
            <a:pPr algn="l" rtl="0"/>
            <a:endParaRPr lang="ar-SA" dirty="0"/>
          </a:p>
        </p:txBody>
      </p:sp>
    </p:spTree>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Exercise</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you can exercise at work by parking your car at a distance from your workplace and walking, using stairs instead of lifts, walking to see someone instead of phoning, and by taking a walk at breaks and lunchtimes.</a:t>
            </a:r>
          </a:p>
          <a:p>
            <a:pPr algn="l" rtl="0"/>
            <a:endParaRPr lang="en-US" dirty="0" smtClean="0"/>
          </a:p>
          <a:p>
            <a:pPr algn="l" rtl="0"/>
            <a:r>
              <a:rPr lang="en-US" dirty="0" smtClean="0"/>
              <a:t>use exercise as a way of giving you energy, rather than seeing it as a drain on my energy. Instead of talking about exercise, do it.</a:t>
            </a:r>
            <a:endParaRPr lang="ar-SA" dirty="0" smtClean="0"/>
          </a:p>
          <a:p>
            <a:pPr algn="l" rtl="0"/>
            <a:endParaRPr lang="en-US" dirty="0" smtClean="0"/>
          </a:p>
          <a:p>
            <a:pPr algn="l" rtl="0"/>
            <a:endParaRPr lang="en-US" dirty="0" smtClean="0"/>
          </a:p>
          <a:p>
            <a:pPr algn="l" rtl="0"/>
            <a:endParaRPr lang="en-US" dirty="0" smtClean="0"/>
          </a:p>
        </p:txBody>
      </p:sp>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Smoking</a:t>
            </a:r>
            <a:endParaRPr lang="ar-SA" dirty="0"/>
          </a:p>
        </p:txBody>
      </p:sp>
      <p:sp>
        <p:nvSpPr>
          <p:cNvPr id="3" name="عنصر نائب للمحتوى 2"/>
          <p:cNvSpPr>
            <a:spLocks noGrp="1"/>
          </p:cNvSpPr>
          <p:nvPr>
            <p:ph idx="1"/>
          </p:nvPr>
        </p:nvSpPr>
        <p:spPr/>
        <p:txBody>
          <a:bodyPr/>
          <a:lstStyle/>
          <a:p>
            <a:pPr algn="l" rtl="0"/>
            <a:r>
              <a:rPr lang="en-US" dirty="0" smtClean="0"/>
              <a:t>When you no longer smoke, you will continue to “spend” cigarette money on a daily basis by placing it in a “well done” kitty for one month. you will then treat yourself to a personal reward, such as a piece of furniture, new clothes, or some other personal reward that you will look at and say, “I deserved that!”</a:t>
            </a:r>
          </a:p>
          <a:p>
            <a:pPr algn="l" rtl="0"/>
            <a:endParaRPr lang="ar-SA" dirty="0"/>
          </a:p>
        </p:txBody>
      </p:sp>
    </p:spTree>
  </p:cSld>
  <p:clrMapOvr>
    <a:masterClrMapping/>
  </p:clrMapOvr>
  <p:transition>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Sleep</a:t>
            </a:r>
            <a:endParaRPr lang="ar-SA" dirty="0"/>
          </a:p>
        </p:txBody>
      </p:sp>
      <p:sp>
        <p:nvSpPr>
          <p:cNvPr id="3" name="عنصر نائب للمحتوى 2"/>
          <p:cNvSpPr>
            <a:spLocks noGrp="1"/>
          </p:cNvSpPr>
          <p:nvPr>
            <p:ph idx="1"/>
          </p:nvPr>
        </p:nvSpPr>
        <p:spPr>
          <a:xfrm>
            <a:off x="457200" y="1935480"/>
            <a:ext cx="8229600" cy="4779668"/>
          </a:xfrm>
        </p:spPr>
        <p:txBody>
          <a:bodyPr>
            <a:normAutofit/>
          </a:bodyPr>
          <a:lstStyle/>
          <a:p>
            <a:pPr algn="l" rtl="0"/>
            <a:r>
              <a:rPr lang="en-US" dirty="0" smtClean="0"/>
              <a:t>sleep is an important part of stress management.</a:t>
            </a:r>
          </a:p>
          <a:p>
            <a:pPr algn="l" rtl="0"/>
            <a:r>
              <a:rPr lang="en-US" dirty="0" smtClean="0"/>
              <a:t>The quality of sleep is more important than quantity.</a:t>
            </a:r>
          </a:p>
          <a:p>
            <a:pPr algn="l" rtl="0"/>
            <a:r>
              <a:rPr lang="en-US" dirty="0" smtClean="0"/>
              <a:t>The bed should be big and comfortable</a:t>
            </a:r>
          </a:p>
          <a:p>
            <a:pPr algn="l" rtl="0"/>
            <a:r>
              <a:rPr lang="en-US" dirty="0" smtClean="0"/>
              <a:t>try not to exercise just before bedtime.</a:t>
            </a:r>
          </a:p>
          <a:p>
            <a:pPr algn="l" rtl="0"/>
            <a:r>
              <a:rPr lang="en-US" dirty="0" smtClean="0"/>
              <a:t>avoid coffee and food near bedtime. If you eat or drink, your stomach will have to work and this will keep you awake.</a:t>
            </a:r>
            <a:endParaRPr lang="ar-SA" dirty="0"/>
          </a:p>
        </p:txBody>
      </p:sp>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What is stress?</a:t>
            </a:r>
            <a:endParaRPr lang="ar-SA" b="1" dirty="0"/>
          </a:p>
        </p:txBody>
      </p:sp>
      <p:sp>
        <p:nvSpPr>
          <p:cNvPr id="3" name="عنصر نائب للمحتوى 2"/>
          <p:cNvSpPr>
            <a:spLocks noGrp="1"/>
          </p:cNvSpPr>
          <p:nvPr>
            <p:ph idx="1"/>
          </p:nvPr>
        </p:nvSpPr>
        <p:spPr/>
        <p:txBody>
          <a:bodyPr/>
          <a:lstStyle/>
          <a:p>
            <a:pPr algn="l" rtl="0"/>
            <a:r>
              <a:rPr lang="en-US" dirty="0" smtClean="0"/>
              <a:t>Stress is the tension or pressure we feel in our bodies as we respond to everyday events or events that make us feel uncomfortable. Stress is a natural part of living.</a:t>
            </a:r>
          </a:p>
          <a:p>
            <a:pPr algn="l" rtl="0">
              <a:buNone/>
            </a:pPr>
            <a:endParaRPr lang="en-US" dirty="0" smtClean="0"/>
          </a:p>
          <a:p>
            <a:pPr algn="l" rtl="0"/>
            <a:r>
              <a:rPr lang="en-US" dirty="0" smtClean="0"/>
              <a:t>We have problems when we have too much stress (we feel tense) or too little (we feel bored and unmotivated).</a:t>
            </a:r>
            <a:endParaRPr lang="ar-SA" dirty="0"/>
          </a:p>
        </p:txBody>
      </p:sp>
    </p:spTree>
  </p:cSld>
  <p:clrMapOvr>
    <a:masterClrMapping/>
  </p:clrMapOvr>
  <p:transition>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0"/>
            <a:r>
              <a:rPr lang="en-US" b="1" dirty="0" smtClean="0"/>
              <a:t>Body Maintenance Assistance</a:t>
            </a:r>
            <a:endParaRPr lang="ar-SA" dirty="0"/>
          </a:p>
        </p:txBody>
      </p:sp>
      <p:sp>
        <p:nvSpPr>
          <p:cNvPr id="3" name="عنصر نائب للمحتوى 2"/>
          <p:cNvSpPr>
            <a:spLocks noGrp="1"/>
          </p:cNvSpPr>
          <p:nvPr>
            <p:ph idx="1"/>
          </p:nvPr>
        </p:nvSpPr>
        <p:spPr/>
        <p:txBody>
          <a:bodyPr/>
          <a:lstStyle/>
          <a:p>
            <a:pPr algn="l" rtl="0"/>
            <a:r>
              <a:rPr lang="en-US" dirty="0" smtClean="0"/>
              <a:t>You should have an annual physical check-up. This keeps your doctor and you aware of your physical health and highlights problems at an early stage.</a:t>
            </a:r>
            <a:endParaRPr lang="ar-SA" dirty="0"/>
          </a:p>
        </p:txBody>
      </p:sp>
    </p:spTree>
  </p:cSld>
  <p:clrMapOvr>
    <a:masterClrMapping/>
  </p:clrMapOvr>
  <p:transition>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Coping Strategies for Your Mind</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The first step in coping is to know yourself. Begin by deciding which of these may be your style.</a:t>
            </a:r>
          </a:p>
          <a:p>
            <a:pPr algn="l" rtl="0"/>
            <a:r>
              <a:rPr lang="en-US" dirty="0" smtClean="0"/>
              <a:t>Task-oriented: you may feel comfortable analyzing the situation and taking action to deal directly with the situation.</a:t>
            </a:r>
          </a:p>
          <a:p>
            <a:pPr algn="l" rtl="0"/>
            <a:r>
              <a:rPr lang="en-US" dirty="0" smtClean="0"/>
              <a:t>Emotion-oriented:  you may prefer to deal with your feelings and find social supports.</a:t>
            </a:r>
          </a:p>
          <a:p>
            <a:pPr algn="l" rtl="0"/>
            <a:r>
              <a:rPr lang="en-US" dirty="0" smtClean="0"/>
              <a:t>Distraction-oriented: you may use activities or work to take your mind off the situation. Keep this style in mind as you read the information on coping skills.</a:t>
            </a:r>
            <a:endParaRPr lang="ar-SA" dirty="0"/>
          </a:p>
        </p:txBody>
      </p:sp>
    </p:spTree>
  </p:cSld>
  <p:clrMapOvr>
    <a:masterClrMapping/>
  </p:clrMapOvr>
  <p:transition>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dirty="0"/>
          </a:p>
        </p:txBody>
      </p:sp>
      <p:sp>
        <p:nvSpPr>
          <p:cNvPr id="3" name="عنصر نائب للمحتوى 2"/>
          <p:cNvSpPr>
            <a:spLocks noGrp="1"/>
          </p:cNvSpPr>
          <p:nvPr>
            <p:ph idx="1"/>
          </p:nvPr>
        </p:nvSpPr>
        <p:spPr/>
        <p:txBody>
          <a:bodyPr/>
          <a:lstStyle/>
          <a:p>
            <a:pPr algn="l" rtl="0"/>
            <a:r>
              <a:rPr lang="en-US" b="1" dirty="0" smtClean="0"/>
              <a:t>Stay Calm</a:t>
            </a:r>
          </a:p>
          <a:p>
            <a:pPr algn="l" rtl="0"/>
            <a:r>
              <a:rPr lang="en-US" dirty="0" smtClean="0"/>
              <a:t>Repeat to yourself, “calm down, calm down.” At the same time, make a conscious effort to relax your muscles, especially those around your eyes and mouth</a:t>
            </a:r>
          </a:p>
          <a:p>
            <a:pPr algn="l" rtl="0"/>
            <a:r>
              <a:rPr lang="en-US" dirty="0" smtClean="0"/>
              <a:t>Count backwards from 10 to 1, telling yourself that at each number, you will be calmer and more relaxed</a:t>
            </a:r>
            <a:endParaRPr lang="ar-SA" dirty="0"/>
          </a:p>
        </p:txBody>
      </p:sp>
    </p:spTree>
  </p:cSld>
  <p:clrMapOvr>
    <a:masterClrMapping/>
  </p:clrMapOvr>
  <p:transition>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Remove Yourself Mentally</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 When a problem worries you but you can’t immediately solve it, mentally place the problem in a box. Close the lid and walk away. Promise yourself that you will return to this problem when you can do something about it.</a:t>
            </a:r>
            <a:endParaRPr lang="ar-SA" dirty="0"/>
          </a:p>
        </p:txBody>
      </p:sp>
    </p:spTree>
  </p:cSld>
  <p:clrMapOvr>
    <a:masterClrMapping/>
  </p:clrMapOvr>
  <p:transition>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 Create a mental “worry room.” Place all worries in this room. Set aside some time in your day to “visit” this room and see what you can do about any of your worries. Your visit must be short and very positive.</a:t>
            </a:r>
          </a:p>
          <a:p>
            <a:pPr algn="l" rtl="0"/>
            <a:endParaRPr lang="en-US" dirty="0" smtClean="0"/>
          </a:p>
          <a:p>
            <a:pPr algn="l" rtl="0"/>
            <a:r>
              <a:rPr lang="en-US" dirty="0" smtClean="0"/>
              <a:t>• Give your mind a brief respite from the problem by focusing on the nicer parts of your life. </a:t>
            </a:r>
            <a:endParaRPr lang="ar-SA" dirty="0"/>
          </a:p>
        </p:txBody>
      </p:sp>
    </p:spTree>
  </p:cSld>
  <p:clrMapOvr>
    <a:masterClrMapping/>
  </p:clrMapOvr>
  <p:transition>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 </a:t>
            </a:r>
            <a:r>
              <a:rPr lang="en-US" dirty="0" err="1" smtClean="0"/>
              <a:t>Visualise</a:t>
            </a:r>
            <a:r>
              <a:rPr lang="en-US" dirty="0" smtClean="0"/>
              <a:t> a place where you would love to be. Imagine yourself there, and experience the enjoyment.</a:t>
            </a:r>
          </a:p>
          <a:p>
            <a:pPr algn="l" rtl="0"/>
            <a:endParaRPr lang="en-US" dirty="0" smtClean="0"/>
          </a:p>
          <a:p>
            <a:pPr algn="l" rtl="0"/>
            <a:r>
              <a:rPr lang="en-US" dirty="0" smtClean="0"/>
              <a:t>• Mentally “visit” other people: family members, friends, or colleagues. What are they doing now? What would they think about this situation?</a:t>
            </a:r>
          </a:p>
          <a:p>
            <a:pPr algn="l" rtl="0"/>
            <a:endParaRPr lang="ar-SA" dirty="0"/>
          </a:p>
        </p:txBody>
      </p:sp>
    </p:spTree>
  </p:cSld>
  <p:clrMapOvr>
    <a:masterClrMapping/>
  </p:clrMapOvr>
  <p:transition>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Use </a:t>
            </a:r>
            <a:r>
              <a:rPr lang="en-US" b="1" dirty="0" err="1" smtClean="0"/>
              <a:t>Humour</a:t>
            </a:r>
            <a:endParaRPr lang="ar-SA" dirty="0"/>
          </a:p>
        </p:txBody>
      </p:sp>
      <p:sp>
        <p:nvSpPr>
          <p:cNvPr id="3" name="عنصر نائب للمحتوى 2"/>
          <p:cNvSpPr>
            <a:spLocks noGrp="1"/>
          </p:cNvSpPr>
          <p:nvPr>
            <p:ph idx="1"/>
          </p:nvPr>
        </p:nvSpPr>
        <p:spPr/>
        <p:txBody>
          <a:bodyPr/>
          <a:lstStyle/>
          <a:p>
            <a:pPr algn="l" rtl="0"/>
            <a:r>
              <a:rPr lang="en-US" dirty="0" smtClean="0"/>
              <a:t>• Say to yourself, “I could have been a president. Why did I choose this job?”</a:t>
            </a:r>
          </a:p>
        </p:txBody>
      </p:sp>
    </p:spTree>
  </p:cSld>
  <p:clrMapOvr>
    <a:masterClrMapping/>
  </p:clrMapOvr>
  <p:transition>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Participate in social and community activities</a:t>
            </a:r>
            <a:endParaRPr lang="ar-SA" dirty="0"/>
          </a:p>
        </p:txBody>
      </p:sp>
      <p:sp>
        <p:nvSpPr>
          <p:cNvPr id="3" name="عنصر نائب للمحتوى 2"/>
          <p:cNvSpPr>
            <a:spLocks noGrp="1"/>
          </p:cNvSpPr>
          <p:nvPr>
            <p:ph idx="1"/>
          </p:nvPr>
        </p:nvSpPr>
        <p:spPr/>
        <p:txBody>
          <a:bodyPr/>
          <a:lstStyle/>
          <a:p>
            <a:pPr algn="l" rtl="0">
              <a:buNone/>
            </a:pPr>
            <a:endParaRPr lang="en-US" b="1" dirty="0" smtClean="0"/>
          </a:p>
          <a:p>
            <a:pPr algn="l" rtl="0"/>
            <a:r>
              <a:rPr lang="en-US" dirty="0" smtClean="0"/>
              <a:t>Social interaction and a sense of giving to your community enhance self-esteem and reduce stress.</a:t>
            </a:r>
            <a:endParaRPr lang="ar-SA" dirty="0"/>
          </a:p>
        </p:txBody>
      </p:sp>
    </p:spTree>
  </p:cSld>
  <p:clrMapOvr>
    <a:masterClrMapping/>
  </p:clrMapOvr>
  <p:transition>
    <p:push/>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Participate in activities you enjoy.</a:t>
            </a:r>
            <a:endParaRPr lang="ar-SA" dirty="0"/>
          </a:p>
        </p:txBody>
      </p:sp>
      <p:sp>
        <p:nvSpPr>
          <p:cNvPr id="3" name="عنصر نائب للمحتوى 2"/>
          <p:cNvSpPr>
            <a:spLocks noGrp="1"/>
          </p:cNvSpPr>
          <p:nvPr>
            <p:ph idx="1"/>
          </p:nvPr>
        </p:nvSpPr>
        <p:spPr/>
        <p:txBody>
          <a:bodyPr/>
          <a:lstStyle/>
          <a:p>
            <a:pPr algn="l" rtl="0"/>
            <a:r>
              <a:rPr lang="en-US" dirty="0" smtClean="0"/>
              <a:t>Have you always wanted to learn a new language? Take swimming lessons? counselor a child? Now is the time! (And activities like these will also help your brain.)</a:t>
            </a:r>
            <a:endParaRPr lang="ar-SA" dirty="0"/>
          </a:p>
        </p:txBody>
      </p:sp>
    </p:spTree>
  </p:cSld>
  <p:clrMapOvr>
    <a:masterClrMapping/>
  </p:clrMapOvr>
  <p:transition>
    <p:pu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b="1" dirty="0" smtClean="0"/>
              <a:t>Connect with the people who are most</a:t>
            </a:r>
            <a:br>
              <a:rPr lang="en-US" sz="3600" b="1" dirty="0" smtClean="0"/>
            </a:br>
            <a:r>
              <a:rPr lang="en-US" sz="3600" b="1" dirty="0" smtClean="0"/>
              <a:t>meaningful to you.</a:t>
            </a:r>
            <a:endParaRPr lang="ar-SA" sz="3600" dirty="0"/>
          </a:p>
        </p:txBody>
      </p:sp>
      <p:sp>
        <p:nvSpPr>
          <p:cNvPr id="3" name="عنصر نائب للمحتوى 2"/>
          <p:cNvSpPr>
            <a:spLocks noGrp="1"/>
          </p:cNvSpPr>
          <p:nvPr>
            <p:ph idx="1"/>
          </p:nvPr>
        </p:nvSpPr>
        <p:spPr/>
        <p:txBody>
          <a:bodyPr/>
          <a:lstStyle/>
          <a:p>
            <a:pPr algn="l" rtl="0"/>
            <a:r>
              <a:rPr lang="en-US" dirty="0" smtClean="0"/>
              <a:t>People with friends tend to be happier than those without. Stable social relations help you adjust to changes such retiring, moving, and losing loved ones.</a:t>
            </a:r>
          </a:p>
          <a:p>
            <a:pPr algn="l" rtl="0"/>
            <a:endParaRPr lang="en-US" dirty="0" smtClean="0"/>
          </a:p>
          <a:p>
            <a:pPr algn="l" rtl="0"/>
            <a:endParaRPr lang="ar-SA" dirty="0"/>
          </a:p>
        </p:txBody>
      </p:sp>
    </p:spTree>
  </p:cSld>
  <p:clrMapOvr>
    <a:masterClrMapping/>
  </p:clrMapOvr>
  <p:transition>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2800" b="1" i="1" dirty="0" smtClean="0"/>
              <a:t>Stressors: Situations that are considered stress-provoking</a:t>
            </a:r>
            <a:r>
              <a:rPr lang="en-US" sz="2800" dirty="0" smtClean="0"/>
              <a:t> </a:t>
            </a:r>
            <a:endParaRPr lang="ar-SA" sz="2800" dirty="0"/>
          </a:p>
        </p:txBody>
      </p:sp>
      <p:sp>
        <p:nvSpPr>
          <p:cNvPr id="3" name="عنصر نائب للمحتوى 2"/>
          <p:cNvSpPr>
            <a:spLocks noGrp="1"/>
          </p:cNvSpPr>
          <p:nvPr>
            <p:ph idx="1"/>
          </p:nvPr>
        </p:nvSpPr>
        <p:spPr/>
        <p:txBody>
          <a:bodyPr>
            <a:normAutofit lnSpcReduction="10000"/>
          </a:bodyPr>
          <a:lstStyle/>
          <a:p>
            <a:pPr algn="l" rtl="0"/>
            <a:r>
              <a:rPr lang="en-US" dirty="0" smtClean="0"/>
              <a:t>A serious illness, such as cancer or Alzheimer’s disease</a:t>
            </a:r>
          </a:p>
          <a:p>
            <a:pPr algn="l" rtl="0"/>
            <a:endParaRPr lang="en-US" dirty="0" smtClean="0"/>
          </a:p>
          <a:p>
            <a:pPr algn="l" rtl="0"/>
            <a:r>
              <a:rPr lang="en-US" dirty="0" smtClean="0"/>
              <a:t>Multiple medical conditions, such as heart disease, diabetes, and arthritis</a:t>
            </a:r>
          </a:p>
          <a:p>
            <a:pPr algn="l" rtl="0"/>
            <a:endParaRPr lang="en-US" dirty="0" smtClean="0"/>
          </a:p>
          <a:p>
            <a:pPr algn="l" rtl="0"/>
            <a:r>
              <a:rPr lang="en-US" dirty="0" smtClean="0"/>
              <a:t>Retirement</a:t>
            </a:r>
          </a:p>
          <a:p>
            <a:pPr algn="l" rtl="0"/>
            <a:endParaRPr lang="en-US" dirty="0" smtClean="0"/>
          </a:p>
          <a:p>
            <a:pPr algn="l" rtl="0"/>
            <a:r>
              <a:rPr lang="en-US" dirty="0" smtClean="0"/>
              <a:t>Financial concerns, such as learning to live on a limited income or coping with today’s struggling economy</a:t>
            </a:r>
          </a:p>
        </p:txBody>
      </p:sp>
    </p:spTree>
  </p:cSld>
  <p:clrMapOvr>
    <a:masterClrMapping/>
  </p:clrMapOvr>
  <p:transition>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pPr algn="l" rtl="0"/>
            <a:r>
              <a:rPr lang="en-US" dirty="0" smtClean="0"/>
              <a:t>leaving school, </a:t>
            </a:r>
          </a:p>
          <a:p>
            <a:pPr algn="l" rtl="0"/>
            <a:endParaRPr lang="en-US" dirty="0" smtClean="0"/>
          </a:p>
          <a:p>
            <a:pPr algn="l" rtl="0"/>
            <a:r>
              <a:rPr lang="en-US" dirty="0" smtClean="0"/>
              <a:t>changing jobs</a:t>
            </a:r>
          </a:p>
          <a:p>
            <a:pPr algn="l" rtl="0"/>
            <a:endParaRPr lang="en-US" dirty="0" smtClean="0"/>
          </a:p>
          <a:p>
            <a:pPr algn="l" rtl="0"/>
            <a:r>
              <a:rPr lang="en-US" dirty="0" smtClean="0"/>
              <a:t>Daily hassles include events such as being stuck in traffic, conflicts with family members, </a:t>
            </a:r>
          </a:p>
          <a:p>
            <a:pPr algn="l" rtl="0"/>
            <a:endParaRPr lang="en-US" dirty="0" smtClean="0"/>
          </a:p>
          <a:p>
            <a:pPr algn="l" rtl="0"/>
            <a:r>
              <a:rPr lang="en-US" dirty="0" smtClean="0"/>
              <a:t>Changing life situations, such as moving to a new residence</a:t>
            </a:r>
          </a:p>
          <a:p>
            <a:pPr algn="l" rtl="0"/>
            <a:endParaRPr lang="en-US" dirty="0" smtClean="0"/>
          </a:p>
          <a:p>
            <a:pPr algn="l" rtl="0"/>
            <a:r>
              <a:rPr lang="en-US" dirty="0" smtClean="0"/>
              <a:t>Loss of loved ones and grief</a:t>
            </a:r>
            <a:endParaRPr lang="ar-SA" dirty="0" smtClean="0"/>
          </a:p>
          <a:p>
            <a:pPr algn="l" rtl="0"/>
            <a:endParaRPr lang="ar-SA" dirty="0"/>
          </a:p>
        </p:txBody>
      </p:sp>
    </p:spTree>
  </p:cSld>
  <p:clrMapOvr>
    <a:masterClrMapping/>
  </p:clrMapOvr>
  <p:transition>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remember that stress can happen to anyone, though what is stressful for one person may not be for another. Stress is very personal. </a:t>
            </a:r>
            <a:endParaRPr lang="ar-SA" dirty="0"/>
          </a:p>
        </p:txBody>
      </p:sp>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When a person perceives a threat, the brain will prepare the body to run away or fight</a:t>
            </a:r>
          </a:p>
          <a:p>
            <a:pPr algn="l" rtl="0"/>
            <a:endParaRPr lang="en-US" dirty="0" smtClean="0"/>
          </a:p>
          <a:p>
            <a:pPr algn="l" rtl="0"/>
            <a:r>
              <a:rPr lang="en-US" dirty="0" smtClean="0"/>
              <a:t>A chemical or hormone called adrenaline is released into the bloodstream and carried to every part of the body</a:t>
            </a:r>
          </a:p>
          <a:p>
            <a:pPr algn="l" rtl="0"/>
            <a:endParaRPr lang="ar-SA" dirty="0"/>
          </a:p>
        </p:txBody>
      </p:sp>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Your Body’s Responses to a Threat</a:t>
            </a:r>
            <a:endParaRPr lang="ar-SA" dirty="0"/>
          </a:p>
        </p:txBody>
      </p:sp>
      <p:sp>
        <p:nvSpPr>
          <p:cNvPr id="3" name="عنصر نائب للمحتوى 2"/>
          <p:cNvSpPr>
            <a:spLocks noGrp="1"/>
          </p:cNvSpPr>
          <p:nvPr>
            <p:ph idx="1"/>
          </p:nvPr>
        </p:nvSpPr>
        <p:spPr/>
        <p:txBody>
          <a:bodyPr>
            <a:normAutofit/>
          </a:bodyPr>
          <a:lstStyle/>
          <a:p>
            <a:pPr algn="l">
              <a:buNone/>
            </a:pPr>
            <a:endParaRPr lang="en-US" dirty="0" smtClean="0"/>
          </a:p>
          <a:p>
            <a:pPr algn="l" rtl="0"/>
            <a:r>
              <a:rPr lang="en-US" dirty="0" smtClean="0"/>
              <a:t>Body fluid (e.g. saliva)redirected into bloodstream---Dry mouth, difficulty swallowing</a:t>
            </a:r>
            <a:endParaRPr lang="ar-SA" dirty="0" smtClean="0"/>
          </a:p>
          <a:p>
            <a:pPr rtl="0"/>
            <a:r>
              <a:rPr lang="en-US" dirty="0" smtClean="0"/>
              <a:t>Vision may be sharpened-----Visual disturbance,</a:t>
            </a:r>
          </a:p>
          <a:p>
            <a:pPr lvl="1" algn="l">
              <a:buFont typeface="Wingdings" pitchFamily="2" charset="2"/>
              <a:buChar char="v"/>
            </a:pPr>
            <a:r>
              <a:rPr lang="en-US" dirty="0" smtClean="0"/>
              <a:t>e.g. blurring</a:t>
            </a:r>
          </a:p>
          <a:p>
            <a:pPr algn="l" rtl="0"/>
            <a:r>
              <a:rPr lang="en-US" sz="2800" dirty="0" smtClean="0"/>
              <a:t>Lungs work harder to provide more oxygen--------</a:t>
            </a:r>
            <a:r>
              <a:rPr lang="en-US" dirty="0" smtClean="0"/>
              <a:t>Breathlessness.</a:t>
            </a:r>
          </a:p>
          <a:p>
            <a:pPr algn="l" rtl="0"/>
            <a:r>
              <a:rPr lang="en-US" dirty="0" smtClean="0"/>
              <a:t>Heart pumps harder and faster to send oxygen to muscles-------tachycardia</a:t>
            </a:r>
          </a:p>
          <a:p>
            <a:pPr lvl="1" algn="l">
              <a:buFont typeface="Wingdings" pitchFamily="2" charset="2"/>
              <a:buChar char="v"/>
            </a:pPr>
            <a:endParaRPr lang="ar-SA" dirty="0"/>
          </a:p>
        </p:txBody>
      </p:sp>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smtClean="0"/>
              <a:t>The body tries to lose excess weight----You want to use the toilet</a:t>
            </a:r>
          </a:p>
          <a:p>
            <a:pPr algn="l" rtl="0"/>
            <a:r>
              <a:rPr lang="en-US" dirty="0" smtClean="0"/>
              <a:t>The body tries to lose heat--------sweating</a:t>
            </a:r>
          </a:p>
          <a:p>
            <a:pPr algn="l" rtl="0"/>
            <a:r>
              <a:rPr lang="en-US" dirty="0" smtClean="0"/>
              <a:t>Blood under the skin is sent to muscles.-----pallor</a:t>
            </a:r>
          </a:p>
          <a:p>
            <a:pPr algn="l" rtl="0"/>
            <a:r>
              <a:rPr lang="en-US" dirty="0" smtClean="0"/>
              <a:t>Muscles tense as they prepare to react faster----shaking</a:t>
            </a:r>
          </a:p>
          <a:p>
            <a:pPr algn="l" rtl="0"/>
            <a:r>
              <a:rPr lang="en-US" dirty="0" smtClean="0"/>
              <a:t>Important note: Studies have shown that continuous stress can lead to high blood pressure, which can, in turn, be a major cause of serious medical problems such as strokes and heart attacks.</a:t>
            </a:r>
            <a:endParaRPr lang="ar-SA" dirty="0"/>
          </a:p>
        </p:txBody>
      </p:sp>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Activity 1</a:t>
            </a:r>
            <a:r>
              <a:rPr lang="en-US" dirty="0" smtClean="0"/>
              <a:t/>
            </a:r>
            <a:br>
              <a:rPr lang="en-US" dirty="0" smtClean="0"/>
            </a:br>
            <a:r>
              <a:rPr lang="en-US" dirty="0" smtClean="0"/>
              <a:t>What’s your stress index?</a:t>
            </a:r>
            <a:endParaRPr lang="ar-SA" dirty="0"/>
          </a:p>
        </p:txBody>
      </p:sp>
      <p:sp>
        <p:nvSpPr>
          <p:cNvPr id="3" name="عنصر نائب للمحتوى 2"/>
          <p:cNvSpPr>
            <a:spLocks noGrp="1"/>
          </p:cNvSpPr>
          <p:nvPr>
            <p:ph idx="1"/>
          </p:nvPr>
        </p:nvSpPr>
        <p:spPr/>
        <p:txBody>
          <a:bodyPr/>
          <a:lstStyle/>
          <a:p>
            <a:endParaRPr lang="ar-SA" dirty="0" smtClean="0"/>
          </a:p>
          <a:p>
            <a:r>
              <a:rPr lang="en-US" dirty="0" smtClean="0">
                <a:hlinkClick r:id="rId2"/>
              </a:rPr>
              <a:t>http://www.cmha.ca/mental_health/whats-your-stress-index/</a:t>
            </a:r>
            <a:endParaRPr lang="ar-SA" dirty="0" smtClean="0"/>
          </a:p>
          <a:p>
            <a:endParaRPr lang="ar-SA" dirty="0"/>
          </a:p>
        </p:txBody>
      </p:sp>
    </p:spTree>
  </p:cSld>
  <p:clrMapOvr>
    <a:masterClrMapping/>
  </p:clrMapOvr>
  <p:transition>
    <p:pu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587</TotalTime>
  <Words>1336</Words>
  <Application>Microsoft Office PowerPoint</Application>
  <PresentationFormat>On-screen Show (4:3)</PresentationFormat>
  <Paragraphs>115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تدفق</vt:lpstr>
      <vt:lpstr>Coping with stress</vt:lpstr>
      <vt:lpstr>What is stress?</vt:lpstr>
      <vt:lpstr>Stressors: Situations that are considered stress-provoking </vt:lpstr>
      <vt:lpstr>Slide 4</vt:lpstr>
      <vt:lpstr>Slide 5</vt:lpstr>
      <vt:lpstr>Slide 6</vt:lpstr>
      <vt:lpstr>Your Body’s Responses to a Threat</vt:lpstr>
      <vt:lpstr>Slide 8</vt:lpstr>
      <vt:lpstr>Activity 1 What’s your stress index?</vt:lpstr>
      <vt:lpstr>Activity 2</vt:lpstr>
      <vt:lpstr>Slide 11</vt:lpstr>
      <vt:lpstr>   Activity 2</vt:lpstr>
      <vt:lpstr>Slide 13</vt:lpstr>
      <vt:lpstr>Slide 14</vt:lpstr>
      <vt:lpstr>Coping Strategies for Your Body</vt:lpstr>
      <vt:lpstr>Improving Your Lifestyle</vt:lpstr>
      <vt:lpstr>Exercise</vt:lpstr>
      <vt:lpstr>Smoking</vt:lpstr>
      <vt:lpstr>Sleep</vt:lpstr>
      <vt:lpstr>Body Maintenance Assistance</vt:lpstr>
      <vt:lpstr>Coping Strategies for Your Mind</vt:lpstr>
      <vt:lpstr>Slide 22</vt:lpstr>
      <vt:lpstr>Remove Yourself Mentally</vt:lpstr>
      <vt:lpstr>Slide 24</vt:lpstr>
      <vt:lpstr>Slide 25</vt:lpstr>
      <vt:lpstr>Use Humour</vt:lpstr>
      <vt:lpstr>Participate in social and community activities</vt:lpstr>
      <vt:lpstr>Participate in activities you enjoy.</vt:lpstr>
      <vt:lpstr>Connect with the people who are most meaningful to you.</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Coping with stress</dc:title>
  <dc:creator>USER</dc:creator>
  <cp:lastModifiedBy>ksu</cp:lastModifiedBy>
  <cp:revision>129</cp:revision>
  <dcterms:created xsi:type="dcterms:W3CDTF">2010-06-30T13:02:43Z</dcterms:created>
  <dcterms:modified xsi:type="dcterms:W3CDTF">2012-09-17T07:32:07Z</dcterms:modified>
</cp:coreProperties>
</file>