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A3645-3F3C-403A-9E24-38451B2BE076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993F0-DB12-4B42-9F73-612B8E673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440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75BB150-4C9F-4A42-9DFF-1A55811D91C0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28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5C3407A-5D84-4771-A8D5-1E22EE9A7AFE}" type="slidenum">
              <a:rPr lang="ar-SA" altLang="en-US"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282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36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E4676D9-7FD4-4DFB-85E3-A13CA70F48EA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22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8C5994D-923E-4220-822B-4085EF9C5D13}" type="slidenum">
              <a:rPr lang="ar-SA" altLang="en-US">
                <a:latin typeface="Arial" panose="020B0604020202020204" pitchFamily="34" charset="0"/>
              </a:rPr>
              <a:pPr eaLnBrk="1" hangingPunct="1"/>
              <a:t>10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227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8117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82805FF-A663-4500-B251-AA5C9484E0FF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32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B76AF0-FD9A-470A-B184-6473ECBC31FA}" type="slidenum">
              <a:rPr lang="ar-SA" altLang="en-US">
                <a:latin typeface="Arial" panose="020B0604020202020204" pitchFamily="34" charset="0"/>
              </a:rPr>
              <a:pPr eaLnBrk="1" hangingPunct="1"/>
              <a:t>11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330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3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814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A79F033-1D01-4902-BB72-090B817CE765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43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00F087-AB7E-4636-A6E9-B9F4391A2AC3}" type="slidenum">
              <a:rPr lang="ar-SA" altLang="en-US">
                <a:latin typeface="Arial" panose="020B0604020202020204" pitchFamily="34" charset="0"/>
              </a:rPr>
              <a:pPr eaLnBrk="1" hangingPunct="1"/>
              <a:t>12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432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808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3B0F88-BBAE-486B-820D-B25B59C6FB48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53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B76BC1-8419-4F67-80AD-101261C5B1FE}" type="slidenum">
              <a:rPr lang="ar-SA" altLang="en-US">
                <a:latin typeface="Arial" panose="020B0604020202020204" pitchFamily="34" charset="0"/>
              </a:rPr>
              <a:pPr eaLnBrk="1" hangingPunct="1"/>
              <a:t>13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534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925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A9BDAD-8D10-481C-BA60-83FDAD2E7DFB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63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CB262B-4B75-467E-A384-B39197D649A1}" type="slidenum">
              <a:rPr lang="ar-SA" altLang="en-US">
                <a:latin typeface="Arial" panose="020B0604020202020204" pitchFamily="34" charset="0"/>
              </a:rPr>
              <a:pPr eaLnBrk="1" hangingPunct="1"/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637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306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0557A0C-5281-4E7A-983A-E2AA84F52AEE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73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AD2B1EA-44B0-44B6-945C-3C5441BDAE8F}" type="slidenum">
              <a:rPr lang="ar-SA" altLang="en-US">
                <a:latin typeface="Arial" panose="020B0604020202020204" pitchFamily="34" charset="0"/>
              </a:rPr>
              <a:pPr eaLnBrk="1" hangingPunct="1"/>
              <a:t>15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739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53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EDBA1D-BA09-48E4-BE9B-45882AC391BA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38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C388B6D-8AF1-4D7F-B826-8EA54E9DB45B}" type="slidenum">
              <a:rPr lang="ar-SA" altLang="en-US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384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887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01EA06-F79B-4908-89ED-C9C66E13E0C9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48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F0BBDF-91A5-4470-BD18-670319443509}" type="slidenum">
              <a:rPr lang="ar-SA" altLang="en-US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486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554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1F6A3A8-06D5-4F86-9326-73880EDA9496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5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F7266F6-3ACB-4021-A1A4-754C49F52792}" type="slidenum">
              <a:rPr lang="ar-SA" altLang="en-US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589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21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F101FB9-BAC7-4319-AD7D-3F1564A907D7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69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62B7D89-9336-4A0D-AFBB-C1A0E16C1AE9}" type="slidenum">
              <a:rPr lang="ar-SA" altLang="en-US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691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418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F8B99A0-1144-41BE-A376-B6D0E8428531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81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A866C1-7193-4332-910A-8727ACD3DA98}" type="slidenum">
              <a:rPr lang="ar-SA" altLang="en-US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7818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84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D41033-6A07-482C-8FEF-BBE7D7ED030A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92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D4120B3-5B7F-4180-A552-7E8BB0FB6D2D}" type="slidenum">
              <a:rPr lang="ar-SA" altLang="en-US"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7920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147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2913A9A-586A-49EC-9A94-2D83736B38E3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02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C833C35-AE97-43DE-AD48-E6B01BE4E6D2}" type="slidenum">
              <a:rPr lang="ar-SA" altLang="en-US">
                <a:latin typeface="Arial" panose="020B0604020202020204" pitchFamily="34" charset="0"/>
              </a:rPr>
              <a:pPr eaLnBrk="1" hangingPunct="1"/>
              <a:t>8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022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9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457A9A4-4221-444C-9532-DF009A5D6396}" type="datetime1">
              <a:rPr lang="en-US" altLang="en-US" smtClean="0">
                <a:latin typeface="Arial" panose="020B0604020202020204" pitchFamily="34" charset="0"/>
              </a:rPr>
              <a:pPr eaLnBrk="1" hangingPunct="1"/>
              <a:t>2/15/2016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812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8086379-7B80-41AA-9E7B-CF45E73451FD}" type="slidenum">
              <a:rPr lang="ar-SA" altLang="en-US">
                <a:latin typeface="Arial" panose="020B0604020202020204" pitchFamily="34" charset="0"/>
              </a:rPr>
              <a:pPr eaLnBrk="1" hangingPunct="1"/>
              <a:t>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125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62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29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64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2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CISE301_Topic2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KFUPM - T102 - Section 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9C358D-E726-4432-995F-831AB3B1422D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138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CISE301_Topic2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KFUPM - T102 - Section 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E3B8D7-6DDA-4738-9AC8-7B231639970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17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14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4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39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9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856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28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35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39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790FF-C6E2-4C41-8B3A-4FD1FF25B389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0D274-F54B-4AEF-B63D-AE1AD9398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0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5F414E-C877-4EFC-9FFA-C1F9018B2F45}" type="slidenum">
              <a:rPr lang="ar-SA" altLang="en-US"/>
              <a:pPr eaLnBrk="1" hangingPunct="1"/>
              <a:t>1</a:t>
            </a:fld>
            <a:endParaRPr lang="en-US" altLang="en-US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Newton’s Method for Systems of Non Linear Equations</a:t>
            </a:r>
            <a:endParaRPr lang="en-US" altLang="en-US" sz="3700"/>
          </a:p>
        </p:txBody>
      </p:sp>
      <p:graphicFrame>
        <p:nvGraphicFramePr>
          <p:cNvPr id="25602" name="Object 3"/>
          <p:cNvGraphicFramePr>
            <a:graphicFrameLocks noChangeAspect="1"/>
          </p:cNvGraphicFramePr>
          <p:nvPr/>
        </p:nvGraphicFramePr>
        <p:xfrm>
          <a:off x="2286000" y="1600200"/>
          <a:ext cx="6400800" cy="443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4" imgW="3085920" imgH="2171520" progId="Equation.3">
                  <p:embed/>
                </p:oleObj>
              </mc:Choice>
              <mc:Fallback>
                <p:oleObj name="Equation" r:id="rId4" imgW="3085920" imgH="2171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600200"/>
                        <a:ext cx="6400800" cy="443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981200"/>
            <a:ext cx="8229600" cy="4191000"/>
          </a:xfrm>
          <a:noFill/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8063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9F6384-367F-4456-AADA-2DBE1735D5A4}" type="slidenum">
              <a:rPr lang="ar-SA" altLang="en-US"/>
              <a:pPr eaLnBrk="1" hangingPunct="1"/>
              <a:t>10</a:t>
            </a:fld>
            <a:endParaRPr lang="en-US" altLang="en-US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graphicFrame>
        <p:nvGraphicFramePr>
          <p:cNvPr id="39938" name="Object 3"/>
          <p:cNvGraphicFramePr>
            <a:graphicFrameLocks noChangeAspect="1"/>
          </p:cNvGraphicFramePr>
          <p:nvPr>
            <p:ph idx="1"/>
          </p:nvPr>
        </p:nvGraphicFramePr>
        <p:xfrm>
          <a:off x="2362200" y="2022475"/>
          <a:ext cx="6324600" cy="330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4" imgW="2717640" imgH="1422360" progId="Equation.3">
                  <p:embed/>
                </p:oleObj>
              </mc:Choice>
              <mc:Fallback>
                <p:oleObj name="Equation" r:id="rId4" imgW="2717640" imgH="1422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022475"/>
                        <a:ext cx="6324600" cy="330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51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A3354E-BC01-439B-949E-A55C0C048182}" type="slidenum">
              <a:rPr lang="ar-SA" altLang="en-US"/>
              <a:pPr eaLnBrk="1" hangingPunct="1"/>
              <a:t>11</a:t>
            </a:fld>
            <a:endParaRPr lang="en-US" altLang="en-US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Five Iterations of the Solution</a:t>
            </a: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    k         x</a:t>
            </a:r>
            <a:r>
              <a:rPr lang="en-US" altLang="en-US" sz="2400" baseline="-25000"/>
              <a:t>k</a:t>
            </a:r>
            <a:r>
              <a:rPr lang="en-US" altLang="en-US" sz="2400"/>
              <a:t>         f(x</a:t>
            </a:r>
            <a:r>
              <a:rPr lang="en-US" altLang="en-US" sz="2400" baseline="-25000"/>
              <a:t>k</a:t>
            </a:r>
            <a:r>
              <a:rPr lang="en-US" altLang="en-US" sz="2400"/>
              <a:t>)    </a:t>
            </a:r>
            <a:r>
              <a:rPr lang="ar-SA" altLang="en-US" sz="2400"/>
              <a:t>    </a:t>
            </a:r>
            <a:r>
              <a:rPr lang="en-US" altLang="en-US" sz="2400"/>
              <a:t> f’(x</a:t>
            </a:r>
            <a:r>
              <a:rPr lang="en-US" altLang="en-US" sz="2400" baseline="-25000"/>
              <a:t>k</a:t>
            </a:r>
            <a:r>
              <a:rPr lang="en-US" altLang="en-US" sz="2400"/>
              <a:t>)     ERROR</a:t>
            </a:r>
          </a:p>
          <a:p>
            <a:pPr eaLnBrk="1" hangingPunct="1"/>
            <a:r>
              <a:rPr lang="en-US" altLang="en-US" sz="2400"/>
              <a:t>______________________________________</a:t>
            </a:r>
          </a:p>
          <a:p>
            <a:pPr eaLnBrk="1" hangingPunct="1"/>
            <a:r>
              <a:rPr lang="en-US" altLang="en-US" sz="2400"/>
              <a:t>    0     1.0000  </a:t>
            </a:r>
            <a:r>
              <a:rPr lang="ar-SA" altLang="en-US" sz="2400"/>
              <a:t> </a:t>
            </a:r>
            <a:r>
              <a:rPr lang="en-US" altLang="en-US" sz="2400"/>
              <a:t> -1.0000   2.0000        </a:t>
            </a:r>
          </a:p>
          <a:p>
            <a:pPr eaLnBrk="1" hangingPunct="1"/>
            <a:r>
              <a:rPr lang="en-US" altLang="en-US" sz="2400"/>
              <a:t>    1     1.5000    0.8750    5.7500    0.1522</a:t>
            </a:r>
          </a:p>
          <a:p>
            <a:pPr eaLnBrk="1" hangingPunct="1"/>
            <a:r>
              <a:rPr lang="en-US" altLang="en-US" sz="2400"/>
              <a:t>    2     1.3478    0.1007    4.4499    0.0226</a:t>
            </a:r>
          </a:p>
          <a:p>
            <a:pPr eaLnBrk="1" hangingPunct="1"/>
            <a:r>
              <a:rPr lang="en-US" altLang="en-US" sz="2400"/>
              <a:t>    3     1.3252    0.0021    4.2685    0.0005</a:t>
            </a:r>
          </a:p>
          <a:p>
            <a:pPr eaLnBrk="1" hangingPunct="1"/>
            <a:r>
              <a:rPr lang="en-US" altLang="en-US" sz="2400"/>
              <a:t>    4     1.3247    0.0000    4.2646    0.0000</a:t>
            </a:r>
          </a:p>
          <a:p>
            <a:pPr eaLnBrk="1" hangingPunct="1"/>
            <a:r>
              <a:rPr lang="en-US" altLang="en-US" sz="2400"/>
              <a:t>    5     1.3247    0.0000    4.2646    0.0000</a:t>
            </a:r>
          </a:p>
        </p:txBody>
      </p:sp>
    </p:spTree>
    <p:extLst>
      <p:ext uri="{BB962C8B-B14F-4D97-AF65-F5344CB8AC3E}">
        <p14:creationId xmlns:p14="http://schemas.microsoft.com/office/powerpoint/2010/main" val="857993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1662042-A071-466A-9B98-40AB26340885}" type="slidenum">
              <a:rPr lang="ar-SA" altLang="en-US"/>
              <a:pPr eaLnBrk="1" hangingPunct="1"/>
              <a:t>12</a:t>
            </a:fld>
            <a:endParaRPr lang="en-US" altLang="en-US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graphicFrame>
        <p:nvGraphicFramePr>
          <p:cNvPr id="40962" name="Object 3"/>
          <p:cNvGraphicFramePr>
            <a:graphicFrameLocks noChangeAspect="1"/>
          </p:cNvGraphicFramePr>
          <p:nvPr>
            <p:ph idx="1"/>
          </p:nvPr>
        </p:nvGraphicFramePr>
        <p:xfrm>
          <a:off x="2362200" y="2022475"/>
          <a:ext cx="6324600" cy="330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4" imgW="2717640" imgH="1422360" progId="Equation.3">
                  <p:embed/>
                </p:oleObj>
              </mc:Choice>
              <mc:Fallback>
                <p:oleObj name="Equation" r:id="rId4" imgW="2717640" imgH="1422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022475"/>
                        <a:ext cx="6324600" cy="330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21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33AB0B-A01B-4CA1-B28B-F631BDC7900B}" type="slidenum">
              <a:rPr lang="ar-SA" altLang="en-US"/>
              <a:pPr eaLnBrk="1" hangingPunct="1"/>
              <a:t>13</a:t>
            </a:fld>
            <a:endParaRPr lang="en-US" altLang="en-US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graphicFrame>
        <p:nvGraphicFramePr>
          <p:cNvPr id="41986" name="Object 3"/>
          <p:cNvGraphicFramePr>
            <a:graphicFrameLocks noChangeAspect="1"/>
          </p:cNvGraphicFramePr>
          <p:nvPr>
            <p:ph idx="1"/>
          </p:nvPr>
        </p:nvGraphicFramePr>
        <p:xfrm>
          <a:off x="2525714" y="1866900"/>
          <a:ext cx="5005387" cy="369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4" imgW="2717640" imgH="2006280" progId="Equation.3">
                  <p:embed/>
                </p:oleObj>
              </mc:Choice>
              <mc:Fallback>
                <p:oleObj name="Equation" r:id="rId4" imgW="2717640" imgH="2006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714" y="1866900"/>
                        <a:ext cx="5005387" cy="369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Line 4"/>
          <p:cNvSpPr>
            <a:spLocks noChangeShapeType="1"/>
          </p:cNvSpPr>
          <p:nvPr/>
        </p:nvSpPr>
        <p:spPr bwMode="auto">
          <a:xfrm>
            <a:off x="2514600" y="39624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1" name="Line 5"/>
          <p:cNvSpPr>
            <a:spLocks noChangeShapeType="1"/>
          </p:cNvSpPr>
          <p:nvPr/>
        </p:nvSpPr>
        <p:spPr bwMode="auto">
          <a:xfrm>
            <a:off x="2514600" y="31242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2" name="Line 6"/>
          <p:cNvSpPr>
            <a:spLocks noChangeShapeType="1"/>
          </p:cNvSpPr>
          <p:nvPr/>
        </p:nvSpPr>
        <p:spPr bwMode="auto">
          <a:xfrm>
            <a:off x="7772400" y="31242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3" name="Line 7"/>
          <p:cNvSpPr>
            <a:spLocks noChangeShapeType="1"/>
          </p:cNvSpPr>
          <p:nvPr/>
        </p:nvSpPr>
        <p:spPr bwMode="auto">
          <a:xfrm>
            <a:off x="2514600" y="31242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4" name="Line 8"/>
          <p:cNvSpPr>
            <a:spLocks noChangeShapeType="1"/>
          </p:cNvSpPr>
          <p:nvPr/>
        </p:nvSpPr>
        <p:spPr bwMode="auto">
          <a:xfrm>
            <a:off x="2514600" y="44196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5" name="Line 9"/>
          <p:cNvSpPr>
            <a:spLocks noChangeShapeType="1"/>
          </p:cNvSpPr>
          <p:nvPr/>
        </p:nvSpPr>
        <p:spPr bwMode="auto">
          <a:xfrm>
            <a:off x="2514600" y="48006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6" name="Line 10"/>
          <p:cNvSpPr>
            <a:spLocks noChangeShapeType="1"/>
          </p:cNvSpPr>
          <p:nvPr/>
        </p:nvSpPr>
        <p:spPr bwMode="auto">
          <a:xfrm>
            <a:off x="2514600" y="52578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7" name="Line 11"/>
          <p:cNvSpPr>
            <a:spLocks noChangeShapeType="1"/>
          </p:cNvSpPr>
          <p:nvPr/>
        </p:nvSpPr>
        <p:spPr bwMode="auto">
          <a:xfrm>
            <a:off x="2514600" y="57912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71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09F0B76-88EE-4780-9A28-D531948F1EEA}" type="slidenum">
              <a:rPr lang="ar-SA" altLang="en-US"/>
              <a:pPr eaLnBrk="1" hangingPunct="1"/>
              <a:t>14</a:t>
            </a:fld>
            <a:endParaRPr lang="en-US" altLang="en-US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  Estimates of the root of:    x-cos(x)=0.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smtClean="0">
                <a:solidFill>
                  <a:srgbClr val="0066FF"/>
                </a:solidFill>
              </a:rPr>
              <a:t>0.60000000000000</a:t>
            </a:r>
            <a:r>
              <a:rPr lang="en-US" altLang="en-US" smtClean="0"/>
              <a:t>             Initial guess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u="sng" smtClean="0">
                <a:solidFill>
                  <a:srgbClr val="FF0000"/>
                </a:solidFill>
              </a:rPr>
              <a:t>0.7</a:t>
            </a:r>
            <a:r>
              <a:rPr lang="en-US" altLang="en-US" smtClean="0">
                <a:solidFill>
                  <a:srgbClr val="0066FF"/>
                </a:solidFill>
              </a:rPr>
              <a:t>4401731944598</a:t>
            </a:r>
            <a:r>
              <a:rPr lang="en-US" altLang="en-US" smtClean="0"/>
              <a:t>         </a:t>
            </a:r>
            <a:r>
              <a:rPr lang="en-US" altLang="en-US" smtClean="0">
                <a:solidFill>
                  <a:srgbClr val="FF0000"/>
                </a:solidFill>
              </a:rPr>
              <a:t>1</a:t>
            </a:r>
            <a:r>
              <a:rPr lang="en-US" altLang="en-US" smtClean="0"/>
              <a:t>  correct digit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u="sng" smtClean="0">
                <a:solidFill>
                  <a:srgbClr val="FF0000"/>
                </a:solidFill>
              </a:rPr>
              <a:t>0.7390</a:t>
            </a:r>
            <a:r>
              <a:rPr lang="en-US" altLang="en-US" smtClean="0">
                <a:solidFill>
                  <a:srgbClr val="0066FF"/>
                </a:solidFill>
              </a:rPr>
              <a:t>9047688624</a:t>
            </a:r>
            <a:r>
              <a:rPr lang="en-US" altLang="en-US" smtClean="0"/>
              <a:t>         </a:t>
            </a:r>
            <a:r>
              <a:rPr lang="en-US" altLang="en-US" smtClean="0">
                <a:solidFill>
                  <a:srgbClr val="FF0000"/>
                </a:solidFill>
              </a:rPr>
              <a:t>4</a:t>
            </a:r>
            <a:r>
              <a:rPr lang="en-US" altLang="en-US" smtClean="0"/>
              <a:t>  correct digits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u="sng" smtClean="0">
                <a:solidFill>
                  <a:srgbClr val="FF0000"/>
                </a:solidFill>
              </a:rPr>
              <a:t>0.7390851332</a:t>
            </a:r>
            <a:r>
              <a:rPr lang="en-US" altLang="en-US" smtClean="0">
                <a:solidFill>
                  <a:srgbClr val="0066FF"/>
                </a:solidFill>
              </a:rPr>
              <a:t>2147</a:t>
            </a:r>
            <a:r>
              <a:rPr lang="en-US" altLang="en-US" smtClean="0"/>
              <a:t>        </a:t>
            </a:r>
            <a:r>
              <a:rPr lang="en-US" altLang="en-US" smtClean="0">
                <a:solidFill>
                  <a:srgbClr val="FF0000"/>
                </a:solidFill>
              </a:rPr>
              <a:t>10</a:t>
            </a:r>
            <a:r>
              <a:rPr lang="en-US" altLang="en-US" smtClean="0"/>
              <a:t> correct digits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u="sng" smtClean="0">
                <a:solidFill>
                  <a:srgbClr val="FF0000"/>
                </a:solidFill>
              </a:rPr>
              <a:t>0.73908513321516</a:t>
            </a:r>
            <a:r>
              <a:rPr lang="en-US" altLang="en-US" u="sng" smtClean="0"/>
              <a:t> </a:t>
            </a:r>
            <a:r>
              <a:rPr lang="en-US" altLang="en-US" smtClean="0"/>
              <a:t>       </a:t>
            </a:r>
            <a:r>
              <a:rPr lang="en-US" altLang="en-US" smtClean="0">
                <a:solidFill>
                  <a:srgbClr val="FF0000"/>
                </a:solidFill>
              </a:rPr>
              <a:t>14</a:t>
            </a:r>
            <a:r>
              <a:rPr lang="en-US" altLang="en-US" smtClean="0"/>
              <a:t> correct digits  </a:t>
            </a:r>
          </a:p>
        </p:txBody>
      </p:sp>
    </p:spTree>
    <p:extLst>
      <p:ext uri="{BB962C8B-B14F-4D97-AF65-F5344CB8AC3E}">
        <p14:creationId xmlns:p14="http://schemas.microsoft.com/office/powerpoint/2010/main" val="236602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87BA13-80FE-4C3E-B7C7-DB37BCBAC9A7}" type="slidenum">
              <a:rPr lang="ar-SA" altLang="en-US"/>
              <a:pPr eaLnBrk="1" hangingPunct="1"/>
              <a:t>15</a:t>
            </a:fld>
            <a:endParaRPr lang="en-US" altLang="en-US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	In estimating the root of: </a:t>
            </a:r>
            <a:r>
              <a:rPr lang="en-US" altLang="en-US" b="1" i="1" smtClean="0"/>
              <a:t>x-cos(x)=0</a:t>
            </a:r>
            <a:r>
              <a:rPr lang="en-US" altLang="en-US" smtClean="0"/>
              <a:t>, to get more than 13 correct digits: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 </a:t>
            </a:r>
            <a:r>
              <a:rPr lang="en-US" altLang="en-US" smtClean="0">
                <a:solidFill>
                  <a:srgbClr val="FF0000"/>
                </a:solidFill>
              </a:rPr>
              <a:t>4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rgbClr val="0033CC"/>
                </a:solidFill>
              </a:rPr>
              <a:t>iterations of Newton</a:t>
            </a:r>
            <a:r>
              <a:rPr lang="en-US" altLang="en-US" smtClean="0"/>
              <a:t> (x</a:t>
            </a:r>
            <a:r>
              <a:rPr lang="en-US" altLang="en-US" baseline="-25000" smtClean="0"/>
              <a:t>0</a:t>
            </a:r>
            <a:r>
              <a:rPr lang="en-US" altLang="en-US" smtClean="0"/>
              <a:t>=0.8)</a:t>
            </a:r>
          </a:p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43</a:t>
            </a:r>
            <a:r>
              <a:rPr lang="en-US" altLang="en-US" smtClean="0">
                <a:solidFill>
                  <a:srgbClr val="0033CC"/>
                </a:solidFill>
              </a:rPr>
              <a:t> iterations of Bisection method (initial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>
                <a:solidFill>
                  <a:srgbClr val="0033CC"/>
                </a:solidFill>
              </a:rPr>
              <a:t>      interval [0.6, 0.8])</a:t>
            </a:r>
          </a:p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5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rgbClr val="0033CC"/>
                </a:solidFill>
              </a:rPr>
              <a:t>iterations of Secant method</a:t>
            </a:r>
            <a:endParaRPr lang="en-US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   ( x</a:t>
            </a:r>
            <a:r>
              <a:rPr lang="en-US" altLang="en-US" baseline="-25000" smtClean="0"/>
              <a:t>0</a:t>
            </a:r>
            <a:r>
              <a:rPr lang="en-US" altLang="en-US" smtClean="0"/>
              <a:t>=0.6, x</a:t>
            </a:r>
            <a:r>
              <a:rPr lang="en-US" altLang="en-US" baseline="-25000" smtClean="0"/>
              <a:t>1</a:t>
            </a:r>
            <a:r>
              <a:rPr lang="en-US" altLang="en-US" smtClean="0"/>
              <a:t>=0.8)</a:t>
            </a:r>
          </a:p>
        </p:txBody>
      </p:sp>
    </p:spTree>
    <p:extLst>
      <p:ext uri="{BB962C8B-B14F-4D97-AF65-F5344CB8AC3E}">
        <p14:creationId xmlns:p14="http://schemas.microsoft.com/office/powerpoint/2010/main" val="294685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FD40DE-5B04-4962-A5F5-57D4BA5A5474}" type="slidenum">
              <a:rPr lang="ar-SA" altLang="en-US"/>
              <a:pPr eaLnBrk="1" hangingPunct="1"/>
              <a:t>2</a:t>
            </a:fld>
            <a:endParaRPr lang="en-US" altLang="en-US"/>
          </a:p>
        </p:txBody>
      </p:sp>
      <p:sp>
        <p:nvSpPr>
          <p:cNvPr id="266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sp>
        <p:nvSpPr>
          <p:cNvPr id="266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1"/>
            <a:ext cx="8229600" cy="4181475"/>
          </a:xfrm>
          <a:noFill/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2400"/>
              <a:t>Solve the following system of equations:</a:t>
            </a:r>
          </a:p>
        </p:txBody>
      </p:sp>
      <p:graphicFrame>
        <p:nvGraphicFramePr>
          <p:cNvPr id="2662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744789" y="2260601"/>
          <a:ext cx="3043237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4" imgW="1549080" imgH="749160" progId="Equation.3">
                  <p:embed/>
                </p:oleObj>
              </mc:Choice>
              <mc:Fallback>
                <p:oleObj name="Equation" r:id="rId4" imgW="1549080" imgH="749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4789" y="2260601"/>
                        <a:ext cx="3043237" cy="147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1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2286000" y="4140201"/>
          <a:ext cx="767715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6" imgW="3581280" imgH="507960" progId="Equation.3">
                  <p:embed/>
                </p:oleObj>
              </mc:Choice>
              <mc:Fallback>
                <p:oleObj name="Equation" r:id="rId6" imgW="35812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140201"/>
                        <a:ext cx="767715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006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33793B3-D677-4857-9ABD-DFF77AE5E50D}" type="slidenum">
              <a:rPr lang="ar-SA" altLang="en-US"/>
              <a:pPr eaLnBrk="1" hangingPunct="1"/>
              <a:t>3</a:t>
            </a:fld>
            <a:endParaRPr lang="en-US" altLang="en-US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Solution Using Newton’s Method</a:t>
            </a:r>
          </a:p>
        </p:txBody>
      </p:sp>
      <p:graphicFrame>
        <p:nvGraphicFramePr>
          <p:cNvPr id="27650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2209801" y="1676401"/>
          <a:ext cx="7362825" cy="421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4" imgW="4254480" imgH="2438280" progId="Equation.3">
                  <p:embed/>
                </p:oleObj>
              </mc:Choice>
              <mc:Fallback>
                <p:oleObj name="Equation" r:id="rId4" imgW="4254480" imgH="243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1" y="1676401"/>
                        <a:ext cx="7362825" cy="421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85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DAB29FB-677B-4AF5-ADAF-A0AFD930DF77}" type="slidenum">
              <a:rPr lang="ar-SA" altLang="en-US"/>
              <a:pPr eaLnBrk="1" hangingPunct="1"/>
              <a:t>4</a:t>
            </a:fld>
            <a:endParaRPr lang="en-US" altLang="en-US"/>
          </a:p>
        </p:txBody>
      </p:sp>
      <p:sp>
        <p:nvSpPr>
          <p:cNvPr id="286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  <a:br>
              <a:rPr lang="en-US" altLang="en-US" smtClean="0"/>
            </a:br>
            <a:r>
              <a:rPr lang="en-US" altLang="en-US" sz="2400"/>
              <a:t>Try this</a:t>
            </a:r>
          </a:p>
        </p:txBody>
      </p:sp>
      <p:sp>
        <p:nvSpPr>
          <p:cNvPr id="286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1"/>
            <a:ext cx="8229600" cy="4181475"/>
          </a:xfrm>
          <a:noFill/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2400"/>
              <a:t>Solve the following system of equations:</a:t>
            </a:r>
          </a:p>
        </p:txBody>
      </p:sp>
      <p:graphicFrame>
        <p:nvGraphicFramePr>
          <p:cNvPr id="2867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760664" y="2260601"/>
          <a:ext cx="3013075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4" imgW="1574640" imgH="749160" progId="Equation.3">
                  <p:embed/>
                </p:oleObj>
              </mc:Choice>
              <mc:Fallback>
                <p:oleObj name="Equation" r:id="rId4" imgW="1574640" imgH="749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664" y="2260601"/>
                        <a:ext cx="3013075" cy="147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4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2590801" y="4176713"/>
          <a:ext cx="700881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6" imgW="3327120" imgH="482400" progId="Equation.3">
                  <p:embed/>
                </p:oleObj>
              </mc:Choice>
              <mc:Fallback>
                <p:oleObj name="Equation" r:id="rId6" imgW="33271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1" y="4176713"/>
                        <a:ext cx="7008813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792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ADDA61-7C3A-491B-9AB0-1FC9EEF24014}" type="slidenum">
              <a:rPr lang="ar-SA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  <a:br>
              <a:rPr lang="en-US" altLang="en-US" smtClean="0"/>
            </a:br>
            <a:r>
              <a:rPr lang="en-US" altLang="en-US" sz="2400"/>
              <a:t>Solution</a:t>
            </a:r>
          </a:p>
        </p:txBody>
      </p:sp>
      <p:graphicFrame>
        <p:nvGraphicFramePr>
          <p:cNvPr id="2969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057400" y="2362200"/>
          <a:ext cx="7924800" cy="153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4" imgW="4711680" imgH="914400" progId="Equation.3">
                  <p:embed/>
                </p:oleObj>
              </mc:Choice>
              <mc:Fallback>
                <p:oleObj name="Equation" r:id="rId4" imgW="471168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362200"/>
                        <a:ext cx="7924800" cy="153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107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5EEF13-3017-4A18-A21D-0E5F2683A587}" type="slidenum">
              <a:rPr lang="ar-SA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6900" dirty="0"/>
              <a:t/>
            </a:r>
            <a:br>
              <a:rPr lang="en-US" altLang="en-US" sz="6900" dirty="0"/>
            </a:br>
            <a:r>
              <a:rPr lang="en-US" altLang="en-US" sz="5100" dirty="0"/>
              <a:t>Comparison of Root</a:t>
            </a:r>
            <a:br>
              <a:rPr lang="en-US" altLang="en-US" sz="5100" dirty="0"/>
            </a:br>
            <a:r>
              <a:rPr lang="en-US" altLang="en-US" sz="5100" dirty="0"/>
              <a:t>Finding Methods</a:t>
            </a:r>
            <a:endParaRPr lang="en-US" altLang="en-US" sz="6900" dirty="0"/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buFont typeface="Wingdings" panose="05000000000000000000" pitchFamily="2" charset="2"/>
              <a:buChar char="p"/>
            </a:pPr>
            <a:endParaRPr lang="en-US" altLang="en-US"/>
          </a:p>
          <a:p>
            <a:pPr algn="l" eaLnBrk="1" hangingPunct="1">
              <a:buFont typeface="Wingdings" panose="05000000000000000000" pitchFamily="2" charset="2"/>
              <a:buChar char="p"/>
            </a:pPr>
            <a:r>
              <a:rPr lang="en-US" altLang="en-US"/>
              <a:t>  Advantages/disadvantages </a:t>
            </a:r>
          </a:p>
          <a:p>
            <a:pPr algn="l" eaLnBrk="1" hangingPunct="1">
              <a:buFont typeface="Wingdings" panose="05000000000000000000" pitchFamily="2" charset="2"/>
              <a:buChar char="p"/>
            </a:pPr>
            <a:r>
              <a:rPr lang="en-US" altLang="en-US"/>
              <a:t>  Examples</a:t>
            </a:r>
          </a:p>
        </p:txBody>
      </p:sp>
    </p:spTree>
    <p:extLst>
      <p:ext uri="{BB962C8B-B14F-4D97-AF65-F5344CB8AC3E}">
        <p14:creationId xmlns:p14="http://schemas.microsoft.com/office/powerpoint/2010/main" val="379145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F856C46-E06F-4ECF-A9F5-82BED2BFB5D4}" type="slidenum">
              <a:rPr lang="ar-SA" altLang="en-US"/>
              <a:pPr eaLnBrk="1" hangingPunct="1"/>
              <a:t>7</a:t>
            </a:fld>
            <a:endParaRPr lang="en-US" altLang="en-US"/>
          </a:p>
        </p:txBody>
      </p:sp>
      <p:sp>
        <p:nvSpPr>
          <p:cNvPr id="90116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Summary</a:t>
            </a:r>
          </a:p>
        </p:txBody>
      </p:sp>
      <p:graphicFrame>
        <p:nvGraphicFramePr>
          <p:cNvPr id="285743" name="Group 47"/>
          <p:cNvGraphicFramePr>
            <a:graphicFrameLocks noGrp="1"/>
          </p:cNvGraphicFramePr>
          <p:nvPr>
            <p:ph idx="1"/>
          </p:nvPr>
        </p:nvGraphicFramePr>
        <p:xfrm>
          <a:off x="1981200" y="1600200"/>
          <a:ext cx="8229600" cy="4454612"/>
        </p:xfrm>
        <a:graphic>
          <a:graphicData uri="http://schemas.openxmlformats.org/drawingml/2006/table">
            <a:tbl>
              <a:tblPr/>
              <a:tblGrid>
                <a:gridCol w="1600200"/>
                <a:gridCol w="3429000"/>
                <a:gridCol w="3200400"/>
              </a:tblGrid>
              <a:tr h="457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Method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Cons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8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Bisection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Easy, Reliable, Convergent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One function evaluation per iteration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No knowledge of derivative is needed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Slow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Needs an interval [a,b] containing the root, i.e., f(a)f(b)&lt;0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1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Newton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Fast  (if near the root)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Two function evaluations per iteration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May diverge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Needs derivative and an initial guess x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such that f’(x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 is nonzero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8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Secant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Fast  (slower than Newton)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One  function evaluation per iteration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No knowledge of derivative is needed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May diverge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Needs two initial points guess x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, x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such that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f(x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)- f(x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 is nonzero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063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9FF0D6-DE97-4A1B-B159-C97663D15056}" type="slidenum">
              <a:rPr lang="ar-SA" altLang="en-US"/>
              <a:pPr eaLnBrk="1" hangingPunct="1"/>
              <a:t>8</a:t>
            </a:fld>
            <a:endParaRPr lang="en-US" alt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</a:t>
            </a:r>
          </a:p>
        </p:txBody>
      </p:sp>
      <p:graphicFrame>
        <p:nvGraphicFramePr>
          <p:cNvPr id="38914" name="Object 3"/>
          <p:cNvGraphicFramePr>
            <a:graphicFrameLocks noChangeAspect="1"/>
          </p:cNvGraphicFramePr>
          <p:nvPr>
            <p:ph idx="1"/>
          </p:nvPr>
        </p:nvGraphicFramePr>
        <p:xfrm>
          <a:off x="2286000" y="2181225"/>
          <a:ext cx="6629400" cy="340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4" imgW="2641320" imgH="1358640" progId="Equation.3">
                  <p:embed/>
                </p:oleObj>
              </mc:Choice>
              <mc:Fallback>
                <p:oleObj name="Equation" r:id="rId4" imgW="2641320" imgH="1358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181225"/>
                        <a:ext cx="6629400" cy="340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512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724D473-5EEA-4EA4-852E-6B3353F61812}" type="slidenum">
              <a:rPr lang="ar-SA" altLang="en-US"/>
              <a:pPr eaLnBrk="1" hangingPunct="1"/>
              <a:t>9</a:t>
            </a:fld>
            <a:endParaRPr lang="en-US" altLang="en-US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Solution</a:t>
            </a:r>
          </a:p>
        </p:txBody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565276"/>
            <a:ext cx="8229600" cy="43783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_______________________________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k         x</a:t>
            </a:r>
            <a:r>
              <a:rPr lang="en-US" altLang="en-US" sz="2400" baseline="-25000"/>
              <a:t>k</a:t>
            </a:r>
            <a:r>
              <a:rPr lang="en-US" altLang="en-US" sz="2400"/>
              <a:t>         f(x</a:t>
            </a:r>
            <a:r>
              <a:rPr lang="en-US" altLang="en-US" sz="2400" baseline="-25000"/>
              <a:t>k</a:t>
            </a:r>
            <a:r>
              <a:rPr lang="en-US" altLang="en-US" sz="2400"/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_______________________________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0   </a:t>
            </a:r>
            <a:r>
              <a:rPr lang="ar-SA" altLang="en-US" sz="2400"/>
              <a:t>   </a:t>
            </a:r>
            <a:r>
              <a:rPr lang="en-US" altLang="en-US" sz="2400"/>
              <a:t>1.0000   -1.0000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1     1.5000    8.8906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2     1.0506   -0.7062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3     1.0836   -0.4645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4     1.1472    0.1321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5     1.1331   -0.0165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/>
              <a:t>    6     1.1347   -0.0005</a:t>
            </a:r>
          </a:p>
        </p:txBody>
      </p:sp>
    </p:spTree>
    <p:extLst>
      <p:ext uri="{BB962C8B-B14F-4D97-AF65-F5344CB8AC3E}">
        <p14:creationId xmlns:p14="http://schemas.microsoft.com/office/powerpoint/2010/main" val="4161352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330</Words>
  <Application>Microsoft Office PowerPoint</Application>
  <PresentationFormat>Widescreen</PresentationFormat>
  <Paragraphs>119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Wingdings</vt:lpstr>
      <vt:lpstr>Office Theme</vt:lpstr>
      <vt:lpstr>Microsoft Equation 3.0</vt:lpstr>
      <vt:lpstr>Newton’s Method for Systems of Non Linear Equations</vt:lpstr>
      <vt:lpstr>Example</vt:lpstr>
      <vt:lpstr>Solution Using Newton’s Method</vt:lpstr>
      <vt:lpstr>Example Try this</vt:lpstr>
      <vt:lpstr>Example Solution</vt:lpstr>
      <vt:lpstr> Comparison of Root Finding Methods</vt:lpstr>
      <vt:lpstr>Summary</vt:lpstr>
      <vt:lpstr>Example</vt:lpstr>
      <vt:lpstr>Solution</vt:lpstr>
      <vt:lpstr>Example</vt:lpstr>
      <vt:lpstr>Five Iterations of the Solution</vt:lpstr>
      <vt:lpstr>Example</vt:lpstr>
      <vt:lpstr>Example</vt:lpstr>
      <vt:lpstr>Example</vt:lpstr>
      <vt:lpstr>Example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Method for Systems of Non Linear Equations</dc:title>
  <dc:creator>PHILIPS</dc:creator>
  <cp:lastModifiedBy>PHILIPS</cp:lastModifiedBy>
  <cp:revision>2</cp:revision>
  <dcterms:created xsi:type="dcterms:W3CDTF">2016-02-15T05:27:15Z</dcterms:created>
  <dcterms:modified xsi:type="dcterms:W3CDTF">2016-02-15T06:19:49Z</dcterms:modified>
</cp:coreProperties>
</file>