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  <p:sldMasterId id="2147483780" r:id="rId3"/>
    <p:sldMasterId id="2147483792" r:id="rId4"/>
    <p:sldMasterId id="2147483804" r:id="rId5"/>
    <p:sldMasterId id="2147483816" r:id="rId6"/>
    <p:sldMasterId id="2147483828" r:id="rId7"/>
    <p:sldMasterId id="2147483840" r:id="rId8"/>
  </p:sldMasterIdLst>
  <p:sldIdLst>
    <p:sldId id="256" r:id="rId9"/>
    <p:sldId id="257" r:id="rId10"/>
    <p:sldId id="258" r:id="rId11"/>
    <p:sldId id="259" r:id="rId12"/>
    <p:sldId id="260" r:id="rId13"/>
    <p:sldId id="261" r:id="rId14"/>
    <p:sldId id="263" r:id="rId15"/>
    <p:sldId id="262" r:id="rId16"/>
    <p:sldId id="264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68" r:id="rId25"/>
    <p:sldId id="269" r:id="rId26"/>
    <p:sldId id="279" r:id="rId27"/>
    <p:sldId id="27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9" autoAdjust="0"/>
    <p:restoredTop sz="94660"/>
  </p:normalViewPr>
  <p:slideViewPr>
    <p:cSldViewPr>
      <p:cViewPr>
        <p:scale>
          <a:sx n="76" d="100"/>
          <a:sy n="76" d="100"/>
        </p:scale>
        <p:origin x="-1428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4F5C84-BCB7-4C5F-9B80-A0E4F9A1AC56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BBD993F-E894-4055-AB96-7D94F9B7ABF5}">
      <dgm:prSet phldrT="[نص]" custT="1"/>
      <dgm:spPr/>
      <dgm:t>
        <a:bodyPr/>
        <a:lstStyle/>
        <a:p>
          <a:pPr algn="ctr" defTabSz="914400" rtl="1" eaLnBrk="1" latinLnBrk="0" hangingPunct="1">
            <a:spcBef>
              <a:spcPct val="0"/>
            </a:spcBef>
            <a:buNone/>
          </a:pPr>
          <a:r>
            <a:rPr lang="ar-SA" sz="2800" b="1" kern="1200" cap="none" spc="0" dirty="0" smtClean="0">
              <a:ln>
                <a:solidFill>
                  <a:sysClr val="windowText" lastClr="000000"/>
                </a:solidFill>
              </a:ln>
              <a:solidFill>
                <a:srgbClr val="FA8D3D">
                  <a:lumMod val="50000"/>
                </a:srgbClr>
              </a:solidFill>
              <a:effectLst>
                <a:glow rad="228600">
                  <a:srgbClr val="F9B639">
                    <a:satMod val="175000"/>
                    <a:alpha val="40000"/>
                  </a:srgbClr>
                </a:glow>
              </a:effectLst>
              <a:latin typeface="Sakkal Majalla" pitchFamily="2" charset="-78"/>
              <a:ea typeface="+mn-ea"/>
              <a:cs typeface="Sakkal Majalla" pitchFamily="2" charset="-78"/>
            </a:rPr>
            <a:t>مصادر تماسك الجماعة</a:t>
          </a:r>
          <a:endParaRPr lang="ar-SA" sz="2800" b="1" kern="1200" cap="none" spc="0" dirty="0">
            <a:ln>
              <a:solidFill>
                <a:sysClr val="windowText" lastClr="000000"/>
              </a:solidFill>
            </a:ln>
            <a:solidFill>
              <a:srgbClr val="FA8D3D">
                <a:lumMod val="50000"/>
              </a:srgbClr>
            </a:solidFill>
            <a:effectLst>
              <a:glow rad="228600">
                <a:srgbClr val="F9B639">
                  <a:satMod val="175000"/>
                  <a:alpha val="40000"/>
                </a:srgbClr>
              </a:glow>
            </a:effectLst>
            <a:latin typeface="Sakkal Majalla" pitchFamily="2" charset="-78"/>
            <a:ea typeface="+mn-ea"/>
            <a:cs typeface="Sakkal Majalla" pitchFamily="2" charset="-78"/>
          </a:endParaRPr>
        </a:p>
      </dgm:t>
    </dgm:pt>
    <dgm:pt modelId="{FD3993C1-88AC-4D5B-B77B-3E42E5E99E52}" type="parTrans" cxnId="{24C42A91-F50E-4BC0-9C77-D96B891019F5}">
      <dgm:prSet/>
      <dgm:spPr/>
      <dgm:t>
        <a:bodyPr/>
        <a:lstStyle/>
        <a:p>
          <a:pPr rtl="1"/>
          <a:endParaRPr lang="ar-SA"/>
        </a:p>
      </dgm:t>
    </dgm:pt>
    <dgm:pt modelId="{0C19ABFF-831D-4992-B07C-4C0106290B64}" type="sibTrans" cxnId="{24C42A91-F50E-4BC0-9C77-D96B891019F5}">
      <dgm:prSet/>
      <dgm:spPr/>
      <dgm:t>
        <a:bodyPr/>
        <a:lstStyle/>
        <a:p>
          <a:pPr rtl="1"/>
          <a:endParaRPr lang="ar-SA"/>
        </a:p>
      </dgm:t>
    </dgm:pt>
    <dgm:pt modelId="{0B22C8B0-0D12-4336-86D9-165A95A2BC3B}">
      <dgm:prSet phldrT="[نص]" custT="1"/>
      <dgm:spPr/>
      <dgm:t>
        <a:bodyPr/>
        <a:lstStyle/>
        <a:p>
          <a:pPr marL="0" algn="ctr" defTabSz="914400" rtl="1" eaLnBrk="1" latinLnBrk="0" hangingPunct="1"/>
          <a:r>
            <a:rPr lang="ar-SA" sz="2400" b="1" kern="1200" dirty="0" smtClean="0">
              <a:solidFill>
                <a:prstClr val="black"/>
              </a:solidFill>
              <a:effectLst>
                <a:glow rad="63500">
                  <a:srgbClr val="AC66BB">
                    <a:satMod val="175000"/>
                    <a:alpha val="40000"/>
                  </a:srgbClr>
                </a:glow>
              </a:effectLst>
              <a:latin typeface="Sakkal Majalla" pitchFamily="2" charset="-78"/>
              <a:ea typeface="+mn-ea"/>
              <a:cs typeface="Sakkal Majalla" pitchFamily="2" charset="-78"/>
            </a:rPr>
            <a:t>الجماعة نفسهآ</a:t>
          </a:r>
          <a:endParaRPr lang="ar-SA" sz="2400" b="1" kern="1200" dirty="0">
            <a:solidFill>
              <a:prstClr val="black"/>
            </a:solidFill>
            <a:effectLst>
              <a:glow rad="63500">
                <a:srgbClr val="AC66BB">
                  <a:satMod val="175000"/>
                  <a:alpha val="40000"/>
                </a:srgbClr>
              </a:glow>
            </a:effectLst>
            <a:latin typeface="Sakkal Majalla" pitchFamily="2" charset="-78"/>
            <a:ea typeface="+mn-ea"/>
            <a:cs typeface="Sakkal Majalla" pitchFamily="2" charset="-78"/>
          </a:endParaRPr>
        </a:p>
      </dgm:t>
    </dgm:pt>
    <dgm:pt modelId="{3455CFCD-3191-4BDD-91E9-FEADAF6113E1}" type="parTrans" cxnId="{EB753094-107C-4803-A22F-2DBA265B0C24}">
      <dgm:prSet/>
      <dgm:spPr/>
      <dgm:t>
        <a:bodyPr/>
        <a:lstStyle/>
        <a:p>
          <a:pPr rtl="1"/>
          <a:endParaRPr lang="ar-SA" dirty="0"/>
        </a:p>
      </dgm:t>
    </dgm:pt>
    <dgm:pt modelId="{64F402A4-285D-45E0-86D7-744EB38D4189}" type="sibTrans" cxnId="{EB753094-107C-4803-A22F-2DBA265B0C24}">
      <dgm:prSet/>
      <dgm:spPr/>
      <dgm:t>
        <a:bodyPr/>
        <a:lstStyle/>
        <a:p>
          <a:pPr rtl="1"/>
          <a:endParaRPr lang="ar-SA"/>
        </a:p>
      </dgm:t>
    </dgm:pt>
    <dgm:pt modelId="{459F9723-90E7-40A6-B835-6AC42EBB7D51}">
      <dgm:prSet phldrT="[نص]" custT="1"/>
      <dgm:spPr/>
      <dgm:t>
        <a:bodyPr/>
        <a:lstStyle/>
        <a:p>
          <a:pPr marL="0" algn="ctr" defTabSz="914400" rtl="1" eaLnBrk="1" latinLnBrk="0" hangingPunct="1"/>
          <a:r>
            <a:rPr lang="ar-SA" sz="1800" b="1" kern="1200" dirty="0" smtClean="0">
              <a:solidFill>
                <a:prstClr val="black"/>
              </a:solidFill>
              <a:effectLst>
                <a:glow rad="63500">
                  <a:srgbClr val="AC66BB">
                    <a:satMod val="175000"/>
                    <a:alpha val="40000"/>
                  </a:srgbClr>
                </a:glow>
              </a:effectLst>
              <a:latin typeface="Sakkal Majalla" pitchFamily="2" charset="-78"/>
              <a:ea typeface="+mn-ea"/>
              <a:cs typeface="Sakkal Majalla" pitchFamily="2" charset="-78"/>
            </a:rPr>
            <a:t>الجماعة كوسيلة لإشباع حاجات خارج الجماعة</a:t>
          </a:r>
          <a:endParaRPr lang="ar-SA" sz="1800" b="1" kern="1200" dirty="0">
            <a:solidFill>
              <a:prstClr val="black"/>
            </a:solidFill>
            <a:effectLst>
              <a:glow rad="63500">
                <a:srgbClr val="AC66BB">
                  <a:satMod val="175000"/>
                  <a:alpha val="40000"/>
                </a:srgbClr>
              </a:glow>
            </a:effectLst>
            <a:latin typeface="Sakkal Majalla" pitchFamily="2" charset="-78"/>
            <a:ea typeface="+mn-ea"/>
            <a:cs typeface="Sakkal Majalla" pitchFamily="2" charset="-78"/>
          </a:endParaRPr>
        </a:p>
      </dgm:t>
    </dgm:pt>
    <dgm:pt modelId="{FDB4ACA5-4F6E-4F16-A22D-A0D56EFF178C}" type="parTrans" cxnId="{2D2CC782-5427-4495-A79F-2B7090B27B39}">
      <dgm:prSet/>
      <dgm:spPr/>
      <dgm:t>
        <a:bodyPr/>
        <a:lstStyle/>
        <a:p>
          <a:pPr rtl="1"/>
          <a:endParaRPr lang="ar-SA" dirty="0"/>
        </a:p>
      </dgm:t>
    </dgm:pt>
    <dgm:pt modelId="{EA358D3D-44C0-4330-A0F3-9E2F891ADF6C}" type="sibTrans" cxnId="{2D2CC782-5427-4495-A79F-2B7090B27B39}">
      <dgm:prSet/>
      <dgm:spPr/>
      <dgm:t>
        <a:bodyPr/>
        <a:lstStyle/>
        <a:p>
          <a:pPr rtl="1"/>
          <a:endParaRPr lang="ar-SA"/>
        </a:p>
      </dgm:t>
    </dgm:pt>
    <dgm:pt modelId="{F5DA78C4-518E-4041-B7B7-335B35635A92}">
      <dgm:prSet phldrT="[نص]" custT="1"/>
      <dgm:spPr/>
      <dgm:t>
        <a:bodyPr/>
        <a:lstStyle/>
        <a:p>
          <a:pPr marL="0" algn="ctr" defTabSz="914400" rtl="1" eaLnBrk="1" latinLnBrk="0" hangingPunct="1"/>
          <a:r>
            <a:rPr lang="ar-SA" sz="2400" b="1" kern="1200" dirty="0" smtClean="0">
              <a:solidFill>
                <a:prstClr val="black"/>
              </a:solidFill>
              <a:effectLst>
                <a:glow rad="63500">
                  <a:srgbClr val="AC66BB">
                    <a:satMod val="175000"/>
                    <a:alpha val="40000"/>
                  </a:srgbClr>
                </a:glow>
              </a:effectLst>
              <a:latin typeface="Sakkal Majalla" pitchFamily="2" charset="-78"/>
              <a:ea typeface="+mn-ea"/>
              <a:cs typeface="Sakkal Majalla" pitchFamily="2" charset="-78"/>
            </a:rPr>
            <a:t>الانضمام الاختياري للجماعة</a:t>
          </a:r>
          <a:endParaRPr lang="ar-SA" sz="2400" b="1" kern="1200" dirty="0">
            <a:solidFill>
              <a:prstClr val="black"/>
            </a:solidFill>
            <a:effectLst>
              <a:glow rad="63500">
                <a:srgbClr val="AC66BB">
                  <a:satMod val="175000"/>
                  <a:alpha val="40000"/>
                </a:srgbClr>
              </a:glow>
            </a:effectLst>
            <a:latin typeface="Sakkal Majalla" pitchFamily="2" charset="-78"/>
            <a:ea typeface="+mn-ea"/>
            <a:cs typeface="Sakkal Majalla" pitchFamily="2" charset="-78"/>
          </a:endParaRPr>
        </a:p>
      </dgm:t>
    </dgm:pt>
    <dgm:pt modelId="{375775DA-6B83-471C-90A3-F0E395AE2A41}" type="parTrans" cxnId="{EA687E7D-38DE-46BD-8B64-73445025BD99}">
      <dgm:prSet/>
      <dgm:spPr/>
      <dgm:t>
        <a:bodyPr/>
        <a:lstStyle/>
        <a:p>
          <a:pPr rtl="1"/>
          <a:endParaRPr lang="ar-SA" dirty="0"/>
        </a:p>
      </dgm:t>
    </dgm:pt>
    <dgm:pt modelId="{FBDA1662-0FC3-4E8F-AD75-98E623AD7984}" type="sibTrans" cxnId="{EA687E7D-38DE-46BD-8B64-73445025BD99}">
      <dgm:prSet/>
      <dgm:spPr/>
      <dgm:t>
        <a:bodyPr/>
        <a:lstStyle/>
        <a:p>
          <a:pPr rtl="1"/>
          <a:endParaRPr lang="ar-SA"/>
        </a:p>
      </dgm:t>
    </dgm:pt>
    <dgm:pt modelId="{696ECBBA-32D4-40D0-BCF9-EBB28823CFC9}">
      <dgm:prSet phldrT="[نص]"/>
      <dgm:spPr/>
      <dgm:t>
        <a:bodyPr/>
        <a:lstStyle/>
        <a:p>
          <a:pPr rtl="1"/>
          <a:endParaRPr lang="ar-SA" dirty="0"/>
        </a:p>
      </dgm:t>
    </dgm:pt>
    <dgm:pt modelId="{9C21DCA7-119E-4D27-9D8F-2FF55D8DA5EF}" type="parTrans" cxnId="{845DD974-56BA-4AF7-BF62-2DEB22A8230C}">
      <dgm:prSet/>
      <dgm:spPr/>
      <dgm:t>
        <a:bodyPr/>
        <a:lstStyle/>
        <a:p>
          <a:pPr rtl="1"/>
          <a:endParaRPr lang="ar-SA"/>
        </a:p>
      </dgm:t>
    </dgm:pt>
    <dgm:pt modelId="{2E771D66-9303-4677-B92C-DC9001CA3FFD}" type="sibTrans" cxnId="{845DD974-56BA-4AF7-BF62-2DEB22A8230C}">
      <dgm:prSet/>
      <dgm:spPr/>
      <dgm:t>
        <a:bodyPr/>
        <a:lstStyle/>
        <a:p>
          <a:pPr rtl="1"/>
          <a:endParaRPr lang="ar-SA"/>
        </a:p>
      </dgm:t>
    </dgm:pt>
    <dgm:pt modelId="{54571D96-D686-45EF-9C21-BD1AAA9670E8}" type="pres">
      <dgm:prSet presAssocID="{854F5C84-BCB7-4C5F-9B80-A0E4F9A1AC5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3D68EB1-D518-4295-83D1-B486E9EDF9DD}" type="pres">
      <dgm:prSet presAssocID="{5BBD993F-E894-4055-AB96-7D94F9B7ABF5}" presName="centerShape" presStyleLbl="node0" presStyleIdx="0" presStyleCnt="1" custLinFactNeighborX="897" custLinFactNeighborY="2160"/>
      <dgm:spPr/>
      <dgm:t>
        <a:bodyPr/>
        <a:lstStyle/>
        <a:p>
          <a:pPr rtl="1"/>
          <a:endParaRPr lang="ar-SA"/>
        </a:p>
      </dgm:t>
    </dgm:pt>
    <dgm:pt modelId="{E65E8992-8326-4488-BF8A-CBDF9F12AF4C}" type="pres">
      <dgm:prSet presAssocID="{3455CFCD-3191-4BDD-91E9-FEADAF6113E1}" presName="Name9" presStyleLbl="parChTrans1D2" presStyleIdx="0" presStyleCnt="3"/>
      <dgm:spPr/>
      <dgm:t>
        <a:bodyPr/>
        <a:lstStyle/>
        <a:p>
          <a:endParaRPr lang="en-GB"/>
        </a:p>
      </dgm:t>
    </dgm:pt>
    <dgm:pt modelId="{EE4453EC-66E2-4EDE-9238-B24A5E0F1356}" type="pres">
      <dgm:prSet presAssocID="{3455CFCD-3191-4BDD-91E9-FEADAF6113E1}" presName="connTx" presStyleLbl="parChTrans1D2" presStyleIdx="0" presStyleCnt="3"/>
      <dgm:spPr/>
      <dgm:t>
        <a:bodyPr/>
        <a:lstStyle/>
        <a:p>
          <a:endParaRPr lang="en-GB"/>
        </a:p>
      </dgm:t>
    </dgm:pt>
    <dgm:pt modelId="{67A8E554-E436-4EB2-BDC1-B8C8D580BC58}" type="pres">
      <dgm:prSet presAssocID="{0B22C8B0-0D12-4336-86D9-165A95A2BC3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392FC10-D5A8-4A1D-8FC4-DED39B19407F}" type="pres">
      <dgm:prSet presAssocID="{FDB4ACA5-4F6E-4F16-A22D-A0D56EFF178C}" presName="Name9" presStyleLbl="parChTrans1D2" presStyleIdx="1" presStyleCnt="3"/>
      <dgm:spPr/>
      <dgm:t>
        <a:bodyPr/>
        <a:lstStyle/>
        <a:p>
          <a:endParaRPr lang="en-GB"/>
        </a:p>
      </dgm:t>
    </dgm:pt>
    <dgm:pt modelId="{ACBF9408-FD9F-460D-96E5-166B62A2EFBA}" type="pres">
      <dgm:prSet presAssocID="{FDB4ACA5-4F6E-4F16-A22D-A0D56EFF178C}" presName="connTx" presStyleLbl="parChTrans1D2" presStyleIdx="1" presStyleCnt="3"/>
      <dgm:spPr/>
      <dgm:t>
        <a:bodyPr/>
        <a:lstStyle/>
        <a:p>
          <a:endParaRPr lang="en-GB"/>
        </a:p>
      </dgm:t>
    </dgm:pt>
    <dgm:pt modelId="{F68BDBE3-01B7-4DCE-8B42-513E9EBA8B6C}" type="pres">
      <dgm:prSet presAssocID="{459F9723-90E7-40A6-B835-6AC42EBB7D5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564344-F063-4FB1-9A30-551B5F11DB53}" type="pres">
      <dgm:prSet presAssocID="{375775DA-6B83-471C-90A3-F0E395AE2A41}" presName="Name9" presStyleLbl="parChTrans1D2" presStyleIdx="2" presStyleCnt="3"/>
      <dgm:spPr/>
      <dgm:t>
        <a:bodyPr/>
        <a:lstStyle/>
        <a:p>
          <a:endParaRPr lang="en-GB"/>
        </a:p>
      </dgm:t>
    </dgm:pt>
    <dgm:pt modelId="{532FC7AC-F3E5-4329-9D09-C07FC594D2F0}" type="pres">
      <dgm:prSet presAssocID="{375775DA-6B83-471C-90A3-F0E395AE2A41}" presName="connTx" presStyleLbl="parChTrans1D2" presStyleIdx="2" presStyleCnt="3"/>
      <dgm:spPr/>
      <dgm:t>
        <a:bodyPr/>
        <a:lstStyle/>
        <a:p>
          <a:endParaRPr lang="en-GB"/>
        </a:p>
      </dgm:t>
    </dgm:pt>
    <dgm:pt modelId="{79343113-5427-4572-9AFD-409E41D6A2B9}" type="pres">
      <dgm:prSet presAssocID="{F5DA78C4-518E-4041-B7B7-335B35635A9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C9ABF87-2C11-44A6-B344-29DCF3E32C4A}" type="presOf" srcId="{5BBD993F-E894-4055-AB96-7D94F9B7ABF5}" destId="{E3D68EB1-D518-4295-83D1-B486E9EDF9DD}" srcOrd="0" destOrd="0" presId="urn:microsoft.com/office/officeart/2005/8/layout/radial1"/>
    <dgm:cxn modelId="{7A6BE366-915A-4920-97F1-F7B138411B71}" type="presOf" srcId="{375775DA-6B83-471C-90A3-F0E395AE2A41}" destId="{532FC7AC-F3E5-4329-9D09-C07FC594D2F0}" srcOrd="1" destOrd="0" presId="urn:microsoft.com/office/officeart/2005/8/layout/radial1"/>
    <dgm:cxn modelId="{8951B13A-1657-4584-93DE-746F639D4E4E}" type="presOf" srcId="{459F9723-90E7-40A6-B835-6AC42EBB7D51}" destId="{F68BDBE3-01B7-4DCE-8B42-513E9EBA8B6C}" srcOrd="0" destOrd="0" presId="urn:microsoft.com/office/officeart/2005/8/layout/radial1"/>
    <dgm:cxn modelId="{CD2C85B7-41D0-4374-B1BA-B5767A975371}" type="presOf" srcId="{FDB4ACA5-4F6E-4F16-A22D-A0D56EFF178C}" destId="{ACBF9408-FD9F-460D-96E5-166B62A2EFBA}" srcOrd="1" destOrd="0" presId="urn:microsoft.com/office/officeart/2005/8/layout/radial1"/>
    <dgm:cxn modelId="{EA687E7D-38DE-46BD-8B64-73445025BD99}" srcId="{5BBD993F-E894-4055-AB96-7D94F9B7ABF5}" destId="{F5DA78C4-518E-4041-B7B7-335B35635A92}" srcOrd="2" destOrd="0" parTransId="{375775DA-6B83-471C-90A3-F0E395AE2A41}" sibTransId="{FBDA1662-0FC3-4E8F-AD75-98E623AD7984}"/>
    <dgm:cxn modelId="{EB753094-107C-4803-A22F-2DBA265B0C24}" srcId="{5BBD993F-E894-4055-AB96-7D94F9B7ABF5}" destId="{0B22C8B0-0D12-4336-86D9-165A95A2BC3B}" srcOrd="0" destOrd="0" parTransId="{3455CFCD-3191-4BDD-91E9-FEADAF6113E1}" sibTransId="{64F402A4-285D-45E0-86D7-744EB38D4189}"/>
    <dgm:cxn modelId="{69A6A7EE-9E8F-4030-803D-022A629E8FE3}" type="presOf" srcId="{FDB4ACA5-4F6E-4F16-A22D-A0D56EFF178C}" destId="{B392FC10-D5A8-4A1D-8FC4-DED39B19407F}" srcOrd="0" destOrd="0" presId="urn:microsoft.com/office/officeart/2005/8/layout/radial1"/>
    <dgm:cxn modelId="{425E2DD5-F60C-4B23-A13C-5EE8E6A249E0}" type="presOf" srcId="{854F5C84-BCB7-4C5F-9B80-A0E4F9A1AC56}" destId="{54571D96-D686-45EF-9C21-BD1AAA9670E8}" srcOrd="0" destOrd="0" presId="urn:microsoft.com/office/officeart/2005/8/layout/radial1"/>
    <dgm:cxn modelId="{532D1DB0-D167-4DBF-8DFF-26942FFB4A3A}" type="presOf" srcId="{F5DA78C4-518E-4041-B7B7-335B35635A92}" destId="{79343113-5427-4572-9AFD-409E41D6A2B9}" srcOrd="0" destOrd="0" presId="urn:microsoft.com/office/officeart/2005/8/layout/radial1"/>
    <dgm:cxn modelId="{7EF602BA-D992-4C75-B7E5-10F609CFE286}" type="presOf" srcId="{3455CFCD-3191-4BDD-91E9-FEADAF6113E1}" destId="{EE4453EC-66E2-4EDE-9238-B24A5E0F1356}" srcOrd="1" destOrd="0" presId="urn:microsoft.com/office/officeart/2005/8/layout/radial1"/>
    <dgm:cxn modelId="{2D2CC782-5427-4495-A79F-2B7090B27B39}" srcId="{5BBD993F-E894-4055-AB96-7D94F9B7ABF5}" destId="{459F9723-90E7-40A6-B835-6AC42EBB7D51}" srcOrd="1" destOrd="0" parTransId="{FDB4ACA5-4F6E-4F16-A22D-A0D56EFF178C}" sibTransId="{EA358D3D-44C0-4330-A0F3-9E2F891ADF6C}"/>
    <dgm:cxn modelId="{845DD974-56BA-4AF7-BF62-2DEB22A8230C}" srcId="{854F5C84-BCB7-4C5F-9B80-A0E4F9A1AC56}" destId="{696ECBBA-32D4-40D0-BCF9-EBB28823CFC9}" srcOrd="1" destOrd="0" parTransId="{9C21DCA7-119E-4D27-9D8F-2FF55D8DA5EF}" sibTransId="{2E771D66-9303-4677-B92C-DC9001CA3FFD}"/>
    <dgm:cxn modelId="{24C42A91-F50E-4BC0-9C77-D96B891019F5}" srcId="{854F5C84-BCB7-4C5F-9B80-A0E4F9A1AC56}" destId="{5BBD993F-E894-4055-AB96-7D94F9B7ABF5}" srcOrd="0" destOrd="0" parTransId="{FD3993C1-88AC-4D5B-B77B-3E42E5E99E52}" sibTransId="{0C19ABFF-831D-4992-B07C-4C0106290B64}"/>
    <dgm:cxn modelId="{83B0516A-81FC-467F-8A13-1A108198927C}" type="presOf" srcId="{0B22C8B0-0D12-4336-86D9-165A95A2BC3B}" destId="{67A8E554-E436-4EB2-BDC1-B8C8D580BC58}" srcOrd="0" destOrd="0" presId="urn:microsoft.com/office/officeart/2005/8/layout/radial1"/>
    <dgm:cxn modelId="{AC83AF59-6AA7-4419-B5DF-F76BB2D84DBB}" type="presOf" srcId="{3455CFCD-3191-4BDD-91E9-FEADAF6113E1}" destId="{E65E8992-8326-4488-BF8A-CBDF9F12AF4C}" srcOrd="0" destOrd="0" presId="urn:microsoft.com/office/officeart/2005/8/layout/radial1"/>
    <dgm:cxn modelId="{32DDB338-AF1D-4132-A733-38FCA0F8653F}" type="presOf" srcId="{375775DA-6B83-471C-90A3-F0E395AE2A41}" destId="{AD564344-F063-4FB1-9A30-551B5F11DB53}" srcOrd="0" destOrd="0" presId="urn:microsoft.com/office/officeart/2005/8/layout/radial1"/>
    <dgm:cxn modelId="{27718641-B005-4C36-871D-37D10F2D55A3}" type="presParOf" srcId="{54571D96-D686-45EF-9C21-BD1AAA9670E8}" destId="{E3D68EB1-D518-4295-83D1-B486E9EDF9DD}" srcOrd="0" destOrd="0" presId="urn:microsoft.com/office/officeart/2005/8/layout/radial1"/>
    <dgm:cxn modelId="{61A07F95-25D3-4222-90CB-5CD2C79646CB}" type="presParOf" srcId="{54571D96-D686-45EF-9C21-BD1AAA9670E8}" destId="{E65E8992-8326-4488-BF8A-CBDF9F12AF4C}" srcOrd="1" destOrd="0" presId="urn:microsoft.com/office/officeart/2005/8/layout/radial1"/>
    <dgm:cxn modelId="{D3927B76-BCDA-4382-9AEB-5AB5813E18A6}" type="presParOf" srcId="{E65E8992-8326-4488-BF8A-CBDF9F12AF4C}" destId="{EE4453EC-66E2-4EDE-9238-B24A5E0F1356}" srcOrd="0" destOrd="0" presId="urn:microsoft.com/office/officeart/2005/8/layout/radial1"/>
    <dgm:cxn modelId="{5B8F1BFC-2BC1-4CD5-9DF4-A0C27163BB97}" type="presParOf" srcId="{54571D96-D686-45EF-9C21-BD1AAA9670E8}" destId="{67A8E554-E436-4EB2-BDC1-B8C8D580BC58}" srcOrd="2" destOrd="0" presId="urn:microsoft.com/office/officeart/2005/8/layout/radial1"/>
    <dgm:cxn modelId="{E52C0C94-52CE-4566-8F53-65BF27CBFF0F}" type="presParOf" srcId="{54571D96-D686-45EF-9C21-BD1AAA9670E8}" destId="{B392FC10-D5A8-4A1D-8FC4-DED39B19407F}" srcOrd="3" destOrd="0" presId="urn:microsoft.com/office/officeart/2005/8/layout/radial1"/>
    <dgm:cxn modelId="{B39E3BF5-1AD6-43B6-B90D-256505B8CC80}" type="presParOf" srcId="{B392FC10-D5A8-4A1D-8FC4-DED39B19407F}" destId="{ACBF9408-FD9F-460D-96E5-166B62A2EFBA}" srcOrd="0" destOrd="0" presId="urn:microsoft.com/office/officeart/2005/8/layout/radial1"/>
    <dgm:cxn modelId="{F66D4AED-7FFF-4381-99BF-65A786497F58}" type="presParOf" srcId="{54571D96-D686-45EF-9C21-BD1AAA9670E8}" destId="{F68BDBE3-01B7-4DCE-8B42-513E9EBA8B6C}" srcOrd="4" destOrd="0" presId="urn:microsoft.com/office/officeart/2005/8/layout/radial1"/>
    <dgm:cxn modelId="{9665568B-5614-4686-A817-E7F7CEA47635}" type="presParOf" srcId="{54571D96-D686-45EF-9C21-BD1AAA9670E8}" destId="{AD564344-F063-4FB1-9A30-551B5F11DB53}" srcOrd="5" destOrd="0" presId="urn:microsoft.com/office/officeart/2005/8/layout/radial1"/>
    <dgm:cxn modelId="{00F410BF-EBFB-4FF3-B5CF-BD4019B509DC}" type="presParOf" srcId="{AD564344-F063-4FB1-9A30-551B5F11DB53}" destId="{532FC7AC-F3E5-4329-9D09-C07FC594D2F0}" srcOrd="0" destOrd="0" presId="urn:microsoft.com/office/officeart/2005/8/layout/radial1"/>
    <dgm:cxn modelId="{6E97180B-030E-4679-A77D-337851C5F98D}" type="presParOf" srcId="{54571D96-D686-45EF-9C21-BD1AAA9670E8}" destId="{79343113-5427-4572-9AFD-409E41D6A2B9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64D37D-A6B5-457C-90FC-9B8F344469BA}" type="doc">
      <dgm:prSet loTypeId="urn:microsoft.com/office/officeart/2005/8/layout/default#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90C2C27-4FF9-4DD5-8E8F-461698B5D79E}">
      <dgm:prSet phldrT="[نص]" custT="1"/>
      <dgm:spPr/>
      <dgm:t>
        <a:bodyPr/>
        <a:lstStyle/>
        <a:p>
          <a:pPr rtl="1"/>
          <a:r>
            <a:rPr lang="ar-SA" sz="1800" kern="1200" smtClean="0">
              <a:solidFill>
                <a:schemeClr val="tx1"/>
              </a:solidFill>
              <a:latin typeface="+mn-lt"/>
              <a:ea typeface="+mn-ea"/>
              <a:cs typeface="+mn-cs"/>
            </a:rPr>
            <a:t>نقص التعاون وزيادة التنافس </a:t>
          </a:r>
          <a:endParaRPr lang="ar-SA" sz="1800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dgm:t>
    </dgm:pt>
    <dgm:pt modelId="{8B3C91F3-816D-40C6-8A99-849E499FBD21}" type="parTrans" cxnId="{C08A33C3-4007-48AD-BAF5-40798E154B11}">
      <dgm:prSet/>
      <dgm:spPr/>
      <dgm:t>
        <a:bodyPr/>
        <a:lstStyle/>
        <a:p>
          <a:pPr rtl="1"/>
          <a:endParaRPr lang="ar-SA"/>
        </a:p>
      </dgm:t>
    </dgm:pt>
    <dgm:pt modelId="{7114F373-B70C-449C-800C-82FA6243BB51}" type="sibTrans" cxnId="{C08A33C3-4007-48AD-BAF5-40798E154B11}">
      <dgm:prSet/>
      <dgm:spPr/>
      <dgm:t>
        <a:bodyPr/>
        <a:lstStyle/>
        <a:p>
          <a:pPr rtl="1"/>
          <a:endParaRPr lang="ar-SA"/>
        </a:p>
      </dgm:t>
    </dgm:pt>
    <dgm:pt modelId="{0D1C5D76-35A9-4847-BF91-7D0E341567A0}">
      <dgm:prSet phldrT="[نص]" custT="1"/>
      <dgm:spPr/>
      <dgm:t>
        <a:bodyPr/>
        <a:lstStyle/>
        <a:p>
          <a:pPr rtl="1"/>
          <a:r>
            <a:rPr lang="ar-SA" sz="1800" kern="1200" smtClean="0">
              <a:solidFill>
                <a:schemeClr val="tx1"/>
              </a:solidFill>
              <a:latin typeface="+mn-lt"/>
              <a:ea typeface="+mn-ea"/>
              <a:cs typeface="+mn-cs"/>
            </a:rPr>
            <a:t>نقص وانخفاض مكانة الفرد داخل الجماعة </a:t>
          </a:r>
          <a:endParaRPr lang="ar-SA" sz="1800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dgm:t>
    </dgm:pt>
    <dgm:pt modelId="{9CE3A013-A865-4F83-B32E-094469D240FF}" type="parTrans" cxnId="{F60424DB-E960-4119-AA45-7300D5D29E9C}">
      <dgm:prSet/>
      <dgm:spPr/>
      <dgm:t>
        <a:bodyPr/>
        <a:lstStyle/>
        <a:p>
          <a:pPr rtl="1"/>
          <a:endParaRPr lang="ar-SA"/>
        </a:p>
      </dgm:t>
    </dgm:pt>
    <dgm:pt modelId="{7895F750-E14F-4928-ABDA-58F3A1353E21}" type="sibTrans" cxnId="{F60424DB-E960-4119-AA45-7300D5D29E9C}">
      <dgm:prSet/>
      <dgm:spPr/>
      <dgm:t>
        <a:bodyPr/>
        <a:lstStyle/>
        <a:p>
          <a:pPr rtl="1"/>
          <a:endParaRPr lang="ar-SA"/>
        </a:p>
      </dgm:t>
    </dgm:pt>
    <dgm:pt modelId="{7042C83F-3D22-4EDB-86DB-D59324F2C78D}">
      <dgm:prSet phldrT="[نص]" custT="1"/>
      <dgm:spPr/>
      <dgm:t>
        <a:bodyPr/>
        <a:lstStyle/>
        <a:p>
          <a:pPr rtl="1"/>
          <a:r>
            <a:rPr lang="ar-SA" sz="1800" kern="1200" smtClean="0">
              <a:solidFill>
                <a:schemeClr val="tx1"/>
              </a:solidFill>
              <a:latin typeface="+mn-lt"/>
              <a:ea typeface="+mn-ea"/>
              <a:cs typeface="+mn-cs"/>
            </a:rPr>
            <a:t>تناقص إشباع الجماعة لحاجات أفرادها </a:t>
          </a:r>
          <a:endParaRPr lang="ar-SA" sz="1800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dgm:t>
    </dgm:pt>
    <dgm:pt modelId="{006DFD3A-B101-41FE-9C4F-5E2A5743785E}" type="parTrans" cxnId="{5755C1D8-1441-4983-9E16-69A9AFBC4E73}">
      <dgm:prSet/>
      <dgm:spPr/>
      <dgm:t>
        <a:bodyPr/>
        <a:lstStyle/>
        <a:p>
          <a:pPr rtl="1"/>
          <a:endParaRPr lang="ar-SA"/>
        </a:p>
      </dgm:t>
    </dgm:pt>
    <dgm:pt modelId="{44E232CC-8638-461C-8026-68206C4AC9B6}" type="sibTrans" cxnId="{5755C1D8-1441-4983-9E16-69A9AFBC4E73}">
      <dgm:prSet/>
      <dgm:spPr/>
      <dgm:t>
        <a:bodyPr/>
        <a:lstStyle/>
        <a:p>
          <a:pPr rtl="1"/>
          <a:endParaRPr lang="ar-SA"/>
        </a:p>
      </dgm:t>
    </dgm:pt>
    <dgm:pt modelId="{09D993A1-77C4-4A4A-ACCD-B7879572DB79}">
      <dgm:prSet phldrT="[نص]" custT="1"/>
      <dgm:spPr/>
      <dgm:t>
        <a:bodyPr/>
        <a:lstStyle/>
        <a:p>
          <a:pPr rtl="1"/>
          <a:r>
            <a:rPr lang="ar-SA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التفرد وتركز السلوك الفردي حول الذات في الجماعة </a:t>
          </a:r>
        </a:p>
      </dgm:t>
    </dgm:pt>
    <dgm:pt modelId="{C277CAF6-9D58-4E6C-8215-2DDCB93DD944}" type="parTrans" cxnId="{83DC33CC-BD84-458A-A161-406F2445BEC3}">
      <dgm:prSet/>
      <dgm:spPr/>
      <dgm:t>
        <a:bodyPr/>
        <a:lstStyle/>
        <a:p>
          <a:pPr rtl="1"/>
          <a:endParaRPr lang="ar-SA"/>
        </a:p>
      </dgm:t>
    </dgm:pt>
    <dgm:pt modelId="{63AE6CF0-C61B-4142-BFCA-BC5706F4AAD8}" type="sibTrans" cxnId="{83DC33CC-BD84-458A-A161-406F2445BEC3}">
      <dgm:prSet/>
      <dgm:spPr/>
      <dgm:t>
        <a:bodyPr/>
        <a:lstStyle/>
        <a:p>
          <a:pPr rtl="1"/>
          <a:endParaRPr lang="ar-SA"/>
        </a:p>
      </dgm:t>
    </dgm:pt>
    <dgm:pt modelId="{849036D0-BCE6-4F2A-8C52-4FDE62574089}">
      <dgm:prSet phldrT="[نص]" custT="1"/>
      <dgm:spPr/>
      <dgm:t>
        <a:bodyPr/>
        <a:lstStyle/>
        <a:p>
          <a:pPr rtl="1"/>
          <a:r>
            <a:rPr lang="ar-SA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نقص التفاعل بين افراد الجماعة </a:t>
          </a:r>
          <a:endParaRPr lang="ar-SA" sz="1800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dgm:t>
    </dgm:pt>
    <dgm:pt modelId="{EFBCF340-4F5D-46B9-81B3-FE19D9FACC2C}" type="parTrans" cxnId="{D7D46BFC-3F9D-4CAE-8091-86A409180582}">
      <dgm:prSet/>
      <dgm:spPr/>
      <dgm:t>
        <a:bodyPr/>
        <a:lstStyle/>
        <a:p>
          <a:pPr rtl="1"/>
          <a:endParaRPr lang="ar-SA"/>
        </a:p>
      </dgm:t>
    </dgm:pt>
    <dgm:pt modelId="{64F0A8CA-7AF3-401A-9B75-27BB36EFC3D8}" type="sibTrans" cxnId="{D7D46BFC-3F9D-4CAE-8091-86A409180582}">
      <dgm:prSet/>
      <dgm:spPr/>
      <dgm:t>
        <a:bodyPr/>
        <a:lstStyle/>
        <a:p>
          <a:pPr rtl="1"/>
          <a:endParaRPr lang="ar-SA"/>
        </a:p>
      </dgm:t>
    </dgm:pt>
    <dgm:pt modelId="{D3033DBF-6D81-4C53-B260-EFA1B64B8372}">
      <dgm:prSet phldrT="[نص]" custT="1"/>
      <dgm:spPr/>
      <dgm:t>
        <a:bodyPr/>
        <a:lstStyle/>
        <a:p>
          <a:pPr rtl="1"/>
          <a:r>
            <a:rPr lang="ar-SA" sz="1800" kern="1200" smtClean="0">
              <a:solidFill>
                <a:schemeClr val="tx1"/>
              </a:solidFill>
              <a:latin typeface="+mn-lt"/>
              <a:ea typeface="+mn-ea"/>
              <a:cs typeface="+mn-cs"/>
            </a:rPr>
            <a:t>اكتساب الجماعة لخصائص كريهة أو غير سارة </a:t>
          </a:r>
          <a:endParaRPr lang="ar-SA" sz="1800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dgm:t>
    </dgm:pt>
    <dgm:pt modelId="{C5734120-90A6-4562-BB50-ABF2564C2776}" type="parTrans" cxnId="{9093F3FB-FEFF-40FC-97A8-B2FF6379B247}">
      <dgm:prSet/>
      <dgm:spPr/>
      <dgm:t>
        <a:bodyPr/>
        <a:lstStyle/>
        <a:p>
          <a:endParaRPr lang="en-GB"/>
        </a:p>
      </dgm:t>
    </dgm:pt>
    <dgm:pt modelId="{5B8FC4DA-8388-420A-8397-6C53F7F980AF}" type="sibTrans" cxnId="{9093F3FB-FEFF-40FC-97A8-B2FF6379B247}">
      <dgm:prSet/>
      <dgm:spPr/>
      <dgm:t>
        <a:bodyPr/>
        <a:lstStyle/>
        <a:p>
          <a:endParaRPr lang="en-GB"/>
        </a:p>
      </dgm:t>
    </dgm:pt>
    <dgm:pt modelId="{CC445E4F-0721-45F8-8EB9-C3CCC58B5A61}">
      <dgm:prSet phldrT="[نص]" custT="1"/>
      <dgm:spPr/>
      <dgm:t>
        <a:bodyPr/>
        <a:lstStyle/>
        <a:p>
          <a:pPr rtl="1"/>
          <a:r>
            <a:rPr lang="ar-SA" sz="1800" kern="1200" smtClean="0">
              <a:solidFill>
                <a:schemeClr val="tx1"/>
              </a:solidFill>
              <a:latin typeface="+mn-lt"/>
              <a:ea typeface="+mn-ea"/>
              <a:cs typeface="+mn-cs"/>
            </a:rPr>
            <a:t>اختلاف افراد الجماعة في حل المشكلات الاجتماعية</a:t>
          </a:r>
          <a:endParaRPr lang="ar-SA" sz="1800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dgm:t>
    </dgm:pt>
    <dgm:pt modelId="{AF1CB7FF-1527-455E-A1C8-D18ED4F0FE1E}" type="parTrans" cxnId="{7119BA2A-28C3-4EAC-A21A-CF99C8C04A49}">
      <dgm:prSet/>
      <dgm:spPr/>
      <dgm:t>
        <a:bodyPr/>
        <a:lstStyle/>
        <a:p>
          <a:endParaRPr lang="en-GB"/>
        </a:p>
      </dgm:t>
    </dgm:pt>
    <dgm:pt modelId="{C200F334-368F-460E-97A6-82EAF77638DD}" type="sibTrans" cxnId="{7119BA2A-28C3-4EAC-A21A-CF99C8C04A49}">
      <dgm:prSet/>
      <dgm:spPr/>
      <dgm:t>
        <a:bodyPr/>
        <a:lstStyle/>
        <a:p>
          <a:endParaRPr lang="en-GB"/>
        </a:p>
      </dgm:t>
    </dgm:pt>
    <dgm:pt modelId="{D46FA8E5-F19C-41AF-8A26-DA178EF6CD4B}">
      <dgm:prSet phldrT="[نص]" custT="1"/>
      <dgm:spPr/>
      <dgm:t>
        <a:bodyPr/>
        <a:lstStyle/>
        <a:p>
          <a:pPr rtl="1"/>
          <a:r>
            <a:rPr lang="ar-SA" sz="1800" kern="1200" smtClean="0">
              <a:solidFill>
                <a:schemeClr val="tx1"/>
              </a:solidFill>
              <a:latin typeface="+mn-lt"/>
              <a:ea typeface="+mn-ea"/>
              <a:cs typeface="+mn-cs"/>
            </a:rPr>
            <a:t>الخبرات غير السارة بالنسبة للأفراد في جماعة </a:t>
          </a:r>
          <a:endParaRPr lang="ar-SA" sz="1800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dgm:t>
    </dgm:pt>
    <dgm:pt modelId="{D606180C-5811-4BFA-B290-9C56E5DB7344}" type="parTrans" cxnId="{67A0FC4B-D28B-4EA1-94B1-CFFE5FD8E3C9}">
      <dgm:prSet/>
      <dgm:spPr/>
      <dgm:t>
        <a:bodyPr/>
        <a:lstStyle/>
        <a:p>
          <a:endParaRPr lang="en-GB"/>
        </a:p>
      </dgm:t>
    </dgm:pt>
    <dgm:pt modelId="{AF7CF193-079F-4834-A399-2599EDE14C5F}" type="sibTrans" cxnId="{67A0FC4B-D28B-4EA1-94B1-CFFE5FD8E3C9}">
      <dgm:prSet/>
      <dgm:spPr/>
      <dgm:t>
        <a:bodyPr/>
        <a:lstStyle/>
        <a:p>
          <a:endParaRPr lang="en-GB"/>
        </a:p>
      </dgm:t>
    </dgm:pt>
    <dgm:pt modelId="{42A6616A-C668-474F-8B7A-7D4660CCCA3A}">
      <dgm:prSet phldrT="[نص]" custT="1"/>
      <dgm:spPr/>
      <dgm:t>
        <a:bodyPr/>
        <a:lstStyle/>
        <a:p>
          <a:pPr rtl="1"/>
          <a:r>
            <a:rPr lang="ar-SA" sz="1800" kern="1200" smtClean="0">
              <a:solidFill>
                <a:schemeClr val="tx1"/>
              </a:solidFill>
              <a:latin typeface="+mn-lt"/>
              <a:ea typeface="+mn-ea"/>
              <a:cs typeface="+mn-cs"/>
            </a:rPr>
            <a:t>سيادة الجو الاستبدادي </a:t>
          </a:r>
          <a:endParaRPr lang="ar-SA" sz="1800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dgm:t>
    </dgm:pt>
    <dgm:pt modelId="{BF909696-139D-41E3-8C82-5E81D7E08955}" type="parTrans" cxnId="{A22209BE-FA91-43F8-8E45-0AE30394C647}">
      <dgm:prSet/>
      <dgm:spPr/>
      <dgm:t>
        <a:bodyPr/>
        <a:lstStyle/>
        <a:p>
          <a:endParaRPr lang="en-GB"/>
        </a:p>
      </dgm:t>
    </dgm:pt>
    <dgm:pt modelId="{D56C9630-0CEE-4B68-A5E4-DA5CBC13DC3B}" type="sibTrans" cxnId="{A22209BE-FA91-43F8-8E45-0AE30394C647}">
      <dgm:prSet/>
      <dgm:spPr/>
      <dgm:t>
        <a:bodyPr/>
        <a:lstStyle/>
        <a:p>
          <a:endParaRPr lang="en-GB"/>
        </a:p>
      </dgm:t>
    </dgm:pt>
    <dgm:pt modelId="{C1381B6D-C379-46B7-921F-F7959E4E4494}">
      <dgm:prSet phldrT="[نص]" custT="1"/>
      <dgm:spPr/>
      <dgm:t>
        <a:bodyPr/>
        <a:lstStyle/>
        <a:p>
          <a:pPr rtl="1"/>
          <a:r>
            <a:rPr lang="ar-SA" sz="1800" kern="1200" smtClean="0">
              <a:solidFill>
                <a:schemeClr val="tx1"/>
              </a:solidFill>
              <a:latin typeface="+mn-lt"/>
              <a:ea typeface="+mn-ea"/>
              <a:cs typeface="+mn-cs"/>
            </a:rPr>
            <a:t>صعوبة الاتصال بين افراد الجماعة نتيجة لتعدد القوميات واللغات </a:t>
          </a:r>
          <a:endParaRPr lang="ar-SA" sz="1800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dgm:t>
    </dgm:pt>
    <dgm:pt modelId="{74188C9C-70A4-4A9A-A9E8-80B7778CD954}" type="parTrans" cxnId="{3E16D94B-C664-4894-B5A8-C28DEB426C8B}">
      <dgm:prSet/>
      <dgm:spPr/>
      <dgm:t>
        <a:bodyPr/>
        <a:lstStyle/>
        <a:p>
          <a:endParaRPr lang="en-GB"/>
        </a:p>
      </dgm:t>
    </dgm:pt>
    <dgm:pt modelId="{88941DCB-E5BA-441D-8085-0E7BF0F8B879}" type="sibTrans" cxnId="{3E16D94B-C664-4894-B5A8-C28DEB426C8B}">
      <dgm:prSet/>
      <dgm:spPr/>
      <dgm:t>
        <a:bodyPr/>
        <a:lstStyle/>
        <a:p>
          <a:endParaRPr lang="en-GB"/>
        </a:p>
      </dgm:t>
    </dgm:pt>
    <dgm:pt modelId="{CA61A5FC-3BC2-4719-9185-44F3F72C86E7}">
      <dgm:prSet phldrT="[نص]" custT="1"/>
      <dgm:spPr/>
      <dgm:t>
        <a:bodyPr/>
        <a:lstStyle/>
        <a:p>
          <a:pPr rtl="1"/>
          <a:r>
            <a:rPr lang="ar-SA" sz="1800" kern="1200" smtClean="0">
              <a:solidFill>
                <a:schemeClr val="tx1"/>
              </a:solidFill>
              <a:latin typeface="+mn-lt"/>
              <a:ea typeface="+mn-ea"/>
              <a:cs typeface="+mn-cs"/>
            </a:rPr>
            <a:t>تناقص معايير الجماعة مع معايير الفرد </a:t>
          </a:r>
          <a:endParaRPr lang="ar-SA" sz="1800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dgm:t>
    </dgm:pt>
    <dgm:pt modelId="{87311D91-8953-41B1-BE87-BF95FE7DF199}" type="parTrans" cxnId="{49D8150E-1CB0-4AB4-A45F-12D7E5C3A61A}">
      <dgm:prSet/>
      <dgm:spPr/>
      <dgm:t>
        <a:bodyPr/>
        <a:lstStyle/>
        <a:p>
          <a:endParaRPr lang="en-GB"/>
        </a:p>
      </dgm:t>
    </dgm:pt>
    <dgm:pt modelId="{250FEC72-2C14-4108-AB0C-FD060A2064BA}" type="sibTrans" cxnId="{49D8150E-1CB0-4AB4-A45F-12D7E5C3A61A}">
      <dgm:prSet/>
      <dgm:spPr/>
      <dgm:t>
        <a:bodyPr/>
        <a:lstStyle/>
        <a:p>
          <a:endParaRPr lang="en-GB"/>
        </a:p>
      </dgm:t>
    </dgm:pt>
    <dgm:pt modelId="{EF716747-DF25-4DD4-8B10-409767102282}" type="pres">
      <dgm:prSet presAssocID="{7A64D37D-A6B5-457C-90FC-9B8F344469B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D85DA3A-F961-4CE2-AD26-AE70C5F0CC84}" type="pres">
      <dgm:prSet presAssocID="{D90C2C27-4FF9-4DD5-8E8F-461698B5D79E}" presName="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0ABD65C-97E5-4439-9232-3F6BBB47BE23}" type="pres">
      <dgm:prSet presAssocID="{7114F373-B70C-449C-800C-82FA6243BB51}" presName="sibTrans" presStyleCnt="0"/>
      <dgm:spPr/>
      <dgm:t>
        <a:bodyPr/>
        <a:lstStyle/>
        <a:p>
          <a:endParaRPr lang="en-GB"/>
        </a:p>
      </dgm:t>
    </dgm:pt>
    <dgm:pt modelId="{F74D13BE-E8C7-4A49-898C-D67FEEA9CD8F}" type="pres">
      <dgm:prSet presAssocID="{0D1C5D76-35A9-4847-BF91-7D0E341567A0}" presName="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0206EA-25A9-46BF-BA1E-3A2CC7A9A86A}" type="pres">
      <dgm:prSet presAssocID="{7895F750-E14F-4928-ABDA-58F3A1353E21}" presName="sibTrans" presStyleCnt="0"/>
      <dgm:spPr/>
      <dgm:t>
        <a:bodyPr/>
        <a:lstStyle/>
        <a:p>
          <a:endParaRPr lang="en-GB"/>
        </a:p>
      </dgm:t>
    </dgm:pt>
    <dgm:pt modelId="{BB9C8D58-D6E9-40B2-A6F6-FB5934A60B00}" type="pres">
      <dgm:prSet presAssocID="{7042C83F-3D22-4EDB-86DB-D59324F2C78D}" presName="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A2890EA-E389-47BB-87F5-7828B659BD0E}" type="pres">
      <dgm:prSet presAssocID="{44E232CC-8638-461C-8026-68206C4AC9B6}" presName="sibTrans" presStyleCnt="0"/>
      <dgm:spPr/>
      <dgm:t>
        <a:bodyPr/>
        <a:lstStyle/>
        <a:p>
          <a:endParaRPr lang="en-GB"/>
        </a:p>
      </dgm:t>
    </dgm:pt>
    <dgm:pt modelId="{219CC966-2B79-47BE-9CA1-AA4B09EDF222}" type="pres">
      <dgm:prSet presAssocID="{09D993A1-77C4-4A4A-ACCD-B7879572DB79}" presName="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5188C68-E9D9-47F9-9689-F2A845967621}" type="pres">
      <dgm:prSet presAssocID="{63AE6CF0-C61B-4142-BFCA-BC5706F4AAD8}" presName="sibTrans" presStyleCnt="0"/>
      <dgm:spPr/>
      <dgm:t>
        <a:bodyPr/>
        <a:lstStyle/>
        <a:p>
          <a:endParaRPr lang="en-GB"/>
        </a:p>
      </dgm:t>
    </dgm:pt>
    <dgm:pt modelId="{27F1E09F-9204-4D23-8DC4-48EC85B7B8C4}" type="pres">
      <dgm:prSet presAssocID="{849036D0-BCE6-4F2A-8C52-4FDE62574089}" presName="node" presStyleLbl="node1" presStyleIdx="4" presStyleCnt="11" custLinFactNeighborX="415" custLinFactNeighborY="-38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3E0EBA-C5F8-4CA4-82B5-88BBEE7144E5}" type="pres">
      <dgm:prSet presAssocID="{64F0A8CA-7AF3-401A-9B75-27BB36EFC3D8}" presName="sibTrans" presStyleCnt="0"/>
      <dgm:spPr/>
      <dgm:t>
        <a:bodyPr/>
        <a:lstStyle/>
        <a:p>
          <a:endParaRPr lang="en-GB"/>
        </a:p>
      </dgm:t>
    </dgm:pt>
    <dgm:pt modelId="{18CE1E51-66E2-4C21-ABA1-070AC5C6442E}" type="pres">
      <dgm:prSet presAssocID="{D3033DBF-6D81-4C53-B260-EFA1B64B8372}" presName="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9208F0-F0D1-4627-82BF-4CD60E2D7389}" type="pres">
      <dgm:prSet presAssocID="{5B8FC4DA-8388-420A-8397-6C53F7F980AF}" presName="sibTrans" presStyleCnt="0"/>
      <dgm:spPr/>
      <dgm:t>
        <a:bodyPr/>
        <a:lstStyle/>
        <a:p>
          <a:endParaRPr lang="en-GB"/>
        </a:p>
      </dgm:t>
    </dgm:pt>
    <dgm:pt modelId="{3E48153E-55B0-42B3-BCEE-F21C069370CF}" type="pres">
      <dgm:prSet presAssocID="{CC445E4F-0721-45F8-8EB9-C3CCC58B5A61}" presName="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36ADAEA-04B0-4E37-B825-EE836FC5579B}" type="pres">
      <dgm:prSet presAssocID="{C200F334-368F-460E-97A6-82EAF77638DD}" presName="sibTrans" presStyleCnt="0"/>
      <dgm:spPr/>
      <dgm:t>
        <a:bodyPr/>
        <a:lstStyle/>
        <a:p>
          <a:endParaRPr lang="en-GB"/>
        </a:p>
      </dgm:t>
    </dgm:pt>
    <dgm:pt modelId="{CB7038B7-5AEF-4E2E-ADF8-E11CE42B5E06}" type="pres">
      <dgm:prSet presAssocID="{D46FA8E5-F19C-41AF-8A26-DA178EF6CD4B}" presName="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45F283-CBA9-4F4A-8A09-098EA3AB94CC}" type="pres">
      <dgm:prSet presAssocID="{AF7CF193-079F-4834-A399-2599EDE14C5F}" presName="sibTrans" presStyleCnt="0"/>
      <dgm:spPr/>
      <dgm:t>
        <a:bodyPr/>
        <a:lstStyle/>
        <a:p>
          <a:endParaRPr lang="en-GB"/>
        </a:p>
      </dgm:t>
    </dgm:pt>
    <dgm:pt modelId="{7767130E-2EFE-40D0-8378-FDDB34590C6A}" type="pres">
      <dgm:prSet presAssocID="{42A6616A-C668-474F-8B7A-7D4660CCCA3A}" presName="node" presStyleLbl="node1" presStyleIdx="8" presStyleCnt="11" custLinFactNeighborX="1885" custLinFactNeighborY="216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676888-D06B-45D2-9891-8D6042DF8CAE}" type="pres">
      <dgm:prSet presAssocID="{D56C9630-0CEE-4B68-A5E4-DA5CBC13DC3B}" presName="sibTrans" presStyleCnt="0"/>
      <dgm:spPr/>
      <dgm:t>
        <a:bodyPr/>
        <a:lstStyle/>
        <a:p>
          <a:endParaRPr lang="en-GB"/>
        </a:p>
      </dgm:t>
    </dgm:pt>
    <dgm:pt modelId="{638A8E66-B2DB-4C7E-B49A-F93FF1EB3EB7}" type="pres">
      <dgm:prSet presAssocID="{C1381B6D-C379-46B7-921F-F7959E4E4494}" presName="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6A767C4-484B-4238-B2BB-1E21540296F1}" type="pres">
      <dgm:prSet presAssocID="{88941DCB-E5BA-441D-8085-0E7BF0F8B879}" presName="sibTrans" presStyleCnt="0"/>
      <dgm:spPr/>
      <dgm:t>
        <a:bodyPr/>
        <a:lstStyle/>
        <a:p>
          <a:endParaRPr lang="en-GB"/>
        </a:p>
      </dgm:t>
    </dgm:pt>
    <dgm:pt modelId="{DA1FD238-6254-47CA-BBE0-2C3851467705}" type="pres">
      <dgm:prSet presAssocID="{CA61A5FC-3BC2-4719-9185-44F3F72C86E7}" presName="node" presStyleLbl="node1" presStyleIdx="10" presStyleCnt="11" custLinFactNeighborX="235" custLinFactNeighborY="216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9387008-E80F-4A0E-B50D-8BD17C4F5A92}" type="presOf" srcId="{7042C83F-3D22-4EDB-86DB-D59324F2C78D}" destId="{BB9C8D58-D6E9-40B2-A6F6-FB5934A60B00}" srcOrd="0" destOrd="0" presId="urn:microsoft.com/office/officeart/2005/8/layout/default#1"/>
    <dgm:cxn modelId="{3972C00E-ADEE-4305-90E6-DCE62DEBF588}" type="presOf" srcId="{42A6616A-C668-474F-8B7A-7D4660CCCA3A}" destId="{7767130E-2EFE-40D0-8378-FDDB34590C6A}" srcOrd="0" destOrd="0" presId="urn:microsoft.com/office/officeart/2005/8/layout/default#1"/>
    <dgm:cxn modelId="{F66E07E9-28DA-4546-BDDC-DD9E948ECF0D}" type="presOf" srcId="{D90C2C27-4FF9-4DD5-8E8F-461698B5D79E}" destId="{8D85DA3A-F961-4CE2-AD26-AE70C5F0CC84}" srcOrd="0" destOrd="0" presId="urn:microsoft.com/office/officeart/2005/8/layout/default#1"/>
    <dgm:cxn modelId="{49D8150E-1CB0-4AB4-A45F-12D7E5C3A61A}" srcId="{7A64D37D-A6B5-457C-90FC-9B8F344469BA}" destId="{CA61A5FC-3BC2-4719-9185-44F3F72C86E7}" srcOrd="10" destOrd="0" parTransId="{87311D91-8953-41B1-BE87-BF95FE7DF199}" sibTransId="{250FEC72-2C14-4108-AB0C-FD060A2064BA}"/>
    <dgm:cxn modelId="{C08A33C3-4007-48AD-BAF5-40798E154B11}" srcId="{7A64D37D-A6B5-457C-90FC-9B8F344469BA}" destId="{D90C2C27-4FF9-4DD5-8E8F-461698B5D79E}" srcOrd="0" destOrd="0" parTransId="{8B3C91F3-816D-40C6-8A99-849E499FBD21}" sibTransId="{7114F373-B70C-449C-800C-82FA6243BB51}"/>
    <dgm:cxn modelId="{F45F1846-6A7D-4FED-8504-3B465593A8BB}" type="presOf" srcId="{CC445E4F-0721-45F8-8EB9-C3CCC58B5A61}" destId="{3E48153E-55B0-42B3-BCEE-F21C069370CF}" srcOrd="0" destOrd="0" presId="urn:microsoft.com/office/officeart/2005/8/layout/default#1"/>
    <dgm:cxn modelId="{7119BA2A-28C3-4EAC-A21A-CF99C8C04A49}" srcId="{7A64D37D-A6B5-457C-90FC-9B8F344469BA}" destId="{CC445E4F-0721-45F8-8EB9-C3CCC58B5A61}" srcOrd="6" destOrd="0" parTransId="{AF1CB7FF-1527-455E-A1C8-D18ED4F0FE1E}" sibTransId="{C200F334-368F-460E-97A6-82EAF77638DD}"/>
    <dgm:cxn modelId="{A7B0E0F3-60C3-4FBF-BF32-052473BD8710}" type="presOf" srcId="{D46FA8E5-F19C-41AF-8A26-DA178EF6CD4B}" destId="{CB7038B7-5AEF-4E2E-ADF8-E11CE42B5E06}" srcOrd="0" destOrd="0" presId="urn:microsoft.com/office/officeart/2005/8/layout/default#1"/>
    <dgm:cxn modelId="{495A6313-D9A1-4653-BBC2-AC5B288D51F9}" type="presOf" srcId="{D3033DBF-6D81-4C53-B260-EFA1B64B8372}" destId="{18CE1E51-66E2-4C21-ABA1-070AC5C6442E}" srcOrd="0" destOrd="0" presId="urn:microsoft.com/office/officeart/2005/8/layout/default#1"/>
    <dgm:cxn modelId="{D7D46BFC-3F9D-4CAE-8091-86A409180582}" srcId="{7A64D37D-A6B5-457C-90FC-9B8F344469BA}" destId="{849036D0-BCE6-4F2A-8C52-4FDE62574089}" srcOrd="4" destOrd="0" parTransId="{EFBCF340-4F5D-46B9-81B3-FE19D9FACC2C}" sibTransId="{64F0A8CA-7AF3-401A-9B75-27BB36EFC3D8}"/>
    <dgm:cxn modelId="{B0759BBD-C3BC-494E-B1A3-6889B8CD3741}" type="presOf" srcId="{09D993A1-77C4-4A4A-ACCD-B7879572DB79}" destId="{219CC966-2B79-47BE-9CA1-AA4B09EDF222}" srcOrd="0" destOrd="0" presId="urn:microsoft.com/office/officeart/2005/8/layout/default#1"/>
    <dgm:cxn modelId="{B1D89C06-498F-4148-83F5-072F9EB31059}" type="presOf" srcId="{C1381B6D-C379-46B7-921F-F7959E4E4494}" destId="{638A8E66-B2DB-4C7E-B49A-F93FF1EB3EB7}" srcOrd="0" destOrd="0" presId="urn:microsoft.com/office/officeart/2005/8/layout/default#1"/>
    <dgm:cxn modelId="{D5CF31F2-BCED-4159-8C72-255A9DAFFBDC}" type="presOf" srcId="{0D1C5D76-35A9-4847-BF91-7D0E341567A0}" destId="{F74D13BE-E8C7-4A49-898C-D67FEEA9CD8F}" srcOrd="0" destOrd="0" presId="urn:microsoft.com/office/officeart/2005/8/layout/default#1"/>
    <dgm:cxn modelId="{67A0FC4B-D28B-4EA1-94B1-CFFE5FD8E3C9}" srcId="{7A64D37D-A6B5-457C-90FC-9B8F344469BA}" destId="{D46FA8E5-F19C-41AF-8A26-DA178EF6CD4B}" srcOrd="7" destOrd="0" parTransId="{D606180C-5811-4BFA-B290-9C56E5DB7344}" sibTransId="{AF7CF193-079F-4834-A399-2599EDE14C5F}"/>
    <dgm:cxn modelId="{82EB7F7F-95E3-4068-A73A-21D5A69623FE}" type="presOf" srcId="{CA61A5FC-3BC2-4719-9185-44F3F72C86E7}" destId="{DA1FD238-6254-47CA-BBE0-2C3851467705}" srcOrd="0" destOrd="0" presId="urn:microsoft.com/office/officeart/2005/8/layout/default#1"/>
    <dgm:cxn modelId="{225CA1B6-0DA1-4D9C-9295-B1380F23CCA1}" type="presOf" srcId="{849036D0-BCE6-4F2A-8C52-4FDE62574089}" destId="{27F1E09F-9204-4D23-8DC4-48EC85B7B8C4}" srcOrd="0" destOrd="0" presId="urn:microsoft.com/office/officeart/2005/8/layout/default#1"/>
    <dgm:cxn modelId="{0782955C-107A-49CD-BE26-489540D0037A}" type="presOf" srcId="{7A64D37D-A6B5-457C-90FC-9B8F344469BA}" destId="{EF716747-DF25-4DD4-8B10-409767102282}" srcOrd="0" destOrd="0" presId="urn:microsoft.com/office/officeart/2005/8/layout/default#1"/>
    <dgm:cxn modelId="{9093F3FB-FEFF-40FC-97A8-B2FF6379B247}" srcId="{7A64D37D-A6B5-457C-90FC-9B8F344469BA}" destId="{D3033DBF-6D81-4C53-B260-EFA1B64B8372}" srcOrd="5" destOrd="0" parTransId="{C5734120-90A6-4562-BB50-ABF2564C2776}" sibTransId="{5B8FC4DA-8388-420A-8397-6C53F7F980AF}"/>
    <dgm:cxn modelId="{3E16D94B-C664-4894-B5A8-C28DEB426C8B}" srcId="{7A64D37D-A6B5-457C-90FC-9B8F344469BA}" destId="{C1381B6D-C379-46B7-921F-F7959E4E4494}" srcOrd="9" destOrd="0" parTransId="{74188C9C-70A4-4A9A-A9E8-80B7778CD954}" sibTransId="{88941DCB-E5BA-441D-8085-0E7BF0F8B879}"/>
    <dgm:cxn modelId="{A22209BE-FA91-43F8-8E45-0AE30394C647}" srcId="{7A64D37D-A6B5-457C-90FC-9B8F344469BA}" destId="{42A6616A-C668-474F-8B7A-7D4660CCCA3A}" srcOrd="8" destOrd="0" parTransId="{BF909696-139D-41E3-8C82-5E81D7E08955}" sibTransId="{D56C9630-0CEE-4B68-A5E4-DA5CBC13DC3B}"/>
    <dgm:cxn modelId="{5755C1D8-1441-4983-9E16-69A9AFBC4E73}" srcId="{7A64D37D-A6B5-457C-90FC-9B8F344469BA}" destId="{7042C83F-3D22-4EDB-86DB-D59324F2C78D}" srcOrd="2" destOrd="0" parTransId="{006DFD3A-B101-41FE-9C4F-5E2A5743785E}" sibTransId="{44E232CC-8638-461C-8026-68206C4AC9B6}"/>
    <dgm:cxn modelId="{F60424DB-E960-4119-AA45-7300D5D29E9C}" srcId="{7A64D37D-A6B5-457C-90FC-9B8F344469BA}" destId="{0D1C5D76-35A9-4847-BF91-7D0E341567A0}" srcOrd="1" destOrd="0" parTransId="{9CE3A013-A865-4F83-B32E-094469D240FF}" sibTransId="{7895F750-E14F-4928-ABDA-58F3A1353E21}"/>
    <dgm:cxn modelId="{83DC33CC-BD84-458A-A161-406F2445BEC3}" srcId="{7A64D37D-A6B5-457C-90FC-9B8F344469BA}" destId="{09D993A1-77C4-4A4A-ACCD-B7879572DB79}" srcOrd="3" destOrd="0" parTransId="{C277CAF6-9D58-4E6C-8215-2DDCB93DD944}" sibTransId="{63AE6CF0-C61B-4142-BFCA-BC5706F4AAD8}"/>
    <dgm:cxn modelId="{6538BD41-62A5-43CC-90F4-4780FF0074B8}" type="presParOf" srcId="{EF716747-DF25-4DD4-8B10-409767102282}" destId="{8D85DA3A-F961-4CE2-AD26-AE70C5F0CC84}" srcOrd="0" destOrd="0" presId="urn:microsoft.com/office/officeart/2005/8/layout/default#1"/>
    <dgm:cxn modelId="{8CE764A7-87CD-4955-902C-E3D537789410}" type="presParOf" srcId="{EF716747-DF25-4DD4-8B10-409767102282}" destId="{10ABD65C-97E5-4439-9232-3F6BBB47BE23}" srcOrd="1" destOrd="0" presId="urn:microsoft.com/office/officeart/2005/8/layout/default#1"/>
    <dgm:cxn modelId="{11A7DE8A-8C31-43EF-BC2D-E47F62C03B93}" type="presParOf" srcId="{EF716747-DF25-4DD4-8B10-409767102282}" destId="{F74D13BE-E8C7-4A49-898C-D67FEEA9CD8F}" srcOrd="2" destOrd="0" presId="urn:microsoft.com/office/officeart/2005/8/layout/default#1"/>
    <dgm:cxn modelId="{344FD2E2-C0D1-4EDA-B852-859038BB8059}" type="presParOf" srcId="{EF716747-DF25-4DD4-8B10-409767102282}" destId="{E60206EA-25A9-46BF-BA1E-3A2CC7A9A86A}" srcOrd="3" destOrd="0" presId="urn:microsoft.com/office/officeart/2005/8/layout/default#1"/>
    <dgm:cxn modelId="{7F9E4918-7B69-4A47-8C85-B61A0C0336A3}" type="presParOf" srcId="{EF716747-DF25-4DD4-8B10-409767102282}" destId="{BB9C8D58-D6E9-40B2-A6F6-FB5934A60B00}" srcOrd="4" destOrd="0" presId="urn:microsoft.com/office/officeart/2005/8/layout/default#1"/>
    <dgm:cxn modelId="{99B4AD14-96FC-4C93-8C2F-4F1543DD879E}" type="presParOf" srcId="{EF716747-DF25-4DD4-8B10-409767102282}" destId="{8A2890EA-E389-47BB-87F5-7828B659BD0E}" srcOrd="5" destOrd="0" presId="urn:microsoft.com/office/officeart/2005/8/layout/default#1"/>
    <dgm:cxn modelId="{65390A03-544E-4D64-B93D-269579C9C963}" type="presParOf" srcId="{EF716747-DF25-4DD4-8B10-409767102282}" destId="{219CC966-2B79-47BE-9CA1-AA4B09EDF222}" srcOrd="6" destOrd="0" presId="urn:microsoft.com/office/officeart/2005/8/layout/default#1"/>
    <dgm:cxn modelId="{CB24BF6F-E218-415C-8D7B-4904AEA69879}" type="presParOf" srcId="{EF716747-DF25-4DD4-8B10-409767102282}" destId="{05188C68-E9D9-47F9-9689-F2A845967621}" srcOrd="7" destOrd="0" presId="urn:microsoft.com/office/officeart/2005/8/layout/default#1"/>
    <dgm:cxn modelId="{727DD697-FBAD-4C3F-9855-F0195F20CE66}" type="presParOf" srcId="{EF716747-DF25-4DD4-8B10-409767102282}" destId="{27F1E09F-9204-4D23-8DC4-48EC85B7B8C4}" srcOrd="8" destOrd="0" presId="urn:microsoft.com/office/officeart/2005/8/layout/default#1"/>
    <dgm:cxn modelId="{24FFC1B6-863D-47C3-9892-9DA0A3BE972A}" type="presParOf" srcId="{EF716747-DF25-4DD4-8B10-409767102282}" destId="{353E0EBA-C5F8-4CA4-82B5-88BBEE7144E5}" srcOrd="9" destOrd="0" presId="urn:microsoft.com/office/officeart/2005/8/layout/default#1"/>
    <dgm:cxn modelId="{444030B4-DD07-45A2-95B5-8DE1A16D51E4}" type="presParOf" srcId="{EF716747-DF25-4DD4-8B10-409767102282}" destId="{18CE1E51-66E2-4C21-ABA1-070AC5C6442E}" srcOrd="10" destOrd="0" presId="urn:microsoft.com/office/officeart/2005/8/layout/default#1"/>
    <dgm:cxn modelId="{1A30478C-3C20-4120-A9D8-A6D4512F99C7}" type="presParOf" srcId="{EF716747-DF25-4DD4-8B10-409767102282}" destId="{2B9208F0-F0D1-4627-82BF-4CD60E2D7389}" srcOrd="11" destOrd="0" presId="urn:microsoft.com/office/officeart/2005/8/layout/default#1"/>
    <dgm:cxn modelId="{B1658DD5-5BEB-4125-A827-A4D385EF53B2}" type="presParOf" srcId="{EF716747-DF25-4DD4-8B10-409767102282}" destId="{3E48153E-55B0-42B3-BCEE-F21C069370CF}" srcOrd="12" destOrd="0" presId="urn:microsoft.com/office/officeart/2005/8/layout/default#1"/>
    <dgm:cxn modelId="{2BF0F77C-7E97-461F-9951-2568114771DD}" type="presParOf" srcId="{EF716747-DF25-4DD4-8B10-409767102282}" destId="{E36ADAEA-04B0-4E37-B825-EE836FC5579B}" srcOrd="13" destOrd="0" presId="urn:microsoft.com/office/officeart/2005/8/layout/default#1"/>
    <dgm:cxn modelId="{8AF056B9-E11D-4BB9-9D40-31DE7D1C845A}" type="presParOf" srcId="{EF716747-DF25-4DD4-8B10-409767102282}" destId="{CB7038B7-5AEF-4E2E-ADF8-E11CE42B5E06}" srcOrd="14" destOrd="0" presId="urn:microsoft.com/office/officeart/2005/8/layout/default#1"/>
    <dgm:cxn modelId="{AD7B454B-EEDD-4968-AE56-A7942DA79D8D}" type="presParOf" srcId="{EF716747-DF25-4DD4-8B10-409767102282}" destId="{8245F283-CBA9-4F4A-8A09-098EA3AB94CC}" srcOrd="15" destOrd="0" presId="urn:microsoft.com/office/officeart/2005/8/layout/default#1"/>
    <dgm:cxn modelId="{03E4CB68-7D46-43F7-9DC5-92E8099F0AFC}" type="presParOf" srcId="{EF716747-DF25-4DD4-8B10-409767102282}" destId="{7767130E-2EFE-40D0-8378-FDDB34590C6A}" srcOrd="16" destOrd="0" presId="urn:microsoft.com/office/officeart/2005/8/layout/default#1"/>
    <dgm:cxn modelId="{C560456D-49C5-46A8-83B1-47EE3754A669}" type="presParOf" srcId="{EF716747-DF25-4DD4-8B10-409767102282}" destId="{1A676888-D06B-45D2-9891-8D6042DF8CAE}" srcOrd="17" destOrd="0" presId="urn:microsoft.com/office/officeart/2005/8/layout/default#1"/>
    <dgm:cxn modelId="{B9725B77-80AF-4323-9B54-474AB40670FA}" type="presParOf" srcId="{EF716747-DF25-4DD4-8B10-409767102282}" destId="{638A8E66-B2DB-4C7E-B49A-F93FF1EB3EB7}" srcOrd="18" destOrd="0" presId="urn:microsoft.com/office/officeart/2005/8/layout/default#1"/>
    <dgm:cxn modelId="{37F95567-BDDA-4DD3-B310-4FED60CF1C7F}" type="presParOf" srcId="{EF716747-DF25-4DD4-8B10-409767102282}" destId="{D6A767C4-484B-4238-B2BB-1E21540296F1}" srcOrd="19" destOrd="0" presId="urn:microsoft.com/office/officeart/2005/8/layout/default#1"/>
    <dgm:cxn modelId="{57AF5584-048E-4C0B-A81E-86C1BD6659B9}" type="presParOf" srcId="{EF716747-DF25-4DD4-8B10-409767102282}" destId="{DA1FD238-6254-47CA-BBE0-2C3851467705}" srcOrd="2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3F3A-DA2F-460C-A02A-1FC5D4DA0217}" type="datetimeFigureOut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923E1DF9-9D62-4A3E-BB8F-E4071E63F7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3F3A-DA2F-460C-A02A-1FC5D4DA0217}" type="datetimeFigureOut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1DF9-9D62-4A3E-BB8F-E4071E63F7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3F3A-DA2F-460C-A02A-1FC5D4DA0217}" type="datetimeFigureOut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923E1DF9-9D62-4A3E-BB8F-E4071E63F7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151615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978914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4563187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2597795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7186661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4454176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3071830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600894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3F3A-DA2F-460C-A02A-1FC5D4DA0217}" type="datetimeFigureOut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1DF9-9D62-4A3E-BB8F-E4071E63F7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35467654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9827560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0189333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1390994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7280509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2644857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7071084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7428679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1666946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562881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3F3A-DA2F-460C-A02A-1FC5D4DA0217}" type="datetimeFigureOut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923E1DF9-9D62-4A3E-BB8F-E4071E63F7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1424703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30820247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607252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2760258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8663749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42104326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0452943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069423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6088721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609216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3F3A-DA2F-460C-A02A-1FC5D4DA0217}" type="datetimeFigureOut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1DF9-9D62-4A3E-BB8F-E4071E63F7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5782727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9789720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7423212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8466185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95822801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5070736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3173661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3601360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42616841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619347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3F3A-DA2F-460C-A02A-1FC5D4DA0217}" type="datetimeFigureOut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1DF9-9D62-4A3E-BB8F-E4071E63F7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620986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35812429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82175013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72690108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59176007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0801700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406282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02277576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8832648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727318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3F3A-DA2F-460C-A02A-1FC5D4DA0217}" type="datetimeFigureOut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1DF9-9D62-4A3E-BB8F-E4071E63F7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5069755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26845855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90204025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0172783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403935454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03535185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08460521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478611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79342626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763962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3F3A-DA2F-460C-A02A-1FC5D4DA0217}" type="datetimeFigureOut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1DF9-9D62-4A3E-BB8F-E4071E63F7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90524533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67208799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29948434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65192033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60572612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423775416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22339644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61984888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5541114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80266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3F3A-DA2F-460C-A02A-1FC5D4DA0217}" type="datetimeFigureOut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1DF9-9D62-4A3E-BB8F-E4071E63F7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0145440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35551688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426420969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58550637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19283217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38760013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252720642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14923900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1928-F9D0-4DA4-82F4-F22A1BBE89D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931088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3F3A-DA2F-460C-A02A-1FC5D4DA0217}" type="datetimeFigureOut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1DF9-9D62-4A3E-BB8F-E4071E63F7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AF93F3A-DA2F-460C-A02A-1FC5D4DA0217}" type="datetimeFigureOut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23E1DF9-9D62-4A3E-BB8F-E4071E63F7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rtl="1"/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 rtl="1"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rtl="1"/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fld id="{79AE1928-F9D0-4DA4-82F4-F22A1BBE89DF}" type="slidenum">
              <a:rPr lang="ar-SA" smtClean="0"/>
              <a:pPr rtl="1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63825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rtl="1"/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 rtl="1"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rtl="1"/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fld id="{79AE1928-F9D0-4DA4-82F4-F22A1BBE89DF}" type="slidenum">
              <a:rPr lang="ar-SA" smtClean="0"/>
              <a:pPr rtl="1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75828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rtl="1"/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 rtl="1"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rtl="1"/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fld id="{79AE1928-F9D0-4DA4-82F4-F22A1BBE89DF}" type="slidenum">
              <a:rPr lang="ar-SA" smtClean="0"/>
              <a:pPr rtl="1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645770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rtl="1"/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 rtl="1"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rtl="1"/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fld id="{79AE1928-F9D0-4DA4-82F4-F22A1BBE89DF}" type="slidenum">
              <a:rPr lang="ar-SA" smtClean="0"/>
              <a:pPr rtl="1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291366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rtl="1"/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 rtl="1"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rtl="1"/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fld id="{79AE1928-F9D0-4DA4-82F4-F22A1BBE89DF}" type="slidenum">
              <a:rPr lang="ar-SA" smtClean="0"/>
              <a:pPr rtl="1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748186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rtl="1"/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 rtl="1"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rtl="1"/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fld id="{79AE1928-F9D0-4DA4-82F4-F22A1BBE89DF}" type="slidenum">
              <a:rPr lang="ar-SA" smtClean="0"/>
              <a:pPr rtl="1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86863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rtl="1"/>
            <a:fld id="{08B54A6E-410B-418C-9873-203F4EAF504D}" type="datetimeFigureOut">
              <a:rPr lang="ar-SA" smtClean="0">
                <a:solidFill>
                  <a:srgbClr val="B13F9A"/>
                </a:solidFill>
              </a:rPr>
              <a:pPr rtl="1"/>
              <a:t>09/05/37</a:t>
            </a:fld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rtl="1"/>
            <a:endParaRPr lang="ar-SA" dirty="0">
              <a:solidFill>
                <a:srgbClr val="B13F9A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fld id="{79AE1928-F9D0-4DA4-82F4-F22A1BBE89DF}" type="slidenum">
              <a:rPr lang="ar-SA" smtClean="0"/>
              <a:pPr rtl="1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651205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609600"/>
            <a:ext cx="8686800" cy="1470025"/>
          </a:xfrm>
        </p:spPr>
        <p:txBody>
          <a:bodyPr/>
          <a:lstStyle/>
          <a:p>
            <a:r>
              <a:rPr lang="ar-SA" dirty="0" smtClean="0"/>
              <a:t>الجماعة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2743200"/>
            <a:ext cx="8001000" cy="2590800"/>
          </a:xfrm>
        </p:spPr>
        <p:txBody>
          <a:bodyPr>
            <a:noAutofit/>
          </a:bodyPr>
          <a:lstStyle/>
          <a:p>
            <a:r>
              <a:rPr lang="ar-SA" sz="2400" dirty="0" smtClean="0"/>
              <a:t>اعداد الطالبات :</a:t>
            </a:r>
          </a:p>
          <a:p>
            <a:r>
              <a:rPr lang="ar-SA" sz="2400" dirty="0" smtClean="0"/>
              <a:t>أسماء الزبينه</a:t>
            </a:r>
          </a:p>
          <a:p>
            <a:r>
              <a:rPr lang="ar-SA" sz="2400" dirty="0" smtClean="0"/>
              <a:t>سحر الاسعدي </a:t>
            </a:r>
          </a:p>
          <a:p>
            <a:r>
              <a:rPr lang="ar-SA" sz="2400" dirty="0" smtClean="0"/>
              <a:t>فاطمة الخثران</a:t>
            </a:r>
          </a:p>
          <a:p>
            <a:r>
              <a:rPr lang="ar-SA" sz="2400" dirty="0" smtClean="0"/>
              <a:t>منيرة ابو خالد</a:t>
            </a:r>
          </a:p>
          <a:p>
            <a:r>
              <a:rPr lang="ar-SA" sz="2400" dirty="0" smtClean="0"/>
              <a:t>نورة الثبيتي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63123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ar-SA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akkal Majalla" pitchFamily="2" charset="-78"/>
                <a:cs typeface="Sakkal Majalla" pitchFamily="2" charset="-78"/>
              </a:rPr>
              <a:t>بناء الجماعة </a:t>
            </a:r>
            <a:endParaRPr lang="en-US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838200" y="1752600"/>
            <a:ext cx="77724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28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Sakkal Majalla" pitchFamily="2" charset="-78"/>
                <a:cs typeface="Sakkal Majalla" pitchFamily="2" charset="-78"/>
              </a:rPr>
              <a:t>عندما يتكرر تفاعل أفراد يشتركون في الدوافع والاهداف خلال فتره من الزمن يبدأ تكون بناء </a:t>
            </a:r>
            <a:r>
              <a:rPr lang="ar-SA" sz="28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Sakkal Majalla" pitchFamily="2" charset="-78"/>
                <a:cs typeface="Sakkal Majalla" pitchFamily="2" charset="-78"/>
              </a:rPr>
              <a:t>الجماعة </a:t>
            </a:r>
            <a:r>
              <a:rPr lang="ar-SA" sz="28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Sakkal Majalla" pitchFamily="2" charset="-78"/>
                <a:cs typeface="Sakkal Majalla" pitchFamily="2" charset="-78"/>
              </a:rPr>
              <a:t>والتفاعل بين أعضاء </a:t>
            </a:r>
            <a:r>
              <a:rPr lang="ar-SA" sz="28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Sakkal Majalla" pitchFamily="2" charset="-78"/>
                <a:cs typeface="Sakkal Majalla" pitchFamily="2" charset="-78"/>
              </a:rPr>
              <a:t>الجماعة </a:t>
            </a:r>
            <a:r>
              <a:rPr lang="ar-SA" sz="28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Sakkal Majalla" pitchFamily="2" charset="-78"/>
                <a:cs typeface="Sakkal Majalla" pitchFamily="2" charset="-78"/>
              </a:rPr>
              <a:t>لحل مشكله عامه او تحقيق هدف مشترك يدعو الى التعاون بينهم وتمايز الأدوار وتضافر الجهود ويتضح في هذا البناء نوع العلاقات الاجتماعية بين أعضاء </a:t>
            </a:r>
            <a:r>
              <a:rPr lang="ar-SA" sz="28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Sakkal Majalla" pitchFamily="2" charset="-78"/>
                <a:cs typeface="Sakkal Majalla" pitchFamily="2" charset="-78"/>
              </a:rPr>
              <a:t>الجماعة </a:t>
            </a:r>
            <a:r>
              <a:rPr lang="ar-SA" sz="28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Sakkal Majalla" pitchFamily="2" charset="-78"/>
                <a:cs typeface="Sakkal Majalla" pitchFamily="2" charset="-78"/>
              </a:rPr>
              <a:t>وطريقة الاتصال بين الأعضاء وتحدد مراكز القوة. وامكانات الحراك الاجتماعي </a:t>
            </a:r>
            <a:r>
              <a:rPr lang="ar-SA" sz="28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Sakkal Majalla" pitchFamily="2" charset="-78"/>
                <a:cs typeface="Sakkal Majalla" pitchFamily="2" charset="-78"/>
              </a:rPr>
              <a:t>للأعضاء</a:t>
            </a:r>
          </a:p>
          <a:p>
            <a:pPr algn="ctr">
              <a:buNone/>
            </a:pPr>
            <a:r>
              <a:rPr lang="ar-SA" sz="28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Sakkal Majalla" pitchFamily="2" charset="-78"/>
                <a:cs typeface="Sakkal Majalla" pitchFamily="2" charset="-78"/>
              </a:rPr>
              <a:t>ويتكون بناء الجماعة من الأجزاء او المراكز </a:t>
            </a:r>
            <a:r>
              <a:rPr lang="ar-SA" sz="28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Sakkal Majalla" pitchFamily="2" charset="-78"/>
                <a:cs typeface="Sakkal Majalla" pitchFamily="2" charset="-78"/>
              </a:rPr>
              <a:t>المتميزة </a:t>
            </a:r>
            <a:r>
              <a:rPr lang="ar-SA" sz="28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Sakkal Majalla" pitchFamily="2" charset="-78"/>
                <a:cs typeface="Sakkal Majalla" pitchFamily="2" charset="-78"/>
              </a:rPr>
              <a:t>فيها وترتيبها بعضها بالنسبة للبعض الاخر</a:t>
            </a:r>
            <a:endParaRPr lang="en-US" sz="2800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Sakkal Majalla" pitchFamily="2" charset="-78"/>
              <a:cs typeface="Sakkal Majall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6291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899592" y="476672"/>
            <a:ext cx="7772400" cy="5184576"/>
          </a:xfrm>
        </p:spPr>
        <p:txBody>
          <a:bodyPr>
            <a:normAutofit/>
          </a:bodyPr>
          <a:lstStyle/>
          <a:p>
            <a:pPr algn="ctr"/>
            <a:r>
              <a:rPr lang="ar-SA" sz="2800" b="1" dirty="0">
                <a:latin typeface="Sakkal Majalla" pitchFamily="2" charset="-78"/>
                <a:cs typeface="Sakkal Majalla" pitchFamily="2" charset="-78"/>
              </a:rPr>
              <a:t>ويقوم بناء </a:t>
            </a:r>
            <a:r>
              <a:rPr lang="ar-SA" sz="2800" b="1" dirty="0" smtClean="0">
                <a:latin typeface="Sakkal Majalla" pitchFamily="2" charset="-78"/>
                <a:cs typeface="Sakkal Majalla" pitchFamily="2" charset="-78"/>
              </a:rPr>
              <a:t>الجماعة: </a:t>
            </a:r>
            <a:r>
              <a:rPr lang="ar-SA" sz="2800" b="1" dirty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لضمان </a:t>
            </a:r>
            <a:r>
              <a:rPr lang="ar-SA" sz="2800" b="1" dirty="0" smtClean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الكفاءة </a:t>
            </a:r>
            <a:r>
              <a:rPr lang="ar-SA" sz="2800" b="1" dirty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لموضوعية </a:t>
            </a:r>
            <a:r>
              <a:rPr lang="ar-SA" sz="2800" b="1" dirty="0" smtClean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للجماعة </a:t>
            </a:r>
            <a:r>
              <a:rPr lang="ar-SA" sz="2800" b="1" dirty="0">
                <a:latin typeface="Sakkal Majalla" pitchFamily="2" charset="-78"/>
                <a:cs typeface="Sakkal Majalla" pitchFamily="2" charset="-78"/>
              </a:rPr>
              <a:t>( </a:t>
            </a:r>
            <a:r>
              <a:rPr lang="ar-SA" sz="2800" b="1" dirty="0">
                <a:solidFill>
                  <a:srgbClr val="00B050"/>
                </a:solidFill>
                <a:latin typeface="Sakkal Majalla" pitchFamily="2" charset="-78"/>
                <a:cs typeface="Sakkal Majalla" pitchFamily="2" charset="-78"/>
              </a:rPr>
              <a:t>اي درجه نجاحها في تحقيق أهدافها الجماعية </a:t>
            </a:r>
            <a:r>
              <a:rPr lang="ar-SA" sz="2800" b="1" dirty="0">
                <a:latin typeface="Sakkal Majalla" pitchFamily="2" charset="-78"/>
                <a:cs typeface="Sakkal Majalla" pitchFamily="2" charset="-78"/>
              </a:rPr>
              <a:t>) </a:t>
            </a:r>
            <a:r>
              <a:rPr lang="ar-SA" sz="2800" b="1" dirty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ولضمان </a:t>
            </a:r>
            <a:r>
              <a:rPr lang="ar-SA" sz="2800" b="1" dirty="0" smtClean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الكفاءة </a:t>
            </a:r>
            <a:r>
              <a:rPr lang="ar-SA" sz="2800" b="1" dirty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الذاتية </a:t>
            </a:r>
            <a:r>
              <a:rPr lang="ar-SA" sz="2800" b="1" dirty="0">
                <a:solidFill>
                  <a:srgbClr val="00B050"/>
                </a:solidFill>
                <a:latin typeface="Sakkal Majalla" pitchFamily="2" charset="-78"/>
                <a:cs typeface="Sakkal Majalla" pitchFamily="2" charset="-78"/>
              </a:rPr>
              <a:t>( اي درجة نجاحها في ارضاء </a:t>
            </a:r>
            <a:r>
              <a:rPr lang="ar-SA" sz="2800" b="1" dirty="0" smtClean="0">
                <a:solidFill>
                  <a:srgbClr val="00B050"/>
                </a:solidFill>
                <a:latin typeface="Sakkal Majalla" pitchFamily="2" charset="-78"/>
                <a:cs typeface="Sakkal Majalla" pitchFamily="2" charset="-78"/>
              </a:rPr>
              <a:t>أفراده</a:t>
            </a:r>
          </a:p>
          <a:p>
            <a:pPr algn="ctr"/>
            <a:endParaRPr lang="ar-SA" sz="2800" b="1" dirty="0">
              <a:solidFill>
                <a:srgbClr val="00B050"/>
              </a:solidFill>
              <a:latin typeface="Sakkal Majalla" pitchFamily="2" charset="-78"/>
              <a:cs typeface="Sakkal Majalla" pitchFamily="2" charset="-78"/>
            </a:endParaRPr>
          </a:p>
          <a:p>
            <a:pPr algn="ctr"/>
            <a:r>
              <a:rPr lang="ar-SA" sz="2800" b="1" dirty="0">
                <a:solidFill>
                  <a:srgbClr val="7030A0"/>
                </a:solidFill>
                <a:latin typeface="Sakkal Majalla" pitchFamily="2" charset="-78"/>
                <a:cs typeface="Sakkal Majalla" pitchFamily="2" charset="-78"/>
              </a:rPr>
              <a:t>ويهتم علماء النفس الاجتماعي بتنظيم بناء </a:t>
            </a:r>
            <a:r>
              <a:rPr lang="ar-SA" sz="2800" b="1" dirty="0" smtClean="0">
                <a:solidFill>
                  <a:srgbClr val="7030A0"/>
                </a:solidFill>
                <a:latin typeface="Sakkal Majalla" pitchFamily="2" charset="-78"/>
                <a:cs typeface="Sakkal Majalla" pitchFamily="2" charset="-78"/>
              </a:rPr>
              <a:t>الجماعة </a:t>
            </a:r>
            <a:r>
              <a:rPr lang="ar-SA" sz="2800" b="1" dirty="0">
                <a:solidFill>
                  <a:srgbClr val="7030A0"/>
                </a:solidFill>
                <a:latin typeface="Sakkal Majalla" pitchFamily="2" charset="-78"/>
                <a:cs typeface="Sakkal Majalla" pitchFamily="2" charset="-78"/>
              </a:rPr>
              <a:t>بحيث يؤدي الى </a:t>
            </a:r>
            <a:r>
              <a:rPr lang="ar-SA" sz="2800" b="1" dirty="0" smtClean="0">
                <a:solidFill>
                  <a:srgbClr val="7030A0"/>
                </a:solidFill>
                <a:latin typeface="Sakkal Majalla" pitchFamily="2" charset="-78"/>
                <a:cs typeface="Sakkal Majalla" pitchFamily="2" charset="-78"/>
              </a:rPr>
              <a:t>أقصى </a:t>
            </a:r>
            <a:r>
              <a:rPr lang="ar-SA" sz="2800" b="1" dirty="0">
                <a:solidFill>
                  <a:srgbClr val="7030A0"/>
                </a:solidFill>
                <a:latin typeface="Sakkal Majalla" pitchFamily="2" charset="-78"/>
                <a:cs typeface="Sakkal Majalla" pitchFamily="2" charset="-78"/>
              </a:rPr>
              <a:t>درجات الكفاءة فتحدد وضائف كل مركز من المراكز وتوضح مسئولياته نحو المراكز الاخرى وسلطانه عليها وطرق اتصاله بالمراكز الاخرى في شبكه الاتصال الاجتماعي ويقوم بناء </a:t>
            </a:r>
            <a:r>
              <a:rPr lang="ar-SA" sz="2800" b="1" dirty="0" smtClean="0">
                <a:solidFill>
                  <a:srgbClr val="7030A0"/>
                </a:solidFill>
                <a:latin typeface="Sakkal Majalla" pitchFamily="2" charset="-78"/>
                <a:cs typeface="Sakkal Majalla" pitchFamily="2" charset="-78"/>
              </a:rPr>
              <a:t>الجماعة </a:t>
            </a:r>
            <a:r>
              <a:rPr lang="ar-SA" sz="2800" b="1" dirty="0">
                <a:solidFill>
                  <a:srgbClr val="7030A0"/>
                </a:solidFill>
                <a:latin typeface="Sakkal Majalla" pitchFamily="2" charset="-78"/>
                <a:cs typeface="Sakkal Majalla" pitchFamily="2" charset="-78"/>
              </a:rPr>
              <a:t>ايضا </a:t>
            </a:r>
            <a:r>
              <a:rPr lang="ar-SA" sz="2800" b="1" dirty="0" smtClean="0">
                <a:solidFill>
                  <a:srgbClr val="7030A0"/>
                </a:solidFill>
                <a:latin typeface="Sakkal Majalla" pitchFamily="2" charset="-78"/>
                <a:cs typeface="Sakkal Majalla" pitchFamily="2" charset="-78"/>
              </a:rPr>
              <a:t>نتيجة </a:t>
            </a:r>
            <a:r>
              <a:rPr lang="ar-SA" sz="2800" b="1" dirty="0">
                <a:solidFill>
                  <a:srgbClr val="7030A0"/>
                </a:solidFill>
                <a:latin typeface="Sakkal Majalla" pitchFamily="2" charset="-78"/>
                <a:cs typeface="Sakkal Majalla" pitchFamily="2" charset="-78"/>
              </a:rPr>
              <a:t>لاختلاف الأعضاء في دوافعهم وفي قدراتهم وفي خصائصهم الشخصية بينما يسعى البعض الى مراكز القيادة نجد البعض يفضلون ان يكونوا تابعين</a:t>
            </a:r>
            <a:endParaRPr lang="en-US" sz="2800" b="1" dirty="0">
              <a:solidFill>
                <a:srgbClr val="7030A0"/>
              </a:solidFill>
              <a:latin typeface="Sakkal Majalla" pitchFamily="2" charset="-78"/>
              <a:cs typeface="Sakkal Majall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902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711952" cy="4191000"/>
          </a:xfrm>
        </p:spPr>
        <p:txBody>
          <a:bodyPr>
            <a:normAutofit/>
          </a:bodyPr>
          <a:lstStyle/>
          <a:p>
            <a:pPr algn="ctr">
              <a:buFont typeface="Courier New" pitchFamily="49" charset="0"/>
              <a:buChar char="o"/>
            </a:pPr>
            <a:r>
              <a:rPr lang="ar-SA" sz="28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ويتأثر بناء </a:t>
            </a:r>
            <a:r>
              <a:rPr lang="ar-SA" sz="28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الجماعة </a:t>
            </a:r>
            <a:r>
              <a:rPr lang="ar-SA" sz="28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بعدد من العوامل البيئية الطبيعية والاجتماعية </a:t>
            </a:r>
            <a:r>
              <a:rPr lang="ar-SA" sz="28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مثل</a:t>
            </a:r>
          </a:p>
          <a:p>
            <a:pPr algn="ctr"/>
            <a:endParaRPr lang="ar-SA" sz="2800" dirty="0" smtClean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ar-SA" sz="2800" b="1" dirty="0" smtClean="0">
                <a:latin typeface="Sakkal Majalla" pitchFamily="2" charset="-78"/>
                <a:cs typeface="Sakkal Majalla" pitchFamily="2" charset="-78"/>
              </a:rPr>
              <a:t>المساحة </a:t>
            </a:r>
            <a:r>
              <a:rPr lang="ar-SA" sz="2800" b="1" dirty="0">
                <a:latin typeface="Sakkal Majalla" pitchFamily="2" charset="-78"/>
                <a:cs typeface="Sakkal Majalla" pitchFamily="2" charset="-78"/>
              </a:rPr>
              <a:t>لأي توجد فيها </a:t>
            </a:r>
            <a:r>
              <a:rPr lang="ar-SA" sz="2800" b="1" dirty="0" smtClean="0">
                <a:latin typeface="Sakkal Majalla" pitchFamily="2" charset="-78"/>
                <a:cs typeface="Sakkal Majalla" pitchFamily="2" charset="-78"/>
              </a:rPr>
              <a:t>الجماعة </a:t>
            </a:r>
            <a:r>
              <a:rPr lang="ar-SA" sz="2800" b="1" dirty="0">
                <a:latin typeface="Sakkal Majalla" pitchFamily="2" charset="-78"/>
                <a:cs typeface="Sakkal Majalla" pitchFamily="2" charset="-78"/>
              </a:rPr>
              <a:t>للقيام بتفاعلها</a:t>
            </a:r>
          </a:p>
          <a:p>
            <a:pPr>
              <a:buFont typeface="Wingdings" pitchFamily="2" charset="2"/>
              <a:buChar char="Ø"/>
            </a:pPr>
            <a:r>
              <a:rPr lang="ar-SA" sz="2800" b="1" dirty="0">
                <a:latin typeface="Sakkal Majalla" pitchFamily="2" charset="-78"/>
                <a:cs typeface="Sakkal Majalla" pitchFamily="2" charset="-78"/>
              </a:rPr>
              <a:t> والتركيب الطبقي او العنصري قد ينعكس اثره في بناء العلاقات الاجتماعية للجماعات المختلفة </a:t>
            </a:r>
          </a:p>
          <a:p>
            <a:pPr>
              <a:buFont typeface="Wingdings" pitchFamily="2" charset="2"/>
              <a:buChar char="Ø"/>
            </a:pPr>
            <a:r>
              <a:rPr lang="ar-SA" sz="2800" b="1" dirty="0">
                <a:latin typeface="Sakkal Majalla" pitchFamily="2" charset="-78"/>
                <a:cs typeface="Sakkal Majalla" pitchFamily="2" charset="-78"/>
              </a:rPr>
              <a:t>ويتأثر بناء </a:t>
            </a:r>
            <a:r>
              <a:rPr lang="ar-SA" sz="2800" b="1" dirty="0" smtClean="0">
                <a:latin typeface="Sakkal Majalla" pitchFamily="2" charset="-78"/>
                <a:cs typeface="Sakkal Majalla" pitchFamily="2" charset="-78"/>
              </a:rPr>
              <a:t>الجماعة </a:t>
            </a:r>
            <a:r>
              <a:rPr lang="ar-SA" sz="2800" b="1" dirty="0">
                <a:latin typeface="Sakkal Majalla" pitchFamily="2" charset="-78"/>
                <a:cs typeface="Sakkal Majalla" pitchFamily="2" charset="-78"/>
              </a:rPr>
              <a:t>ايضا بحجم </a:t>
            </a:r>
            <a:r>
              <a:rPr lang="ar-SA" sz="2800" b="1" dirty="0" smtClean="0">
                <a:latin typeface="Sakkal Majalla" pitchFamily="2" charset="-78"/>
                <a:cs typeface="Sakkal Majalla" pitchFamily="2" charset="-78"/>
              </a:rPr>
              <a:t>الجماعة </a:t>
            </a:r>
            <a:r>
              <a:rPr lang="ar-SA" sz="2800" b="1" dirty="0">
                <a:latin typeface="Sakkal Majalla" pitchFamily="2" charset="-78"/>
                <a:cs typeface="Sakkal Majalla" pitchFamily="2" charset="-78"/>
              </a:rPr>
              <a:t>ففي الجماعات الكبيرة تكون الفرصة امام الأعضاء للمشاركة والتفاعل الاجتماعي اما الجماعات </a:t>
            </a:r>
            <a:r>
              <a:rPr lang="ar-SA" sz="2800" b="1" dirty="0" smtClean="0">
                <a:latin typeface="Sakkal Majalla" pitchFamily="2" charset="-78"/>
                <a:cs typeface="Sakkal Majalla" pitchFamily="2" charset="-78"/>
              </a:rPr>
              <a:t>الصغيرة </a:t>
            </a:r>
            <a:r>
              <a:rPr lang="ar-SA" sz="2800" b="1" dirty="0">
                <a:latin typeface="Sakkal Majalla" pitchFamily="2" charset="-78"/>
                <a:cs typeface="Sakkal Majalla" pitchFamily="2" charset="-78"/>
              </a:rPr>
              <a:t>يكون لهم تأثير في القرار الجماعي</a:t>
            </a:r>
            <a:endParaRPr lang="en-US" sz="2800" b="1" dirty="0">
              <a:latin typeface="Sakkal Majalla" pitchFamily="2" charset="-78"/>
              <a:cs typeface="Sakkal Majall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450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143000" y="685800"/>
            <a:ext cx="6629400" cy="685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4716016" y="2209800"/>
            <a:ext cx="3978374" cy="41407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67545" y="2209800"/>
            <a:ext cx="3590888" cy="37394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8" name="رابط مستقيم 7"/>
          <p:cNvCxnSpPr/>
          <p:nvPr/>
        </p:nvCxnSpPr>
        <p:spPr>
          <a:xfrm>
            <a:off x="2057400" y="1676400"/>
            <a:ext cx="5105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rot="5400000">
            <a:off x="6972300" y="18669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rot="5400000">
            <a:off x="1867694" y="1866106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مستطيل 13"/>
          <p:cNvSpPr/>
          <p:nvPr/>
        </p:nvSpPr>
        <p:spPr>
          <a:xfrm>
            <a:off x="2358191" y="762000"/>
            <a:ext cx="41424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1"/>
            <a:r>
              <a:rPr lang="ar-SA" sz="3200" b="1" dirty="0">
                <a:ln w="10541" cmpd="sng">
                  <a:solidFill>
                    <a:srgbClr val="B83D68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B13F9A">
                    <a:lumMod val="50000"/>
                  </a:srgbClr>
                </a:solidFill>
                <a:latin typeface="Sakkal Majalla" pitchFamily="2" charset="-78"/>
                <a:cs typeface="Sakkal Majalla" pitchFamily="2" charset="-78"/>
              </a:rPr>
              <a:t>هناك </a:t>
            </a:r>
            <a:r>
              <a:rPr lang="ar-SA" sz="3200" b="1" dirty="0" smtClean="0">
                <a:ln w="10541" cmpd="sng">
                  <a:solidFill>
                    <a:srgbClr val="B83D68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B13F9A">
                    <a:lumMod val="50000"/>
                  </a:srgbClr>
                </a:solidFill>
                <a:latin typeface="Sakkal Majalla" pitchFamily="2" charset="-78"/>
                <a:cs typeface="Sakkal Majalla" pitchFamily="2" charset="-78"/>
              </a:rPr>
              <a:t>نظريتان </a:t>
            </a:r>
            <a:r>
              <a:rPr lang="ar-SA" sz="3200" b="1" dirty="0">
                <a:ln w="10541" cmpd="sng">
                  <a:solidFill>
                    <a:srgbClr val="B83D68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B13F9A">
                    <a:lumMod val="50000"/>
                  </a:srgbClr>
                </a:solidFill>
                <a:latin typeface="Sakkal Majalla" pitchFamily="2" charset="-78"/>
                <a:cs typeface="Sakkal Majalla" pitchFamily="2" charset="-78"/>
              </a:rPr>
              <a:t>حول بناء </a:t>
            </a:r>
            <a:r>
              <a:rPr lang="ar-SA" sz="3200" b="1" dirty="0" smtClean="0">
                <a:ln w="10541" cmpd="sng">
                  <a:solidFill>
                    <a:srgbClr val="B83D68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B13F9A">
                    <a:lumMod val="50000"/>
                  </a:srgbClr>
                </a:solidFill>
                <a:latin typeface="Sakkal Majalla" pitchFamily="2" charset="-78"/>
                <a:cs typeface="Sakkal Majalla" pitchFamily="2" charset="-78"/>
              </a:rPr>
              <a:t>الجماعة</a:t>
            </a:r>
            <a:endParaRPr lang="ar-SA" sz="3200" b="1" dirty="0">
              <a:ln w="10541" cmpd="sng">
                <a:solidFill>
                  <a:srgbClr val="B83D68">
                    <a:lumMod val="60000"/>
                    <a:lumOff val="40000"/>
                  </a:srgbClr>
                </a:solidFill>
                <a:prstDash val="solid"/>
              </a:ln>
              <a:solidFill>
                <a:srgbClr val="B13F9A">
                  <a:lumMod val="50000"/>
                </a:srgbClr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4896036" y="2564904"/>
            <a:ext cx="36183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A" sz="2400" b="1" dirty="0" smtClean="0">
                <a:solidFill>
                  <a:prstClr val="black"/>
                </a:solidFill>
                <a:latin typeface="Sakkal Majalla" pitchFamily="2" charset="-78"/>
                <a:cs typeface="Sakkal Majalla" pitchFamily="2" charset="-78"/>
              </a:rPr>
              <a:t>أولهما- </a:t>
            </a:r>
            <a:r>
              <a:rPr lang="ar-SA" sz="2400" b="1" dirty="0">
                <a:solidFill>
                  <a:prstClr val="black"/>
                </a:solidFill>
                <a:latin typeface="Sakkal Majalla" pitchFamily="2" charset="-78"/>
                <a:cs typeface="Sakkal Majalla" pitchFamily="2" charset="-78"/>
              </a:rPr>
              <a:t>تنظر الى </a:t>
            </a:r>
            <a:r>
              <a:rPr lang="ar-SA" sz="2400" b="1" dirty="0" smtClean="0">
                <a:solidFill>
                  <a:prstClr val="black"/>
                </a:solidFill>
                <a:latin typeface="Sakkal Majalla" pitchFamily="2" charset="-78"/>
                <a:cs typeface="Sakkal Majalla" pitchFamily="2" charset="-78"/>
              </a:rPr>
              <a:t>الجماعة </a:t>
            </a:r>
            <a:r>
              <a:rPr lang="ar-SA" sz="2400" b="1" dirty="0">
                <a:solidFill>
                  <a:prstClr val="black"/>
                </a:solidFill>
                <a:latin typeface="Sakkal Majalla" pitchFamily="2" charset="-78"/>
                <a:cs typeface="Sakkal Majalla" pitchFamily="2" charset="-78"/>
              </a:rPr>
              <a:t>ككل وتبحث عن أنماط السلوك المرتبطة بوجودها وتبعد عن النظر لو مفاهيم </a:t>
            </a:r>
            <a:r>
              <a:rPr lang="ar-SA" sz="2400" b="1" dirty="0" smtClean="0">
                <a:solidFill>
                  <a:prstClr val="black"/>
                </a:solidFill>
                <a:latin typeface="Sakkal Majalla" pitchFamily="2" charset="-78"/>
                <a:cs typeface="Sakkal Majalla" pitchFamily="2" charset="-78"/>
              </a:rPr>
              <a:t>الشخصية </a:t>
            </a:r>
            <a:r>
              <a:rPr lang="ar-SA" sz="2400" b="1" dirty="0">
                <a:solidFill>
                  <a:prstClr val="black"/>
                </a:solidFill>
                <a:latin typeface="Sakkal Majalla" pitchFamily="2" charset="-78"/>
                <a:cs typeface="Sakkal Majalla" pitchFamily="2" charset="-78"/>
              </a:rPr>
              <a:t>الفردية وتركز على </a:t>
            </a:r>
            <a:r>
              <a:rPr lang="ar-SA" sz="2400" b="1" dirty="0" smtClean="0">
                <a:solidFill>
                  <a:prstClr val="black"/>
                </a:solidFill>
                <a:latin typeface="Sakkal Majalla" pitchFamily="2" charset="-78"/>
                <a:cs typeface="Sakkal Majalla" pitchFamily="2" charset="-78"/>
              </a:rPr>
              <a:t>الجماعة </a:t>
            </a:r>
            <a:r>
              <a:rPr lang="ar-SA" sz="2400" b="1" dirty="0">
                <a:solidFill>
                  <a:prstClr val="black"/>
                </a:solidFill>
                <a:latin typeface="Sakkal Majalla" pitchFamily="2" charset="-78"/>
                <a:cs typeface="Sakkal Majalla" pitchFamily="2" charset="-78"/>
              </a:rPr>
              <a:t>كتنظيم له خصائصه التي تختلف عن خصائص الأفراد التي تضمهم ويهتم أنصارها بمفاهيم </a:t>
            </a:r>
            <a:r>
              <a:rPr lang="ar-SA" sz="2400" b="1" dirty="0">
                <a:solidFill>
                  <a:srgbClr val="FA8D3D"/>
                </a:solidFill>
                <a:latin typeface="Sakkal Majalla" pitchFamily="2" charset="-78"/>
                <a:cs typeface="Sakkal Majalla" pitchFamily="2" charset="-78"/>
              </a:rPr>
              <a:t>مثل</a:t>
            </a:r>
            <a:r>
              <a:rPr lang="ar-SA" sz="2400" b="1" dirty="0">
                <a:solidFill>
                  <a:prstClr val="black"/>
                </a:solidFill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SA" sz="2400" b="1" dirty="0">
                <a:solidFill>
                  <a:srgbClr val="0070C0"/>
                </a:solidFill>
                <a:latin typeface="Sakkal Majalla" pitchFamily="2" charset="-78"/>
                <a:cs typeface="Sakkal Majalla" pitchFamily="2" charset="-78"/>
              </a:rPr>
              <a:t>الأدوار الاجتماعية والتفاعل الاجتماعي</a:t>
            </a:r>
            <a:r>
              <a:rPr lang="ar-SA" sz="2400" b="1" dirty="0">
                <a:solidFill>
                  <a:prstClr val="black"/>
                </a:solidFill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SA" sz="2400" b="1" dirty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ومن أنصار هذه النظرية</a:t>
            </a:r>
          </a:p>
          <a:p>
            <a:pPr algn="ctr" rtl="1"/>
            <a:r>
              <a:rPr lang="ar-SA" sz="2400" b="1" dirty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ويليام مكدوجال وكيرت ليفين</a:t>
            </a:r>
          </a:p>
        </p:txBody>
      </p:sp>
      <p:sp>
        <p:nvSpPr>
          <p:cNvPr id="16" name="مربع نص 15"/>
          <p:cNvSpPr txBox="1"/>
          <p:nvPr/>
        </p:nvSpPr>
        <p:spPr>
          <a:xfrm>
            <a:off x="395537" y="2780928"/>
            <a:ext cx="36628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A" sz="2400" b="1" dirty="0">
                <a:solidFill>
                  <a:prstClr val="black"/>
                </a:solidFill>
                <a:latin typeface="Sakkal Majalla" pitchFamily="2" charset="-78"/>
                <a:cs typeface="Sakkal Majalla" pitchFamily="2" charset="-78"/>
              </a:rPr>
              <a:t>ثانيهما - تفضل النظر الى </a:t>
            </a:r>
            <a:r>
              <a:rPr lang="ar-SA" sz="2400" b="1" dirty="0" smtClean="0">
                <a:solidFill>
                  <a:prstClr val="black"/>
                </a:solidFill>
                <a:latin typeface="Sakkal Majalla" pitchFamily="2" charset="-78"/>
                <a:cs typeface="Sakkal Majalla" pitchFamily="2" charset="-78"/>
              </a:rPr>
              <a:t>الجماعة </a:t>
            </a:r>
            <a:r>
              <a:rPr lang="ar-SA" sz="2400" b="1" dirty="0">
                <a:solidFill>
                  <a:prstClr val="black"/>
                </a:solidFill>
                <a:latin typeface="Sakkal Majalla" pitchFamily="2" charset="-78"/>
                <a:cs typeface="Sakkal Majalla" pitchFamily="2" charset="-78"/>
              </a:rPr>
              <a:t>ككيان اجتماعي يستجيب له الفرد ولا يرجع انصارها الى </a:t>
            </a:r>
            <a:r>
              <a:rPr lang="ar-SA" sz="2400" b="1" dirty="0" smtClean="0">
                <a:solidFill>
                  <a:prstClr val="black"/>
                </a:solidFill>
                <a:latin typeface="Sakkal Majalla" pitchFamily="2" charset="-78"/>
                <a:cs typeface="Sakkal Majalla" pitchFamily="2" charset="-78"/>
              </a:rPr>
              <a:t>الجماعة </a:t>
            </a:r>
            <a:r>
              <a:rPr lang="ar-SA" sz="2400" b="1" dirty="0">
                <a:solidFill>
                  <a:prstClr val="black"/>
                </a:solidFill>
                <a:latin typeface="Sakkal Majalla" pitchFamily="2" charset="-78"/>
                <a:cs typeface="Sakkal Majalla" pitchFamily="2" charset="-78"/>
              </a:rPr>
              <a:t>ويهتمون بمفاهيم </a:t>
            </a:r>
            <a:r>
              <a:rPr lang="ar-SA" sz="2400" b="1" dirty="0">
                <a:solidFill>
                  <a:srgbClr val="FA8D3D"/>
                </a:solidFill>
                <a:latin typeface="Sakkal Majalla" pitchFamily="2" charset="-78"/>
                <a:cs typeface="Sakkal Majalla" pitchFamily="2" charset="-78"/>
              </a:rPr>
              <a:t>مثل </a:t>
            </a:r>
            <a:r>
              <a:rPr lang="ar-SA" sz="2400" b="1" dirty="0">
                <a:solidFill>
                  <a:srgbClr val="0070C0"/>
                </a:solidFill>
                <a:latin typeface="Sakkal Majalla" pitchFamily="2" charset="-78"/>
                <a:cs typeface="Sakkal Majalla" pitchFamily="2" charset="-78"/>
              </a:rPr>
              <a:t>الإدراك والانفعالات </a:t>
            </a:r>
            <a:r>
              <a:rPr lang="ar-SA" sz="2400" b="1" dirty="0" smtClean="0">
                <a:solidFill>
                  <a:srgbClr val="0070C0"/>
                </a:solidFill>
                <a:latin typeface="Sakkal Majalla" pitchFamily="2" charset="-78"/>
                <a:cs typeface="Sakkal Majalla" pitchFamily="2" charset="-78"/>
              </a:rPr>
              <a:t>والآراء</a:t>
            </a:r>
            <a:r>
              <a:rPr lang="ar-SA" sz="2000" b="1" dirty="0" smtClean="0">
                <a:solidFill>
                  <a:prstClr val="black"/>
                </a:solidFill>
                <a:latin typeface="Sakkal Majalla" pitchFamily="2" charset="-78"/>
                <a:cs typeface="Sakkal Majalla" pitchFamily="2" charset="-78"/>
              </a:rPr>
              <a:t>. </a:t>
            </a:r>
            <a:r>
              <a:rPr lang="ar-SA" sz="2400" b="1" dirty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ومن أنصار هذه </a:t>
            </a:r>
            <a:r>
              <a:rPr lang="ar-SA" sz="2400" b="1" dirty="0" smtClean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النظرية يوردون </a:t>
            </a:r>
            <a:r>
              <a:rPr lang="ar-SA" sz="2400" b="1" dirty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البورت و سيجموند فرويد</a:t>
            </a:r>
          </a:p>
          <a:p>
            <a:pPr algn="ctr" rtl="1"/>
            <a:endParaRPr lang="ar-SA" sz="2400" b="1" dirty="0">
              <a:solidFill>
                <a:srgbClr val="FF0000"/>
              </a:solidFill>
              <a:latin typeface="Sakkal Majalla" pitchFamily="2" charset="-78"/>
              <a:cs typeface="Sakkal Majall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19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6" grpId="1" animBg="1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رابط مستقيم 4"/>
          <p:cNvCxnSpPr/>
          <p:nvPr/>
        </p:nvCxnSpPr>
        <p:spPr>
          <a:xfrm>
            <a:off x="914400" y="1600200"/>
            <a:ext cx="7543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rot="5400000">
            <a:off x="8230394" y="18280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rot="5400000">
            <a:off x="3048794" y="18280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rot="5400000">
            <a:off x="5410994" y="18280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rot="5400000">
            <a:off x="724297" y="1790303"/>
            <a:ext cx="381000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6948264" y="2286000"/>
            <a:ext cx="2043336" cy="14485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endParaRPr lang="ar-SA" sz="2000" b="1" dirty="0">
              <a:solidFill>
                <a:prstClr val="black"/>
              </a:solidFill>
              <a:effectLst>
                <a:glow rad="139700">
                  <a:srgbClr val="B83D68">
                    <a:satMod val="175000"/>
                    <a:alpha val="40000"/>
                  </a:srgbClr>
                </a:glow>
              </a:effectLst>
              <a:latin typeface="Sakkal Majalla" pitchFamily="2" charset="-78"/>
              <a:cs typeface="Sakkal Majalla" pitchFamily="2" charset="-78"/>
            </a:endParaRPr>
          </a:p>
          <a:p>
            <a:pPr algn="ctr" rtl="1"/>
            <a:r>
              <a:rPr lang="ar-SA" sz="2000" b="1" dirty="0">
                <a:solidFill>
                  <a:prstClr val="black"/>
                </a:solidFill>
                <a:effectLst>
                  <a:glow rad="139700">
                    <a:srgbClr val="B83D68">
                      <a:satMod val="175000"/>
                      <a:alpha val="40000"/>
                    </a:srgbClr>
                  </a:glow>
                </a:effectLst>
                <a:latin typeface="Sakkal Majalla" pitchFamily="2" charset="-78"/>
                <a:cs typeface="Sakkal Majalla" pitchFamily="2" charset="-78"/>
              </a:rPr>
              <a:t>بناء العلاقات الاجتماعية (البناء السوسيومتري )</a:t>
            </a:r>
          </a:p>
        </p:txBody>
      </p:sp>
      <p:sp>
        <p:nvSpPr>
          <p:cNvPr id="16" name="مستطيل 15"/>
          <p:cNvSpPr/>
          <p:nvPr/>
        </p:nvSpPr>
        <p:spPr>
          <a:xfrm>
            <a:off x="4800600" y="2196430"/>
            <a:ext cx="2003648" cy="14485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endParaRPr lang="ar-SA" sz="2000" b="1" dirty="0">
              <a:solidFill>
                <a:prstClr val="black"/>
              </a:solidFill>
              <a:effectLst>
                <a:glow rad="63500">
                  <a:srgbClr val="AC66BB">
                    <a:satMod val="175000"/>
                    <a:alpha val="40000"/>
                  </a:srgbClr>
                </a:glow>
              </a:effectLst>
              <a:latin typeface="Sakkal Majalla" pitchFamily="2" charset="-78"/>
              <a:cs typeface="Sakkal Majalla" pitchFamily="2" charset="-78"/>
            </a:endParaRPr>
          </a:p>
          <a:p>
            <a:pPr algn="ctr" rtl="1"/>
            <a:r>
              <a:rPr lang="ar-SA" sz="2000" b="1" dirty="0">
                <a:solidFill>
                  <a:prstClr val="black"/>
                </a:solidFill>
                <a:effectLst>
                  <a:glow rad="63500">
                    <a:srgbClr val="AC66BB">
                      <a:satMod val="175000"/>
                      <a:alpha val="40000"/>
                    </a:srgbClr>
                  </a:glow>
                </a:effectLst>
                <a:latin typeface="Sakkal Majalla" pitchFamily="2" charset="-78"/>
                <a:cs typeface="Sakkal Majalla" pitchFamily="2" charset="-78"/>
              </a:rPr>
              <a:t>بناء الاتصال الاجتماعي ( طرق الاتصال بين أفراد </a:t>
            </a:r>
            <a:r>
              <a:rPr lang="ar-SA" sz="2000" b="1" dirty="0" smtClean="0">
                <a:solidFill>
                  <a:prstClr val="black"/>
                </a:solidFill>
                <a:effectLst>
                  <a:glow rad="63500">
                    <a:srgbClr val="AC66BB">
                      <a:satMod val="175000"/>
                      <a:alpha val="40000"/>
                    </a:srgbClr>
                  </a:glow>
                </a:effectLst>
                <a:latin typeface="Sakkal Majalla" pitchFamily="2" charset="-78"/>
                <a:cs typeface="Sakkal Majalla" pitchFamily="2" charset="-78"/>
              </a:rPr>
              <a:t>الجماعة </a:t>
            </a:r>
            <a:r>
              <a:rPr lang="ar-SA" sz="2000" b="1" dirty="0">
                <a:solidFill>
                  <a:prstClr val="black"/>
                </a:solidFill>
                <a:effectLst>
                  <a:glow rad="63500">
                    <a:srgbClr val="AC66BB">
                      <a:satMod val="175000"/>
                      <a:alpha val="40000"/>
                    </a:srgbClr>
                  </a:glow>
                </a:effectLst>
                <a:latin typeface="Sakkal Majalla" pitchFamily="2" charset="-78"/>
                <a:cs typeface="Sakkal Majalla" pitchFamily="2" charset="-78"/>
              </a:rPr>
              <a:t>)</a:t>
            </a:r>
          </a:p>
        </p:txBody>
      </p:sp>
      <p:sp>
        <p:nvSpPr>
          <p:cNvPr id="17" name="مستطيل 16"/>
          <p:cNvSpPr/>
          <p:nvPr/>
        </p:nvSpPr>
        <p:spPr>
          <a:xfrm>
            <a:off x="2342900" y="2150176"/>
            <a:ext cx="2304256" cy="157504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SA" sz="2400" b="1" dirty="0">
                <a:solidFill>
                  <a:prstClr val="black"/>
                </a:solidFill>
                <a:effectLst>
                  <a:glow rad="101600">
                    <a:srgbClr val="00B0F0">
                      <a:alpha val="60000"/>
                    </a:srgbClr>
                  </a:glow>
                </a:effectLst>
              </a:rPr>
              <a:t>بناء القوة الاجتماعية ( السلطة النسبية للأدوار الاجتماعية (</a:t>
            </a:r>
            <a:endParaRPr lang="en-US" sz="2400" b="1" dirty="0">
              <a:solidFill>
                <a:prstClr val="black"/>
              </a:solidFill>
              <a:effectLst>
                <a:glow rad="101600">
                  <a:srgbClr val="00B0F0">
                    <a:alpha val="60000"/>
                  </a:srgbClr>
                </a:glo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31881" y="2133600"/>
            <a:ext cx="2115344" cy="160099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SA" sz="2400" b="1" dirty="0">
                <a:solidFill>
                  <a:prstClr val="black"/>
                </a:solidFill>
                <a:effectLst>
                  <a:glow rad="101600">
                    <a:srgbClr val="CC0099">
                      <a:alpha val="60000"/>
                    </a:srgbClr>
                  </a:glow>
                </a:effectLst>
              </a:rPr>
              <a:t>بناء الحراك الاجتماعي ( الترقي الراسي )</a:t>
            </a:r>
            <a:endParaRPr lang="en-US" sz="2400" b="1" dirty="0">
              <a:solidFill>
                <a:prstClr val="black"/>
              </a:solidFill>
              <a:effectLst>
                <a:glow rad="101600">
                  <a:srgbClr val="CC0099">
                    <a:alpha val="60000"/>
                  </a:srgbClr>
                </a:glow>
              </a:effectLst>
            </a:endParaRPr>
          </a:p>
        </p:txBody>
      </p:sp>
      <p:sp>
        <p:nvSpPr>
          <p:cNvPr id="31" name="شكل بيضاوي 30"/>
          <p:cNvSpPr/>
          <p:nvPr/>
        </p:nvSpPr>
        <p:spPr>
          <a:xfrm>
            <a:off x="1447800" y="304800"/>
            <a:ext cx="6858000" cy="1066800"/>
          </a:xfrm>
          <a:prstGeom prst="ellipse">
            <a:avLst/>
          </a:prstGeom>
          <a:blipFill dpi="0" rotWithShape="1">
            <a:blip r:embed="rId2">
              <a:alphaModFix amt="31000"/>
              <a:duotone>
                <a:schemeClr val="accent4">
                  <a:shade val="22000"/>
                  <a:satMod val="160000"/>
                </a:schemeClr>
                <a:schemeClr val="accent4">
                  <a:shade val="45000"/>
                  <a:satMod val="100000"/>
                </a:schemeClr>
              </a:duotone>
            </a:blip>
            <a:srcRect/>
            <a:tile tx="0" ty="0" sx="65000" sy="65000" flip="none" algn="ctr"/>
          </a:blip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A" sz="2800" b="1" dirty="0">
                <a:ln>
                  <a:solidFill>
                    <a:sysClr val="windowText" lastClr="000000"/>
                  </a:solidFill>
                </a:ln>
                <a:solidFill>
                  <a:srgbClr val="FA8D3D">
                    <a:lumMod val="50000"/>
                  </a:srgbClr>
                </a:solidFill>
                <a:effectLst>
                  <a:glow rad="228600">
                    <a:srgbClr val="F9B639">
                      <a:satMod val="175000"/>
                      <a:alpha val="40000"/>
                    </a:srgbClr>
                  </a:glow>
                </a:effectLst>
                <a:latin typeface="Sakkal Majalla" pitchFamily="2" charset="-78"/>
                <a:cs typeface="Sakkal Majalla" pitchFamily="2" charset="-78"/>
              </a:rPr>
              <a:t>خصائص بناء الاجتماعي</a:t>
            </a:r>
            <a:endParaRPr lang="en-US" sz="2800" b="1" dirty="0">
              <a:ln>
                <a:solidFill>
                  <a:sysClr val="windowText" lastClr="000000"/>
                </a:solidFill>
              </a:ln>
              <a:solidFill>
                <a:srgbClr val="FA8D3D">
                  <a:lumMod val="50000"/>
                </a:srgbClr>
              </a:solidFill>
              <a:effectLst>
                <a:glow rad="228600">
                  <a:srgbClr val="F9B639">
                    <a:satMod val="175000"/>
                    <a:alpha val="40000"/>
                  </a:srgbClr>
                </a:glo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19" name="صورة 18" descr="94_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04800"/>
            <a:ext cx="111442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8303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95536" y="692696"/>
            <a:ext cx="8153400" cy="4953000"/>
          </a:xfrm>
        </p:spPr>
        <p:txBody>
          <a:bodyPr>
            <a:noAutofit/>
          </a:bodyPr>
          <a:lstStyle/>
          <a:p>
            <a:pPr algn="ctr"/>
            <a:endParaRPr lang="ar-SA" sz="2800" b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 marL="0" indent="0" algn="ctr">
              <a:buNone/>
            </a:pPr>
            <a:r>
              <a:rPr lang="ar-SA" sz="2800" b="1" dirty="0">
                <a:solidFill>
                  <a:srgbClr val="7030A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تماسك </a:t>
            </a:r>
            <a:r>
              <a:rPr lang="ar-SA" sz="2800" b="1" dirty="0" smtClean="0">
                <a:solidFill>
                  <a:srgbClr val="7030A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الجماعة</a:t>
            </a:r>
            <a:endParaRPr lang="en-US" sz="2800" b="1" dirty="0" smtClean="0">
              <a:solidFill>
                <a:srgbClr val="7030A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 marL="0" indent="0" algn="ctr">
              <a:buNone/>
            </a:pPr>
            <a:endParaRPr lang="ar-SA" sz="2800" b="1" dirty="0">
              <a:solidFill>
                <a:srgbClr val="7030A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ar-SA" sz="2800" b="1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المفهوم:ـ   "هو مدى شعور الأفراد </a:t>
            </a:r>
            <a:r>
              <a:rPr lang="ar-SA" sz="28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بانتمائهم </a:t>
            </a:r>
            <a:r>
              <a:rPr lang="ar-SA" sz="2800" b="1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لها وتمسكهم بمعاييرها وعضويتها والدفاع والحديث عنها" وببساطة تماسك الجماعة هو جاذبية الجماعة لأعضائها</a:t>
            </a:r>
            <a:r>
              <a:rPr lang="ar-SA" sz="28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en-US" sz="2800" b="1" dirty="0" smtClean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 marL="0" indent="0" algn="ctr">
              <a:buNone/>
            </a:pPr>
            <a:endParaRPr lang="ar-SA" sz="2800" b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ar-SA" sz="2800" b="1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تعريف التماسك :  هو محصلة القوى الناتجة والتي تجذب </a:t>
            </a:r>
            <a:r>
              <a:rPr lang="ar-SA" sz="28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لأفراد </a:t>
            </a:r>
            <a:r>
              <a:rPr lang="ar-SA" sz="2800" b="1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نحو </a:t>
            </a:r>
            <a:r>
              <a:rPr lang="ar-SA" sz="28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الجماعة </a:t>
            </a:r>
            <a:r>
              <a:rPr lang="ar-SA" sz="2800" b="1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وتدفعهم الى البقاء فيها ومقاومة التخلي عن عضويتها</a:t>
            </a:r>
          </a:p>
          <a:p>
            <a:pPr algn="ctr" rtl="1">
              <a:buNone/>
            </a:pPr>
            <a:r>
              <a:rPr lang="ar-SA" sz="28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</a:p>
          <a:p>
            <a:pPr algn="ctr" rtl="1"/>
            <a:endParaRPr lang="en-US" sz="2800" b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41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9552" y="980728"/>
            <a:ext cx="82089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SA" sz="3600" b="1" dirty="0">
                <a:solidFill>
                  <a:prstClr val="black"/>
                </a:solidFill>
                <a:effectLst>
                  <a:glow rad="139700">
                    <a:srgbClr val="B83D68">
                      <a:satMod val="175000"/>
                      <a:alpha val="40000"/>
                    </a:srgbClr>
                  </a:glow>
                </a:effectLst>
                <a:latin typeface="Sakkal Majalla" pitchFamily="2" charset="-78"/>
                <a:cs typeface="Sakkal Majalla" pitchFamily="2" charset="-78"/>
              </a:rPr>
              <a:t>مقاييس التماسك الاجتماعي </a:t>
            </a:r>
          </a:p>
          <a:p>
            <a:pPr algn="r" rtl="1"/>
            <a:endParaRPr lang="ar-SA" dirty="0">
              <a:solidFill>
                <a:prstClr val="black"/>
              </a:solidFill>
            </a:endParaRPr>
          </a:p>
          <a:p>
            <a:pPr algn="r" rtl="1"/>
            <a:endParaRPr lang="ar-SA" dirty="0">
              <a:solidFill>
                <a:prstClr val="black"/>
              </a:solidFill>
            </a:endParaRPr>
          </a:p>
          <a:p>
            <a:pPr algn="r" rtl="1"/>
            <a:r>
              <a:rPr lang="ar-SA" dirty="0">
                <a:solidFill>
                  <a:prstClr val="black"/>
                </a:solidFill>
              </a:rPr>
              <a:t>1 ـ </a:t>
            </a:r>
            <a:r>
              <a:rPr lang="ar-SA" sz="2400" dirty="0">
                <a:solidFill>
                  <a:prstClr val="black"/>
                </a:solidFill>
                <a:latin typeface="Arabic Typesetting" pitchFamily="66" charset="-78"/>
                <a:cs typeface="Akhbar MT" pitchFamily="2" charset="-78"/>
              </a:rPr>
              <a:t>أحاديث الأعضاء: من خلال الملاحظة إذا كان الأفراد يكثرون من كلمات (نحن) ويقللون من (أنا).</a:t>
            </a:r>
          </a:p>
          <a:p>
            <a:pPr algn="r" rtl="1"/>
            <a:r>
              <a:rPr lang="ar-SA" sz="2400" dirty="0">
                <a:solidFill>
                  <a:prstClr val="black"/>
                </a:solidFill>
                <a:latin typeface="Arabic Typesetting" pitchFamily="66" charset="-78"/>
                <a:cs typeface="Akhbar MT" pitchFamily="2" charset="-78"/>
              </a:rPr>
              <a:t>2 ـ مقاييس الصداقة: ويتم هذا من خلال معرفة التماسك السوسيومتري (كلما كان الأعضاء أصدقاء كانوا متماسكين).</a:t>
            </a:r>
          </a:p>
          <a:p>
            <a:pPr algn="r" rtl="1"/>
            <a:r>
              <a:rPr lang="ar-SA" sz="2400" dirty="0">
                <a:solidFill>
                  <a:prstClr val="black"/>
                </a:solidFill>
                <a:latin typeface="Arabic Typesetting" pitchFamily="66" charset="-78"/>
                <a:cs typeface="Akhbar MT" pitchFamily="2" charset="-78"/>
              </a:rPr>
              <a:t>3 ـ مسايرة أعضاء الجماعة لمعاييرها: كلما كانت هناك مسايرة لمعايير الجماعة وعدم خرقها كانت أكثر تماسكاً</a:t>
            </a:r>
          </a:p>
          <a:p>
            <a:pPr algn="r" rtl="1"/>
            <a:r>
              <a:rPr lang="ar-SA" sz="2400" dirty="0">
                <a:solidFill>
                  <a:prstClr val="black"/>
                </a:solidFill>
                <a:latin typeface="Arabic Typesetting" pitchFamily="66" charset="-78"/>
                <a:cs typeface="Akhbar MT" pitchFamily="2" charset="-78"/>
              </a:rPr>
              <a:t>4 ـالانتظام في أنشطة الجماعة: كلما غاب الأفراد عن أنشطة الجماعة أكثر كلما كان تماسكهم أقل.</a:t>
            </a:r>
          </a:p>
          <a:p>
            <a:pPr algn="r" rtl="1"/>
            <a:r>
              <a:rPr lang="ar-SA" sz="2400" dirty="0">
                <a:solidFill>
                  <a:prstClr val="black"/>
                </a:solidFill>
                <a:latin typeface="Arabic Typesetting" pitchFamily="66" charset="-78"/>
                <a:cs typeface="Akhbar MT" pitchFamily="2" charset="-78"/>
              </a:rPr>
              <a:t>5 ـ الحالة الانفعالية لأفراد الجماعة: فكلما كانت انفعالات الحب والود هي العامة كانت الجماعة أكثر تماسكاً وعندما يكون الغضب والعداوة كان هذا مدعاة لضعفها وتفسخها.</a:t>
            </a:r>
          </a:p>
          <a:p>
            <a:pPr algn="r" rtl="1"/>
            <a:r>
              <a:rPr lang="ar-SA" sz="2400" dirty="0">
                <a:solidFill>
                  <a:prstClr val="black"/>
                </a:solidFill>
                <a:latin typeface="Arabic Typesetting" pitchFamily="66" charset="-78"/>
                <a:cs typeface="Akhbar MT" pitchFamily="2" charset="-78"/>
              </a:rPr>
              <a:t>6 ـ تماسك الجماعة وقت الأزمات: عند الإحباط والإخفاق والفشل وعند المحن والابتلاء يظهر جلياً مدى تماسك الجماعة فإن تجاوزت الأزمة بسلام دل على قوة بناءها وإن اهتزت دل على غير ذلك</a:t>
            </a:r>
          </a:p>
        </p:txBody>
      </p:sp>
    </p:spTree>
    <p:extLst>
      <p:ext uri="{BB962C8B-B14F-4D97-AF65-F5344CB8AC3E}">
        <p14:creationId xmlns:p14="http://schemas.microsoft.com/office/powerpoint/2010/main" xmlns="" val="18958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ar-SA" sz="4400" b="1" dirty="0">
                <a:ln>
                  <a:solidFill>
                    <a:sysClr val="windowText" lastClr="000000"/>
                  </a:solidFill>
                </a:ln>
                <a:solidFill>
                  <a:srgbClr val="FA8D3D">
                    <a:lumMod val="50000"/>
                  </a:srgbClr>
                </a:solidFill>
                <a:effectLst>
                  <a:glow rad="228600">
                    <a:srgbClr val="F9B639">
                      <a:satMod val="175000"/>
                      <a:alpha val="40000"/>
                    </a:srgbClr>
                  </a:glow>
                </a:effectLst>
                <a:latin typeface="Sakkal Majalla" pitchFamily="2" charset="-78"/>
                <a:ea typeface="+mn-ea"/>
                <a:cs typeface="Sakkal Majalla" pitchFamily="2" charset="-78"/>
              </a:rPr>
              <a:t>مصادر تماسك الجماعة </a:t>
            </a:r>
          </a:p>
        </p:txBody>
      </p:sp>
      <p:graphicFrame>
        <p:nvGraphicFramePr>
          <p:cNvPr id="12" name="رسم تخطيطي 11"/>
          <p:cNvGraphicFramePr/>
          <p:nvPr>
            <p:extLst>
              <p:ext uri="{D42A27DB-BD31-4B8C-83A1-F6EECF244321}">
                <p14:modId xmlns:p14="http://schemas.microsoft.com/office/powerpoint/2010/main" xmlns="" val="3905787499"/>
              </p:ext>
            </p:extLst>
          </p:nvPr>
        </p:nvGraphicFramePr>
        <p:xfrm>
          <a:off x="1428728" y="1643050"/>
          <a:ext cx="6096000" cy="4349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22481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ar-SA" sz="4400" b="1" dirty="0">
                <a:ln>
                  <a:solidFill>
                    <a:sysClr val="windowText" lastClr="000000"/>
                  </a:solidFill>
                </a:ln>
                <a:solidFill>
                  <a:srgbClr val="FA8D3D">
                    <a:lumMod val="50000"/>
                  </a:srgbClr>
                </a:solidFill>
                <a:effectLst>
                  <a:glow rad="228600">
                    <a:srgbClr val="F9B639">
                      <a:satMod val="175000"/>
                      <a:alpha val="40000"/>
                    </a:srgbClr>
                  </a:glow>
                </a:effectLst>
                <a:latin typeface="Sakkal Majalla" pitchFamily="2" charset="-78"/>
                <a:ea typeface="+mn-ea"/>
                <a:cs typeface="Sakkal Majalla" pitchFamily="2" charset="-78"/>
              </a:rPr>
              <a:t>العوامل المؤدية إلى تماسك الجماعة:</a:t>
            </a:r>
          </a:p>
        </p:txBody>
      </p:sp>
      <p:sp>
        <p:nvSpPr>
          <p:cNvPr id="15" name="مربع نص 14"/>
          <p:cNvSpPr txBox="1"/>
          <p:nvPr/>
        </p:nvSpPr>
        <p:spPr>
          <a:xfrm>
            <a:off x="1000100" y="1285860"/>
            <a:ext cx="7786742" cy="51398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endParaRPr lang="en-US" sz="2800" dirty="0" smtClean="0">
              <a:solidFill>
                <a:srgbClr val="FF0000"/>
              </a:solidFill>
            </a:endParaRPr>
          </a:p>
          <a:p>
            <a:pPr algn="r"/>
            <a:r>
              <a:rPr lang="en-US" sz="2800" dirty="0" smtClean="0">
                <a:solidFill>
                  <a:srgbClr val="FF0000"/>
                </a:solidFill>
                <a:cs typeface="Akhbar MT" pitchFamily="2" charset="-78"/>
              </a:rPr>
              <a:t>  </a:t>
            </a:r>
            <a:r>
              <a:rPr lang="ar-SA" sz="2800" dirty="0" smtClean="0">
                <a:solidFill>
                  <a:srgbClr val="FF0000"/>
                </a:solidFill>
                <a:cs typeface="Akhbar MT" pitchFamily="2" charset="-78"/>
              </a:rPr>
              <a:t>إشباع حاجات الافراد :</a:t>
            </a:r>
            <a:endParaRPr lang="ar-SA" sz="2800" dirty="0" smtClean="0">
              <a:cs typeface="Akhbar MT" pitchFamily="2" charset="-78"/>
            </a:endParaRPr>
          </a:p>
          <a:p>
            <a:pPr algn="r"/>
            <a:r>
              <a:rPr lang="ar-SA" sz="2800" dirty="0" smtClean="0">
                <a:cs typeface="Akhbar MT" pitchFamily="2" charset="-78"/>
              </a:rPr>
              <a:t>كلما شعر الافراد بأن حاجاتهم يمكن اشباعها عن طريق الانضمام للجماعة وكلما كانت الجماعة </a:t>
            </a:r>
            <a:endParaRPr lang="en-US" sz="2800" dirty="0" smtClean="0">
              <a:cs typeface="Akhbar MT" pitchFamily="2" charset="-78"/>
            </a:endParaRPr>
          </a:p>
          <a:p>
            <a:pPr algn="r"/>
            <a:r>
              <a:rPr lang="ar-SA" sz="2800" dirty="0" smtClean="0">
                <a:cs typeface="Akhbar MT" pitchFamily="2" charset="-78"/>
              </a:rPr>
              <a:t>فعلا اكثر اشباعا لحاجاتهم زادت جاذبية الجماعة لأفرادها</a:t>
            </a:r>
            <a:endParaRPr lang="ar-SA" sz="2000" dirty="0" smtClean="0"/>
          </a:p>
          <a:p>
            <a:pPr algn="r"/>
            <a:r>
              <a:rPr lang="ar-SA" sz="2800" dirty="0">
                <a:solidFill>
                  <a:srgbClr val="FF0000"/>
                </a:solidFill>
                <a:cs typeface="Akhbar MT" pitchFamily="2" charset="-78"/>
              </a:rPr>
              <a:t>المكانة :</a:t>
            </a:r>
          </a:p>
          <a:p>
            <a:pPr algn="r"/>
            <a:r>
              <a:rPr lang="ar-SA" sz="2000" dirty="0" smtClean="0"/>
              <a:t>كلما زادت مكانة الافراد داخل الجماعة زادت جاذبية الجماعة لأفرادها وزاد تماسكها  </a:t>
            </a:r>
          </a:p>
          <a:p>
            <a:pPr algn="r"/>
            <a:r>
              <a:rPr lang="ar-SA" sz="2800" dirty="0">
                <a:solidFill>
                  <a:srgbClr val="FF0000"/>
                </a:solidFill>
                <a:cs typeface="Akhbar MT" pitchFamily="2" charset="-78"/>
              </a:rPr>
              <a:t>التعاون :</a:t>
            </a:r>
          </a:p>
          <a:p>
            <a:pPr algn="r"/>
            <a:r>
              <a:rPr lang="ar-SA" sz="2800" dirty="0">
                <a:cs typeface="Akhbar MT" pitchFamily="2" charset="-78"/>
              </a:rPr>
              <a:t>تؤدي العلاقات التعاونية الى تماسك الجماعة  وزيادة جاذبيتها </a:t>
            </a:r>
            <a:endParaRPr lang="ar-SA" sz="2000" dirty="0" smtClean="0"/>
          </a:p>
          <a:p>
            <a:pPr algn="r"/>
            <a:r>
              <a:rPr lang="ar-SA" sz="2400" dirty="0" smtClean="0">
                <a:solidFill>
                  <a:srgbClr val="FF0000"/>
                </a:solidFill>
              </a:rPr>
              <a:t>ا</a:t>
            </a:r>
            <a:r>
              <a:rPr lang="ar-SA" sz="2800" dirty="0">
                <a:solidFill>
                  <a:srgbClr val="FF0000"/>
                </a:solidFill>
                <a:cs typeface="Akhbar MT" pitchFamily="2" charset="-78"/>
              </a:rPr>
              <a:t>زدياد التفاعل بين افراد الجماعة </a:t>
            </a:r>
            <a:r>
              <a:rPr lang="ar-SA" sz="2400" dirty="0" smtClean="0">
                <a:solidFill>
                  <a:srgbClr val="FF0000"/>
                </a:solidFill>
              </a:rPr>
              <a:t>:</a:t>
            </a:r>
          </a:p>
          <a:p>
            <a:pPr algn="r"/>
            <a:r>
              <a:rPr lang="ar-SA" sz="2800" dirty="0">
                <a:cs typeface="Akhbar MT" pitchFamily="2" charset="-78"/>
              </a:rPr>
              <a:t>كلما زاد التفاعل بين أفراد الجماعة زادت جاذبيتها لأفرادها وتماسكها</a:t>
            </a:r>
          </a:p>
          <a:p>
            <a:pPr algn="r"/>
            <a:endParaRPr lang="ar-SA" sz="2800" dirty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109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العوامل المؤدية إلى تماسك الجماعة: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489625" y="1484784"/>
            <a:ext cx="8643998" cy="51090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dirty="0">
                <a:solidFill>
                  <a:srgbClr val="FF0000"/>
                </a:solidFill>
                <a:cs typeface="Akhbar MT" pitchFamily="2" charset="-78"/>
              </a:rPr>
              <a:t>الاحداث خارج الجماعة :</a:t>
            </a:r>
          </a:p>
          <a:p>
            <a:pPr algn="r"/>
            <a:r>
              <a:rPr lang="ar-SA" sz="2800" dirty="0">
                <a:cs typeface="Akhbar MT" pitchFamily="2" charset="-78"/>
              </a:rPr>
              <a:t>مثل تحسين حالة الجماعة كزيادة الاجر او تقدير النجاح في عمل </a:t>
            </a:r>
          </a:p>
          <a:p>
            <a:pPr algn="r"/>
            <a:r>
              <a:rPr lang="ar-SA" sz="2800" dirty="0">
                <a:solidFill>
                  <a:srgbClr val="FF0000"/>
                </a:solidFill>
                <a:cs typeface="Akhbar MT" pitchFamily="2" charset="-78"/>
              </a:rPr>
              <a:t>اللا انفراد :</a:t>
            </a:r>
          </a:p>
          <a:p>
            <a:pPr algn="r"/>
            <a:r>
              <a:rPr lang="ar-SA" dirty="0" smtClean="0"/>
              <a:t>حيث لا يتنبه الافراد في جماعة للأفراد الاخرين كأفراد فيتحرر كل فرد من القيود </a:t>
            </a:r>
          </a:p>
          <a:p>
            <a:pPr algn="r"/>
            <a:r>
              <a:rPr lang="ar-SA" sz="2800" dirty="0">
                <a:solidFill>
                  <a:srgbClr val="FF0000"/>
                </a:solidFill>
                <a:cs typeface="Akhbar MT" pitchFamily="2" charset="-78"/>
              </a:rPr>
              <a:t>الخصائص المحببة :</a:t>
            </a:r>
          </a:p>
          <a:p>
            <a:pPr algn="r"/>
            <a:r>
              <a:rPr lang="ar-SA" dirty="0" smtClean="0"/>
              <a:t>حيث تتحلى الجماعة بخصائص محببة وسارة </a:t>
            </a:r>
          </a:p>
          <a:p>
            <a:pPr algn="r"/>
            <a:r>
              <a:rPr lang="ar-SA" sz="2800" dirty="0">
                <a:solidFill>
                  <a:srgbClr val="FF0000"/>
                </a:solidFill>
                <a:cs typeface="Akhbar MT" pitchFamily="2" charset="-78"/>
              </a:rPr>
              <a:t>الوفاق:</a:t>
            </a:r>
          </a:p>
          <a:p>
            <a:pPr algn="r"/>
            <a:r>
              <a:rPr lang="ar-SA" dirty="0" smtClean="0"/>
              <a:t>اتفاق افراد الجماعة في حل المشكلات الاجتماعية </a:t>
            </a:r>
          </a:p>
          <a:p>
            <a:pPr algn="r"/>
            <a:endParaRPr lang="ar-SA" dirty="0" smtClean="0">
              <a:solidFill>
                <a:srgbClr val="FF0000"/>
              </a:solidFill>
            </a:endParaRPr>
          </a:p>
          <a:p>
            <a:pPr algn="r"/>
            <a:r>
              <a:rPr lang="ar-SA" sz="2400" dirty="0">
                <a:solidFill>
                  <a:srgbClr val="FF0000"/>
                </a:solidFill>
                <a:cs typeface="Akhbar MT" pitchFamily="2" charset="-78"/>
              </a:rPr>
              <a:t>الخبرات السارة بالنسبة للأفراد في الجماعة :</a:t>
            </a:r>
          </a:p>
          <a:p>
            <a:pPr algn="r"/>
            <a:r>
              <a:rPr lang="ar-SA" sz="2400" dirty="0">
                <a:solidFill>
                  <a:srgbClr val="FF0000"/>
                </a:solidFill>
                <a:cs typeface="Akhbar MT" pitchFamily="2" charset="-78"/>
              </a:rPr>
              <a:t>المناخ الديموقراطي :</a:t>
            </a:r>
          </a:p>
          <a:p>
            <a:pPr algn="r"/>
            <a:r>
              <a:rPr lang="ar-SA" sz="2400" dirty="0">
                <a:solidFill>
                  <a:srgbClr val="FF0000"/>
                </a:solidFill>
                <a:cs typeface="Akhbar MT" pitchFamily="2" charset="-78"/>
              </a:rPr>
              <a:t>سهولة الاتصال بين افراد الجماعة .</a:t>
            </a:r>
          </a:p>
          <a:p>
            <a:pPr algn="r"/>
            <a:r>
              <a:rPr lang="ar-SA" sz="2400" dirty="0">
                <a:solidFill>
                  <a:srgbClr val="FF0000"/>
                </a:solidFill>
                <a:cs typeface="Akhbar MT" pitchFamily="2" charset="-78"/>
              </a:rPr>
              <a:t>الرضا عن المعايير واتفاق معايير الجماعة مع معاير الفرد</a:t>
            </a:r>
          </a:p>
          <a:p>
            <a:pPr algn="r"/>
            <a:endParaRPr lang="ar-SA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 الجماعة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dirty="0"/>
              <a:t>إن كل من يتعامل مع جماعة ,, يترتب عليه لكي ينجح في عمله وأداء مهمته أن يتعرف على ماهية الجماعة و خصائصها و بنائها و تماسكها و اهدافها و التفاعل </a:t>
            </a:r>
            <a:r>
              <a:rPr lang="ar-SA" dirty="0" smtClean="0"/>
              <a:t>الاجتماعي </a:t>
            </a:r>
            <a:r>
              <a:rPr lang="ar-SA" dirty="0"/>
              <a:t>داخلها وبينها وبين الجماعات </a:t>
            </a:r>
            <a:r>
              <a:rPr lang="ar-SA" dirty="0" smtClean="0"/>
              <a:t>الاخرى.</a:t>
            </a:r>
          </a:p>
          <a:p>
            <a:pPr algn="r"/>
            <a:r>
              <a:rPr lang="ar-SA" dirty="0">
                <a:solidFill>
                  <a:srgbClr val="FF0000"/>
                </a:solidFill>
              </a:rPr>
              <a:t>فتعريف الجماعة</a:t>
            </a:r>
            <a:r>
              <a:rPr lang="ar-SA" dirty="0"/>
              <a:t>:</a:t>
            </a:r>
          </a:p>
          <a:p>
            <a:pPr marL="0" indent="0" algn="r">
              <a:buNone/>
            </a:pPr>
            <a:r>
              <a:rPr lang="ar-SA" dirty="0">
                <a:solidFill>
                  <a:srgbClr val="7030A0"/>
                </a:solidFill>
              </a:rPr>
              <a:t>*أنها وحدة اجتماعية تتكون من مجموعة أفراد (اثنان فما فوقهما </a:t>
            </a:r>
            <a:r>
              <a:rPr lang="ar-SA" dirty="0" smtClean="0">
                <a:solidFill>
                  <a:srgbClr val="7030A0"/>
                </a:solidFill>
              </a:rPr>
              <a:t>) بينهم </a:t>
            </a:r>
            <a:r>
              <a:rPr lang="ar-SA" dirty="0">
                <a:solidFill>
                  <a:srgbClr val="7030A0"/>
                </a:solidFill>
              </a:rPr>
              <a:t>تفاعل اجتماعي متبادل </a:t>
            </a:r>
            <a:r>
              <a:rPr lang="ar-SA" dirty="0" smtClean="0">
                <a:solidFill>
                  <a:srgbClr val="7030A0"/>
                </a:solidFill>
              </a:rPr>
              <a:t>يتميز </a:t>
            </a:r>
            <a:r>
              <a:rPr lang="ar-SA" dirty="0">
                <a:solidFill>
                  <a:srgbClr val="7030A0"/>
                </a:solidFill>
              </a:rPr>
              <a:t>في الجماعة الانسانية بوجود اللغة وهي أداة </a:t>
            </a:r>
            <a:r>
              <a:rPr lang="ar-SA" dirty="0" smtClean="0">
                <a:solidFill>
                  <a:srgbClr val="7030A0"/>
                </a:solidFill>
              </a:rPr>
              <a:t>الاتصال بينهم </a:t>
            </a:r>
            <a:r>
              <a:rPr lang="ar-SA" dirty="0">
                <a:solidFill>
                  <a:srgbClr val="7030A0"/>
                </a:solidFill>
              </a:rPr>
              <a:t>علاقة صريحة قد تكون (جغرافية او سلالية او اقتصادية أو شعور الوحدة بالإنتماء) </a:t>
            </a:r>
            <a:r>
              <a:rPr lang="ar-SA" dirty="0" smtClean="0">
                <a:solidFill>
                  <a:srgbClr val="7030A0"/>
                </a:solidFill>
              </a:rPr>
              <a:t>يتحدد </a:t>
            </a:r>
            <a:r>
              <a:rPr lang="ar-SA" dirty="0">
                <a:solidFill>
                  <a:srgbClr val="7030A0"/>
                </a:solidFill>
              </a:rPr>
              <a:t>فيها للأفراد أدوارهم الاجتماعية ومكانتهم </a:t>
            </a:r>
            <a:r>
              <a:rPr lang="ar-SA" dirty="0" smtClean="0">
                <a:solidFill>
                  <a:srgbClr val="7030A0"/>
                </a:solidFill>
              </a:rPr>
              <a:t>ولهذه </a:t>
            </a:r>
            <a:r>
              <a:rPr lang="ar-SA" dirty="0">
                <a:solidFill>
                  <a:srgbClr val="7030A0"/>
                </a:solidFill>
              </a:rPr>
              <a:t>الوحدة مجموعة معايير و قيم خاصة تحدد سلوك أفرادها على الاقل في الامور التي تخص الجماعة سعياً لتحقيق </a:t>
            </a:r>
            <a:r>
              <a:rPr lang="ar-SA" dirty="0" smtClean="0">
                <a:solidFill>
                  <a:srgbClr val="7030A0"/>
                </a:solidFill>
              </a:rPr>
              <a:t>هدف مشترك. </a:t>
            </a:r>
            <a:endParaRPr lang="ar-SA" dirty="0">
              <a:solidFill>
                <a:srgbClr val="7030A0"/>
              </a:solidFill>
            </a:endParaRPr>
          </a:p>
          <a:p>
            <a:pPr marL="0" indent="0" algn="r">
              <a:buNone/>
            </a:pPr>
            <a:r>
              <a:rPr lang="ar-SA" dirty="0" smtClean="0"/>
              <a:t> </a:t>
            </a:r>
            <a:endParaRPr lang="ar-S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2105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400" b="1" dirty="0">
                <a:ln>
                  <a:solidFill>
                    <a:sysClr val="windowText" lastClr="000000"/>
                  </a:solidFill>
                </a:ln>
                <a:solidFill>
                  <a:srgbClr val="FA8D3D">
                    <a:lumMod val="50000"/>
                  </a:srgbClr>
                </a:solidFill>
                <a:effectLst>
                  <a:glow rad="228600">
                    <a:srgbClr val="F9B639">
                      <a:satMod val="175000"/>
                      <a:alpha val="40000"/>
                    </a:srgbClr>
                  </a:glow>
                </a:effectLst>
                <a:latin typeface="Sakkal Majalla" pitchFamily="2" charset="-78"/>
                <a:ea typeface="+mn-ea"/>
                <a:cs typeface="Sakkal Majalla" pitchFamily="2" charset="-78"/>
              </a:rPr>
              <a:t>العوامل المؤدية الى نقص تماسك الجماعة</a:t>
            </a:r>
            <a:r>
              <a:rPr lang="ar-SA" sz="4800" dirty="0" smtClean="0"/>
              <a:t>:</a:t>
            </a:r>
            <a:endParaRPr lang="ar-SA" sz="48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8187392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33546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خصائص الجماعة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1600200"/>
            <a:ext cx="8305800" cy="449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770608"/>
            <a:ext cx="7848600" cy="41549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endParaRPr lang="ar-SA" sz="2400" dirty="0" smtClean="0"/>
          </a:p>
          <a:p>
            <a:pPr algn="r"/>
            <a:r>
              <a:rPr lang="ar-SA" sz="2400" dirty="0" smtClean="0"/>
              <a:t>1/عضوين فأكثر .</a:t>
            </a:r>
          </a:p>
          <a:p>
            <a:pPr algn="r"/>
            <a:r>
              <a:rPr lang="ar-SA" sz="2400" dirty="0" smtClean="0"/>
              <a:t>2/وجود ميول و قيم و دوافع مشتركة بين الأفراد .</a:t>
            </a:r>
          </a:p>
          <a:p>
            <a:pPr algn="r"/>
            <a:r>
              <a:rPr lang="ar-SA" sz="2400" dirty="0" smtClean="0"/>
              <a:t>3/وجود نمط تفاعل ثابت و منظم له نتأجه بالنسبة لأعضاء الجماعة</a:t>
            </a:r>
          </a:p>
          <a:p>
            <a:pPr algn="r"/>
            <a:r>
              <a:rPr lang="ar-SA" sz="2400" dirty="0" smtClean="0"/>
              <a:t>خصائص نمط التفاعل :</a:t>
            </a:r>
          </a:p>
          <a:p>
            <a:pPr algn="r"/>
            <a:r>
              <a:rPr lang="ar-SA" sz="2400" dirty="0" smtClean="0"/>
              <a:t>1) في مستوى صريح. </a:t>
            </a:r>
          </a:p>
          <a:p>
            <a:pPr algn="r"/>
            <a:r>
              <a:rPr lang="ar-SA" sz="2400" dirty="0" smtClean="0"/>
              <a:t>2) في مستوى ضمني من خلال التقمص . </a:t>
            </a:r>
          </a:p>
          <a:p>
            <a:pPr algn="r"/>
            <a:r>
              <a:rPr lang="ar-SA" sz="2400" dirty="0" smtClean="0"/>
              <a:t>4/قيام بناء للجماعة , قوامه الأدوار وترقى المراكز </a:t>
            </a:r>
            <a:endParaRPr lang="ar-SA" sz="2400" dirty="0"/>
          </a:p>
          <a:p>
            <a:pPr algn="r"/>
            <a:r>
              <a:rPr lang="ar-SA" sz="2400" dirty="0" smtClean="0"/>
              <a:t>5/تقنين المعايير أو القيم التي تنظم العلاقات .</a:t>
            </a:r>
          </a:p>
          <a:p>
            <a:pPr algn="r"/>
            <a:r>
              <a:rPr lang="ar-SA" sz="2400" dirty="0" smtClean="0"/>
              <a:t>6/وجود هدف مشترك او اهداف مشتركة تحقق الاشباع لبعض حاجات أعضاء الجماعة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228987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أهمية الجماعة بالنسبة للفرد </a:t>
            </a:r>
            <a:r>
              <a:rPr lang="ar-SA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r">
              <a:buNone/>
            </a:pPr>
            <a:r>
              <a:rPr lang="ar-SA" dirty="0" smtClean="0"/>
              <a:t>ترجع </a:t>
            </a:r>
            <a:r>
              <a:rPr lang="ar-SA" dirty="0"/>
              <a:t>أهمية الفرد لانتمائه إلى الجماعة و التي تقوم بتنشئته اجتماعياً حين يتفاعل مع اعضائها ويتعلم السلوك الاجتماعي ومعاييره وادوارة الاجتماعية </a:t>
            </a:r>
            <a:r>
              <a:rPr lang="ar-SA" dirty="0" smtClean="0"/>
              <a:t>تتبلور </a:t>
            </a:r>
            <a:r>
              <a:rPr lang="ar-SA" dirty="0"/>
              <a:t>الأهمية إلى </a:t>
            </a:r>
            <a:r>
              <a:rPr lang="ar-SA" dirty="0" smtClean="0"/>
              <a:t>:</a:t>
            </a:r>
            <a:endParaRPr lang="ar-SA" dirty="0"/>
          </a:p>
          <a:p>
            <a:pPr marL="0" indent="0"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1)تكون الصداقات الجديدة عن طريق التفاعل الاجتماعي .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2)يكتسب الفرد معايير اجتماعية للسلوك وتتبلور أراؤه الشخصية  .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3)يتعلم الفرد السلوك الاجتماعي المناسب .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4)يتعلم الفرد الكثير عن نفسه و عن زملائة .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5)يجد الفرد  المتعة والرضا عن عمله في الجماعة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6)تنمو المهارات بدرجة أكبر في صيانة الجماعة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7)ينمو التفكير والتعبير عن النفس والقدرة على حل المشكلات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8)يستمد القوة و الشعور بالآمان والاطمئنان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9)يشعر الفرد بالاعتزاز بالمشاركة في الجماعة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FF0000"/>
                </a:solidFill>
              </a:rPr>
              <a:t>10)يكتسب الاتجاهات وتتغير وتنمو فلسفة الحياة </a:t>
            </a: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4810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11664"/>
          </a:xfrm>
        </p:spPr>
        <p:txBody>
          <a:bodyPr>
            <a:normAutofit fontScale="90000"/>
          </a:bodyPr>
          <a:lstStyle/>
          <a:p>
            <a:r>
              <a:rPr lang="ar-SA" dirty="0"/>
              <a:t>أهمية الجماعة بالنسبة للمجتمع :</a:t>
            </a:r>
            <a:br>
              <a:rPr lang="ar-SA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458200" cy="483076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buNone/>
            </a:pPr>
            <a:r>
              <a:rPr lang="ar-SA" dirty="0" smtClean="0"/>
              <a:t>1)الاسهام </a:t>
            </a:r>
            <a:r>
              <a:rPr lang="ar-SA" dirty="0"/>
              <a:t>في نمو المجتمع وتقدمه وتحسنه وضمتن استمرار الحياة الاجتماعية .</a:t>
            </a:r>
          </a:p>
          <a:p>
            <a:pPr marL="0" indent="0" algn="r">
              <a:buNone/>
            </a:pPr>
            <a:r>
              <a:rPr lang="ar-SA" dirty="0"/>
              <a:t>2</a:t>
            </a:r>
            <a:r>
              <a:rPr lang="ar-SA" dirty="0" smtClean="0"/>
              <a:t>) جميع </a:t>
            </a:r>
            <a:r>
              <a:rPr lang="ar-SA" dirty="0"/>
              <a:t>المؤسسات الاجتماعية كالمدراس و دور العبادة والمصانع أنما هي نتيجة جهود الجماعة </a:t>
            </a:r>
          </a:p>
          <a:p>
            <a:pPr marL="0" indent="0" algn="r">
              <a:buNone/>
            </a:pPr>
            <a:r>
              <a:rPr lang="ar-SA" dirty="0"/>
              <a:t> 3</a:t>
            </a:r>
            <a:r>
              <a:rPr lang="ar-SA" dirty="0" smtClean="0"/>
              <a:t>) جميع </a:t>
            </a:r>
            <a:r>
              <a:rPr lang="ar-SA" dirty="0"/>
              <a:t>اوجه النشاط الاقتصادي تقوم على أساس التفاعل الاجتماعي </a:t>
            </a:r>
          </a:p>
          <a:p>
            <a:pPr marL="0" indent="0" algn="r">
              <a:buNone/>
            </a:pPr>
            <a:r>
              <a:rPr lang="ar-SA" dirty="0"/>
              <a:t>4) </a:t>
            </a:r>
            <a:r>
              <a:rPr lang="ar-SA" dirty="0" smtClean="0"/>
              <a:t>الحكومة </a:t>
            </a:r>
            <a:r>
              <a:rPr lang="ar-SA" dirty="0"/>
              <a:t>و النظام الإداري والمعايير الاجتماعية ماهي الا نتاج للجماعات  </a:t>
            </a:r>
          </a:p>
          <a:p>
            <a:pPr marL="0" indent="0" algn="r">
              <a:buNone/>
            </a:pPr>
            <a:r>
              <a:rPr lang="ar-SA" dirty="0"/>
              <a:t>5</a:t>
            </a:r>
            <a:r>
              <a:rPr lang="ar-SA" dirty="0" smtClean="0"/>
              <a:t>) سعادة </a:t>
            </a:r>
            <a:r>
              <a:rPr lang="ar-SA" dirty="0"/>
              <a:t>الإنسان لا تحقق الا عن طريق التفاعل الاجتماعي الصحي </a:t>
            </a:r>
          </a:p>
          <a:p>
            <a:pPr marL="0" indent="0" algn="r">
              <a:buNone/>
            </a:pPr>
            <a:r>
              <a:rPr lang="ar-SA" dirty="0"/>
              <a:t>6) و البلد و المدينة و الوطن هي ناتج جهد الجماعات 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5748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الجماعة المرجعية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lowchart: Alternate Process 3"/>
          <p:cNvSpPr/>
          <p:nvPr/>
        </p:nvSpPr>
        <p:spPr>
          <a:xfrm>
            <a:off x="838200" y="1828800"/>
            <a:ext cx="7467600" cy="3886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800" b="1" dirty="0" smtClean="0"/>
              <a:t>الجماعة التي يرجع لها الفرد في تقييم سلوكه الاجتماعي وهي الجماعة التي يربط نفسه بها , و يتأثر سلوك الفرد بالأفراد و الجماعات التي ينتمي لها بمعاييرها واتجاهاتها </a:t>
            </a:r>
          </a:p>
          <a:p>
            <a:pPr algn="ctr"/>
            <a:r>
              <a:rPr lang="ar-SA" sz="2800" b="1" dirty="0" smtClean="0"/>
              <a:t>, و هي التي يلعب فيها الفرد أحب الأدوار الاجتماعية , و الفرد يشارك أعضاء الجماعة المرجعية الدوافع و الميول , و بهذا يعتبر الفرد الجماعة المرجعية جماعته و معاييرها معاييره 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xmlns="" val="185377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انواع الجماعة المرجعية :</a:t>
            </a:r>
            <a:endParaRPr lang="en-US" dirty="0"/>
          </a:p>
        </p:txBody>
      </p:sp>
      <p:sp>
        <p:nvSpPr>
          <p:cNvPr id="4" name="Snip Single Corner Rectangle 3"/>
          <p:cNvSpPr/>
          <p:nvPr/>
        </p:nvSpPr>
        <p:spPr>
          <a:xfrm>
            <a:off x="685800" y="1600200"/>
            <a:ext cx="8001000" cy="4724400"/>
          </a:xfrm>
          <a:prstGeom prst="snip1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400" dirty="0" smtClean="0"/>
              <a:t> 1)جماعة الانتماء الفعلي : وهي جماعة ينتمي اليها الفرد فعلا وتشمل جماعة الانتماء أولي مثل الأسرة ووحدة العمل , جماعة الانتماء ثانوي مثل تنظيم سياسي.</a:t>
            </a:r>
          </a:p>
          <a:p>
            <a:pPr algn="ctr"/>
            <a:r>
              <a:rPr lang="ar-SA" sz="2400" dirty="0" smtClean="0"/>
              <a:t>2)جماعة الانتماء الآلي : جماعة السن أو جماعة الثقافة .</a:t>
            </a:r>
          </a:p>
          <a:p>
            <a:pPr algn="ctr"/>
            <a:r>
              <a:rPr lang="ar-SA" sz="2400" dirty="0" smtClean="0"/>
              <a:t>3)جماعة متوقعة أو منتظرة : وهذه لاينتمي اليها الفرد فعلا ولكنه يتوقع او يطمح في الانتماء مثل جماعة الخريجين للطلاب في السنوات الأخيرة.</a:t>
            </a:r>
          </a:p>
          <a:p>
            <a:pPr algn="ctr"/>
            <a:r>
              <a:rPr lang="ar-SA" sz="2400" dirty="0" smtClean="0"/>
              <a:t>4)جماعة مرجعية سلبية :وهي تلك الجماعة التي يستخدمه الفرد معاييرهاوانشطتها كموجه لما يرفضه ويعارضه ويتجنب الفرد  السلوك الذي يرتبط بها  مثل جماعة الشيوعيين للرأسمالي و العكس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91619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264920"/>
          </a:xfrm>
        </p:spPr>
        <p:txBody>
          <a:bodyPr>
            <a:normAutofit/>
          </a:bodyPr>
          <a:lstStyle/>
          <a:p>
            <a:r>
              <a:rPr lang="ar-SA" sz="4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akkal Majalla" pitchFamily="2" charset="-78"/>
                <a:cs typeface="Sakkal Majalla" pitchFamily="2" charset="-78"/>
              </a:rPr>
              <a:t>تؤثر الجماعة المرجعية في السلوك من عدة طرق :</a:t>
            </a:r>
            <a:endParaRPr lang="en-US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buNone/>
            </a:pPr>
            <a:endParaRPr lang="ar-SA" sz="2800" dirty="0" smtClean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ar-SA" sz="2800" b="1" dirty="0">
                <a:solidFill>
                  <a:srgbClr val="7030A0"/>
                </a:solidFill>
                <a:latin typeface="Sakkal Majalla" pitchFamily="2" charset="-78"/>
                <a:cs typeface="Sakkal Majalla" pitchFamily="2" charset="-78"/>
              </a:rPr>
              <a:t>1/ تحديد الاطار المرجعي لسلوك الفرد في العوامل الدخلية و الخارجية.</a:t>
            </a:r>
          </a:p>
          <a:p>
            <a:pPr marL="0" indent="0" algn="r">
              <a:buNone/>
            </a:pPr>
            <a:r>
              <a:rPr lang="ar-SA" sz="2800" b="1" dirty="0">
                <a:solidFill>
                  <a:srgbClr val="7030A0"/>
                </a:solidFill>
                <a:latin typeface="Sakkal Majalla" pitchFamily="2" charset="-78"/>
                <a:cs typeface="Sakkal Majalla" pitchFamily="2" charset="-78"/>
              </a:rPr>
              <a:t>2/ تحديد أنواع السلوك من حيث ما هو مقبول او مرفوض او هو حلال او حرام .</a:t>
            </a:r>
          </a:p>
          <a:p>
            <a:pPr marL="0" indent="0" algn="r">
              <a:buNone/>
            </a:pPr>
            <a:r>
              <a:rPr lang="ar-SA" sz="2800" b="1" dirty="0">
                <a:solidFill>
                  <a:srgbClr val="7030A0"/>
                </a:solidFill>
                <a:latin typeface="Sakkal Majalla" pitchFamily="2" charset="-78"/>
                <a:cs typeface="Sakkal Majalla" pitchFamily="2" charset="-78"/>
              </a:rPr>
              <a:t>3/ تعليم الأفراد سلوك المسايرة من خلال عملية التنشئة الاجتماعية مسايرة معاييرها.</a:t>
            </a:r>
          </a:p>
          <a:p>
            <a:pPr marL="0" indent="0" algn="r">
              <a:buNone/>
            </a:pPr>
            <a:r>
              <a:rPr lang="ar-SA" sz="2800" b="1" dirty="0">
                <a:solidFill>
                  <a:srgbClr val="7030A0"/>
                </a:solidFill>
                <a:latin typeface="Sakkal Majalla" pitchFamily="2" charset="-78"/>
                <a:cs typeface="Sakkal Majalla" pitchFamily="2" charset="-78"/>
              </a:rPr>
              <a:t>4/ تحديد مستويات الطموح في محاولة الفرد للوصول من هم أعلى منه بالجماعة من كفاءة او غنى و غيرها</a:t>
            </a:r>
            <a:r>
              <a:rPr lang="ar-SA" dirty="0" smtClean="0">
                <a:solidFill>
                  <a:schemeClr val="accent1"/>
                </a:solidFill>
              </a:rPr>
              <a:t>. 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907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dirty="0">
                <a:solidFill>
                  <a:schemeClr val="bg2">
                    <a:lumMod val="25000"/>
                  </a:schemeClr>
                </a:solidFill>
              </a:rPr>
              <a:t>عوامل تأثير الجماعة المرجعية على السلوك :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srgbClr val="7030A0"/>
                </a:solidFill>
              </a:rPr>
              <a:t>1)شعور </a:t>
            </a:r>
            <a:r>
              <a:rPr lang="ar-SA" dirty="0">
                <a:solidFill>
                  <a:srgbClr val="7030A0"/>
                </a:solidFill>
              </a:rPr>
              <a:t>الفرد بالأمن أو عدم شعوره </a:t>
            </a:r>
            <a:r>
              <a:rPr lang="ar-SA" dirty="0" smtClean="0">
                <a:solidFill>
                  <a:srgbClr val="7030A0"/>
                </a:solidFill>
              </a:rPr>
              <a:t>.</a:t>
            </a:r>
            <a:endParaRPr lang="ar-SA" dirty="0">
              <a:solidFill>
                <a:srgbClr val="7030A0"/>
              </a:solidFill>
            </a:endParaRPr>
          </a:p>
          <a:p>
            <a:pPr marL="0" indent="0" algn="r">
              <a:buNone/>
            </a:pPr>
            <a:r>
              <a:rPr lang="ar-SA" dirty="0" smtClean="0">
                <a:solidFill>
                  <a:srgbClr val="7030A0"/>
                </a:solidFill>
              </a:rPr>
              <a:t>2)وضوح </a:t>
            </a:r>
            <a:r>
              <a:rPr lang="ar-SA" dirty="0">
                <a:solidFill>
                  <a:srgbClr val="7030A0"/>
                </a:solidFill>
              </a:rPr>
              <a:t>أو عدم وضوح موقف الجماعة من موضوعات السلوك الاجتماعي </a:t>
            </a:r>
            <a:endParaRPr lang="ar-SA" dirty="0" smtClean="0">
              <a:solidFill>
                <a:srgbClr val="7030A0"/>
              </a:solidFill>
            </a:endParaRPr>
          </a:p>
          <a:p>
            <a:pPr marL="0" indent="0" algn="r">
              <a:buNone/>
            </a:pPr>
            <a:endParaRPr lang="ar-SA" dirty="0" smtClean="0"/>
          </a:p>
          <a:p>
            <a:pPr marL="0" indent="0" algn="r">
              <a:buNone/>
            </a:pPr>
            <a:r>
              <a:rPr lang="ar-SA" sz="2800" dirty="0" smtClean="0">
                <a:solidFill>
                  <a:schemeClr val="bg2">
                    <a:lumMod val="25000"/>
                  </a:schemeClr>
                </a:solidFill>
              </a:rPr>
              <a:t>وتزداد قوة توحد الفرد مع الجماعة المرجعية نتيجة خمس عوامل :</a:t>
            </a:r>
          </a:p>
          <a:p>
            <a:pPr marL="0" indent="0" algn="r">
              <a:buNone/>
            </a:pPr>
            <a:r>
              <a:rPr lang="ar-SA" sz="2800" dirty="0" smtClean="0">
                <a:solidFill>
                  <a:srgbClr val="FF0000"/>
                </a:solidFill>
              </a:rPr>
              <a:t>1) تزداد المكانة المدركة للجماعة </a:t>
            </a:r>
          </a:p>
          <a:p>
            <a:pPr marL="0" indent="0" algn="r">
              <a:buNone/>
            </a:pPr>
            <a:r>
              <a:rPr lang="ar-SA" sz="2800" dirty="0" smtClean="0">
                <a:solidFill>
                  <a:srgbClr val="FF0000"/>
                </a:solidFill>
              </a:rPr>
              <a:t>2) زيادة تكرار التفاعل الاجتماعي </a:t>
            </a:r>
          </a:p>
          <a:p>
            <a:pPr marL="0" indent="0" algn="r">
              <a:buNone/>
            </a:pPr>
            <a:r>
              <a:rPr lang="ar-SA" sz="2800" dirty="0" smtClean="0">
                <a:solidFill>
                  <a:srgbClr val="FF0000"/>
                </a:solidFill>
              </a:rPr>
              <a:t>3) زيادة مدى ادراك الاهداف على انها مشتركة بين اعضاء الجماعة </a:t>
            </a:r>
          </a:p>
          <a:p>
            <a:pPr marL="0" indent="0" algn="r">
              <a:buNone/>
            </a:pPr>
            <a:r>
              <a:rPr lang="ar-SA" sz="2800" dirty="0" smtClean="0">
                <a:solidFill>
                  <a:srgbClr val="FF0000"/>
                </a:solidFill>
              </a:rPr>
              <a:t>4) زيادة عدد الحاجات الفردية المشبعة في الجماعة </a:t>
            </a:r>
          </a:p>
          <a:p>
            <a:pPr marL="0" indent="0" algn="r">
              <a:buNone/>
            </a:pPr>
            <a:r>
              <a:rPr lang="ar-SA" sz="2800" dirty="0" smtClean="0">
                <a:solidFill>
                  <a:srgbClr val="FF0000"/>
                </a:solidFill>
              </a:rPr>
              <a:t>5) زيادة مقدار التعاون وقلة مقدار التنافس بين أعضاء الجماعة والفرد </a:t>
            </a:r>
            <a:r>
              <a:rPr lang="ar-SA" sz="2800" dirty="0" smtClean="0"/>
              <a:t>.</a:t>
            </a:r>
            <a:endParaRPr lang="ar-SA" sz="2800" dirty="0"/>
          </a:p>
          <a:p>
            <a:pPr marL="0" indent="0" algn="r">
              <a:buNone/>
            </a:pPr>
            <a:endParaRPr lang="ar-SA" sz="2800" dirty="0" smtClean="0"/>
          </a:p>
          <a:p>
            <a:pPr marL="0" indent="0" algn="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0949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quity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Equity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Equity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Equity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Equity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Equity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Equity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TM01790490[[fn=Decatur]]</Template>
  <TotalTime>484</TotalTime>
  <Words>1464</Words>
  <Application>Microsoft Office PowerPoint</Application>
  <PresentationFormat>On-screen Show (4:3)</PresentationFormat>
  <Paragraphs>146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Decatur</vt:lpstr>
      <vt:lpstr>Equity</vt:lpstr>
      <vt:lpstr>1_Equity</vt:lpstr>
      <vt:lpstr>2_Equity</vt:lpstr>
      <vt:lpstr>3_Equity</vt:lpstr>
      <vt:lpstr>4_Equity</vt:lpstr>
      <vt:lpstr>5_Equity</vt:lpstr>
      <vt:lpstr>6_Equity</vt:lpstr>
      <vt:lpstr>الجماعة </vt:lpstr>
      <vt:lpstr>تعريف الجماعة </vt:lpstr>
      <vt:lpstr>خصائص الجماعة</vt:lpstr>
      <vt:lpstr>أهمية الجماعة بالنسبة للفرد :</vt:lpstr>
      <vt:lpstr>أهمية الجماعة بالنسبة للمجتمع : </vt:lpstr>
      <vt:lpstr>الجماعة المرجعية</vt:lpstr>
      <vt:lpstr>انواع الجماعة المرجعية :</vt:lpstr>
      <vt:lpstr>تؤثر الجماعة المرجعية في السلوك من عدة طرق :</vt:lpstr>
      <vt:lpstr>Slide 9</vt:lpstr>
      <vt:lpstr>بناء الجماعة </vt:lpstr>
      <vt:lpstr>Slide 11</vt:lpstr>
      <vt:lpstr>Slide 12</vt:lpstr>
      <vt:lpstr>Slide 13</vt:lpstr>
      <vt:lpstr>Slide 14</vt:lpstr>
      <vt:lpstr>Slide 15</vt:lpstr>
      <vt:lpstr>Slide 16</vt:lpstr>
      <vt:lpstr>مصادر تماسك الجماعة </vt:lpstr>
      <vt:lpstr>العوامل المؤدية إلى تماسك الجماعة:</vt:lpstr>
      <vt:lpstr>العوامل المؤدية إلى تماسك الجماعة:</vt:lpstr>
      <vt:lpstr>العوامل المؤدية الى نقص تماسك الجماعة: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الجماعة</dc:title>
  <dc:creator>user</dc:creator>
  <cp:lastModifiedBy>User</cp:lastModifiedBy>
  <cp:revision>17</cp:revision>
  <dcterms:created xsi:type="dcterms:W3CDTF">2016-02-05T15:01:40Z</dcterms:created>
  <dcterms:modified xsi:type="dcterms:W3CDTF">2016-02-17T06:33:27Z</dcterms:modified>
</cp:coreProperties>
</file>