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5" r:id="rId5"/>
    <p:sldId id="272" r:id="rId6"/>
    <p:sldId id="257" r:id="rId7"/>
    <p:sldId id="258" r:id="rId8"/>
    <p:sldId id="262" r:id="rId9"/>
    <p:sldId id="270" r:id="rId10"/>
    <p:sldId id="259" r:id="rId11"/>
    <p:sldId id="269" r:id="rId12"/>
    <p:sldId id="260" r:id="rId13"/>
    <p:sldId id="271" r:id="rId14"/>
    <p:sldId id="266" r:id="rId15"/>
    <p:sldId id="267" r:id="rId16"/>
    <p:sldId id="268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imgres?imgurl=http://www.saratogaschools.org/AcademicServices/MiddleSchool/MSScience/Science_Lab_Equipment-Flashcards/testtube1.jpg&amp;imgrefurl=http://www.saratogaschools.org/AcademicServices/MiddleSchool/MSScience/Science_Lab_Equipment-Flashcards/Science_Lab_Equipment_Flash_Cards.htm&amp;usg=__z92knQf-v9gaDl64LSPLJU3MgQQ=&amp;h=600&amp;w=200&amp;sz=7&amp;hl=ar&amp;start=34&amp;zoom=1&amp;tbnid=4_NKSX8VJ3Lw3M:&amp;tbnh=135&amp;tbnw=45&amp;prev=/images?q=test+tube&amp;start=20&amp;um=1&amp;hl=ar&amp;safe=active&amp;sa=N&amp;tbs=isch:1&amp;um=1&amp;itbs=1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imgres?imgurl=http://www.saratogaschools.org/AcademicServices/MiddleSchool/MSScience/Science_Lab_Equipment-Flashcards/testtube1.jpg&amp;imgrefurl=http://www.saratogaschools.org/AcademicServices/MiddleSchool/MSScience/Science_Lab_Equipment-Flashcards/Science_Lab_Equipment_Flash_Cards.htm&amp;usg=__z92knQf-v9gaDl64LSPLJU3MgQQ=&amp;h=600&amp;w=200&amp;sz=7&amp;hl=ar&amp;start=34&amp;zoom=1&amp;tbnid=4_NKSX8VJ3Lw3M:&amp;tbnh=135&amp;tbnw=45&amp;prev=/images?q=test+tube&amp;start=20&amp;um=1&amp;hl=ar&amp;safe=active&amp;sa=N&amp;tbs=isch:1&amp;um=1&amp;itbs=1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imgres?imgurl=http://www.saratogaschools.org/AcademicServices/MiddleSchool/MSScience/Science_Lab_Equipment-Flashcards/testtube1.jpg&amp;imgrefurl=http://www.saratogaschools.org/AcademicServices/MiddleSchool/MSScience/Science_Lab_Equipment-Flashcards/Science_Lab_Equipment_Flash_Cards.htm&amp;usg=__z92knQf-v9gaDl64LSPLJU3MgQQ=&amp;h=600&amp;w=200&amp;sz=7&amp;hl=ar&amp;start=34&amp;zoom=1&amp;tbnid=4_NKSX8VJ3Lw3M:&amp;tbnh=135&amp;tbnw=45&amp;prev=/images?q=test+tube&amp;start=20&amp;um=1&amp;hl=ar&amp;safe=active&amp;sa=N&amp;tbs=isch:1&amp;um=1&amp;itbs=1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imgres?imgurl=http://www.saratogaschools.org/AcademicServices/MiddleSchool/MSScience/Science_Lab_Equipment-Flashcards/testtube1.jpg&amp;imgrefurl=http://www.saratogaschools.org/AcademicServices/MiddleSchool/MSScience/Science_Lab_Equipment-Flashcards/Science_Lab_Equipment_Flash_Cards.htm&amp;usg=__z92knQf-v9gaDl64LSPLJU3MgQQ=&amp;h=600&amp;w=200&amp;sz=7&amp;hl=ar&amp;start=34&amp;zoom=1&amp;tbnid=4_NKSX8VJ3Lw3M:&amp;tbnh=135&amp;tbnw=45&amp;prev=/images?q=test+tube&amp;start=20&amp;um=1&amp;hl=ar&amp;safe=active&amp;sa=N&amp;tbs=isch:1&amp;um=1&amp;itbs=1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imgres?imgurl=http://www.saratogaschools.org/AcademicServices/MiddleSchool/MSScience/Science_Lab_Equipment-Flashcards/testtube1.jpg&amp;imgrefurl=http://www.saratogaschools.org/AcademicServices/MiddleSchool/MSScience/Science_Lab_Equipment-Flashcards/Science_Lab_Equipment_Flash_Cards.htm&amp;usg=__z92knQf-v9gaDl64LSPLJU3MgQQ=&amp;h=600&amp;w=200&amp;sz=7&amp;hl=ar&amp;start=34&amp;zoom=1&amp;tbnid=4_NKSX8VJ3Lw3M:&amp;tbnh=135&amp;tbnw=45&amp;prev=/images?q=test+tube&amp;start=20&amp;um=1&amp;hl=ar&amp;safe=active&amp;sa=N&amp;tbs=isch:1&amp;um=1&amp;itbs=1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xfrm>
            <a:off x="685800" y="2362200"/>
            <a:ext cx="687342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The Production of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Pyruvate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acetaldehyde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during the fermentation of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glucose by Yeast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2800" y="914400"/>
            <a:ext cx="15712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CLS 331</a:t>
            </a:r>
          </a:p>
          <a:p>
            <a:r>
              <a:rPr lang="en-US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Exp no. 3</a:t>
            </a:r>
            <a:endParaRPr lang="en-US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09" y="207588"/>
            <a:ext cx="7460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-Formation of pyruvate from glucose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0577" y="1575374"/>
            <a:ext cx="428625" cy="1244026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599" y="1499174"/>
            <a:ext cx="428625" cy="13202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30577" y="990600"/>
            <a:ext cx="734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 smtClean="0">
                <a:cs typeface="Times New Roman" pitchFamily="18" charset="0"/>
              </a:rPr>
              <a:t> 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599" y="990599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 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772" y="6022031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Mix and incubate in water bath at 37 C for 1 hour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424423"/>
              </p:ext>
            </p:extLst>
          </p:nvPr>
        </p:nvGraphicFramePr>
        <p:xfrm>
          <a:off x="81088" y="3196357"/>
          <a:ext cx="7310312" cy="2471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5912"/>
                <a:gridCol w="1905000"/>
                <a:gridCol w="2819400"/>
              </a:tblGrid>
              <a:tr h="581352">
                <a:tc>
                  <a:txBody>
                    <a:bodyPr/>
                    <a:lstStyle/>
                    <a:p>
                      <a:r>
                        <a:rPr kumimoji="0" lang="en-US" sz="2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10% glucose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36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Alkaline yeast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suspension</a:t>
                      </a: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--------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acidic yeast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suspension</a:t>
                      </a: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----------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5ml</a:t>
                      </a:r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Add 2ml of TCA  ( </a:t>
            </a:r>
            <a:r>
              <a:rPr lang="en-US" sz="3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trichloracetic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acid) for each tubes</a:t>
            </a:r>
          </a:p>
          <a:p>
            <a:pPr lvl="0"/>
            <a:endParaRPr lang="en-US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Mix and centrifuge for 10 min at 2500 g. </a:t>
            </a:r>
          </a:p>
          <a:p>
            <a:pPr lvl="0"/>
            <a:endParaRPr lang="en-US" sz="3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lvl="0" indent="-571500">
              <a:buFontTx/>
              <a:buChar char="-"/>
            </a:pP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Remove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supernatant</a:t>
            </a:r>
          </a:p>
          <a:p>
            <a:pPr marL="571500" lvl="0" indent="-571500">
              <a:buFontTx/>
              <a:buChar char="-"/>
            </a:pP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lvl="0" indent="-571500">
              <a:buFontTx/>
              <a:buChar char="-"/>
            </a:pPr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Boil about 3ml of supernatant for 5 min. </a:t>
            </a: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4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384" y="176612"/>
            <a:ext cx="72230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Sodium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nitroprusside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test for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pyruvate</a:t>
            </a:r>
            <a:endParaRPr lang="en-US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2346" y="1176167"/>
            <a:ext cx="428625" cy="1285876"/>
          </a:xfrm>
          <a:prstGeom prst="rect">
            <a:avLst/>
          </a:prstGeom>
          <a:noFill/>
        </p:spPr>
      </p:pic>
      <p:pic>
        <p:nvPicPr>
          <p:cNvPr id="4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3814" y="1069165"/>
            <a:ext cx="428625" cy="1285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75172" y="666023"/>
            <a:ext cx="575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A1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566640" y="652947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B1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12021"/>
              </p:ext>
            </p:extLst>
          </p:nvPr>
        </p:nvGraphicFramePr>
        <p:xfrm>
          <a:off x="172384" y="2525410"/>
          <a:ext cx="8819217" cy="3794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61416"/>
                <a:gridCol w="2590800"/>
                <a:gridCol w="2667001"/>
              </a:tblGrid>
              <a:tr h="9601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solid ammonium </a:t>
                      </a:r>
                      <a:r>
                        <a:rPr kumimoji="0" lang="en-US" sz="2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sulphate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½ inch 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(0.5g)</a:t>
                      </a: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½ 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inch (0.5g) </a:t>
                      </a: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Supernatant 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2ml (boiled)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supernatant 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2ml(boiled)</a:t>
                      </a:r>
                      <a:endParaRPr kumimoji="0" 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5% </a:t>
                      </a:r>
                      <a:r>
                        <a:rPr kumimoji="0" lang="en-US" sz="2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nitroprusside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sol.</a:t>
                      </a: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drops 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drops </a:t>
                      </a:r>
                    </a:p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443455" y="6248400"/>
            <a:ext cx="994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Mix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6680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Add conc. ammonia carefully down the side of the tube so as to form 2 layers.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If pyruvate is present, </a:t>
            </a:r>
            <a:r>
              <a:rPr lang="en-US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green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blue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ring forms at the junction of the </a:t>
            </a:r>
            <a:r>
              <a:rPr lang="en-US" sz="3600" u="sng" dirty="0" smtClean="0">
                <a:latin typeface="Times New Roman" pitchFamily="18" charset="0"/>
                <a:cs typeface="Times New Roman" pitchFamily="18" charset="0"/>
              </a:rPr>
              <a:t>2 liquids.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transient </a:t>
            </a:r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pink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ring at the junction is due to the presence of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thiol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group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6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131" y="355937"/>
            <a:ext cx="88656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Test 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pyruvate with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2,4-dini-trophenylhydrazine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981200"/>
            <a:ext cx="428625" cy="1285876"/>
          </a:xfrm>
          <a:prstGeom prst="rect">
            <a:avLst/>
          </a:prstGeom>
          <a:noFill/>
        </p:spPr>
      </p:pic>
      <p:pic>
        <p:nvPicPr>
          <p:cNvPr id="4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981200"/>
            <a:ext cx="428625" cy="1285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13716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13716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6200" y="1676400"/>
            <a:ext cx="16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½ inch of solid ammonium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429000" y="25146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105400" y="2514600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3155" y="2052935"/>
            <a:ext cx="2772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2ml of supernatant 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7000" y="2209800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2ml of supernatant B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6248400" y="25908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3" idx="1"/>
          </p:cNvCxnSpPr>
          <p:nvPr/>
        </p:nvCxnSpPr>
        <p:spPr>
          <a:xfrm>
            <a:off x="2438400" y="2514600"/>
            <a:ext cx="533400" cy="1095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" y="27432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1ml of 2,4-dini-trophenylhydrazine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90800" y="28956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0800000">
            <a:off x="6248400" y="29718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131" y="4267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Mix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54592" y="29718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1ml of 2,4-dini-trophenylhydrazine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4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5558" y="1016122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4497" y="102997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B1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" name="Picture 3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7194" y="1600200"/>
            <a:ext cx="428625" cy="1285876"/>
          </a:xfrm>
          <a:prstGeom prst="rect">
            <a:avLst/>
          </a:prstGeom>
          <a:noFill/>
        </p:spPr>
      </p:pic>
      <p:pic>
        <p:nvPicPr>
          <p:cNvPr id="5" name="Picture 4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4497" y="1752600"/>
            <a:ext cx="428625" cy="12858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1685747"/>
            <a:ext cx="1736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or 3 drops of the mixture 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0" y="1795373"/>
            <a:ext cx="1736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 or 3 drops of the mixture B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1608290"/>
            <a:ext cx="1620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ml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2ml water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545819" y="2057400"/>
            <a:ext cx="730781" cy="185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  <a:endCxn id="5" idx="1"/>
          </p:cNvCxnSpPr>
          <p:nvPr/>
        </p:nvCxnSpPr>
        <p:spPr>
          <a:xfrm>
            <a:off x="5126157" y="2208455"/>
            <a:ext cx="738340" cy="1870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5" idx="3"/>
          </p:cNvCxnSpPr>
          <p:nvPr/>
        </p:nvCxnSpPr>
        <p:spPr>
          <a:xfrm flipH="1">
            <a:off x="6293122" y="2150269"/>
            <a:ext cx="183878" cy="245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3"/>
          </p:cNvCxnSpPr>
          <p:nvPr/>
        </p:nvCxnSpPr>
        <p:spPr>
          <a:xfrm>
            <a:off x="1524000" y="2272903"/>
            <a:ext cx="593194" cy="13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400" y="3886200"/>
            <a:ext cx="6866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red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forms if pyruvate is present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2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6915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Formation of acetaldehyde from glucose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2055167"/>
            <a:ext cx="428625" cy="1754833"/>
          </a:xfrm>
          <a:prstGeom prst="rect">
            <a:avLst/>
          </a:prstGeom>
          <a:noFill/>
        </p:spPr>
      </p:pic>
      <p:pic>
        <p:nvPicPr>
          <p:cNvPr id="4" name="Picture 2" descr="http://t2.gstatic.com/images?q=tbn:4_NKSX8VJ3Lw3M:http://www.saratogaschools.org/AcademicServices/MiddleSchool/MSScience/Science_Lab_Equipment-Flashcards/testtub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055167"/>
            <a:ext cx="428625" cy="17548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33600" y="1535668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57030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3982" y="2055167"/>
            <a:ext cx="3132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5ml of glucose solution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5ml of yeast suspension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569152" y="3359405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905971" y="3302255"/>
            <a:ext cx="9906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01691" y="2327564"/>
            <a:ext cx="2542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0.5 g of sodium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sulphite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(trapping agent)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157912" y="2327564"/>
            <a:ext cx="443779" cy="3277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0600" y="4495800"/>
            <a:ext cx="3678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</a:t>
            </a:r>
          </a:p>
          <a:p>
            <a:r>
              <a:rPr lang="en-US" dirty="0" smtClean="0"/>
              <a:t>Incubate the two tubes at 37 </a:t>
            </a:r>
            <a:r>
              <a:rPr lang="en-US" smtClean="0"/>
              <a:t>C for 1h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30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764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There are 2 metabolic pathways for breakdown of glucose :</a:t>
            </a:r>
          </a:p>
        </p:txBody>
      </p:sp>
    </p:spTree>
    <p:extLst>
      <p:ext uri="{BB962C8B-B14F-4D97-AF65-F5344CB8AC3E}">
        <p14:creationId xmlns:p14="http://schemas.microsoft.com/office/powerpoint/2010/main" val="73926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7425"/>
            <a:ext cx="9525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  Glycolysis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•a metabolic process that breaks down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glucose through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series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reactions and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releases energy for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body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 the form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ATP.</a:t>
            </a:r>
          </a:p>
          <a:p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Under </a:t>
            </a:r>
            <a:r>
              <a:rPr lang="en-US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aerobic conditions 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Glucose      10 steps              Pyruvate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(in animal &amp;yeast)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Under anaerobic conditions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Animals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Glucose         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Pyruvate                              Lactate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Yeast: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Glucose    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Pyruvate         Acetaldehyde      Alcohol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652155" y="3048000"/>
            <a:ext cx="2362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52155" y="4800600"/>
            <a:ext cx="5576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343400" y="48006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499754" y="6172200"/>
            <a:ext cx="8624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38600" y="6172200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162800" y="61722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48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780" y="475795"/>
            <a:ext cx="898355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Gluconeogenesis</a:t>
            </a:r>
          </a:p>
          <a:p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• Is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 metabolic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pathway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that results in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generation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glucose from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non-carbohydrate carbon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substrates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such as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lactate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glycerol.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244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2286000"/>
            <a:ext cx="27847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Principle:</a:t>
            </a:r>
          </a:p>
        </p:txBody>
      </p:sp>
    </p:spTree>
    <p:extLst>
      <p:ext uri="{BB962C8B-B14F-4D97-AF65-F5344CB8AC3E}">
        <p14:creationId xmlns:p14="http://schemas.microsoft.com/office/powerpoint/2010/main" val="1090920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44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Glycolysis: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Glucose                                   Pyruvate (in animals &amp;Yeast)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Under anaerobic conditions:</a:t>
            </a:r>
          </a:p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Animals: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Glucose                          Pyruvate                              Lactate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Yeast: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Glucose          Pyruvate              Acetaldehyde               Alcohol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Alcohol is formed in yeast by the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oxidative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decarboxylation of pyruvate with the intermediate formation of acetaldehyde.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They normally present at low conc. 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562100" y="2916382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43600" y="2895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295400" y="4038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37218" y="4038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733800" y="4038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524000" y="10668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458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 to demonstrate their existence as intermediates on the pathway, some means has to be found to prevent the reaction proceeding any further.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Blocking the enzyme that catalyses the conversion of the compound under investigation by: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Adding an inhibitor 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Changing the physiological conditions (pH, temperature) </a:t>
            </a:r>
          </a:p>
          <a:p>
            <a:pPr>
              <a:buFontTx/>
              <a:buChar char="-"/>
            </a:pP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Adding trapping agent which reacts with intermediate to form a compound that is not metabolized further.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5421592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Glucose              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Pyruvate              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Acetaldehyde               Alcohol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43300" y="5666048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447800" y="565242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12043" y="6096000"/>
            <a:ext cx="2398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Pyruvate decarboxylase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477000" y="566604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8" idx="0"/>
          </p:cNvCxnSpPr>
          <p:nvPr/>
        </p:nvCxnSpPr>
        <p:spPr>
          <a:xfrm>
            <a:off x="4114800" y="5791200"/>
            <a:ext cx="96322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38892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Pyruvate decarboxylase is inactive in slightly alkaline solution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 pyruvate accumulates  and its presence is demonstrated by the reaction with sodium </a:t>
            </a:r>
            <a:r>
              <a:rPr lang="en-US" sz="3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nitroprusside</a:t>
            </a:r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or 2,4-dini-trophenylhydrazine.</a:t>
            </a:r>
          </a:p>
          <a:p>
            <a:pPr lvl="0"/>
            <a:endParaRPr lang="en-US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the 2nd experiment, sodium </a:t>
            </a:r>
            <a:r>
              <a:rPr lang="en-US" sz="3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is added which traps the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acetaldehyde. The presence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acetaldehyde is shown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blue </a:t>
            </a:r>
            <a:r>
              <a:rPr lang="en-US" sz="3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produced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 sodium </a:t>
            </a:r>
            <a:r>
              <a:rPr lang="en-US" sz="3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nitroprusside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piperidine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65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1981200"/>
            <a:ext cx="26697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Procedure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908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548</Words>
  <Application>Microsoft Office PowerPoint</Application>
  <PresentationFormat>On-screen Show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The Production of Pyruvate and  acetaldehyde  during the fermentation of  glucose by Yeast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Production of Pyruvate and  acetaldehyde  during the fermentation of  glucose by Yeast</dc:title>
  <dc:creator/>
  <cp:lastModifiedBy>Iman</cp:lastModifiedBy>
  <cp:revision>23</cp:revision>
  <dcterms:created xsi:type="dcterms:W3CDTF">2006-08-16T00:00:00Z</dcterms:created>
  <dcterms:modified xsi:type="dcterms:W3CDTF">2011-03-07T14:36:06Z</dcterms:modified>
</cp:coreProperties>
</file>