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4" r:id="rId3"/>
    <p:sldId id="263" r:id="rId4"/>
    <p:sldId id="265" r:id="rId5"/>
    <p:sldId id="272" r:id="rId6"/>
    <p:sldId id="257" r:id="rId7"/>
    <p:sldId id="258" r:id="rId8"/>
    <p:sldId id="262" r:id="rId9"/>
    <p:sldId id="270" r:id="rId10"/>
    <p:sldId id="259" r:id="rId11"/>
    <p:sldId id="269" r:id="rId12"/>
    <p:sldId id="260" r:id="rId13"/>
    <p:sldId id="271" r:id="rId14"/>
    <p:sldId id="266" r:id="rId15"/>
    <p:sldId id="267" r:id="rId16"/>
    <p:sldId id="268" r:id="rId17"/>
    <p:sldId id="261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64" d="100"/>
          <a:sy n="64" d="100"/>
        </p:scale>
        <p:origin x="-1566" y="-2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ww.google.com.sa/imgres?imgurl=http://www.saratogaschools.org/AcademicServices/MiddleSchool/MSScience/Science_Lab_Equipment-Flashcards/testtube1.jpg&amp;imgrefurl=http://www.saratogaschools.org/AcademicServices/MiddleSchool/MSScience/Science_Lab_Equipment-Flashcards/Science_Lab_Equipment_Flash_Cards.htm&amp;usg=__z92knQf-v9gaDl64LSPLJU3MgQQ=&amp;h=600&amp;w=200&amp;sz=7&amp;hl=ar&amp;start=34&amp;zoom=1&amp;tbnid=4_NKSX8VJ3Lw3M:&amp;tbnh=135&amp;tbnw=45&amp;prev=/images?q=test+tube&amp;start=20&amp;um=1&amp;hl=ar&amp;safe=active&amp;sa=N&amp;tbs=isch:1&amp;um=1&amp;itbs=1" TargetMode="Externa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ww.google.com.sa/imgres?imgurl=http://www.saratogaschools.org/AcademicServices/MiddleSchool/MSScience/Science_Lab_Equipment-Flashcards/testtube1.jpg&amp;imgrefurl=http://www.saratogaschools.org/AcademicServices/MiddleSchool/MSScience/Science_Lab_Equipment-Flashcards/Science_Lab_Equipment_Flash_Cards.htm&amp;usg=__z92knQf-v9gaDl64LSPLJU3MgQQ=&amp;h=600&amp;w=200&amp;sz=7&amp;hl=ar&amp;start=34&amp;zoom=1&amp;tbnid=4_NKSX8VJ3Lw3M:&amp;tbnh=135&amp;tbnw=45&amp;prev=/images?q=test+tube&amp;start=20&amp;um=1&amp;hl=ar&amp;safe=active&amp;sa=N&amp;tbs=isch:1&amp;um=1&amp;itbs=1" TargetMode="Externa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ww.google.com.sa/imgres?imgurl=http://www.saratogaschools.org/AcademicServices/MiddleSchool/MSScience/Science_Lab_Equipment-Flashcards/testtube1.jpg&amp;imgrefurl=http://www.saratogaschools.org/AcademicServices/MiddleSchool/MSScience/Science_Lab_Equipment-Flashcards/Science_Lab_Equipment_Flash_Cards.htm&amp;usg=__z92knQf-v9gaDl64LSPLJU3MgQQ=&amp;h=600&amp;w=200&amp;sz=7&amp;hl=ar&amp;start=34&amp;zoom=1&amp;tbnid=4_NKSX8VJ3Lw3M:&amp;tbnh=135&amp;tbnw=45&amp;prev=/images?q=test+tube&amp;start=20&amp;um=1&amp;hl=ar&amp;safe=active&amp;sa=N&amp;tbs=isch:1&amp;um=1&amp;itbs=1" TargetMode="External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ww.google.com.sa/imgres?imgurl=http://www.saratogaschools.org/AcademicServices/MiddleSchool/MSScience/Science_Lab_Equipment-Flashcards/testtube1.jpg&amp;imgrefurl=http://www.saratogaschools.org/AcademicServices/MiddleSchool/MSScience/Science_Lab_Equipment-Flashcards/Science_Lab_Equipment_Flash_Cards.htm&amp;usg=__z92knQf-v9gaDl64LSPLJU3MgQQ=&amp;h=600&amp;w=200&amp;sz=7&amp;hl=ar&amp;start=34&amp;zoom=1&amp;tbnid=4_NKSX8VJ3Lw3M:&amp;tbnh=135&amp;tbnw=45&amp;prev=/images?q=test+tube&amp;start=20&amp;um=1&amp;hl=ar&amp;safe=active&amp;sa=N&amp;tbs=isch:1&amp;um=1&amp;itbs=1" TargetMode="Externa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hyperlink" Target="http://www.google.com.sa/imgres?imgurl=http://www.saratogaschools.org/AcademicServices/MiddleSchool/MSScience/Science_Lab_Equipment-Flashcards/testtube1.jpg&amp;imgrefurl=http://www.saratogaschools.org/AcademicServices/MiddleSchool/MSScience/Science_Lab_Equipment-Flashcards/Science_Lab_Equipment_Flash_Cards.htm&amp;usg=__z92knQf-v9gaDl64LSPLJU3MgQQ=&amp;h=600&amp;w=200&amp;sz=7&amp;hl=ar&amp;start=34&amp;zoom=1&amp;tbnid=4_NKSX8VJ3Lw3M:&amp;tbnh=135&amp;tbnw=45&amp;prev=/images?q=test+tube&amp;start=20&amp;um=1&amp;hl=ar&amp;safe=active&amp;sa=N&amp;tbs=isch:1&amp;um=1&amp;itbs=1" TargetMode="Externa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 txBox="1">
            <a:spLocks noGrp="1"/>
          </p:cNvSpPr>
          <p:nvPr>
            <p:ph type="ctrTitle"/>
          </p:nvPr>
        </p:nvSpPr>
        <p:spPr>
          <a:xfrm>
            <a:off x="685800" y="2362200"/>
            <a:ext cx="6873420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The Production of </a:t>
            </a:r>
            <a:r>
              <a:rPr lang="en-US" sz="4000" dirty="0" err="1" smtClean="0">
                <a:latin typeface="Times New Roman" pitchFamily="18" charset="0"/>
                <a:cs typeface="Times New Roman" pitchFamily="18" charset="0"/>
              </a:rPr>
              <a:t>Pyruvate</a:t>
            </a: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 and </a:t>
            </a:r>
            <a:br>
              <a:rPr lang="en-US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acetaldehyde </a:t>
            </a:r>
            <a:br>
              <a:rPr lang="en-US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during the fermentation of </a:t>
            </a:r>
            <a:br>
              <a:rPr lang="en-US" sz="4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glucose by Yeast</a:t>
            </a:r>
            <a:endParaRPr lang="en-US" sz="4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162800" y="914400"/>
            <a:ext cx="1571264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CLS 331</a:t>
            </a:r>
          </a:p>
          <a:p>
            <a:r>
              <a:rPr lang="en-US" sz="28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Exp no. 3</a:t>
            </a:r>
            <a:endParaRPr lang="en-US" sz="2800" dirty="0">
              <a:solidFill>
                <a:srgbClr val="0070C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6709" y="207588"/>
            <a:ext cx="746037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-Formation of pyruvate from glucose</a:t>
            </a:r>
            <a:endParaRPr lang="en-US" sz="3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1026" name="Picture 2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630577" y="1575374"/>
            <a:ext cx="428625" cy="1244026"/>
          </a:xfrm>
          <a:prstGeom prst="rect">
            <a:avLst/>
          </a:prstGeom>
          <a:noFill/>
        </p:spPr>
      </p:pic>
      <p:pic>
        <p:nvPicPr>
          <p:cNvPr id="1028" name="Picture 4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562599" y="1499174"/>
            <a:ext cx="428625" cy="1320226"/>
          </a:xfrm>
          <a:prstGeom prst="rect">
            <a:avLst/>
          </a:prstGeom>
          <a:noFill/>
        </p:spPr>
      </p:pic>
      <p:sp>
        <p:nvSpPr>
          <p:cNvPr id="5" name="TextBox 4"/>
          <p:cNvSpPr txBox="1"/>
          <p:nvPr/>
        </p:nvSpPr>
        <p:spPr>
          <a:xfrm>
            <a:off x="2630577" y="990600"/>
            <a:ext cx="73449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A</a:t>
            </a:r>
            <a:r>
              <a:rPr lang="en-US" sz="3200" dirty="0" smtClean="0">
                <a:cs typeface="Times New Roman" pitchFamily="18" charset="0"/>
              </a:rPr>
              <a:t> ⁰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562599" y="990599"/>
            <a:ext cx="72808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B ⁰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59772" y="6022031"/>
            <a:ext cx="8610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chemeClr val="bg2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Mix and incubate in water bath at 37 C for 1 hour</a:t>
            </a: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7424423"/>
              </p:ext>
            </p:extLst>
          </p:nvPr>
        </p:nvGraphicFramePr>
        <p:xfrm>
          <a:off x="81088" y="3196357"/>
          <a:ext cx="7310312" cy="247111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585912"/>
                <a:gridCol w="1905000"/>
                <a:gridCol w="2819400"/>
              </a:tblGrid>
              <a:tr h="581352">
                <a:tc>
                  <a:txBody>
                    <a:bodyPr/>
                    <a:lstStyle/>
                    <a:p>
                      <a:r>
                        <a:rPr kumimoji="0" lang="en-US" sz="280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cs typeface="Times New Roman" pitchFamily="18" charset="0"/>
                        </a:rPr>
                        <a:t>10% glucose</a:t>
                      </a:r>
                      <a:endParaRPr lang="en-US" sz="2800" dirty="0">
                        <a:solidFill>
                          <a:schemeClr val="accent2">
                            <a:lumMod val="75000"/>
                          </a:schemeClr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5ml</a:t>
                      </a:r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5ml</a:t>
                      </a:r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89361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cs typeface="Times New Roman" pitchFamily="18" charset="0"/>
                        </a:rPr>
                        <a:t>Alkaline yeast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cs typeface="Times New Roman" pitchFamily="18" charset="0"/>
                        </a:rPr>
                        <a:t> suspension</a:t>
                      </a:r>
                      <a:endParaRPr kumimoji="0" lang="en-US" sz="2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5ml</a:t>
                      </a:r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--------</a:t>
                      </a:r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cs typeface="Times New Roman" pitchFamily="18" charset="0"/>
                        </a:rPr>
                        <a:t>acidic yeast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accent2">
                              <a:lumMod val="75000"/>
                            </a:schemeClr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cs typeface="Times New Roman" pitchFamily="18" charset="0"/>
                        </a:rPr>
                        <a:t>suspension</a:t>
                      </a:r>
                      <a:endParaRPr kumimoji="0" lang="en-US" sz="2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chemeClr val="accent2">
                            <a:lumMod val="75000"/>
                          </a:schemeClr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----------</a:t>
                      </a:r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5ml</a:t>
                      </a:r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52400" y="1143000"/>
            <a:ext cx="8839200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- Add 2ml of TCA  ( </a:t>
            </a:r>
            <a:r>
              <a:rPr lang="en-US" sz="36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trichloracetic</a:t>
            </a:r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acid) for each tubes</a:t>
            </a:r>
          </a:p>
          <a:p>
            <a:pPr lvl="0"/>
            <a:endParaRPr lang="en-US" sz="3600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-  </a:t>
            </a:r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Mix and centrifuge for 10 min at 2500 g. </a:t>
            </a:r>
          </a:p>
          <a:p>
            <a:pPr lvl="0"/>
            <a:endParaRPr lang="en-US" sz="3600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marL="571500" lvl="0" indent="-571500">
              <a:buFontTx/>
              <a:buChar char="-"/>
            </a:pP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Remove </a:t>
            </a:r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supernatant</a:t>
            </a:r>
          </a:p>
          <a:p>
            <a:pPr marL="571500" lvl="0" indent="-571500">
              <a:buFontTx/>
              <a:buChar char="-"/>
            </a:pPr>
            <a:endParaRPr lang="en-US" sz="36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marL="571500" lvl="0" indent="-571500">
              <a:buFontTx/>
              <a:buChar char="-"/>
            </a:pPr>
            <a:r>
              <a:rPr lang="en-US" sz="36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Boil about 3ml of supernatant for 5 min. </a:t>
            </a:r>
            <a:endParaRPr lang="en-US" sz="36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14992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2384" y="176612"/>
            <a:ext cx="7223003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- Sodium </a:t>
            </a:r>
            <a:r>
              <a:rPr lang="en-US" sz="3200" b="1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nitroprusside</a:t>
            </a:r>
            <a:r>
              <a:rPr lang="en-US" sz="32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test for </a:t>
            </a:r>
            <a:r>
              <a:rPr lang="en-US" sz="3200" b="1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pyruvate</a:t>
            </a:r>
            <a:endParaRPr lang="en-US" sz="3200" b="1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en-US" sz="3200" b="1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3" name="Picture 2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4422346" y="1176167"/>
            <a:ext cx="428625" cy="1285876"/>
          </a:xfrm>
          <a:prstGeom prst="rect">
            <a:avLst/>
          </a:prstGeom>
          <a:noFill/>
        </p:spPr>
      </p:pic>
      <p:pic>
        <p:nvPicPr>
          <p:cNvPr id="4" name="Picture 2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633814" y="1069165"/>
            <a:ext cx="428625" cy="1285876"/>
          </a:xfrm>
          <a:prstGeom prst="rect">
            <a:avLst/>
          </a:prstGeom>
          <a:noFill/>
        </p:spPr>
      </p:pic>
      <p:sp>
        <p:nvSpPr>
          <p:cNvPr id="5" name="TextBox 4"/>
          <p:cNvSpPr txBox="1"/>
          <p:nvPr/>
        </p:nvSpPr>
        <p:spPr>
          <a:xfrm>
            <a:off x="4275172" y="666023"/>
            <a:ext cx="57579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A1</a:t>
            </a:r>
            <a:endParaRPr lang="en-US" sz="2800" dirty="0"/>
          </a:p>
        </p:txBody>
      </p:sp>
      <p:sp>
        <p:nvSpPr>
          <p:cNvPr id="6" name="TextBox 5"/>
          <p:cNvSpPr txBox="1"/>
          <p:nvPr/>
        </p:nvSpPr>
        <p:spPr>
          <a:xfrm>
            <a:off x="6566640" y="652947"/>
            <a:ext cx="56297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B1</a:t>
            </a:r>
            <a:endParaRPr lang="en-US" sz="2800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112021"/>
              </p:ext>
            </p:extLst>
          </p:nvPr>
        </p:nvGraphicFramePr>
        <p:xfrm>
          <a:off x="172384" y="2525410"/>
          <a:ext cx="8819217" cy="3794760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3561416"/>
                <a:gridCol w="2590800"/>
                <a:gridCol w="2667001"/>
              </a:tblGrid>
              <a:tr h="96012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solid ammonium </a:t>
                      </a:r>
                      <a:r>
                        <a:rPr kumimoji="0" lang="en-US" sz="28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sulphate</a:t>
                      </a:r>
                      <a:endParaRPr lang="en-US" sz="2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½ inch </a:t>
                      </a: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(0.5g)</a:t>
                      </a:r>
                      <a:endParaRPr kumimoji="0" lang="en-US" sz="2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½ </a:t>
                      </a: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inch (0.5g) </a:t>
                      </a:r>
                      <a:endParaRPr kumimoji="0" lang="en-US" sz="2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Supernatant A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2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dirty="0" smtClean="0">
                          <a:latin typeface="Times New Roman" pitchFamily="18" charset="0"/>
                          <a:cs typeface="Times New Roman" pitchFamily="18" charset="0"/>
                        </a:rPr>
                        <a:t>2ml (boiled)</a:t>
                      </a:r>
                      <a:endParaRPr lang="en-US" sz="2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2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supernatant B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2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2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2ml(boiled)</a:t>
                      </a:r>
                      <a:endParaRPr kumimoji="0" lang="en-US" sz="2800" b="0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5% </a:t>
                      </a:r>
                      <a:r>
                        <a:rPr kumimoji="0" lang="en-US" sz="2800" b="0" i="0" u="none" strike="noStrike" kern="1200" cap="none" spc="0" normalizeH="0" baseline="0" noProof="0" dirty="0" err="1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nitroprusside</a:t>
                      </a: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sol.</a:t>
                      </a:r>
                    </a:p>
                    <a:p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 drops </a:t>
                      </a:r>
                      <a:endParaRPr lang="en-US" sz="28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 drops </a:t>
                      </a:r>
                    </a:p>
                    <a:p>
                      <a:endParaRPr lang="en-US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0" name="Rectangle 9"/>
          <p:cNvSpPr/>
          <p:nvPr/>
        </p:nvSpPr>
        <p:spPr>
          <a:xfrm>
            <a:off x="4443455" y="6248400"/>
            <a:ext cx="994183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/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Mix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1066800"/>
            <a:ext cx="91440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Add conc. ammonia carefully down the side of the tube so as to form 2 layers.</a:t>
            </a:r>
          </a:p>
          <a:p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If pyruvate is present, </a:t>
            </a:r>
            <a:r>
              <a:rPr lang="en-US" sz="36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a green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or </a:t>
            </a:r>
            <a:r>
              <a:rPr lang="en-US" sz="36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blue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ring forms at the junction of the 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2 liquids.</a:t>
            </a:r>
          </a:p>
          <a:p>
            <a:endParaRPr lang="en-US" sz="3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A transient </a:t>
            </a:r>
            <a:r>
              <a:rPr lang="en-US" sz="3600" dirty="0" smtClean="0">
                <a:solidFill>
                  <a:schemeClr val="accent2">
                    <a:lumMod val="60000"/>
                    <a:lumOff val="40000"/>
                  </a:schemeClr>
                </a:solidFill>
                <a:latin typeface="Times New Roman" pitchFamily="18" charset="0"/>
                <a:cs typeface="Times New Roman" pitchFamily="18" charset="0"/>
              </a:rPr>
              <a:t>pink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ring at the junction is due to the presence of </a:t>
            </a:r>
            <a:r>
              <a:rPr lang="en-US" sz="3600" dirty="0" err="1" smtClean="0">
                <a:latin typeface="Times New Roman" pitchFamily="18" charset="0"/>
                <a:cs typeface="Times New Roman" pitchFamily="18" charset="0"/>
              </a:rPr>
              <a:t>thiol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group</a:t>
            </a:r>
            <a:endParaRPr lang="en-US" sz="36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6660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4131" y="355937"/>
            <a:ext cx="8865697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- Test  </a:t>
            </a:r>
            <a:r>
              <a:rPr lang="en-US" sz="3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for </a:t>
            </a:r>
            <a:r>
              <a:rPr lang="en-US" sz="3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pyruvate with </a:t>
            </a:r>
            <a:r>
              <a:rPr lang="en-US" sz="3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2,4-dini-trophenylhydrazine</a:t>
            </a:r>
            <a:endParaRPr lang="en-US" sz="3200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en-US" sz="3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3" name="Picture 2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971800" y="1981200"/>
            <a:ext cx="428625" cy="1285876"/>
          </a:xfrm>
          <a:prstGeom prst="rect">
            <a:avLst/>
          </a:prstGeom>
          <a:noFill/>
        </p:spPr>
      </p:pic>
      <p:pic>
        <p:nvPicPr>
          <p:cNvPr id="4" name="Picture 2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867400" y="1981200"/>
            <a:ext cx="428625" cy="1285876"/>
          </a:xfrm>
          <a:prstGeom prst="rect">
            <a:avLst/>
          </a:prstGeom>
          <a:noFill/>
        </p:spPr>
      </p:pic>
      <p:sp>
        <p:nvSpPr>
          <p:cNvPr id="5" name="TextBox 4"/>
          <p:cNvSpPr txBox="1"/>
          <p:nvPr/>
        </p:nvSpPr>
        <p:spPr>
          <a:xfrm>
            <a:off x="3048000" y="1371600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A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867400" y="1371600"/>
            <a:ext cx="3097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B</a:t>
            </a:r>
            <a:endParaRPr lang="en-US" dirty="0">
              <a:solidFill>
                <a:prstClr val="black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886200" y="1676400"/>
            <a:ext cx="1600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½ inch of solid ammonium </a:t>
            </a:r>
            <a:r>
              <a:rPr lang="en-US" sz="2400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sulphate</a:t>
            </a:r>
            <a:endParaRPr lang="en-US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9" name="Straight Arrow Connector 8"/>
          <p:cNvCxnSpPr/>
          <p:nvPr/>
        </p:nvCxnSpPr>
        <p:spPr>
          <a:xfrm rot="10800000" flipV="1">
            <a:off x="3429000" y="2514600"/>
            <a:ext cx="457200" cy="304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5105400" y="2514600"/>
            <a:ext cx="685800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03155" y="2052935"/>
            <a:ext cx="2772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2ml of supernatant A</a:t>
            </a:r>
            <a:endParaRPr lang="en-US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6477000" y="2209800"/>
            <a:ext cx="277191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2ml of supernatant B</a:t>
            </a:r>
            <a:endParaRPr lang="en-US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16" name="Straight Arrow Connector 15"/>
          <p:cNvCxnSpPr/>
          <p:nvPr/>
        </p:nvCxnSpPr>
        <p:spPr>
          <a:xfrm rot="10800000" flipV="1">
            <a:off x="6248400" y="2590800"/>
            <a:ext cx="381000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endCxn id="3" idx="1"/>
          </p:cNvCxnSpPr>
          <p:nvPr/>
        </p:nvCxnSpPr>
        <p:spPr>
          <a:xfrm>
            <a:off x="2438400" y="2514600"/>
            <a:ext cx="533400" cy="10953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228600" y="2743200"/>
            <a:ext cx="2667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1ml of 2,4-dini-trophenylhydrazine</a:t>
            </a:r>
            <a:endParaRPr lang="en-US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22" name="Straight Arrow Connector 21"/>
          <p:cNvCxnSpPr/>
          <p:nvPr/>
        </p:nvCxnSpPr>
        <p:spPr>
          <a:xfrm flipV="1">
            <a:off x="2590800" y="2895600"/>
            <a:ext cx="304800" cy="152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 rot="10800000">
            <a:off x="6248400" y="2971800"/>
            <a:ext cx="457200" cy="152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84131" y="4267200"/>
            <a:ext cx="9144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Mix 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6754592" y="2971800"/>
            <a:ext cx="2667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1ml of 2,4-dini-trophenylhydrazine</a:t>
            </a:r>
            <a:endParaRPr lang="en-US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87464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995558" y="1016122"/>
            <a:ext cx="43473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A1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5864497" y="1029977"/>
            <a:ext cx="4315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prstClr val="black"/>
                </a:solidFill>
              </a:rPr>
              <a:t>B1</a:t>
            </a:r>
            <a:endParaRPr lang="en-US" dirty="0">
              <a:solidFill>
                <a:prstClr val="black"/>
              </a:solidFill>
            </a:endParaRPr>
          </a:p>
        </p:txBody>
      </p:sp>
      <p:pic>
        <p:nvPicPr>
          <p:cNvPr id="4" name="Picture 3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117194" y="1600200"/>
            <a:ext cx="428625" cy="1285876"/>
          </a:xfrm>
          <a:prstGeom prst="rect">
            <a:avLst/>
          </a:prstGeom>
          <a:noFill/>
        </p:spPr>
      </p:pic>
      <p:pic>
        <p:nvPicPr>
          <p:cNvPr id="5" name="Picture 4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864497" y="1752600"/>
            <a:ext cx="428625" cy="1285876"/>
          </a:xfrm>
          <a:prstGeom prst="rect">
            <a:avLst/>
          </a:prstGeom>
          <a:noFill/>
        </p:spPr>
      </p:pic>
      <p:sp>
        <p:nvSpPr>
          <p:cNvPr id="6" name="TextBox 5"/>
          <p:cNvSpPr txBox="1"/>
          <p:nvPr/>
        </p:nvSpPr>
        <p:spPr>
          <a:xfrm>
            <a:off x="381000" y="1685747"/>
            <a:ext cx="173619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2 or 3 drops of the mixture A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477000" y="1795373"/>
            <a:ext cx="173619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2 or 3 drops of the mixture B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505200" y="1608290"/>
            <a:ext cx="162095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1 ml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NaOH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2ml water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10" name="Straight Arrow Connector 9"/>
          <p:cNvCxnSpPr/>
          <p:nvPr/>
        </p:nvCxnSpPr>
        <p:spPr>
          <a:xfrm flipH="1">
            <a:off x="2545819" y="2057400"/>
            <a:ext cx="730781" cy="18573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8" idx="3"/>
            <a:endCxn id="5" idx="1"/>
          </p:cNvCxnSpPr>
          <p:nvPr/>
        </p:nvCxnSpPr>
        <p:spPr>
          <a:xfrm>
            <a:off x="5126157" y="2208455"/>
            <a:ext cx="738340" cy="18708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>
            <a:endCxn id="5" idx="3"/>
          </p:cNvCxnSpPr>
          <p:nvPr/>
        </p:nvCxnSpPr>
        <p:spPr>
          <a:xfrm flipH="1">
            <a:off x="6293122" y="2150269"/>
            <a:ext cx="183878" cy="24526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3"/>
          </p:cNvCxnSpPr>
          <p:nvPr/>
        </p:nvCxnSpPr>
        <p:spPr>
          <a:xfrm>
            <a:off x="1524000" y="2272903"/>
            <a:ext cx="593194" cy="1300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533400" y="3886200"/>
            <a:ext cx="686649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A red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colour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forms if pyruvate is present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353275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57200" y="762000"/>
            <a:ext cx="691509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Formation of acetaldehyde from glucose</a:t>
            </a:r>
            <a:endParaRPr lang="en-US" sz="3200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pic>
        <p:nvPicPr>
          <p:cNvPr id="3" name="Picture 2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133600" y="2055167"/>
            <a:ext cx="428625" cy="1754833"/>
          </a:xfrm>
          <a:prstGeom prst="rect">
            <a:avLst/>
          </a:prstGeom>
          <a:noFill/>
        </p:spPr>
      </p:pic>
      <p:pic>
        <p:nvPicPr>
          <p:cNvPr id="4" name="Picture 2" descr="http://t2.gstatic.com/images?q=tbn:4_NKSX8VJ3Lw3M:http://www.saratogaschools.org/AcademicServices/MiddleSchool/MSScience/Science_Lab_Equipment-Flashcards/testtube1.jpg">
            <a:hlinkClick r:id="rId2"/>
          </p:cNvPr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943600" y="2055167"/>
            <a:ext cx="428625" cy="1754833"/>
          </a:xfrm>
          <a:prstGeom prst="rect">
            <a:avLst/>
          </a:prstGeom>
          <a:noFill/>
        </p:spPr>
      </p:pic>
      <p:sp>
        <p:nvSpPr>
          <p:cNvPr id="5" name="TextBox 4"/>
          <p:cNvSpPr txBox="1"/>
          <p:nvPr/>
        </p:nvSpPr>
        <p:spPr>
          <a:xfrm>
            <a:off x="2133600" y="1535668"/>
            <a:ext cx="38985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C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5943600" y="1570304"/>
            <a:ext cx="40748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D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763982" y="2055167"/>
            <a:ext cx="313258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5ml of glucose solution</a:t>
            </a: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5ml of yeast suspension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9" name="Straight Arrow Connector 8"/>
          <p:cNvCxnSpPr/>
          <p:nvPr/>
        </p:nvCxnSpPr>
        <p:spPr>
          <a:xfrm flipH="1">
            <a:off x="2569152" y="3359405"/>
            <a:ext cx="685800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4905971" y="3302255"/>
            <a:ext cx="990600" cy="1143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6601691" y="2327564"/>
            <a:ext cx="254230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0.5 g of sodium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sulphite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(trapping agent)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14" name="Straight Arrow Connector 13"/>
          <p:cNvCxnSpPr/>
          <p:nvPr/>
        </p:nvCxnSpPr>
        <p:spPr>
          <a:xfrm flipH="1">
            <a:off x="6157912" y="2327564"/>
            <a:ext cx="443779" cy="32776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990600" y="4495800"/>
            <a:ext cx="367831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Mix</a:t>
            </a:r>
          </a:p>
          <a:p>
            <a:r>
              <a:rPr lang="en-US" dirty="0" smtClean="0"/>
              <a:t>Incubate the two tubes at 37 </a:t>
            </a:r>
            <a:r>
              <a:rPr lang="en-US" smtClean="0"/>
              <a:t>C for 1h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73038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1676400"/>
            <a:ext cx="838200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36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There are 2 metabolic pathways for breakdown of glucose :</a:t>
            </a:r>
          </a:p>
        </p:txBody>
      </p:sp>
    </p:spTree>
    <p:extLst>
      <p:ext uri="{BB962C8B-B14F-4D97-AF65-F5344CB8AC3E}">
        <p14:creationId xmlns:p14="http://schemas.microsoft.com/office/powerpoint/2010/main" val="73926791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17425"/>
            <a:ext cx="9525000" cy="67403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1-  Glycolysis</a:t>
            </a:r>
          </a:p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•a metabolic process that breaks down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glucose through </a:t>
            </a:r>
          </a:p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a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series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of reactions and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releases energy for the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body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in the form of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ATP.</a:t>
            </a:r>
          </a:p>
          <a:p>
            <a:r>
              <a:rPr lang="en-US" sz="3200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Under </a:t>
            </a:r>
            <a:r>
              <a:rPr lang="en-US" sz="3200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aerobic conditions </a:t>
            </a:r>
            <a:r>
              <a:rPr lang="en-US" sz="3200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:</a:t>
            </a:r>
            <a:endParaRPr lang="en-US" sz="3200" i="1" u="sng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Glucose      10 steps              Pyruvate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(in animal &amp;yeast)</a:t>
            </a:r>
          </a:p>
          <a:p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                           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200" i="1" u="sng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Under anaerobic conditions</a:t>
            </a:r>
            <a:r>
              <a:rPr lang="en-US" sz="3200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r>
              <a:rPr lang="en-US" sz="3200" dirty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Animals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Glucose          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Pyruvate                              Lactate</a:t>
            </a:r>
          </a:p>
          <a:p>
            <a:endParaRPr lang="en-US" sz="3200" dirty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200" dirty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Yeast:</a:t>
            </a:r>
          </a:p>
          <a:p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Glucose         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Pyruvate         Acetaldehyde      Alcohol 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4" name="Straight Arrow Connector 3"/>
          <p:cNvCxnSpPr/>
          <p:nvPr/>
        </p:nvCxnSpPr>
        <p:spPr>
          <a:xfrm>
            <a:off x="1652155" y="3048000"/>
            <a:ext cx="2362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/>
          <p:cNvCxnSpPr/>
          <p:nvPr/>
        </p:nvCxnSpPr>
        <p:spPr>
          <a:xfrm>
            <a:off x="1652155" y="4800600"/>
            <a:ext cx="557645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>
            <a:off x="4343400" y="4800600"/>
            <a:ext cx="1143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1499754" y="6172200"/>
            <a:ext cx="862445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4038600" y="6172200"/>
            <a:ext cx="7239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>
            <a:off x="7162800" y="6172200"/>
            <a:ext cx="457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78483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59780" y="475795"/>
            <a:ext cx="8983550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2- </a:t>
            </a:r>
            <a:r>
              <a:rPr lang="en-US" sz="3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Gluconeogenesis</a:t>
            </a:r>
          </a:p>
          <a:p>
            <a:endParaRPr lang="en-US" sz="3200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• Is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a metabolic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pathway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that results in the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generation</a:t>
            </a:r>
          </a:p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of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glucose from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non-carbohydrate carbon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substrates</a:t>
            </a:r>
          </a:p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such as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lactate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glycerol. 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3924433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971800" y="2286000"/>
            <a:ext cx="2784737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/>
            <a:r>
              <a:rPr lang="en-US" sz="4800" b="1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Principle:</a:t>
            </a:r>
          </a:p>
        </p:txBody>
      </p:sp>
    </p:spTree>
    <p:extLst>
      <p:ext uri="{BB962C8B-B14F-4D97-AF65-F5344CB8AC3E}">
        <p14:creationId xmlns:p14="http://schemas.microsoft.com/office/powerpoint/2010/main" val="10909207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244" y="0"/>
            <a:ext cx="9144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In 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Glycolysis:</a:t>
            </a: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Glucose                                   Pyruvate (in animals &amp;Yeast)</a:t>
            </a:r>
          </a:p>
          <a:p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b="1" i="1" u="sng" dirty="0" smtClean="0">
                <a:latin typeface="Times New Roman" pitchFamily="18" charset="0"/>
                <a:cs typeface="Times New Roman" pitchFamily="18" charset="0"/>
              </a:rPr>
              <a:t>Under anaerobic conditions:</a:t>
            </a:r>
          </a:p>
          <a:p>
            <a:r>
              <a:rPr lang="en-US" sz="28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Animals:</a:t>
            </a: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Glucose                          Pyruvate                              Lactate</a:t>
            </a:r>
          </a:p>
          <a:p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b="1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Yeast:</a:t>
            </a: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Glucose          Pyruvate              Acetaldehyde               Alcohol </a:t>
            </a:r>
          </a:p>
          <a:p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Alcohol is formed in yeast by the </a:t>
            </a:r>
            <a:r>
              <a:rPr lang="en-US" sz="2800" u="sng" dirty="0" smtClean="0">
                <a:latin typeface="Times New Roman" pitchFamily="18" charset="0"/>
                <a:cs typeface="Times New Roman" pitchFamily="18" charset="0"/>
              </a:rPr>
              <a:t>oxidative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decarboxylation of pyruvate with the intermediate formation of acetaldehyde.</a:t>
            </a: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They normally present at low conc. </a:t>
            </a:r>
          </a:p>
          <a:p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6" name="Straight Arrow Connector 5"/>
          <p:cNvCxnSpPr/>
          <p:nvPr/>
        </p:nvCxnSpPr>
        <p:spPr>
          <a:xfrm>
            <a:off x="1562100" y="2916382"/>
            <a:ext cx="685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>
            <a:off x="5943600" y="2895600"/>
            <a:ext cx="609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>
            <a:off x="1295400" y="4038600"/>
            <a:ext cx="609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>
            <a:off x="6837218" y="4038600"/>
            <a:ext cx="685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3733800" y="4038600"/>
            <a:ext cx="685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1524000" y="1066800"/>
            <a:ext cx="21336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52400" y="381000"/>
            <a:ext cx="8458200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So to demonstrate their existence as intermediates on the pathway, some means has to be found to prevent the reaction proceeding any further.</a:t>
            </a:r>
          </a:p>
          <a:p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Blocking the enzyme that catalyses the conversion of the compound under investigation by:</a:t>
            </a: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-</a:t>
            </a:r>
            <a:r>
              <a:rPr lang="en-US" sz="2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Adding an inhibitor </a:t>
            </a:r>
          </a:p>
          <a:p>
            <a:pPr>
              <a:buFontTx/>
              <a:buChar char="-"/>
            </a:pPr>
            <a:r>
              <a:rPr lang="en-US" sz="2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Changing the physiological conditions (pH, temperature) </a:t>
            </a:r>
          </a:p>
          <a:p>
            <a:pPr>
              <a:buFontTx/>
              <a:buChar char="-"/>
            </a:pPr>
            <a:r>
              <a:rPr lang="en-US" sz="2800" dirty="0" smtClean="0">
                <a:solidFill>
                  <a:schemeClr val="tx2"/>
                </a:solidFill>
                <a:latin typeface="Times New Roman" pitchFamily="18" charset="0"/>
                <a:cs typeface="Times New Roman" pitchFamily="18" charset="0"/>
              </a:rPr>
              <a:t>Adding trapping agent which reacts with intermediate to form a compound that is not metabolized further.</a:t>
            </a:r>
          </a:p>
          <a:p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52400" y="5421592"/>
            <a:ext cx="89916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Glucose               </a:t>
            </a:r>
            <a:r>
              <a:rPr lang="en-US" sz="2400" dirty="0" smtClean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Pyruvate               </a:t>
            </a:r>
            <a:r>
              <a:rPr lang="en-US" sz="2400" dirty="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Acetaldehyde               Alcohol </a:t>
            </a:r>
          </a:p>
        </p:txBody>
      </p:sp>
      <p:cxnSp>
        <p:nvCxnSpPr>
          <p:cNvPr id="5" name="Straight Arrow Connector 4"/>
          <p:cNvCxnSpPr/>
          <p:nvPr/>
        </p:nvCxnSpPr>
        <p:spPr>
          <a:xfrm>
            <a:off x="3543300" y="5666048"/>
            <a:ext cx="838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/>
          <p:nvPr/>
        </p:nvCxnSpPr>
        <p:spPr>
          <a:xfrm>
            <a:off x="1447800" y="5652424"/>
            <a:ext cx="762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3012043" y="6096000"/>
            <a:ext cx="23981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Pyruvate decarboxylase</a:t>
            </a:r>
            <a:endParaRPr lang="en-US" dirty="0"/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6477000" y="5666048"/>
            <a:ext cx="762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endCxn id="8" idx="0"/>
          </p:cNvCxnSpPr>
          <p:nvPr/>
        </p:nvCxnSpPr>
        <p:spPr>
          <a:xfrm>
            <a:off x="4114800" y="5791200"/>
            <a:ext cx="96322" cy="304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" y="609600"/>
            <a:ext cx="8388927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3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Pyruvate decarboxylase is inactive in slightly alkaline solution </a:t>
            </a:r>
            <a:r>
              <a:rPr lang="en-US" sz="32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so pyruvate accumulates  and its presence is demonstrated by the reaction with sodium </a:t>
            </a:r>
            <a:r>
              <a:rPr lang="en-US" sz="3200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nitroprusside</a:t>
            </a:r>
            <a:endParaRPr lang="en-US" sz="3200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32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or 2,4-dini-trophenylhydrazine.</a:t>
            </a:r>
          </a:p>
          <a:p>
            <a:pPr lvl="0"/>
            <a:endParaRPr lang="en-US" sz="3200" dirty="0" smtClean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en-US" sz="3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32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In the 2nd experiment, sodium </a:t>
            </a:r>
            <a:r>
              <a:rPr lang="en-US" sz="3200" dirty="0" err="1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sulphate</a:t>
            </a:r>
            <a:r>
              <a:rPr lang="en-US" sz="3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is added which traps the </a:t>
            </a:r>
            <a:r>
              <a:rPr lang="en-US" sz="32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acetaldehyde. The presence </a:t>
            </a:r>
            <a:r>
              <a:rPr lang="en-US" sz="3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of acetaldehyde is shown </a:t>
            </a:r>
            <a:r>
              <a:rPr lang="en-US" sz="32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by blue </a:t>
            </a:r>
            <a:r>
              <a:rPr lang="en-US" sz="3200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colour</a:t>
            </a:r>
            <a:r>
              <a:rPr lang="en-US" sz="3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produced </a:t>
            </a:r>
            <a:r>
              <a:rPr lang="en-US" sz="3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with sodium </a:t>
            </a:r>
            <a:r>
              <a:rPr lang="en-US" sz="3200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nitroprusside</a:t>
            </a:r>
            <a:r>
              <a:rPr lang="en-US" sz="32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 and </a:t>
            </a:r>
            <a:r>
              <a:rPr lang="en-US" sz="3200" dirty="0" err="1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piperidine</a:t>
            </a:r>
            <a:r>
              <a:rPr lang="en-US" sz="3200" dirty="0" smtClean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.</a:t>
            </a:r>
            <a:endParaRPr lang="en-US" sz="3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68659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743200" y="1981200"/>
            <a:ext cx="2669770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400" b="1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</a:rPr>
              <a:t>Procedure</a:t>
            </a:r>
            <a:endParaRPr lang="en-US" sz="4400" dirty="0"/>
          </a:p>
        </p:txBody>
      </p:sp>
    </p:spTree>
    <p:extLst>
      <p:ext uri="{BB962C8B-B14F-4D97-AF65-F5344CB8AC3E}">
        <p14:creationId xmlns:p14="http://schemas.microsoft.com/office/powerpoint/2010/main" val="1190818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</TotalTime>
  <Words>548</Words>
  <Application>Microsoft Office PowerPoint</Application>
  <PresentationFormat>On-screen Show (4:3)</PresentationFormat>
  <Paragraphs>117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The Production of Pyruvate and  acetaldehyde  during the fermentation of  glucose by Yeast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Production of Pyruvate and  acetaldehyde  during the fermentation of  glucose by Yeast</dc:title>
  <dc:creator/>
  <cp:lastModifiedBy>Iman</cp:lastModifiedBy>
  <cp:revision>23</cp:revision>
  <dcterms:created xsi:type="dcterms:W3CDTF">2006-08-16T00:00:00Z</dcterms:created>
  <dcterms:modified xsi:type="dcterms:W3CDTF">2011-03-07T14:36:06Z</dcterms:modified>
</cp:coreProperties>
</file>

<file path=docProps/thumbnail.jpeg>
</file>