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73" r:id="rId5"/>
    <p:sldId id="264" r:id="rId6"/>
    <p:sldId id="265" r:id="rId7"/>
    <p:sldId id="274" r:id="rId8"/>
    <p:sldId id="275" r:id="rId9"/>
    <p:sldId id="267" r:id="rId10"/>
    <p:sldId id="266" r:id="rId11"/>
    <p:sldId id="258" r:id="rId12"/>
    <p:sldId id="261" r:id="rId13"/>
    <p:sldId id="272" r:id="rId14"/>
    <p:sldId id="262" r:id="rId15"/>
    <p:sldId id="270" r:id="rId16"/>
    <p:sldId id="268" r:id="rId17"/>
    <p:sldId id="259" r:id="rId18"/>
    <p:sldId id="269" r:id="rId1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7C80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نمط فاتح 1 - تمييز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ED083AE6-46FA-4A59-8FB0-9F97EB10719F}" styleName="Light Style 3 - Accent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95" d="100"/>
          <a:sy n="95" d="100"/>
        </p:scale>
        <p:origin x="-44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nswers.com/topic/biuret" TargetMode="Externa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2" y="2636912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Quantitative Determination of Protein by the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Biuret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&amp;Lowery Reactions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00800" y="304800"/>
            <a:ext cx="2133600" cy="1752600"/>
          </a:xfrm>
        </p:spPr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CLS 331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Exp.no.5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جدول 2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4229651023"/>
              </p:ext>
            </p:extLst>
          </p:nvPr>
        </p:nvGraphicFramePr>
        <p:xfrm>
          <a:off x="1" y="620688"/>
          <a:ext cx="9143999" cy="3627120"/>
        </p:xfrm>
        <a:graphic>
          <a:graphicData uri="http://schemas.openxmlformats.org/drawingml/2006/table">
            <a:tbl>
              <a:tblPr rtl="1" firstRow="1" bandRow="1">
                <a:tableStyleId>{ED083AE6-46FA-4A59-8FB0-9F97EB10719F}</a:tableStyleId>
              </a:tblPr>
              <a:tblGrid>
                <a:gridCol w="1611172"/>
                <a:gridCol w="892696"/>
                <a:gridCol w="991430"/>
                <a:gridCol w="798591"/>
                <a:gridCol w="1128055"/>
                <a:gridCol w="1008601"/>
                <a:gridCol w="1035745"/>
                <a:gridCol w="1677709"/>
              </a:tblGrid>
              <a:tr h="370840"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unknown</a:t>
                      </a:r>
                      <a:endParaRPr lang="en-GB" sz="2600" b="0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std5</a:t>
                      </a:r>
                      <a:endParaRPr lang="en-GB" sz="2600" b="0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std4</a:t>
                      </a:r>
                      <a:endParaRPr lang="en-GB" sz="2600" b="0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std3</a:t>
                      </a:r>
                      <a:endParaRPr lang="en-GB" sz="2600" b="0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std2</a:t>
                      </a:r>
                      <a:endParaRPr lang="en-GB" sz="2600" b="0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std1</a:t>
                      </a:r>
                      <a:endParaRPr lang="en-GB" sz="2600" b="0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Blank</a:t>
                      </a:r>
                      <a:endParaRPr lang="en-GB" sz="2600" b="0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2600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---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2ml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1.5ml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1ml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0.75ml</a:t>
                      </a:r>
                    </a:p>
                    <a:p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0.5ml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-----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b="1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Stock </a:t>
                      </a:r>
                      <a:r>
                        <a:rPr lang="en-GB" sz="2600" b="1" dirty="0" err="1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st</a:t>
                      </a:r>
                      <a:r>
                        <a:rPr lang="en-GB" sz="2600" b="1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. sol.</a:t>
                      </a:r>
                    </a:p>
                    <a:p>
                      <a:r>
                        <a:rPr lang="en-GB" sz="2600" b="1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(protein)</a:t>
                      </a:r>
                      <a:endParaRPr lang="en-GB" sz="2600" b="1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3ml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3ml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3ml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3ml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3ml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3ml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3ml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b="1" dirty="0" err="1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Biuret</a:t>
                      </a:r>
                      <a:r>
                        <a:rPr lang="en-GB" sz="2600" b="1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reagent</a:t>
                      </a:r>
                      <a:endParaRPr lang="en-GB" sz="2600" b="1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-----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0.5ml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1ml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1.25ml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1.5ml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2ml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b="1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water</a:t>
                      </a:r>
                      <a:endParaRPr lang="en-GB" sz="2600" b="1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2ml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------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------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-----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------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------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dirty="0" smtClean="0">
                          <a:latin typeface="Times New Roman" pitchFamily="18" charset="0"/>
                          <a:cs typeface="Times New Roman" pitchFamily="18" charset="0"/>
                        </a:rPr>
                        <a:t>-----</a:t>
                      </a:r>
                      <a:endParaRPr lang="en-GB" sz="2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600" b="1" dirty="0" smtClean="0">
                          <a:solidFill>
                            <a:srgbClr val="FF7C8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unknown</a:t>
                      </a:r>
                      <a:endParaRPr lang="en-GB" sz="2600" b="1" dirty="0">
                        <a:solidFill>
                          <a:srgbClr val="FF7C8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مربع نص 3"/>
          <p:cNvSpPr txBox="1"/>
          <p:nvPr/>
        </p:nvSpPr>
        <p:spPr>
          <a:xfrm>
            <a:off x="107504" y="4725144"/>
            <a:ext cx="8781571" cy="1077218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GB" sz="3200" dirty="0" smtClean="0">
                <a:latin typeface="Times New Roman" pitchFamily="18" charset="0"/>
                <a:cs typeface="Times New Roman" pitchFamily="18" charset="0"/>
              </a:rPr>
              <a:t>Mix the tubes and incubate them at 37C for 10 min. </a:t>
            </a:r>
          </a:p>
          <a:p>
            <a:r>
              <a:rPr lang="en-GB" sz="3200" dirty="0" smtClean="0">
                <a:latin typeface="Times New Roman" pitchFamily="18" charset="0"/>
                <a:cs typeface="Times New Roman" pitchFamily="18" charset="0"/>
              </a:rPr>
              <a:t>Cool and then read at 540nm </a:t>
            </a:r>
            <a:endParaRPr lang="en-GB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927" y="304800"/>
            <a:ext cx="8915400" cy="61863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i="1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3600" i="1" dirty="0" err="1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Folin</a:t>
            </a:r>
            <a:r>
              <a:rPr lang="en-US" sz="3600" i="1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 –Lowry method of protein assay</a:t>
            </a:r>
          </a:p>
          <a:p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Lowry protein assay is a biochemical assay for determining the total level of protein in a solution. The total protein concentration is exhibited by a color change of the sample solution in proportion to protein concentration, </a:t>
            </a:r>
          </a:p>
          <a:p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</a:t>
            </a: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6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This </a:t>
            </a:r>
            <a:r>
              <a:rPr lang="en-US" sz="36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method is about 10 times more sensitive than the Biuret method.</a:t>
            </a:r>
          </a:p>
          <a:p>
            <a:endParaRPr lang="en-US" sz="36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685800"/>
            <a:ext cx="9144000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36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The reagent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called </a:t>
            </a:r>
            <a:r>
              <a:rPr lang="en-US" sz="3600" dirty="0" err="1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Folin-Ciocalteu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6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reagent, is quite complex and contains </a:t>
            </a:r>
            <a:r>
              <a:rPr lang="en-US" sz="36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phosphomolybdic</a:t>
            </a:r>
            <a:r>
              <a:rPr lang="en-US" sz="36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acid &amp; tungstate.</a:t>
            </a:r>
          </a:p>
          <a:p>
            <a:pPr lvl="0"/>
            <a:endParaRPr lang="en-US" sz="3600" dirty="0" smtClean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36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aromatic amino acids</a:t>
            </a:r>
            <a:r>
              <a:rPr lang="en-US" sz="36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tyrosine, tryptophan present in proteins react with these and produce </a:t>
            </a:r>
            <a:r>
              <a:rPr lang="en-US" sz="3600" u="sng" dirty="0">
                <a:solidFill>
                  <a:schemeClr val="tx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a dark blue colour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lvl="0"/>
            <a:endParaRPr lang="en-US" sz="3600" dirty="0" smtClean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05562250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52400" y="762000"/>
            <a:ext cx="8610600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The colour formed is due to the </a:t>
            </a:r>
            <a:r>
              <a:rPr lang="en-US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reaction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alkaline copper 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with </a:t>
            </a:r>
            <a:r>
              <a:rPr lang="en-US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protein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as in the </a:t>
            </a:r>
            <a:r>
              <a:rPr lang="en-US" sz="3600" dirty="0" err="1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biuret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test and the </a:t>
            </a:r>
            <a:r>
              <a:rPr lang="en-US" sz="36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reduction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of </a:t>
            </a:r>
            <a:r>
              <a:rPr lang="en-US" sz="3600" dirty="0" err="1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phosphomolybdate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by </a:t>
            </a:r>
            <a:r>
              <a:rPr lang="en-US" sz="36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tyrosine and tryptophan 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present in the protein.</a:t>
            </a:r>
            <a:endParaRPr lang="en-US" sz="36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304800" y="612845"/>
            <a:ext cx="838200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Mechanism</a:t>
            </a:r>
            <a:endParaRPr lang="en-US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0" y="1828800"/>
            <a:ext cx="914400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First, the proteins are pre- treated  with copper ion in alkali solution, and then the aromatic amino acids in the treated sample reduce the </a:t>
            </a:r>
            <a:r>
              <a:rPr lang="en-US" sz="3600" dirty="0" err="1" smtClean="0">
                <a:latin typeface="Times New Roman" pitchFamily="18" charset="0"/>
                <a:cs typeface="Times New Roman" pitchFamily="18" charset="0"/>
              </a:rPr>
              <a:t>Folin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reagent.</a:t>
            </a:r>
          </a:p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The end product of this reaction has </a:t>
            </a:r>
            <a:r>
              <a:rPr lang="en-US" sz="36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a blue </a:t>
            </a:r>
            <a:r>
              <a:rPr lang="en-US" sz="3600" dirty="0" err="1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colour</a:t>
            </a:r>
            <a:r>
              <a:rPr lang="en-US" sz="36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.</a:t>
            </a:r>
            <a:endParaRPr lang="en-US" sz="3600" dirty="0">
              <a:solidFill>
                <a:srgbClr val="0070C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86109678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20688"/>
            <a:ext cx="8424936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The reaction mechanism involves reduction of the </a:t>
            </a:r>
            <a:r>
              <a:rPr lang="en-US" sz="3200" dirty="0" err="1">
                <a:latin typeface="Times New Roman" pitchFamily="18" charset="0"/>
                <a:cs typeface="Times New Roman" pitchFamily="18" charset="0"/>
              </a:rPr>
              <a:t>Folin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 reagent and oxidation of aromatic residues (mainly tryptophan, also tyrosine). The concentration of the reduced </a:t>
            </a:r>
            <a:r>
              <a:rPr lang="en-US" sz="3200" dirty="0" err="1">
                <a:latin typeface="Times New Roman" pitchFamily="18" charset="0"/>
                <a:cs typeface="Times New Roman" pitchFamily="18" charset="0"/>
              </a:rPr>
              <a:t>Folin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 reagent is measured by absorbance at 750 nm. As a result, the total concentration of protein in the sample can be deduced from the concentration of </a:t>
            </a:r>
            <a:r>
              <a:rPr lang="en-US" sz="3200" dirty="0" err="1">
                <a:latin typeface="Times New Roman" pitchFamily="18" charset="0"/>
                <a:cs typeface="Times New Roman" pitchFamily="18" charset="0"/>
              </a:rPr>
              <a:t>Trp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 and Tyr residues that reduce the </a:t>
            </a:r>
            <a:r>
              <a:rPr lang="en-US" sz="3200" dirty="0" err="1">
                <a:latin typeface="Times New Roman" pitchFamily="18" charset="0"/>
                <a:cs typeface="Times New Roman" pitchFamily="18" charset="0"/>
              </a:rPr>
              <a:t>Folin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 reagent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The reactions result in a strong </a:t>
            </a:r>
            <a:r>
              <a:rPr lang="en-US" sz="3200" b="1" dirty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blue color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, which depends partly on the tyrosine and tryptophan content.</a:t>
            </a:r>
          </a:p>
        </p:txBody>
      </p:sp>
    </p:spTree>
    <p:extLst>
      <p:ext uri="{BB962C8B-B14F-4D97-AF65-F5344CB8AC3E}">
        <p14:creationId xmlns="" xmlns:p14="http://schemas.microsoft.com/office/powerpoint/2010/main" val="64959802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2"/>
          <p:cNvSpPr/>
          <p:nvPr/>
        </p:nvSpPr>
        <p:spPr>
          <a:xfrm>
            <a:off x="3714744" y="2428868"/>
            <a:ext cx="2062744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44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Method</a:t>
            </a:r>
            <a:endParaRPr lang="en-US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0" y="3886200"/>
            <a:ext cx="9144000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Mix , allow to stand at room temp. for 10 min or longer </a:t>
            </a:r>
          </a:p>
          <a:p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Then, </a:t>
            </a:r>
            <a:r>
              <a:rPr lang="en-US" sz="28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add 0.5ml of diluted </a:t>
            </a:r>
            <a:r>
              <a:rPr lang="en-US" sz="2800" dirty="0" err="1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Folin-Ciocalteau</a:t>
            </a:r>
            <a:r>
              <a:rPr lang="en-US" sz="28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reagent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rapidly with immediate mixing.</a:t>
            </a:r>
          </a:p>
          <a:p>
            <a:pPr algn="ctr"/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Stand at room temp. for 30 min</a:t>
            </a:r>
          </a:p>
          <a:p>
            <a:pPr algn="ctr"/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Read at 750nm </a:t>
            </a:r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14" name="جدول 1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4148265819"/>
              </p:ext>
            </p:extLst>
          </p:nvPr>
        </p:nvGraphicFramePr>
        <p:xfrm>
          <a:off x="304800" y="152400"/>
          <a:ext cx="7358115" cy="344424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617103"/>
                <a:gridCol w="1452709"/>
                <a:gridCol w="1452709"/>
                <a:gridCol w="2835594"/>
              </a:tblGrid>
              <a:tr h="370840"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Tube2 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Tube 1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Blank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28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5ml 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5ml 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5ml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alkaline solution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-------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1ml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------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 protein </a:t>
                      </a:r>
                      <a:r>
                        <a:rPr lang="en-US" sz="28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std</a:t>
                      </a:r>
                      <a:endParaRPr lang="en-US" sz="2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(5mg/ml) 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1ml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800" smtClean="0">
                          <a:latin typeface="Times New Roman" pitchFamily="18" charset="0"/>
                          <a:cs typeface="Times New Roman" pitchFamily="18" charset="0"/>
                        </a:rPr>
                        <a:t>-------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-------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(Unknown)</a:t>
                      </a:r>
                    </a:p>
                    <a:p>
                      <a:endParaRPr lang="en-US" sz="2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-------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--------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1ml</a:t>
                      </a:r>
                      <a:endParaRPr lang="en-GB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water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مربع نص 2"/>
          <p:cNvSpPr txBox="1"/>
          <p:nvPr/>
        </p:nvSpPr>
        <p:spPr>
          <a:xfrm>
            <a:off x="75684" y="857232"/>
            <a:ext cx="9068316" cy="2554545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GB" sz="3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Calculation:</a:t>
            </a:r>
          </a:p>
          <a:p>
            <a:endParaRPr lang="en-GB" sz="32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GB" sz="3200" dirty="0" smtClean="0">
                <a:latin typeface="Times New Roman" pitchFamily="18" charset="0"/>
                <a:cs typeface="Times New Roman" pitchFamily="18" charset="0"/>
              </a:rPr>
              <a:t>Conc. of Unknown = </a:t>
            </a:r>
            <a:r>
              <a:rPr lang="en-GB" sz="3200" dirty="0" err="1" smtClean="0">
                <a:latin typeface="Times New Roman" pitchFamily="18" charset="0"/>
                <a:cs typeface="Times New Roman" pitchFamily="18" charset="0"/>
              </a:rPr>
              <a:t>Ab</a:t>
            </a:r>
            <a:r>
              <a:rPr lang="en-GB" sz="3200" dirty="0" smtClean="0">
                <a:latin typeface="Times New Roman" pitchFamily="18" charset="0"/>
                <a:cs typeface="Times New Roman" pitchFamily="18" charset="0"/>
              </a:rPr>
              <a:t> of Unknown  X Conc. of Std</a:t>
            </a:r>
          </a:p>
          <a:p>
            <a:r>
              <a:rPr lang="en-GB" sz="3200" dirty="0" smtClean="0">
                <a:latin typeface="Times New Roman" pitchFamily="18" charset="0"/>
                <a:cs typeface="Times New Roman" pitchFamily="18" charset="0"/>
              </a:rPr>
              <a:t>                    </a:t>
            </a:r>
          </a:p>
          <a:p>
            <a:r>
              <a:rPr lang="en-GB" sz="3200" dirty="0" smtClean="0">
                <a:latin typeface="Times New Roman" pitchFamily="18" charset="0"/>
                <a:cs typeface="Times New Roman" pitchFamily="18" charset="0"/>
              </a:rPr>
              <a:t>                                     </a:t>
            </a:r>
            <a:r>
              <a:rPr lang="en-GB" sz="3200" dirty="0" err="1" smtClean="0">
                <a:latin typeface="Times New Roman" pitchFamily="18" charset="0"/>
                <a:cs typeface="Times New Roman" pitchFamily="18" charset="0"/>
              </a:rPr>
              <a:t>Ab</a:t>
            </a:r>
            <a:r>
              <a:rPr lang="en-GB" sz="3200" dirty="0" smtClean="0">
                <a:latin typeface="Times New Roman" pitchFamily="18" charset="0"/>
                <a:cs typeface="Times New Roman" pitchFamily="18" charset="0"/>
              </a:rPr>
              <a:t> of Std  </a:t>
            </a:r>
            <a:endParaRPr lang="en-GB" sz="3200" dirty="0"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5" name="رابط مستقيم 4"/>
          <p:cNvCxnSpPr/>
          <p:nvPr/>
        </p:nvCxnSpPr>
        <p:spPr>
          <a:xfrm>
            <a:off x="3571868" y="2643182"/>
            <a:ext cx="2714644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45473" y="471055"/>
            <a:ext cx="8991600" cy="44627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Introduction</a:t>
            </a:r>
          </a:p>
          <a:p>
            <a:endParaRPr lang="en-US" sz="2400" dirty="0" smtClean="0"/>
          </a:p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There are many methods for the determination of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the amount of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protein in a natural product.</a:t>
            </a:r>
          </a:p>
          <a:p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A particular method is chosen in accordance with materials to be </a:t>
            </a:r>
            <a:r>
              <a:rPr lang="en-US" sz="3600" dirty="0" err="1" smtClean="0">
                <a:latin typeface="Times New Roman" pitchFamily="18" charset="0"/>
                <a:cs typeface="Times New Roman" pitchFamily="18" charset="0"/>
              </a:rPr>
              <a:t>analysed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and the type of information needed</a:t>
            </a:r>
            <a:r>
              <a:rPr lang="en-US" sz="2800" dirty="0" smtClean="0"/>
              <a:t>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52400" y="228600"/>
            <a:ext cx="8763000" cy="57554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36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Some common methods</a:t>
            </a:r>
            <a:r>
              <a:rPr lang="en-US" sz="36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marL="342900" lvl="0" indent="-342900">
              <a:buFontTx/>
              <a:buAutoNum type="arabicPeriod"/>
            </a:pPr>
            <a:r>
              <a:rPr lang="en-US" sz="36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600" dirty="0" err="1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Kjeldahl</a:t>
            </a:r>
            <a:r>
              <a:rPr lang="en-US" sz="36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6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analysis</a:t>
            </a:r>
          </a:p>
          <a:p>
            <a:pPr marL="342900" lvl="0" indent="-34290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For total nitrogen after appropriate extraction and precipitation.</a:t>
            </a:r>
          </a:p>
          <a:p>
            <a:pPr marL="342900" lvl="0" indent="-342900"/>
            <a:endParaRPr lang="en-US" sz="3200" dirty="0">
              <a:latin typeface="Times New Roman" pitchFamily="18" charset="0"/>
              <a:cs typeface="Times New Roman" pitchFamily="18" charset="0"/>
            </a:endParaRPr>
          </a:p>
          <a:p>
            <a:pPr marL="342900" lvl="0" indent="-342900"/>
            <a:r>
              <a:rPr lang="en-US" sz="36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2. </a:t>
            </a:r>
            <a:r>
              <a:rPr lang="en-US" sz="3600" dirty="0" err="1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Biuret</a:t>
            </a:r>
            <a:r>
              <a:rPr lang="en-US" sz="36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 assay</a:t>
            </a:r>
          </a:p>
          <a:p>
            <a:pPr marL="342900" lvl="0" indent="-34290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Using a known protein to establish a standard curve.</a:t>
            </a:r>
          </a:p>
          <a:p>
            <a:pPr marL="342900" lvl="0" indent="-34290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  <a:p>
            <a:pPr marL="342900" lvl="0" indent="-342900"/>
            <a:r>
              <a:rPr lang="en-US" sz="36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3. </a:t>
            </a:r>
            <a:r>
              <a:rPr lang="en-US" sz="36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Lowry </a:t>
            </a:r>
            <a:r>
              <a:rPr lang="en-US" sz="3600" dirty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method</a:t>
            </a:r>
          </a:p>
          <a:p>
            <a:pPr marL="342900" lvl="0" indent="-342900"/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Based on the presence of tyrosine and tryptophan in proteins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4095609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81000" y="1524000"/>
            <a:ext cx="8229600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lvl="0" indent="-342900"/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3600" dirty="0" err="1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Biuret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assay (sensitivity 0.25 -200 mg)  and Lowry method (sensitivity 1 -200 </a:t>
            </a:r>
            <a:r>
              <a:rPr lang="en-US" sz="3600" dirty="0" err="1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ug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) </a:t>
            </a:r>
          </a:p>
          <a:p>
            <a:pPr marL="342900" lvl="0" indent="-342900"/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are the most widely used</a:t>
            </a:r>
            <a:endParaRPr lang="en-US" sz="36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" y="533400"/>
            <a:ext cx="835356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The chemical basic for Biuret determination</a:t>
            </a:r>
            <a:endParaRPr lang="en-US" sz="36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0" y="1643050"/>
            <a:ext cx="8579725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The biuret test is a chemical test used for detecting the presence of peptide bonds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With it,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a violet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color complex is being formed between the Cu2+ of the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Biuret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reagent and the nitrogen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atoms involved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in the peptide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bond (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in alkaline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solution).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In the presence of peptides, a copper ion forms a violet-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coloured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complex. 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8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3677734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48027" y="714356"/>
            <a:ext cx="892971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The Biuret reaction can be used to assay the concentration of proteins because peptide bonds occur with the same frequency per amino acid in the peptide. </a:t>
            </a:r>
          </a:p>
          <a:p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The intensity of the color is </a:t>
            </a:r>
            <a:r>
              <a:rPr lang="en-US" sz="36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directly proportional to the protein concentration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, according to the Beer-Lambert law.</a:t>
            </a:r>
          </a:p>
          <a:p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04800" y="838200"/>
            <a:ext cx="7620000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The reagent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does not in fact contain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  <a:hlinkClick r:id="rId2"/>
              </a:rPr>
              <a:t>biuret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3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NH</a:t>
            </a:r>
            <a:r>
              <a:rPr lang="en-US" sz="3200" baseline="-25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CONHCONH</a:t>
            </a:r>
            <a:r>
              <a:rPr lang="en-US" sz="3200" baseline="-250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).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The test is so named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because the substance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biuret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gives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a positive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reaction under the same circumstances.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 smtClean="0">
                <a:latin typeface="Times New Roman" pitchFamily="18" charset="0"/>
                <a:cs typeface="Times New Roman" pitchFamily="18" charset="0"/>
              </a:rPr>
            </a:b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4"/>
          <p:cNvSpPr/>
          <p:nvPr/>
        </p:nvSpPr>
        <p:spPr>
          <a:xfrm>
            <a:off x="228600" y="2590800"/>
            <a:ext cx="8079691" cy="2554545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txBody>
          <a:bodyPr wrap="square">
            <a:spAutoFit/>
          </a:bodyPr>
          <a:lstStyle/>
          <a:p>
            <a:r>
              <a:rPr lang="en-US" sz="32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3200" b="1" dirty="0" err="1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biuret</a:t>
            </a:r>
            <a:r>
              <a:rPr 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reagent</a:t>
            </a:r>
            <a:r>
              <a:rPr lang="en-US" sz="32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is made of potassium hydroxide (KOH) and hydrated copper (II) sulfate, together with potassium sodium </a:t>
            </a:r>
            <a:r>
              <a:rPr lang="en-US" sz="3200" dirty="0" err="1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tartrate</a:t>
            </a:r>
            <a:r>
              <a:rPr lang="en-US" sz="3200" dirty="0" smtClean="0">
                <a:solidFill>
                  <a:schemeClr val="accent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. The reagent turns from blue to violet in the presence of proteins.</a:t>
            </a:r>
            <a:endParaRPr lang="en-US" sz="3200" dirty="0">
              <a:solidFill>
                <a:schemeClr val="accent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ربع نص 1"/>
          <p:cNvSpPr txBox="1"/>
          <p:nvPr/>
        </p:nvSpPr>
        <p:spPr>
          <a:xfrm>
            <a:off x="2714612" y="2000240"/>
            <a:ext cx="2669770" cy="1446550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en-GB" sz="4400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Procedure</a:t>
            </a:r>
          </a:p>
          <a:p>
            <a:endParaRPr lang="en-GB" sz="4400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292</TotalTime>
  <Words>710</Words>
  <Application>Microsoft Office PowerPoint</Application>
  <PresentationFormat>On-screen Show (4:3)</PresentationFormat>
  <Paragraphs>117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Office Theme</vt:lpstr>
      <vt:lpstr>Quantitative Determination of Protein by the Biuret &amp;Lowery Reactions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Quantitative Determination of Protein by the Biuret &amp;Lowery Reactions</dc:title>
  <dc:creator/>
  <cp:lastModifiedBy>ksu</cp:lastModifiedBy>
  <cp:revision>26</cp:revision>
  <dcterms:created xsi:type="dcterms:W3CDTF">2006-08-16T00:00:00Z</dcterms:created>
  <dcterms:modified xsi:type="dcterms:W3CDTF">2011-03-23T05:24:15Z</dcterms:modified>
</cp:coreProperties>
</file>

<file path=docProps/thumbnail.jpeg>
</file>