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3" r:id="rId4"/>
    <p:sldId id="264" r:id="rId5"/>
    <p:sldId id="257" r:id="rId6"/>
    <p:sldId id="258" r:id="rId7"/>
    <p:sldId id="259"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sa/imgres?imgurl=http://www.camlab.co.uk/siteimages/glassware/fl00330_fl00365.gif&amp;imgrefurl=http://www.camlab.co.uk/item.asp?itemid=21209&amp;categoryid=574&amp;key=&amp;letter=&amp;browsecategoryid=0&amp;usg=__u8z5l5Mb3BaUkHywy4znP8RuSRU=&amp;h=847&amp;w=503&amp;sz=42&amp;hl=ar&amp;start=22&amp;zoom=1&amp;tbnid=CHJhS2_sC_YMIM:&amp;tbnh=145&amp;tbnw=86&amp;prev=/images?q=conical+flask&amp;start=20&amp;hl=ar&amp;safe=active&amp;sa=N&amp;gbv=2&amp;tbs=isch:1&amp;itbs=1"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Effect of Bile Salts on Pancreatic Lipase Activity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1676400"/>
            <a:ext cx="8305800" cy="3416320"/>
          </a:xfrm>
          <a:prstGeom prst="rect">
            <a:avLst/>
          </a:prstGeom>
        </p:spPr>
        <p:txBody>
          <a:bodyPr wrap="square">
            <a:spAutoFit/>
          </a:bodyPr>
          <a:lstStyle/>
          <a:p>
            <a:r>
              <a:rPr lang="en-US" sz="3600" b="1" dirty="0" smtClean="0">
                <a:solidFill>
                  <a:srgbClr val="0070C0"/>
                </a:solidFill>
                <a:latin typeface="Times New Roman" pitchFamily="18" charset="0"/>
                <a:cs typeface="Times New Roman" pitchFamily="18" charset="0"/>
              </a:rPr>
              <a:t>Pancreatic lipase</a:t>
            </a:r>
            <a:r>
              <a:rPr lang="en-US" sz="3600" dirty="0" smtClean="0">
                <a:latin typeface="Times New Roman" pitchFamily="18" charset="0"/>
                <a:cs typeface="Times New Roman" pitchFamily="18" charset="0"/>
              </a:rPr>
              <a:t>, is secreted from the pancreas, that hydrolyzes dietary fat molecules in the human digestive system, converting triglyceride substrates found in ingested oils to </a:t>
            </a:r>
            <a:r>
              <a:rPr lang="en-US" sz="3600" dirty="0" err="1" smtClean="0">
                <a:latin typeface="Times New Roman" pitchFamily="18" charset="0"/>
                <a:cs typeface="Times New Roman" pitchFamily="18" charset="0"/>
              </a:rPr>
              <a:t>monoglycerides</a:t>
            </a:r>
            <a:r>
              <a:rPr lang="en-US" sz="3600" dirty="0" smtClean="0">
                <a:latin typeface="Times New Roman" pitchFamily="18" charset="0"/>
                <a:cs typeface="Times New Roman" pitchFamily="18" charset="0"/>
              </a:rPr>
              <a:t> and free fatty acids.</a:t>
            </a:r>
            <a:endParaRPr lang="en-US" sz="3600" dirty="0">
              <a:latin typeface="Times New Roman" pitchFamily="18" charset="0"/>
              <a:cs typeface="Times New Roman" pitchFamily="18" charset="0"/>
            </a:endParaRPr>
          </a:p>
        </p:txBody>
      </p:sp>
      <p:sp>
        <p:nvSpPr>
          <p:cNvPr id="4" name="Rectangle 3"/>
          <p:cNvSpPr/>
          <p:nvPr/>
        </p:nvSpPr>
        <p:spPr>
          <a:xfrm>
            <a:off x="2819400" y="304800"/>
            <a:ext cx="3247427" cy="769441"/>
          </a:xfrm>
          <a:prstGeom prst="rect">
            <a:avLst/>
          </a:prstGeom>
        </p:spPr>
        <p:txBody>
          <a:bodyPr wrap="none">
            <a:spAutoFit/>
          </a:bodyPr>
          <a:lstStyle/>
          <a:p>
            <a:r>
              <a:rPr lang="en-US" sz="44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lang="en-US" sz="4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7818" y="914400"/>
            <a:ext cx="8458200" cy="5078313"/>
          </a:xfrm>
          <a:prstGeom prst="rect">
            <a:avLst/>
          </a:prstGeom>
          <a:noFill/>
        </p:spPr>
        <p:txBody>
          <a:bodyPr wrap="square" rtlCol="0">
            <a:spAutoFit/>
          </a:bodyPr>
          <a:lstStyle/>
          <a:p>
            <a:r>
              <a:rPr lang="en-US" sz="3600" b="1" dirty="0" smtClean="0">
                <a:solidFill>
                  <a:srgbClr val="0070C0"/>
                </a:solidFill>
                <a:latin typeface="Times New Roman" pitchFamily="18" charset="0"/>
                <a:cs typeface="Times New Roman" pitchFamily="18" charset="0"/>
              </a:rPr>
              <a:t>Bile</a:t>
            </a:r>
            <a:r>
              <a:rPr lang="en-US" sz="3600" dirty="0" smtClean="0">
                <a:latin typeface="Times New Roman" pitchFamily="18" charset="0"/>
                <a:cs typeface="Times New Roman" pitchFamily="18" charset="0"/>
              </a:rPr>
              <a:t> consists of watery mixture of organic and inorganic compounds. </a:t>
            </a:r>
          </a:p>
          <a:p>
            <a:endParaRPr lang="en-US" sz="3600" dirty="0" smtClean="0">
              <a:latin typeface="Times New Roman" pitchFamily="18" charset="0"/>
              <a:cs typeface="Times New Roman" pitchFamily="18" charset="0"/>
            </a:endParaRPr>
          </a:p>
          <a:p>
            <a:r>
              <a:rPr lang="en-US" sz="3600" dirty="0" smtClean="0">
                <a:latin typeface="Times New Roman" pitchFamily="18" charset="0"/>
                <a:cs typeface="Times New Roman" pitchFamily="18" charset="0"/>
              </a:rPr>
              <a:t>Bile can either pass directly from the liver where it is synthesized into the duodenum through the common </a:t>
            </a:r>
            <a:r>
              <a:rPr lang="en-US" sz="3600" dirty="0">
                <a:latin typeface="Times New Roman" pitchFamily="18" charset="0"/>
                <a:cs typeface="Times New Roman" pitchFamily="18" charset="0"/>
              </a:rPr>
              <a:t>bile </a:t>
            </a:r>
            <a:r>
              <a:rPr lang="en-US" sz="3600" dirty="0" smtClean="0">
                <a:latin typeface="Times New Roman" pitchFamily="18" charset="0"/>
                <a:cs typeface="Times New Roman" pitchFamily="18" charset="0"/>
              </a:rPr>
              <a:t>duct where </a:t>
            </a:r>
            <a:r>
              <a:rPr lang="en-US" sz="3600" dirty="0">
                <a:latin typeface="Times New Roman" pitchFamily="18" charset="0"/>
                <a:cs typeface="Times New Roman" pitchFamily="18" charset="0"/>
              </a:rPr>
              <a:t>they coat and emulsify large fat droplets into smaller droplets, thus increasing the </a:t>
            </a:r>
            <a:r>
              <a:rPr lang="en-US" sz="3600" dirty="0" smtClean="0">
                <a:latin typeface="Times New Roman" pitchFamily="18" charset="0"/>
                <a:cs typeface="Times New Roman" pitchFamily="18" charset="0"/>
              </a:rPr>
              <a:t>overall surface </a:t>
            </a:r>
            <a:r>
              <a:rPr lang="en-US" sz="3600" dirty="0">
                <a:latin typeface="Times New Roman" pitchFamily="18" charset="0"/>
                <a:cs typeface="Times New Roman" pitchFamily="18" charset="0"/>
              </a:rPr>
              <a:t>area of the fat, </a:t>
            </a:r>
          </a:p>
        </p:txBody>
      </p:sp>
    </p:spTree>
    <p:extLst>
      <p:ext uri="{BB962C8B-B14F-4D97-AF65-F5344CB8AC3E}">
        <p14:creationId xmlns:p14="http://schemas.microsoft.com/office/powerpoint/2010/main" val="11370134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482434"/>
            <a:ext cx="8077200" cy="2862322"/>
          </a:xfrm>
          <a:prstGeom prst="rect">
            <a:avLst/>
          </a:prstGeom>
        </p:spPr>
        <p:txBody>
          <a:bodyPr wrap="square">
            <a:spAutoFit/>
          </a:bodyPr>
          <a:lstStyle/>
          <a:p>
            <a:r>
              <a:rPr lang="en-US" sz="3600" dirty="0" smtClean="0">
                <a:latin typeface="Times New Roman" pitchFamily="18" charset="0"/>
                <a:cs typeface="Times New Roman" pitchFamily="18" charset="0"/>
              </a:rPr>
              <a:t>which </a:t>
            </a:r>
            <a:r>
              <a:rPr lang="en-US" sz="3600" dirty="0">
                <a:latin typeface="Times New Roman" pitchFamily="18" charset="0"/>
                <a:cs typeface="Times New Roman" pitchFamily="18" charset="0"/>
              </a:rPr>
              <a:t>allows the lipase to break apart the fat more effectively, </a:t>
            </a:r>
            <a:endParaRPr lang="en-US" sz="3600" dirty="0" smtClean="0">
              <a:latin typeface="Times New Roman" pitchFamily="18" charset="0"/>
              <a:cs typeface="Times New Roman" pitchFamily="18" charset="0"/>
            </a:endParaRPr>
          </a:p>
          <a:p>
            <a:endParaRPr lang="en-US" sz="3600" dirty="0">
              <a:latin typeface="Times New Roman" pitchFamily="18" charset="0"/>
              <a:cs typeface="Times New Roman" pitchFamily="18" charset="0"/>
            </a:endParaRPr>
          </a:p>
          <a:p>
            <a:r>
              <a:rPr lang="en-US" sz="3600" dirty="0" smtClean="0">
                <a:latin typeface="Times New Roman" pitchFamily="18" charset="0"/>
                <a:cs typeface="Times New Roman" pitchFamily="18" charset="0"/>
              </a:rPr>
              <a:t>or bile stored </a:t>
            </a:r>
            <a:r>
              <a:rPr lang="en-US" sz="3600" dirty="0">
                <a:latin typeface="Times New Roman" pitchFamily="18" charset="0"/>
                <a:cs typeface="Times New Roman" pitchFamily="18" charset="0"/>
              </a:rPr>
              <a:t>in the gallbladder when not immediately needed for digestion</a:t>
            </a:r>
          </a:p>
        </p:txBody>
      </p:sp>
    </p:spTree>
    <p:extLst>
      <p:ext uri="{BB962C8B-B14F-4D97-AF65-F5344CB8AC3E}">
        <p14:creationId xmlns:p14="http://schemas.microsoft.com/office/powerpoint/2010/main" val="604292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04800"/>
            <a:ext cx="8305800" cy="4031873"/>
          </a:xfrm>
          <a:prstGeom prst="rect">
            <a:avLst/>
          </a:prstGeom>
          <a:noFill/>
        </p:spPr>
        <p:txBody>
          <a:bodyPr wrap="square" rtlCol="0">
            <a:spAutoFit/>
          </a:bodyPr>
          <a:lstStyle/>
          <a:p>
            <a:endParaRPr lang="en-US" sz="3200" dirty="0" smtClean="0">
              <a:latin typeface="Times New Roman" pitchFamily="18" charset="0"/>
              <a:cs typeface="Times New Roman" pitchFamily="18" charset="0"/>
            </a:endParaRPr>
          </a:p>
          <a:p>
            <a:r>
              <a:rPr lang="en-US" sz="3200" b="1" dirty="0" smtClean="0">
                <a:solidFill>
                  <a:srgbClr val="0070C0"/>
                </a:solidFill>
                <a:latin typeface="Times New Roman" pitchFamily="18" charset="0"/>
                <a:cs typeface="Times New Roman" pitchFamily="18" charset="0"/>
              </a:rPr>
              <a:t>Bile salts </a:t>
            </a:r>
            <a:r>
              <a:rPr lang="en-US" sz="3200" dirty="0" smtClean="0">
                <a:latin typeface="Times New Roman" pitchFamily="18" charset="0"/>
                <a:cs typeface="Times New Roman" pitchFamily="18" charset="0"/>
              </a:rPr>
              <a:t>are important in the digestion of fats because they lower the </a:t>
            </a:r>
            <a:r>
              <a:rPr lang="en-US" sz="3200" dirty="0" smtClean="0">
                <a:solidFill>
                  <a:srgbClr val="00B050"/>
                </a:solidFill>
                <a:latin typeface="Times New Roman" pitchFamily="18" charset="0"/>
                <a:cs typeface="Times New Roman" pitchFamily="18" charset="0"/>
              </a:rPr>
              <a:t>surface tension </a:t>
            </a:r>
            <a:r>
              <a:rPr lang="en-US" sz="3200" dirty="0" smtClean="0">
                <a:latin typeface="Times New Roman" pitchFamily="18" charset="0"/>
                <a:cs typeface="Times New Roman" pitchFamily="18" charset="0"/>
              </a:rPr>
              <a:t>of the fatty materials which enables them to be emulsified in an aqueous medium. As emulsifiers, they greatly increase the surface area of the fatty substrate and hasten the hydrolysis by increased enzyme catalysis</a:t>
            </a:r>
          </a:p>
        </p:txBody>
      </p:sp>
      <p:sp>
        <p:nvSpPr>
          <p:cNvPr id="3" name="Rectangle 2"/>
          <p:cNvSpPr/>
          <p:nvPr/>
        </p:nvSpPr>
        <p:spPr>
          <a:xfrm>
            <a:off x="381000" y="5278582"/>
            <a:ext cx="7391400" cy="830997"/>
          </a:xfrm>
          <a:prstGeom prst="rect">
            <a:avLst/>
          </a:prstGeom>
          <a:solidFill>
            <a:srgbClr val="FFFF00"/>
          </a:solidFill>
        </p:spPr>
        <p:txBody>
          <a:bodyPr wrap="square">
            <a:spAutoFit/>
          </a:bodyPr>
          <a:lstStyle/>
          <a:p>
            <a:r>
              <a:rPr lang="en-US" sz="2400" b="1" dirty="0">
                <a:solidFill>
                  <a:schemeClr val="accent3">
                    <a:lumMod val="50000"/>
                  </a:schemeClr>
                </a:solidFill>
                <a:latin typeface="Times New Roman" pitchFamily="18" charset="0"/>
                <a:cs typeface="Times New Roman" pitchFamily="18" charset="0"/>
              </a:rPr>
              <a:t>Surface tension is a property of the surface of a liquid that allows it to resist an external force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CHJhS2_sC_YMIM:http://www.camlab.co.uk/siteimages%252Fglassware%252Ffl00330_fl00365.gif">
            <a:hlinkClick r:id="rId2"/>
          </p:cNvPr>
          <p:cNvPicPr>
            <a:picLocks noChangeAspect="1" noChangeArrowheads="1"/>
          </p:cNvPicPr>
          <p:nvPr/>
        </p:nvPicPr>
        <p:blipFill>
          <a:blip r:embed="rId3"/>
          <a:srcRect/>
          <a:stretch>
            <a:fillRect/>
          </a:stretch>
        </p:blipFill>
        <p:spPr bwMode="auto">
          <a:xfrm>
            <a:off x="3352800" y="2209800"/>
            <a:ext cx="819150" cy="1381126"/>
          </a:xfrm>
          <a:prstGeom prst="rect">
            <a:avLst/>
          </a:prstGeom>
          <a:noFill/>
        </p:spPr>
      </p:pic>
      <p:pic>
        <p:nvPicPr>
          <p:cNvPr id="1028" name="Picture 4" descr="http://t1.gstatic.com/images?q=tbn:CHJhS2_sC_YMIM:http://www.camlab.co.uk/siteimages%252Fglassware%252Ffl00330_fl00365.gif">
            <a:hlinkClick r:id="rId2"/>
          </p:cNvPr>
          <p:cNvPicPr>
            <a:picLocks noChangeAspect="1" noChangeArrowheads="1"/>
          </p:cNvPicPr>
          <p:nvPr/>
        </p:nvPicPr>
        <p:blipFill>
          <a:blip r:embed="rId3"/>
          <a:srcRect/>
          <a:stretch>
            <a:fillRect/>
          </a:stretch>
        </p:blipFill>
        <p:spPr bwMode="auto">
          <a:xfrm>
            <a:off x="5181600" y="2209800"/>
            <a:ext cx="819150" cy="1381126"/>
          </a:xfrm>
          <a:prstGeom prst="rect">
            <a:avLst/>
          </a:prstGeom>
          <a:noFill/>
        </p:spPr>
      </p:pic>
      <p:sp>
        <p:nvSpPr>
          <p:cNvPr id="5" name="TextBox 4"/>
          <p:cNvSpPr txBox="1"/>
          <p:nvPr/>
        </p:nvSpPr>
        <p:spPr>
          <a:xfrm>
            <a:off x="3352800" y="1371600"/>
            <a:ext cx="317716" cy="523220"/>
          </a:xfrm>
          <a:prstGeom prst="rect">
            <a:avLst/>
          </a:prstGeom>
          <a:noFill/>
        </p:spPr>
        <p:txBody>
          <a:bodyPr wrap="square" rtlCol="0">
            <a:spAutoFit/>
          </a:bodyPr>
          <a:lstStyle/>
          <a:p>
            <a:r>
              <a:rPr lang="en-US" sz="2800" dirty="0" smtClean="0"/>
              <a:t>A</a:t>
            </a:r>
            <a:endParaRPr lang="en-US" sz="2800" dirty="0"/>
          </a:p>
        </p:txBody>
      </p:sp>
      <p:sp>
        <p:nvSpPr>
          <p:cNvPr id="6" name="TextBox 5"/>
          <p:cNvSpPr txBox="1"/>
          <p:nvPr/>
        </p:nvSpPr>
        <p:spPr>
          <a:xfrm>
            <a:off x="5401059" y="1364673"/>
            <a:ext cx="380232" cy="523220"/>
          </a:xfrm>
          <a:prstGeom prst="rect">
            <a:avLst/>
          </a:prstGeom>
          <a:noFill/>
        </p:spPr>
        <p:txBody>
          <a:bodyPr wrap="none" rtlCol="0">
            <a:spAutoFit/>
          </a:bodyPr>
          <a:lstStyle/>
          <a:p>
            <a:r>
              <a:rPr lang="en-US" sz="2800" dirty="0" smtClean="0"/>
              <a:t>B</a:t>
            </a:r>
            <a:endParaRPr lang="en-US" sz="2800" dirty="0"/>
          </a:p>
        </p:txBody>
      </p:sp>
      <p:sp>
        <p:nvSpPr>
          <p:cNvPr id="7" name="Rectangle 6"/>
          <p:cNvSpPr/>
          <p:nvPr/>
        </p:nvSpPr>
        <p:spPr>
          <a:xfrm>
            <a:off x="3000375" y="457200"/>
            <a:ext cx="2590800" cy="707886"/>
          </a:xfrm>
          <a:prstGeom prst="rect">
            <a:avLst/>
          </a:prstGeom>
        </p:spPr>
        <p:txBody>
          <a:bodyPr wrap="square">
            <a:spAutoFit/>
          </a:bodyPr>
          <a:lstStyle/>
          <a:p>
            <a:r>
              <a:rPr lang="en-US"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Method </a:t>
            </a:r>
          </a:p>
        </p:txBody>
      </p:sp>
      <p:sp>
        <p:nvSpPr>
          <p:cNvPr id="8" name="TextBox 7"/>
          <p:cNvSpPr txBox="1"/>
          <p:nvPr/>
        </p:nvSpPr>
        <p:spPr>
          <a:xfrm>
            <a:off x="0" y="2438400"/>
            <a:ext cx="3133487" cy="1200329"/>
          </a:xfrm>
          <a:prstGeom prst="rect">
            <a:avLst/>
          </a:prstGeom>
          <a:noFill/>
        </p:spPr>
        <p:txBody>
          <a:bodyPr wrap="none" rtlCol="0">
            <a:spAutoFit/>
          </a:bodyPr>
          <a:lstStyle/>
          <a:p>
            <a:r>
              <a:rPr lang="en-US" sz="2400" dirty="0" smtClean="0">
                <a:latin typeface="Times New Roman" pitchFamily="18" charset="0"/>
                <a:cs typeface="Times New Roman" pitchFamily="18" charset="0"/>
              </a:rPr>
              <a:t>0.5ml Vegetable oil </a:t>
            </a:r>
          </a:p>
          <a:p>
            <a:r>
              <a:rPr lang="en-US" sz="2400" dirty="0" smtClean="0">
                <a:latin typeface="Times New Roman" pitchFamily="18" charset="0"/>
                <a:cs typeface="Times New Roman" pitchFamily="18" charset="0"/>
              </a:rPr>
              <a:t>1.0 ml Sodium </a:t>
            </a:r>
            <a:r>
              <a:rPr lang="en-US" sz="2400" dirty="0" err="1" smtClean="0">
                <a:latin typeface="Times New Roman" pitchFamily="18" charset="0"/>
                <a:cs typeface="Times New Roman" pitchFamily="18" charset="0"/>
              </a:rPr>
              <a:t>cholate</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2ml </a:t>
            </a:r>
            <a:r>
              <a:rPr lang="en-US" sz="2400" dirty="0" err="1" smtClean="0">
                <a:latin typeface="Times New Roman" pitchFamily="18" charset="0"/>
                <a:cs typeface="Times New Roman" pitchFamily="18" charset="0"/>
              </a:rPr>
              <a:t>Pancreatin</a:t>
            </a:r>
            <a:r>
              <a:rPr lang="en-US" sz="2400" dirty="0" smtClean="0">
                <a:latin typeface="Times New Roman" pitchFamily="18" charset="0"/>
                <a:cs typeface="Times New Roman" pitchFamily="18" charset="0"/>
              </a:rPr>
              <a:t> solution</a:t>
            </a:r>
            <a:endParaRPr lang="en-US" sz="2400" dirty="0">
              <a:latin typeface="Times New Roman" pitchFamily="18" charset="0"/>
              <a:cs typeface="Times New Roman" pitchFamily="18" charset="0"/>
            </a:endParaRPr>
          </a:p>
        </p:txBody>
      </p:sp>
      <p:sp>
        <p:nvSpPr>
          <p:cNvPr id="9" name="TextBox 8"/>
          <p:cNvSpPr txBox="1"/>
          <p:nvPr/>
        </p:nvSpPr>
        <p:spPr>
          <a:xfrm>
            <a:off x="6010513" y="2209800"/>
            <a:ext cx="3133487" cy="1200329"/>
          </a:xfrm>
          <a:prstGeom prst="rect">
            <a:avLst/>
          </a:prstGeom>
          <a:noFill/>
        </p:spPr>
        <p:txBody>
          <a:bodyPr wrap="none" rtlCol="0">
            <a:spAutoFit/>
          </a:bodyPr>
          <a:lstStyle/>
          <a:p>
            <a:r>
              <a:rPr lang="en-US" sz="2400" dirty="0" smtClean="0">
                <a:latin typeface="Times New Roman" pitchFamily="18" charset="0"/>
                <a:cs typeface="Times New Roman" pitchFamily="18" charset="0"/>
              </a:rPr>
              <a:t>0.5ml Vegetable oil </a:t>
            </a:r>
          </a:p>
          <a:p>
            <a:r>
              <a:rPr lang="en-US" sz="2400" dirty="0" smtClean="0">
                <a:latin typeface="Times New Roman" pitchFamily="18" charset="0"/>
                <a:cs typeface="Times New Roman" pitchFamily="18" charset="0"/>
              </a:rPr>
              <a:t>1.0 ml H2O</a:t>
            </a:r>
          </a:p>
          <a:p>
            <a:r>
              <a:rPr lang="en-US" sz="2400" dirty="0" smtClean="0">
                <a:latin typeface="Times New Roman" pitchFamily="18" charset="0"/>
                <a:cs typeface="Times New Roman" pitchFamily="18" charset="0"/>
              </a:rPr>
              <a:t>2ml </a:t>
            </a:r>
            <a:r>
              <a:rPr lang="en-US" sz="2400" dirty="0" err="1" smtClean="0">
                <a:latin typeface="Times New Roman" pitchFamily="18" charset="0"/>
                <a:cs typeface="Times New Roman" pitchFamily="18" charset="0"/>
              </a:rPr>
              <a:t>Pancreatin</a:t>
            </a:r>
            <a:r>
              <a:rPr lang="en-US" sz="2400" dirty="0" smtClean="0">
                <a:latin typeface="Times New Roman" pitchFamily="18" charset="0"/>
                <a:cs typeface="Times New Roman" pitchFamily="18" charset="0"/>
              </a:rPr>
              <a:t> solution</a:t>
            </a:r>
            <a:endParaRPr lang="en-US" sz="2400" dirty="0">
              <a:latin typeface="Times New Roman" pitchFamily="18" charset="0"/>
              <a:cs typeface="Times New Roman" pitchFamily="18" charset="0"/>
            </a:endParaRPr>
          </a:p>
        </p:txBody>
      </p:sp>
      <p:sp>
        <p:nvSpPr>
          <p:cNvPr id="10" name="TextBox 9"/>
          <p:cNvSpPr txBox="1"/>
          <p:nvPr/>
        </p:nvSpPr>
        <p:spPr>
          <a:xfrm>
            <a:off x="0" y="4191000"/>
            <a:ext cx="9144000" cy="1569660"/>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Mix and cover the flasks,</a:t>
            </a:r>
          </a:p>
          <a:p>
            <a:pPr algn="ctr"/>
            <a:r>
              <a:rPr lang="en-US" sz="3200" dirty="0" smtClean="0">
                <a:latin typeface="Times New Roman" pitchFamily="18" charset="0"/>
                <a:cs typeface="Times New Roman" pitchFamily="18" charset="0"/>
              </a:rPr>
              <a:t> then incubate at 45C for 90 min</a:t>
            </a:r>
          </a:p>
          <a:p>
            <a:pPr algn="ctr"/>
            <a:endParaRPr lang="en-US" sz="3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457200"/>
            <a:ext cx="8686800" cy="5016758"/>
          </a:xfrm>
          <a:prstGeom prst="rect">
            <a:avLst/>
          </a:prstGeom>
        </p:spPr>
        <p:txBody>
          <a:bodyPr wrap="square">
            <a:spAutoFit/>
          </a:bodyPr>
          <a:lstStyle/>
          <a:p>
            <a:r>
              <a:rPr lang="en-US" sz="3200" dirty="0" smtClean="0">
                <a:latin typeface="Times New Roman" pitchFamily="18" charset="0"/>
                <a:cs typeface="Times New Roman" pitchFamily="18" charset="0"/>
              </a:rPr>
              <a:t>Shake by rotation each of flasks at 15min intervals</a:t>
            </a:r>
          </a:p>
          <a:p>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Then </a:t>
            </a:r>
            <a:r>
              <a:rPr lang="en-US" sz="3200" dirty="0" smtClean="0">
                <a:solidFill>
                  <a:srgbClr val="00B0F0"/>
                </a:solidFill>
                <a:latin typeface="Times New Roman" pitchFamily="18" charset="0"/>
                <a:cs typeface="Times New Roman" pitchFamily="18" charset="0"/>
              </a:rPr>
              <a:t>add 8 drops of phenolphthalein </a:t>
            </a:r>
            <a:r>
              <a:rPr lang="en-US" sz="3200" dirty="0" smtClean="0">
                <a:latin typeface="Times New Roman" pitchFamily="18" charset="0"/>
                <a:cs typeface="Times New Roman" pitchFamily="18" charset="0"/>
              </a:rPr>
              <a:t>indicator to both flasks and titrate against </a:t>
            </a:r>
            <a:r>
              <a:rPr lang="en-US" sz="3200" dirty="0" smtClean="0">
                <a:solidFill>
                  <a:srgbClr val="92D050"/>
                </a:solidFill>
                <a:latin typeface="Times New Roman" pitchFamily="18" charset="0"/>
                <a:cs typeface="Times New Roman" pitchFamily="18" charset="0"/>
              </a:rPr>
              <a:t>0.05 N sodium hydroxide</a:t>
            </a:r>
            <a:r>
              <a:rPr lang="en-US" sz="3200" dirty="0" smtClean="0">
                <a:latin typeface="Times New Roman" pitchFamily="18" charset="0"/>
                <a:cs typeface="Times New Roman" pitchFamily="18" charset="0"/>
              </a:rPr>
              <a:t> to a distinctly permanent </a:t>
            </a:r>
            <a:r>
              <a:rPr lang="en-US" sz="3200" dirty="0" smtClean="0">
                <a:solidFill>
                  <a:schemeClr val="accent2">
                    <a:lumMod val="60000"/>
                    <a:lumOff val="40000"/>
                  </a:schemeClr>
                </a:solidFill>
                <a:latin typeface="Times New Roman" pitchFamily="18" charset="0"/>
                <a:cs typeface="Times New Roman" pitchFamily="18" charset="0"/>
              </a:rPr>
              <a:t>pink</a:t>
            </a:r>
            <a:r>
              <a:rPr lang="en-US" sz="3200" dirty="0" smtClean="0">
                <a:latin typeface="Times New Roman" pitchFamily="18" charset="0"/>
                <a:cs typeface="Times New Roman" pitchFamily="18" charset="0"/>
              </a:rPr>
              <a:t> (30 sec at least)end point.</a:t>
            </a:r>
          </a:p>
          <a:p>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Record the titration volumes and calculate the meg. y free fatty acids produced with and without the presence of bile salts.</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4200" y="304800"/>
            <a:ext cx="2467342" cy="646331"/>
          </a:xfrm>
          <a:prstGeom prst="rect">
            <a:avLst/>
          </a:prstGeom>
          <a:noFill/>
        </p:spPr>
        <p:txBody>
          <a:bodyPr wrap="none" rtlCol="0">
            <a:spAutoFit/>
          </a:bodyPr>
          <a:lstStyle/>
          <a:p>
            <a:r>
              <a:rPr lang="en-US" sz="3600" b="1" dirty="0" smtClean="0">
                <a:solidFill>
                  <a:srgbClr val="FF0000"/>
                </a:solidFill>
                <a:latin typeface="Times New Roman" pitchFamily="18" charset="0"/>
                <a:cs typeface="Times New Roman" pitchFamily="18" charset="0"/>
              </a:rPr>
              <a:t>Calculation</a:t>
            </a:r>
            <a:endParaRPr lang="en-US" sz="3600" b="1" dirty="0">
              <a:solidFill>
                <a:srgbClr val="FF0000"/>
              </a:solidFill>
              <a:latin typeface="Times New Roman" pitchFamily="18" charset="0"/>
              <a:cs typeface="Times New Roman" pitchFamily="18" charset="0"/>
            </a:endParaRPr>
          </a:p>
        </p:txBody>
      </p:sp>
      <p:sp>
        <p:nvSpPr>
          <p:cNvPr id="3" name="TextBox 2"/>
          <p:cNvSpPr txBox="1"/>
          <p:nvPr/>
        </p:nvSpPr>
        <p:spPr>
          <a:xfrm>
            <a:off x="381000" y="1219200"/>
            <a:ext cx="6797054" cy="5016758"/>
          </a:xfrm>
          <a:prstGeom prst="rect">
            <a:avLst/>
          </a:prstGeom>
          <a:noFill/>
        </p:spPr>
        <p:txBody>
          <a:bodyPr wrap="none" rtlCol="0">
            <a:spAutoFit/>
          </a:bodyPr>
          <a:lstStyle/>
          <a:p>
            <a:r>
              <a:rPr lang="en-US" sz="3200" dirty="0" smtClean="0">
                <a:latin typeface="Times New Roman" pitchFamily="18" charset="0"/>
                <a:cs typeface="Times New Roman" pitchFamily="18" charset="0"/>
              </a:rPr>
              <a:t>C1 X V1 = C2 X V2</a:t>
            </a:r>
          </a:p>
          <a:p>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Blank:</a:t>
            </a:r>
          </a:p>
          <a:p>
            <a:r>
              <a:rPr lang="en-US" sz="3200" dirty="0" smtClean="0">
                <a:solidFill>
                  <a:srgbClr val="FF0000"/>
                </a:solidFill>
                <a:latin typeface="Times New Roman" pitchFamily="18" charset="0"/>
                <a:cs typeface="Times New Roman" pitchFamily="18" charset="0"/>
              </a:rPr>
              <a:t>1-</a:t>
            </a:r>
            <a:r>
              <a:rPr lang="en-US" sz="3200" dirty="0" smtClean="0">
                <a:latin typeface="Times New Roman" pitchFamily="18" charset="0"/>
                <a:cs typeface="Times New Roman" pitchFamily="18" charset="0"/>
              </a:rPr>
              <a:t>  0.01 X V1(</a:t>
            </a:r>
            <a:r>
              <a:rPr lang="en-US" sz="3200" dirty="0" err="1" smtClean="0">
                <a:latin typeface="Times New Roman" pitchFamily="18" charset="0"/>
                <a:cs typeface="Times New Roman" pitchFamily="18" charset="0"/>
              </a:rPr>
              <a:t>NaOH</a:t>
            </a:r>
            <a:r>
              <a:rPr lang="en-US" sz="3200" dirty="0" smtClean="0">
                <a:latin typeface="Times New Roman" pitchFamily="18" charset="0"/>
                <a:cs typeface="Times New Roman" pitchFamily="18" charset="0"/>
              </a:rPr>
              <a:t>) = C2 X 0.5</a:t>
            </a:r>
          </a:p>
          <a:p>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Sample:</a:t>
            </a:r>
          </a:p>
          <a:p>
            <a:r>
              <a:rPr lang="en-US" sz="3200" dirty="0" smtClean="0">
                <a:solidFill>
                  <a:srgbClr val="FF0000"/>
                </a:solidFill>
                <a:latin typeface="Times New Roman" pitchFamily="18" charset="0"/>
                <a:cs typeface="Times New Roman" pitchFamily="18" charset="0"/>
              </a:rPr>
              <a:t>2-</a:t>
            </a:r>
            <a:r>
              <a:rPr lang="en-US" sz="3200" dirty="0" smtClean="0">
                <a:latin typeface="Times New Roman" pitchFamily="18" charset="0"/>
                <a:cs typeface="Times New Roman" pitchFamily="18" charset="0"/>
              </a:rPr>
              <a:t>  0.01 X V1 = C2 X 0.5</a:t>
            </a:r>
          </a:p>
          <a:p>
            <a:endParaRPr lang="en-US" sz="3200" dirty="0" smtClean="0">
              <a:latin typeface="Times New Roman" pitchFamily="18" charset="0"/>
              <a:cs typeface="Times New Roman" pitchFamily="18" charset="0"/>
            </a:endParaRPr>
          </a:p>
          <a:p>
            <a:r>
              <a:rPr lang="en-US" sz="3200" dirty="0" smtClean="0">
                <a:solidFill>
                  <a:srgbClr val="FF0000"/>
                </a:solidFill>
                <a:latin typeface="Times New Roman" pitchFamily="18" charset="0"/>
                <a:cs typeface="Times New Roman" pitchFamily="18" charset="0"/>
              </a:rPr>
              <a:t>1 -2 </a:t>
            </a:r>
            <a:r>
              <a:rPr lang="en-US" sz="3200" dirty="0" smtClean="0">
                <a:latin typeface="Times New Roman" pitchFamily="18" charset="0"/>
                <a:cs typeface="Times New Roman" pitchFamily="18" charset="0"/>
              </a:rPr>
              <a:t>= Net free fatty acid in 0.5ml of fat </a:t>
            </a:r>
          </a:p>
          <a:p>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328</Words>
  <Application>Microsoft Office PowerPoint</Application>
  <PresentationFormat>On-screen Show (4:3)</PresentationFormat>
  <Paragraphs>38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Effect of Bile Salts on Pancreatic Lipase Activity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Bile Salts on Pancreatic Lipase Activity</dc:title>
  <dc:creator/>
  <cp:lastModifiedBy>Iman</cp:lastModifiedBy>
  <cp:revision>15</cp:revision>
  <dcterms:created xsi:type="dcterms:W3CDTF">2006-08-16T00:00:00Z</dcterms:created>
  <dcterms:modified xsi:type="dcterms:W3CDTF">2011-04-05T07:21:57Z</dcterms:modified>
</cp:coreProperties>
</file>