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59" r:id="rId6"/>
    <p:sldId id="260" r:id="rId7"/>
    <p:sldId id="266" r:id="rId8"/>
    <p:sldId id="261" r:id="rId9"/>
    <p:sldId id="258" r:id="rId10"/>
    <p:sldId id="262" r:id="rId11"/>
    <p:sldId id="25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upload.wikimedia.org/wikipedia/commons/7/70/Phosphat-Ion.sv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00"/>
            <a:ext cx="8077200" cy="1793167"/>
          </a:xfrm>
        </p:spPr>
        <p:txBody>
          <a:bodyPr/>
          <a:lstStyle/>
          <a:p>
            <a:pPr marL="182880" indent="0">
              <a:buNone/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Colorimetric 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stimation of Inorganic 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hosphate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762000"/>
            <a:ext cx="2512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rebuchet MS" pitchFamily="34" charset="0"/>
                <a:cs typeface="Times New Roman" pitchFamily="18" charset="0"/>
              </a:rPr>
              <a:t>Calculation</a:t>
            </a:r>
            <a:endParaRPr lang="en-US" sz="3600" dirty="0">
              <a:solidFill>
                <a:srgbClr val="FF0000"/>
              </a:solidFill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1905000"/>
            <a:ext cx="3020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rebuchet MS" pitchFamily="34" charset="0"/>
                <a:cs typeface="Times New Roman" pitchFamily="18" charset="0"/>
              </a:rPr>
              <a:t>C1 X V1 = C2 X V2</a:t>
            </a:r>
            <a:endParaRPr lang="en-US" sz="2800" dirty="0">
              <a:latin typeface="Trebuchet MS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457200"/>
            <a:ext cx="8305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Inorganic phosphate react with ammonium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molybdate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an acid solution to form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phosphomolybdic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acid.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reducing agent such as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metol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is added which reduces the molybdenum to give a blue colour but does not affect the uncombined.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8666" y="2438400"/>
            <a:ext cx="838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A phosphate</a:t>
            </a:r>
            <a:r>
              <a:rPr lang="en-US" sz="3600" dirty="0"/>
              <a:t>, an inorganic chemical, is a salt of phosphoric acid</a:t>
            </a:r>
          </a:p>
          <a:p>
            <a:r>
              <a:rPr lang="en-US" sz="3600" dirty="0" smtClean="0"/>
              <a:t>It </a:t>
            </a:r>
            <a:r>
              <a:rPr lang="en-US" sz="3600" dirty="0"/>
              <a:t>consists of one central phosphorus atom surrounded by four oxygen atoms in a tetrahedral arrangement. The phosphate ion carries a negative three formal charge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16152" y="609600"/>
            <a:ext cx="2727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Introduction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File:Phosphat-Ion.sv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7231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682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990600"/>
            <a:ext cx="8763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B050"/>
                </a:solidFill>
              </a:rPr>
              <a:t>phosphorus</a:t>
            </a:r>
            <a:r>
              <a:rPr lang="en-US" sz="3600" dirty="0">
                <a:solidFill>
                  <a:srgbClr val="00B050"/>
                </a:solidFill>
              </a:rPr>
              <a:t> </a:t>
            </a:r>
            <a:r>
              <a:rPr lang="en-US" sz="3600" dirty="0"/>
              <a:t>is found as a free phosphate ion in solution and is called </a:t>
            </a:r>
            <a:r>
              <a:rPr lang="en-US" sz="3600" b="1" dirty="0">
                <a:solidFill>
                  <a:srgbClr val="00B050"/>
                </a:solidFill>
              </a:rPr>
              <a:t>inorganic phosphate</a:t>
            </a:r>
            <a:r>
              <a:rPr lang="en-US" sz="3600" dirty="0"/>
              <a:t>, to distinguish it from phosphates bound in various phosphate esters. </a:t>
            </a:r>
            <a:endParaRPr lang="en-US" sz="3600" dirty="0" smtClean="0"/>
          </a:p>
          <a:p>
            <a:endParaRPr lang="en-US" sz="3600" dirty="0"/>
          </a:p>
          <a:p>
            <a:r>
              <a:rPr lang="en-US" sz="3600" dirty="0" smtClean="0"/>
              <a:t>Inorganic </a:t>
            </a:r>
            <a:r>
              <a:rPr lang="en-US" sz="3600" dirty="0"/>
              <a:t>phosphate is generally denoted </a:t>
            </a:r>
            <a:r>
              <a:rPr lang="en-US" sz="3600" dirty="0" smtClean="0"/>
              <a:t>Pi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2505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219200"/>
            <a:ext cx="8839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Phosphate are </a:t>
            </a:r>
            <a:r>
              <a:rPr lang="en-US" sz="3600" dirty="0"/>
              <a:t>most commonly found in the form of adenosine phosphates, (AMP, ADP and ATP) and in DNA and RNA</a:t>
            </a:r>
          </a:p>
        </p:txBody>
      </p:sp>
    </p:spTree>
    <p:extLst>
      <p:ext uri="{BB962C8B-B14F-4D97-AF65-F5344CB8AC3E}">
        <p14:creationId xmlns:p14="http://schemas.microsoft.com/office/powerpoint/2010/main" val="1577628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3080" y="443345"/>
            <a:ext cx="25346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Trebuchet MS" pitchFamily="34" charset="0"/>
                <a:cs typeface="Times New Roman" pitchFamily="18" charset="0"/>
              </a:rPr>
              <a:t>Principle</a:t>
            </a:r>
            <a:endParaRPr lang="en-US" sz="4400" b="1" dirty="0">
              <a:solidFill>
                <a:srgbClr val="FF0000"/>
              </a:solidFill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47800"/>
            <a:ext cx="9067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rebuchet MS" pitchFamily="34" charset="0"/>
                <a:cs typeface="Times New Roman" pitchFamily="18" charset="0"/>
              </a:rPr>
              <a:t>The measurement of inorganic phosphate must be one of the comments determinations carried out in a biochemistry lab. It is certainly surprising how frequently such a measurement is required, and the production of a standard curve is a useful exercise for checking the validity of Beer’s Law.</a:t>
            </a:r>
          </a:p>
          <a:p>
            <a:endParaRPr lang="en-US" sz="3600" dirty="0" smtClean="0">
              <a:latin typeface="Trebuchet MS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38200"/>
            <a:ext cx="8915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Trebuchet MS" pitchFamily="34" charset="0"/>
                <a:cs typeface="Times New Roman" pitchFamily="18" charset="0"/>
              </a:rPr>
              <a:t>Inorganic phosphate reacts with ammonium </a:t>
            </a:r>
            <a:r>
              <a:rPr lang="en-US" sz="3600" dirty="0" err="1" smtClean="0">
                <a:latin typeface="Trebuchet MS" pitchFamily="34" charset="0"/>
                <a:cs typeface="Times New Roman" pitchFamily="18" charset="0"/>
              </a:rPr>
              <a:t>molybdate</a:t>
            </a:r>
            <a:r>
              <a:rPr lang="en-US" sz="3600" dirty="0" smtClean="0">
                <a:latin typeface="Trebuchet MS" pitchFamily="34" charset="0"/>
                <a:cs typeface="Times New Roman" pitchFamily="18" charset="0"/>
              </a:rPr>
              <a:t> in </a:t>
            </a:r>
            <a:r>
              <a:rPr lang="en-US" sz="3600" u="sng" dirty="0" smtClean="0">
                <a:latin typeface="Trebuchet MS" pitchFamily="34" charset="0"/>
                <a:cs typeface="Times New Roman" pitchFamily="18" charset="0"/>
              </a:rPr>
              <a:t>an acid solution </a:t>
            </a:r>
            <a:r>
              <a:rPr lang="en-US" sz="3600" dirty="0" smtClean="0">
                <a:latin typeface="Trebuchet MS" pitchFamily="34" charset="0"/>
                <a:cs typeface="Times New Roman" pitchFamily="18" charset="0"/>
              </a:rPr>
              <a:t>to form </a:t>
            </a:r>
            <a:r>
              <a:rPr lang="en-US" sz="3600" dirty="0" err="1" smtClean="0">
                <a:latin typeface="Trebuchet MS" pitchFamily="34" charset="0"/>
                <a:cs typeface="Times New Roman" pitchFamily="18" charset="0"/>
              </a:rPr>
              <a:t>phosphomolybdic</a:t>
            </a:r>
            <a:r>
              <a:rPr lang="en-US" sz="3600" dirty="0" smtClean="0">
                <a:latin typeface="Trebuchet MS" pitchFamily="34" charset="0"/>
                <a:cs typeface="Times New Roman" pitchFamily="18" charset="0"/>
              </a:rPr>
              <a:t> acid. </a:t>
            </a:r>
          </a:p>
          <a:p>
            <a:endParaRPr lang="en-US" sz="3600" dirty="0" smtClean="0">
              <a:latin typeface="Trebuchet MS" pitchFamily="34" charset="0"/>
              <a:cs typeface="Times New Roman" pitchFamily="18" charset="0"/>
            </a:endParaRPr>
          </a:p>
          <a:p>
            <a:r>
              <a:rPr lang="en-US" sz="3600" dirty="0" smtClean="0">
                <a:latin typeface="Trebuchet MS" pitchFamily="34" charset="0"/>
                <a:cs typeface="Times New Roman" pitchFamily="18" charset="0"/>
              </a:rPr>
              <a:t>A reducing agent such as </a:t>
            </a:r>
            <a:r>
              <a:rPr lang="en-US" sz="3600" dirty="0" err="1" smtClean="0">
                <a:latin typeface="Trebuchet MS" pitchFamily="34" charset="0"/>
                <a:cs typeface="Times New Roman" pitchFamily="18" charset="0"/>
              </a:rPr>
              <a:t>metol</a:t>
            </a:r>
            <a:r>
              <a:rPr lang="en-US" sz="3600" dirty="0" smtClean="0">
                <a:latin typeface="Trebuchet MS" pitchFamily="34" charset="0"/>
                <a:cs typeface="Times New Roman" pitchFamily="18" charset="0"/>
              </a:rPr>
              <a:t> is added which reduces the molybdenum to give a blue colour but does not affect the uncombined </a:t>
            </a:r>
            <a:r>
              <a:rPr lang="en-US" sz="3600" dirty="0" err="1" smtClean="0">
                <a:latin typeface="Trebuchet MS" pitchFamily="34" charset="0"/>
                <a:cs typeface="Times New Roman" pitchFamily="18" charset="0"/>
              </a:rPr>
              <a:t>molybdic</a:t>
            </a:r>
            <a:r>
              <a:rPr lang="en-US" sz="3600" dirty="0" smtClean="0">
                <a:latin typeface="Trebuchet MS" pitchFamily="34" charset="0"/>
                <a:cs typeface="Times New Roman" pitchFamily="18" charset="0"/>
              </a:rPr>
              <a:t> acid.</a:t>
            </a:r>
            <a:endParaRPr lang="en-US" sz="3600" dirty="0">
              <a:latin typeface="Trebuchet MS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82" y="1295400"/>
            <a:ext cx="887454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Pi </a:t>
            </a:r>
            <a:r>
              <a:rPr lang="en-US" sz="2400" dirty="0"/>
              <a:t>+ ammonium </a:t>
            </a:r>
            <a:r>
              <a:rPr lang="en-US" sz="2400" dirty="0" err="1"/>
              <a:t>molybdate</a:t>
            </a:r>
            <a:r>
              <a:rPr lang="en-US" sz="2400" dirty="0"/>
              <a:t>  </a:t>
            </a:r>
            <a:r>
              <a:rPr lang="en-US" sz="2400" dirty="0" smtClean="0"/>
              <a:t>   </a:t>
            </a:r>
            <a:r>
              <a:rPr lang="en-US" sz="2400" dirty="0" smtClean="0"/>
              <a:t>               </a:t>
            </a:r>
            <a:r>
              <a:rPr lang="en-US" sz="2400" dirty="0" err="1" smtClean="0"/>
              <a:t>phosphomolybdic</a:t>
            </a:r>
            <a:r>
              <a:rPr lang="en-US" sz="2400" dirty="0" smtClean="0"/>
              <a:t> acid 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err="1" smtClean="0"/>
              <a:t>phosphomolybdic</a:t>
            </a:r>
            <a:r>
              <a:rPr lang="en-US" sz="2400" dirty="0" smtClean="0"/>
              <a:t> acid + </a:t>
            </a:r>
            <a:r>
              <a:rPr lang="en-US" sz="2400" dirty="0" err="1" smtClean="0"/>
              <a:t>metol</a:t>
            </a:r>
            <a:r>
              <a:rPr lang="en-US" sz="2400" dirty="0" smtClean="0"/>
              <a:t>(reducing agent)      blue </a:t>
            </a:r>
            <a:r>
              <a:rPr lang="en-US" sz="2400" dirty="0" err="1" smtClean="0"/>
              <a:t>colour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err="1" smtClean="0"/>
              <a:t>Metol</a:t>
            </a:r>
            <a:r>
              <a:rPr lang="en-US" sz="2400" dirty="0" smtClean="0"/>
              <a:t> not combine with excess of molybdic acid    </a:t>
            </a:r>
            <a:endParaRPr lang="en-US" sz="24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038600" y="1600200"/>
            <a:ext cx="1066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6587836" y="2649947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941802" y="111073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Acid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solu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216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1800" y="22860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Trebuchet MS" pitchFamily="34" charset="0"/>
                <a:cs typeface="Times New Roman" pitchFamily="18" charset="0"/>
              </a:rPr>
              <a:t>Method</a:t>
            </a:r>
            <a:endParaRPr lang="en-US" sz="4400" dirty="0">
              <a:solidFill>
                <a:srgbClr val="FF0000"/>
              </a:solidFill>
              <a:latin typeface="Trebuchet MS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201982"/>
              </p:ext>
            </p:extLst>
          </p:nvPr>
        </p:nvGraphicFramePr>
        <p:xfrm>
          <a:off x="0" y="533400"/>
          <a:ext cx="8991600" cy="417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066800"/>
                <a:gridCol w="1070134"/>
                <a:gridCol w="1081802"/>
                <a:gridCol w="972264"/>
                <a:gridCol w="952499"/>
                <a:gridCol w="1082323"/>
                <a:gridCol w="1165578"/>
              </a:tblGrid>
              <a:tr h="370840">
                <a:tc>
                  <a:txBody>
                    <a:bodyPr/>
                    <a:lstStyle/>
                    <a:p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Blank </a:t>
                      </a:r>
                      <a:endParaRPr lang="en-US" sz="2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Std1 </a:t>
                      </a:r>
                      <a:endParaRPr lang="en-US" sz="2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Std2 </a:t>
                      </a:r>
                      <a:endParaRPr lang="en-US" sz="2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Std3 </a:t>
                      </a:r>
                      <a:endParaRPr lang="en-US" sz="2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Std4 </a:t>
                      </a:r>
                      <a:endParaRPr lang="en-US" sz="2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Std5 </a:t>
                      </a:r>
                      <a:endParaRPr lang="en-US" sz="2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un</a:t>
                      </a:r>
                      <a:endParaRPr lang="en-US" sz="2400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TCA</a:t>
                      </a:r>
                      <a:endParaRPr lang="en-US" sz="2400" dirty="0">
                        <a:solidFill>
                          <a:srgbClr val="FF0000"/>
                        </a:solidFill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1ml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0.9ml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0.7ml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0.5ml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Trebuchet MS" pitchFamily="34" charset="0"/>
                          <a:cs typeface="Times New Roman" pitchFamily="18" charset="0"/>
                        </a:rPr>
                        <a:t>0.3ml</a:t>
                      </a:r>
                      <a:endParaRPr lang="en-US" sz="22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>
                          <a:latin typeface="Trebuchet MS" pitchFamily="34" charset="0"/>
                          <a:cs typeface="Times New Roman" pitchFamily="18" charset="0"/>
                        </a:rPr>
                        <a:t> _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_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St.sol(</a:t>
                      </a:r>
                      <a:r>
                        <a:rPr lang="en-US" sz="2400" dirty="0" err="1" smtClean="0">
                          <a:solidFill>
                            <a:srgbClr val="FF0000"/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w.s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)</a:t>
                      </a:r>
                      <a:endParaRPr lang="en-US" sz="2400" dirty="0">
                        <a:solidFill>
                          <a:srgbClr val="FF0000"/>
                        </a:solidFill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_ 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0.1ml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0.3ml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0.5ml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Trebuchet MS" pitchFamily="34" charset="0"/>
                          <a:cs typeface="Times New Roman" pitchFamily="18" charset="0"/>
                        </a:rPr>
                        <a:t>0.7ml</a:t>
                      </a:r>
                      <a:endParaRPr lang="en-US" sz="22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1ml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_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Copper 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acetate buffer(pH4)</a:t>
                      </a:r>
                      <a:endParaRPr lang="en-US" sz="2000" dirty="0">
                        <a:solidFill>
                          <a:srgbClr val="FF0000"/>
                        </a:solidFill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3ml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>
                          <a:latin typeface="Trebuchet MS" pitchFamily="34" charset="0"/>
                          <a:cs typeface="Times New Roman" pitchFamily="18" charset="0"/>
                        </a:rPr>
                        <a:t>3ml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3ml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3ml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3ml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3ml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3ml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FF0000"/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Ammonium</a:t>
                      </a:r>
                      <a:r>
                        <a:rPr lang="en-US" sz="2200" baseline="0" dirty="0" smtClean="0">
                          <a:solidFill>
                            <a:srgbClr val="FF0000"/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200" baseline="0" dirty="0" err="1" smtClean="0">
                          <a:solidFill>
                            <a:srgbClr val="FF0000"/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molybdate</a:t>
                      </a:r>
                      <a:endParaRPr lang="en-US" sz="2200" dirty="0">
                        <a:solidFill>
                          <a:srgbClr val="FF0000"/>
                        </a:solidFill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Trebuchet MS" pitchFamily="34" charset="0"/>
                          <a:cs typeface="Times New Roman" pitchFamily="18" charset="0"/>
                        </a:rPr>
                        <a:t>0.5ml</a:t>
                      </a:r>
                      <a:endParaRPr lang="en-US" sz="22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>
                          <a:latin typeface="Trebuchet MS" pitchFamily="34" charset="0"/>
                          <a:cs typeface="Times New Roman" pitchFamily="18" charset="0"/>
                        </a:rPr>
                        <a:t>0.5ml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>
                          <a:latin typeface="Trebuchet MS" pitchFamily="34" charset="0"/>
                          <a:cs typeface="Times New Roman" pitchFamily="18" charset="0"/>
                        </a:rPr>
                        <a:t>0.5ml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>
                          <a:latin typeface="Trebuchet MS" pitchFamily="34" charset="0"/>
                          <a:cs typeface="Times New Roman" pitchFamily="18" charset="0"/>
                        </a:rPr>
                        <a:t>0.5ml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Trebuchet MS" pitchFamily="34" charset="0"/>
                          <a:cs typeface="Times New Roman" pitchFamily="18" charset="0"/>
                        </a:rPr>
                        <a:t>0.5ml</a:t>
                      </a:r>
                      <a:endParaRPr lang="en-US" sz="22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0.5ml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0.5ml</a:t>
                      </a:r>
                    </a:p>
                    <a:p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rgbClr val="FF0000"/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Metol</a:t>
                      </a:r>
                      <a:endParaRPr lang="en-US" sz="2400" dirty="0">
                        <a:solidFill>
                          <a:srgbClr val="FF0000"/>
                        </a:solidFill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Trebuchet MS" pitchFamily="34" charset="0"/>
                          <a:cs typeface="Times New Roman" pitchFamily="18" charset="0"/>
                        </a:rPr>
                        <a:t>0.5ml</a:t>
                      </a:r>
                      <a:endParaRPr lang="en-US" sz="22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>
                          <a:latin typeface="Trebuchet MS" pitchFamily="34" charset="0"/>
                          <a:cs typeface="Times New Roman" pitchFamily="18" charset="0"/>
                        </a:rPr>
                        <a:t>0.5ml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>
                          <a:latin typeface="Trebuchet MS" pitchFamily="34" charset="0"/>
                          <a:cs typeface="Times New Roman" pitchFamily="18" charset="0"/>
                        </a:rPr>
                        <a:t>0.5ml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>
                          <a:latin typeface="Trebuchet MS" pitchFamily="34" charset="0"/>
                          <a:cs typeface="Times New Roman" pitchFamily="18" charset="0"/>
                        </a:rPr>
                        <a:t>0.5ml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Trebuchet MS" pitchFamily="34" charset="0"/>
                          <a:cs typeface="Times New Roman" pitchFamily="18" charset="0"/>
                        </a:rPr>
                        <a:t>0.5ml</a:t>
                      </a:r>
                      <a:endParaRPr lang="en-US" sz="22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>
                          <a:latin typeface="Trebuchet MS" pitchFamily="34" charset="0"/>
                          <a:cs typeface="Times New Roman" pitchFamily="18" charset="0"/>
                        </a:rPr>
                        <a:t>0.5ml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0.5ml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Trebuchet MS" pitchFamily="34" charset="0"/>
                          <a:cs typeface="Times New Roman" pitchFamily="18" charset="0"/>
                        </a:rPr>
                        <a:t>Unknown</a:t>
                      </a:r>
                      <a:endParaRPr lang="en-US" sz="2400" dirty="0">
                        <a:solidFill>
                          <a:srgbClr val="FF0000"/>
                        </a:solidFill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>
                          <a:latin typeface="Trebuchet MS" pitchFamily="34" charset="0"/>
                          <a:cs typeface="Times New Roman" pitchFamily="18" charset="0"/>
                        </a:rPr>
                        <a:t>_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>
                          <a:latin typeface="Trebuchet MS" pitchFamily="34" charset="0"/>
                          <a:cs typeface="Times New Roman" pitchFamily="18" charset="0"/>
                        </a:rPr>
                        <a:t>_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>
                          <a:latin typeface="Trebuchet MS" pitchFamily="34" charset="0"/>
                          <a:cs typeface="Times New Roman" pitchFamily="18" charset="0"/>
                        </a:rPr>
                        <a:t>_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>
                          <a:latin typeface="Trebuchet MS" pitchFamily="34" charset="0"/>
                          <a:cs typeface="Times New Roman" pitchFamily="18" charset="0"/>
                        </a:rPr>
                        <a:t>_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_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    _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rebuchet MS" pitchFamily="34" charset="0"/>
                          <a:cs typeface="Times New Roman" pitchFamily="18" charset="0"/>
                        </a:rPr>
                        <a:t>1ml</a:t>
                      </a:r>
                      <a:endParaRPr lang="en-US" sz="2400" dirty="0">
                        <a:latin typeface="Trebuchet MS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19200" y="5347855"/>
            <a:ext cx="52994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rebuchet MS" pitchFamily="34" charset="0"/>
                <a:cs typeface="Times New Roman" pitchFamily="18" charset="0"/>
              </a:rPr>
              <a:t>Mix, incubate at RT for 10 min. </a:t>
            </a:r>
          </a:p>
          <a:p>
            <a:r>
              <a:rPr lang="en-US" sz="2800" dirty="0" smtClean="0">
                <a:latin typeface="Trebuchet MS" pitchFamily="34" charset="0"/>
                <a:cs typeface="Times New Roman" pitchFamily="18" charset="0"/>
              </a:rPr>
              <a:t>And then read at 880nm.</a:t>
            </a:r>
            <a:endParaRPr lang="en-US" sz="2800" dirty="0">
              <a:latin typeface="Trebuchet MS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110</TotalTime>
  <Words>345</Words>
  <Application>Microsoft Office PowerPoint</Application>
  <PresentationFormat>On-screen Show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Slipstream</vt:lpstr>
      <vt:lpstr>The Colorimetric Estimation of Inorganic Phosphate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colorimetric estimation of inorganic phosphate</dc:title>
  <dc:creator/>
  <cp:lastModifiedBy>Iman</cp:lastModifiedBy>
  <cp:revision>17</cp:revision>
  <dcterms:created xsi:type="dcterms:W3CDTF">2006-08-16T00:00:00Z</dcterms:created>
  <dcterms:modified xsi:type="dcterms:W3CDTF">2011-04-25T14:27:45Z</dcterms:modified>
</cp:coreProperties>
</file>