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57"/>
  </p:notesMasterIdLst>
  <p:handoutMasterIdLst>
    <p:handoutMasterId r:id="rId58"/>
  </p:handoutMasterIdLst>
  <p:sldIdLst>
    <p:sldId id="256" r:id="rId2"/>
    <p:sldId id="257" r:id="rId3"/>
    <p:sldId id="258" r:id="rId4"/>
    <p:sldId id="259" r:id="rId5"/>
    <p:sldId id="260"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305" r:id="rId26"/>
    <p:sldId id="306" r:id="rId27"/>
    <p:sldId id="307" r:id="rId28"/>
    <p:sldId id="308" r:id="rId29"/>
    <p:sldId id="309" r:id="rId30"/>
    <p:sldId id="310" r:id="rId31"/>
    <p:sldId id="311" r:id="rId32"/>
    <p:sldId id="312" r:id="rId33"/>
    <p:sldId id="281" r:id="rId34"/>
    <p:sldId id="282" r:id="rId35"/>
    <p:sldId id="283" r:id="rId36"/>
    <p:sldId id="284" r:id="rId37"/>
    <p:sldId id="285" r:id="rId38"/>
    <p:sldId id="286" r:id="rId39"/>
    <p:sldId id="287" r:id="rId40"/>
    <p:sldId id="288" r:id="rId41"/>
    <p:sldId id="289"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401C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2178" y="-88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image" Target="../media/image28.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9A13E53-ED7A-44BA-B710-936D61766F4D}" type="datetimeFigureOut">
              <a:rPr lang="en-US" smtClean="0"/>
              <a:t>21/12/2014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6B8F960-1986-4CA5-B555-8FBD25A17BA2}" type="slidenum">
              <a:rPr lang="en-US" smtClean="0"/>
              <a:t>‹#›</a:t>
            </a:fld>
            <a:endParaRPr lang="en-US"/>
          </a:p>
        </p:txBody>
      </p:sp>
    </p:spTree>
    <p:extLst>
      <p:ext uri="{BB962C8B-B14F-4D97-AF65-F5344CB8AC3E}">
        <p14:creationId xmlns:p14="http://schemas.microsoft.com/office/powerpoint/2010/main" val="2770672947"/>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49DC252-502F-47E0-A358-8408CC8A21FE}" type="datetimeFigureOut">
              <a:rPr lang="en-US" smtClean="0"/>
              <a:t>21/12/2014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604E7B-5007-474D-8495-E990A5DB6357}" type="slidenum">
              <a:rPr lang="en-US" smtClean="0"/>
              <a:t>‹#›</a:t>
            </a:fld>
            <a:endParaRPr lang="en-US"/>
          </a:p>
        </p:txBody>
      </p:sp>
    </p:spTree>
    <p:extLst>
      <p:ext uri="{BB962C8B-B14F-4D97-AF65-F5344CB8AC3E}">
        <p14:creationId xmlns:p14="http://schemas.microsoft.com/office/powerpoint/2010/main" val="3138416433"/>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6604E7B-5007-474D-8495-E990A5DB6357}" type="slidenum">
              <a:rPr lang="en-US" smtClean="0"/>
              <a:t>1</a:t>
            </a:fld>
            <a:endParaRPr lang="en-US"/>
          </a:p>
        </p:txBody>
      </p:sp>
      <p:sp>
        <p:nvSpPr>
          <p:cNvPr id="5" name="Header Placeholder 4"/>
          <p:cNvSpPr>
            <a:spLocks noGrp="1"/>
          </p:cNvSpPr>
          <p:nvPr>
            <p:ph type="hdr" sz="quarter" idx="11"/>
          </p:nvPr>
        </p:nvSpPr>
        <p:spPr/>
        <p:txBody>
          <a:bodyPr/>
          <a:lstStyle/>
          <a:p>
            <a:endParaRPr lang="en-US"/>
          </a:p>
        </p:txBody>
      </p:sp>
    </p:spTree>
    <p:extLst>
      <p:ext uri="{BB962C8B-B14F-4D97-AF65-F5344CB8AC3E}">
        <p14:creationId xmlns:p14="http://schemas.microsoft.com/office/powerpoint/2010/main" val="11086878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62A9550-8889-44C7-A88B-04DEEF95A61D}" type="slidenum">
              <a:rPr lang="en-US" smtClean="0"/>
              <a:t>5</a:t>
            </a:fld>
            <a:endParaRPr lang="en-US"/>
          </a:p>
        </p:txBody>
      </p:sp>
      <p:sp>
        <p:nvSpPr>
          <p:cNvPr id="5" name="Header Placeholder 4"/>
          <p:cNvSpPr>
            <a:spLocks noGrp="1"/>
          </p:cNvSpPr>
          <p:nvPr>
            <p:ph type="hdr" sz="quarter" idx="11"/>
          </p:nvPr>
        </p:nvSpPr>
        <p:spPr/>
        <p:txBody>
          <a:bodyPr/>
          <a:lstStyle/>
          <a:p>
            <a:endParaRPr lang="en-US"/>
          </a:p>
        </p:txBody>
      </p:sp>
    </p:spTree>
    <p:extLst>
      <p:ext uri="{BB962C8B-B14F-4D97-AF65-F5344CB8AC3E}">
        <p14:creationId xmlns:p14="http://schemas.microsoft.com/office/powerpoint/2010/main" val="15338465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62A9550-8889-44C7-A88B-04DEEF95A61D}" type="slidenum">
              <a:rPr lang="en-US" smtClean="0"/>
              <a:t>16</a:t>
            </a:fld>
            <a:endParaRPr lang="en-US"/>
          </a:p>
        </p:txBody>
      </p:sp>
      <p:sp>
        <p:nvSpPr>
          <p:cNvPr id="5" name="Header Placeholder 4"/>
          <p:cNvSpPr>
            <a:spLocks noGrp="1"/>
          </p:cNvSpPr>
          <p:nvPr>
            <p:ph type="hdr" sz="quarter" idx="11"/>
          </p:nvPr>
        </p:nvSpPr>
        <p:spPr/>
        <p:txBody>
          <a:bodyPr/>
          <a:lstStyle/>
          <a:p>
            <a:endParaRPr lang="en-US"/>
          </a:p>
        </p:txBody>
      </p:sp>
    </p:spTree>
    <p:extLst>
      <p:ext uri="{BB962C8B-B14F-4D97-AF65-F5344CB8AC3E}">
        <p14:creationId xmlns:p14="http://schemas.microsoft.com/office/powerpoint/2010/main" val="15798744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62A9550-8889-44C7-A88B-04DEEF95A61D}" type="slidenum">
              <a:rPr lang="en-US" smtClean="0"/>
              <a:t>18</a:t>
            </a:fld>
            <a:endParaRPr lang="en-US"/>
          </a:p>
        </p:txBody>
      </p:sp>
      <p:sp>
        <p:nvSpPr>
          <p:cNvPr id="5" name="Header Placeholder 4"/>
          <p:cNvSpPr>
            <a:spLocks noGrp="1"/>
          </p:cNvSpPr>
          <p:nvPr>
            <p:ph type="hdr" sz="quarter" idx="11"/>
          </p:nvPr>
        </p:nvSpPr>
        <p:spPr/>
        <p:txBody>
          <a:bodyPr/>
          <a:lstStyle/>
          <a:p>
            <a:endParaRPr lang="en-US"/>
          </a:p>
        </p:txBody>
      </p:sp>
    </p:spTree>
    <p:extLst>
      <p:ext uri="{BB962C8B-B14F-4D97-AF65-F5344CB8AC3E}">
        <p14:creationId xmlns:p14="http://schemas.microsoft.com/office/powerpoint/2010/main" val="14142200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62A9550-8889-44C7-A88B-04DEEF95A61D}" type="slidenum">
              <a:rPr lang="en-US" smtClean="0"/>
              <a:t>22</a:t>
            </a:fld>
            <a:endParaRPr lang="en-US"/>
          </a:p>
        </p:txBody>
      </p:sp>
      <p:sp>
        <p:nvSpPr>
          <p:cNvPr id="5" name="Header Placeholder 4"/>
          <p:cNvSpPr>
            <a:spLocks noGrp="1"/>
          </p:cNvSpPr>
          <p:nvPr>
            <p:ph type="hdr" sz="quarter" idx="11"/>
          </p:nvPr>
        </p:nvSpPr>
        <p:spPr/>
        <p:txBody>
          <a:bodyPr/>
          <a:lstStyle/>
          <a:p>
            <a:endParaRPr lang="en-US"/>
          </a:p>
        </p:txBody>
      </p:sp>
    </p:spTree>
    <p:extLst>
      <p:ext uri="{BB962C8B-B14F-4D97-AF65-F5344CB8AC3E}">
        <p14:creationId xmlns:p14="http://schemas.microsoft.com/office/powerpoint/2010/main" val="4831810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62A9550-8889-44C7-A88B-04DEEF95A61D}" type="slidenum">
              <a:rPr lang="en-US" smtClean="0"/>
              <a:t>44</a:t>
            </a:fld>
            <a:endParaRPr lang="en-US" dirty="0"/>
          </a:p>
        </p:txBody>
      </p:sp>
      <p:sp>
        <p:nvSpPr>
          <p:cNvPr id="5" name="Header Placeholder 4"/>
          <p:cNvSpPr>
            <a:spLocks noGrp="1"/>
          </p:cNvSpPr>
          <p:nvPr>
            <p:ph type="hdr" sz="quarter" idx="11"/>
          </p:nvPr>
        </p:nvSpPr>
        <p:spPr/>
        <p:txBody>
          <a:bodyPr/>
          <a:lstStyle/>
          <a:p>
            <a:endParaRPr lang="en-US"/>
          </a:p>
        </p:txBody>
      </p:sp>
    </p:spTree>
    <p:extLst>
      <p:ext uri="{BB962C8B-B14F-4D97-AF65-F5344CB8AC3E}">
        <p14:creationId xmlns:p14="http://schemas.microsoft.com/office/powerpoint/2010/main" val="8302762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62A9550-8889-44C7-A88B-04DEEF95A61D}" type="slidenum">
              <a:rPr lang="en-US" smtClean="0"/>
              <a:t>51</a:t>
            </a:fld>
            <a:endParaRPr lang="en-US" dirty="0"/>
          </a:p>
        </p:txBody>
      </p:sp>
      <p:sp>
        <p:nvSpPr>
          <p:cNvPr id="5" name="Header Placeholder 4"/>
          <p:cNvSpPr>
            <a:spLocks noGrp="1"/>
          </p:cNvSpPr>
          <p:nvPr>
            <p:ph type="hdr" sz="quarter" idx="11"/>
          </p:nvPr>
        </p:nvSpPr>
        <p:spPr/>
        <p:txBody>
          <a:bodyPr/>
          <a:lstStyle/>
          <a:p>
            <a:endParaRPr lang="en-US"/>
          </a:p>
        </p:txBody>
      </p:sp>
    </p:spTree>
    <p:extLst>
      <p:ext uri="{BB962C8B-B14F-4D97-AF65-F5344CB8AC3E}">
        <p14:creationId xmlns:p14="http://schemas.microsoft.com/office/powerpoint/2010/main" val="21085030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9" name="Rectangle 7"/>
          <p:cNvSpPr>
            <a:spLocks noGrp="1" noChangeArrowheads="1"/>
          </p:cNvSpPr>
          <p:nvPr>
            <p:ph type="ctrTitle" sz="quarter"/>
          </p:nvPr>
        </p:nvSpPr>
        <p:spPr>
          <a:xfrm>
            <a:off x="1828800" y="2173288"/>
            <a:ext cx="4954588" cy="1219200"/>
          </a:xfrm>
        </p:spPr>
        <p:txBody>
          <a:bodyPr/>
          <a:lstStyle>
            <a:lvl1pPr>
              <a:defRPr sz="4000"/>
            </a:lvl1pPr>
          </a:lstStyle>
          <a:p>
            <a:r>
              <a:rPr lang="en-US" smtClean="0"/>
              <a:t>Click to edit Master title style</a:t>
            </a:r>
            <a:endParaRPr lang="en-US"/>
          </a:p>
        </p:txBody>
      </p:sp>
      <p:sp>
        <p:nvSpPr>
          <p:cNvPr id="3080" name="Rectangle 8"/>
          <p:cNvSpPr>
            <a:spLocks noGrp="1" noChangeArrowheads="1"/>
          </p:cNvSpPr>
          <p:nvPr>
            <p:ph type="subTitle" sz="quarter" idx="1"/>
          </p:nvPr>
        </p:nvSpPr>
        <p:spPr>
          <a:xfrm>
            <a:off x="1828800" y="3429000"/>
            <a:ext cx="4953000" cy="1868488"/>
          </a:xfrm>
        </p:spPr>
        <p:txBody>
          <a:bodyPr/>
          <a:lstStyle>
            <a:lvl1pPr marL="0" indent="0">
              <a:buFontTx/>
              <a:buNone/>
              <a:defRPr sz="2800"/>
            </a:lvl1pPr>
          </a:lstStyle>
          <a:p>
            <a:r>
              <a:rPr lang="en-US" smtClean="0"/>
              <a:t>Click to edit Master subtitle style</a:t>
            </a:r>
            <a:endParaRPr lang="en-US"/>
          </a:p>
        </p:txBody>
      </p:sp>
      <p:sp>
        <p:nvSpPr>
          <p:cNvPr id="3081" name="Rectangle 9"/>
          <p:cNvSpPr>
            <a:spLocks noGrp="1" noChangeArrowheads="1"/>
          </p:cNvSpPr>
          <p:nvPr>
            <p:ph type="dt" sz="quarter" idx="2"/>
          </p:nvPr>
        </p:nvSpPr>
        <p:spPr/>
        <p:txBody>
          <a:bodyPr/>
          <a:lstStyle>
            <a:lvl1pPr>
              <a:defRPr/>
            </a:lvl1pPr>
          </a:lstStyle>
          <a:p>
            <a:fld id="{D57BE70C-DC69-4E55-8526-BEE6FB8D8EFE}" type="datetime1">
              <a:rPr lang="en-US" smtClean="0"/>
              <a:t>21/12/2014</a:t>
            </a:fld>
            <a:endParaRPr lang="en-US"/>
          </a:p>
        </p:txBody>
      </p:sp>
      <p:sp>
        <p:nvSpPr>
          <p:cNvPr id="3082" name="Rectangle 10"/>
          <p:cNvSpPr>
            <a:spLocks noGrp="1" noChangeArrowheads="1"/>
          </p:cNvSpPr>
          <p:nvPr>
            <p:ph type="ftr" sz="quarter" idx="3"/>
          </p:nvPr>
        </p:nvSpPr>
        <p:spPr/>
        <p:txBody>
          <a:bodyPr/>
          <a:lstStyle>
            <a:lvl1pPr>
              <a:defRPr/>
            </a:lvl1pPr>
          </a:lstStyle>
          <a:p>
            <a:r>
              <a:rPr lang="en-US" smtClean="0"/>
              <a:t>Dr. Mohammed Alahmed</a:t>
            </a:r>
            <a:endParaRPr lang="en-US"/>
          </a:p>
        </p:txBody>
      </p:sp>
      <p:sp>
        <p:nvSpPr>
          <p:cNvPr id="3083" name="Rectangle 11"/>
          <p:cNvSpPr>
            <a:spLocks noGrp="1" noChangeArrowheads="1"/>
          </p:cNvSpPr>
          <p:nvPr>
            <p:ph type="sldNum" sz="quarter" idx="4"/>
          </p:nvPr>
        </p:nvSpPr>
        <p:spPr/>
        <p:txBody>
          <a:bodyPr/>
          <a:lstStyle>
            <a:lvl1pPr>
              <a:defRPr/>
            </a:lvl1pPr>
          </a:lstStyle>
          <a:p>
            <a:fld id="{DEEE663C-9B4D-4569-96F4-448A1C7C10D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quarter" idx="10"/>
          </p:nvPr>
        </p:nvSpPr>
        <p:spPr/>
        <p:txBody>
          <a:bodyPr/>
          <a:lstStyle>
            <a:lvl1pPr>
              <a:defRPr/>
            </a:lvl1pPr>
          </a:lstStyle>
          <a:p>
            <a:fld id="{BDE7C05F-91E4-45A8-9ACC-415AE6EBA204}" type="datetime1">
              <a:rPr lang="en-US" smtClean="0"/>
              <a:t>21/12/2014</a:t>
            </a:fld>
            <a:endParaRPr lang="en-US"/>
          </a:p>
        </p:txBody>
      </p:sp>
      <p:sp>
        <p:nvSpPr>
          <p:cNvPr id="5" name="Footer Placeholder 4"/>
          <p:cNvSpPr>
            <a:spLocks noGrp="1"/>
          </p:cNvSpPr>
          <p:nvPr>
            <p:ph type="ftr" sz="quarter" idx="11"/>
          </p:nvPr>
        </p:nvSpPr>
        <p:spPr/>
        <p:txBody>
          <a:bodyPr/>
          <a:lstStyle>
            <a:lvl1pPr>
              <a:defRPr/>
            </a:lvl1pPr>
          </a:lstStyle>
          <a:p>
            <a:r>
              <a:rPr lang="en-US" smtClean="0"/>
              <a:t>Dr. Mohammed Alahmed</a:t>
            </a:r>
            <a:endParaRPr lang="en-US"/>
          </a:p>
        </p:txBody>
      </p:sp>
      <p:sp>
        <p:nvSpPr>
          <p:cNvPr id="6" name="Slide Number Placeholder 5"/>
          <p:cNvSpPr>
            <a:spLocks noGrp="1"/>
          </p:cNvSpPr>
          <p:nvPr>
            <p:ph type="sldNum" sz="quarter" idx="12"/>
          </p:nvPr>
        </p:nvSpPr>
        <p:spPr/>
        <p:txBody>
          <a:bodyPr/>
          <a:lstStyle>
            <a:lvl1pPr>
              <a:defRPr/>
            </a:lvl1pPr>
          </a:lstStyle>
          <a:p>
            <a:fld id="{DEEE663C-9B4D-4569-96F4-448A1C7C10D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81000"/>
            <a:ext cx="1714500" cy="556260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1370013" y="381000"/>
            <a:ext cx="4992687" cy="5562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quarter" idx="10"/>
          </p:nvPr>
        </p:nvSpPr>
        <p:spPr/>
        <p:txBody>
          <a:bodyPr/>
          <a:lstStyle>
            <a:lvl1pPr>
              <a:defRPr/>
            </a:lvl1pPr>
          </a:lstStyle>
          <a:p>
            <a:fld id="{C76103A5-1F26-4F9F-A993-748E090A3C3C}" type="datetime1">
              <a:rPr lang="en-US" smtClean="0"/>
              <a:t>21/12/2014</a:t>
            </a:fld>
            <a:endParaRPr lang="en-US"/>
          </a:p>
        </p:txBody>
      </p:sp>
      <p:sp>
        <p:nvSpPr>
          <p:cNvPr id="5" name="Footer Placeholder 4"/>
          <p:cNvSpPr>
            <a:spLocks noGrp="1"/>
          </p:cNvSpPr>
          <p:nvPr>
            <p:ph type="ftr" sz="quarter" idx="11"/>
          </p:nvPr>
        </p:nvSpPr>
        <p:spPr/>
        <p:txBody>
          <a:bodyPr/>
          <a:lstStyle>
            <a:lvl1pPr>
              <a:defRPr/>
            </a:lvl1pPr>
          </a:lstStyle>
          <a:p>
            <a:r>
              <a:rPr lang="en-US" smtClean="0"/>
              <a:t>Dr. Mohammed Alahmed</a:t>
            </a:r>
            <a:endParaRPr lang="en-US"/>
          </a:p>
        </p:txBody>
      </p:sp>
      <p:sp>
        <p:nvSpPr>
          <p:cNvPr id="6" name="Slide Number Placeholder 5"/>
          <p:cNvSpPr>
            <a:spLocks noGrp="1"/>
          </p:cNvSpPr>
          <p:nvPr>
            <p:ph type="sldNum" sz="quarter" idx="12"/>
          </p:nvPr>
        </p:nvSpPr>
        <p:spPr/>
        <p:txBody>
          <a:bodyPr/>
          <a:lstStyle>
            <a:lvl1pPr>
              <a:defRPr/>
            </a:lvl1pPr>
          </a:lstStyle>
          <a:p>
            <a:fld id="{DEEE663C-9B4D-4569-96F4-448A1C7C10D7}"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FCAEC9AF-5893-4675-BFE8-3B1C20038624}" type="datetime1">
              <a:rPr lang="en-US" smtClean="0"/>
              <a:t>21/12/2014</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Dr. Mohammed Alahmed</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68A66CB-7E6D-423E-8EDD-DC8082FEBCBF}" type="slidenum">
              <a:rPr lang="en-US"/>
              <a:pPr>
                <a:defRPr/>
              </a:pPr>
              <a:t>‹#›</a:t>
            </a:fld>
            <a:endParaRPr lang="en-US"/>
          </a:p>
        </p:txBody>
      </p:sp>
    </p:spTree>
    <p:extLst>
      <p:ext uri="{BB962C8B-B14F-4D97-AF65-F5344CB8AC3E}">
        <p14:creationId xmlns:p14="http://schemas.microsoft.com/office/powerpoint/2010/main" val="36791702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quarter" idx="10"/>
          </p:nvPr>
        </p:nvSpPr>
        <p:spPr/>
        <p:txBody>
          <a:bodyPr/>
          <a:lstStyle>
            <a:lvl1pPr>
              <a:defRPr/>
            </a:lvl1pPr>
          </a:lstStyle>
          <a:p>
            <a:fld id="{0ECA220F-86C8-4CE6-85BB-C15802647FF3}" type="datetime1">
              <a:rPr lang="en-US" smtClean="0"/>
              <a:t>21/12/2014</a:t>
            </a:fld>
            <a:endParaRPr lang="en-US"/>
          </a:p>
        </p:txBody>
      </p:sp>
      <p:sp>
        <p:nvSpPr>
          <p:cNvPr id="5" name="Footer Placeholder 4"/>
          <p:cNvSpPr>
            <a:spLocks noGrp="1"/>
          </p:cNvSpPr>
          <p:nvPr>
            <p:ph type="ftr" sz="quarter" idx="11"/>
          </p:nvPr>
        </p:nvSpPr>
        <p:spPr/>
        <p:txBody>
          <a:bodyPr/>
          <a:lstStyle>
            <a:lvl1pPr>
              <a:defRPr/>
            </a:lvl1pPr>
          </a:lstStyle>
          <a:p>
            <a:r>
              <a:rPr lang="en-US" smtClean="0"/>
              <a:t>Dr. Mohammed Alahmed</a:t>
            </a:r>
            <a:endParaRPr lang="en-US"/>
          </a:p>
        </p:txBody>
      </p:sp>
      <p:sp>
        <p:nvSpPr>
          <p:cNvPr id="6" name="Slide Number Placeholder 5"/>
          <p:cNvSpPr>
            <a:spLocks noGrp="1"/>
          </p:cNvSpPr>
          <p:nvPr>
            <p:ph type="sldNum" sz="quarter" idx="12"/>
          </p:nvPr>
        </p:nvSpPr>
        <p:spPr/>
        <p:txBody>
          <a:bodyPr/>
          <a:lstStyle>
            <a:lvl1pPr>
              <a:defRPr/>
            </a:lvl1pPr>
          </a:lstStyle>
          <a:p>
            <a:fld id="{DEEE663C-9B4D-4569-96F4-448A1C7C10D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quarter" idx="10"/>
          </p:nvPr>
        </p:nvSpPr>
        <p:spPr/>
        <p:txBody>
          <a:bodyPr/>
          <a:lstStyle>
            <a:lvl1pPr>
              <a:defRPr/>
            </a:lvl1pPr>
          </a:lstStyle>
          <a:p>
            <a:fld id="{AE16AC41-CE21-4364-8D75-141AB87BA202}" type="datetime1">
              <a:rPr lang="en-US" smtClean="0"/>
              <a:t>21/12/2014</a:t>
            </a:fld>
            <a:endParaRPr lang="en-US"/>
          </a:p>
        </p:txBody>
      </p:sp>
      <p:sp>
        <p:nvSpPr>
          <p:cNvPr id="5" name="Footer Placeholder 4"/>
          <p:cNvSpPr>
            <a:spLocks noGrp="1"/>
          </p:cNvSpPr>
          <p:nvPr>
            <p:ph type="ftr" sz="quarter" idx="11"/>
          </p:nvPr>
        </p:nvSpPr>
        <p:spPr/>
        <p:txBody>
          <a:bodyPr/>
          <a:lstStyle>
            <a:lvl1pPr>
              <a:defRPr/>
            </a:lvl1pPr>
          </a:lstStyle>
          <a:p>
            <a:r>
              <a:rPr lang="en-US" smtClean="0"/>
              <a:t>Dr. Mohammed Alahmed</a:t>
            </a:r>
            <a:endParaRPr lang="en-US"/>
          </a:p>
        </p:txBody>
      </p:sp>
      <p:sp>
        <p:nvSpPr>
          <p:cNvPr id="6" name="Slide Number Placeholder 5"/>
          <p:cNvSpPr>
            <a:spLocks noGrp="1"/>
          </p:cNvSpPr>
          <p:nvPr>
            <p:ph type="sldNum" sz="quarter" idx="12"/>
          </p:nvPr>
        </p:nvSpPr>
        <p:spPr/>
        <p:txBody>
          <a:bodyPr/>
          <a:lstStyle>
            <a:lvl1pPr>
              <a:defRPr/>
            </a:lvl1pPr>
          </a:lstStyle>
          <a:p>
            <a:fld id="{DEEE663C-9B4D-4569-96F4-448A1C7C10D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1371600" y="1676400"/>
            <a:ext cx="33528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876800" y="1676400"/>
            <a:ext cx="33528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quarter" idx="10"/>
          </p:nvPr>
        </p:nvSpPr>
        <p:spPr/>
        <p:txBody>
          <a:bodyPr/>
          <a:lstStyle>
            <a:lvl1pPr>
              <a:defRPr/>
            </a:lvl1pPr>
          </a:lstStyle>
          <a:p>
            <a:fld id="{A1FE54DB-8062-4697-91B7-135E3756C864}" type="datetime1">
              <a:rPr lang="en-US" smtClean="0"/>
              <a:t>21/12/2014</a:t>
            </a:fld>
            <a:endParaRPr lang="en-US"/>
          </a:p>
        </p:txBody>
      </p:sp>
      <p:sp>
        <p:nvSpPr>
          <p:cNvPr id="6" name="Footer Placeholder 5"/>
          <p:cNvSpPr>
            <a:spLocks noGrp="1"/>
          </p:cNvSpPr>
          <p:nvPr>
            <p:ph type="ftr" sz="quarter" idx="11"/>
          </p:nvPr>
        </p:nvSpPr>
        <p:spPr/>
        <p:txBody>
          <a:bodyPr/>
          <a:lstStyle>
            <a:lvl1pPr>
              <a:defRPr/>
            </a:lvl1pPr>
          </a:lstStyle>
          <a:p>
            <a:r>
              <a:rPr lang="en-US" smtClean="0"/>
              <a:t>Dr. Mohammed Alahmed</a:t>
            </a:r>
            <a:endParaRPr lang="en-US"/>
          </a:p>
        </p:txBody>
      </p:sp>
      <p:sp>
        <p:nvSpPr>
          <p:cNvPr id="7" name="Slide Number Placeholder 6"/>
          <p:cNvSpPr>
            <a:spLocks noGrp="1"/>
          </p:cNvSpPr>
          <p:nvPr>
            <p:ph type="sldNum" sz="quarter" idx="12"/>
          </p:nvPr>
        </p:nvSpPr>
        <p:spPr/>
        <p:txBody>
          <a:bodyPr/>
          <a:lstStyle>
            <a:lvl1pPr>
              <a:defRPr/>
            </a:lvl1pPr>
          </a:lstStyle>
          <a:p>
            <a:fld id="{DEEE663C-9B4D-4569-96F4-448A1C7C10D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quarter" idx="10"/>
          </p:nvPr>
        </p:nvSpPr>
        <p:spPr/>
        <p:txBody>
          <a:bodyPr/>
          <a:lstStyle>
            <a:lvl1pPr>
              <a:defRPr/>
            </a:lvl1pPr>
          </a:lstStyle>
          <a:p>
            <a:fld id="{F9D00581-893C-4BB4-AABA-D18EE98D6C7E}" type="datetime1">
              <a:rPr lang="en-US" smtClean="0"/>
              <a:t>21/12/2014</a:t>
            </a:fld>
            <a:endParaRPr lang="en-US"/>
          </a:p>
        </p:txBody>
      </p:sp>
      <p:sp>
        <p:nvSpPr>
          <p:cNvPr id="8" name="Footer Placeholder 7"/>
          <p:cNvSpPr>
            <a:spLocks noGrp="1"/>
          </p:cNvSpPr>
          <p:nvPr>
            <p:ph type="ftr" sz="quarter" idx="11"/>
          </p:nvPr>
        </p:nvSpPr>
        <p:spPr/>
        <p:txBody>
          <a:bodyPr/>
          <a:lstStyle>
            <a:lvl1pPr>
              <a:defRPr/>
            </a:lvl1pPr>
          </a:lstStyle>
          <a:p>
            <a:r>
              <a:rPr lang="en-US" smtClean="0"/>
              <a:t>Dr. Mohammed Alahmed</a:t>
            </a:r>
            <a:endParaRPr lang="en-US"/>
          </a:p>
        </p:txBody>
      </p:sp>
      <p:sp>
        <p:nvSpPr>
          <p:cNvPr id="9" name="Slide Number Placeholder 8"/>
          <p:cNvSpPr>
            <a:spLocks noGrp="1"/>
          </p:cNvSpPr>
          <p:nvPr>
            <p:ph type="sldNum" sz="quarter" idx="12"/>
          </p:nvPr>
        </p:nvSpPr>
        <p:spPr/>
        <p:txBody>
          <a:bodyPr/>
          <a:lstStyle>
            <a:lvl1pPr>
              <a:defRPr/>
            </a:lvl1pPr>
          </a:lstStyle>
          <a:p>
            <a:fld id="{DEEE663C-9B4D-4569-96F4-448A1C7C10D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quarter" idx="10"/>
          </p:nvPr>
        </p:nvSpPr>
        <p:spPr/>
        <p:txBody>
          <a:bodyPr/>
          <a:lstStyle>
            <a:lvl1pPr>
              <a:defRPr/>
            </a:lvl1pPr>
          </a:lstStyle>
          <a:p>
            <a:fld id="{98268687-858A-468E-ABE9-40C4E3A0492A}" type="datetime1">
              <a:rPr lang="en-US" smtClean="0"/>
              <a:t>21/12/2014</a:t>
            </a:fld>
            <a:endParaRPr lang="en-US"/>
          </a:p>
        </p:txBody>
      </p:sp>
      <p:sp>
        <p:nvSpPr>
          <p:cNvPr id="4" name="Footer Placeholder 3"/>
          <p:cNvSpPr>
            <a:spLocks noGrp="1"/>
          </p:cNvSpPr>
          <p:nvPr>
            <p:ph type="ftr" sz="quarter" idx="11"/>
          </p:nvPr>
        </p:nvSpPr>
        <p:spPr/>
        <p:txBody>
          <a:bodyPr/>
          <a:lstStyle>
            <a:lvl1pPr>
              <a:defRPr/>
            </a:lvl1pPr>
          </a:lstStyle>
          <a:p>
            <a:r>
              <a:rPr lang="en-US" smtClean="0"/>
              <a:t>Dr. Mohammed Alahmed</a:t>
            </a:r>
            <a:endParaRPr lang="en-US"/>
          </a:p>
        </p:txBody>
      </p:sp>
      <p:sp>
        <p:nvSpPr>
          <p:cNvPr id="5" name="Slide Number Placeholder 4"/>
          <p:cNvSpPr>
            <a:spLocks noGrp="1"/>
          </p:cNvSpPr>
          <p:nvPr>
            <p:ph type="sldNum" sz="quarter" idx="12"/>
          </p:nvPr>
        </p:nvSpPr>
        <p:spPr/>
        <p:txBody>
          <a:bodyPr/>
          <a:lstStyle>
            <a:lvl1pPr>
              <a:defRPr/>
            </a:lvl1pPr>
          </a:lstStyle>
          <a:p>
            <a:fld id="{DEEE663C-9B4D-4569-96F4-448A1C7C10D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lvl1pPr>
              <a:defRPr/>
            </a:lvl1pPr>
          </a:lstStyle>
          <a:p>
            <a:fld id="{A0E03F03-D0B8-4989-B90D-763A509AA368}" type="datetime1">
              <a:rPr lang="en-US" smtClean="0"/>
              <a:t>21/12/2014</a:t>
            </a:fld>
            <a:endParaRPr lang="en-US"/>
          </a:p>
        </p:txBody>
      </p:sp>
      <p:sp>
        <p:nvSpPr>
          <p:cNvPr id="3" name="Footer Placeholder 2"/>
          <p:cNvSpPr>
            <a:spLocks noGrp="1"/>
          </p:cNvSpPr>
          <p:nvPr>
            <p:ph type="ftr" sz="quarter" idx="11"/>
          </p:nvPr>
        </p:nvSpPr>
        <p:spPr/>
        <p:txBody>
          <a:bodyPr/>
          <a:lstStyle>
            <a:lvl1pPr>
              <a:defRPr/>
            </a:lvl1pPr>
          </a:lstStyle>
          <a:p>
            <a:r>
              <a:rPr lang="en-US" smtClean="0"/>
              <a:t>Dr. Mohammed Alahmed</a:t>
            </a:r>
            <a:endParaRPr lang="en-US"/>
          </a:p>
        </p:txBody>
      </p:sp>
      <p:sp>
        <p:nvSpPr>
          <p:cNvPr id="4" name="Slide Number Placeholder 3"/>
          <p:cNvSpPr>
            <a:spLocks noGrp="1"/>
          </p:cNvSpPr>
          <p:nvPr>
            <p:ph type="sldNum" sz="quarter" idx="12"/>
          </p:nvPr>
        </p:nvSpPr>
        <p:spPr/>
        <p:txBody>
          <a:bodyPr/>
          <a:lstStyle>
            <a:lvl1pPr>
              <a:defRPr/>
            </a:lvl1pPr>
          </a:lstStyle>
          <a:p>
            <a:fld id="{DEEE663C-9B4D-4569-96F4-448A1C7C10D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quarter" idx="10"/>
          </p:nvPr>
        </p:nvSpPr>
        <p:spPr/>
        <p:txBody>
          <a:bodyPr/>
          <a:lstStyle>
            <a:lvl1pPr>
              <a:defRPr/>
            </a:lvl1pPr>
          </a:lstStyle>
          <a:p>
            <a:fld id="{B02AF8EE-25FB-4E25-B855-163A840B989D}" type="datetime1">
              <a:rPr lang="en-US" smtClean="0"/>
              <a:t>21/12/2014</a:t>
            </a:fld>
            <a:endParaRPr lang="en-US"/>
          </a:p>
        </p:txBody>
      </p:sp>
      <p:sp>
        <p:nvSpPr>
          <p:cNvPr id="6" name="Footer Placeholder 5"/>
          <p:cNvSpPr>
            <a:spLocks noGrp="1"/>
          </p:cNvSpPr>
          <p:nvPr>
            <p:ph type="ftr" sz="quarter" idx="11"/>
          </p:nvPr>
        </p:nvSpPr>
        <p:spPr/>
        <p:txBody>
          <a:bodyPr/>
          <a:lstStyle>
            <a:lvl1pPr>
              <a:defRPr/>
            </a:lvl1pPr>
          </a:lstStyle>
          <a:p>
            <a:r>
              <a:rPr lang="en-US" smtClean="0"/>
              <a:t>Dr. Mohammed Alahmed</a:t>
            </a:r>
            <a:endParaRPr lang="en-US"/>
          </a:p>
        </p:txBody>
      </p:sp>
      <p:sp>
        <p:nvSpPr>
          <p:cNvPr id="7" name="Slide Number Placeholder 6"/>
          <p:cNvSpPr>
            <a:spLocks noGrp="1"/>
          </p:cNvSpPr>
          <p:nvPr>
            <p:ph type="sldNum" sz="quarter" idx="12"/>
          </p:nvPr>
        </p:nvSpPr>
        <p:spPr/>
        <p:txBody>
          <a:bodyPr/>
          <a:lstStyle>
            <a:lvl1pPr>
              <a:defRPr/>
            </a:lvl1pPr>
          </a:lstStyle>
          <a:p>
            <a:fld id="{DEEE663C-9B4D-4569-96F4-448A1C7C10D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quarter" idx="10"/>
          </p:nvPr>
        </p:nvSpPr>
        <p:spPr/>
        <p:txBody>
          <a:bodyPr/>
          <a:lstStyle>
            <a:lvl1pPr>
              <a:defRPr/>
            </a:lvl1pPr>
          </a:lstStyle>
          <a:p>
            <a:fld id="{F8DF4611-6F85-40EB-BD32-BFC4241BDA2C}" type="datetime1">
              <a:rPr lang="en-US" smtClean="0"/>
              <a:t>21/12/2014</a:t>
            </a:fld>
            <a:endParaRPr lang="en-US"/>
          </a:p>
        </p:txBody>
      </p:sp>
      <p:sp>
        <p:nvSpPr>
          <p:cNvPr id="6" name="Footer Placeholder 5"/>
          <p:cNvSpPr>
            <a:spLocks noGrp="1"/>
          </p:cNvSpPr>
          <p:nvPr>
            <p:ph type="ftr" sz="quarter" idx="11"/>
          </p:nvPr>
        </p:nvSpPr>
        <p:spPr/>
        <p:txBody>
          <a:bodyPr/>
          <a:lstStyle>
            <a:lvl1pPr>
              <a:defRPr/>
            </a:lvl1pPr>
          </a:lstStyle>
          <a:p>
            <a:r>
              <a:rPr lang="en-US" smtClean="0"/>
              <a:t>Dr. Mohammed Alahmed</a:t>
            </a:r>
            <a:endParaRPr lang="en-US"/>
          </a:p>
        </p:txBody>
      </p:sp>
      <p:sp>
        <p:nvSpPr>
          <p:cNvPr id="7" name="Slide Number Placeholder 6"/>
          <p:cNvSpPr>
            <a:spLocks noGrp="1"/>
          </p:cNvSpPr>
          <p:nvPr>
            <p:ph type="sldNum" sz="quarter" idx="12"/>
          </p:nvPr>
        </p:nvSpPr>
        <p:spPr/>
        <p:txBody>
          <a:bodyPr/>
          <a:lstStyle>
            <a:lvl1pPr>
              <a:defRPr/>
            </a:lvl1pPr>
          </a:lstStyle>
          <a:p>
            <a:fld id="{DEEE663C-9B4D-4569-96F4-448A1C7C10D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31" name="Rectangle 7"/>
          <p:cNvSpPr>
            <a:spLocks noGrp="1" noChangeArrowheads="1"/>
          </p:cNvSpPr>
          <p:nvPr>
            <p:ph type="title"/>
          </p:nvPr>
        </p:nvSpPr>
        <p:spPr bwMode="auto">
          <a:xfrm>
            <a:off x="1370013" y="381000"/>
            <a:ext cx="6859587" cy="11430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p>
            <a:pPr lvl="0"/>
            <a:r>
              <a:rPr lang="en-US" smtClean="0"/>
              <a:t>Click to edit Master title style</a:t>
            </a:r>
          </a:p>
        </p:txBody>
      </p:sp>
      <p:sp>
        <p:nvSpPr>
          <p:cNvPr id="1032" name="Rectangle 8"/>
          <p:cNvSpPr>
            <a:spLocks noGrp="1" noChangeArrowheads="1"/>
          </p:cNvSpPr>
          <p:nvPr>
            <p:ph type="body" idx="1"/>
          </p:nvPr>
        </p:nvSpPr>
        <p:spPr bwMode="auto">
          <a:xfrm>
            <a:off x="1371600" y="1676400"/>
            <a:ext cx="6858000" cy="426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6" name="Rectangle 12"/>
          <p:cNvSpPr>
            <a:spLocks noGrp="1" noChangeArrowheads="1"/>
          </p:cNvSpPr>
          <p:nvPr>
            <p:ph type="dt" sz="quarter" idx="2"/>
          </p:nvPr>
        </p:nvSpPr>
        <p:spPr bwMode="auto">
          <a:xfrm>
            <a:off x="228600" y="6326188"/>
            <a:ext cx="1905000" cy="37941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eaLnBrk="1" hangingPunct="1">
              <a:defRPr kumimoji="0" sz="1200"/>
            </a:lvl1pPr>
          </a:lstStyle>
          <a:p>
            <a:fld id="{4451CC64-668B-4C55-9A3C-8EF95F68A99A}" type="datetime1">
              <a:rPr lang="en-US" smtClean="0"/>
              <a:t>21/12/2014</a:t>
            </a:fld>
            <a:endParaRPr lang="en-US"/>
          </a:p>
        </p:txBody>
      </p:sp>
      <p:sp>
        <p:nvSpPr>
          <p:cNvPr id="1037" name="Rectangle 13"/>
          <p:cNvSpPr>
            <a:spLocks noGrp="1" noChangeArrowheads="1"/>
          </p:cNvSpPr>
          <p:nvPr>
            <p:ph type="ftr" sz="quarter" idx="3"/>
          </p:nvPr>
        </p:nvSpPr>
        <p:spPr bwMode="auto">
          <a:xfrm>
            <a:off x="2286000" y="6324600"/>
            <a:ext cx="2895600" cy="379413"/>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eaLnBrk="1" hangingPunct="1">
              <a:defRPr kumimoji="0" sz="1200"/>
            </a:lvl1pPr>
          </a:lstStyle>
          <a:p>
            <a:r>
              <a:rPr lang="en-US" smtClean="0"/>
              <a:t>Dr. Mohammed Alahmed</a:t>
            </a:r>
            <a:endParaRPr lang="en-US"/>
          </a:p>
        </p:txBody>
      </p:sp>
      <p:sp>
        <p:nvSpPr>
          <p:cNvPr id="1038" name="Rectangle 14"/>
          <p:cNvSpPr>
            <a:spLocks noGrp="1" noChangeArrowheads="1"/>
          </p:cNvSpPr>
          <p:nvPr>
            <p:ph type="sldNum" sz="quarter" idx="4"/>
          </p:nvPr>
        </p:nvSpPr>
        <p:spPr bwMode="auto">
          <a:xfrm>
            <a:off x="5410200" y="6324600"/>
            <a:ext cx="1905000" cy="379413"/>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eaLnBrk="1" hangingPunct="1">
              <a:defRPr kumimoji="0" sz="1200" b="1"/>
            </a:lvl1pPr>
          </a:lstStyle>
          <a:p>
            <a:fld id="{DEEE663C-9B4D-4569-96F4-448A1C7C10D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dt="0"/>
  <p:txStyles>
    <p:titleStyle>
      <a:lvl1pPr algn="l" rtl="1" eaLnBrk="1" fontAlgn="base" hangingPunct="1">
        <a:spcBef>
          <a:spcPct val="0"/>
        </a:spcBef>
        <a:spcAft>
          <a:spcPct val="0"/>
        </a:spcAft>
        <a:defRPr sz="3200" b="1">
          <a:solidFill>
            <a:srgbClr val="000000"/>
          </a:solidFill>
          <a:latin typeface="+mj-lt"/>
          <a:ea typeface="+mj-ea"/>
          <a:cs typeface="+mj-cs"/>
        </a:defRPr>
      </a:lvl1pPr>
      <a:lvl2pPr algn="l" rtl="1" eaLnBrk="1" fontAlgn="base" hangingPunct="1">
        <a:spcBef>
          <a:spcPct val="0"/>
        </a:spcBef>
        <a:spcAft>
          <a:spcPct val="0"/>
        </a:spcAft>
        <a:defRPr sz="3200" b="1">
          <a:solidFill>
            <a:srgbClr val="000000"/>
          </a:solidFill>
          <a:latin typeface="Tahoma" pitchFamily="34" charset="0"/>
        </a:defRPr>
      </a:lvl2pPr>
      <a:lvl3pPr algn="l" rtl="1" eaLnBrk="1" fontAlgn="base" hangingPunct="1">
        <a:spcBef>
          <a:spcPct val="0"/>
        </a:spcBef>
        <a:spcAft>
          <a:spcPct val="0"/>
        </a:spcAft>
        <a:defRPr sz="3200" b="1">
          <a:solidFill>
            <a:srgbClr val="000000"/>
          </a:solidFill>
          <a:latin typeface="Tahoma" pitchFamily="34" charset="0"/>
        </a:defRPr>
      </a:lvl3pPr>
      <a:lvl4pPr algn="l" rtl="1" eaLnBrk="1" fontAlgn="base" hangingPunct="1">
        <a:spcBef>
          <a:spcPct val="0"/>
        </a:spcBef>
        <a:spcAft>
          <a:spcPct val="0"/>
        </a:spcAft>
        <a:defRPr sz="3200" b="1">
          <a:solidFill>
            <a:srgbClr val="000000"/>
          </a:solidFill>
          <a:latin typeface="Tahoma" pitchFamily="34" charset="0"/>
        </a:defRPr>
      </a:lvl4pPr>
      <a:lvl5pPr algn="l" rtl="1" eaLnBrk="1" fontAlgn="base" hangingPunct="1">
        <a:spcBef>
          <a:spcPct val="0"/>
        </a:spcBef>
        <a:spcAft>
          <a:spcPct val="0"/>
        </a:spcAft>
        <a:defRPr sz="3200" b="1">
          <a:solidFill>
            <a:srgbClr val="000000"/>
          </a:solidFill>
          <a:latin typeface="Tahoma" pitchFamily="34" charset="0"/>
        </a:defRPr>
      </a:lvl5pPr>
      <a:lvl6pPr marL="457200" algn="l" rtl="1" eaLnBrk="1" fontAlgn="base" hangingPunct="1">
        <a:spcBef>
          <a:spcPct val="0"/>
        </a:spcBef>
        <a:spcAft>
          <a:spcPct val="0"/>
        </a:spcAft>
        <a:defRPr sz="3200" b="1">
          <a:solidFill>
            <a:srgbClr val="000000"/>
          </a:solidFill>
          <a:latin typeface="Tahoma" pitchFamily="34" charset="0"/>
        </a:defRPr>
      </a:lvl6pPr>
      <a:lvl7pPr marL="914400" algn="l" rtl="1" eaLnBrk="1" fontAlgn="base" hangingPunct="1">
        <a:spcBef>
          <a:spcPct val="0"/>
        </a:spcBef>
        <a:spcAft>
          <a:spcPct val="0"/>
        </a:spcAft>
        <a:defRPr sz="3200" b="1">
          <a:solidFill>
            <a:srgbClr val="000000"/>
          </a:solidFill>
          <a:latin typeface="Tahoma" pitchFamily="34" charset="0"/>
        </a:defRPr>
      </a:lvl7pPr>
      <a:lvl8pPr marL="1371600" algn="l" rtl="1" eaLnBrk="1" fontAlgn="base" hangingPunct="1">
        <a:spcBef>
          <a:spcPct val="0"/>
        </a:spcBef>
        <a:spcAft>
          <a:spcPct val="0"/>
        </a:spcAft>
        <a:defRPr sz="3200" b="1">
          <a:solidFill>
            <a:srgbClr val="000000"/>
          </a:solidFill>
          <a:latin typeface="Tahoma" pitchFamily="34" charset="0"/>
        </a:defRPr>
      </a:lvl8pPr>
      <a:lvl9pPr marL="1828800" algn="l" rtl="1" eaLnBrk="1" fontAlgn="base" hangingPunct="1">
        <a:spcBef>
          <a:spcPct val="0"/>
        </a:spcBef>
        <a:spcAft>
          <a:spcPct val="0"/>
        </a:spcAft>
        <a:defRPr sz="3200" b="1">
          <a:solidFill>
            <a:srgbClr val="000000"/>
          </a:solidFill>
          <a:latin typeface="Tahoma" pitchFamily="34" charset="0"/>
        </a:defRPr>
      </a:lvl9pPr>
    </p:titleStyle>
    <p:bodyStyle>
      <a:lvl1pPr marL="342900" indent="-342900" algn="r" rtl="1" eaLnBrk="1" fontAlgn="base" hangingPunct="1">
        <a:spcBef>
          <a:spcPct val="20000"/>
        </a:spcBef>
        <a:spcAft>
          <a:spcPct val="0"/>
        </a:spcAft>
        <a:buChar char="•"/>
        <a:defRPr sz="2400">
          <a:solidFill>
            <a:srgbClr val="000000"/>
          </a:solidFill>
          <a:latin typeface="+mn-lt"/>
          <a:ea typeface="+mn-ea"/>
          <a:cs typeface="+mn-cs"/>
        </a:defRPr>
      </a:lvl1pPr>
      <a:lvl2pPr marL="742950" indent="-285750" algn="r" rtl="1" eaLnBrk="1" fontAlgn="base" hangingPunct="1">
        <a:spcBef>
          <a:spcPct val="20000"/>
        </a:spcBef>
        <a:spcAft>
          <a:spcPct val="0"/>
        </a:spcAft>
        <a:buChar char="–"/>
        <a:defRPr sz="2200">
          <a:solidFill>
            <a:srgbClr val="000000"/>
          </a:solidFill>
          <a:latin typeface="+mn-lt"/>
        </a:defRPr>
      </a:lvl2pPr>
      <a:lvl3pPr marL="1143000" indent="-228600" algn="r" rtl="1" eaLnBrk="1" fontAlgn="base" hangingPunct="1">
        <a:spcBef>
          <a:spcPct val="20000"/>
        </a:spcBef>
        <a:spcAft>
          <a:spcPct val="0"/>
        </a:spcAft>
        <a:buChar char="•"/>
        <a:defRPr sz="2000">
          <a:solidFill>
            <a:srgbClr val="000000"/>
          </a:solidFill>
          <a:latin typeface="+mn-lt"/>
        </a:defRPr>
      </a:lvl3pPr>
      <a:lvl4pPr marL="1600200" indent="-228600" algn="r" rtl="1" eaLnBrk="1" fontAlgn="base" hangingPunct="1">
        <a:spcBef>
          <a:spcPct val="20000"/>
        </a:spcBef>
        <a:spcAft>
          <a:spcPct val="0"/>
        </a:spcAft>
        <a:buChar char="–"/>
        <a:defRPr>
          <a:solidFill>
            <a:srgbClr val="000000"/>
          </a:solidFill>
          <a:latin typeface="+mn-lt"/>
        </a:defRPr>
      </a:lvl4pPr>
      <a:lvl5pPr marL="2057400" indent="-228600" algn="r" rtl="1" eaLnBrk="1" fontAlgn="base" hangingPunct="1">
        <a:spcBef>
          <a:spcPct val="20000"/>
        </a:spcBef>
        <a:spcAft>
          <a:spcPct val="0"/>
        </a:spcAft>
        <a:buChar char="•"/>
        <a:defRPr>
          <a:solidFill>
            <a:srgbClr val="000000"/>
          </a:solidFill>
          <a:latin typeface="+mn-lt"/>
        </a:defRPr>
      </a:lvl5pPr>
      <a:lvl6pPr marL="2514600" indent="-228600" algn="r" rtl="1" eaLnBrk="1" fontAlgn="base" hangingPunct="1">
        <a:spcBef>
          <a:spcPct val="20000"/>
        </a:spcBef>
        <a:spcAft>
          <a:spcPct val="0"/>
        </a:spcAft>
        <a:buChar char="•"/>
        <a:defRPr>
          <a:solidFill>
            <a:srgbClr val="000000"/>
          </a:solidFill>
          <a:latin typeface="+mn-lt"/>
        </a:defRPr>
      </a:lvl6pPr>
      <a:lvl7pPr marL="2971800" indent="-228600" algn="r" rtl="1" eaLnBrk="1" fontAlgn="base" hangingPunct="1">
        <a:spcBef>
          <a:spcPct val="20000"/>
        </a:spcBef>
        <a:spcAft>
          <a:spcPct val="0"/>
        </a:spcAft>
        <a:buChar char="•"/>
        <a:defRPr>
          <a:solidFill>
            <a:srgbClr val="000000"/>
          </a:solidFill>
          <a:latin typeface="+mn-lt"/>
        </a:defRPr>
      </a:lvl7pPr>
      <a:lvl8pPr marL="3429000" indent="-228600" algn="r" rtl="1" eaLnBrk="1" fontAlgn="base" hangingPunct="1">
        <a:spcBef>
          <a:spcPct val="20000"/>
        </a:spcBef>
        <a:spcAft>
          <a:spcPct val="0"/>
        </a:spcAft>
        <a:buChar char="•"/>
        <a:defRPr>
          <a:solidFill>
            <a:srgbClr val="000000"/>
          </a:solidFill>
          <a:latin typeface="+mn-lt"/>
        </a:defRPr>
      </a:lvl8pPr>
      <a:lvl9pPr marL="3886200" indent="-228600" algn="r" rtl="1" eaLnBrk="1" fontAlgn="base" hangingPunct="1">
        <a:spcBef>
          <a:spcPct val="20000"/>
        </a:spcBef>
        <a:spcAft>
          <a:spcPct val="0"/>
        </a:spcAft>
        <a:buChar char="•"/>
        <a:defRPr>
          <a:solidFill>
            <a:srgbClr val="000000"/>
          </a:solidFill>
          <a:latin typeface="+mn-lt"/>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38.png"/><Relationship Id="rId4" Type="http://schemas.openxmlformats.org/officeDocument/2006/relationships/image" Target="../media/image20.wmf"/></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oleObject" Target="../embeddings/oleObject4.bin"/><Relationship Id="rId4" Type="http://schemas.openxmlformats.org/officeDocument/2006/relationships/image" Target="../media/image21.w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2.xml"/><Relationship Id="rId1" Type="http://schemas.openxmlformats.org/officeDocument/2006/relationships/vmlDrawing" Target="../drawings/vmlDrawing4.vml"/><Relationship Id="rId6" Type="http://schemas.openxmlformats.org/officeDocument/2006/relationships/image" Target="../media/image29.wmf"/><Relationship Id="rId5" Type="http://schemas.openxmlformats.org/officeDocument/2006/relationships/oleObject" Target="../embeddings/oleObject6.bin"/><Relationship Id="rId4" Type="http://schemas.openxmlformats.org/officeDocument/2006/relationships/image" Target="../media/image28.wmf"/></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36.wmf"/><Relationship Id="rId4" Type="http://schemas.openxmlformats.org/officeDocument/2006/relationships/oleObject" Target="../embeddings/oleObject7.bin"/></Relationships>
</file>

<file path=ppt/slides/_rels/slide51.xml.rels><?xml version="1.0" encoding="UTF-8" standalone="yes"?>
<Relationships xmlns="http://schemas.openxmlformats.org/package/2006/relationships"><Relationship Id="rId3" Type="http://schemas.openxmlformats.org/officeDocument/2006/relationships/image" Target="../media/image210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310.png"/><Relationship Id="rId4" Type="http://schemas.openxmlformats.org/officeDocument/2006/relationships/image" Target="../media/image38.wmf"/></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39.emf"/></Relationships>
</file>

<file path=ppt/slides/_rels/slide5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4.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1066800" y="2286000"/>
            <a:ext cx="5181600" cy="2170112"/>
          </a:xfrm>
        </p:spPr>
        <p:txBody>
          <a:bodyPr/>
          <a:lstStyle/>
          <a:p>
            <a:r>
              <a:rPr lang="en-US" sz="4800" dirty="0" smtClean="0">
                <a:latin typeface="Arial Black" pitchFamily="34" charset="0"/>
              </a:rPr>
              <a:t>Non Parametric </a:t>
            </a:r>
            <a:r>
              <a:rPr lang="en-US" sz="4800" dirty="0">
                <a:latin typeface="Arial Black" pitchFamily="34" charset="0"/>
              </a:rPr>
              <a:t>Methods</a:t>
            </a:r>
          </a:p>
        </p:txBody>
      </p:sp>
      <p:sp>
        <p:nvSpPr>
          <p:cNvPr id="3" name="Footer Placeholder 2"/>
          <p:cNvSpPr>
            <a:spLocks noGrp="1"/>
          </p:cNvSpPr>
          <p:nvPr>
            <p:ph type="ftr" sz="quarter" idx="3"/>
          </p:nvPr>
        </p:nvSpPr>
        <p:spPr/>
        <p:txBody>
          <a:bodyPr/>
          <a:lstStyle/>
          <a:p>
            <a:r>
              <a:rPr lang="en-US" smtClean="0"/>
              <a:t>Dr. Mohammed Alahmed</a:t>
            </a:r>
            <a:endParaRPr lang="en-US"/>
          </a:p>
        </p:txBody>
      </p:sp>
      <p:pic>
        <p:nvPicPr>
          <p:cNvPr id="6146" name="Picture 2" descr="http://jungminded.weebly.com/uploads/1/3/5/8/13582285/5553160_orig.jpeg?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1373" y="2209800"/>
            <a:ext cx="3313931" cy="2286000"/>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4"/>
          </p:nvPr>
        </p:nvSpPr>
        <p:spPr>
          <a:xfrm>
            <a:off x="7162800" y="6400800"/>
            <a:ext cx="1905000" cy="379413"/>
          </a:xfrm>
        </p:spPr>
        <p:txBody>
          <a:bodyPr/>
          <a:lstStyle/>
          <a:p>
            <a:fld id="{DEEE663C-9B4D-4569-96F4-448A1C7C10D7}" type="slidenum">
              <a:rPr lang="en-US" smtClean="0">
                <a:solidFill>
                  <a:schemeClr val="bg1">
                    <a:lumMod val="95000"/>
                  </a:schemeClr>
                </a:solidFill>
              </a:rPr>
              <a:t>1</a:t>
            </a:fld>
            <a:endParaRPr lang="en-US" dirty="0">
              <a:solidFill>
                <a:schemeClr val="bg1">
                  <a:lumMod val="95000"/>
                </a:schemeClr>
              </a:solidFill>
            </a:endParaRPr>
          </a:p>
        </p:txBody>
      </p:sp>
    </p:spTree>
    <p:extLst>
      <p:ext uri="{BB962C8B-B14F-4D97-AF65-F5344CB8AC3E}">
        <p14:creationId xmlns:p14="http://schemas.microsoft.com/office/powerpoint/2010/main" val="9341586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0013" y="381000"/>
            <a:ext cx="6859587" cy="685800"/>
          </a:xfrm>
        </p:spPr>
        <p:txBody>
          <a:bodyPr>
            <a:normAutofit/>
          </a:bodyPr>
          <a:lstStyle/>
          <a:p>
            <a:pPr rtl="0"/>
            <a:r>
              <a:rPr lang="en-US" dirty="0" smtClean="0"/>
              <a:t>Example</a:t>
            </a:r>
            <a:endParaRPr lang="en-US" dirty="0"/>
          </a:p>
        </p:txBody>
      </p:sp>
      <p:sp>
        <p:nvSpPr>
          <p:cNvPr id="3" name="Content Placeholder 2"/>
          <p:cNvSpPr>
            <a:spLocks noGrp="1"/>
          </p:cNvSpPr>
          <p:nvPr>
            <p:ph idx="1"/>
          </p:nvPr>
        </p:nvSpPr>
        <p:spPr>
          <a:xfrm>
            <a:off x="1066800" y="1371600"/>
            <a:ext cx="7162800" cy="4572000"/>
          </a:xfrm>
        </p:spPr>
        <p:txBody>
          <a:bodyPr>
            <a:normAutofit fontScale="77500" lnSpcReduction="20000"/>
          </a:bodyPr>
          <a:lstStyle/>
          <a:p>
            <a:pPr algn="l" rtl="0"/>
            <a:r>
              <a:rPr lang="en-US" sz="2800" dirty="0" smtClean="0"/>
              <a:t>Recent studies of the private practices of physicians suggested that the median length of each patient visit was 22 minutes. It is believed that the median visit length in practices is shorter than 22 minutes. A random sample of 20 visits in practices yielded, in order, the following visit lengths:</a:t>
            </a:r>
          </a:p>
          <a:p>
            <a:pPr algn="l" rtl="0"/>
            <a:endParaRPr lang="en-US" sz="2800" dirty="0" smtClean="0"/>
          </a:p>
          <a:p>
            <a:pPr marL="0" indent="0" algn="l" rtl="0">
              <a:buNone/>
            </a:pPr>
            <a:r>
              <a:rPr lang="en-US" sz="2800" b="1" dirty="0" smtClean="0"/>
              <a:t>	9.4   13.4   15.6   16.2   16.4   16.8   18.1   	18.7   18.9  19.1  19.3   20.1   20.4   21.6   	21.9   23.4   	23.5   24.8 24.9   26.8</a:t>
            </a:r>
          </a:p>
          <a:p>
            <a:pPr algn="l" rtl="0"/>
            <a:endParaRPr lang="en-US" sz="2800" dirty="0" smtClean="0"/>
          </a:p>
          <a:p>
            <a:pPr algn="l" rtl="0"/>
            <a:r>
              <a:rPr lang="en-US" sz="2800" dirty="0" smtClean="0"/>
              <a:t>Based </a:t>
            </a:r>
            <a:r>
              <a:rPr lang="en-US" sz="2800" dirty="0"/>
              <a:t>on these data, is there sufficient evidence to conclude that the median visit length in practices </a:t>
            </a:r>
            <a:r>
              <a:rPr lang="en-US" sz="2800" dirty="0" smtClean="0"/>
              <a:t>is </a:t>
            </a:r>
            <a:r>
              <a:rPr lang="en-US" sz="2800" dirty="0"/>
              <a:t>shorter than 22 minutes?</a:t>
            </a:r>
          </a:p>
        </p:txBody>
      </p:sp>
      <p:sp>
        <p:nvSpPr>
          <p:cNvPr id="5" name="Footer Placeholder 4"/>
          <p:cNvSpPr>
            <a:spLocks noGrp="1"/>
          </p:cNvSpPr>
          <p:nvPr>
            <p:ph type="ftr" sz="quarter" idx="11"/>
          </p:nvPr>
        </p:nvSpPr>
        <p:spPr/>
        <p:txBody>
          <a:bodyPr/>
          <a:lstStyle/>
          <a:p>
            <a:r>
              <a:rPr lang="en-US" smtClean="0"/>
              <a:t>Dr. Mohammed Alahmed</a:t>
            </a:r>
            <a:endParaRPr lang="en-US"/>
          </a:p>
        </p:txBody>
      </p:sp>
      <p:sp>
        <p:nvSpPr>
          <p:cNvPr id="4" name="Slide Number Placeholder 3"/>
          <p:cNvSpPr>
            <a:spLocks noGrp="1"/>
          </p:cNvSpPr>
          <p:nvPr>
            <p:ph type="sldNum" sz="quarter" idx="12"/>
          </p:nvPr>
        </p:nvSpPr>
        <p:spPr/>
        <p:txBody>
          <a:bodyPr/>
          <a:lstStyle/>
          <a:p>
            <a:fld id="{DEEE663C-9B4D-4569-96F4-448A1C7C10D7}" type="slidenum">
              <a:rPr lang="en-US" smtClean="0"/>
              <a:t>10</a:t>
            </a:fld>
            <a:endParaRPr lang="en-US"/>
          </a:p>
        </p:txBody>
      </p:sp>
    </p:spTree>
    <p:extLst>
      <p:ext uri="{BB962C8B-B14F-4D97-AF65-F5344CB8AC3E}">
        <p14:creationId xmlns:p14="http://schemas.microsoft.com/office/powerpoint/2010/main" val="22334996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l" rtl="0"/>
            <a:r>
              <a:rPr lang="en-US" b="1" dirty="0" smtClean="0"/>
              <a:t>Solution:</a:t>
            </a:r>
          </a:p>
          <a:p>
            <a:pPr algn="l" rtl="0"/>
            <a:r>
              <a:rPr lang="en-US" dirty="0"/>
              <a:t>We are interested in </a:t>
            </a:r>
            <a:r>
              <a:rPr lang="en-US" dirty="0" smtClean="0"/>
              <a:t>testing:</a:t>
            </a:r>
          </a:p>
          <a:p>
            <a:pPr marL="0" indent="0" algn="l" rtl="0">
              <a:buNone/>
            </a:pPr>
            <a:r>
              <a:rPr lang="en-US" b="1" i="1" dirty="0" smtClean="0"/>
              <a:t>	</a:t>
            </a:r>
          </a:p>
          <a:p>
            <a:pPr marL="0" indent="0" algn="l" rtl="0">
              <a:buNone/>
            </a:pPr>
            <a:r>
              <a:rPr lang="en-US" b="1" i="1" dirty="0"/>
              <a:t>	</a:t>
            </a:r>
            <a:r>
              <a:rPr lang="en-US" b="1" i="1" dirty="0" smtClean="0"/>
              <a:t>H</a:t>
            </a:r>
            <a:r>
              <a:rPr lang="en-US" b="1" baseline="-25000" dirty="0" smtClean="0"/>
              <a:t>0</a:t>
            </a:r>
            <a:r>
              <a:rPr lang="en-US" b="1" dirty="0"/>
              <a:t>: </a:t>
            </a:r>
            <a:r>
              <a:rPr lang="en-US" b="1" i="1" dirty="0"/>
              <a:t>m</a:t>
            </a:r>
            <a:r>
              <a:rPr lang="en-US" b="1" dirty="0"/>
              <a:t> = 22 </a:t>
            </a:r>
            <a:r>
              <a:rPr lang="en-US" b="1" dirty="0" smtClean="0"/>
              <a:t>  vs. </a:t>
            </a:r>
            <a:r>
              <a:rPr lang="en-US" b="1" i="1" dirty="0" smtClean="0"/>
              <a:t>H</a:t>
            </a:r>
            <a:r>
              <a:rPr lang="en-US" b="1" baseline="-25000" dirty="0" smtClean="0"/>
              <a:t>1</a:t>
            </a:r>
            <a:r>
              <a:rPr lang="en-US" b="1" dirty="0" smtClean="0"/>
              <a:t>:</a:t>
            </a:r>
            <a:r>
              <a:rPr lang="en-US" b="1" dirty="0"/>
              <a:t> </a:t>
            </a:r>
            <a:r>
              <a:rPr lang="en-US" b="1" i="1" dirty="0"/>
              <a:t>m</a:t>
            </a:r>
            <a:r>
              <a:rPr lang="en-US" b="1" dirty="0"/>
              <a:t> &lt; 22</a:t>
            </a:r>
            <a:r>
              <a:rPr lang="en-US" dirty="0"/>
              <a:t>. </a:t>
            </a:r>
            <a:endParaRPr lang="en-US" dirty="0" smtClean="0"/>
          </a:p>
          <a:p>
            <a:pPr marL="0" indent="0" algn="l" rtl="0">
              <a:buNone/>
            </a:pPr>
            <a:endParaRPr lang="en-US" dirty="0"/>
          </a:p>
        </p:txBody>
      </p:sp>
      <p:sp>
        <p:nvSpPr>
          <p:cNvPr id="2" name="Footer Placeholder 1"/>
          <p:cNvSpPr>
            <a:spLocks noGrp="1"/>
          </p:cNvSpPr>
          <p:nvPr>
            <p:ph type="ftr" sz="quarter" idx="11"/>
          </p:nvPr>
        </p:nvSpPr>
        <p:spPr/>
        <p:txBody>
          <a:bodyPr/>
          <a:lstStyle/>
          <a:p>
            <a:r>
              <a:rPr lang="en-US" smtClean="0"/>
              <a:t>Dr. Mohammed Alahmed</a:t>
            </a:r>
            <a:endParaRPr lang="en-US"/>
          </a:p>
        </p:txBody>
      </p:sp>
      <p:sp>
        <p:nvSpPr>
          <p:cNvPr id="4" name="Slide Number Placeholder 3"/>
          <p:cNvSpPr>
            <a:spLocks noGrp="1"/>
          </p:cNvSpPr>
          <p:nvPr>
            <p:ph type="sldNum" sz="quarter" idx="12"/>
          </p:nvPr>
        </p:nvSpPr>
        <p:spPr/>
        <p:txBody>
          <a:bodyPr/>
          <a:lstStyle/>
          <a:p>
            <a:fld id="{DEEE663C-9B4D-4569-96F4-448A1C7C10D7}" type="slidenum">
              <a:rPr lang="en-US" smtClean="0"/>
              <a:t>11</a:t>
            </a:fld>
            <a:endParaRPr lang="en-US"/>
          </a:p>
        </p:txBody>
      </p:sp>
    </p:spTree>
    <p:extLst>
      <p:ext uri="{BB962C8B-B14F-4D97-AF65-F5344CB8AC3E}">
        <p14:creationId xmlns:p14="http://schemas.microsoft.com/office/powerpoint/2010/main" val="19275426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5145" r="8400" b="21076"/>
          <a:stretch/>
        </p:blipFill>
        <p:spPr bwMode="auto">
          <a:xfrm>
            <a:off x="457200" y="762000"/>
            <a:ext cx="3852909" cy="3737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6019"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a:stretch/>
        </p:blipFill>
        <p:spPr bwMode="auto">
          <a:xfrm>
            <a:off x="4556235" y="762000"/>
            <a:ext cx="4289851" cy="35216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Freeform 5"/>
          <p:cNvSpPr/>
          <p:nvPr/>
        </p:nvSpPr>
        <p:spPr>
          <a:xfrm>
            <a:off x="5257800" y="1488879"/>
            <a:ext cx="990600" cy="339921"/>
          </a:xfrm>
          <a:custGeom>
            <a:avLst/>
            <a:gdLst>
              <a:gd name="connsiteX0" fmla="*/ 390617 w 452761"/>
              <a:gd name="connsiteY0" fmla="*/ 67266 h 339921"/>
              <a:gd name="connsiteX1" fmla="*/ 310718 w 452761"/>
              <a:gd name="connsiteY1" fmla="*/ 40633 h 339921"/>
              <a:gd name="connsiteX2" fmla="*/ 275207 w 452761"/>
              <a:gd name="connsiteY2" fmla="*/ 31755 h 339921"/>
              <a:gd name="connsiteX3" fmla="*/ 177553 w 452761"/>
              <a:gd name="connsiteY3" fmla="*/ 5122 h 339921"/>
              <a:gd name="connsiteX4" fmla="*/ 26633 w 452761"/>
              <a:gd name="connsiteY4" fmla="*/ 40633 h 339921"/>
              <a:gd name="connsiteX5" fmla="*/ 8877 w 452761"/>
              <a:gd name="connsiteY5" fmla="*/ 76144 h 339921"/>
              <a:gd name="connsiteX6" fmla="*/ 0 w 452761"/>
              <a:gd name="connsiteY6" fmla="*/ 120532 h 339921"/>
              <a:gd name="connsiteX7" fmla="*/ 8877 w 452761"/>
              <a:gd name="connsiteY7" fmla="*/ 280330 h 339921"/>
              <a:gd name="connsiteX8" fmla="*/ 26633 w 452761"/>
              <a:gd name="connsiteY8" fmla="*/ 306963 h 339921"/>
              <a:gd name="connsiteX9" fmla="*/ 133165 w 452761"/>
              <a:gd name="connsiteY9" fmla="*/ 333596 h 339921"/>
              <a:gd name="connsiteX10" fmla="*/ 372862 w 452761"/>
              <a:gd name="connsiteY10" fmla="*/ 306963 h 339921"/>
              <a:gd name="connsiteX11" fmla="*/ 399495 w 452761"/>
              <a:gd name="connsiteY11" fmla="*/ 280330 h 339921"/>
              <a:gd name="connsiteX12" fmla="*/ 435005 w 452761"/>
              <a:gd name="connsiteY12" fmla="*/ 191553 h 339921"/>
              <a:gd name="connsiteX13" fmla="*/ 452761 w 452761"/>
              <a:gd name="connsiteY13" fmla="*/ 129410 h 339921"/>
              <a:gd name="connsiteX14" fmla="*/ 443883 w 452761"/>
              <a:gd name="connsiteY14" fmla="*/ 76144 h 339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52761" h="339921">
                <a:moveTo>
                  <a:pt x="390617" y="67266"/>
                </a:moveTo>
                <a:cubicBezTo>
                  <a:pt x="293341" y="47810"/>
                  <a:pt x="394730" y="72137"/>
                  <a:pt x="310718" y="40633"/>
                </a:cubicBezTo>
                <a:cubicBezTo>
                  <a:pt x="299294" y="36349"/>
                  <a:pt x="286894" y="35261"/>
                  <a:pt x="275207" y="31755"/>
                </a:cubicBezTo>
                <a:cubicBezTo>
                  <a:pt x="185101" y="4723"/>
                  <a:pt x="258454" y="21303"/>
                  <a:pt x="177553" y="5122"/>
                </a:cubicBezTo>
                <a:cubicBezTo>
                  <a:pt x="-9378" y="16806"/>
                  <a:pt x="57523" y="-31444"/>
                  <a:pt x="26633" y="40633"/>
                </a:cubicBezTo>
                <a:cubicBezTo>
                  <a:pt x="21420" y="52797"/>
                  <a:pt x="14796" y="64307"/>
                  <a:pt x="8877" y="76144"/>
                </a:cubicBezTo>
                <a:cubicBezTo>
                  <a:pt x="5918" y="90940"/>
                  <a:pt x="0" y="105443"/>
                  <a:pt x="0" y="120532"/>
                </a:cubicBezTo>
                <a:cubicBezTo>
                  <a:pt x="0" y="173880"/>
                  <a:pt x="1332" y="227518"/>
                  <a:pt x="8877" y="280330"/>
                </a:cubicBezTo>
                <a:cubicBezTo>
                  <a:pt x="10386" y="290893"/>
                  <a:pt x="17585" y="301308"/>
                  <a:pt x="26633" y="306963"/>
                </a:cubicBezTo>
                <a:cubicBezTo>
                  <a:pt x="52215" y="322952"/>
                  <a:pt x="104487" y="328817"/>
                  <a:pt x="133165" y="333596"/>
                </a:cubicBezTo>
                <a:cubicBezTo>
                  <a:pt x="236595" y="329287"/>
                  <a:pt x="305142" y="363397"/>
                  <a:pt x="372862" y="306963"/>
                </a:cubicBezTo>
                <a:cubicBezTo>
                  <a:pt x="382507" y="298925"/>
                  <a:pt x="390617" y="289208"/>
                  <a:pt x="399495" y="280330"/>
                </a:cubicBezTo>
                <a:cubicBezTo>
                  <a:pt x="439904" y="159100"/>
                  <a:pt x="395820" y="282984"/>
                  <a:pt x="435005" y="191553"/>
                </a:cubicBezTo>
                <a:cubicBezTo>
                  <a:pt x="442647" y="173721"/>
                  <a:pt x="448255" y="147432"/>
                  <a:pt x="452761" y="129410"/>
                </a:cubicBezTo>
                <a:cubicBezTo>
                  <a:pt x="443303" y="82119"/>
                  <a:pt x="443883" y="100110"/>
                  <a:pt x="443883" y="76144"/>
                </a:cubicBezTo>
              </a:path>
            </a:pathLst>
          </a:cu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sp>
        <p:nvSpPr>
          <p:cNvPr id="9" name="Freeform 8"/>
          <p:cNvSpPr/>
          <p:nvPr/>
        </p:nvSpPr>
        <p:spPr>
          <a:xfrm>
            <a:off x="6382505" y="3200400"/>
            <a:ext cx="452761" cy="339921"/>
          </a:xfrm>
          <a:custGeom>
            <a:avLst/>
            <a:gdLst>
              <a:gd name="connsiteX0" fmla="*/ 390617 w 452761"/>
              <a:gd name="connsiteY0" fmla="*/ 67266 h 339921"/>
              <a:gd name="connsiteX1" fmla="*/ 310718 w 452761"/>
              <a:gd name="connsiteY1" fmla="*/ 40633 h 339921"/>
              <a:gd name="connsiteX2" fmla="*/ 275207 w 452761"/>
              <a:gd name="connsiteY2" fmla="*/ 31755 h 339921"/>
              <a:gd name="connsiteX3" fmla="*/ 177553 w 452761"/>
              <a:gd name="connsiteY3" fmla="*/ 5122 h 339921"/>
              <a:gd name="connsiteX4" fmla="*/ 26633 w 452761"/>
              <a:gd name="connsiteY4" fmla="*/ 40633 h 339921"/>
              <a:gd name="connsiteX5" fmla="*/ 8877 w 452761"/>
              <a:gd name="connsiteY5" fmla="*/ 76144 h 339921"/>
              <a:gd name="connsiteX6" fmla="*/ 0 w 452761"/>
              <a:gd name="connsiteY6" fmla="*/ 120532 h 339921"/>
              <a:gd name="connsiteX7" fmla="*/ 8877 w 452761"/>
              <a:gd name="connsiteY7" fmla="*/ 280330 h 339921"/>
              <a:gd name="connsiteX8" fmla="*/ 26633 w 452761"/>
              <a:gd name="connsiteY8" fmla="*/ 306963 h 339921"/>
              <a:gd name="connsiteX9" fmla="*/ 133165 w 452761"/>
              <a:gd name="connsiteY9" fmla="*/ 333596 h 339921"/>
              <a:gd name="connsiteX10" fmla="*/ 372862 w 452761"/>
              <a:gd name="connsiteY10" fmla="*/ 306963 h 339921"/>
              <a:gd name="connsiteX11" fmla="*/ 399495 w 452761"/>
              <a:gd name="connsiteY11" fmla="*/ 280330 h 339921"/>
              <a:gd name="connsiteX12" fmla="*/ 435005 w 452761"/>
              <a:gd name="connsiteY12" fmla="*/ 191553 h 339921"/>
              <a:gd name="connsiteX13" fmla="*/ 452761 w 452761"/>
              <a:gd name="connsiteY13" fmla="*/ 129410 h 339921"/>
              <a:gd name="connsiteX14" fmla="*/ 443883 w 452761"/>
              <a:gd name="connsiteY14" fmla="*/ 76144 h 339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52761" h="339921">
                <a:moveTo>
                  <a:pt x="390617" y="67266"/>
                </a:moveTo>
                <a:cubicBezTo>
                  <a:pt x="293341" y="47810"/>
                  <a:pt x="394730" y="72137"/>
                  <a:pt x="310718" y="40633"/>
                </a:cubicBezTo>
                <a:cubicBezTo>
                  <a:pt x="299294" y="36349"/>
                  <a:pt x="286894" y="35261"/>
                  <a:pt x="275207" y="31755"/>
                </a:cubicBezTo>
                <a:cubicBezTo>
                  <a:pt x="185101" y="4723"/>
                  <a:pt x="258454" y="21303"/>
                  <a:pt x="177553" y="5122"/>
                </a:cubicBezTo>
                <a:cubicBezTo>
                  <a:pt x="-9378" y="16806"/>
                  <a:pt x="57523" y="-31444"/>
                  <a:pt x="26633" y="40633"/>
                </a:cubicBezTo>
                <a:cubicBezTo>
                  <a:pt x="21420" y="52797"/>
                  <a:pt x="14796" y="64307"/>
                  <a:pt x="8877" y="76144"/>
                </a:cubicBezTo>
                <a:cubicBezTo>
                  <a:pt x="5918" y="90940"/>
                  <a:pt x="0" y="105443"/>
                  <a:pt x="0" y="120532"/>
                </a:cubicBezTo>
                <a:cubicBezTo>
                  <a:pt x="0" y="173880"/>
                  <a:pt x="1332" y="227518"/>
                  <a:pt x="8877" y="280330"/>
                </a:cubicBezTo>
                <a:cubicBezTo>
                  <a:pt x="10386" y="290893"/>
                  <a:pt x="17585" y="301308"/>
                  <a:pt x="26633" y="306963"/>
                </a:cubicBezTo>
                <a:cubicBezTo>
                  <a:pt x="52215" y="322952"/>
                  <a:pt x="104487" y="328817"/>
                  <a:pt x="133165" y="333596"/>
                </a:cubicBezTo>
                <a:cubicBezTo>
                  <a:pt x="236595" y="329287"/>
                  <a:pt x="305142" y="363397"/>
                  <a:pt x="372862" y="306963"/>
                </a:cubicBezTo>
                <a:cubicBezTo>
                  <a:pt x="382507" y="298925"/>
                  <a:pt x="390617" y="289208"/>
                  <a:pt x="399495" y="280330"/>
                </a:cubicBezTo>
                <a:cubicBezTo>
                  <a:pt x="439904" y="159100"/>
                  <a:pt x="395820" y="282984"/>
                  <a:pt x="435005" y="191553"/>
                </a:cubicBezTo>
                <a:cubicBezTo>
                  <a:pt x="442647" y="173721"/>
                  <a:pt x="448255" y="147432"/>
                  <a:pt x="452761" y="129410"/>
                </a:cubicBezTo>
                <a:cubicBezTo>
                  <a:pt x="443303" y="82119"/>
                  <a:pt x="443883" y="100110"/>
                  <a:pt x="443883" y="76144"/>
                </a:cubicBezTo>
              </a:path>
            </a:pathLst>
          </a:cu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pic>
        <p:nvPicPr>
          <p:cNvPr id="8602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4283669"/>
            <a:ext cx="8388886" cy="222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Freeform 10"/>
          <p:cNvSpPr/>
          <p:nvPr/>
        </p:nvSpPr>
        <p:spPr>
          <a:xfrm>
            <a:off x="6382505" y="5181600"/>
            <a:ext cx="551695" cy="416121"/>
          </a:xfrm>
          <a:custGeom>
            <a:avLst/>
            <a:gdLst>
              <a:gd name="connsiteX0" fmla="*/ 390617 w 452761"/>
              <a:gd name="connsiteY0" fmla="*/ 67266 h 339921"/>
              <a:gd name="connsiteX1" fmla="*/ 310718 w 452761"/>
              <a:gd name="connsiteY1" fmla="*/ 40633 h 339921"/>
              <a:gd name="connsiteX2" fmla="*/ 275207 w 452761"/>
              <a:gd name="connsiteY2" fmla="*/ 31755 h 339921"/>
              <a:gd name="connsiteX3" fmla="*/ 177553 w 452761"/>
              <a:gd name="connsiteY3" fmla="*/ 5122 h 339921"/>
              <a:gd name="connsiteX4" fmla="*/ 26633 w 452761"/>
              <a:gd name="connsiteY4" fmla="*/ 40633 h 339921"/>
              <a:gd name="connsiteX5" fmla="*/ 8877 w 452761"/>
              <a:gd name="connsiteY5" fmla="*/ 76144 h 339921"/>
              <a:gd name="connsiteX6" fmla="*/ 0 w 452761"/>
              <a:gd name="connsiteY6" fmla="*/ 120532 h 339921"/>
              <a:gd name="connsiteX7" fmla="*/ 8877 w 452761"/>
              <a:gd name="connsiteY7" fmla="*/ 280330 h 339921"/>
              <a:gd name="connsiteX8" fmla="*/ 26633 w 452761"/>
              <a:gd name="connsiteY8" fmla="*/ 306963 h 339921"/>
              <a:gd name="connsiteX9" fmla="*/ 133165 w 452761"/>
              <a:gd name="connsiteY9" fmla="*/ 333596 h 339921"/>
              <a:gd name="connsiteX10" fmla="*/ 372862 w 452761"/>
              <a:gd name="connsiteY10" fmla="*/ 306963 h 339921"/>
              <a:gd name="connsiteX11" fmla="*/ 399495 w 452761"/>
              <a:gd name="connsiteY11" fmla="*/ 280330 h 339921"/>
              <a:gd name="connsiteX12" fmla="*/ 435005 w 452761"/>
              <a:gd name="connsiteY12" fmla="*/ 191553 h 339921"/>
              <a:gd name="connsiteX13" fmla="*/ 452761 w 452761"/>
              <a:gd name="connsiteY13" fmla="*/ 129410 h 339921"/>
              <a:gd name="connsiteX14" fmla="*/ 443883 w 452761"/>
              <a:gd name="connsiteY14" fmla="*/ 76144 h 339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52761" h="339921">
                <a:moveTo>
                  <a:pt x="390617" y="67266"/>
                </a:moveTo>
                <a:cubicBezTo>
                  <a:pt x="293341" y="47810"/>
                  <a:pt x="394730" y="72137"/>
                  <a:pt x="310718" y="40633"/>
                </a:cubicBezTo>
                <a:cubicBezTo>
                  <a:pt x="299294" y="36349"/>
                  <a:pt x="286894" y="35261"/>
                  <a:pt x="275207" y="31755"/>
                </a:cubicBezTo>
                <a:cubicBezTo>
                  <a:pt x="185101" y="4723"/>
                  <a:pt x="258454" y="21303"/>
                  <a:pt x="177553" y="5122"/>
                </a:cubicBezTo>
                <a:cubicBezTo>
                  <a:pt x="-9378" y="16806"/>
                  <a:pt x="57523" y="-31444"/>
                  <a:pt x="26633" y="40633"/>
                </a:cubicBezTo>
                <a:cubicBezTo>
                  <a:pt x="21420" y="52797"/>
                  <a:pt x="14796" y="64307"/>
                  <a:pt x="8877" y="76144"/>
                </a:cubicBezTo>
                <a:cubicBezTo>
                  <a:pt x="5918" y="90940"/>
                  <a:pt x="0" y="105443"/>
                  <a:pt x="0" y="120532"/>
                </a:cubicBezTo>
                <a:cubicBezTo>
                  <a:pt x="0" y="173880"/>
                  <a:pt x="1332" y="227518"/>
                  <a:pt x="8877" y="280330"/>
                </a:cubicBezTo>
                <a:cubicBezTo>
                  <a:pt x="10386" y="290893"/>
                  <a:pt x="17585" y="301308"/>
                  <a:pt x="26633" y="306963"/>
                </a:cubicBezTo>
                <a:cubicBezTo>
                  <a:pt x="52215" y="322952"/>
                  <a:pt x="104487" y="328817"/>
                  <a:pt x="133165" y="333596"/>
                </a:cubicBezTo>
                <a:cubicBezTo>
                  <a:pt x="236595" y="329287"/>
                  <a:pt x="305142" y="363397"/>
                  <a:pt x="372862" y="306963"/>
                </a:cubicBezTo>
                <a:cubicBezTo>
                  <a:pt x="382507" y="298925"/>
                  <a:pt x="390617" y="289208"/>
                  <a:pt x="399495" y="280330"/>
                </a:cubicBezTo>
                <a:cubicBezTo>
                  <a:pt x="439904" y="159100"/>
                  <a:pt x="395820" y="282984"/>
                  <a:pt x="435005" y="191553"/>
                </a:cubicBezTo>
                <a:cubicBezTo>
                  <a:pt x="442647" y="173721"/>
                  <a:pt x="448255" y="147432"/>
                  <a:pt x="452761" y="129410"/>
                </a:cubicBezTo>
                <a:cubicBezTo>
                  <a:pt x="443303" y="82119"/>
                  <a:pt x="443883" y="100110"/>
                  <a:pt x="443883" y="76144"/>
                </a:cubicBezTo>
              </a:path>
            </a:pathLst>
          </a:cu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mtClean="0"/>
              <a:t>Dr. Mohammed Alahmed</a:t>
            </a:r>
            <a:endParaRPr lang="en-US"/>
          </a:p>
        </p:txBody>
      </p:sp>
      <p:sp>
        <p:nvSpPr>
          <p:cNvPr id="2" name="Slide Number Placeholder 1"/>
          <p:cNvSpPr>
            <a:spLocks noGrp="1"/>
          </p:cNvSpPr>
          <p:nvPr>
            <p:ph type="sldNum" sz="quarter" idx="12"/>
          </p:nvPr>
        </p:nvSpPr>
        <p:spPr/>
        <p:txBody>
          <a:bodyPr/>
          <a:lstStyle/>
          <a:p>
            <a:fld id="{DEEE663C-9B4D-4569-96F4-448A1C7C10D7}" type="slidenum">
              <a:rPr lang="en-US" smtClean="0"/>
              <a:t>12</a:t>
            </a:fld>
            <a:endParaRPr lang="en-US"/>
          </a:p>
        </p:txBody>
      </p:sp>
    </p:spTree>
    <p:extLst>
      <p:ext uri="{BB962C8B-B14F-4D97-AF65-F5344CB8AC3E}">
        <p14:creationId xmlns:p14="http://schemas.microsoft.com/office/powerpoint/2010/main" val="7528699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905000" y="171635"/>
            <a:ext cx="4338961" cy="461665"/>
          </a:xfrm>
          <a:prstGeom prst="rect">
            <a:avLst/>
          </a:prstGeom>
          <a:noFill/>
        </p:spPr>
        <p:txBody>
          <a:bodyPr wrap="square" rtlCol="0">
            <a:spAutoFit/>
          </a:bodyPr>
          <a:lstStyle/>
          <a:p>
            <a:r>
              <a:rPr lang="en-US" sz="2400" b="1" dirty="0" smtClean="0"/>
              <a:t>Exact test (binomial):</a:t>
            </a:r>
            <a:endParaRPr lang="en-US" sz="2400" b="1" dirty="0"/>
          </a:p>
        </p:txBody>
      </p:sp>
      <p:pic>
        <p:nvPicPr>
          <p:cNvPr id="87043"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26223" t="5464" r="6313"/>
          <a:stretch/>
        </p:blipFill>
        <p:spPr bwMode="auto">
          <a:xfrm>
            <a:off x="228600" y="870466"/>
            <a:ext cx="5029200" cy="3652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704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870466"/>
            <a:ext cx="4514850" cy="336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Freeform 7"/>
          <p:cNvSpPr/>
          <p:nvPr/>
        </p:nvSpPr>
        <p:spPr>
          <a:xfrm>
            <a:off x="5486400" y="3429000"/>
            <a:ext cx="452761" cy="339921"/>
          </a:xfrm>
          <a:custGeom>
            <a:avLst/>
            <a:gdLst>
              <a:gd name="connsiteX0" fmla="*/ 390617 w 452761"/>
              <a:gd name="connsiteY0" fmla="*/ 67266 h 339921"/>
              <a:gd name="connsiteX1" fmla="*/ 310718 w 452761"/>
              <a:gd name="connsiteY1" fmla="*/ 40633 h 339921"/>
              <a:gd name="connsiteX2" fmla="*/ 275207 w 452761"/>
              <a:gd name="connsiteY2" fmla="*/ 31755 h 339921"/>
              <a:gd name="connsiteX3" fmla="*/ 177553 w 452761"/>
              <a:gd name="connsiteY3" fmla="*/ 5122 h 339921"/>
              <a:gd name="connsiteX4" fmla="*/ 26633 w 452761"/>
              <a:gd name="connsiteY4" fmla="*/ 40633 h 339921"/>
              <a:gd name="connsiteX5" fmla="*/ 8877 w 452761"/>
              <a:gd name="connsiteY5" fmla="*/ 76144 h 339921"/>
              <a:gd name="connsiteX6" fmla="*/ 0 w 452761"/>
              <a:gd name="connsiteY6" fmla="*/ 120532 h 339921"/>
              <a:gd name="connsiteX7" fmla="*/ 8877 w 452761"/>
              <a:gd name="connsiteY7" fmla="*/ 280330 h 339921"/>
              <a:gd name="connsiteX8" fmla="*/ 26633 w 452761"/>
              <a:gd name="connsiteY8" fmla="*/ 306963 h 339921"/>
              <a:gd name="connsiteX9" fmla="*/ 133165 w 452761"/>
              <a:gd name="connsiteY9" fmla="*/ 333596 h 339921"/>
              <a:gd name="connsiteX10" fmla="*/ 372862 w 452761"/>
              <a:gd name="connsiteY10" fmla="*/ 306963 h 339921"/>
              <a:gd name="connsiteX11" fmla="*/ 399495 w 452761"/>
              <a:gd name="connsiteY11" fmla="*/ 280330 h 339921"/>
              <a:gd name="connsiteX12" fmla="*/ 435005 w 452761"/>
              <a:gd name="connsiteY12" fmla="*/ 191553 h 339921"/>
              <a:gd name="connsiteX13" fmla="*/ 452761 w 452761"/>
              <a:gd name="connsiteY13" fmla="*/ 129410 h 339921"/>
              <a:gd name="connsiteX14" fmla="*/ 443883 w 452761"/>
              <a:gd name="connsiteY14" fmla="*/ 76144 h 339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52761" h="339921">
                <a:moveTo>
                  <a:pt x="390617" y="67266"/>
                </a:moveTo>
                <a:cubicBezTo>
                  <a:pt x="293341" y="47810"/>
                  <a:pt x="394730" y="72137"/>
                  <a:pt x="310718" y="40633"/>
                </a:cubicBezTo>
                <a:cubicBezTo>
                  <a:pt x="299294" y="36349"/>
                  <a:pt x="286894" y="35261"/>
                  <a:pt x="275207" y="31755"/>
                </a:cubicBezTo>
                <a:cubicBezTo>
                  <a:pt x="185101" y="4723"/>
                  <a:pt x="258454" y="21303"/>
                  <a:pt x="177553" y="5122"/>
                </a:cubicBezTo>
                <a:cubicBezTo>
                  <a:pt x="-9378" y="16806"/>
                  <a:pt x="57523" y="-31444"/>
                  <a:pt x="26633" y="40633"/>
                </a:cubicBezTo>
                <a:cubicBezTo>
                  <a:pt x="21420" y="52797"/>
                  <a:pt x="14796" y="64307"/>
                  <a:pt x="8877" y="76144"/>
                </a:cubicBezTo>
                <a:cubicBezTo>
                  <a:pt x="5918" y="90940"/>
                  <a:pt x="0" y="105443"/>
                  <a:pt x="0" y="120532"/>
                </a:cubicBezTo>
                <a:cubicBezTo>
                  <a:pt x="0" y="173880"/>
                  <a:pt x="1332" y="227518"/>
                  <a:pt x="8877" y="280330"/>
                </a:cubicBezTo>
                <a:cubicBezTo>
                  <a:pt x="10386" y="290893"/>
                  <a:pt x="17585" y="301308"/>
                  <a:pt x="26633" y="306963"/>
                </a:cubicBezTo>
                <a:cubicBezTo>
                  <a:pt x="52215" y="322952"/>
                  <a:pt x="104487" y="328817"/>
                  <a:pt x="133165" y="333596"/>
                </a:cubicBezTo>
                <a:cubicBezTo>
                  <a:pt x="236595" y="329287"/>
                  <a:pt x="305142" y="363397"/>
                  <a:pt x="372862" y="306963"/>
                </a:cubicBezTo>
                <a:cubicBezTo>
                  <a:pt x="382507" y="298925"/>
                  <a:pt x="390617" y="289208"/>
                  <a:pt x="399495" y="280330"/>
                </a:cubicBezTo>
                <a:cubicBezTo>
                  <a:pt x="439904" y="159100"/>
                  <a:pt x="395820" y="282984"/>
                  <a:pt x="435005" y="191553"/>
                </a:cubicBezTo>
                <a:cubicBezTo>
                  <a:pt x="442647" y="173721"/>
                  <a:pt x="448255" y="147432"/>
                  <a:pt x="452761" y="129410"/>
                </a:cubicBezTo>
                <a:cubicBezTo>
                  <a:pt x="443303" y="82119"/>
                  <a:pt x="443883" y="100110"/>
                  <a:pt x="443883" y="76144"/>
                </a:cubicBezTo>
              </a:path>
            </a:pathLst>
          </a:cu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pic>
        <p:nvPicPr>
          <p:cNvPr id="8704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4648200"/>
            <a:ext cx="8458200" cy="16494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Freeform 10"/>
          <p:cNvSpPr/>
          <p:nvPr/>
        </p:nvSpPr>
        <p:spPr>
          <a:xfrm>
            <a:off x="8077200" y="5410200"/>
            <a:ext cx="452761" cy="339921"/>
          </a:xfrm>
          <a:custGeom>
            <a:avLst/>
            <a:gdLst>
              <a:gd name="connsiteX0" fmla="*/ 390617 w 452761"/>
              <a:gd name="connsiteY0" fmla="*/ 67266 h 339921"/>
              <a:gd name="connsiteX1" fmla="*/ 310718 w 452761"/>
              <a:gd name="connsiteY1" fmla="*/ 40633 h 339921"/>
              <a:gd name="connsiteX2" fmla="*/ 275207 w 452761"/>
              <a:gd name="connsiteY2" fmla="*/ 31755 h 339921"/>
              <a:gd name="connsiteX3" fmla="*/ 177553 w 452761"/>
              <a:gd name="connsiteY3" fmla="*/ 5122 h 339921"/>
              <a:gd name="connsiteX4" fmla="*/ 26633 w 452761"/>
              <a:gd name="connsiteY4" fmla="*/ 40633 h 339921"/>
              <a:gd name="connsiteX5" fmla="*/ 8877 w 452761"/>
              <a:gd name="connsiteY5" fmla="*/ 76144 h 339921"/>
              <a:gd name="connsiteX6" fmla="*/ 0 w 452761"/>
              <a:gd name="connsiteY6" fmla="*/ 120532 h 339921"/>
              <a:gd name="connsiteX7" fmla="*/ 8877 w 452761"/>
              <a:gd name="connsiteY7" fmla="*/ 280330 h 339921"/>
              <a:gd name="connsiteX8" fmla="*/ 26633 w 452761"/>
              <a:gd name="connsiteY8" fmla="*/ 306963 h 339921"/>
              <a:gd name="connsiteX9" fmla="*/ 133165 w 452761"/>
              <a:gd name="connsiteY9" fmla="*/ 333596 h 339921"/>
              <a:gd name="connsiteX10" fmla="*/ 372862 w 452761"/>
              <a:gd name="connsiteY10" fmla="*/ 306963 h 339921"/>
              <a:gd name="connsiteX11" fmla="*/ 399495 w 452761"/>
              <a:gd name="connsiteY11" fmla="*/ 280330 h 339921"/>
              <a:gd name="connsiteX12" fmla="*/ 435005 w 452761"/>
              <a:gd name="connsiteY12" fmla="*/ 191553 h 339921"/>
              <a:gd name="connsiteX13" fmla="*/ 452761 w 452761"/>
              <a:gd name="connsiteY13" fmla="*/ 129410 h 339921"/>
              <a:gd name="connsiteX14" fmla="*/ 443883 w 452761"/>
              <a:gd name="connsiteY14" fmla="*/ 76144 h 339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52761" h="339921">
                <a:moveTo>
                  <a:pt x="390617" y="67266"/>
                </a:moveTo>
                <a:cubicBezTo>
                  <a:pt x="293341" y="47810"/>
                  <a:pt x="394730" y="72137"/>
                  <a:pt x="310718" y="40633"/>
                </a:cubicBezTo>
                <a:cubicBezTo>
                  <a:pt x="299294" y="36349"/>
                  <a:pt x="286894" y="35261"/>
                  <a:pt x="275207" y="31755"/>
                </a:cubicBezTo>
                <a:cubicBezTo>
                  <a:pt x="185101" y="4723"/>
                  <a:pt x="258454" y="21303"/>
                  <a:pt x="177553" y="5122"/>
                </a:cubicBezTo>
                <a:cubicBezTo>
                  <a:pt x="-9378" y="16806"/>
                  <a:pt x="57523" y="-31444"/>
                  <a:pt x="26633" y="40633"/>
                </a:cubicBezTo>
                <a:cubicBezTo>
                  <a:pt x="21420" y="52797"/>
                  <a:pt x="14796" y="64307"/>
                  <a:pt x="8877" y="76144"/>
                </a:cubicBezTo>
                <a:cubicBezTo>
                  <a:pt x="5918" y="90940"/>
                  <a:pt x="0" y="105443"/>
                  <a:pt x="0" y="120532"/>
                </a:cubicBezTo>
                <a:cubicBezTo>
                  <a:pt x="0" y="173880"/>
                  <a:pt x="1332" y="227518"/>
                  <a:pt x="8877" y="280330"/>
                </a:cubicBezTo>
                <a:cubicBezTo>
                  <a:pt x="10386" y="290893"/>
                  <a:pt x="17585" y="301308"/>
                  <a:pt x="26633" y="306963"/>
                </a:cubicBezTo>
                <a:cubicBezTo>
                  <a:pt x="52215" y="322952"/>
                  <a:pt x="104487" y="328817"/>
                  <a:pt x="133165" y="333596"/>
                </a:cubicBezTo>
                <a:cubicBezTo>
                  <a:pt x="236595" y="329287"/>
                  <a:pt x="305142" y="363397"/>
                  <a:pt x="372862" y="306963"/>
                </a:cubicBezTo>
                <a:cubicBezTo>
                  <a:pt x="382507" y="298925"/>
                  <a:pt x="390617" y="289208"/>
                  <a:pt x="399495" y="280330"/>
                </a:cubicBezTo>
                <a:cubicBezTo>
                  <a:pt x="439904" y="159100"/>
                  <a:pt x="395820" y="282984"/>
                  <a:pt x="435005" y="191553"/>
                </a:cubicBezTo>
                <a:cubicBezTo>
                  <a:pt x="442647" y="173721"/>
                  <a:pt x="448255" y="147432"/>
                  <a:pt x="452761" y="129410"/>
                </a:cubicBezTo>
                <a:cubicBezTo>
                  <a:pt x="443303" y="82119"/>
                  <a:pt x="443883" y="100110"/>
                  <a:pt x="443883" y="76144"/>
                </a:cubicBezTo>
              </a:path>
            </a:pathLst>
          </a:custGeom>
          <a:ln>
            <a:solidFill>
              <a:srgbClr val="FF0000"/>
            </a:solidFill>
          </a:ln>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mtClean="0"/>
              <a:t>Dr. Mohammed Alahmed</a:t>
            </a:r>
            <a:endParaRPr lang="en-US"/>
          </a:p>
        </p:txBody>
      </p:sp>
      <p:sp>
        <p:nvSpPr>
          <p:cNvPr id="2" name="Slide Number Placeholder 1"/>
          <p:cNvSpPr>
            <a:spLocks noGrp="1"/>
          </p:cNvSpPr>
          <p:nvPr>
            <p:ph type="sldNum" sz="quarter" idx="12"/>
          </p:nvPr>
        </p:nvSpPr>
        <p:spPr/>
        <p:txBody>
          <a:bodyPr/>
          <a:lstStyle/>
          <a:p>
            <a:fld id="{DEEE663C-9B4D-4569-96F4-448A1C7C10D7}" type="slidenum">
              <a:rPr lang="en-US" smtClean="0"/>
              <a:t>13</a:t>
            </a:fld>
            <a:endParaRPr lang="en-US"/>
          </a:p>
        </p:txBody>
      </p:sp>
    </p:spTree>
    <p:extLst>
      <p:ext uri="{BB962C8B-B14F-4D97-AF65-F5344CB8AC3E}">
        <p14:creationId xmlns:p14="http://schemas.microsoft.com/office/powerpoint/2010/main" val="26974676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304800"/>
            <a:ext cx="6859587" cy="838200"/>
          </a:xfrm>
        </p:spPr>
        <p:txBody>
          <a:bodyPr/>
          <a:lstStyle/>
          <a:p>
            <a:pPr rtl="0"/>
            <a:r>
              <a:rPr lang="en-US" dirty="0"/>
              <a:t>The Wilcoxon Signed-Rank Test</a:t>
            </a:r>
          </a:p>
        </p:txBody>
      </p:sp>
      <p:sp>
        <p:nvSpPr>
          <p:cNvPr id="3" name="Content Placeholder 2"/>
          <p:cNvSpPr>
            <a:spLocks noGrp="1"/>
          </p:cNvSpPr>
          <p:nvPr>
            <p:ph idx="1"/>
          </p:nvPr>
        </p:nvSpPr>
        <p:spPr>
          <a:xfrm>
            <a:off x="457200" y="1600201"/>
            <a:ext cx="8229600" cy="3124199"/>
          </a:xfrm>
        </p:spPr>
        <p:txBody>
          <a:bodyPr>
            <a:normAutofit/>
          </a:bodyPr>
          <a:lstStyle/>
          <a:p>
            <a:pPr algn="l" rtl="0"/>
            <a:r>
              <a:rPr lang="en-US" dirty="0" smtClean="0"/>
              <a:t>Wilcoxon </a:t>
            </a:r>
            <a:r>
              <a:rPr lang="en-US" dirty="0"/>
              <a:t>Signed-rank test is another non-parametric test used for </a:t>
            </a:r>
            <a:r>
              <a:rPr lang="en-US" b="1" dirty="0">
                <a:solidFill>
                  <a:srgbClr val="C00000"/>
                </a:solidFill>
              </a:rPr>
              <a:t>paired </a:t>
            </a:r>
            <a:r>
              <a:rPr lang="en-US" b="1" dirty="0" smtClean="0">
                <a:solidFill>
                  <a:srgbClr val="C00000"/>
                </a:solidFill>
              </a:rPr>
              <a:t>data</a:t>
            </a:r>
            <a:r>
              <a:rPr lang="en-US" dirty="0" smtClean="0"/>
              <a:t>, equivalent </a:t>
            </a:r>
            <a:r>
              <a:rPr lang="en-US" dirty="0"/>
              <a:t>to </a:t>
            </a:r>
            <a:r>
              <a:rPr lang="en-US" dirty="0" smtClean="0"/>
              <a:t>the paired t-test.</a:t>
            </a:r>
            <a:endParaRPr lang="en-US" dirty="0"/>
          </a:p>
          <a:p>
            <a:pPr algn="l" rtl="0"/>
            <a:r>
              <a:rPr lang="en-US" dirty="0"/>
              <a:t>We wish </a:t>
            </a:r>
            <a:r>
              <a:rPr lang="en-US" dirty="0" smtClean="0"/>
              <a:t>to </a:t>
            </a:r>
            <a:r>
              <a:rPr lang="en-US" dirty="0"/>
              <a:t>test the hypothesis that the median of the first sample equals </a:t>
            </a:r>
            <a:r>
              <a:rPr lang="en-US" dirty="0" smtClean="0"/>
              <a:t>the </a:t>
            </a:r>
            <a:r>
              <a:rPr lang="en-US" dirty="0"/>
              <a:t>median of the </a:t>
            </a:r>
            <a:r>
              <a:rPr lang="en-US" dirty="0" smtClean="0"/>
              <a:t>second. </a:t>
            </a:r>
          </a:p>
          <a:p>
            <a:pPr algn="l" rtl="0"/>
            <a:r>
              <a:rPr lang="en-US" dirty="0"/>
              <a:t>It is nonparametric, because it is based on the </a:t>
            </a:r>
            <a:r>
              <a:rPr lang="en-US" b="1" dirty="0">
                <a:solidFill>
                  <a:srgbClr val="C00000"/>
                </a:solidFill>
              </a:rPr>
              <a:t>ranks</a:t>
            </a:r>
            <a:r>
              <a:rPr lang="en-US" b="1" dirty="0">
                <a:solidFill>
                  <a:srgbClr val="00B050"/>
                </a:solidFill>
              </a:rPr>
              <a:t> </a:t>
            </a:r>
            <a:r>
              <a:rPr lang="en-US" dirty="0" smtClean="0"/>
              <a:t>of the </a:t>
            </a:r>
            <a:r>
              <a:rPr lang="en-US" dirty="0"/>
              <a:t>observations rather than on their actual values, as is the paired </a:t>
            </a:r>
            <a:r>
              <a:rPr lang="en-US" i="1" dirty="0"/>
              <a:t>t </a:t>
            </a:r>
            <a:r>
              <a:rPr lang="en-US" dirty="0"/>
              <a:t>test.</a:t>
            </a:r>
          </a:p>
        </p:txBody>
      </p:sp>
      <p:sp>
        <p:nvSpPr>
          <p:cNvPr id="4" name="Rectangle 3"/>
          <p:cNvSpPr>
            <a:spLocks noChangeArrowheads="1"/>
          </p:cNvSpPr>
          <p:nvPr/>
        </p:nvSpPr>
        <p:spPr bwMode="auto">
          <a:xfrm>
            <a:off x="762000" y="4495800"/>
            <a:ext cx="7772400" cy="946150"/>
          </a:xfrm>
          <a:prstGeom prst="rect">
            <a:avLst/>
          </a:prstGeom>
          <a:ln/>
          <a:extLst/>
        </p:spPr>
        <p:style>
          <a:lnRef idx="2">
            <a:schemeClr val="accent3">
              <a:shade val="50000"/>
            </a:schemeClr>
          </a:lnRef>
          <a:fillRef idx="1">
            <a:schemeClr val="accent3"/>
          </a:fillRef>
          <a:effectRef idx="0">
            <a:schemeClr val="accent3"/>
          </a:effectRef>
          <a:fontRef idx="minor">
            <a:schemeClr val="lt1"/>
          </a:fontRef>
        </p:style>
        <p:txBody>
          <a:bodyPr>
            <a:spAutoFit/>
          </a:bodyPr>
          <a:lstStyle>
            <a:defPPr>
              <a:defRPr lang="en-US"/>
            </a:defPPr>
            <a:lvl1pPr algn="l" rtl="0" fontAlgn="base">
              <a:spcBef>
                <a:spcPct val="0"/>
              </a:spcBef>
              <a:spcAft>
                <a:spcPct val="0"/>
              </a:spcAft>
              <a:defRPr sz="2800" b="1" kern="1200">
                <a:solidFill>
                  <a:schemeClr val="tx1"/>
                </a:solidFill>
                <a:latin typeface="Times New Roman" pitchFamily="18" charset="0"/>
                <a:ea typeface="+mn-ea"/>
                <a:cs typeface="+mn-cs"/>
              </a:defRPr>
            </a:lvl1pPr>
            <a:lvl2pPr marL="457200" algn="l" rtl="0" fontAlgn="base">
              <a:spcBef>
                <a:spcPct val="0"/>
              </a:spcBef>
              <a:spcAft>
                <a:spcPct val="0"/>
              </a:spcAft>
              <a:defRPr sz="2800" b="1" kern="1200">
                <a:solidFill>
                  <a:schemeClr val="tx1"/>
                </a:solidFill>
                <a:latin typeface="Times New Roman" pitchFamily="18" charset="0"/>
                <a:ea typeface="+mn-ea"/>
                <a:cs typeface="+mn-cs"/>
              </a:defRPr>
            </a:lvl2pPr>
            <a:lvl3pPr marL="914400" algn="l" rtl="0" fontAlgn="base">
              <a:spcBef>
                <a:spcPct val="0"/>
              </a:spcBef>
              <a:spcAft>
                <a:spcPct val="0"/>
              </a:spcAft>
              <a:defRPr sz="2800" b="1" kern="1200">
                <a:solidFill>
                  <a:schemeClr val="tx1"/>
                </a:solidFill>
                <a:latin typeface="Times New Roman" pitchFamily="18" charset="0"/>
                <a:ea typeface="+mn-ea"/>
                <a:cs typeface="+mn-cs"/>
              </a:defRPr>
            </a:lvl3pPr>
            <a:lvl4pPr marL="1371600" algn="l" rtl="0" fontAlgn="base">
              <a:spcBef>
                <a:spcPct val="0"/>
              </a:spcBef>
              <a:spcAft>
                <a:spcPct val="0"/>
              </a:spcAft>
              <a:defRPr sz="2800" b="1" kern="1200">
                <a:solidFill>
                  <a:schemeClr val="tx1"/>
                </a:solidFill>
                <a:latin typeface="Times New Roman" pitchFamily="18" charset="0"/>
                <a:ea typeface="+mn-ea"/>
                <a:cs typeface="+mn-cs"/>
              </a:defRPr>
            </a:lvl4pPr>
            <a:lvl5pPr marL="1828800" algn="l" rtl="0" fontAlgn="base">
              <a:spcBef>
                <a:spcPct val="0"/>
              </a:spcBef>
              <a:spcAft>
                <a:spcPct val="0"/>
              </a:spcAft>
              <a:defRPr sz="2800" b="1" kern="1200">
                <a:solidFill>
                  <a:schemeClr val="tx1"/>
                </a:solidFill>
                <a:latin typeface="Times New Roman" pitchFamily="18" charset="0"/>
                <a:ea typeface="+mn-ea"/>
                <a:cs typeface="+mn-cs"/>
              </a:defRPr>
            </a:lvl5pPr>
            <a:lvl6pPr marL="2286000" algn="l" defTabSz="914400" rtl="0" eaLnBrk="1" latinLnBrk="0" hangingPunct="1">
              <a:defRPr sz="2800" b="1" kern="1200">
                <a:solidFill>
                  <a:schemeClr val="tx1"/>
                </a:solidFill>
                <a:latin typeface="Times New Roman" pitchFamily="18" charset="0"/>
                <a:ea typeface="+mn-ea"/>
                <a:cs typeface="+mn-cs"/>
              </a:defRPr>
            </a:lvl6pPr>
            <a:lvl7pPr marL="2743200" algn="l" defTabSz="914400" rtl="0" eaLnBrk="1" latinLnBrk="0" hangingPunct="1">
              <a:defRPr sz="2800" b="1" kern="1200">
                <a:solidFill>
                  <a:schemeClr val="tx1"/>
                </a:solidFill>
                <a:latin typeface="Times New Roman" pitchFamily="18" charset="0"/>
                <a:ea typeface="+mn-ea"/>
                <a:cs typeface="+mn-cs"/>
              </a:defRPr>
            </a:lvl7pPr>
            <a:lvl8pPr marL="3200400" algn="l" defTabSz="914400" rtl="0" eaLnBrk="1" latinLnBrk="0" hangingPunct="1">
              <a:defRPr sz="2800" b="1" kern="1200">
                <a:solidFill>
                  <a:schemeClr val="tx1"/>
                </a:solidFill>
                <a:latin typeface="Times New Roman" pitchFamily="18" charset="0"/>
                <a:ea typeface="+mn-ea"/>
                <a:cs typeface="+mn-cs"/>
              </a:defRPr>
            </a:lvl8pPr>
            <a:lvl9pPr marL="3657600" algn="l" defTabSz="914400" rtl="0" eaLnBrk="1" latinLnBrk="0" hangingPunct="1">
              <a:defRPr sz="2800" b="1" kern="1200">
                <a:solidFill>
                  <a:schemeClr val="tx1"/>
                </a:solidFill>
                <a:latin typeface="Times New Roman" pitchFamily="18" charset="0"/>
                <a:ea typeface="+mn-ea"/>
                <a:cs typeface="+mn-cs"/>
              </a:defRPr>
            </a:lvl9pPr>
          </a:lstStyle>
          <a:p>
            <a:pPr algn="ctr"/>
            <a:r>
              <a:rPr lang="en-US" dirty="0"/>
              <a:t>Use the </a:t>
            </a:r>
            <a:r>
              <a:rPr lang="en-US" dirty="0">
                <a:solidFill>
                  <a:srgbClr val="FF0000"/>
                </a:solidFill>
              </a:rPr>
              <a:t>Wilcoxon Signed-Rank </a:t>
            </a:r>
            <a:r>
              <a:rPr lang="en-US" dirty="0"/>
              <a:t>if the assumption of normality is violated for the </a:t>
            </a:r>
            <a:r>
              <a:rPr lang="en-US" dirty="0">
                <a:solidFill>
                  <a:srgbClr val="FF0000"/>
                </a:solidFill>
              </a:rPr>
              <a:t>paired-</a:t>
            </a:r>
            <a:r>
              <a:rPr lang="en-US" i="1" dirty="0">
                <a:solidFill>
                  <a:srgbClr val="FF0000"/>
                </a:solidFill>
              </a:rPr>
              <a:t>t</a:t>
            </a:r>
            <a:r>
              <a:rPr lang="en-US" dirty="0">
                <a:solidFill>
                  <a:srgbClr val="FF0000"/>
                </a:solidFill>
              </a:rPr>
              <a:t> test</a:t>
            </a:r>
          </a:p>
        </p:txBody>
      </p:sp>
      <p:sp>
        <p:nvSpPr>
          <p:cNvPr id="6" name="Footer Placeholder 5"/>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DEEE663C-9B4D-4569-96F4-448A1C7C10D7}" type="slidenum">
              <a:rPr lang="en-US" smtClean="0"/>
              <a:t>14</a:t>
            </a:fld>
            <a:endParaRPr lang="en-US"/>
          </a:p>
        </p:txBody>
      </p:sp>
    </p:spTree>
    <p:extLst>
      <p:ext uri="{BB962C8B-B14F-4D97-AF65-F5344CB8AC3E}">
        <p14:creationId xmlns:p14="http://schemas.microsoft.com/office/powerpoint/2010/main" val="20771729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152400"/>
            <a:ext cx="7010400" cy="685800"/>
          </a:xfrm>
        </p:spPr>
        <p:txBody>
          <a:bodyPr/>
          <a:lstStyle/>
          <a:p>
            <a:pPr rtl="0"/>
            <a:r>
              <a:rPr lang="en-US" dirty="0"/>
              <a:t>Procedure</a:t>
            </a:r>
          </a:p>
        </p:txBody>
      </p:sp>
      <p:sp>
        <p:nvSpPr>
          <p:cNvPr id="3" name="Content Placeholder 2"/>
          <p:cNvSpPr>
            <a:spLocks noGrp="1"/>
          </p:cNvSpPr>
          <p:nvPr>
            <p:ph idx="1"/>
          </p:nvPr>
        </p:nvSpPr>
        <p:spPr>
          <a:xfrm>
            <a:off x="457200" y="1219200"/>
            <a:ext cx="8229600" cy="4754563"/>
          </a:xfrm>
        </p:spPr>
        <p:txBody>
          <a:bodyPr>
            <a:noAutofit/>
          </a:bodyPr>
          <a:lstStyle/>
          <a:p>
            <a:pPr algn="l" rtl="0"/>
            <a:r>
              <a:rPr lang="en-US" sz="2400" b="1" dirty="0"/>
              <a:t>The first step in this test is to compute ranks for each observation, as </a:t>
            </a:r>
            <a:r>
              <a:rPr lang="en-US" sz="2400" b="1" dirty="0" smtClean="0"/>
              <a:t>follows:</a:t>
            </a:r>
          </a:p>
          <a:p>
            <a:pPr marL="457200" indent="-457200" algn="l" rtl="0">
              <a:buFont typeface="+mj-lt"/>
              <a:buAutoNum type="arabicPeriod"/>
            </a:pPr>
            <a:r>
              <a:rPr lang="en-US" sz="2000" dirty="0"/>
              <a:t>Obtain Difference Scores, </a:t>
            </a:r>
            <a:r>
              <a:rPr lang="en-US" sz="2400" b="1" i="1" dirty="0" smtClean="0">
                <a:solidFill>
                  <a:srgbClr val="C00000"/>
                </a:solidFill>
              </a:rPr>
              <a:t>d</a:t>
            </a:r>
            <a:r>
              <a:rPr lang="en-US" sz="2400" b="1" i="1" baseline="-25000" dirty="0" smtClean="0">
                <a:solidFill>
                  <a:srgbClr val="C00000"/>
                </a:solidFill>
              </a:rPr>
              <a:t>i</a:t>
            </a:r>
            <a:r>
              <a:rPr lang="en-US" sz="2400" b="1" baseline="-25000" dirty="0" smtClean="0">
                <a:solidFill>
                  <a:srgbClr val="C00000"/>
                </a:solidFill>
              </a:rPr>
              <a:t> </a:t>
            </a:r>
            <a:r>
              <a:rPr lang="en-US" sz="2400" b="1" dirty="0">
                <a:solidFill>
                  <a:srgbClr val="C00000"/>
                </a:solidFill>
              </a:rPr>
              <a:t>= </a:t>
            </a:r>
            <a:r>
              <a:rPr lang="en-US" sz="2400" b="1" i="1" dirty="0" smtClean="0">
                <a:solidFill>
                  <a:srgbClr val="C00000"/>
                </a:solidFill>
              </a:rPr>
              <a:t>x</a:t>
            </a:r>
            <a:r>
              <a:rPr lang="en-US" sz="2400" b="1" baseline="-25000" dirty="0" smtClean="0">
                <a:solidFill>
                  <a:srgbClr val="C00000"/>
                </a:solidFill>
              </a:rPr>
              <a:t>1</a:t>
            </a:r>
            <a:r>
              <a:rPr lang="en-US" sz="2400" b="1" i="1" baseline="-25000" dirty="0" smtClean="0">
                <a:solidFill>
                  <a:srgbClr val="C00000"/>
                </a:solidFill>
              </a:rPr>
              <a:t>i</a:t>
            </a:r>
            <a:r>
              <a:rPr lang="en-US" sz="2400" b="1" i="1" dirty="0" smtClean="0">
                <a:solidFill>
                  <a:srgbClr val="C00000"/>
                </a:solidFill>
              </a:rPr>
              <a:t> </a:t>
            </a:r>
            <a:r>
              <a:rPr lang="en-US" sz="2400" b="1" dirty="0">
                <a:solidFill>
                  <a:srgbClr val="C00000"/>
                </a:solidFill>
              </a:rPr>
              <a:t>- </a:t>
            </a:r>
            <a:r>
              <a:rPr lang="en-US" sz="2400" b="1" i="1" dirty="0" smtClean="0">
                <a:solidFill>
                  <a:srgbClr val="C00000"/>
                </a:solidFill>
              </a:rPr>
              <a:t>x</a:t>
            </a:r>
            <a:r>
              <a:rPr lang="en-US" sz="2400" b="1" baseline="-25000" dirty="0" smtClean="0">
                <a:solidFill>
                  <a:srgbClr val="C00000"/>
                </a:solidFill>
              </a:rPr>
              <a:t>2</a:t>
            </a:r>
            <a:r>
              <a:rPr lang="en-US" sz="2400" b="1" i="1" baseline="-25000" dirty="0" smtClean="0">
                <a:solidFill>
                  <a:srgbClr val="C00000"/>
                </a:solidFill>
              </a:rPr>
              <a:t>i</a:t>
            </a:r>
            <a:r>
              <a:rPr lang="en-US" sz="2400" b="1" baseline="-25000" dirty="0" smtClean="0">
                <a:solidFill>
                  <a:srgbClr val="C00000"/>
                </a:solidFill>
              </a:rPr>
              <a:t> </a:t>
            </a:r>
            <a:r>
              <a:rPr lang="en-US" sz="2000" dirty="0" smtClean="0"/>
              <a:t>, and arrange </a:t>
            </a:r>
            <a:r>
              <a:rPr lang="en-US" sz="2000" dirty="0"/>
              <a:t>the differences </a:t>
            </a:r>
            <a:r>
              <a:rPr lang="en-US" sz="2000" i="1" dirty="0"/>
              <a:t>d</a:t>
            </a:r>
            <a:r>
              <a:rPr lang="en-US" sz="2000" i="1" baseline="-25000" dirty="0"/>
              <a:t>i</a:t>
            </a:r>
            <a:r>
              <a:rPr lang="en-US" sz="2000" i="1" dirty="0"/>
              <a:t> </a:t>
            </a:r>
            <a:r>
              <a:rPr lang="en-US" sz="2000" dirty="0"/>
              <a:t>in order of </a:t>
            </a:r>
            <a:r>
              <a:rPr lang="en-US" sz="2000" i="1" dirty="0"/>
              <a:t>absolute </a:t>
            </a:r>
            <a:r>
              <a:rPr lang="en-US" sz="2000" i="1" dirty="0" smtClean="0"/>
              <a:t>value</a:t>
            </a:r>
            <a:r>
              <a:rPr lang="en-US" sz="2000" dirty="0" smtClean="0"/>
              <a:t>.</a:t>
            </a:r>
            <a:endParaRPr lang="en-US" sz="2000" dirty="0"/>
          </a:p>
          <a:p>
            <a:pPr marL="457200" indent="-457200" algn="l" rtl="0">
              <a:buFont typeface="+mj-lt"/>
              <a:buAutoNum type="arabicPeriod"/>
            </a:pPr>
            <a:r>
              <a:rPr lang="en-US" sz="2000" dirty="0" smtClean="0"/>
              <a:t>Count </a:t>
            </a:r>
            <a:r>
              <a:rPr lang="en-US" sz="2000" dirty="0"/>
              <a:t>the number of differences with the same absolute value.</a:t>
            </a:r>
          </a:p>
          <a:p>
            <a:pPr marL="457200" indent="-457200" algn="l" rtl="0">
              <a:buFont typeface="+mj-lt"/>
              <a:buAutoNum type="arabicPeriod"/>
            </a:pPr>
            <a:r>
              <a:rPr lang="en-US" sz="2000" dirty="0" smtClean="0"/>
              <a:t>Ignore </a:t>
            </a:r>
            <a:r>
              <a:rPr lang="en-US" sz="2000" dirty="0"/>
              <a:t>the observations where </a:t>
            </a:r>
            <a:r>
              <a:rPr lang="en-US" sz="2000" i="1" dirty="0"/>
              <a:t>d</a:t>
            </a:r>
            <a:r>
              <a:rPr lang="en-US" sz="2000" i="1" baseline="-25000" dirty="0"/>
              <a:t>i</a:t>
            </a:r>
            <a:r>
              <a:rPr lang="en-US" sz="2000" i="1" dirty="0"/>
              <a:t> </a:t>
            </a:r>
            <a:r>
              <a:rPr lang="en-US" sz="2000" dirty="0"/>
              <a:t>= 0, and rank the remaining </a:t>
            </a:r>
            <a:r>
              <a:rPr lang="en-US" sz="2000" dirty="0" smtClean="0"/>
              <a:t>observations from </a:t>
            </a:r>
            <a:r>
              <a:rPr lang="en-US" sz="2000" dirty="0"/>
              <a:t>1 for the observation with the lowest absolute value, up to </a:t>
            </a:r>
            <a:r>
              <a:rPr lang="en-US" sz="2000" i="1" dirty="0"/>
              <a:t>n </a:t>
            </a:r>
            <a:r>
              <a:rPr lang="en-US" sz="2000" dirty="0"/>
              <a:t>for </a:t>
            </a:r>
            <a:r>
              <a:rPr lang="en-US" sz="2000" dirty="0" smtClean="0"/>
              <a:t>the observation </a:t>
            </a:r>
            <a:r>
              <a:rPr lang="en-US" sz="2000" dirty="0"/>
              <a:t>with the highest absolute value.</a:t>
            </a:r>
          </a:p>
          <a:p>
            <a:pPr marL="457200" indent="-457200" algn="l" rtl="0">
              <a:buFont typeface="+mj-lt"/>
              <a:buAutoNum type="arabicPeriod"/>
            </a:pPr>
            <a:r>
              <a:rPr lang="en-US" sz="2000" dirty="0"/>
              <a:t>If any differences are equal, average their </a:t>
            </a:r>
            <a:r>
              <a:rPr lang="en-US" sz="2000" dirty="0" smtClean="0"/>
              <a:t>ranks</a:t>
            </a:r>
          </a:p>
          <a:p>
            <a:pPr marL="457200" indent="-457200" algn="l" rtl="0">
              <a:buFont typeface="+mj-lt"/>
              <a:buAutoNum type="arabicPeriod"/>
            </a:pPr>
            <a:r>
              <a:rPr lang="en-US" sz="2000" dirty="0"/>
              <a:t>Compute the rank sum </a:t>
            </a:r>
            <a:r>
              <a:rPr lang="en-US" sz="2000" i="1" dirty="0"/>
              <a:t>R</a:t>
            </a:r>
            <a:r>
              <a:rPr lang="en-US" sz="2000" i="1" baseline="-25000" dirty="0"/>
              <a:t>1</a:t>
            </a:r>
            <a:r>
              <a:rPr lang="en-US" sz="2000" dirty="0"/>
              <a:t> of the positive </a:t>
            </a:r>
            <a:r>
              <a:rPr lang="en-US" sz="2000" dirty="0" smtClean="0"/>
              <a:t>differences and </a:t>
            </a:r>
            <a:r>
              <a:rPr lang="en-US" sz="2000" dirty="0"/>
              <a:t>the rank sum </a:t>
            </a:r>
            <a:r>
              <a:rPr lang="en-US" sz="2000" i="1" dirty="0" smtClean="0"/>
              <a:t>R</a:t>
            </a:r>
            <a:r>
              <a:rPr lang="en-US" sz="2000" i="1" baseline="-25000" dirty="0" smtClean="0"/>
              <a:t>2</a:t>
            </a:r>
            <a:r>
              <a:rPr lang="en-US" sz="2000" dirty="0" smtClean="0"/>
              <a:t> </a:t>
            </a:r>
            <a:r>
              <a:rPr lang="en-US" sz="2000" dirty="0"/>
              <a:t>of the </a:t>
            </a:r>
            <a:r>
              <a:rPr lang="en-US" sz="2000" dirty="0" smtClean="0"/>
              <a:t>negative differences.</a:t>
            </a:r>
          </a:p>
          <a:p>
            <a:pPr marL="457200" indent="-457200" algn="l" rtl="0">
              <a:buFont typeface="+mj-lt"/>
              <a:buAutoNum type="arabicPeriod"/>
            </a:pPr>
            <a:r>
              <a:rPr lang="en-US" sz="2000" dirty="0"/>
              <a:t>Compare the smaller of the two rank sums </a:t>
            </a:r>
            <a:r>
              <a:rPr lang="en-US" sz="2000" dirty="0" smtClean="0"/>
              <a:t>with </a:t>
            </a:r>
            <a:r>
              <a:rPr lang="en-US" sz="2000" dirty="0"/>
              <a:t>the T value, obtained from the </a:t>
            </a:r>
            <a:r>
              <a:rPr lang="en-US" sz="2000" dirty="0" smtClean="0"/>
              <a:t>Appendix </a:t>
            </a:r>
            <a:r>
              <a:rPr lang="en-US" sz="2000" dirty="0"/>
              <a:t>of Wilcoxon T </a:t>
            </a:r>
            <a:r>
              <a:rPr lang="en-US" sz="2000" dirty="0" smtClean="0"/>
              <a:t>values (Table 11).</a:t>
            </a:r>
          </a:p>
          <a:p>
            <a:pPr marL="457200" indent="-457200" algn="l" rtl="0">
              <a:buFont typeface="+mj-lt"/>
              <a:buAutoNum type="arabicPeriod"/>
            </a:pPr>
            <a:r>
              <a:rPr lang="en-US" sz="2000" b="1" dirty="0">
                <a:solidFill>
                  <a:srgbClr val="0000FF"/>
                </a:solidFill>
              </a:rPr>
              <a:t>If n </a:t>
            </a:r>
            <a:r>
              <a:rPr lang="en-US" sz="2000" b="1" dirty="0">
                <a:solidFill>
                  <a:srgbClr val="0000FF"/>
                </a:solidFill>
                <a:cs typeface="Arial" charset="0"/>
              </a:rPr>
              <a:t>≥ 16, use normal approximation.</a:t>
            </a:r>
            <a:endParaRPr lang="en-US" sz="2000" b="1" dirty="0">
              <a:solidFill>
                <a:srgbClr val="0000FF"/>
              </a:solidFill>
            </a:endParaRPr>
          </a:p>
          <a:p>
            <a:pPr marL="457200" indent="-457200" algn="l" rtl="0">
              <a:buFont typeface="+mj-lt"/>
              <a:buAutoNum type="arabicPeriod"/>
            </a:pPr>
            <a:endParaRPr lang="en-US" sz="2000" b="1" dirty="0" smtClean="0">
              <a:solidFill>
                <a:srgbClr val="0000FF"/>
              </a:solidFill>
            </a:endParaRPr>
          </a:p>
          <a:p>
            <a:pPr marL="457200" indent="-457200" algn="l" rtl="0">
              <a:buFont typeface="+mj-lt"/>
              <a:buAutoNum type="arabicPeriod"/>
            </a:pPr>
            <a:endParaRPr lang="en-US" sz="2000" dirty="0" smtClean="0"/>
          </a:p>
        </p:txBody>
      </p:sp>
      <p:sp>
        <p:nvSpPr>
          <p:cNvPr id="5" name="Footer Placeholder 4"/>
          <p:cNvSpPr>
            <a:spLocks noGrp="1"/>
          </p:cNvSpPr>
          <p:nvPr>
            <p:ph type="ftr" sz="quarter" idx="11"/>
          </p:nvPr>
        </p:nvSpPr>
        <p:spPr/>
        <p:txBody>
          <a:bodyPr/>
          <a:lstStyle/>
          <a:p>
            <a:r>
              <a:rPr lang="en-US" smtClean="0"/>
              <a:t>Dr. Mohammed Alahmed</a:t>
            </a:r>
            <a:endParaRPr lang="en-US"/>
          </a:p>
        </p:txBody>
      </p:sp>
      <p:sp>
        <p:nvSpPr>
          <p:cNvPr id="4" name="Slide Number Placeholder 3"/>
          <p:cNvSpPr>
            <a:spLocks noGrp="1"/>
          </p:cNvSpPr>
          <p:nvPr>
            <p:ph type="sldNum" sz="quarter" idx="12"/>
          </p:nvPr>
        </p:nvSpPr>
        <p:spPr/>
        <p:txBody>
          <a:bodyPr/>
          <a:lstStyle/>
          <a:p>
            <a:fld id="{DEEE663C-9B4D-4569-96F4-448A1C7C10D7}" type="slidenum">
              <a:rPr lang="en-US" smtClean="0"/>
              <a:t>15</a:t>
            </a:fld>
            <a:endParaRPr lang="en-US"/>
          </a:p>
        </p:txBody>
      </p:sp>
    </p:spTree>
    <p:extLst>
      <p:ext uri="{BB962C8B-B14F-4D97-AF65-F5344CB8AC3E}">
        <p14:creationId xmlns:p14="http://schemas.microsoft.com/office/powerpoint/2010/main" val="33883381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76200"/>
            <a:ext cx="6705600" cy="563562"/>
          </a:xfrm>
        </p:spPr>
        <p:txBody>
          <a:bodyPr>
            <a:normAutofit fontScale="90000"/>
          </a:bodyPr>
          <a:lstStyle/>
          <a:p>
            <a:pPr rtl="0"/>
            <a:r>
              <a:rPr lang="en-US" dirty="0" smtClean="0"/>
              <a:t>Example</a:t>
            </a:r>
            <a:endParaRPr lang="en-US" dirty="0"/>
          </a:p>
        </p:txBody>
      </p:sp>
      <p:graphicFrame>
        <p:nvGraphicFramePr>
          <p:cNvPr id="4" name="Group 128"/>
          <p:cNvGraphicFramePr>
            <a:graphicFrameLocks noGrp="1"/>
          </p:cNvGraphicFramePr>
          <p:nvPr>
            <p:ph idx="1"/>
            <p:extLst>
              <p:ext uri="{D42A27DB-BD31-4B8C-83A1-F6EECF244321}">
                <p14:modId xmlns:p14="http://schemas.microsoft.com/office/powerpoint/2010/main" val="1133689721"/>
              </p:ext>
            </p:extLst>
          </p:nvPr>
        </p:nvGraphicFramePr>
        <p:xfrm>
          <a:off x="914400" y="762000"/>
          <a:ext cx="7467600" cy="4389120"/>
        </p:xfrm>
        <a:graphic>
          <a:graphicData uri="http://schemas.openxmlformats.org/drawingml/2006/table">
            <a:tbl>
              <a:tblPr>
                <a:tableStyleId>{ED083AE6-46FA-4A59-8FB0-9F97EB10719F}</a:tableStyleId>
              </a:tblPr>
              <a:tblGrid>
                <a:gridCol w="1289050"/>
                <a:gridCol w="1085850"/>
                <a:gridCol w="1358900"/>
                <a:gridCol w="1628775"/>
                <a:gridCol w="2105025"/>
              </a:tblGrid>
              <a:tr h="335992">
                <a:tc rowSpan="2">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dirty="0" smtClean="0">
                          <a:ln>
                            <a:noFill/>
                          </a:ln>
                          <a:effectLst/>
                        </a:rPr>
                        <a:t>Patient</a:t>
                      </a:r>
                      <a:endParaRPr kumimoji="0" lang="en-US" sz="1800" b="1" i="0" u="none" strike="noStrike" cap="none" normalizeH="0" baseline="0" dirty="0" smtClean="0">
                        <a:ln>
                          <a:noFill/>
                        </a:ln>
                        <a:solidFill>
                          <a:schemeClr val="tx1"/>
                        </a:solidFill>
                        <a:effectLst/>
                        <a:latin typeface="Tahoma" pitchFamily="34" charset="0"/>
                      </a:endParaRPr>
                    </a:p>
                  </a:txBody>
                  <a:tcPr anchor="b" anchorCtr="1" horzOverflow="overflow">
                    <a:solidFill>
                      <a:schemeClr val="bg1"/>
                    </a:solid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dirty="0" smtClean="0">
                          <a:ln>
                            <a:noFill/>
                          </a:ln>
                          <a:effectLst/>
                        </a:rPr>
                        <a:t>Hours of sleep</a:t>
                      </a:r>
                      <a:endParaRPr kumimoji="0" lang="en-US" sz="1800" b="1" i="0" u="none" strike="noStrike" cap="none" normalizeH="0" baseline="0" dirty="0" smtClean="0">
                        <a:ln>
                          <a:noFill/>
                        </a:ln>
                        <a:solidFill>
                          <a:schemeClr val="tx1"/>
                        </a:solidFill>
                        <a:effectLst/>
                        <a:latin typeface="Tahoma" pitchFamily="34" charset="0"/>
                      </a:endParaRPr>
                    </a:p>
                  </a:txBody>
                  <a:tcPr anchor="b" anchorCtr="1" horzOverflow="overflow">
                    <a:solidFill>
                      <a:schemeClr val="bg1"/>
                    </a:solidFill>
                  </a:tcPr>
                </a:tc>
                <a:tc hMerge="1">
                  <a:txBody>
                    <a:bodyPr/>
                    <a:lstStyle/>
                    <a:p>
                      <a:endParaRPr lang="en-US"/>
                    </a:p>
                  </a:txBody>
                  <a:tcPr/>
                </a:tc>
                <a:tc rowSpan="2">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dirty="0" smtClean="0">
                          <a:ln>
                            <a:noFill/>
                          </a:ln>
                          <a:effectLst/>
                        </a:rPr>
                        <a:t>Difference</a:t>
                      </a:r>
                      <a:endParaRPr kumimoji="0" lang="en-US" sz="1800" b="1" i="0" u="none" strike="noStrike" cap="none" normalizeH="0" baseline="0" dirty="0" smtClean="0">
                        <a:ln>
                          <a:noFill/>
                        </a:ln>
                        <a:solidFill>
                          <a:schemeClr val="tx1"/>
                        </a:solidFill>
                        <a:effectLst/>
                        <a:latin typeface="Tahoma" pitchFamily="34" charset="0"/>
                      </a:endParaRPr>
                    </a:p>
                  </a:txBody>
                  <a:tcPr anchor="b" anchorCtr="1" horzOverflow="overflow">
                    <a:solidFill>
                      <a:schemeClr val="bg1"/>
                    </a:solidFill>
                  </a:tcPr>
                </a:tc>
                <a:tc rowSpan="2">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Rank</a:t>
                      </a:r>
                    </a:p>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Ignoring sign</a:t>
                      </a:r>
                      <a:endParaRPr kumimoji="0" lang="en-US" sz="1800" b="1" i="0" u="none" strike="noStrike" cap="none" normalizeH="0" baseline="0" smtClean="0">
                        <a:ln>
                          <a:noFill/>
                        </a:ln>
                        <a:solidFill>
                          <a:schemeClr val="tx1"/>
                        </a:solidFill>
                        <a:effectLst/>
                        <a:latin typeface="Tahoma" pitchFamily="34" charset="0"/>
                      </a:endParaRPr>
                    </a:p>
                  </a:txBody>
                  <a:tcPr anchor="b" anchorCtr="1" horzOverflow="overflow">
                    <a:solidFill>
                      <a:schemeClr val="bg1"/>
                    </a:solidFill>
                  </a:tcPr>
                </a:tc>
              </a:tr>
              <a:tr h="335992">
                <a:tc v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Drug</a:t>
                      </a:r>
                      <a:endParaRPr kumimoji="0" lang="en-US" sz="1800" b="1" i="0" u="none" strike="noStrike" cap="none" normalizeH="0" baseline="0" smtClean="0">
                        <a:ln>
                          <a:noFill/>
                        </a:ln>
                        <a:solidFill>
                          <a:schemeClr val="tx1"/>
                        </a:solidFill>
                        <a:effectLst/>
                        <a:latin typeface="Tahoma" pitchFamily="34" charset="0"/>
                      </a:endParaRPr>
                    </a:p>
                  </a:txBody>
                  <a:tcPr horzOverflow="overflow">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dirty="0" smtClean="0">
                          <a:ln>
                            <a:noFill/>
                          </a:ln>
                          <a:effectLst/>
                        </a:rPr>
                        <a:t>Placebo</a:t>
                      </a:r>
                      <a:endParaRPr kumimoji="0" lang="en-US" sz="1800" b="1" i="0" u="none" strike="noStrike" cap="none" normalizeH="0" baseline="0" dirty="0" smtClean="0">
                        <a:ln>
                          <a:noFill/>
                        </a:ln>
                        <a:solidFill>
                          <a:schemeClr val="tx1"/>
                        </a:solidFill>
                        <a:effectLst/>
                        <a:latin typeface="Tahoma" pitchFamily="34" charset="0"/>
                      </a:endParaRPr>
                    </a:p>
                  </a:txBody>
                  <a:tcPr horzOverflow="overflow">
                    <a:solidFill>
                      <a:schemeClr val="bg1"/>
                    </a:solidFill>
                  </a:tcPr>
                </a:tc>
                <a:tc vMerge="1">
                  <a:txBody>
                    <a:bodyPr/>
                    <a:lstStyle/>
                    <a:p>
                      <a:endParaRPr lang="en-US"/>
                    </a:p>
                  </a:txBody>
                  <a:tcPr/>
                </a:tc>
                <a:tc vMerge="1">
                  <a:txBody>
                    <a:bodyPr/>
                    <a:lstStyle/>
                    <a:p>
                      <a:endParaRPr lang="en-US"/>
                    </a:p>
                  </a:txBody>
                  <a:tcPr/>
                </a:tc>
              </a:tr>
              <a:tr h="335992">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dirty="0" smtClean="0">
                          <a:ln>
                            <a:noFill/>
                          </a:ln>
                          <a:effectLst/>
                        </a:rPr>
                        <a:t>1</a:t>
                      </a:r>
                      <a:endParaRPr kumimoji="0" lang="en-US" sz="1800" b="1" i="0" u="none" strike="noStrike" cap="none" normalizeH="0" baseline="0" dirty="0" smtClean="0">
                        <a:ln>
                          <a:noFill/>
                        </a:ln>
                        <a:solidFill>
                          <a:schemeClr val="tx1"/>
                        </a:solidFill>
                        <a:effectLst/>
                        <a:latin typeface="Tahoma" pitchFamily="34" charset="0"/>
                      </a:endParaRPr>
                    </a:p>
                  </a:txBody>
                  <a:tcPr anchor="ctr" anchorCtr="1" horzOverflow="overflow">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6.1</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5.2</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dirty="0" smtClean="0">
                          <a:ln>
                            <a:noFill/>
                          </a:ln>
                          <a:effectLst/>
                        </a:rPr>
                        <a:t>0.9</a:t>
                      </a:r>
                      <a:endParaRPr kumimoji="0" lang="en-US" sz="1800" b="1" i="0" u="none" strike="noStrike" cap="none" normalizeH="0" baseline="0" dirty="0" smtClean="0">
                        <a:ln>
                          <a:noFill/>
                        </a:ln>
                        <a:solidFill>
                          <a:schemeClr val="tx1"/>
                        </a:solidFill>
                        <a:effectLst/>
                        <a:latin typeface="Tahoma" pitchFamily="34" charset="0"/>
                      </a:endParaRPr>
                    </a:p>
                  </a:txBody>
                  <a:tcPr anchor="ctr" anchorCtr="1" horzOverflow="overflow">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3.5*</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r>
              <a:tr h="335992">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2</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7.0</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7.9</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-0.9</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3.5*</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r>
              <a:tr h="335992">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3</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8.2</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3.9</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dirty="0" smtClean="0">
                          <a:ln>
                            <a:noFill/>
                          </a:ln>
                          <a:effectLst/>
                        </a:rPr>
                        <a:t>4.3</a:t>
                      </a:r>
                      <a:endParaRPr kumimoji="0" lang="en-US" sz="1800" b="1" i="0" u="none" strike="noStrike" cap="none" normalizeH="0" baseline="0" dirty="0" smtClean="0">
                        <a:ln>
                          <a:noFill/>
                        </a:ln>
                        <a:solidFill>
                          <a:schemeClr val="tx1"/>
                        </a:solidFill>
                        <a:effectLst/>
                        <a:latin typeface="Tahoma" pitchFamily="34" charset="0"/>
                      </a:endParaRPr>
                    </a:p>
                  </a:txBody>
                  <a:tcPr anchor="ctr" anchorCtr="1" horzOverflow="overflow">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10</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r>
              <a:tr h="335992">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4</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7.6</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4.7</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2.9</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7</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r>
              <a:tr h="335992">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5</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6.5</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5.3</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1.2</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5</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r>
              <a:tr h="335992">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6</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8.4</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5.4</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3.0</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8</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r>
              <a:tr h="335992">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7</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6.9</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4.2</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2.7</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6</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r>
              <a:tr h="335992">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8</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6.7</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6.1</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0.6</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2</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r>
              <a:tr h="335992">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9</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7.4</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3.8</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3.6</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9</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r>
              <a:tr h="335992">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10</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5.8</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6.3</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smtClean="0">
                          <a:ln>
                            <a:noFill/>
                          </a:ln>
                          <a:effectLst/>
                        </a:rPr>
                        <a:t>-0.5</a:t>
                      </a:r>
                      <a:endParaRPr kumimoji="0" lang="en-US" sz="1800" b="1" i="0" u="none" strike="noStrike" cap="none" normalizeH="0" baseline="0" smtClean="0">
                        <a:ln>
                          <a:noFill/>
                        </a:ln>
                        <a:solidFill>
                          <a:schemeClr val="tx1"/>
                        </a:solidFill>
                        <a:effectLst/>
                        <a:latin typeface="Tahoma" pitchFamily="34" charset="0"/>
                      </a:endParaRPr>
                    </a:p>
                  </a:txBody>
                  <a:tcPr anchor="ctr" anchorCtr="1" horzOverflow="overflow">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u="none" strike="noStrike" cap="none" normalizeH="0" baseline="0" dirty="0" smtClean="0">
                          <a:ln>
                            <a:noFill/>
                          </a:ln>
                          <a:effectLst/>
                        </a:rPr>
                        <a:t>1</a:t>
                      </a:r>
                      <a:endParaRPr kumimoji="0" lang="en-US" sz="1800" b="1" i="0" u="none" strike="noStrike" cap="none" normalizeH="0" baseline="0" dirty="0" smtClean="0">
                        <a:ln>
                          <a:noFill/>
                        </a:ln>
                        <a:solidFill>
                          <a:schemeClr val="tx1"/>
                        </a:solidFill>
                        <a:effectLst/>
                        <a:latin typeface="Tahoma" pitchFamily="34" charset="0"/>
                      </a:endParaRPr>
                    </a:p>
                  </a:txBody>
                  <a:tcPr anchor="ctr" anchorCtr="1" horzOverflow="overflow">
                    <a:solidFill>
                      <a:schemeClr val="bg1"/>
                    </a:solidFill>
                  </a:tcPr>
                </a:tc>
              </a:tr>
            </a:tbl>
          </a:graphicData>
        </a:graphic>
      </p:graphicFrame>
      <p:sp>
        <p:nvSpPr>
          <p:cNvPr id="5" name="Text Box 123"/>
          <p:cNvSpPr txBox="1">
            <a:spLocks noChangeArrowheads="1"/>
          </p:cNvSpPr>
          <p:nvPr/>
        </p:nvSpPr>
        <p:spPr bwMode="auto">
          <a:xfrm>
            <a:off x="533400" y="5276671"/>
            <a:ext cx="86106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b="1" dirty="0">
                <a:solidFill>
                  <a:srgbClr val="000000"/>
                </a:solidFill>
                <a:latin typeface="Arial" pitchFamily="34" charset="0"/>
              </a:rPr>
              <a:t>3</a:t>
            </a:r>
            <a:r>
              <a:rPr lang="en-US" b="1" baseline="30000" dirty="0">
                <a:solidFill>
                  <a:srgbClr val="000000"/>
                </a:solidFill>
                <a:latin typeface="Arial" pitchFamily="34" charset="0"/>
              </a:rPr>
              <a:t>rd</a:t>
            </a:r>
            <a:r>
              <a:rPr lang="en-US" b="1" dirty="0">
                <a:solidFill>
                  <a:srgbClr val="000000"/>
                </a:solidFill>
                <a:latin typeface="Arial" pitchFamily="34" charset="0"/>
              </a:rPr>
              <a:t> &amp; 4</a:t>
            </a:r>
            <a:r>
              <a:rPr lang="en-US" b="1" baseline="30000" dirty="0">
                <a:solidFill>
                  <a:srgbClr val="000000"/>
                </a:solidFill>
                <a:latin typeface="Arial" pitchFamily="34" charset="0"/>
              </a:rPr>
              <a:t>th</a:t>
            </a:r>
            <a:r>
              <a:rPr lang="en-US" b="1" dirty="0">
                <a:solidFill>
                  <a:srgbClr val="000000"/>
                </a:solidFill>
                <a:latin typeface="Arial" pitchFamily="34" charset="0"/>
              </a:rPr>
              <a:t> ranks are tied hence averaged</a:t>
            </a:r>
          </a:p>
          <a:p>
            <a:pPr eaLnBrk="1" hangingPunct="1"/>
            <a:r>
              <a:rPr lang="en-US" b="1" dirty="0" smtClean="0">
                <a:solidFill>
                  <a:srgbClr val="000000"/>
                </a:solidFill>
                <a:latin typeface="Arial" pitchFamily="34" charset="0"/>
              </a:rPr>
              <a:t>R= </a:t>
            </a:r>
            <a:r>
              <a:rPr lang="en-US" b="1" dirty="0">
                <a:solidFill>
                  <a:srgbClr val="000000"/>
                </a:solidFill>
                <a:latin typeface="Arial" pitchFamily="34" charset="0"/>
              </a:rPr>
              <a:t>smaller of </a:t>
            </a:r>
            <a:r>
              <a:rPr lang="en-US" b="1" dirty="0" smtClean="0">
                <a:solidFill>
                  <a:srgbClr val="000000"/>
                </a:solidFill>
                <a:latin typeface="Arial" pitchFamily="34" charset="0"/>
              </a:rPr>
              <a:t>R</a:t>
            </a:r>
            <a:r>
              <a:rPr lang="en-US" b="1" baseline="-25000" dirty="0" smtClean="0">
                <a:solidFill>
                  <a:srgbClr val="000000"/>
                </a:solidFill>
                <a:latin typeface="Arial" pitchFamily="34" charset="0"/>
              </a:rPr>
              <a:t>1  </a:t>
            </a:r>
            <a:r>
              <a:rPr lang="en-US" b="1" dirty="0">
                <a:solidFill>
                  <a:srgbClr val="000000"/>
                </a:solidFill>
                <a:latin typeface="Arial" pitchFamily="34" charset="0"/>
              </a:rPr>
              <a:t>(50.5) and </a:t>
            </a:r>
            <a:r>
              <a:rPr lang="en-US" b="1" dirty="0" smtClean="0">
                <a:solidFill>
                  <a:srgbClr val="000000"/>
                </a:solidFill>
                <a:latin typeface="Arial" pitchFamily="34" charset="0"/>
              </a:rPr>
              <a:t>R</a:t>
            </a:r>
            <a:r>
              <a:rPr lang="en-US" b="1" baseline="-25000" dirty="0" smtClean="0">
                <a:solidFill>
                  <a:srgbClr val="000000"/>
                </a:solidFill>
                <a:latin typeface="Arial" pitchFamily="34" charset="0"/>
              </a:rPr>
              <a:t>2</a:t>
            </a:r>
            <a:r>
              <a:rPr lang="en-US" b="1" dirty="0" smtClean="0">
                <a:solidFill>
                  <a:srgbClr val="000000"/>
                </a:solidFill>
                <a:latin typeface="Arial" pitchFamily="34" charset="0"/>
              </a:rPr>
              <a:t> </a:t>
            </a:r>
            <a:r>
              <a:rPr lang="en-US" b="1" dirty="0">
                <a:solidFill>
                  <a:srgbClr val="000000"/>
                </a:solidFill>
                <a:latin typeface="Arial" pitchFamily="34" charset="0"/>
              </a:rPr>
              <a:t>(4.5)</a:t>
            </a:r>
            <a:r>
              <a:rPr lang="en-US" b="1" baseline="-25000" dirty="0">
                <a:solidFill>
                  <a:srgbClr val="000000"/>
                </a:solidFill>
                <a:latin typeface="Arial" pitchFamily="34" charset="0"/>
              </a:rPr>
              <a:t> </a:t>
            </a:r>
            <a:endParaRPr lang="en-US" b="1" dirty="0">
              <a:solidFill>
                <a:srgbClr val="000000"/>
              </a:solidFill>
              <a:latin typeface="Arial" pitchFamily="34" charset="0"/>
            </a:endParaRPr>
          </a:p>
          <a:p>
            <a:pPr eaLnBrk="1" hangingPunct="1"/>
            <a:r>
              <a:rPr lang="en-US" b="1" dirty="0">
                <a:solidFill>
                  <a:srgbClr val="000000"/>
                </a:solidFill>
                <a:latin typeface="Arial" pitchFamily="34" charset="0"/>
              </a:rPr>
              <a:t>Here </a:t>
            </a:r>
            <a:r>
              <a:rPr lang="en-US" b="1" dirty="0" smtClean="0">
                <a:solidFill>
                  <a:srgbClr val="000000"/>
                </a:solidFill>
                <a:latin typeface="Arial" pitchFamily="34" charset="0"/>
              </a:rPr>
              <a:t>R = 4.5 </a:t>
            </a:r>
            <a:r>
              <a:rPr lang="en-US" b="1" dirty="0">
                <a:solidFill>
                  <a:srgbClr val="000000"/>
                </a:solidFill>
                <a:latin typeface="Arial" pitchFamily="34" charset="0"/>
              </a:rPr>
              <a:t>significant at 2% level </a:t>
            </a:r>
            <a:r>
              <a:rPr lang="en-US" b="1" dirty="0" smtClean="0">
                <a:solidFill>
                  <a:srgbClr val="000000"/>
                </a:solidFill>
                <a:latin typeface="Arial" pitchFamily="34" charset="0"/>
              </a:rPr>
              <a:t>(see Table 11) indicating </a:t>
            </a:r>
            <a:r>
              <a:rPr lang="en-US" b="1" dirty="0">
                <a:solidFill>
                  <a:srgbClr val="000000"/>
                </a:solidFill>
                <a:latin typeface="Arial" pitchFamily="34" charset="0"/>
              </a:rPr>
              <a:t>the drug (hypnotic) is more effective than </a:t>
            </a:r>
            <a:r>
              <a:rPr lang="en-US" b="1" dirty="0" smtClean="0">
                <a:solidFill>
                  <a:srgbClr val="000000"/>
                </a:solidFill>
                <a:latin typeface="Arial" pitchFamily="34" charset="0"/>
              </a:rPr>
              <a:t>placebo.</a:t>
            </a:r>
            <a:endParaRPr lang="en-US" b="1" baseline="-25000" dirty="0">
              <a:solidFill>
                <a:srgbClr val="000000"/>
              </a:solidFill>
              <a:latin typeface="Arial" pitchFamily="34" charset="0"/>
            </a:endParaRPr>
          </a:p>
        </p:txBody>
      </p:sp>
      <p:sp>
        <p:nvSpPr>
          <p:cNvPr id="6" name="Footer Placeholder 5"/>
          <p:cNvSpPr>
            <a:spLocks noGrp="1"/>
          </p:cNvSpPr>
          <p:nvPr>
            <p:ph type="ftr" sz="quarter" idx="11"/>
          </p:nvPr>
        </p:nvSpPr>
        <p:spPr/>
        <p:txBody>
          <a:bodyPr/>
          <a:lstStyle/>
          <a:p>
            <a:r>
              <a:rPr lang="en-US" smtClean="0"/>
              <a:t>Dr. Mohammed Alahmed</a:t>
            </a:r>
            <a:endParaRPr lang="en-US"/>
          </a:p>
        </p:txBody>
      </p:sp>
      <p:sp>
        <p:nvSpPr>
          <p:cNvPr id="3" name="Slide Number Placeholder 2"/>
          <p:cNvSpPr>
            <a:spLocks noGrp="1"/>
          </p:cNvSpPr>
          <p:nvPr>
            <p:ph type="sldNum" sz="quarter" idx="12"/>
          </p:nvPr>
        </p:nvSpPr>
        <p:spPr/>
        <p:txBody>
          <a:bodyPr/>
          <a:lstStyle/>
          <a:p>
            <a:fld id="{DEEE663C-9B4D-4569-96F4-448A1C7C10D7}" type="slidenum">
              <a:rPr lang="en-US" smtClean="0"/>
              <a:t>16</a:t>
            </a:fld>
            <a:endParaRPr lang="en-US"/>
          </a:p>
        </p:txBody>
      </p:sp>
    </p:spTree>
    <p:extLst>
      <p:ext uri="{BB962C8B-B14F-4D97-AF65-F5344CB8AC3E}">
        <p14:creationId xmlns:p14="http://schemas.microsoft.com/office/powerpoint/2010/main" val="7435131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2"/>
          <p:cNvPicPr>
            <a:picLocks noChangeAspect="1" noChangeArrowheads="1"/>
          </p:cNvPicPr>
          <p:nvPr/>
        </p:nvPicPr>
        <p:blipFill>
          <a:blip r:embed="rId2" cstate="print">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685800" y="935372"/>
            <a:ext cx="8001000" cy="455102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reeform 2"/>
          <p:cNvSpPr/>
          <p:nvPr/>
        </p:nvSpPr>
        <p:spPr>
          <a:xfrm>
            <a:off x="5334000" y="3581400"/>
            <a:ext cx="1358283" cy="304800"/>
          </a:xfrm>
          <a:custGeom>
            <a:avLst/>
            <a:gdLst>
              <a:gd name="connsiteX0" fmla="*/ 17755 w 1358283"/>
              <a:gd name="connsiteY0" fmla="*/ 12472 h 216658"/>
              <a:gd name="connsiteX1" fmla="*/ 319596 w 1358283"/>
              <a:gd name="connsiteY1" fmla="*/ 12472 h 216658"/>
              <a:gd name="connsiteX2" fmla="*/ 1198485 w 1358283"/>
              <a:gd name="connsiteY2" fmla="*/ 3594 h 216658"/>
              <a:gd name="connsiteX3" fmla="*/ 1340528 w 1358283"/>
              <a:gd name="connsiteY3" fmla="*/ 39105 h 216658"/>
              <a:gd name="connsiteX4" fmla="*/ 1358283 w 1358283"/>
              <a:gd name="connsiteY4" fmla="*/ 65738 h 216658"/>
              <a:gd name="connsiteX5" fmla="*/ 1349405 w 1358283"/>
              <a:gd name="connsiteY5" fmla="*/ 127882 h 216658"/>
              <a:gd name="connsiteX6" fmla="*/ 1278384 w 1358283"/>
              <a:gd name="connsiteY6" fmla="*/ 190025 h 216658"/>
              <a:gd name="connsiteX7" fmla="*/ 1260629 w 1358283"/>
              <a:gd name="connsiteY7" fmla="*/ 207781 h 216658"/>
              <a:gd name="connsiteX8" fmla="*/ 967666 w 1358283"/>
              <a:gd name="connsiteY8" fmla="*/ 216658 h 216658"/>
              <a:gd name="connsiteX9" fmla="*/ 35510 w 1358283"/>
              <a:gd name="connsiteY9" fmla="*/ 207781 h 216658"/>
              <a:gd name="connsiteX10" fmla="*/ 0 w 1358283"/>
              <a:gd name="connsiteY10" fmla="*/ 163392 h 216658"/>
              <a:gd name="connsiteX11" fmla="*/ 26633 w 1358283"/>
              <a:gd name="connsiteY11" fmla="*/ 74616 h 216658"/>
              <a:gd name="connsiteX12" fmla="*/ 35510 w 1358283"/>
              <a:gd name="connsiteY12" fmla="*/ 65738 h 216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58283" h="216658">
                <a:moveTo>
                  <a:pt x="17755" y="12472"/>
                </a:moveTo>
                <a:cubicBezTo>
                  <a:pt x="154601" y="-14898"/>
                  <a:pt x="75" y="12472"/>
                  <a:pt x="319596" y="12472"/>
                </a:cubicBezTo>
                <a:cubicBezTo>
                  <a:pt x="612574" y="12472"/>
                  <a:pt x="905522" y="6553"/>
                  <a:pt x="1198485" y="3594"/>
                </a:cubicBezTo>
                <a:cubicBezTo>
                  <a:pt x="1397405" y="16856"/>
                  <a:pt x="1305714" y="-30523"/>
                  <a:pt x="1340528" y="39105"/>
                </a:cubicBezTo>
                <a:cubicBezTo>
                  <a:pt x="1345300" y="48648"/>
                  <a:pt x="1352365" y="56860"/>
                  <a:pt x="1358283" y="65738"/>
                </a:cubicBezTo>
                <a:cubicBezTo>
                  <a:pt x="1355324" y="86453"/>
                  <a:pt x="1355418" y="107839"/>
                  <a:pt x="1349405" y="127882"/>
                </a:cubicBezTo>
                <a:cubicBezTo>
                  <a:pt x="1338624" y="163818"/>
                  <a:pt x="1302906" y="165502"/>
                  <a:pt x="1278384" y="190025"/>
                </a:cubicBezTo>
                <a:cubicBezTo>
                  <a:pt x="1272466" y="195944"/>
                  <a:pt x="1268968" y="207066"/>
                  <a:pt x="1260629" y="207781"/>
                </a:cubicBezTo>
                <a:cubicBezTo>
                  <a:pt x="1163287" y="216125"/>
                  <a:pt x="1065320" y="213699"/>
                  <a:pt x="967666" y="216658"/>
                </a:cubicBezTo>
                <a:lnTo>
                  <a:pt x="35510" y="207781"/>
                </a:lnTo>
                <a:cubicBezTo>
                  <a:pt x="8489" y="207030"/>
                  <a:pt x="5762" y="180680"/>
                  <a:pt x="0" y="163392"/>
                </a:cubicBezTo>
                <a:cubicBezTo>
                  <a:pt x="8693" y="102537"/>
                  <a:pt x="-1867" y="112616"/>
                  <a:pt x="26633" y="74616"/>
                </a:cubicBezTo>
                <a:cubicBezTo>
                  <a:pt x="29144" y="71268"/>
                  <a:pt x="32551" y="68697"/>
                  <a:pt x="35510" y="65738"/>
                </a:cubicBezTo>
              </a:path>
            </a:pathLst>
          </a:custGeom>
          <a:ln>
            <a:solidFill>
              <a:srgbClr val="FF0000"/>
            </a:solidFill>
          </a:ln>
        </p:spPr>
        <p:style>
          <a:lnRef idx="2">
            <a:schemeClr val="accent2"/>
          </a:lnRef>
          <a:fillRef idx="0">
            <a:schemeClr val="accent2"/>
          </a:fillRef>
          <a:effectRef idx="1">
            <a:schemeClr val="accent2"/>
          </a:effectRef>
          <a:fontRef idx="minor">
            <a:schemeClr val="tx1"/>
          </a:fontRef>
        </p:style>
        <p:txBody>
          <a:bodyPr rtlCol="0" anchor="ctr"/>
          <a:lstStyle/>
          <a:p>
            <a:pPr algn="ctr"/>
            <a:endParaRPr lang="en-US"/>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2" name="Slide Number Placeholder 1"/>
          <p:cNvSpPr>
            <a:spLocks noGrp="1"/>
          </p:cNvSpPr>
          <p:nvPr>
            <p:ph type="sldNum" sz="quarter" idx="12"/>
          </p:nvPr>
        </p:nvSpPr>
        <p:spPr/>
        <p:txBody>
          <a:bodyPr/>
          <a:lstStyle/>
          <a:p>
            <a:fld id="{DEEE663C-9B4D-4569-96F4-448A1C7C10D7}" type="slidenum">
              <a:rPr lang="en-US" smtClean="0"/>
              <a:t>17</a:t>
            </a:fld>
            <a:endParaRPr lang="en-US"/>
          </a:p>
        </p:txBody>
      </p:sp>
    </p:spTree>
    <p:extLst>
      <p:ext uri="{BB962C8B-B14F-4D97-AF65-F5344CB8AC3E}">
        <p14:creationId xmlns:p14="http://schemas.microsoft.com/office/powerpoint/2010/main" val="96234694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0013" y="381000"/>
            <a:ext cx="6859587" cy="685800"/>
          </a:xfrm>
        </p:spPr>
        <p:txBody>
          <a:bodyPr>
            <a:normAutofit/>
          </a:bodyPr>
          <a:lstStyle/>
          <a:p>
            <a:pPr rtl="0"/>
            <a:r>
              <a:rPr lang="en-US" dirty="0" smtClean="0"/>
              <a:t>Example</a:t>
            </a:r>
            <a:endParaRPr lang="en-US" dirty="0"/>
          </a:p>
        </p:txBody>
      </p:sp>
      <p:sp>
        <p:nvSpPr>
          <p:cNvPr id="3" name="Content Placeholder 2"/>
          <p:cNvSpPr>
            <a:spLocks noGrp="1"/>
          </p:cNvSpPr>
          <p:nvPr>
            <p:ph idx="1"/>
          </p:nvPr>
        </p:nvSpPr>
        <p:spPr>
          <a:xfrm>
            <a:off x="457200" y="1447800"/>
            <a:ext cx="8229600" cy="3124200"/>
          </a:xfrm>
        </p:spPr>
        <p:txBody>
          <a:bodyPr>
            <a:normAutofit/>
          </a:bodyPr>
          <a:lstStyle/>
          <a:p>
            <a:pPr algn="l" rtl="0"/>
            <a:r>
              <a:rPr lang="en-US" sz="2800" dirty="0"/>
              <a:t>Twelve adult males were put on a </a:t>
            </a:r>
            <a:r>
              <a:rPr lang="en-US" sz="2800" dirty="0" smtClean="0"/>
              <a:t>diet </a:t>
            </a:r>
            <a:r>
              <a:rPr lang="en-US" sz="2800" dirty="0"/>
              <a:t>in a weight-reducing plan. Weights were recorded before </a:t>
            </a:r>
            <a:r>
              <a:rPr lang="en-US" sz="2800" dirty="0" smtClean="0"/>
              <a:t>and after </a:t>
            </a:r>
            <a:r>
              <a:rPr lang="en-US" sz="2800" dirty="0"/>
              <a:t>the diet. </a:t>
            </a:r>
            <a:endParaRPr lang="en-US" sz="2800" dirty="0" smtClean="0"/>
          </a:p>
          <a:p>
            <a:pPr algn="l" rtl="0"/>
            <a:r>
              <a:rPr lang="en-US" sz="2800" dirty="0" smtClean="0"/>
              <a:t>The </a:t>
            </a:r>
            <a:r>
              <a:rPr lang="en-US" sz="2800" dirty="0"/>
              <a:t>data are shown in the table below. </a:t>
            </a:r>
            <a:endParaRPr lang="en-US" sz="2800" dirty="0" smtClean="0"/>
          </a:p>
          <a:p>
            <a:pPr algn="l" rtl="0"/>
            <a:r>
              <a:rPr lang="en-US" sz="2800" dirty="0" smtClean="0"/>
              <a:t>Use </a:t>
            </a:r>
            <a:r>
              <a:rPr lang="en-US" sz="2800" dirty="0"/>
              <a:t>the Wilcoxon Signed-Rank Test to </a:t>
            </a:r>
            <a:r>
              <a:rPr lang="en-US" sz="2800" dirty="0" smtClean="0"/>
              <a:t>determine if the </a:t>
            </a:r>
            <a:r>
              <a:rPr lang="en-US" sz="2800" dirty="0"/>
              <a:t>plan was successful. Use </a:t>
            </a:r>
            <a:r>
              <a:rPr lang="el-GR" sz="2800" dirty="0" smtClean="0"/>
              <a:t>α</a:t>
            </a:r>
            <a:r>
              <a:rPr lang="en-US" sz="2800" dirty="0" smtClean="0"/>
              <a:t>=0.05</a:t>
            </a:r>
            <a:r>
              <a:rPr lang="en-US" sz="2800" dirty="0"/>
              <a:t>.</a:t>
            </a:r>
          </a:p>
        </p:txBody>
      </p:sp>
      <p:graphicFrame>
        <p:nvGraphicFramePr>
          <p:cNvPr id="4" name="Table 3"/>
          <p:cNvGraphicFramePr>
            <a:graphicFrameLocks noGrp="1"/>
          </p:cNvGraphicFramePr>
          <p:nvPr>
            <p:extLst>
              <p:ext uri="{D42A27DB-BD31-4B8C-83A1-F6EECF244321}">
                <p14:modId xmlns:p14="http://schemas.microsoft.com/office/powerpoint/2010/main" val="2847590843"/>
              </p:ext>
            </p:extLst>
          </p:nvPr>
        </p:nvGraphicFramePr>
        <p:xfrm>
          <a:off x="819435" y="4648200"/>
          <a:ext cx="7867365" cy="751840"/>
        </p:xfrm>
        <a:graphic>
          <a:graphicData uri="http://schemas.openxmlformats.org/drawingml/2006/table">
            <a:tbl>
              <a:tblPr firstRow="1" bandRow="1">
                <a:tableStyleId>{5940675A-B579-460E-94D1-54222C63F5DA}</a:tableStyleId>
              </a:tblPr>
              <a:tblGrid>
                <a:gridCol w="916305"/>
                <a:gridCol w="579255"/>
                <a:gridCol w="579255"/>
                <a:gridCol w="579255"/>
                <a:gridCol w="579255"/>
                <a:gridCol w="579255"/>
                <a:gridCol w="579255"/>
                <a:gridCol w="579255"/>
                <a:gridCol w="579255"/>
                <a:gridCol w="579255"/>
                <a:gridCol w="579255"/>
                <a:gridCol w="579255"/>
                <a:gridCol w="579255"/>
              </a:tblGrid>
              <a:tr h="381000">
                <a:tc>
                  <a:txBody>
                    <a:bodyPr/>
                    <a:lstStyle/>
                    <a:p>
                      <a:pPr algn="ctr"/>
                      <a:r>
                        <a:rPr lang="en-US" sz="1600" dirty="0" smtClean="0"/>
                        <a:t>Before</a:t>
                      </a:r>
                      <a:endParaRPr lang="en-US" sz="1600" dirty="0"/>
                    </a:p>
                  </a:txBody>
                  <a:tcPr>
                    <a:solidFill>
                      <a:schemeClr val="bg1"/>
                    </a:solidFill>
                  </a:tcPr>
                </a:tc>
                <a:tc>
                  <a:txBody>
                    <a:bodyPr/>
                    <a:lstStyle/>
                    <a:p>
                      <a:pPr algn="ctr"/>
                      <a:r>
                        <a:rPr lang="en-US" sz="1600" dirty="0" smtClean="0"/>
                        <a:t>186</a:t>
                      </a:r>
                      <a:endParaRPr lang="en-US" sz="1600" dirty="0"/>
                    </a:p>
                  </a:txBody>
                  <a:tcPr>
                    <a:solidFill>
                      <a:schemeClr val="bg1"/>
                    </a:solidFill>
                  </a:tcPr>
                </a:tc>
                <a:tc>
                  <a:txBody>
                    <a:bodyPr/>
                    <a:lstStyle/>
                    <a:p>
                      <a:pPr algn="ctr"/>
                      <a:r>
                        <a:rPr lang="en-US" sz="1600" dirty="0" smtClean="0"/>
                        <a:t>171</a:t>
                      </a:r>
                      <a:endParaRPr lang="en-US" sz="1600" dirty="0"/>
                    </a:p>
                  </a:txBody>
                  <a:tcPr>
                    <a:solidFill>
                      <a:schemeClr val="bg1"/>
                    </a:solidFill>
                  </a:tcPr>
                </a:tc>
                <a:tc>
                  <a:txBody>
                    <a:bodyPr/>
                    <a:lstStyle/>
                    <a:p>
                      <a:pPr algn="ctr"/>
                      <a:r>
                        <a:rPr lang="en-US" sz="1600" dirty="0" smtClean="0"/>
                        <a:t>177</a:t>
                      </a:r>
                      <a:endParaRPr lang="en-US" sz="1600" dirty="0"/>
                    </a:p>
                  </a:txBody>
                  <a:tcPr>
                    <a:solidFill>
                      <a:schemeClr val="bg1"/>
                    </a:solidFill>
                  </a:tcPr>
                </a:tc>
                <a:tc>
                  <a:txBody>
                    <a:bodyPr/>
                    <a:lstStyle/>
                    <a:p>
                      <a:pPr algn="ctr"/>
                      <a:r>
                        <a:rPr lang="en-US" sz="1600" dirty="0" smtClean="0"/>
                        <a:t>168</a:t>
                      </a:r>
                      <a:endParaRPr lang="en-US" sz="1600" dirty="0"/>
                    </a:p>
                  </a:txBody>
                  <a:tcPr>
                    <a:solidFill>
                      <a:schemeClr val="bg1"/>
                    </a:solidFill>
                  </a:tcPr>
                </a:tc>
                <a:tc>
                  <a:txBody>
                    <a:bodyPr/>
                    <a:lstStyle/>
                    <a:p>
                      <a:pPr algn="ctr"/>
                      <a:r>
                        <a:rPr lang="en-US" sz="1600" dirty="0" smtClean="0"/>
                        <a:t>191</a:t>
                      </a:r>
                      <a:endParaRPr lang="en-US" sz="1600" dirty="0"/>
                    </a:p>
                  </a:txBody>
                  <a:tcPr>
                    <a:solidFill>
                      <a:schemeClr val="bg1"/>
                    </a:solidFill>
                  </a:tcPr>
                </a:tc>
                <a:tc>
                  <a:txBody>
                    <a:bodyPr/>
                    <a:lstStyle/>
                    <a:p>
                      <a:pPr algn="ctr"/>
                      <a:r>
                        <a:rPr lang="en-US" sz="1600" dirty="0" smtClean="0"/>
                        <a:t>172</a:t>
                      </a:r>
                      <a:endParaRPr lang="en-US" sz="1600" dirty="0"/>
                    </a:p>
                  </a:txBody>
                  <a:tcPr>
                    <a:solidFill>
                      <a:schemeClr val="bg1"/>
                    </a:solidFill>
                  </a:tcPr>
                </a:tc>
                <a:tc>
                  <a:txBody>
                    <a:bodyPr/>
                    <a:lstStyle/>
                    <a:p>
                      <a:pPr algn="ctr"/>
                      <a:r>
                        <a:rPr lang="en-US" sz="1600" dirty="0" smtClean="0"/>
                        <a:t>177</a:t>
                      </a:r>
                      <a:endParaRPr lang="en-US" sz="1600" dirty="0"/>
                    </a:p>
                  </a:txBody>
                  <a:tcPr>
                    <a:solidFill>
                      <a:schemeClr val="bg1"/>
                    </a:solidFill>
                  </a:tcPr>
                </a:tc>
                <a:tc>
                  <a:txBody>
                    <a:bodyPr/>
                    <a:lstStyle/>
                    <a:p>
                      <a:pPr algn="ctr"/>
                      <a:r>
                        <a:rPr lang="en-US" sz="1600" dirty="0" smtClean="0"/>
                        <a:t>191</a:t>
                      </a:r>
                      <a:endParaRPr lang="en-US" sz="1600" dirty="0"/>
                    </a:p>
                  </a:txBody>
                  <a:tcPr>
                    <a:solidFill>
                      <a:schemeClr val="bg1"/>
                    </a:solidFill>
                  </a:tcPr>
                </a:tc>
                <a:tc>
                  <a:txBody>
                    <a:bodyPr/>
                    <a:lstStyle/>
                    <a:p>
                      <a:pPr algn="ctr"/>
                      <a:r>
                        <a:rPr lang="en-US" sz="1600" dirty="0" smtClean="0"/>
                        <a:t>170</a:t>
                      </a:r>
                      <a:endParaRPr lang="en-US" sz="1600" dirty="0"/>
                    </a:p>
                  </a:txBody>
                  <a:tcPr>
                    <a:solidFill>
                      <a:schemeClr val="bg1"/>
                    </a:solidFill>
                  </a:tcPr>
                </a:tc>
                <a:tc>
                  <a:txBody>
                    <a:bodyPr/>
                    <a:lstStyle/>
                    <a:p>
                      <a:pPr algn="ctr"/>
                      <a:r>
                        <a:rPr lang="en-US" sz="1600" dirty="0" smtClean="0"/>
                        <a:t>171</a:t>
                      </a:r>
                      <a:endParaRPr lang="en-US" sz="1600" dirty="0"/>
                    </a:p>
                  </a:txBody>
                  <a:tcPr>
                    <a:solidFill>
                      <a:schemeClr val="bg1"/>
                    </a:solidFill>
                  </a:tcPr>
                </a:tc>
                <a:tc>
                  <a:txBody>
                    <a:bodyPr/>
                    <a:lstStyle/>
                    <a:p>
                      <a:pPr algn="ctr"/>
                      <a:r>
                        <a:rPr lang="en-US" sz="1600" dirty="0" smtClean="0"/>
                        <a:t>188</a:t>
                      </a:r>
                      <a:endParaRPr lang="en-US" sz="1600" dirty="0"/>
                    </a:p>
                  </a:txBody>
                  <a:tcPr>
                    <a:solidFill>
                      <a:schemeClr val="bg1"/>
                    </a:solidFill>
                  </a:tcPr>
                </a:tc>
                <a:tc>
                  <a:txBody>
                    <a:bodyPr/>
                    <a:lstStyle/>
                    <a:p>
                      <a:pPr algn="ctr"/>
                      <a:r>
                        <a:rPr lang="en-US" sz="1600" dirty="0" smtClean="0"/>
                        <a:t>187</a:t>
                      </a:r>
                      <a:endParaRPr lang="en-US" sz="1600" dirty="0"/>
                    </a:p>
                  </a:txBody>
                  <a:tcPr>
                    <a:solidFill>
                      <a:schemeClr val="bg1"/>
                    </a:solidFill>
                  </a:tcPr>
                </a:tc>
              </a:tr>
              <a:tr h="370840">
                <a:tc>
                  <a:txBody>
                    <a:bodyPr/>
                    <a:lstStyle/>
                    <a:p>
                      <a:pPr algn="ctr"/>
                      <a:r>
                        <a:rPr lang="en-US" sz="1600" dirty="0" smtClean="0"/>
                        <a:t>After</a:t>
                      </a:r>
                      <a:endParaRPr lang="en-US" sz="1600" b="1" dirty="0"/>
                    </a:p>
                  </a:txBody>
                  <a:tcPr>
                    <a:solidFill>
                      <a:schemeClr val="bg1"/>
                    </a:solidFill>
                  </a:tcPr>
                </a:tc>
                <a:tc>
                  <a:txBody>
                    <a:bodyPr/>
                    <a:lstStyle/>
                    <a:p>
                      <a:pPr algn="ctr"/>
                      <a:r>
                        <a:rPr lang="en-US" sz="1600" dirty="0" smtClean="0"/>
                        <a:t>188 </a:t>
                      </a:r>
                      <a:endParaRPr lang="en-US" sz="1600" b="1" dirty="0"/>
                    </a:p>
                  </a:txBody>
                  <a:tcPr>
                    <a:solidFill>
                      <a:schemeClr val="bg1"/>
                    </a:solidFill>
                  </a:tcPr>
                </a:tc>
                <a:tc>
                  <a:txBody>
                    <a:bodyPr/>
                    <a:lstStyle/>
                    <a:p>
                      <a:pPr algn="ctr"/>
                      <a:r>
                        <a:rPr lang="en-US" sz="1600" dirty="0" smtClean="0"/>
                        <a:t>177</a:t>
                      </a:r>
                      <a:endParaRPr lang="en-US" sz="1600" b="1" dirty="0"/>
                    </a:p>
                  </a:txBody>
                  <a:tcPr>
                    <a:solidFill>
                      <a:schemeClr val="bg1"/>
                    </a:solidFill>
                  </a:tcPr>
                </a:tc>
                <a:tc>
                  <a:txBody>
                    <a:bodyPr/>
                    <a:lstStyle/>
                    <a:p>
                      <a:pPr algn="ctr"/>
                      <a:r>
                        <a:rPr lang="en-US" sz="1600" dirty="0" smtClean="0"/>
                        <a:t>176</a:t>
                      </a:r>
                      <a:endParaRPr lang="en-US" sz="1600" b="1" dirty="0"/>
                    </a:p>
                  </a:txBody>
                  <a:tcPr>
                    <a:solidFill>
                      <a:schemeClr val="bg1"/>
                    </a:solidFill>
                  </a:tcPr>
                </a:tc>
                <a:tc>
                  <a:txBody>
                    <a:bodyPr/>
                    <a:lstStyle/>
                    <a:p>
                      <a:pPr algn="ctr"/>
                      <a:r>
                        <a:rPr lang="en-US" sz="1600" dirty="0" smtClean="0"/>
                        <a:t>169</a:t>
                      </a:r>
                      <a:endParaRPr lang="en-US" sz="1600" b="1" dirty="0"/>
                    </a:p>
                  </a:txBody>
                  <a:tcPr>
                    <a:solidFill>
                      <a:schemeClr val="bg1"/>
                    </a:solidFill>
                  </a:tcPr>
                </a:tc>
                <a:tc>
                  <a:txBody>
                    <a:bodyPr/>
                    <a:lstStyle/>
                    <a:p>
                      <a:pPr algn="ctr"/>
                      <a:r>
                        <a:rPr lang="en-US" sz="1600" dirty="0" smtClean="0"/>
                        <a:t>196</a:t>
                      </a:r>
                      <a:endParaRPr lang="en-US" sz="1600" b="1" dirty="0"/>
                    </a:p>
                  </a:txBody>
                  <a:tcPr>
                    <a:solidFill>
                      <a:schemeClr val="bg1"/>
                    </a:solidFill>
                  </a:tcPr>
                </a:tc>
                <a:tc>
                  <a:txBody>
                    <a:bodyPr/>
                    <a:lstStyle/>
                    <a:p>
                      <a:pPr algn="ctr"/>
                      <a:r>
                        <a:rPr lang="en-US" sz="1600" dirty="0" smtClean="0"/>
                        <a:t>172</a:t>
                      </a:r>
                      <a:endParaRPr lang="en-US" sz="1600" b="1" dirty="0"/>
                    </a:p>
                  </a:txBody>
                  <a:tcPr>
                    <a:solidFill>
                      <a:schemeClr val="bg1"/>
                    </a:solidFill>
                  </a:tcPr>
                </a:tc>
                <a:tc>
                  <a:txBody>
                    <a:bodyPr/>
                    <a:lstStyle/>
                    <a:p>
                      <a:pPr algn="ctr"/>
                      <a:r>
                        <a:rPr lang="en-US" sz="1600" dirty="0" smtClean="0"/>
                        <a:t>165</a:t>
                      </a:r>
                      <a:endParaRPr lang="en-US" sz="1600" b="1" dirty="0"/>
                    </a:p>
                  </a:txBody>
                  <a:tcPr>
                    <a:solidFill>
                      <a:schemeClr val="bg1"/>
                    </a:solidFill>
                  </a:tcPr>
                </a:tc>
                <a:tc>
                  <a:txBody>
                    <a:bodyPr/>
                    <a:lstStyle/>
                    <a:p>
                      <a:pPr algn="ctr"/>
                      <a:r>
                        <a:rPr lang="en-US" sz="1600" dirty="0" smtClean="0"/>
                        <a:t>190</a:t>
                      </a:r>
                      <a:endParaRPr lang="en-US" sz="1600" b="1" dirty="0"/>
                    </a:p>
                  </a:txBody>
                  <a:tcPr>
                    <a:solidFill>
                      <a:schemeClr val="bg1"/>
                    </a:solidFill>
                  </a:tcPr>
                </a:tc>
                <a:tc>
                  <a:txBody>
                    <a:bodyPr/>
                    <a:lstStyle/>
                    <a:p>
                      <a:pPr algn="ctr"/>
                      <a:r>
                        <a:rPr lang="en-US" sz="1600" dirty="0" smtClean="0"/>
                        <a:t>165</a:t>
                      </a:r>
                      <a:endParaRPr lang="en-US" sz="1600" b="1" dirty="0"/>
                    </a:p>
                  </a:txBody>
                  <a:tcPr>
                    <a:solidFill>
                      <a:schemeClr val="bg1"/>
                    </a:solidFill>
                  </a:tcPr>
                </a:tc>
                <a:tc>
                  <a:txBody>
                    <a:bodyPr/>
                    <a:lstStyle/>
                    <a:p>
                      <a:pPr algn="ctr"/>
                      <a:r>
                        <a:rPr lang="en-US" sz="1600" dirty="0" smtClean="0"/>
                        <a:t>180</a:t>
                      </a:r>
                      <a:endParaRPr lang="en-US" sz="1600" b="1" dirty="0"/>
                    </a:p>
                  </a:txBody>
                  <a:tcPr>
                    <a:solidFill>
                      <a:schemeClr val="bg1"/>
                    </a:solidFill>
                  </a:tcPr>
                </a:tc>
                <a:tc>
                  <a:txBody>
                    <a:bodyPr/>
                    <a:lstStyle/>
                    <a:p>
                      <a:pPr algn="ctr"/>
                      <a:r>
                        <a:rPr lang="en-US" sz="1600" dirty="0" smtClean="0"/>
                        <a:t>181</a:t>
                      </a:r>
                      <a:endParaRPr lang="en-US" sz="1600" b="1" dirty="0"/>
                    </a:p>
                  </a:txBody>
                  <a:tcPr>
                    <a:solidFill>
                      <a:schemeClr val="bg1"/>
                    </a:solidFill>
                  </a:tcPr>
                </a:tc>
                <a:tc>
                  <a:txBody>
                    <a:bodyPr/>
                    <a:lstStyle/>
                    <a:p>
                      <a:pPr algn="ctr"/>
                      <a:r>
                        <a:rPr lang="en-US" sz="1600" dirty="0" smtClean="0"/>
                        <a:t>172</a:t>
                      </a:r>
                      <a:endParaRPr lang="en-US" sz="1600" b="1" dirty="0"/>
                    </a:p>
                  </a:txBody>
                  <a:tcPr>
                    <a:solidFill>
                      <a:schemeClr val="bg1"/>
                    </a:solidFill>
                  </a:tcPr>
                </a:tc>
              </a:tr>
            </a:tbl>
          </a:graphicData>
        </a:graphic>
      </p:graphicFrame>
      <p:sp>
        <p:nvSpPr>
          <p:cNvPr id="6" name="Footer Placeholder 5"/>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DEEE663C-9B4D-4569-96F4-448A1C7C10D7}" type="slidenum">
              <a:rPr lang="en-US" smtClean="0"/>
              <a:t>18</a:t>
            </a:fld>
            <a:endParaRPr lang="en-US"/>
          </a:p>
        </p:txBody>
      </p:sp>
    </p:spTree>
    <p:extLst>
      <p:ext uri="{BB962C8B-B14F-4D97-AF65-F5344CB8AC3E}">
        <p14:creationId xmlns:p14="http://schemas.microsoft.com/office/powerpoint/2010/main" val="3608506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9793" t="5464" r="32096" b="12410"/>
          <a:stretch/>
        </p:blipFill>
        <p:spPr bwMode="auto">
          <a:xfrm>
            <a:off x="381000" y="457200"/>
            <a:ext cx="3810000" cy="3132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806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1000" y="457201"/>
            <a:ext cx="4786530" cy="335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806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3958700"/>
            <a:ext cx="7848601" cy="266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Freeform 7"/>
          <p:cNvSpPr/>
          <p:nvPr/>
        </p:nvSpPr>
        <p:spPr>
          <a:xfrm>
            <a:off x="6248400" y="5071971"/>
            <a:ext cx="533400" cy="440393"/>
          </a:xfrm>
          <a:custGeom>
            <a:avLst/>
            <a:gdLst>
              <a:gd name="connsiteX0" fmla="*/ 390617 w 452761"/>
              <a:gd name="connsiteY0" fmla="*/ 67266 h 339921"/>
              <a:gd name="connsiteX1" fmla="*/ 310718 w 452761"/>
              <a:gd name="connsiteY1" fmla="*/ 40633 h 339921"/>
              <a:gd name="connsiteX2" fmla="*/ 275207 w 452761"/>
              <a:gd name="connsiteY2" fmla="*/ 31755 h 339921"/>
              <a:gd name="connsiteX3" fmla="*/ 177553 w 452761"/>
              <a:gd name="connsiteY3" fmla="*/ 5122 h 339921"/>
              <a:gd name="connsiteX4" fmla="*/ 26633 w 452761"/>
              <a:gd name="connsiteY4" fmla="*/ 40633 h 339921"/>
              <a:gd name="connsiteX5" fmla="*/ 8877 w 452761"/>
              <a:gd name="connsiteY5" fmla="*/ 76144 h 339921"/>
              <a:gd name="connsiteX6" fmla="*/ 0 w 452761"/>
              <a:gd name="connsiteY6" fmla="*/ 120532 h 339921"/>
              <a:gd name="connsiteX7" fmla="*/ 8877 w 452761"/>
              <a:gd name="connsiteY7" fmla="*/ 280330 h 339921"/>
              <a:gd name="connsiteX8" fmla="*/ 26633 w 452761"/>
              <a:gd name="connsiteY8" fmla="*/ 306963 h 339921"/>
              <a:gd name="connsiteX9" fmla="*/ 133165 w 452761"/>
              <a:gd name="connsiteY9" fmla="*/ 333596 h 339921"/>
              <a:gd name="connsiteX10" fmla="*/ 372862 w 452761"/>
              <a:gd name="connsiteY10" fmla="*/ 306963 h 339921"/>
              <a:gd name="connsiteX11" fmla="*/ 399495 w 452761"/>
              <a:gd name="connsiteY11" fmla="*/ 280330 h 339921"/>
              <a:gd name="connsiteX12" fmla="*/ 435005 w 452761"/>
              <a:gd name="connsiteY12" fmla="*/ 191553 h 339921"/>
              <a:gd name="connsiteX13" fmla="*/ 452761 w 452761"/>
              <a:gd name="connsiteY13" fmla="*/ 129410 h 339921"/>
              <a:gd name="connsiteX14" fmla="*/ 443883 w 452761"/>
              <a:gd name="connsiteY14" fmla="*/ 76144 h 339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52761" h="339921">
                <a:moveTo>
                  <a:pt x="390617" y="67266"/>
                </a:moveTo>
                <a:cubicBezTo>
                  <a:pt x="293341" y="47810"/>
                  <a:pt x="394730" y="72137"/>
                  <a:pt x="310718" y="40633"/>
                </a:cubicBezTo>
                <a:cubicBezTo>
                  <a:pt x="299294" y="36349"/>
                  <a:pt x="286894" y="35261"/>
                  <a:pt x="275207" y="31755"/>
                </a:cubicBezTo>
                <a:cubicBezTo>
                  <a:pt x="185101" y="4723"/>
                  <a:pt x="258454" y="21303"/>
                  <a:pt x="177553" y="5122"/>
                </a:cubicBezTo>
                <a:cubicBezTo>
                  <a:pt x="-9378" y="16806"/>
                  <a:pt x="57523" y="-31444"/>
                  <a:pt x="26633" y="40633"/>
                </a:cubicBezTo>
                <a:cubicBezTo>
                  <a:pt x="21420" y="52797"/>
                  <a:pt x="14796" y="64307"/>
                  <a:pt x="8877" y="76144"/>
                </a:cubicBezTo>
                <a:cubicBezTo>
                  <a:pt x="5918" y="90940"/>
                  <a:pt x="0" y="105443"/>
                  <a:pt x="0" y="120532"/>
                </a:cubicBezTo>
                <a:cubicBezTo>
                  <a:pt x="0" y="173880"/>
                  <a:pt x="1332" y="227518"/>
                  <a:pt x="8877" y="280330"/>
                </a:cubicBezTo>
                <a:cubicBezTo>
                  <a:pt x="10386" y="290893"/>
                  <a:pt x="17585" y="301308"/>
                  <a:pt x="26633" y="306963"/>
                </a:cubicBezTo>
                <a:cubicBezTo>
                  <a:pt x="52215" y="322952"/>
                  <a:pt x="104487" y="328817"/>
                  <a:pt x="133165" y="333596"/>
                </a:cubicBezTo>
                <a:cubicBezTo>
                  <a:pt x="236595" y="329287"/>
                  <a:pt x="305142" y="363397"/>
                  <a:pt x="372862" y="306963"/>
                </a:cubicBezTo>
                <a:cubicBezTo>
                  <a:pt x="382507" y="298925"/>
                  <a:pt x="390617" y="289208"/>
                  <a:pt x="399495" y="280330"/>
                </a:cubicBezTo>
                <a:cubicBezTo>
                  <a:pt x="439904" y="159100"/>
                  <a:pt x="395820" y="282984"/>
                  <a:pt x="435005" y="191553"/>
                </a:cubicBezTo>
                <a:cubicBezTo>
                  <a:pt x="442647" y="173721"/>
                  <a:pt x="448255" y="147432"/>
                  <a:pt x="452761" y="129410"/>
                </a:cubicBezTo>
                <a:cubicBezTo>
                  <a:pt x="443303" y="82119"/>
                  <a:pt x="443883" y="100110"/>
                  <a:pt x="443883" y="76144"/>
                </a:cubicBezTo>
              </a:path>
            </a:pathLst>
          </a:custGeom>
          <a:ln>
            <a:solidFill>
              <a:srgbClr val="FF0000"/>
            </a:solidFill>
          </a:ln>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mtClean="0"/>
              <a:t>Dr. Mohammed Alahmed</a:t>
            </a:r>
            <a:endParaRPr lang="en-US"/>
          </a:p>
        </p:txBody>
      </p:sp>
      <p:sp>
        <p:nvSpPr>
          <p:cNvPr id="2" name="Slide Number Placeholder 1"/>
          <p:cNvSpPr>
            <a:spLocks noGrp="1"/>
          </p:cNvSpPr>
          <p:nvPr>
            <p:ph type="sldNum" sz="quarter" idx="12"/>
          </p:nvPr>
        </p:nvSpPr>
        <p:spPr/>
        <p:txBody>
          <a:bodyPr/>
          <a:lstStyle/>
          <a:p>
            <a:fld id="{DEEE663C-9B4D-4569-96F4-448A1C7C10D7}" type="slidenum">
              <a:rPr lang="en-US" smtClean="0"/>
              <a:t>19</a:t>
            </a:fld>
            <a:endParaRPr lang="en-US"/>
          </a:p>
        </p:txBody>
      </p:sp>
    </p:spTree>
    <p:extLst>
      <p:ext uri="{BB962C8B-B14F-4D97-AF65-F5344CB8AC3E}">
        <p14:creationId xmlns:p14="http://schemas.microsoft.com/office/powerpoint/2010/main" val="12922730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0013" y="381000"/>
            <a:ext cx="6859587" cy="685800"/>
          </a:xfrm>
        </p:spPr>
        <p:txBody>
          <a:bodyPr/>
          <a:lstStyle/>
          <a:p>
            <a:pPr rtl="0"/>
            <a:r>
              <a:rPr lang="en-US" dirty="0"/>
              <a:t>Learning Objectives</a:t>
            </a:r>
          </a:p>
        </p:txBody>
      </p:sp>
      <p:sp>
        <p:nvSpPr>
          <p:cNvPr id="3" name="Content Placeholder 2"/>
          <p:cNvSpPr>
            <a:spLocks noGrp="1"/>
          </p:cNvSpPr>
          <p:nvPr>
            <p:ph idx="1"/>
          </p:nvPr>
        </p:nvSpPr>
        <p:spPr/>
        <p:txBody>
          <a:bodyPr/>
          <a:lstStyle/>
          <a:p>
            <a:pPr marL="514350" indent="-514350" algn="l" rtl="0">
              <a:spcBef>
                <a:spcPct val="40000"/>
              </a:spcBef>
              <a:buFont typeface="+mj-lt"/>
              <a:buAutoNum type="arabicPeriod"/>
            </a:pPr>
            <a:r>
              <a:rPr lang="en-US" sz="2800" dirty="0"/>
              <a:t>Distinguish Parametric &amp; </a:t>
            </a:r>
            <a:r>
              <a:rPr lang="en-US" sz="2800" dirty="0" smtClean="0"/>
              <a:t>Nonparametric </a:t>
            </a:r>
            <a:r>
              <a:rPr lang="en-US" sz="2800" dirty="0"/>
              <a:t>Test </a:t>
            </a:r>
            <a:r>
              <a:rPr lang="en-US" sz="2800" dirty="0" smtClean="0"/>
              <a:t>Procedures.</a:t>
            </a:r>
            <a:endParaRPr lang="en-US" sz="2800" dirty="0"/>
          </a:p>
          <a:p>
            <a:pPr marL="514350" indent="-514350" algn="l" rtl="0">
              <a:spcBef>
                <a:spcPct val="40000"/>
              </a:spcBef>
              <a:buFont typeface="+mj-lt"/>
              <a:buAutoNum type="arabicPeriod"/>
            </a:pPr>
            <a:r>
              <a:rPr lang="en-US" sz="2800" dirty="0" smtClean="0"/>
              <a:t>Explain </a:t>
            </a:r>
            <a:r>
              <a:rPr lang="en-US" sz="2800" dirty="0"/>
              <a:t>commonly used </a:t>
            </a:r>
            <a:r>
              <a:rPr lang="en-US" sz="2800" dirty="0" smtClean="0"/>
              <a:t>Nonparametric </a:t>
            </a:r>
            <a:r>
              <a:rPr lang="en-US" sz="2800" dirty="0"/>
              <a:t>Test </a:t>
            </a:r>
            <a:r>
              <a:rPr lang="en-US" sz="2800" dirty="0" smtClean="0"/>
              <a:t>Procedures.</a:t>
            </a:r>
            <a:endParaRPr lang="en-US" sz="2800" dirty="0"/>
          </a:p>
          <a:p>
            <a:pPr marL="514350" indent="-514350" algn="l" rtl="0">
              <a:spcBef>
                <a:spcPct val="40000"/>
              </a:spcBef>
              <a:buFont typeface="+mj-lt"/>
              <a:buAutoNum type="arabicPeriod"/>
            </a:pPr>
            <a:r>
              <a:rPr lang="en-US" sz="2800" dirty="0" smtClean="0"/>
              <a:t>Perform </a:t>
            </a:r>
            <a:r>
              <a:rPr lang="en-US" sz="2800" dirty="0"/>
              <a:t>Hypothesis Tests Using </a:t>
            </a:r>
            <a:r>
              <a:rPr lang="en-US" sz="2800" dirty="0" smtClean="0"/>
              <a:t>Nonparametric Procedures.</a:t>
            </a:r>
            <a:endParaRPr lang="en-US" sz="2800" dirty="0"/>
          </a:p>
          <a:p>
            <a:pPr algn="l" rtl="0"/>
            <a:endParaRPr lang="en-US" sz="2800" dirty="0"/>
          </a:p>
        </p:txBody>
      </p:sp>
      <p:sp>
        <p:nvSpPr>
          <p:cNvPr id="5" name="Footer Placeholder 4"/>
          <p:cNvSpPr>
            <a:spLocks noGrp="1"/>
          </p:cNvSpPr>
          <p:nvPr>
            <p:ph type="ftr" sz="quarter" idx="11"/>
          </p:nvPr>
        </p:nvSpPr>
        <p:spPr/>
        <p:txBody>
          <a:bodyPr/>
          <a:lstStyle/>
          <a:p>
            <a:r>
              <a:rPr lang="en-US" smtClean="0"/>
              <a:t>Dr. Mohammed Alahmed</a:t>
            </a:r>
            <a:endParaRPr lang="en-US"/>
          </a:p>
        </p:txBody>
      </p:sp>
      <p:sp>
        <p:nvSpPr>
          <p:cNvPr id="4" name="Slide Number Placeholder 3"/>
          <p:cNvSpPr>
            <a:spLocks noGrp="1"/>
          </p:cNvSpPr>
          <p:nvPr>
            <p:ph type="sldNum" sz="quarter" idx="12"/>
          </p:nvPr>
        </p:nvSpPr>
        <p:spPr/>
        <p:txBody>
          <a:bodyPr/>
          <a:lstStyle/>
          <a:p>
            <a:fld id="{DEEE663C-9B4D-4569-96F4-448A1C7C10D7}" type="slidenum">
              <a:rPr lang="en-US" smtClean="0"/>
              <a:t>2</a:t>
            </a:fld>
            <a:endParaRPr lang="en-US"/>
          </a:p>
        </p:txBody>
      </p:sp>
    </p:spTree>
    <p:extLst>
      <p:ext uri="{BB962C8B-B14F-4D97-AF65-F5344CB8AC3E}">
        <p14:creationId xmlns:p14="http://schemas.microsoft.com/office/powerpoint/2010/main" val="1921335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0013" y="381000"/>
            <a:ext cx="6859587" cy="609600"/>
          </a:xfrm>
        </p:spPr>
        <p:txBody>
          <a:bodyPr/>
          <a:lstStyle/>
          <a:p>
            <a:pPr rtl="0"/>
            <a:r>
              <a:rPr lang="en-US" dirty="0"/>
              <a:t>The Wilcoxon Rank-Sum Test</a:t>
            </a:r>
          </a:p>
        </p:txBody>
      </p:sp>
      <p:sp>
        <p:nvSpPr>
          <p:cNvPr id="3" name="Content Placeholder 2"/>
          <p:cNvSpPr>
            <a:spLocks noGrp="1"/>
          </p:cNvSpPr>
          <p:nvPr>
            <p:ph idx="1"/>
          </p:nvPr>
        </p:nvSpPr>
        <p:spPr>
          <a:xfrm>
            <a:off x="457200" y="1600201"/>
            <a:ext cx="8229600" cy="2743200"/>
          </a:xfrm>
        </p:spPr>
        <p:txBody>
          <a:bodyPr>
            <a:normAutofit fontScale="92500"/>
          </a:bodyPr>
          <a:lstStyle/>
          <a:p>
            <a:pPr algn="l" rtl="0"/>
            <a:r>
              <a:rPr lang="en-US" sz="2800" dirty="0"/>
              <a:t>The Wilcoxon Rank-Sum </a:t>
            </a:r>
            <a:r>
              <a:rPr lang="en-US" sz="2800" dirty="0" smtClean="0"/>
              <a:t>Test is a </a:t>
            </a:r>
            <a:r>
              <a:rPr lang="en-US" sz="2800" dirty="0"/>
              <a:t>nonparametric </a:t>
            </a:r>
            <a:r>
              <a:rPr lang="en-US" sz="2800" dirty="0" smtClean="0"/>
              <a:t>analog to </a:t>
            </a:r>
            <a:r>
              <a:rPr lang="en-US" sz="2800" dirty="0"/>
              <a:t>the </a:t>
            </a:r>
            <a:r>
              <a:rPr lang="en-US" sz="2800" i="1" dirty="0" smtClean="0"/>
              <a:t>t-</a:t>
            </a:r>
            <a:r>
              <a:rPr lang="en-US" sz="2800" dirty="0" smtClean="0"/>
              <a:t>test </a:t>
            </a:r>
            <a:r>
              <a:rPr lang="en-US" sz="2800" dirty="0"/>
              <a:t>for two independent </a:t>
            </a:r>
            <a:r>
              <a:rPr lang="en-US" sz="2800" dirty="0" smtClean="0"/>
              <a:t>samples.</a:t>
            </a:r>
            <a:endParaRPr lang="nb-NO" sz="2800" dirty="0" smtClean="0"/>
          </a:p>
          <a:p>
            <a:pPr algn="l" rtl="0">
              <a:lnSpc>
                <a:spcPct val="80000"/>
              </a:lnSpc>
            </a:pPr>
            <a:r>
              <a:rPr lang="nb-NO" sz="2800" dirty="0" smtClean="0"/>
              <a:t>Here</a:t>
            </a:r>
            <a:r>
              <a:rPr lang="nb-NO" sz="2800" dirty="0"/>
              <a:t>, we do NOT have paired data, but rather n</a:t>
            </a:r>
            <a:r>
              <a:rPr lang="nb-NO" sz="2800" baseline="-25000" dirty="0"/>
              <a:t>1</a:t>
            </a:r>
            <a:r>
              <a:rPr lang="nb-NO" sz="2800" dirty="0"/>
              <a:t> values from group 1 and n</a:t>
            </a:r>
            <a:r>
              <a:rPr lang="nb-NO" sz="2800" baseline="-25000" dirty="0"/>
              <a:t>2</a:t>
            </a:r>
            <a:r>
              <a:rPr lang="nb-NO" sz="2800" dirty="0"/>
              <a:t> values from group 2. </a:t>
            </a:r>
          </a:p>
          <a:p>
            <a:pPr algn="l" rtl="0">
              <a:lnSpc>
                <a:spcPct val="80000"/>
              </a:lnSpc>
            </a:pPr>
            <a:r>
              <a:rPr lang="nb-NO" sz="2800" dirty="0"/>
              <a:t>We want to test whether the values in the groups are samples from different </a:t>
            </a:r>
            <a:r>
              <a:rPr lang="nb-NO" sz="2800" dirty="0" smtClean="0"/>
              <a:t>distributions.</a:t>
            </a:r>
          </a:p>
          <a:p>
            <a:pPr algn="l" rtl="0">
              <a:lnSpc>
                <a:spcPct val="80000"/>
              </a:lnSpc>
            </a:pPr>
            <a:endParaRPr lang="nb-NO" sz="2800" dirty="0"/>
          </a:p>
          <a:p>
            <a:pPr algn="l" rtl="0"/>
            <a:endParaRPr lang="en-US" sz="2800" dirty="0"/>
          </a:p>
        </p:txBody>
      </p:sp>
      <p:sp>
        <p:nvSpPr>
          <p:cNvPr id="4" name="Rectangle 3"/>
          <p:cNvSpPr/>
          <p:nvPr/>
        </p:nvSpPr>
        <p:spPr>
          <a:xfrm>
            <a:off x="762000" y="4495800"/>
            <a:ext cx="7696200" cy="954107"/>
          </a:xfrm>
          <a:prstGeom prst="rect">
            <a:avLst/>
          </a:prstGeom>
        </p:spPr>
        <p:txBody>
          <a:bodyPr wrap="square">
            <a:spAutoFit/>
          </a:bodyPr>
          <a:lstStyle/>
          <a:p>
            <a:r>
              <a:rPr lang="en-US" sz="2800" dirty="0" smtClean="0">
                <a:solidFill>
                  <a:srgbClr val="401CA4"/>
                </a:solidFill>
              </a:rPr>
              <a:t>Used </a:t>
            </a:r>
            <a:r>
              <a:rPr lang="en-US" sz="2800" dirty="0">
                <a:solidFill>
                  <a:srgbClr val="401CA4"/>
                </a:solidFill>
              </a:rPr>
              <a:t>to determine if two independent samples came from the same or equal populations</a:t>
            </a:r>
          </a:p>
        </p:txBody>
      </p:sp>
      <p:sp>
        <p:nvSpPr>
          <p:cNvPr id="6" name="Footer Placeholder 5"/>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DEEE663C-9B4D-4569-96F4-448A1C7C10D7}" type="slidenum">
              <a:rPr lang="en-US" smtClean="0"/>
              <a:t>20</a:t>
            </a:fld>
            <a:endParaRPr lang="en-US"/>
          </a:p>
        </p:txBody>
      </p:sp>
    </p:spTree>
    <p:extLst>
      <p:ext uri="{BB962C8B-B14F-4D97-AF65-F5344CB8AC3E}">
        <p14:creationId xmlns:p14="http://schemas.microsoft.com/office/powerpoint/2010/main" val="324786323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0013" y="381000"/>
            <a:ext cx="6859587" cy="609600"/>
          </a:xfrm>
        </p:spPr>
        <p:txBody>
          <a:bodyPr/>
          <a:lstStyle/>
          <a:p>
            <a:pPr rtl="0"/>
            <a:r>
              <a:rPr lang="en-US" dirty="0" smtClean="0"/>
              <a:t>Procedure</a:t>
            </a:r>
            <a:endParaRPr lang="en-US" dirty="0"/>
          </a:p>
        </p:txBody>
      </p:sp>
      <p:sp>
        <p:nvSpPr>
          <p:cNvPr id="3" name="Content Placeholder 2"/>
          <p:cNvSpPr>
            <a:spLocks noGrp="1"/>
          </p:cNvSpPr>
          <p:nvPr>
            <p:ph idx="1"/>
          </p:nvPr>
        </p:nvSpPr>
        <p:spPr/>
        <p:txBody>
          <a:bodyPr/>
          <a:lstStyle/>
          <a:p>
            <a:pPr algn="l" rtl="0"/>
            <a:r>
              <a:rPr lang="en-US" sz="2800" dirty="0"/>
              <a:t>Rank the data of both the groups in ascending order. If any values are equal average their </a:t>
            </a:r>
            <a:r>
              <a:rPr lang="en-US" sz="2800" dirty="0" smtClean="0"/>
              <a:t>ranks.</a:t>
            </a:r>
          </a:p>
          <a:p>
            <a:pPr algn="l" rtl="0"/>
            <a:r>
              <a:rPr lang="en-US" sz="2800" dirty="0"/>
              <a:t>Compute the rank sum </a:t>
            </a:r>
            <a:r>
              <a:rPr lang="en-US" sz="2800" i="1" dirty="0"/>
              <a:t>R</a:t>
            </a:r>
            <a:r>
              <a:rPr lang="en-US" sz="2800" baseline="-25000" dirty="0"/>
              <a:t>1</a:t>
            </a:r>
            <a:r>
              <a:rPr lang="en-US" sz="2800" dirty="0"/>
              <a:t> in the first sample (the choice of sample is arbitrary</a:t>
            </a:r>
            <a:r>
              <a:rPr lang="en-US" sz="2800" dirty="0" smtClean="0"/>
              <a:t>).</a:t>
            </a:r>
          </a:p>
          <a:p>
            <a:pPr algn="l" rtl="0"/>
            <a:r>
              <a:rPr lang="en-US" sz="2800" dirty="0"/>
              <a:t>Compare this sum with the critical ranges given in </a:t>
            </a:r>
            <a:r>
              <a:rPr lang="en-US" sz="2800" dirty="0" smtClean="0"/>
              <a:t>table 12.</a:t>
            </a:r>
            <a:endParaRPr lang="en-US" sz="2800" dirty="0"/>
          </a:p>
          <a:p>
            <a:pPr algn="l" rtl="0"/>
            <a:endParaRPr lang="en-US" sz="2800" dirty="0"/>
          </a:p>
          <a:p>
            <a:pPr algn="l" rtl="0"/>
            <a:endParaRPr lang="en-US" sz="2800" dirty="0" smtClean="0"/>
          </a:p>
          <a:p>
            <a:pPr algn="l" rtl="0"/>
            <a:endParaRPr lang="en-US" sz="2800" dirty="0"/>
          </a:p>
        </p:txBody>
      </p:sp>
      <p:sp>
        <p:nvSpPr>
          <p:cNvPr id="5" name="Footer Placeholder 4"/>
          <p:cNvSpPr>
            <a:spLocks noGrp="1"/>
          </p:cNvSpPr>
          <p:nvPr>
            <p:ph type="ftr" sz="quarter" idx="11"/>
          </p:nvPr>
        </p:nvSpPr>
        <p:spPr/>
        <p:txBody>
          <a:bodyPr/>
          <a:lstStyle/>
          <a:p>
            <a:r>
              <a:rPr lang="en-US" smtClean="0"/>
              <a:t>Dr. Mohammed Alahmed</a:t>
            </a:r>
            <a:endParaRPr lang="en-US"/>
          </a:p>
        </p:txBody>
      </p:sp>
      <p:sp>
        <p:nvSpPr>
          <p:cNvPr id="4" name="Slide Number Placeholder 3"/>
          <p:cNvSpPr>
            <a:spLocks noGrp="1"/>
          </p:cNvSpPr>
          <p:nvPr>
            <p:ph type="sldNum" sz="quarter" idx="12"/>
          </p:nvPr>
        </p:nvSpPr>
        <p:spPr/>
        <p:txBody>
          <a:bodyPr/>
          <a:lstStyle/>
          <a:p>
            <a:fld id="{DEEE663C-9B4D-4569-96F4-448A1C7C10D7}" type="slidenum">
              <a:rPr lang="en-US" smtClean="0"/>
              <a:t>21</a:t>
            </a:fld>
            <a:endParaRPr lang="en-US"/>
          </a:p>
        </p:txBody>
      </p:sp>
    </p:spTree>
    <p:extLst>
      <p:ext uri="{BB962C8B-B14F-4D97-AF65-F5344CB8AC3E}">
        <p14:creationId xmlns:p14="http://schemas.microsoft.com/office/powerpoint/2010/main" val="5620216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30162"/>
            <a:ext cx="6629400" cy="579438"/>
          </a:xfrm>
        </p:spPr>
        <p:txBody>
          <a:bodyPr>
            <a:normAutofit fontScale="90000"/>
          </a:bodyPr>
          <a:lstStyle/>
          <a:p>
            <a:pPr rtl="0"/>
            <a:r>
              <a:rPr lang="en-US" dirty="0"/>
              <a:t>Example</a:t>
            </a:r>
          </a:p>
        </p:txBody>
      </p:sp>
      <p:graphicFrame>
        <p:nvGraphicFramePr>
          <p:cNvPr id="4" name="Group 140"/>
          <p:cNvGraphicFramePr>
            <a:graphicFrameLocks noGrp="1"/>
          </p:cNvGraphicFramePr>
          <p:nvPr>
            <p:ph idx="1"/>
            <p:extLst>
              <p:ext uri="{D42A27DB-BD31-4B8C-83A1-F6EECF244321}">
                <p14:modId xmlns:p14="http://schemas.microsoft.com/office/powerpoint/2010/main" val="774471770"/>
              </p:ext>
            </p:extLst>
          </p:nvPr>
        </p:nvGraphicFramePr>
        <p:xfrm>
          <a:off x="914400" y="964565"/>
          <a:ext cx="7391400" cy="5043488"/>
        </p:xfrm>
        <a:graphic>
          <a:graphicData uri="http://schemas.openxmlformats.org/drawingml/2006/table">
            <a:tbl>
              <a:tblPr/>
              <a:tblGrid>
                <a:gridCol w="1752600"/>
                <a:gridCol w="1905000"/>
                <a:gridCol w="2057400"/>
                <a:gridCol w="1676400"/>
              </a:tblGrid>
              <a:tr h="225425">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dirty="0" smtClean="0">
                          <a:ln>
                            <a:noFill/>
                          </a:ln>
                          <a:solidFill>
                            <a:schemeClr val="tx1"/>
                          </a:solidFill>
                          <a:effectLst/>
                          <a:latin typeface="Tahoma" pitchFamily="34" charset="0"/>
                        </a:rPr>
                        <a:t> Non-smokers (n=15)</a:t>
                      </a:r>
                    </a:p>
                  </a:txBody>
                  <a:tcPr marL="0" marR="0" marT="0" marB="0"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dirty="0" smtClean="0">
                          <a:ln>
                            <a:noFill/>
                          </a:ln>
                          <a:solidFill>
                            <a:schemeClr val="tx1"/>
                          </a:solidFill>
                          <a:effectLst/>
                          <a:latin typeface="Tahoma" pitchFamily="34" charset="0"/>
                        </a:rPr>
                        <a:t>  Heavy smokers (n=14)</a:t>
                      </a:r>
                    </a:p>
                  </a:txBody>
                  <a:tcPr marL="0" marR="0" marT="0" marB="0"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r>
              <a:tr h="2254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Birth wt (Kg)</a:t>
                      </a:r>
                    </a:p>
                  </a:txBody>
                  <a:tcPr marL="0" marR="0" marT="0" marB="0"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dirty="0" smtClean="0">
                          <a:ln>
                            <a:noFill/>
                          </a:ln>
                          <a:solidFill>
                            <a:schemeClr val="tx1"/>
                          </a:solidFill>
                          <a:effectLst/>
                          <a:latin typeface="Tahoma" pitchFamily="34" charset="0"/>
                        </a:rPr>
                        <a:t>Rank</a:t>
                      </a:r>
                    </a:p>
                  </a:txBody>
                  <a:tcPr marL="0" marR="0" marT="0" marB="0"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Birth wt (Kg)</a:t>
                      </a:r>
                    </a:p>
                  </a:txBody>
                  <a:tcPr marL="0" marR="0" marT="0" marB="0"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dirty="0" smtClean="0">
                          <a:ln>
                            <a:noFill/>
                          </a:ln>
                          <a:solidFill>
                            <a:schemeClr val="tx1"/>
                          </a:solidFill>
                          <a:effectLst/>
                          <a:latin typeface="Tahoma" pitchFamily="34" charset="0"/>
                        </a:rPr>
                        <a:t>Rank</a:t>
                      </a:r>
                    </a:p>
                  </a:txBody>
                  <a:tcPr marL="0" marR="0" marT="0" marB="0"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27013">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3.99</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dirty="0" smtClean="0">
                          <a:ln>
                            <a:noFill/>
                          </a:ln>
                          <a:solidFill>
                            <a:schemeClr val="tx1"/>
                          </a:solidFill>
                          <a:effectLst/>
                          <a:latin typeface="Tahoma" pitchFamily="34" charset="0"/>
                        </a:rPr>
                        <a:t>27</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dirty="0" smtClean="0">
                          <a:ln>
                            <a:noFill/>
                          </a:ln>
                          <a:solidFill>
                            <a:schemeClr val="tx1"/>
                          </a:solidFill>
                          <a:effectLst/>
                          <a:latin typeface="Tahoma" pitchFamily="34" charset="0"/>
                        </a:rPr>
                        <a:t>3.18</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7</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254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dirty="0" smtClean="0">
                          <a:ln>
                            <a:noFill/>
                          </a:ln>
                          <a:solidFill>
                            <a:schemeClr val="tx1"/>
                          </a:solidFill>
                          <a:effectLst/>
                          <a:latin typeface="Tahoma" pitchFamily="34" charset="0"/>
                        </a:rPr>
                        <a:t>3.79</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24</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2.84</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5</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254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3.60*</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18</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2.90</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6</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254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3.73</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22</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dirty="0" smtClean="0">
                          <a:ln>
                            <a:noFill/>
                          </a:ln>
                          <a:solidFill>
                            <a:schemeClr val="tx1"/>
                          </a:solidFill>
                          <a:effectLst/>
                          <a:latin typeface="Tahoma" pitchFamily="34" charset="0"/>
                        </a:rPr>
                        <a:t>3.27</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11</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27013">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3.21</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8</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3.85</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dirty="0" smtClean="0">
                          <a:ln>
                            <a:noFill/>
                          </a:ln>
                          <a:solidFill>
                            <a:schemeClr val="tx1"/>
                          </a:solidFill>
                          <a:effectLst/>
                          <a:latin typeface="Tahoma" pitchFamily="34" charset="0"/>
                        </a:rPr>
                        <a:t>26</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254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3.60*</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dirty="0" smtClean="0">
                          <a:ln>
                            <a:noFill/>
                          </a:ln>
                          <a:solidFill>
                            <a:schemeClr val="tx1"/>
                          </a:solidFill>
                          <a:effectLst/>
                          <a:latin typeface="Tahoma" pitchFamily="34" charset="0"/>
                        </a:rPr>
                        <a:t>18</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3.52</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14</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254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4.08</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28</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3.23</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9</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20675">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3.61</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20</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2.76</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4</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254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3.83</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25</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3.60*</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18</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77813">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3.31</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12</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3.75</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23</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254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4.13</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29</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3.59</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16</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254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3.26</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10</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3.63</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21</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254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3.54</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15</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2.38</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2</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27013">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3.51</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13</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2.34</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1</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254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2.71</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3</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1800" b="1" i="0" u="none" strike="noStrike" cap="none" normalizeH="0" baseline="0" smtClean="0">
                        <a:ln>
                          <a:noFill/>
                        </a:ln>
                        <a:solidFill>
                          <a:schemeClr val="tx1"/>
                        </a:solidFill>
                        <a:effectLst/>
                        <a:latin typeface="Tahoma" pitchFamily="34" charset="0"/>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1800" b="1" i="0" u="none" strike="noStrike" cap="none" normalizeH="0" baseline="0" smtClean="0">
                        <a:ln>
                          <a:noFill/>
                        </a:ln>
                        <a:solidFill>
                          <a:schemeClr val="tx1"/>
                        </a:solidFill>
                        <a:effectLst/>
                        <a:latin typeface="Tahoma" pitchFamily="34" charset="0"/>
                      </a:endParaRP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302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1800" b="1" i="0" u="none" strike="noStrike" cap="none" normalizeH="0" baseline="0" smtClean="0">
                        <a:ln>
                          <a:noFill/>
                        </a:ln>
                        <a:solidFill>
                          <a:schemeClr val="tx1"/>
                        </a:solidFill>
                        <a:effectLst/>
                        <a:latin typeface="Tahoma" pitchFamily="34" charset="0"/>
                      </a:endParaRP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smtClean="0">
                          <a:ln>
                            <a:noFill/>
                          </a:ln>
                          <a:solidFill>
                            <a:schemeClr val="tx1"/>
                          </a:solidFill>
                          <a:effectLst/>
                          <a:latin typeface="Tahoma" pitchFamily="34" charset="0"/>
                        </a:rPr>
                        <a:t>Sum=272</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1800" b="1" i="0" u="none" strike="noStrike" cap="none" normalizeH="0" baseline="0" smtClean="0">
                        <a:ln>
                          <a:noFill/>
                        </a:ln>
                        <a:solidFill>
                          <a:schemeClr val="tx1"/>
                        </a:solidFill>
                        <a:effectLst/>
                        <a:latin typeface="Tahoma" pitchFamily="34" charset="0"/>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dirty="0" smtClean="0">
                          <a:ln>
                            <a:noFill/>
                          </a:ln>
                          <a:solidFill>
                            <a:schemeClr val="tx1"/>
                          </a:solidFill>
                          <a:effectLst/>
                          <a:latin typeface="Tahoma" pitchFamily="34" charset="0"/>
                        </a:rPr>
                        <a:t>Sum=163</a:t>
                      </a: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5" name="Text Box 141"/>
          <p:cNvSpPr txBox="1">
            <a:spLocks noChangeArrowheads="1"/>
          </p:cNvSpPr>
          <p:nvPr/>
        </p:nvSpPr>
        <p:spPr bwMode="auto">
          <a:xfrm>
            <a:off x="990600" y="6110287"/>
            <a:ext cx="73152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600" b="1" dirty="0"/>
              <a:t>* 17, 18 &amp; 19are tied hence the ranks are averaged</a:t>
            </a:r>
          </a:p>
        </p:txBody>
      </p:sp>
      <p:sp>
        <p:nvSpPr>
          <p:cNvPr id="6" name="Footer Placeholder 5"/>
          <p:cNvSpPr>
            <a:spLocks noGrp="1"/>
          </p:cNvSpPr>
          <p:nvPr>
            <p:ph type="ftr" sz="quarter" idx="11"/>
          </p:nvPr>
        </p:nvSpPr>
        <p:spPr/>
        <p:txBody>
          <a:bodyPr/>
          <a:lstStyle/>
          <a:p>
            <a:r>
              <a:rPr lang="en-US" smtClean="0"/>
              <a:t>Dr. Mohammed Alahmed</a:t>
            </a:r>
            <a:endParaRPr lang="en-US"/>
          </a:p>
        </p:txBody>
      </p:sp>
      <p:sp>
        <p:nvSpPr>
          <p:cNvPr id="3" name="Slide Number Placeholder 2"/>
          <p:cNvSpPr>
            <a:spLocks noGrp="1"/>
          </p:cNvSpPr>
          <p:nvPr>
            <p:ph type="sldNum" sz="quarter" idx="12"/>
          </p:nvPr>
        </p:nvSpPr>
        <p:spPr/>
        <p:txBody>
          <a:bodyPr/>
          <a:lstStyle/>
          <a:p>
            <a:fld id="{DEEE663C-9B4D-4569-96F4-448A1C7C10D7}" type="slidenum">
              <a:rPr lang="en-US" smtClean="0"/>
              <a:t>22</a:t>
            </a:fld>
            <a:endParaRPr lang="en-US"/>
          </a:p>
        </p:txBody>
      </p:sp>
    </p:spTree>
    <p:extLst>
      <p:ext uri="{BB962C8B-B14F-4D97-AF65-F5344CB8AC3E}">
        <p14:creationId xmlns:p14="http://schemas.microsoft.com/office/powerpoint/2010/main" val="362022369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9"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11750" t="4702" r="18891" b="17572"/>
          <a:stretch/>
        </p:blipFill>
        <p:spPr bwMode="auto">
          <a:xfrm>
            <a:off x="304800" y="1219200"/>
            <a:ext cx="4267200"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1371600" y="504855"/>
            <a:ext cx="7391400" cy="400110"/>
          </a:xfrm>
          <a:prstGeom prst="rect">
            <a:avLst/>
          </a:prstGeom>
        </p:spPr>
        <p:txBody>
          <a:bodyPr wrap="square">
            <a:spAutoFit/>
          </a:bodyPr>
          <a:lstStyle/>
          <a:p>
            <a:r>
              <a:rPr lang="en-US" sz="2000" b="1" dirty="0">
                <a:solidFill>
                  <a:srgbClr val="000000"/>
                </a:solidFill>
              </a:rPr>
              <a:t>H</a:t>
            </a:r>
            <a:r>
              <a:rPr lang="en-US" sz="2000" b="1" baseline="-25000" dirty="0">
                <a:solidFill>
                  <a:srgbClr val="000000"/>
                </a:solidFill>
              </a:rPr>
              <a:t>0</a:t>
            </a:r>
            <a:r>
              <a:rPr lang="en-US" sz="2000" b="1" dirty="0">
                <a:solidFill>
                  <a:srgbClr val="000000"/>
                </a:solidFill>
              </a:rPr>
              <a:t>: the observations come from the same population</a:t>
            </a:r>
          </a:p>
        </p:txBody>
      </p:sp>
      <p:pic>
        <p:nvPicPr>
          <p:cNvPr id="860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1219200"/>
            <a:ext cx="4381928"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reeform 2"/>
          <p:cNvSpPr/>
          <p:nvPr/>
        </p:nvSpPr>
        <p:spPr>
          <a:xfrm>
            <a:off x="4820575" y="2172070"/>
            <a:ext cx="2015231" cy="266330"/>
          </a:xfrm>
          <a:custGeom>
            <a:avLst/>
            <a:gdLst>
              <a:gd name="connsiteX0" fmla="*/ 2015231 w 2015231"/>
              <a:gd name="connsiteY0" fmla="*/ 44389 h 266330"/>
              <a:gd name="connsiteX1" fmla="*/ 1225118 w 2015231"/>
              <a:gd name="connsiteY1" fmla="*/ 26633 h 266330"/>
              <a:gd name="connsiteX2" fmla="*/ 1198485 w 2015231"/>
              <a:gd name="connsiteY2" fmla="*/ 17756 h 266330"/>
              <a:gd name="connsiteX3" fmla="*/ 1038687 w 2015231"/>
              <a:gd name="connsiteY3" fmla="*/ 0 h 266330"/>
              <a:gd name="connsiteX4" fmla="*/ 35510 w 2015231"/>
              <a:gd name="connsiteY4" fmla="*/ 8878 h 266330"/>
              <a:gd name="connsiteX5" fmla="*/ 0 w 2015231"/>
              <a:gd name="connsiteY5" fmla="*/ 62144 h 266330"/>
              <a:gd name="connsiteX6" fmla="*/ 26633 w 2015231"/>
              <a:gd name="connsiteY6" fmla="*/ 168676 h 266330"/>
              <a:gd name="connsiteX7" fmla="*/ 53266 w 2015231"/>
              <a:gd name="connsiteY7" fmla="*/ 177554 h 266330"/>
              <a:gd name="connsiteX8" fmla="*/ 115409 w 2015231"/>
              <a:gd name="connsiteY8" fmla="*/ 213064 h 266330"/>
              <a:gd name="connsiteX9" fmla="*/ 204186 w 2015231"/>
              <a:gd name="connsiteY9" fmla="*/ 239697 h 266330"/>
              <a:gd name="connsiteX10" fmla="*/ 355107 w 2015231"/>
              <a:gd name="connsiteY10" fmla="*/ 239697 h 266330"/>
              <a:gd name="connsiteX11" fmla="*/ 381740 w 2015231"/>
              <a:gd name="connsiteY11" fmla="*/ 213064 h 266330"/>
              <a:gd name="connsiteX12" fmla="*/ 408373 w 2015231"/>
              <a:gd name="connsiteY12" fmla="*/ 204187 h 266330"/>
              <a:gd name="connsiteX13" fmla="*/ 541538 w 2015231"/>
              <a:gd name="connsiteY13" fmla="*/ 213064 h 266330"/>
              <a:gd name="connsiteX14" fmla="*/ 577048 w 2015231"/>
              <a:gd name="connsiteY14" fmla="*/ 221942 h 266330"/>
              <a:gd name="connsiteX15" fmla="*/ 603681 w 2015231"/>
              <a:gd name="connsiteY15" fmla="*/ 230820 h 266330"/>
              <a:gd name="connsiteX16" fmla="*/ 852256 w 2015231"/>
              <a:gd name="connsiteY16" fmla="*/ 239697 h 266330"/>
              <a:gd name="connsiteX17" fmla="*/ 887767 w 2015231"/>
              <a:gd name="connsiteY17" fmla="*/ 248575 h 266330"/>
              <a:gd name="connsiteX18" fmla="*/ 994299 w 2015231"/>
              <a:gd name="connsiteY18" fmla="*/ 266330 h 266330"/>
              <a:gd name="connsiteX19" fmla="*/ 1766656 w 2015231"/>
              <a:gd name="connsiteY19" fmla="*/ 257453 h 266330"/>
              <a:gd name="connsiteX20" fmla="*/ 1846555 w 2015231"/>
              <a:gd name="connsiteY20" fmla="*/ 248575 h 266330"/>
              <a:gd name="connsiteX21" fmla="*/ 1873188 w 2015231"/>
              <a:gd name="connsiteY21" fmla="*/ 239697 h 266330"/>
              <a:gd name="connsiteX22" fmla="*/ 1917576 w 2015231"/>
              <a:gd name="connsiteY22" fmla="*/ 230820 h 266330"/>
              <a:gd name="connsiteX23" fmla="*/ 1944209 w 2015231"/>
              <a:gd name="connsiteY23" fmla="*/ 213064 h 266330"/>
              <a:gd name="connsiteX24" fmla="*/ 1988598 w 2015231"/>
              <a:gd name="connsiteY24" fmla="*/ 106532 h 266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015231" h="266330">
                <a:moveTo>
                  <a:pt x="2015231" y="44389"/>
                </a:moveTo>
                <a:cubicBezTo>
                  <a:pt x="1724186" y="-13821"/>
                  <a:pt x="2033564" y="45218"/>
                  <a:pt x="1225118" y="26633"/>
                </a:cubicBezTo>
                <a:cubicBezTo>
                  <a:pt x="1215763" y="26418"/>
                  <a:pt x="1207749" y="19079"/>
                  <a:pt x="1198485" y="17756"/>
                </a:cubicBezTo>
                <a:cubicBezTo>
                  <a:pt x="1145430" y="10177"/>
                  <a:pt x="1038687" y="0"/>
                  <a:pt x="1038687" y="0"/>
                </a:cubicBezTo>
                <a:lnTo>
                  <a:pt x="35510" y="8878"/>
                </a:lnTo>
                <a:cubicBezTo>
                  <a:pt x="13085" y="9651"/>
                  <a:pt x="4779" y="47807"/>
                  <a:pt x="0" y="62144"/>
                </a:cubicBezTo>
                <a:cubicBezTo>
                  <a:pt x="3847" y="100613"/>
                  <a:pt x="-10503" y="146395"/>
                  <a:pt x="26633" y="168676"/>
                </a:cubicBezTo>
                <a:cubicBezTo>
                  <a:pt x="34657" y="173491"/>
                  <a:pt x="44388" y="174595"/>
                  <a:pt x="53266" y="177554"/>
                </a:cubicBezTo>
                <a:cubicBezTo>
                  <a:pt x="103864" y="228152"/>
                  <a:pt x="52814" y="186237"/>
                  <a:pt x="115409" y="213064"/>
                </a:cubicBezTo>
                <a:cubicBezTo>
                  <a:pt x="196156" y="247670"/>
                  <a:pt x="59498" y="219029"/>
                  <a:pt x="204186" y="239697"/>
                </a:cubicBezTo>
                <a:cubicBezTo>
                  <a:pt x="261547" y="258818"/>
                  <a:pt x="259991" y="262077"/>
                  <a:pt x="355107" y="239697"/>
                </a:cubicBezTo>
                <a:cubicBezTo>
                  <a:pt x="367328" y="236821"/>
                  <a:pt x="371294" y="220028"/>
                  <a:pt x="381740" y="213064"/>
                </a:cubicBezTo>
                <a:cubicBezTo>
                  <a:pt x="389526" y="207873"/>
                  <a:pt x="399495" y="207146"/>
                  <a:pt x="408373" y="204187"/>
                </a:cubicBezTo>
                <a:cubicBezTo>
                  <a:pt x="452761" y="207146"/>
                  <a:pt x="497296" y="208407"/>
                  <a:pt x="541538" y="213064"/>
                </a:cubicBezTo>
                <a:cubicBezTo>
                  <a:pt x="553672" y="214341"/>
                  <a:pt x="565316" y="218590"/>
                  <a:pt x="577048" y="221942"/>
                </a:cubicBezTo>
                <a:cubicBezTo>
                  <a:pt x="586046" y="224513"/>
                  <a:pt x="594342" y="230218"/>
                  <a:pt x="603681" y="230820"/>
                </a:cubicBezTo>
                <a:cubicBezTo>
                  <a:pt x="686420" y="236158"/>
                  <a:pt x="769398" y="236738"/>
                  <a:pt x="852256" y="239697"/>
                </a:cubicBezTo>
                <a:cubicBezTo>
                  <a:pt x="864093" y="242656"/>
                  <a:pt x="875708" y="246720"/>
                  <a:pt x="887767" y="248575"/>
                </a:cubicBezTo>
                <a:cubicBezTo>
                  <a:pt x="998209" y="265567"/>
                  <a:pt x="934826" y="246507"/>
                  <a:pt x="994299" y="266330"/>
                </a:cubicBezTo>
                <a:lnTo>
                  <a:pt x="1766656" y="257453"/>
                </a:lnTo>
                <a:cubicBezTo>
                  <a:pt x="1793447" y="256895"/>
                  <a:pt x="1820123" y="252981"/>
                  <a:pt x="1846555" y="248575"/>
                </a:cubicBezTo>
                <a:cubicBezTo>
                  <a:pt x="1855786" y="247037"/>
                  <a:pt x="1864109" y="241967"/>
                  <a:pt x="1873188" y="239697"/>
                </a:cubicBezTo>
                <a:cubicBezTo>
                  <a:pt x="1887826" y="236037"/>
                  <a:pt x="1902780" y="233779"/>
                  <a:pt x="1917576" y="230820"/>
                </a:cubicBezTo>
                <a:cubicBezTo>
                  <a:pt x="1926454" y="224901"/>
                  <a:pt x="1936179" y="220090"/>
                  <a:pt x="1944209" y="213064"/>
                </a:cubicBezTo>
                <a:cubicBezTo>
                  <a:pt x="2003246" y="161407"/>
                  <a:pt x="1988598" y="182297"/>
                  <a:pt x="1988598" y="106532"/>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en-US"/>
          </a:p>
        </p:txBody>
      </p:sp>
      <p:pic>
        <p:nvPicPr>
          <p:cNvPr id="8602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4095750"/>
            <a:ext cx="7391400" cy="2686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Footer Placeholder 4"/>
          <p:cNvSpPr>
            <a:spLocks noGrp="1"/>
          </p:cNvSpPr>
          <p:nvPr>
            <p:ph type="ftr" sz="quarter" idx="11"/>
          </p:nvPr>
        </p:nvSpPr>
        <p:spPr/>
        <p:txBody>
          <a:bodyPr/>
          <a:lstStyle/>
          <a:p>
            <a:r>
              <a:rPr lang="en-US" smtClean="0"/>
              <a:t>Dr. Mohammed Alahmed</a:t>
            </a:r>
            <a:endParaRPr lang="en-US"/>
          </a:p>
        </p:txBody>
      </p:sp>
      <p:sp>
        <p:nvSpPr>
          <p:cNvPr id="4" name="Slide Number Placeholder 3"/>
          <p:cNvSpPr>
            <a:spLocks noGrp="1"/>
          </p:cNvSpPr>
          <p:nvPr>
            <p:ph type="sldNum" sz="quarter" idx="12"/>
          </p:nvPr>
        </p:nvSpPr>
        <p:spPr/>
        <p:txBody>
          <a:bodyPr/>
          <a:lstStyle/>
          <a:p>
            <a:fld id="{DEEE663C-9B4D-4569-96F4-448A1C7C10D7}" type="slidenum">
              <a:rPr lang="en-US" smtClean="0"/>
              <a:t>23</a:t>
            </a:fld>
            <a:endParaRPr lang="en-US"/>
          </a:p>
        </p:txBody>
      </p:sp>
    </p:spTree>
    <p:extLst>
      <p:ext uri="{BB962C8B-B14F-4D97-AF65-F5344CB8AC3E}">
        <p14:creationId xmlns:p14="http://schemas.microsoft.com/office/powerpoint/2010/main" val="115619421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1266281"/>
            <a:ext cx="2626311" cy="1077218"/>
          </a:xfrm>
          <a:prstGeom prst="rect">
            <a:avLst/>
          </a:prstGeom>
        </p:spPr>
        <p:txBody>
          <a:bodyPr wrap="square">
            <a:spAutoFit/>
          </a:bodyPr>
          <a:lstStyle/>
          <a:p>
            <a:r>
              <a:rPr lang="en-US" sz="3200" dirty="0">
                <a:solidFill>
                  <a:srgbClr val="000000"/>
                </a:solidFill>
              </a:rPr>
              <a:t>H</a:t>
            </a:r>
            <a:r>
              <a:rPr lang="en-US" sz="3200" baseline="-25000" dirty="0">
                <a:solidFill>
                  <a:srgbClr val="000000"/>
                </a:solidFill>
              </a:rPr>
              <a:t>0</a:t>
            </a:r>
            <a:r>
              <a:rPr lang="en-US" sz="3200" dirty="0">
                <a:solidFill>
                  <a:srgbClr val="000000"/>
                </a:solidFill>
              </a:rPr>
              <a:t>: </a:t>
            </a:r>
            <a:r>
              <a:rPr lang="en-US" sz="3200" dirty="0" smtClean="0">
                <a:solidFill>
                  <a:srgbClr val="000000"/>
                </a:solidFill>
              </a:rPr>
              <a:t>m</a:t>
            </a:r>
            <a:r>
              <a:rPr lang="en-US" sz="3200" baseline="-25000" dirty="0" smtClean="0">
                <a:solidFill>
                  <a:srgbClr val="000000"/>
                </a:solidFill>
              </a:rPr>
              <a:t>1</a:t>
            </a:r>
            <a:r>
              <a:rPr lang="en-US" sz="3200" dirty="0" smtClean="0">
                <a:solidFill>
                  <a:srgbClr val="000000"/>
                </a:solidFill>
              </a:rPr>
              <a:t> = m</a:t>
            </a:r>
            <a:r>
              <a:rPr lang="en-US" sz="3200" baseline="-25000" dirty="0" smtClean="0">
                <a:solidFill>
                  <a:srgbClr val="000000"/>
                </a:solidFill>
              </a:rPr>
              <a:t>2</a:t>
            </a:r>
            <a:r>
              <a:rPr lang="en-US" sz="3200" dirty="0" smtClean="0">
                <a:solidFill>
                  <a:srgbClr val="000000"/>
                </a:solidFill>
              </a:rPr>
              <a:t> </a:t>
            </a:r>
            <a:endParaRPr lang="en-US" sz="3200" dirty="0">
              <a:solidFill>
                <a:srgbClr val="000000"/>
              </a:solidFill>
            </a:endParaRPr>
          </a:p>
          <a:p>
            <a:r>
              <a:rPr lang="en-US" sz="3200" dirty="0">
                <a:solidFill>
                  <a:srgbClr val="000000"/>
                </a:solidFill>
              </a:rPr>
              <a:t>H</a:t>
            </a:r>
            <a:r>
              <a:rPr lang="en-US" sz="3200" baseline="-25000" dirty="0">
                <a:solidFill>
                  <a:srgbClr val="000000"/>
                </a:solidFill>
              </a:rPr>
              <a:t>1</a:t>
            </a:r>
            <a:r>
              <a:rPr lang="en-US" sz="3200" dirty="0">
                <a:solidFill>
                  <a:srgbClr val="000000"/>
                </a:solidFill>
              </a:rPr>
              <a:t>: </a:t>
            </a:r>
            <a:r>
              <a:rPr lang="en-US" sz="3200" dirty="0" smtClean="0">
                <a:solidFill>
                  <a:srgbClr val="000000"/>
                </a:solidFill>
              </a:rPr>
              <a:t>m</a:t>
            </a:r>
            <a:r>
              <a:rPr lang="en-US" sz="3200" baseline="-25000" dirty="0" smtClean="0">
                <a:solidFill>
                  <a:srgbClr val="000000"/>
                </a:solidFill>
              </a:rPr>
              <a:t>1</a:t>
            </a:r>
            <a:r>
              <a:rPr lang="en-US" sz="3200" dirty="0" smtClean="0">
                <a:solidFill>
                  <a:srgbClr val="000000"/>
                </a:solidFill>
              </a:rPr>
              <a:t> ≠ m</a:t>
            </a:r>
            <a:r>
              <a:rPr lang="en-US" sz="3200" baseline="-25000" dirty="0" smtClean="0">
                <a:solidFill>
                  <a:srgbClr val="000000"/>
                </a:solidFill>
              </a:rPr>
              <a:t>2</a:t>
            </a:r>
            <a:r>
              <a:rPr lang="en-US" sz="3200" dirty="0" smtClean="0">
                <a:solidFill>
                  <a:srgbClr val="000000"/>
                </a:solidFill>
              </a:rPr>
              <a:t> </a:t>
            </a:r>
            <a:endParaRPr lang="en-US" sz="3200" dirty="0">
              <a:solidFill>
                <a:srgbClr val="000000"/>
              </a:solidFill>
            </a:endParaRPr>
          </a:p>
        </p:txBody>
      </p:sp>
      <p:pic>
        <p:nvPicPr>
          <p:cNvPr id="870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6600" y="228601"/>
            <a:ext cx="5634038"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Freeform 3"/>
          <p:cNvSpPr/>
          <p:nvPr/>
        </p:nvSpPr>
        <p:spPr>
          <a:xfrm>
            <a:off x="3505199" y="1548615"/>
            <a:ext cx="2015231" cy="266330"/>
          </a:xfrm>
          <a:custGeom>
            <a:avLst/>
            <a:gdLst>
              <a:gd name="connsiteX0" fmla="*/ 2015231 w 2015231"/>
              <a:gd name="connsiteY0" fmla="*/ 44389 h 266330"/>
              <a:gd name="connsiteX1" fmla="*/ 1225118 w 2015231"/>
              <a:gd name="connsiteY1" fmla="*/ 26633 h 266330"/>
              <a:gd name="connsiteX2" fmla="*/ 1198485 w 2015231"/>
              <a:gd name="connsiteY2" fmla="*/ 17756 h 266330"/>
              <a:gd name="connsiteX3" fmla="*/ 1038687 w 2015231"/>
              <a:gd name="connsiteY3" fmla="*/ 0 h 266330"/>
              <a:gd name="connsiteX4" fmla="*/ 35510 w 2015231"/>
              <a:gd name="connsiteY4" fmla="*/ 8878 h 266330"/>
              <a:gd name="connsiteX5" fmla="*/ 0 w 2015231"/>
              <a:gd name="connsiteY5" fmla="*/ 62144 h 266330"/>
              <a:gd name="connsiteX6" fmla="*/ 26633 w 2015231"/>
              <a:gd name="connsiteY6" fmla="*/ 168676 h 266330"/>
              <a:gd name="connsiteX7" fmla="*/ 53266 w 2015231"/>
              <a:gd name="connsiteY7" fmla="*/ 177554 h 266330"/>
              <a:gd name="connsiteX8" fmla="*/ 115409 w 2015231"/>
              <a:gd name="connsiteY8" fmla="*/ 213064 h 266330"/>
              <a:gd name="connsiteX9" fmla="*/ 204186 w 2015231"/>
              <a:gd name="connsiteY9" fmla="*/ 239697 h 266330"/>
              <a:gd name="connsiteX10" fmla="*/ 355107 w 2015231"/>
              <a:gd name="connsiteY10" fmla="*/ 239697 h 266330"/>
              <a:gd name="connsiteX11" fmla="*/ 381740 w 2015231"/>
              <a:gd name="connsiteY11" fmla="*/ 213064 h 266330"/>
              <a:gd name="connsiteX12" fmla="*/ 408373 w 2015231"/>
              <a:gd name="connsiteY12" fmla="*/ 204187 h 266330"/>
              <a:gd name="connsiteX13" fmla="*/ 541538 w 2015231"/>
              <a:gd name="connsiteY13" fmla="*/ 213064 h 266330"/>
              <a:gd name="connsiteX14" fmla="*/ 577048 w 2015231"/>
              <a:gd name="connsiteY14" fmla="*/ 221942 h 266330"/>
              <a:gd name="connsiteX15" fmla="*/ 603681 w 2015231"/>
              <a:gd name="connsiteY15" fmla="*/ 230820 h 266330"/>
              <a:gd name="connsiteX16" fmla="*/ 852256 w 2015231"/>
              <a:gd name="connsiteY16" fmla="*/ 239697 h 266330"/>
              <a:gd name="connsiteX17" fmla="*/ 887767 w 2015231"/>
              <a:gd name="connsiteY17" fmla="*/ 248575 h 266330"/>
              <a:gd name="connsiteX18" fmla="*/ 994299 w 2015231"/>
              <a:gd name="connsiteY18" fmla="*/ 266330 h 266330"/>
              <a:gd name="connsiteX19" fmla="*/ 1766656 w 2015231"/>
              <a:gd name="connsiteY19" fmla="*/ 257453 h 266330"/>
              <a:gd name="connsiteX20" fmla="*/ 1846555 w 2015231"/>
              <a:gd name="connsiteY20" fmla="*/ 248575 h 266330"/>
              <a:gd name="connsiteX21" fmla="*/ 1873188 w 2015231"/>
              <a:gd name="connsiteY21" fmla="*/ 239697 h 266330"/>
              <a:gd name="connsiteX22" fmla="*/ 1917576 w 2015231"/>
              <a:gd name="connsiteY22" fmla="*/ 230820 h 266330"/>
              <a:gd name="connsiteX23" fmla="*/ 1944209 w 2015231"/>
              <a:gd name="connsiteY23" fmla="*/ 213064 h 266330"/>
              <a:gd name="connsiteX24" fmla="*/ 1988598 w 2015231"/>
              <a:gd name="connsiteY24" fmla="*/ 106532 h 266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015231" h="266330">
                <a:moveTo>
                  <a:pt x="2015231" y="44389"/>
                </a:moveTo>
                <a:cubicBezTo>
                  <a:pt x="1724186" y="-13821"/>
                  <a:pt x="2033564" y="45218"/>
                  <a:pt x="1225118" y="26633"/>
                </a:cubicBezTo>
                <a:cubicBezTo>
                  <a:pt x="1215763" y="26418"/>
                  <a:pt x="1207749" y="19079"/>
                  <a:pt x="1198485" y="17756"/>
                </a:cubicBezTo>
                <a:cubicBezTo>
                  <a:pt x="1145430" y="10177"/>
                  <a:pt x="1038687" y="0"/>
                  <a:pt x="1038687" y="0"/>
                </a:cubicBezTo>
                <a:lnTo>
                  <a:pt x="35510" y="8878"/>
                </a:lnTo>
                <a:cubicBezTo>
                  <a:pt x="13085" y="9651"/>
                  <a:pt x="4779" y="47807"/>
                  <a:pt x="0" y="62144"/>
                </a:cubicBezTo>
                <a:cubicBezTo>
                  <a:pt x="3847" y="100613"/>
                  <a:pt x="-10503" y="146395"/>
                  <a:pt x="26633" y="168676"/>
                </a:cubicBezTo>
                <a:cubicBezTo>
                  <a:pt x="34657" y="173491"/>
                  <a:pt x="44388" y="174595"/>
                  <a:pt x="53266" y="177554"/>
                </a:cubicBezTo>
                <a:cubicBezTo>
                  <a:pt x="103864" y="228152"/>
                  <a:pt x="52814" y="186237"/>
                  <a:pt x="115409" y="213064"/>
                </a:cubicBezTo>
                <a:cubicBezTo>
                  <a:pt x="196156" y="247670"/>
                  <a:pt x="59498" y="219029"/>
                  <a:pt x="204186" y="239697"/>
                </a:cubicBezTo>
                <a:cubicBezTo>
                  <a:pt x="261547" y="258818"/>
                  <a:pt x="259991" y="262077"/>
                  <a:pt x="355107" y="239697"/>
                </a:cubicBezTo>
                <a:cubicBezTo>
                  <a:pt x="367328" y="236821"/>
                  <a:pt x="371294" y="220028"/>
                  <a:pt x="381740" y="213064"/>
                </a:cubicBezTo>
                <a:cubicBezTo>
                  <a:pt x="389526" y="207873"/>
                  <a:pt x="399495" y="207146"/>
                  <a:pt x="408373" y="204187"/>
                </a:cubicBezTo>
                <a:cubicBezTo>
                  <a:pt x="452761" y="207146"/>
                  <a:pt x="497296" y="208407"/>
                  <a:pt x="541538" y="213064"/>
                </a:cubicBezTo>
                <a:cubicBezTo>
                  <a:pt x="553672" y="214341"/>
                  <a:pt x="565316" y="218590"/>
                  <a:pt x="577048" y="221942"/>
                </a:cubicBezTo>
                <a:cubicBezTo>
                  <a:pt x="586046" y="224513"/>
                  <a:pt x="594342" y="230218"/>
                  <a:pt x="603681" y="230820"/>
                </a:cubicBezTo>
                <a:cubicBezTo>
                  <a:pt x="686420" y="236158"/>
                  <a:pt x="769398" y="236738"/>
                  <a:pt x="852256" y="239697"/>
                </a:cubicBezTo>
                <a:cubicBezTo>
                  <a:pt x="864093" y="242656"/>
                  <a:pt x="875708" y="246720"/>
                  <a:pt x="887767" y="248575"/>
                </a:cubicBezTo>
                <a:cubicBezTo>
                  <a:pt x="998209" y="265567"/>
                  <a:pt x="934826" y="246507"/>
                  <a:pt x="994299" y="266330"/>
                </a:cubicBezTo>
                <a:lnTo>
                  <a:pt x="1766656" y="257453"/>
                </a:lnTo>
                <a:cubicBezTo>
                  <a:pt x="1793447" y="256895"/>
                  <a:pt x="1820123" y="252981"/>
                  <a:pt x="1846555" y="248575"/>
                </a:cubicBezTo>
                <a:cubicBezTo>
                  <a:pt x="1855786" y="247037"/>
                  <a:pt x="1864109" y="241967"/>
                  <a:pt x="1873188" y="239697"/>
                </a:cubicBezTo>
                <a:cubicBezTo>
                  <a:pt x="1887826" y="236037"/>
                  <a:pt x="1902780" y="233779"/>
                  <a:pt x="1917576" y="230820"/>
                </a:cubicBezTo>
                <a:cubicBezTo>
                  <a:pt x="1926454" y="224901"/>
                  <a:pt x="1936179" y="220090"/>
                  <a:pt x="1944209" y="213064"/>
                </a:cubicBezTo>
                <a:cubicBezTo>
                  <a:pt x="2003246" y="161407"/>
                  <a:pt x="1988598" y="182297"/>
                  <a:pt x="1988598" y="106532"/>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en-US"/>
          </a:p>
        </p:txBody>
      </p:sp>
      <p:pic>
        <p:nvPicPr>
          <p:cNvPr id="870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700" y="3505201"/>
            <a:ext cx="7734300" cy="2933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Footer Placeholder 4"/>
          <p:cNvSpPr>
            <a:spLocks noGrp="1"/>
          </p:cNvSpPr>
          <p:nvPr>
            <p:ph type="ftr" sz="quarter" idx="11"/>
          </p:nvPr>
        </p:nvSpPr>
        <p:spPr/>
        <p:txBody>
          <a:bodyPr/>
          <a:lstStyle/>
          <a:p>
            <a:r>
              <a:rPr lang="en-US" smtClean="0"/>
              <a:t>Dr. Mohammed Alahmed</a:t>
            </a:r>
            <a:endParaRPr lang="en-US"/>
          </a:p>
        </p:txBody>
      </p:sp>
      <p:sp>
        <p:nvSpPr>
          <p:cNvPr id="3" name="Slide Number Placeholder 2"/>
          <p:cNvSpPr>
            <a:spLocks noGrp="1"/>
          </p:cNvSpPr>
          <p:nvPr>
            <p:ph type="sldNum" sz="quarter" idx="12"/>
          </p:nvPr>
        </p:nvSpPr>
        <p:spPr/>
        <p:txBody>
          <a:bodyPr/>
          <a:lstStyle/>
          <a:p>
            <a:fld id="{DEEE663C-9B4D-4569-96F4-448A1C7C10D7}" type="slidenum">
              <a:rPr lang="en-US" smtClean="0"/>
              <a:t>24</a:t>
            </a:fld>
            <a:endParaRPr lang="en-US"/>
          </a:p>
        </p:txBody>
      </p:sp>
    </p:spTree>
    <p:extLst>
      <p:ext uri="{BB962C8B-B14F-4D97-AF65-F5344CB8AC3E}">
        <p14:creationId xmlns:p14="http://schemas.microsoft.com/office/powerpoint/2010/main" val="59579660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Dr. Mohammed Alahmed</a:t>
            </a:r>
            <a:endParaRPr lang="en-US"/>
          </a:p>
        </p:txBody>
      </p:sp>
      <p:sp>
        <p:nvSpPr>
          <p:cNvPr id="3" name="Rectangle 2"/>
          <p:cNvSpPr/>
          <p:nvPr/>
        </p:nvSpPr>
        <p:spPr>
          <a:xfrm>
            <a:off x="1295400" y="457200"/>
            <a:ext cx="7924800" cy="954107"/>
          </a:xfrm>
          <a:prstGeom prst="rect">
            <a:avLst/>
          </a:prstGeom>
        </p:spPr>
        <p:txBody>
          <a:bodyPr wrap="square">
            <a:spAutoFit/>
          </a:bodyPr>
          <a:lstStyle/>
          <a:p>
            <a:r>
              <a:rPr lang="en-US" sz="2800" b="1" dirty="0" err="1" smtClean="0">
                <a:solidFill>
                  <a:srgbClr val="000000"/>
                </a:solidFill>
              </a:rPr>
              <a:t>Kruskal</a:t>
            </a:r>
            <a:r>
              <a:rPr lang="en-US" sz="2800" b="1" dirty="0" smtClean="0">
                <a:solidFill>
                  <a:srgbClr val="000000"/>
                </a:solidFill>
              </a:rPr>
              <a:t>-Wallis One-Way </a:t>
            </a:r>
            <a:r>
              <a:rPr lang="en-US" sz="2800" b="1" dirty="0">
                <a:solidFill>
                  <a:srgbClr val="000000"/>
                </a:solidFill>
              </a:rPr>
              <a:t>Analysis of Variance</a:t>
            </a:r>
          </a:p>
        </p:txBody>
      </p:sp>
      <p:sp>
        <p:nvSpPr>
          <p:cNvPr id="7" name="Rectangle 6"/>
          <p:cNvSpPr/>
          <p:nvPr/>
        </p:nvSpPr>
        <p:spPr>
          <a:xfrm>
            <a:off x="1219200" y="1676400"/>
            <a:ext cx="7162800" cy="1015663"/>
          </a:xfrm>
          <a:prstGeom prst="rect">
            <a:avLst/>
          </a:prstGeom>
        </p:spPr>
        <p:txBody>
          <a:bodyPr wrap="square">
            <a:spAutoFit/>
          </a:bodyPr>
          <a:lstStyle/>
          <a:p>
            <a:r>
              <a:rPr lang="en-US" sz="2000" dirty="0">
                <a:solidFill>
                  <a:srgbClr val="000000"/>
                </a:solidFill>
              </a:rPr>
              <a:t>In some instances we want to compare means among more than two samples, </a:t>
            </a:r>
            <a:r>
              <a:rPr lang="en-US" sz="2000" dirty="0" smtClean="0">
                <a:solidFill>
                  <a:srgbClr val="000000"/>
                </a:solidFill>
              </a:rPr>
              <a:t>but either </a:t>
            </a:r>
            <a:r>
              <a:rPr lang="en-US" sz="2000" dirty="0">
                <a:solidFill>
                  <a:srgbClr val="000000"/>
                </a:solidFill>
              </a:rPr>
              <a:t>the underlying distribution is far from being normal or we have ordinal </a:t>
            </a:r>
            <a:r>
              <a:rPr lang="en-US" sz="2000" dirty="0" smtClean="0">
                <a:solidFill>
                  <a:srgbClr val="000000"/>
                </a:solidFill>
              </a:rPr>
              <a:t>data.</a:t>
            </a:r>
            <a:endParaRPr lang="en-US" sz="2000" dirty="0">
              <a:solidFill>
                <a:srgbClr val="000000"/>
              </a:solidFill>
            </a:endParaRPr>
          </a:p>
        </p:txBody>
      </p:sp>
      <p:sp>
        <p:nvSpPr>
          <p:cNvPr id="8" name="Rectangle 7"/>
          <p:cNvSpPr/>
          <p:nvPr/>
        </p:nvSpPr>
        <p:spPr>
          <a:xfrm>
            <a:off x="1219200" y="2718137"/>
            <a:ext cx="7162800" cy="892552"/>
          </a:xfrm>
          <a:prstGeom prst="rect">
            <a:avLst/>
          </a:prstGeom>
        </p:spPr>
        <p:txBody>
          <a:bodyPr wrap="square">
            <a:spAutoFit/>
          </a:bodyPr>
          <a:lstStyle/>
          <a:p>
            <a:r>
              <a:rPr lang="en-US" sz="2000" dirty="0">
                <a:solidFill>
                  <a:srgbClr val="000000"/>
                </a:solidFill>
              </a:rPr>
              <a:t>In these situations, a </a:t>
            </a:r>
            <a:r>
              <a:rPr lang="en-US" sz="2000" dirty="0" smtClean="0">
                <a:solidFill>
                  <a:srgbClr val="000000"/>
                </a:solidFill>
              </a:rPr>
              <a:t>non-parametric </a:t>
            </a:r>
            <a:r>
              <a:rPr lang="en-US" sz="2000" dirty="0">
                <a:solidFill>
                  <a:srgbClr val="000000"/>
                </a:solidFill>
              </a:rPr>
              <a:t>alternative to the </a:t>
            </a:r>
            <a:r>
              <a:rPr lang="en-US" sz="2000" dirty="0" smtClean="0">
                <a:solidFill>
                  <a:srgbClr val="000000"/>
                </a:solidFill>
              </a:rPr>
              <a:t>One-way ANOVA is </a:t>
            </a:r>
            <a:r>
              <a:rPr lang="en-US" sz="2000" dirty="0" smtClean="0">
                <a:solidFill>
                  <a:srgbClr val="C00000"/>
                </a:solidFill>
              </a:rPr>
              <a:t>The </a:t>
            </a:r>
            <a:r>
              <a:rPr lang="en-US" sz="2000" dirty="0" err="1">
                <a:solidFill>
                  <a:srgbClr val="C00000"/>
                </a:solidFill>
              </a:rPr>
              <a:t>Kruskal</a:t>
            </a:r>
            <a:r>
              <a:rPr lang="en-US" sz="2000" dirty="0">
                <a:solidFill>
                  <a:srgbClr val="C00000"/>
                </a:solidFill>
              </a:rPr>
              <a:t>-Wallis </a:t>
            </a:r>
            <a:r>
              <a:rPr lang="en-US" sz="2000" dirty="0" smtClean="0">
                <a:solidFill>
                  <a:srgbClr val="C00000"/>
                </a:solidFill>
              </a:rPr>
              <a:t>Test</a:t>
            </a:r>
            <a:r>
              <a:rPr lang="en-US" sz="2000" dirty="0" smtClean="0">
                <a:solidFill>
                  <a:srgbClr val="000000"/>
                </a:solidFill>
              </a:rPr>
              <a:t>.</a:t>
            </a:r>
          </a:p>
          <a:p>
            <a:endParaRPr lang="en-US" sz="1600" baseline="-25000" dirty="0">
              <a:solidFill>
                <a:srgbClr val="000000"/>
              </a:solidFill>
            </a:endParaRPr>
          </a:p>
        </p:txBody>
      </p:sp>
      <p:sp>
        <p:nvSpPr>
          <p:cNvPr id="10" name="Rectangle 9"/>
          <p:cNvSpPr/>
          <p:nvPr/>
        </p:nvSpPr>
        <p:spPr>
          <a:xfrm>
            <a:off x="1447800" y="4916269"/>
            <a:ext cx="6705600" cy="707886"/>
          </a:xfrm>
          <a:prstGeom prst="rect">
            <a:avLst/>
          </a:prstGeom>
        </p:spPr>
        <p:txBody>
          <a:bodyPr wrap="square">
            <a:spAutoFit/>
          </a:bodyPr>
          <a:lstStyle/>
          <a:p>
            <a:r>
              <a:rPr lang="en-US" sz="2000" dirty="0">
                <a:solidFill>
                  <a:srgbClr val="C00000"/>
                </a:solidFill>
              </a:rPr>
              <a:t>H</a:t>
            </a:r>
            <a:r>
              <a:rPr lang="en-US" sz="2000" baseline="-25000" dirty="0">
                <a:solidFill>
                  <a:srgbClr val="000000"/>
                </a:solidFill>
              </a:rPr>
              <a:t>0</a:t>
            </a:r>
            <a:r>
              <a:rPr lang="en-US" sz="2000" dirty="0">
                <a:solidFill>
                  <a:srgbClr val="C00000"/>
                </a:solidFill>
              </a:rPr>
              <a:t>: All k populations have the same median.</a:t>
            </a:r>
          </a:p>
          <a:p>
            <a:r>
              <a:rPr lang="en-US" sz="2000" dirty="0">
                <a:solidFill>
                  <a:srgbClr val="C00000"/>
                </a:solidFill>
              </a:rPr>
              <a:t>H</a:t>
            </a:r>
            <a:r>
              <a:rPr lang="en-US" sz="2000" baseline="-25000" dirty="0">
                <a:solidFill>
                  <a:srgbClr val="000000"/>
                </a:solidFill>
              </a:rPr>
              <a:t>1</a:t>
            </a:r>
            <a:r>
              <a:rPr lang="en-US" sz="2000" dirty="0">
                <a:solidFill>
                  <a:srgbClr val="C00000"/>
                </a:solidFill>
              </a:rPr>
              <a:t>: Not all of the k population medians are the same.</a:t>
            </a:r>
          </a:p>
        </p:txBody>
      </p:sp>
      <p:sp>
        <p:nvSpPr>
          <p:cNvPr id="4" name="Rectangle 3"/>
          <p:cNvSpPr/>
          <p:nvPr/>
        </p:nvSpPr>
        <p:spPr>
          <a:xfrm>
            <a:off x="1295400" y="3657600"/>
            <a:ext cx="7086600" cy="707886"/>
          </a:xfrm>
          <a:prstGeom prst="rect">
            <a:avLst/>
          </a:prstGeom>
        </p:spPr>
        <p:txBody>
          <a:bodyPr wrap="square">
            <a:spAutoFit/>
          </a:bodyPr>
          <a:lstStyle/>
          <a:p>
            <a:r>
              <a:rPr lang="en-US" sz="2000" dirty="0">
                <a:solidFill>
                  <a:srgbClr val="000000"/>
                </a:solidFill>
              </a:rPr>
              <a:t>Like all non-parametric tests, the focus is on ranks, counting and the </a:t>
            </a:r>
            <a:r>
              <a:rPr lang="en-US" sz="2000" dirty="0" smtClean="0">
                <a:solidFill>
                  <a:srgbClr val="000000"/>
                </a:solidFill>
              </a:rPr>
              <a:t>medians.</a:t>
            </a:r>
            <a:endParaRPr lang="ar-SA" sz="2000" dirty="0">
              <a:solidFill>
                <a:srgbClr val="000000"/>
              </a:solidFill>
            </a:endParaRPr>
          </a:p>
        </p:txBody>
      </p:sp>
      <p:sp>
        <p:nvSpPr>
          <p:cNvPr id="5" name="Rectangle 4"/>
          <p:cNvSpPr/>
          <p:nvPr/>
        </p:nvSpPr>
        <p:spPr>
          <a:xfrm>
            <a:off x="1219200" y="4495800"/>
            <a:ext cx="4545090" cy="369332"/>
          </a:xfrm>
          <a:prstGeom prst="rect">
            <a:avLst/>
          </a:prstGeom>
        </p:spPr>
        <p:txBody>
          <a:bodyPr wrap="none">
            <a:spAutoFit/>
          </a:bodyPr>
          <a:lstStyle/>
          <a:p>
            <a:r>
              <a:rPr lang="en-US" dirty="0">
                <a:solidFill>
                  <a:srgbClr val="000000"/>
                </a:solidFill>
              </a:rPr>
              <a:t>The hypotheses statements are written as:</a:t>
            </a:r>
            <a:endParaRPr lang="ar-SA" dirty="0">
              <a:solidFill>
                <a:srgbClr val="000000"/>
              </a:solidFill>
            </a:endParaRPr>
          </a:p>
        </p:txBody>
      </p:sp>
      <p:sp>
        <p:nvSpPr>
          <p:cNvPr id="6" name="Slide Number Placeholder 5"/>
          <p:cNvSpPr>
            <a:spLocks noGrp="1"/>
          </p:cNvSpPr>
          <p:nvPr>
            <p:ph type="sldNum" sz="quarter" idx="12"/>
          </p:nvPr>
        </p:nvSpPr>
        <p:spPr/>
        <p:txBody>
          <a:bodyPr/>
          <a:lstStyle/>
          <a:p>
            <a:fld id="{DEEE663C-9B4D-4569-96F4-448A1C7C10D7}" type="slidenum">
              <a:rPr lang="en-US" smtClean="0"/>
              <a:t>25</a:t>
            </a:fld>
            <a:endParaRPr lang="en-US"/>
          </a:p>
        </p:txBody>
      </p:sp>
    </p:spTree>
    <p:extLst>
      <p:ext uri="{BB962C8B-B14F-4D97-AF65-F5344CB8AC3E}">
        <p14:creationId xmlns:p14="http://schemas.microsoft.com/office/powerpoint/2010/main" val="126747134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Dr. Mohammed Alahmed</a:t>
            </a:r>
            <a:endParaRPr lang="en-US"/>
          </a:p>
        </p:txBody>
      </p:sp>
      <p:sp>
        <p:nvSpPr>
          <p:cNvPr id="4" name="Rectangle 3"/>
          <p:cNvSpPr/>
          <p:nvPr/>
        </p:nvSpPr>
        <p:spPr>
          <a:xfrm>
            <a:off x="990600" y="990600"/>
            <a:ext cx="6096000" cy="523220"/>
          </a:xfrm>
          <a:prstGeom prst="rect">
            <a:avLst/>
          </a:prstGeom>
        </p:spPr>
        <p:txBody>
          <a:bodyPr wrap="square">
            <a:spAutoFit/>
          </a:bodyPr>
          <a:lstStyle/>
          <a:p>
            <a:r>
              <a:rPr lang="nb-NO" sz="2800" b="1" dirty="0">
                <a:solidFill>
                  <a:srgbClr val="000000"/>
                </a:solidFill>
              </a:rPr>
              <a:t>The Kruskal-Wallis test</a:t>
            </a:r>
            <a:endParaRPr lang="en-US" sz="2800" b="1" dirty="0">
              <a:solidFill>
                <a:srgbClr val="000000"/>
              </a:solidFill>
            </a:endParaRPr>
          </a:p>
        </p:txBody>
      </p:sp>
      <p:sp>
        <p:nvSpPr>
          <p:cNvPr id="5" name="Rectangle 4"/>
          <p:cNvSpPr/>
          <p:nvPr/>
        </p:nvSpPr>
        <p:spPr>
          <a:xfrm>
            <a:off x="1143000" y="1752600"/>
            <a:ext cx="7620000" cy="707886"/>
          </a:xfrm>
          <a:prstGeom prst="rect">
            <a:avLst/>
          </a:prstGeom>
        </p:spPr>
        <p:txBody>
          <a:bodyPr wrap="square">
            <a:spAutoFit/>
          </a:bodyPr>
          <a:lstStyle/>
          <a:p>
            <a:r>
              <a:rPr lang="en-US" sz="2000" dirty="0">
                <a:solidFill>
                  <a:srgbClr val="000000"/>
                </a:solidFill>
              </a:rPr>
              <a:t>To compare the medians of </a:t>
            </a:r>
            <a:r>
              <a:rPr lang="en-US" sz="2000" i="1" dirty="0" smtClean="0">
                <a:solidFill>
                  <a:srgbClr val="000000"/>
                </a:solidFill>
              </a:rPr>
              <a:t>K </a:t>
            </a:r>
            <a:r>
              <a:rPr lang="en-US" sz="2000" dirty="0">
                <a:solidFill>
                  <a:srgbClr val="000000"/>
                </a:solidFill>
              </a:rPr>
              <a:t>samples </a:t>
            </a:r>
            <a:r>
              <a:rPr lang="en-US" sz="2000" dirty="0" smtClean="0">
                <a:solidFill>
                  <a:srgbClr val="000000"/>
                </a:solidFill>
              </a:rPr>
              <a:t>(</a:t>
            </a:r>
            <a:r>
              <a:rPr lang="en-US" sz="2000" b="1" i="1" dirty="0" smtClean="0">
                <a:solidFill>
                  <a:srgbClr val="000000"/>
                </a:solidFill>
              </a:rPr>
              <a:t>K </a:t>
            </a:r>
            <a:r>
              <a:rPr lang="en-US" sz="2000" b="1" dirty="0">
                <a:solidFill>
                  <a:srgbClr val="000000"/>
                </a:solidFill>
              </a:rPr>
              <a:t>&gt; 2</a:t>
            </a:r>
            <a:r>
              <a:rPr lang="en-US" sz="2000" dirty="0">
                <a:solidFill>
                  <a:srgbClr val="000000"/>
                </a:solidFill>
              </a:rPr>
              <a:t>) </a:t>
            </a:r>
            <a:r>
              <a:rPr lang="en-US" sz="2000" dirty="0" smtClean="0">
                <a:solidFill>
                  <a:srgbClr val="000000"/>
                </a:solidFill>
              </a:rPr>
              <a:t>using nonparametric </a:t>
            </a:r>
            <a:r>
              <a:rPr lang="en-US" sz="2000" dirty="0">
                <a:solidFill>
                  <a:srgbClr val="000000"/>
                </a:solidFill>
              </a:rPr>
              <a:t>methods, </a:t>
            </a:r>
            <a:r>
              <a:rPr lang="en-US" sz="2000" dirty="0" smtClean="0">
                <a:solidFill>
                  <a:srgbClr val="000000"/>
                </a:solidFill>
              </a:rPr>
              <a:t>use the </a:t>
            </a:r>
            <a:r>
              <a:rPr lang="en-US" sz="2000" dirty="0">
                <a:solidFill>
                  <a:srgbClr val="000000"/>
                </a:solidFill>
              </a:rPr>
              <a:t>following procedure</a:t>
            </a:r>
            <a:r>
              <a:rPr lang="en-US" sz="2000" dirty="0" smtClean="0">
                <a:solidFill>
                  <a:srgbClr val="000000"/>
                </a:solidFill>
              </a:rPr>
              <a:t>:</a:t>
            </a:r>
            <a:endParaRPr lang="en-US" sz="2000" dirty="0">
              <a:solidFill>
                <a:srgbClr val="000000"/>
              </a:solidFill>
            </a:endParaRPr>
          </a:p>
        </p:txBody>
      </p:sp>
      <p:graphicFrame>
        <p:nvGraphicFramePr>
          <p:cNvPr id="6" name="Object 5"/>
          <p:cNvGraphicFramePr>
            <a:graphicFrameLocks noChangeAspect="1"/>
          </p:cNvGraphicFramePr>
          <p:nvPr>
            <p:extLst>
              <p:ext uri="{D42A27DB-BD31-4B8C-83A1-F6EECF244321}">
                <p14:modId xmlns:p14="http://schemas.microsoft.com/office/powerpoint/2010/main" val="3792139069"/>
              </p:ext>
            </p:extLst>
          </p:nvPr>
        </p:nvGraphicFramePr>
        <p:xfrm>
          <a:off x="1524000" y="4495800"/>
          <a:ext cx="3619500" cy="938213"/>
        </p:xfrm>
        <a:graphic>
          <a:graphicData uri="http://schemas.openxmlformats.org/presentationml/2006/ole">
            <mc:AlternateContent xmlns:mc="http://schemas.openxmlformats.org/markup-compatibility/2006">
              <mc:Choice xmlns:v="urn:schemas-microsoft-com:vml" Requires="v">
                <p:oleObj spid="_x0000_s7204" name="Equation" r:id="rId3" imgW="1765080" imgH="457200" progId="Equation.DSMT4">
                  <p:embed/>
                </p:oleObj>
              </mc:Choice>
              <mc:Fallback>
                <p:oleObj name="Equation" r:id="rId3" imgW="1765080" imgH="45720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4495800"/>
                        <a:ext cx="3619500" cy="938213"/>
                      </a:xfrm>
                      <a:prstGeom prst="rect">
                        <a:avLst/>
                      </a:prstGeom>
                      <a:solidFill>
                        <a:schemeClr val="bg1"/>
                      </a:solidFill>
                      <a:ln>
                        <a:noFill/>
                      </a:ln>
                      <a:effectLst/>
                    </p:spPr>
                  </p:pic>
                </p:oleObj>
              </mc:Fallback>
            </mc:AlternateContent>
          </a:graphicData>
        </a:graphic>
      </p:graphicFrame>
      <p:sp>
        <p:nvSpPr>
          <p:cNvPr id="7" name="Rectangle 6"/>
          <p:cNvSpPr/>
          <p:nvPr/>
        </p:nvSpPr>
        <p:spPr>
          <a:xfrm>
            <a:off x="1295400" y="2514600"/>
            <a:ext cx="7391400" cy="1754326"/>
          </a:xfrm>
          <a:prstGeom prst="rect">
            <a:avLst/>
          </a:prstGeom>
        </p:spPr>
        <p:txBody>
          <a:bodyPr wrap="square">
            <a:spAutoFit/>
          </a:bodyPr>
          <a:lstStyle/>
          <a:p>
            <a:pPr marL="285750" indent="-285750">
              <a:buFont typeface="Arial" panose="020B0604020202020204" pitchFamily="34" charset="0"/>
              <a:buChar char="•"/>
            </a:pPr>
            <a:r>
              <a:rPr lang="en-US" dirty="0" smtClean="0">
                <a:solidFill>
                  <a:srgbClr val="000000"/>
                </a:solidFill>
              </a:rPr>
              <a:t>Pool </a:t>
            </a:r>
            <a:r>
              <a:rPr lang="en-US" dirty="0">
                <a:solidFill>
                  <a:srgbClr val="000000"/>
                </a:solidFill>
              </a:rPr>
              <a:t>the observations over all samples, thus constructing a combined </a:t>
            </a:r>
            <a:r>
              <a:rPr lang="en-US" dirty="0" smtClean="0">
                <a:solidFill>
                  <a:srgbClr val="000000"/>
                </a:solidFill>
              </a:rPr>
              <a:t>sample of </a:t>
            </a:r>
            <a:r>
              <a:rPr lang="en-US" dirty="0">
                <a:solidFill>
                  <a:srgbClr val="000000"/>
                </a:solidFill>
              </a:rPr>
              <a:t>size </a:t>
            </a:r>
            <a:r>
              <a:rPr lang="en-US" b="1" dirty="0" smtClean="0">
                <a:solidFill>
                  <a:srgbClr val="000000"/>
                </a:solidFill>
              </a:rPr>
              <a:t>n </a:t>
            </a:r>
            <a:r>
              <a:rPr lang="en-US" b="1" dirty="0">
                <a:solidFill>
                  <a:srgbClr val="000000"/>
                </a:solidFill>
              </a:rPr>
              <a:t>= Σn</a:t>
            </a:r>
            <a:r>
              <a:rPr lang="en-US" b="1" baseline="-25000" dirty="0">
                <a:solidFill>
                  <a:srgbClr val="000000"/>
                </a:solidFill>
              </a:rPr>
              <a:t>i</a:t>
            </a:r>
          </a:p>
          <a:p>
            <a:pPr marL="285750" indent="-285750">
              <a:buFont typeface="Arial" panose="020B0604020202020204" pitchFamily="34" charset="0"/>
              <a:buChar char="•"/>
            </a:pPr>
            <a:r>
              <a:rPr lang="en-US" dirty="0" smtClean="0">
                <a:solidFill>
                  <a:srgbClr val="000000"/>
                </a:solidFill>
              </a:rPr>
              <a:t>Assign </a:t>
            </a:r>
            <a:r>
              <a:rPr lang="en-US" dirty="0">
                <a:solidFill>
                  <a:srgbClr val="000000"/>
                </a:solidFill>
              </a:rPr>
              <a:t>ranks to the individual observations, using the average rank in </a:t>
            </a:r>
            <a:r>
              <a:rPr lang="en-US" dirty="0" smtClean="0">
                <a:solidFill>
                  <a:srgbClr val="000000"/>
                </a:solidFill>
              </a:rPr>
              <a:t>the case </a:t>
            </a:r>
            <a:r>
              <a:rPr lang="en-US" dirty="0">
                <a:solidFill>
                  <a:srgbClr val="000000"/>
                </a:solidFill>
              </a:rPr>
              <a:t>of tied observations.</a:t>
            </a:r>
          </a:p>
          <a:p>
            <a:pPr marL="285750" indent="-285750">
              <a:buFont typeface="Arial" panose="020B0604020202020204" pitchFamily="34" charset="0"/>
              <a:buChar char="•"/>
            </a:pPr>
            <a:r>
              <a:rPr lang="en-US" dirty="0" smtClean="0">
                <a:solidFill>
                  <a:srgbClr val="000000"/>
                </a:solidFill>
              </a:rPr>
              <a:t>Compute </a:t>
            </a:r>
            <a:r>
              <a:rPr lang="en-US" dirty="0">
                <a:solidFill>
                  <a:srgbClr val="000000"/>
                </a:solidFill>
              </a:rPr>
              <a:t>the rank sum </a:t>
            </a:r>
            <a:r>
              <a:rPr lang="en-US" i="1" dirty="0" err="1">
                <a:solidFill>
                  <a:srgbClr val="000000"/>
                </a:solidFill>
              </a:rPr>
              <a:t>R</a:t>
            </a:r>
            <a:r>
              <a:rPr lang="en-US" b="1" i="1" baseline="-25000" dirty="0" err="1">
                <a:solidFill>
                  <a:srgbClr val="000000"/>
                </a:solidFill>
              </a:rPr>
              <a:t>i</a:t>
            </a:r>
            <a:r>
              <a:rPr lang="en-US" dirty="0">
                <a:solidFill>
                  <a:srgbClr val="000000"/>
                </a:solidFill>
              </a:rPr>
              <a:t> for each of the k samples</a:t>
            </a:r>
            <a:r>
              <a:rPr lang="en-US" dirty="0" smtClean="0">
                <a:solidFill>
                  <a:srgbClr val="000000"/>
                </a:solidFill>
              </a:rPr>
              <a:t>.</a:t>
            </a:r>
          </a:p>
          <a:p>
            <a:pPr marL="285750" indent="-285750">
              <a:buFont typeface="Arial" panose="020B0604020202020204" pitchFamily="34" charset="0"/>
              <a:buChar char="•"/>
            </a:pPr>
            <a:r>
              <a:rPr lang="en-US" dirty="0">
                <a:solidFill>
                  <a:srgbClr val="000000"/>
                </a:solidFill>
              </a:rPr>
              <a:t>If there are no ties, compute the test statistic</a:t>
            </a:r>
          </a:p>
        </p:txBody>
      </p:sp>
      <mc:AlternateContent xmlns:mc="http://schemas.openxmlformats.org/markup-compatibility/2006" xmlns:a14="http://schemas.microsoft.com/office/drawing/2010/main">
        <mc:Choice Requires="a14">
          <p:sp>
            <p:nvSpPr>
              <p:cNvPr id="3" name="Rectangle 2"/>
              <p:cNvSpPr/>
              <p:nvPr/>
            </p:nvSpPr>
            <p:spPr>
              <a:xfrm>
                <a:off x="5410200" y="4495800"/>
                <a:ext cx="3581400" cy="1077218"/>
              </a:xfrm>
              <a:prstGeom prst="rect">
                <a:avLst/>
              </a:prstGeom>
              <a:ln>
                <a:solidFill>
                  <a:schemeClr val="bg1"/>
                </a:solidFill>
              </a:ln>
            </p:spPr>
            <p:txBody>
              <a:bodyPr wrap="square">
                <a:spAutoFit/>
              </a:bodyPr>
              <a:lstStyle/>
              <a:p>
                <a:r>
                  <a:rPr lang="en-GB" altLang="ar-SA" sz="1600" b="1" i="1" dirty="0" smtClean="0">
                    <a:solidFill>
                      <a:srgbClr val="000000"/>
                    </a:solidFill>
                  </a:rPr>
                  <a:t>n</a:t>
                </a:r>
                <a:r>
                  <a:rPr lang="en-GB" altLang="ar-SA" sz="1600" dirty="0" smtClean="0">
                    <a:solidFill>
                      <a:srgbClr val="000000"/>
                    </a:solidFill>
                  </a:rPr>
                  <a:t> is </a:t>
                </a:r>
                <a:r>
                  <a:rPr lang="en-GB" altLang="ar-SA" sz="1600" dirty="0">
                    <a:solidFill>
                      <a:srgbClr val="000000"/>
                    </a:solidFill>
                  </a:rPr>
                  <a:t>the total number of subjects;</a:t>
                </a:r>
              </a:p>
              <a:p>
                <a14:m>
                  <m:oMath xmlns:m="http://schemas.openxmlformats.org/officeDocument/2006/math">
                    <m:sSubSup>
                      <m:sSubSupPr>
                        <m:ctrlPr>
                          <a:rPr lang="en-GB" altLang="ar-SA" sz="1600" b="1" i="1" smtClean="0">
                            <a:solidFill>
                              <a:srgbClr val="000000"/>
                            </a:solidFill>
                            <a:latin typeface="Cambria Math"/>
                          </a:rPr>
                        </m:ctrlPr>
                      </m:sSubSupPr>
                      <m:e>
                        <m:r>
                          <a:rPr lang="en-US" altLang="ar-SA" sz="1600" b="1" i="1" smtClean="0">
                            <a:solidFill>
                              <a:srgbClr val="000000"/>
                            </a:solidFill>
                            <a:latin typeface="Cambria Math"/>
                          </a:rPr>
                          <m:t>𝑹</m:t>
                        </m:r>
                      </m:e>
                      <m:sub>
                        <m:r>
                          <a:rPr lang="en-US" altLang="ar-SA" sz="1600" b="1" i="1" smtClean="0">
                            <a:solidFill>
                              <a:srgbClr val="000000"/>
                            </a:solidFill>
                            <a:latin typeface="Cambria Math"/>
                          </a:rPr>
                          <m:t>𝒊</m:t>
                        </m:r>
                      </m:sub>
                      <m:sup/>
                    </m:sSubSup>
                  </m:oMath>
                </a14:m>
                <a:r>
                  <a:rPr lang="en-GB" altLang="ar-SA" sz="1600" dirty="0" smtClean="0">
                    <a:solidFill>
                      <a:srgbClr val="000000"/>
                    </a:solidFill>
                  </a:rPr>
                  <a:t> is </a:t>
                </a:r>
                <a:r>
                  <a:rPr lang="en-GB" altLang="ar-SA" sz="1600" dirty="0">
                    <a:solidFill>
                      <a:srgbClr val="000000"/>
                    </a:solidFill>
                  </a:rPr>
                  <a:t>the rank total for each group;</a:t>
                </a:r>
              </a:p>
              <a:p>
                <a:r>
                  <a:rPr lang="en-GB" altLang="ar-SA" sz="1600" b="1" i="1" dirty="0" err="1" smtClean="0">
                    <a:solidFill>
                      <a:srgbClr val="000000"/>
                    </a:solidFill>
                  </a:rPr>
                  <a:t>n</a:t>
                </a:r>
                <a:r>
                  <a:rPr lang="en-GB" altLang="ar-SA" sz="1600" b="1" i="1" baseline="-25000" dirty="0" err="1">
                    <a:solidFill>
                      <a:srgbClr val="000000"/>
                    </a:solidFill>
                  </a:rPr>
                  <a:t>i</a:t>
                </a:r>
                <a:r>
                  <a:rPr lang="en-GB" altLang="ar-SA" sz="1600" dirty="0" smtClean="0">
                    <a:solidFill>
                      <a:srgbClr val="000000"/>
                    </a:solidFill>
                  </a:rPr>
                  <a:t> </a:t>
                </a:r>
                <a:r>
                  <a:rPr lang="en-GB" altLang="ar-SA" sz="1600" dirty="0">
                    <a:solidFill>
                      <a:srgbClr val="000000"/>
                    </a:solidFill>
                  </a:rPr>
                  <a:t>is the number of subjects in each </a:t>
                </a:r>
                <a:r>
                  <a:rPr lang="en-GB" altLang="ar-SA" sz="1600" dirty="0" smtClean="0">
                    <a:solidFill>
                      <a:srgbClr val="000000"/>
                    </a:solidFill>
                  </a:rPr>
                  <a:t>    	group</a:t>
                </a:r>
                <a:endParaRPr lang="ar-SA" sz="1600" dirty="0">
                  <a:solidFill>
                    <a:srgbClr val="000000"/>
                  </a:solidFill>
                </a:endParaRPr>
              </a:p>
            </p:txBody>
          </p:sp>
        </mc:Choice>
        <mc:Fallback xmlns="">
          <p:sp>
            <p:nvSpPr>
              <p:cNvPr id="3" name="Rectangle 2"/>
              <p:cNvSpPr>
                <a:spLocks noRot="1" noChangeAspect="1" noMove="1" noResize="1" noEditPoints="1" noAdjustHandles="1" noChangeArrowheads="1" noChangeShapeType="1" noTextEdit="1"/>
              </p:cNvSpPr>
              <p:nvPr/>
            </p:nvSpPr>
            <p:spPr>
              <a:xfrm>
                <a:off x="5410200" y="4495800"/>
                <a:ext cx="3581400" cy="1077218"/>
              </a:xfrm>
              <a:prstGeom prst="rect">
                <a:avLst/>
              </a:prstGeom>
              <a:blipFill rotWithShape="1">
                <a:blip r:embed="rId5"/>
                <a:stretch>
                  <a:fillRect l="-849" t="-1124" b="-5618"/>
                </a:stretch>
              </a:blipFill>
              <a:ln>
                <a:solidFill>
                  <a:schemeClr val="bg1"/>
                </a:solidFill>
              </a:ln>
            </p:spPr>
            <p:txBody>
              <a:bodyPr/>
              <a:lstStyle/>
              <a:p>
                <a:r>
                  <a:rPr lang="ar-SA">
                    <a:noFill/>
                  </a:rPr>
                  <a:t> </a:t>
                </a:r>
              </a:p>
            </p:txBody>
          </p:sp>
        </mc:Fallback>
      </mc:AlternateContent>
      <p:sp>
        <p:nvSpPr>
          <p:cNvPr id="8" name="Slide Number Placeholder 7"/>
          <p:cNvSpPr>
            <a:spLocks noGrp="1"/>
          </p:cNvSpPr>
          <p:nvPr>
            <p:ph type="sldNum" sz="quarter" idx="12"/>
          </p:nvPr>
        </p:nvSpPr>
        <p:spPr/>
        <p:txBody>
          <a:bodyPr/>
          <a:lstStyle/>
          <a:p>
            <a:fld id="{DEEE663C-9B4D-4569-96F4-448A1C7C10D7}" type="slidenum">
              <a:rPr lang="en-US" smtClean="0"/>
              <a:t>26</a:t>
            </a:fld>
            <a:endParaRPr lang="en-US"/>
          </a:p>
        </p:txBody>
      </p:sp>
    </p:spTree>
    <p:extLst>
      <p:ext uri="{BB962C8B-B14F-4D97-AF65-F5344CB8AC3E}">
        <p14:creationId xmlns:p14="http://schemas.microsoft.com/office/powerpoint/2010/main" val="29595511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Dr. Mohammed Alahmed</a:t>
            </a:r>
            <a:endParaRPr lang="en-US"/>
          </a:p>
        </p:txBody>
      </p:sp>
      <p:sp>
        <p:nvSpPr>
          <p:cNvPr id="3" name="Rectangle 2"/>
          <p:cNvSpPr/>
          <p:nvPr/>
        </p:nvSpPr>
        <p:spPr>
          <a:xfrm>
            <a:off x="984590" y="1066800"/>
            <a:ext cx="7239000" cy="1754326"/>
          </a:xfrm>
          <a:prstGeom prst="rect">
            <a:avLst/>
          </a:prstGeom>
        </p:spPr>
        <p:txBody>
          <a:bodyPr wrap="square">
            <a:spAutoFit/>
          </a:bodyPr>
          <a:lstStyle/>
          <a:p>
            <a:pPr marL="342900" indent="-342900">
              <a:buFont typeface="Arial" pitchFamily="34" charset="0"/>
              <a:buChar char="•"/>
            </a:pPr>
            <a:r>
              <a:rPr lang="en-US" sz="2000" dirty="0">
                <a:solidFill>
                  <a:srgbClr val="000000"/>
                </a:solidFill>
              </a:rPr>
              <a:t>Under the null hypothesis, this has </a:t>
            </a:r>
            <a:r>
              <a:rPr lang="en-US" sz="2000" dirty="0" smtClean="0">
                <a:solidFill>
                  <a:srgbClr val="000000"/>
                </a:solidFill>
              </a:rPr>
              <a:t>an approximate       distribution</a:t>
            </a:r>
            <a:endParaRPr lang="en-US" sz="2000" dirty="0">
              <a:solidFill>
                <a:srgbClr val="000000"/>
              </a:solidFill>
            </a:endParaRPr>
          </a:p>
          <a:p>
            <a:pPr marL="342900" indent="-342900">
              <a:buFont typeface="Arial" pitchFamily="34" charset="0"/>
              <a:buChar char="•"/>
            </a:pPr>
            <a:r>
              <a:rPr lang="en-US" sz="2000" dirty="0">
                <a:solidFill>
                  <a:srgbClr val="000000"/>
                </a:solidFill>
              </a:rPr>
              <a:t>The approximation is OK when each group contains at least 5 </a:t>
            </a:r>
            <a:r>
              <a:rPr lang="en-US" sz="2000" dirty="0" smtClean="0">
                <a:solidFill>
                  <a:srgbClr val="000000"/>
                </a:solidFill>
              </a:rPr>
              <a:t>observations</a:t>
            </a:r>
          </a:p>
          <a:p>
            <a:pPr marL="342900" indent="-342900">
              <a:buFont typeface="Arial" pitchFamily="34" charset="0"/>
              <a:buChar char="•"/>
            </a:pPr>
            <a:r>
              <a:rPr lang="en-US" sz="2000" dirty="0" smtClean="0">
                <a:solidFill>
                  <a:srgbClr val="000000"/>
                </a:solidFill>
              </a:rPr>
              <a:t>For a </a:t>
            </a:r>
            <a:r>
              <a:rPr lang="en-US" sz="2000" dirty="0">
                <a:solidFill>
                  <a:srgbClr val="000000"/>
                </a:solidFill>
              </a:rPr>
              <a:t>level </a:t>
            </a:r>
            <a:r>
              <a:rPr lang="en-US" sz="2000" dirty="0" smtClean="0">
                <a:solidFill>
                  <a:srgbClr val="000000"/>
                </a:solidFill>
              </a:rPr>
              <a:t> </a:t>
            </a:r>
            <a:r>
              <a:rPr lang="el-GR" sz="2400" dirty="0" smtClean="0">
                <a:solidFill>
                  <a:srgbClr val="000000"/>
                </a:solidFill>
                <a:latin typeface="Times New Roman"/>
                <a:cs typeface="Times New Roman"/>
              </a:rPr>
              <a:t>α</a:t>
            </a:r>
            <a:r>
              <a:rPr lang="en-US" sz="2000" dirty="0" smtClean="0">
                <a:solidFill>
                  <a:srgbClr val="000000"/>
                </a:solidFill>
                <a:latin typeface="Times New Roman"/>
                <a:cs typeface="Times New Roman"/>
              </a:rPr>
              <a:t>  </a:t>
            </a:r>
            <a:r>
              <a:rPr lang="en-US" sz="2000" dirty="0" smtClean="0">
                <a:solidFill>
                  <a:srgbClr val="000000"/>
                </a:solidFill>
              </a:rPr>
              <a:t>test:</a:t>
            </a:r>
          </a:p>
        </p:txBody>
      </p:sp>
      <p:graphicFrame>
        <p:nvGraphicFramePr>
          <p:cNvPr id="4" name="Object 3"/>
          <p:cNvGraphicFramePr>
            <a:graphicFrameLocks noChangeAspect="1"/>
          </p:cNvGraphicFramePr>
          <p:nvPr>
            <p:extLst>
              <p:ext uri="{D42A27DB-BD31-4B8C-83A1-F6EECF244321}">
                <p14:modId xmlns:p14="http://schemas.microsoft.com/office/powerpoint/2010/main" val="4282635437"/>
              </p:ext>
            </p:extLst>
          </p:nvPr>
        </p:nvGraphicFramePr>
        <p:xfrm>
          <a:off x="2819400" y="1295400"/>
          <a:ext cx="657225" cy="493712"/>
        </p:xfrm>
        <a:graphic>
          <a:graphicData uri="http://schemas.openxmlformats.org/presentationml/2006/ole">
            <mc:AlternateContent xmlns:mc="http://schemas.openxmlformats.org/markup-compatibility/2006">
              <mc:Choice xmlns:v="urn:schemas-microsoft-com:vml" Requires="v">
                <p:oleObj spid="_x0000_s8247" name="Equation" r:id="rId3" imgW="304668" imgH="228501" progId="Equation.DSMT4">
                  <p:embed/>
                </p:oleObj>
              </mc:Choice>
              <mc:Fallback>
                <p:oleObj name="Equation" r:id="rId3" imgW="304668" imgH="228501"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9400" y="1295400"/>
                        <a:ext cx="657225" cy="493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 name="Rectangle 10"/>
          <p:cNvSpPr/>
          <p:nvPr/>
        </p:nvSpPr>
        <p:spPr>
          <a:xfrm>
            <a:off x="1447800" y="2971800"/>
            <a:ext cx="6172200" cy="1015663"/>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n-US" sz="2000" dirty="0" smtClean="0">
              <a:solidFill>
                <a:srgbClr val="000000"/>
              </a:solidFill>
            </a:endParaRPr>
          </a:p>
          <a:p>
            <a:r>
              <a:rPr lang="en-US" sz="2000" dirty="0" smtClean="0">
                <a:solidFill>
                  <a:srgbClr val="000000"/>
                </a:solidFill>
              </a:rPr>
              <a:t>Reject H</a:t>
            </a:r>
            <a:r>
              <a:rPr lang="en-US" sz="2000" baseline="-25000" dirty="0" smtClean="0">
                <a:solidFill>
                  <a:srgbClr val="000000"/>
                </a:solidFill>
              </a:rPr>
              <a:t>o</a:t>
            </a:r>
            <a:r>
              <a:rPr lang="en-US" sz="2000" dirty="0" smtClean="0">
                <a:solidFill>
                  <a:srgbClr val="000000"/>
                </a:solidFill>
              </a:rPr>
              <a:t> </a:t>
            </a:r>
            <a:r>
              <a:rPr lang="en-US" sz="2000" dirty="0">
                <a:solidFill>
                  <a:srgbClr val="000000"/>
                </a:solidFill>
              </a:rPr>
              <a:t>if </a:t>
            </a:r>
            <a:r>
              <a:rPr lang="en-US" sz="2000" dirty="0" smtClean="0">
                <a:solidFill>
                  <a:srgbClr val="000000"/>
                </a:solidFill>
              </a:rPr>
              <a:t>  W &gt;     	 , </a:t>
            </a:r>
            <a:r>
              <a:rPr lang="en-US" sz="2000" dirty="0">
                <a:solidFill>
                  <a:srgbClr val="000000"/>
                </a:solidFill>
              </a:rPr>
              <a:t>otherwise do not reject </a:t>
            </a:r>
            <a:r>
              <a:rPr lang="en-US" sz="2000" dirty="0" smtClean="0">
                <a:solidFill>
                  <a:srgbClr val="000000"/>
                </a:solidFill>
              </a:rPr>
              <a:t>H</a:t>
            </a:r>
            <a:r>
              <a:rPr lang="en-US" sz="2000" baseline="-25000" dirty="0" smtClean="0">
                <a:solidFill>
                  <a:srgbClr val="000000"/>
                </a:solidFill>
              </a:rPr>
              <a:t>o</a:t>
            </a:r>
          </a:p>
          <a:p>
            <a:endParaRPr lang="en-US" sz="2000" dirty="0">
              <a:solidFill>
                <a:srgbClr val="000000"/>
              </a:solidFill>
            </a:endParaRPr>
          </a:p>
        </p:txBody>
      </p:sp>
      <p:graphicFrame>
        <p:nvGraphicFramePr>
          <p:cNvPr id="13" name="Object 12"/>
          <p:cNvGraphicFramePr>
            <a:graphicFrameLocks noChangeAspect="1"/>
          </p:cNvGraphicFramePr>
          <p:nvPr>
            <p:extLst>
              <p:ext uri="{D42A27DB-BD31-4B8C-83A1-F6EECF244321}">
                <p14:modId xmlns:p14="http://schemas.microsoft.com/office/powerpoint/2010/main" val="1655586394"/>
              </p:ext>
            </p:extLst>
          </p:nvPr>
        </p:nvGraphicFramePr>
        <p:xfrm>
          <a:off x="3533775" y="3162796"/>
          <a:ext cx="657225" cy="571004"/>
        </p:xfrm>
        <a:graphic>
          <a:graphicData uri="http://schemas.openxmlformats.org/presentationml/2006/ole">
            <mc:AlternateContent xmlns:mc="http://schemas.openxmlformats.org/markup-compatibility/2006">
              <mc:Choice xmlns:v="urn:schemas-microsoft-com:vml" Requires="v">
                <p:oleObj spid="_x0000_s8248" name="Equation" r:id="rId5" imgW="304668" imgH="228501" progId="Equation.DSMT4">
                  <p:embed/>
                </p:oleObj>
              </mc:Choice>
              <mc:Fallback>
                <p:oleObj name="Equation" r:id="rId5" imgW="304668" imgH="228501" progId="Equation.DSMT4">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33775" y="3162796"/>
                        <a:ext cx="657225" cy="571004"/>
                      </a:xfrm>
                      <a:prstGeom prst="rect">
                        <a:avLst/>
                      </a:prstGeom>
                      <a:noFill/>
                      <a:ln>
                        <a:noFill/>
                      </a:ln>
                      <a:effectLst/>
                      <a:extLst/>
                    </p:spPr>
                  </p:pic>
                </p:oleObj>
              </mc:Fallback>
            </mc:AlternateContent>
          </a:graphicData>
        </a:graphic>
      </p:graphicFrame>
      <p:sp>
        <p:nvSpPr>
          <p:cNvPr id="5" name="Slide Number Placeholder 4"/>
          <p:cNvSpPr>
            <a:spLocks noGrp="1"/>
          </p:cNvSpPr>
          <p:nvPr>
            <p:ph type="sldNum" sz="quarter" idx="12"/>
          </p:nvPr>
        </p:nvSpPr>
        <p:spPr/>
        <p:txBody>
          <a:bodyPr/>
          <a:lstStyle/>
          <a:p>
            <a:fld id="{DEEE663C-9B4D-4569-96F4-448A1C7C10D7}" type="slidenum">
              <a:rPr lang="en-US" smtClean="0"/>
              <a:t>27</a:t>
            </a:fld>
            <a:endParaRPr lang="en-US"/>
          </a:p>
        </p:txBody>
      </p:sp>
    </p:spTree>
    <p:extLst>
      <p:ext uri="{BB962C8B-B14F-4D97-AF65-F5344CB8AC3E}">
        <p14:creationId xmlns:p14="http://schemas.microsoft.com/office/powerpoint/2010/main" val="97448308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Dr. Mohammed Alahmed</a:t>
            </a:r>
            <a:endParaRPr lang="en-US"/>
          </a:p>
        </p:txBody>
      </p:sp>
      <p:sp>
        <p:nvSpPr>
          <p:cNvPr id="3" name="TextBox 2"/>
          <p:cNvSpPr txBox="1"/>
          <p:nvPr/>
        </p:nvSpPr>
        <p:spPr>
          <a:xfrm>
            <a:off x="1981200" y="304800"/>
            <a:ext cx="4800600" cy="523220"/>
          </a:xfrm>
          <a:prstGeom prst="rect">
            <a:avLst/>
          </a:prstGeom>
          <a:noFill/>
        </p:spPr>
        <p:txBody>
          <a:bodyPr wrap="square" rtlCol="0">
            <a:spAutoFit/>
          </a:bodyPr>
          <a:lstStyle/>
          <a:p>
            <a:r>
              <a:rPr lang="en-US" sz="2800" b="1" dirty="0">
                <a:solidFill>
                  <a:srgbClr val="000000"/>
                </a:solidFill>
              </a:rPr>
              <a:t>Example: </a:t>
            </a:r>
            <a:r>
              <a:rPr lang="en-US" sz="2800" b="1" dirty="0" smtClean="0">
                <a:solidFill>
                  <a:srgbClr val="000000"/>
                </a:solidFill>
              </a:rPr>
              <a:t>Depression</a:t>
            </a:r>
            <a:endParaRPr lang="en-US" sz="2800" b="1" dirty="0">
              <a:solidFill>
                <a:srgbClr val="000000"/>
              </a:solidFill>
            </a:endParaRPr>
          </a:p>
        </p:txBody>
      </p:sp>
      <p:sp>
        <p:nvSpPr>
          <p:cNvPr id="4" name="Rectangle 3"/>
          <p:cNvSpPr/>
          <p:nvPr/>
        </p:nvSpPr>
        <p:spPr>
          <a:xfrm>
            <a:off x="685800" y="1305342"/>
            <a:ext cx="8001000" cy="2031325"/>
          </a:xfrm>
          <a:prstGeom prst="rect">
            <a:avLst/>
          </a:prstGeom>
        </p:spPr>
        <p:txBody>
          <a:bodyPr wrap="square">
            <a:spAutoFit/>
          </a:bodyPr>
          <a:lstStyle/>
          <a:p>
            <a:r>
              <a:rPr lang="en-US" dirty="0">
                <a:solidFill>
                  <a:srgbClr val="000000"/>
                </a:solidFill>
              </a:rPr>
              <a:t>Does physical exercise alleviate depression? We find some depressed people</a:t>
            </a:r>
          </a:p>
          <a:p>
            <a:r>
              <a:rPr lang="en-US" dirty="0">
                <a:solidFill>
                  <a:srgbClr val="000000"/>
                </a:solidFill>
              </a:rPr>
              <a:t>and check that they are all equivalently depressed to begin with. Then we </a:t>
            </a:r>
            <a:r>
              <a:rPr lang="en-US" dirty="0" smtClean="0">
                <a:solidFill>
                  <a:srgbClr val="000000"/>
                </a:solidFill>
              </a:rPr>
              <a:t>allocate each </a:t>
            </a:r>
            <a:r>
              <a:rPr lang="en-US" dirty="0">
                <a:solidFill>
                  <a:srgbClr val="000000"/>
                </a:solidFill>
              </a:rPr>
              <a:t>person randomly to one of three groups: no exercise; 20 minutes of jogging </a:t>
            </a:r>
            <a:r>
              <a:rPr lang="en-US" dirty="0" smtClean="0">
                <a:solidFill>
                  <a:srgbClr val="000000"/>
                </a:solidFill>
              </a:rPr>
              <a:t>per day</a:t>
            </a:r>
            <a:r>
              <a:rPr lang="en-US" dirty="0">
                <a:solidFill>
                  <a:srgbClr val="000000"/>
                </a:solidFill>
              </a:rPr>
              <a:t>; or 60 minutes of jogging per day. </a:t>
            </a:r>
            <a:endParaRPr lang="en-US" dirty="0" smtClean="0">
              <a:solidFill>
                <a:srgbClr val="000000"/>
              </a:solidFill>
            </a:endParaRPr>
          </a:p>
          <a:p>
            <a:r>
              <a:rPr lang="en-US" dirty="0" smtClean="0">
                <a:solidFill>
                  <a:srgbClr val="000000"/>
                </a:solidFill>
              </a:rPr>
              <a:t>At </a:t>
            </a:r>
            <a:r>
              <a:rPr lang="en-US" dirty="0">
                <a:solidFill>
                  <a:srgbClr val="000000"/>
                </a:solidFill>
              </a:rPr>
              <a:t>the end of a month, we ask each </a:t>
            </a:r>
            <a:r>
              <a:rPr lang="en-US" dirty="0" smtClean="0">
                <a:solidFill>
                  <a:srgbClr val="000000"/>
                </a:solidFill>
              </a:rPr>
              <a:t>participant to </a:t>
            </a:r>
            <a:r>
              <a:rPr lang="en-US" dirty="0">
                <a:solidFill>
                  <a:srgbClr val="000000"/>
                </a:solidFill>
              </a:rPr>
              <a:t>rate how depressed they now feel, on a </a:t>
            </a:r>
            <a:r>
              <a:rPr lang="en-US" dirty="0" err="1">
                <a:solidFill>
                  <a:srgbClr val="000000"/>
                </a:solidFill>
              </a:rPr>
              <a:t>Likert</a:t>
            </a:r>
            <a:r>
              <a:rPr lang="en-US" dirty="0">
                <a:solidFill>
                  <a:srgbClr val="000000"/>
                </a:solidFill>
              </a:rPr>
              <a:t> scale that runs from 1 ("</a:t>
            </a:r>
            <a:r>
              <a:rPr lang="en-US" dirty="0" smtClean="0">
                <a:solidFill>
                  <a:srgbClr val="000000"/>
                </a:solidFill>
              </a:rPr>
              <a:t>totally miserable</a:t>
            </a:r>
            <a:r>
              <a:rPr lang="en-US" dirty="0">
                <a:solidFill>
                  <a:srgbClr val="000000"/>
                </a:solidFill>
              </a:rPr>
              <a:t>") through to 100 (ecstatically happy").</a:t>
            </a:r>
          </a:p>
        </p:txBody>
      </p:sp>
      <p:sp>
        <p:nvSpPr>
          <p:cNvPr id="5" name="Rectangle 4"/>
          <p:cNvSpPr/>
          <p:nvPr/>
        </p:nvSpPr>
        <p:spPr>
          <a:xfrm>
            <a:off x="685800" y="3505200"/>
            <a:ext cx="8001000" cy="1200329"/>
          </a:xfrm>
          <a:prstGeom prst="rect">
            <a:avLst/>
          </a:prstGeom>
        </p:spPr>
        <p:txBody>
          <a:bodyPr wrap="square">
            <a:spAutoFit/>
          </a:bodyPr>
          <a:lstStyle/>
          <a:p>
            <a:r>
              <a:rPr lang="en-US" dirty="0">
                <a:solidFill>
                  <a:srgbClr val="000000"/>
                </a:solidFill>
              </a:rPr>
              <a:t>The appropriate test here is the </a:t>
            </a:r>
            <a:r>
              <a:rPr lang="en-US" dirty="0" err="1">
                <a:solidFill>
                  <a:srgbClr val="000000"/>
                </a:solidFill>
              </a:rPr>
              <a:t>Kruskal</a:t>
            </a:r>
            <a:r>
              <a:rPr lang="en-US" dirty="0">
                <a:solidFill>
                  <a:srgbClr val="000000"/>
                </a:solidFill>
              </a:rPr>
              <a:t>-Wallis test. We have three separate</a:t>
            </a:r>
          </a:p>
          <a:p>
            <a:r>
              <a:rPr lang="en-US" dirty="0">
                <a:solidFill>
                  <a:srgbClr val="000000"/>
                </a:solidFill>
              </a:rPr>
              <a:t>groups of participants, each of whom gives us a single score on a </a:t>
            </a:r>
            <a:r>
              <a:rPr lang="en-US" dirty="0" smtClean="0">
                <a:solidFill>
                  <a:srgbClr val="000000"/>
                </a:solidFill>
              </a:rPr>
              <a:t>rating scale</a:t>
            </a:r>
            <a:r>
              <a:rPr lang="en-US" dirty="0">
                <a:solidFill>
                  <a:srgbClr val="000000"/>
                </a:solidFill>
              </a:rPr>
              <a:t>. </a:t>
            </a:r>
            <a:r>
              <a:rPr lang="en-US" dirty="0" smtClean="0">
                <a:solidFill>
                  <a:srgbClr val="000000"/>
                </a:solidFill>
              </a:rPr>
              <a:t>Ratings are </a:t>
            </a:r>
            <a:r>
              <a:rPr lang="en-US" dirty="0">
                <a:solidFill>
                  <a:srgbClr val="000000"/>
                </a:solidFill>
              </a:rPr>
              <a:t>examples of an </a:t>
            </a:r>
            <a:r>
              <a:rPr lang="en-US" i="1" dirty="0">
                <a:solidFill>
                  <a:srgbClr val="000000"/>
                </a:solidFill>
              </a:rPr>
              <a:t>ordinal </a:t>
            </a:r>
            <a:r>
              <a:rPr lang="en-US" dirty="0">
                <a:solidFill>
                  <a:srgbClr val="000000"/>
                </a:solidFill>
              </a:rPr>
              <a:t>scale of measurement, and so the data are not suitable for </a:t>
            </a:r>
            <a:r>
              <a:rPr lang="en-US" dirty="0" smtClean="0">
                <a:solidFill>
                  <a:srgbClr val="000000"/>
                </a:solidFill>
              </a:rPr>
              <a:t>a parametric </a:t>
            </a:r>
            <a:r>
              <a:rPr lang="en-US" dirty="0">
                <a:solidFill>
                  <a:srgbClr val="000000"/>
                </a:solidFill>
              </a:rPr>
              <a:t>test.</a:t>
            </a:r>
          </a:p>
        </p:txBody>
      </p:sp>
      <p:sp>
        <p:nvSpPr>
          <p:cNvPr id="6" name="Rectangle 5"/>
          <p:cNvSpPr/>
          <p:nvPr/>
        </p:nvSpPr>
        <p:spPr>
          <a:xfrm>
            <a:off x="685800" y="5105400"/>
            <a:ext cx="8001000" cy="646331"/>
          </a:xfrm>
          <a:prstGeom prst="rect">
            <a:avLst/>
          </a:prstGeom>
        </p:spPr>
        <p:txBody>
          <a:bodyPr wrap="square">
            <a:spAutoFit/>
          </a:bodyPr>
          <a:lstStyle/>
          <a:p>
            <a:r>
              <a:rPr lang="en-US" dirty="0">
                <a:solidFill>
                  <a:srgbClr val="000000"/>
                </a:solidFill>
              </a:rPr>
              <a:t>The </a:t>
            </a:r>
            <a:r>
              <a:rPr lang="en-US" dirty="0" err="1">
                <a:solidFill>
                  <a:srgbClr val="000000"/>
                </a:solidFill>
              </a:rPr>
              <a:t>Kruskal</a:t>
            </a:r>
            <a:r>
              <a:rPr lang="en-US" dirty="0">
                <a:solidFill>
                  <a:srgbClr val="000000"/>
                </a:solidFill>
              </a:rPr>
              <a:t>-Wallis test will tell us if the differences between the groups are</a:t>
            </a:r>
          </a:p>
          <a:p>
            <a:r>
              <a:rPr lang="en-US" dirty="0">
                <a:solidFill>
                  <a:srgbClr val="000000"/>
                </a:solidFill>
              </a:rPr>
              <a:t>so large that they are unlikely to have occurred by chance.</a:t>
            </a:r>
          </a:p>
        </p:txBody>
      </p:sp>
      <p:sp>
        <p:nvSpPr>
          <p:cNvPr id="7" name="Slide Number Placeholder 6"/>
          <p:cNvSpPr>
            <a:spLocks noGrp="1"/>
          </p:cNvSpPr>
          <p:nvPr>
            <p:ph type="sldNum" sz="quarter" idx="12"/>
          </p:nvPr>
        </p:nvSpPr>
        <p:spPr/>
        <p:txBody>
          <a:bodyPr/>
          <a:lstStyle/>
          <a:p>
            <a:fld id="{DEEE663C-9B4D-4569-96F4-448A1C7C10D7}" type="slidenum">
              <a:rPr lang="en-US" smtClean="0"/>
              <a:t>28</a:t>
            </a:fld>
            <a:endParaRPr lang="en-US"/>
          </a:p>
        </p:txBody>
      </p:sp>
    </p:spTree>
    <p:extLst>
      <p:ext uri="{BB962C8B-B14F-4D97-AF65-F5344CB8AC3E}">
        <p14:creationId xmlns:p14="http://schemas.microsoft.com/office/powerpoint/2010/main" val="260254892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Dr. Mohammed Alahmed</a:t>
            </a:r>
            <a:endParaRPr lang="en-US"/>
          </a:p>
        </p:txBody>
      </p:sp>
      <p:graphicFrame>
        <p:nvGraphicFramePr>
          <p:cNvPr id="4" name="Table 3"/>
          <p:cNvGraphicFramePr>
            <a:graphicFrameLocks noGrp="1"/>
          </p:cNvGraphicFramePr>
          <p:nvPr>
            <p:extLst>
              <p:ext uri="{D42A27DB-BD31-4B8C-83A1-F6EECF244321}">
                <p14:modId xmlns:p14="http://schemas.microsoft.com/office/powerpoint/2010/main" val="4128340967"/>
              </p:ext>
            </p:extLst>
          </p:nvPr>
        </p:nvGraphicFramePr>
        <p:xfrm>
          <a:off x="1371600" y="1523998"/>
          <a:ext cx="5584063" cy="3183014"/>
        </p:xfrm>
        <a:graphic>
          <a:graphicData uri="http://schemas.openxmlformats.org/drawingml/2006/table">
            <a:tbl>
              <a:tblPr>
                <a:tableStyleId>{ED083AE6-46FA-4A59-8FB0-9F97EB10719F}</a:tableStyleId>
              </a:tblPr>
              <a:tblGrid>
                <a:gridCol w="1260602"/>
                <a:gridCol w="2288413"/>
                <a:gridCol w="2035048"/>
              </a:tblGrid>
              <a:tr h="587191">
                <a:tc>
                  <a:txBody>
                    <a:bodyPr/>
                    <a:lstStyle/>
                    <a:p>
                      <a:pPr marL="310515" marR="0" algn="ctr" rtl="0">
                        <a:lnSpc>
                          <a:spcPct val="115000"/>
                        </a:lnSpc>
                        <a:spcBef>
                          <a:spcPts val="30"/>
                        </a:spcBef>
                        <a:spcAft>
                          <a:spcPts val="0"/>
                        </a:spcAft>
                      </a:pPr>
                      <a:r>
                        <a:rPr lang="en-US" sz="1800" spc="-5" dirty="0">
                          <a:solidFill>
                            <a:srgbClr val="000000"/>
                          </a:solidFill>
                          <a:effectLst/>
                        </a:rPr>
                        <a:t>N</a:t>
                      </a:r>
                      <a:r>
                        <a:rPr lang="en-US" sz="1800" dirty="0">
                          <a:solidFill>
                            <a:srgbClr val="000000"/>
                          </a:solidFill>
                          <a:effectLst/>
                        </a:rPr>
                        <a:t>o</a:t>
                      </a:r>
                      <a:r>
                        <a:rPr lang="en-US" sz="1800" spc="50" dirty="0">
                          <a:solidFill>
                            <a:srgbClr val="000000"/>
                          </a:solidFill>
                          <a:effectLst/>
                        </a:rPr>
                        <a:t> </a:t>
                      </a:r>
                      <a:r>
                        <a:rPr lang="en-US" sz="1800" spc="-5" dirty="0">
                          <a:solidFill>
                            <a:srgbClr val="000000"/>
                          </a:solidFill>
                          <a:effectLst/>
                        </a:rPr>
                        <a:t>e</a:t>
                      </a:r>
                      <a:r>
                        <a:rPr lang="en-US" sz="1800" dirty="0">
                          <a:solidFill>
                            <a:srgbClr val="000000"/>
                          </a:solidFill>
                          <a:effectLst/>
                        </a:rPr>
                        <a:t>x</a:t>
                      </a:r>
                      <a:r>
                        <a:rPr lang="en-US" sz="1800" spc="5" dirty="0">
                          <a:solidFill>
                            <a:srgbClr val="000000"/>
                          </a:solidFill>
                          <a:effectLst/>
                        </a:rPr>
                        <a:t>e</a:t>
                      </a:r>
                      <a:r>
                        <a:rPr lang="en-US" sz="1800" spc="-5" dirty="0">
                          <a:solidFill>
                            <a:srgbClr val="000000"/>
                          </a:solidFill>
                          <a:effectLst/>
                        </a:rPr>
                        <a:t>r</a:t>
                      </a:r>
                      <a:r>
                        <a:rPr lang="en-US" sz="1800" spc="5" dirty="0">
                          <a:solidFill>
                            <a:srgbClr val="000000"/>
                          </a:solidFill>
                          <a:effectLst/>
                        </a:rPr>
                        <a:t>c</a:t>
                      </a:r>
                      <a:r>
                        <a:rPr lang="en-US" sz="1800" spc="15" dirty="0">
                          <a:solidFill>
                            <a:srgbClr val="000000"/>
                          </a:solidFill>
                          <a:effectLst/>
                        </a:rPr>
                        <a:t>i</a:t>
                      </a:r>
                      <a:r>
                        <a:rPr lang="en-US" sz="1800" spc="-5" dirty="0">
                          <a:solidFill>
                            <a:srgbClr val="000000"/>
                          </a:solidFill>
                          <a:effectLst/>
                        </a:rPr>
                        <a:t>s</a:t>
                      </a:r>
                      <a:r>
                        <a:rPr lang="en-US" sz="1800" dirty="0">
                          <a:solidFill>
                            <a:srgbClr val="000000"/>
                          </a:solidFill>
                          <a:effectLst/>
                        </a:rPr>
                        <a:t>e</a:t>
                      </a:r>
                      <a:endParaRPr lang="en-US" sz="2800" dirty="0">
                        <a:solidFill>
                          <a:srgbClr val="000000"/>
                        </a:solidFill>
                        <a:effectLst/>
                        <a:latin typeface="Calibri"/>
                        <a:ea typeface="Times New Roman"/>
                        <a:cs typeface="Arial"/>
                      </a:endParaRPr>
                    </a:p>
                  </a:txBody>
                  <a:tcPr marL="0" marR="0" marT="0" marB="0" anchor="ctr">
                    <a:solidFill>
                      <a:schemeClr val="bg1"/>
                    </a:solidFill>
                  </a:tcPr>
                </a:tc>
                <a:tc>
                  <a:txBody>
                    <a:bodyPr/>
                    <a:lstStyle/>
                    <a:p>
                      <a:pPr marL="436880" marR="0" algn="ctr" rtl="0">
                        <a:lnSpc>
                          <a:spcPct val="115000"/>
                        </a:lnSpc>
                        <a:spcBef>
                          <a:spcPts val="30"/>
                        </a:spcBef>
                        <a:spcAft>
                          <a:spcPts val="0"/>
                        </a:spcAft>
                      </a:pPr>
                      <a:r>
                        <a:rPr lang="en-US" sz="1800" spc="-10" dirty="0">
                          <a:solidFill>
                            <a:srgbClr val="000000"/>
                          </a:solidFill>
                          <a:effectLst/>
                        </a:rPr>
                        <a:t>J</a:t>
                      </a:r>
                      <a:r>
                        <a:rPr lang="en-US" sz="1800" spc="15" dirty="0">
                          <a:solidFill>
                            <a:srgbClr val="000000"/>
                          </a:solidFill>
                          <a:effectLst/>
                        </a:rPr>
                        <a:t>o</a:t>
                      </a:r>
                      <a:r>
                        <a:rPr lang="en-US" sz="1800" dirty="0">
                          <a:solidFill>
                            <a:srgbClr val="000000"/>
                          </a:solidFill>
                          <a:effectLst/>
                        </a:rPr>
                        <a:t>gg</a:t>
                      </a:r>
                      <a:r>
                        <a:rPr lang="en-US" sz="1800" spc="-10" dirty="0">
                          <a:solidFill>
                            <a:srgbClr val="000000"/>
                          </a:solidFill>
                          <a:effectLst/>
                        </a:rPr>
                        <a:t>i</a:t>
                      </a:r>
                      <a:r>
                        <a:rPr lang="en-US" sz="1800" spc="10" dirty="0">
                          <a:solidFill>
                            <a:srgbClr val="000000"/>
                          </a:solidFill>
                          <a:effectLst/>
                        </a:rPr>
                        <a:t>n</a:t>
                      </a:r>
                      <a:r>
                        <a:rPr lang="en-US" sz="1800" dirty="0">
                          <a:solidFill>
                            <a:srgbClr val="000000"/>
                          </a:solidFill>
                          <a:effectLst/>
                        </a:rPr>
                        <a:t>g</a:t>
                      </a:r>
                      <a:r>
                        <a:rPr lang="en-US" sz="1800" spc="15" dirty="0">
                          <a:solidFill>
                            <a:srgbClr val="000000"/>
                          </a:solidFill>
                          <a:effectLst/>
                        </a:rPr>
                        <a:t> </a:t>
                      </a:r>
                      <a:r>
                        <a:rPr lang="en-US" sz="1800" spc="15" dirty="0" smtClean="0">
                          <a:solidFill>
                            <a:srgbClr val="000000"/>
                          </a:solidFill>
                          <a:effectLst/>
                        </a:rPr>
                        <a:t>f</a:t>
                      </a:r>
                      <a:r>
                        <a:rPr lang="en-US" sz="1800" spc="-10" dirty="0" smtClean="0">
                          <a:solidFill>
                            <a:srgbClr val="000000"/>
                          </a:solidFill>
                          <a:effectLst/>
                        </a:rPr>
                        <a:t>o</a:t>
                      </a:r>
                      <a:r>
                        <a:rPr lang="en-US" sz="1800" spc="0" dirty="0" smtClean="0">
                          <a:solidFill>
                            <a:srgbClr val="000000"/>
                          </a:solidFill>
                          <a:effectLst/>
                        </a:rPr>
                        <a:t>r</a:t>
                      </a:r>
                      <a:r>
                        <a:rPr lang="en-US" sz="1800" spc="0" baseline="0" dirty="0" smtClean="0">
                          <a:solidFill>
                            <a:srgbClr val="000000"/>
                          </a:solidFill>
                          <a:effectLst/>
                        </a:rPr>
                        <a:t> </a:t>
                      </a:r>
                      <a:r>
                        <a:rPr lang="en-US" sz="1800" dirty="0" smtClean="0">
                          <a:solidFill>
                            <a:srgbClr val="000000"/>
                          </a:solidFill>
                          <a:effectLst/>
                        </a:rPr>
                        <a:t>20</a:t>
                      </a:r>
                      <a:r>
                        <a:rPr lang="en-US" sz="1800" spc="55" baseline="0" dirty="0" smtClean="0">
                          <a:solidFill>
                            <a:srgbClr val="000000"/>
                          </a:solidFill>
                          <a:effectLst/>
                        </a:rPr>
                        <a:t> </a:t>
                      </a:r>
                      <a:r>
                        <a:rPr lang="en-US" sz="1800" spc="-10" dirty="0" smtClean="0">
                          <a:solidFill>
                            <a:srgbClr val="000000"/>
                          </a:solidFill>
                          <a:effectLst/>
                        </a:rPr>
                        <a:t>m</a:t>
                      </a:r>
                      <a:r>
                        <a:rPr lang="en-US" sz="1800" spc="5" dirty="0" smtClean="0">
                          <a:solidFill>
                            <a:srgbClr val="000000"/>
                          </a:solidFill>
                          <a:effectLst/>
                        </a:rPr>
                        <a:t>i</a:t>
                      </a:r>
                      <a:r>
                        <a:rPr lang="en-US" sz="1800" spc="-5" dirty="0" smtClean="0">
                          <a:solidFill>
                            <a:srgbClr val="000000"/>
                          </a:solidFill>
                          <a:effectLst/>
                        </a:rPr>
                        <a:t>nu</a:t>
                      </a:r>
                      <a:r>
                        <a:rPr lang="en-US" sz="1800" dirty="0" smtClean="0">
                          <a:solidFill>
                            <a:srgbClr val="000000"/>
                          </a:solidFill>
                          <a:effectLst/>
                        </a:rPr>
                        <a:t>t</a:t>
                      </a:r>
                      <a:r>
                        <a:rPr lang="en-US" sz="1800" spc="15" dirty="0" smtClean="0">
                          <a:solidFill>
                            <a:srgbClr val="000000"/>
                          </a:solidFill>
                          <a:effectLst/>
                        </a:rPr>
                        <a:t>e</a:t>
                      </a:r>
                      <a:r>
                        <a:rPr lang="en-US" sz="1800" dirty="0" smtClean="0">
                          <a:solidFill>
                            <a:srgbClr val="000000"/>
                          </a:solidFill>
                          <a:effectLst/>
                        </a:rPr>
                        <a:t>s</a:t>
                      </a:r>
                      <a:endParaRPr lang="en-US" sz="2800" dirty="0">
                        <a:solidFill>
                          <a:srgbClr val="000000"/>
                        </a:solidFill>
                        <a:effectLst/>
                        <a:latin typeface="Calibri"/>
                        <a:ea typeface="Times New Roman"/>
                        <a:cs typeface="Arial"/>
                      </a:endParaRPr>
                    </a:p>
                  </a:txBody>
                  <a:tcPr marL="0" marR="0" marT="0" marB="0" anchor="ctr">
                    <a:solidFill>
                      <a:schemeClr val="bg1"/>
                    </a:solidFill>
                  </a:tcPr>
                </a:tc>
                <a:tc>
                  <a:txBody>
                    <a:bodyPr/>
                    <a:lstStyle/>
                    <a:p>
                      <a:pPr marL="497840" marR="27305" indent="-326390" algn="ctr" rtl="0">
                        <a:lnSpc>
                          <a:spcPct val="156000"/>
                        </a:lnSpc>
                        <a:spcBef>
                          <a:spcPts val="30"/>
                        </a:spcBef>
                        <a:spcAft>
                          <a:spcPts val="0"/>
                        </a:spcAft>
                      </a:pPr>
                      <a:r>
                        <a:rPr lang="en-US" sz="1800" dirty="0">
                          <a:solidFill>
                            <a:srgbClr val="000000"/>
                          </a:solidFill>
                          <a:effectLst/>
                        </a:rPr>
                        <a:t>Jo</a:t>
                      </a:r>
                      <a:r>
                        <a:rPr lang="en-US" sz="1800" spc="15" dirty="0">
                          <a:solidFill>
                            <a:srgbClr val="000000"/>
                          </a:solidFill>
                          <a:effectLst/>
                        </a:rPr>
                        <a:t>g</a:t>
                      </a:r>
                      <a:r>
                        <a:rPr lang="en-US" sz="1800" spc="-10" dirty="0">
                          <a:solidFill>
                            <a:srgbClr val="000000"/>
                          </a:solidFill>
                          <a:effectLst/>
                        </a:rPr>
                        <a:t>g</a:t>
                      </a:r>
                      <a:r>
                        <a:rPr lang="en-US" sz="1800" spc="5" dirty="0">
                          <a:solidFill>
                            <a:srgbClr val="000000"/>
                          </a:solidFill>
                          <a:effectLst/>
                        </a:rPr>
                        <a:t>i</a:t>
                      </a:r>
                      <a:r>
                        <a:rPr lang="en-US" sz="1800" spc="10" dirty="0">
                          <a:solidFill>
                            <a:srgbClr val="000000"/>
                          </a:solidFill>
                          <a:effectLst/>
                        </a:rPr>
                        <a:t>n</a:t>
                      </a:r>
                      <a:r>
                        <a:rPr lang="en-US" sz="1800" dirty="0">
                          <a:solidFill>
                            <a:srgbClr val="000000"/>
                          </a:solidFill>
                          <a:effectLst/>
                        </a:rPr>
                        <a:t>g</a:t>
                      </a:r>
                      <a:r>
                        <a:rPr lang="en-US" sz="1800" spc="-90" dirty="0">
                          <a:solidFill>
                            <a:srgbClr val="000000"/>
                          </a:solidFill>
                          <a:effectLst/>
                        </a:rPr>
                        <a:t> </a:t>
                      </a:r>
                      <a:r>
                        <a:rPr lang="en-US" sz="1800" spc="30" dirty="0">
                          <a:solidFill>
                            <a:srgbClr val="000000"/>
                          </a:solidFill>
                          <a:effectLst/>
                        </a:rPr>
                        <a:t>f</a:t>
                      </a:r>
                      <a:r>
                        <a:rPr lang="en-US" sz="1800" spc="-10" dirty="0">
                          <a:solidFill>
                            <a:srgbClr val="000000"/>
                          </a:solidFill>
                          <a:effectLst/>
                        </a:rPr>
                        <a:t>o</a:t>
                      </a:r>
                      <a:r>
                        <a:rPr lang="en-US" sz="1800" dirty="0">
                          <a:solidFill>
                            <a:srgbClr val="000000"/>
                          </a:solidFill>
                          <a:effectLst/>
                        </a:rPr>
                        <a:t>r</a:t>
                      </a:r>
                      <a:r>
                        <a:rPr lang="en-US" sz="1800" spc="15" dirty="0">
                          <a:solidFill>
                            <a:srgbClr val="000000"/>
                          </a:solidFill>
                          <a:effectLst/>
                        </a:rPr>
                        <a:t> </a:t>
                      </a:r>
                      <a:r>
                        <a:rPr lang="en-US" sz="1800" spc="-10" dirty="0" smtClean="0">
                          <a:solidFill>
                            <a:srgbClr val="000000"/>
                          </a:solidFill>
                          <a:effectLst/>
                        </a:rPr>
                        <a:t>6</a:t>
                      </a:r>
                      <a:r>
                        <a:rPr lang="en-US" sz="1800" dirty="0" smtClean="0">
                          <a:solidFill>
                            <a:srgbClr val="000000"/>
                          </a:solidFill>
                          <a:effectLst/>
                        </a:rPr>
                        <a:t>0</a:t>
                      </a:r>
                      <a:r>
                        <a:rPr lang="en-US" sz="1800" baseline="0" dirty="0" smtClean="0">
                          <a:solidFill>
                            <a:srgbClr val="000000"/>
                          </a:solidFill>
                          <a:effectLst/>
                        </a:rPr>
                        <a:t> </a:t>
                      </a:r>
                      <a:r>
                        <a:rPr lang="en-US" sz="1800" spc="-10" dirty="0" smtClean="0">
                          <a:solidFill>
                            <a:srgbClr val="000000"/>
                          </a:solidFill>
                          <a:effectLst/>
                        </a:rPr>
                        <a:t>m</a:t>
                      </a:r>
                      <a:r>
                        <a:rPr lang="en-US" sz="1800" spc="5" dirty="0" smtClean="0">
                          <a:solidFill>
                            <a:srgbClr val="000000"/>
                          </a:solidFill>
                          <a:effectLst/>
                        </a:rPr>
                        <a:t>i</a:t>
                      </a:r>
                      <a:r>
                        <a:rPr lang="en-US" sz="1800" spc="-5" dirty="0" smtClean="0">
                          <a:solidFill>
                            <a:srgbClr val="000000"/>
                          </a:solidFill>
                          <a:effectLst/>
                        </a:rPr>
                        <a:t>n</a:t>
                      </a:r>
                      <a:r>
                        <a:rPr lang="en-US" sz="1800" spc="10" dirty="0" smtClean="0">
                          <a:solidFill>
                            <a:srgbClr val="000000"/>
                          </a:solidFill>
                          <a:effectLst/>
                        </a:rPr>
                        <a:t>u</a:t>
                      </a:r>
                      <a:r>
                        <a:rPr lang="en-US" sz="1800" dirty="0" smtClean="0">
                          <a:solidFill>
                            <a:srgbClr val="000000"/>
                          </a:solidFill>
                          <a:effectLst/>
                        </a:rPr>
                        <a:t>t</a:t>
                      </a:r>
                      <a:r>
                        <a:rPr lang="en-US" sz="1800" spc="5" dirty="0" smtClean="0">
                          <a:solidFill>
                            <a:srgbClr val="000000"/>
                          </a:solidFill>
                          <a:effectLst/>
                        </a:rPr>
                        <a:t>e</a:t>
                      </a:r>
                      <a:r>
                        <a:rPr lang="en-US" sz="1800" dirty="0" smtClean="0">
                          <a:solidFill>
                            <a:srgbClr val="000000"/>
                          </a:solidFill>
                          <a:effectLst/>
                        </a:rPr>
                        <a:t>s</a:t>
                      </a:r>
                      <a:endParaRPr lang="en-US" sz="2800" dirty="0">
                        <a:solidFill>
                          <a:srgbClr val="000000"/>
                        </a:solidFill>
                        <a:effectLst/>
                        <a:latin typeface="Calibri"/>
                        <a:ea typeface="Times New Roman"/>
                        <a:cs typeface="Arial"/>
                      </a:endParaRPr>
                    </a:p>
                  </a:txBody>
                  <a:tcPr marL="0" marR="0" marT="0" marB="0" anchor="ctr">
                    <a:solidFill>
                      <a:schemeClr val="bg1"/>
                    </a:solidFill>
                  </a:tcPr>
                </a:tc>
              </a:tr>
              <a:tr h="290982">
                <a:tc>
                  <a:txBody>
                    <a:bodyPr/>
                    <a:lstStyle/>
                    <a:p>
                      <a:pPr marL="0" marR="47625" algn="ctr">
                        <a:lnSpc>
                          <a:spcPct val="115000"/>
                        </a:lnSpc>
                        <a:spcBef>
                          <a:spcPts val="255"/>
                        </a:spcBef>
                        <a:spcAft>
                          <a:spcPts val="0"/>
                        </a:spcAft>
                      </a:pPr>
                      <a:r>
                        <a:rPr lang="en-US" sz="1400" spc="-10">
                          <a:solidFill>
                            <a:srgbClr val="000000"/>
                          </a:solidFill>
                          <a:effectLst/>
                        </a:rPr>
                        <a:t>2</a:t>
                      </a:r>
                      <a:r>
                        <a:rPr lang="en-US" sz="1400">
                          <a:solidFill>
                            <a:srgbClr val="000000"/>
                          </a:solidFill>
                          <a:effectLst/>
                        </a:rPr>
                        <a:t>3</a:t>
                      </a:r>
                      <a:endParaRPr lang="en-US" sz="2000">
                        <a:solidFill>
                          <a:srgbClr val="000000"/>
                        </a:solidFill>
                        <a:effectLst/>
                        <a:latin typeface="Calibri"/>
                        <a:ea typeface="Times New Roman"/>
                        <a:cs typeface="Arial"/>
                      </a:endParaRPr>
                    </a:p>
                  </a:txBody>
                  <a:tcPr marL="0" marR="0" marT="0" marB="0">
                    <a:solidFill>
                      <a:schemeClr val="bg1"/>
                    </a:solidFill>
                  </a:tcPr>
                </a:tc>
                <a:tc>
                  <a:txBody>
                    <a:bodyPr/>
                    <a:lstStyle/>
                    <a:p>
                      <a:pPr marL="0" marR="47625" algn="ctr">
                        <a:lnSpc>
                          <a:spcPct val="115000"/>
                        </a:lnSpc>
                        <a:spcBef>
                          <a:spcPts val="255"/>
                        </a:spcBef>
                        <a:spcAft>
                          <a:spcPts val="0"/>
                        </a:spcAft>
                      </a:pPr>
                      <a:r>
                        <a:rPr lang="en-US" sz="1400">
                          <a:solidFill>
                            <a:srgbClr val="000000"/>
                          </a:solidFill>
                          <a:effectLst/>
                        </a:rPr>
                        <a:t>22</a:t>
                      </a:r>
                      <a:endParaRPr lang="en-US" sz="2000">
                        <a:solidFill>
                          <a:srgbClr val="000000"/>
                        </a:solidFill>
                        <a:effectLst/>
                        <a:latin typeface="Calibri"/>
                        <a:ea typeface="Times New Roman"/>
                        <a:cs typeface="Arial"/>
                      </a:endParaRPr>
                    </a:p>
                  </a:txBody>
                  <a:tcPr marL="0" marR="0" marT="0" marB="0">
                    <a:solidFill>
                      <a:schemeClr val="bg1"/>
                    </a:solidFill>
                  </a:tcPr>
                </a:tc>
                <a:tc>
                  <a:txBody>
                    <a:bodyPr/>
                    <a:lstStyle/>
                    <a:p>
                      <a:pPr marL="0" marR="47625" algn="ctr">
                        <a:lnSpc>
                          <a:spcPct val="115000"/>
                        </a:lnSpc>
                        <a:spcBef>
                          <a:spcPts val="255"/>
                        </a:spcBef>
                        <a:spcAft>
                          <a:spcPts val="0"/>
                        </a:spcAft>
                      </a:pPr>
                      <a:r>
                        <a:rPr lang="en-US" sz="1400" spc="-10">
                          <a:solidFill>
                            <a:srgbClr val="000000"/>
                          </a:solidFill>
                          <a:effectLst/>
                        </a:rPr>
                        <a:t>5</a:t>
                      </a:r>
                      <a:r>
                        <a:rPr lang="en-US" sz="1400">
                          <a:solidFill>
                            <a:srgbClr val="000000"/>
                          </a:solidFill>
                          <a:effectLst/>
                        </a:rPr>
                        <a:t>9</a:t>
                      </a:r>
                      <a:endParaRPr lang="en-US" sz="2000">
                        <a:solidFill>
                          <a:srgbClr val="000000"/>
                        </a:solidFill>
                        <a:effectLst/>
                        <a:latin typeface="Calibri"/>
                        <a:ea typeface="Times New Roman"/>
                        <a:cs typeface="Arial"/>
                      </a:endParaRPr>
                    </a:p>
                  </a:txBody>
                  <a:tcPr marL="0" marR="0" marT="0" marB="0">
                    <a:solidFill>
                      <a:schemeClr val="bg1"/>
                    </a:solidFill>
                  </a:tcPr>
                </a:tc>
              </a:tr>
              <a:tr h="290982">
                <a:tc>
                  <a:txBody>
                    <a:bodyPr/>
                    <a:lstStyle/>
                    <a:p>
                      <a:pPr marL="0" marR="47625" algn="ctr">
                        <a:lnSpc>
                          <a:spcPct val="115000"/>
                        </a:lnSpc>
                        <a:spcBef>
                          <a:spcPts val="255"/>
                        </a:spcBef>
                        <a:spcAft>
                          <a:spcPts val="0"/>
                        </a:spcAft>
                      </a:pPr>
                      <a:r>
                        <a:rPr lang="en-US" sz="1400" spc="-10">
                          <a:solidFill>
                            <a:srgbClr val="000000"/>
                          </a:solidFill>
                          <a:effectLst/>
                        </a:rPr>
                        <a:t>2</a:t>
                      </a:r>
                      <a:r>
                        <a:rPr lang="en-US" sz="1400">
                          <a:solidFill>
                            <a:srgbClr val="000000"/>
                          </a:solidFill>
                          <a:effectLst/>
                        </a:rPr>
                        <a:t>6</a:t>
                      </a:r>
                      <a:endParaRPr lang="en-US" sz="2000">
                        <a:solidFill>
                          <a:srgbClr val="000000"/>
                        </a:solidFill>
                        <a:effectLst/>
                        <a:latin typeface="Calibri"/>
                        <a:ea typeface="Times New Roman"/>
                        <a:cs typeface="Arial"/>
                      </a:endParaRPr>
                    </a:p>
                  </a:txBody>
                  <a:tcPr marL="0" marR="0" marT="0" marB="0">
                    <a:solidFill>
                      <a:schemeClr val="bg1"/>
                    </a:solidFill>
                  </a:tcPr>
                </a:tc>
                <a:tc>
                  <a:txBody>
                    <a:bodyPr/>
                    <a:lstStyle/>
                    <a:p>
                      <a:pPr marL="0" marR="47625" algn="ctr">
                        <a:lnSpc>
                          <a:spcPct val="115000"/>
                        </a:lnSpc>
                        <a:spcBef>
                          <a:spcPts val="255"/>
                        </a:spcBef>
                        <a:spcAft>
                          <a:spcPts val="0"/>
                        </a:spcAft>
                      </a:pPr>
                      <a:r>
                        <a:rPr lang="en-US" sz="1400">
                          <a:solidFill>
                            <a:srgbClr val="000000"/>
                          </a:solidFill>
                          <a:effectLst/>
                        </a:rPr>
                        <a:t>27</a:t>
                      </a:r>
                      <a:endParaRPr lang="en-US" sz="2000">
                        <a:solidFill>
                          <a:srgbClr val="000000"/>
                        </a:solidFill>
                        <a:effectLst/>
                        <a:latin typeface="Calibri"/>
                        <a:ea typeface="Times New Roman"/>
                        <a:cs typeface="Arial"/>
                      </a:endParaRPr>
                    </a:p>
                  </a:txBody>
                  <a:tcPr marL="0" marR="0" marT="0" marB="0">
                    <a:solidFill>
                      <a:schemeClr val="bg1"/>
                    </a:solidFill>
                  </a:tcPr>
                </a:tc>
                <a:tc>
                  <a:txBody>
                    <a:bodyPr/>
                    <a:lstStyle/>
                    <a:p>
                      <a:pPr marL="0" marR="47625" algn="ctr">
                        <a:lnSpc>
                          <a:spcPct val="115000"/>
                        </a:lnSpc>
                        <a:spcBef>
                          <a:spcPts val="255"/>
                        </a:spcBef>
                        <a:spcAft>
                          <a:spcPts val="0"/>
                        </a:spcAft>
                      </a:pPr>
                      <a:r>
                        <a:rPr lang="en-US" sz="1400" spc="-10">
                          <a:solidFill>
                            <a:srgbClr val="000000"/>
                          </a:solidFill>
                          <a:effectLst/>
                        </a:rPr>
                        <a:t>6</a:t>
                      </a:r>
                      <a:r>
                        <a:rPr lang="en-US" sz="1400">
                          <a:solidFill>
                            <a:srgbClr val="000000"/>
                          </a:solidFill>
                          <a:effectLst/>
                        </a:rPr>
                        <a:t>6</a:t>
                      </a:r>
                      <a:endParaRPr lang="en-US" sz="2000">
                        <a:solidFill>
                          <a:srgbClr val="000000"/>
                        </a:solidFill>
                        <a:effectLst/>
                        <a:latin typeface="Calibri"/>
                        <a:ea typeface="Times New Roman"/>
                        <a:cs typeface="Arial"/>
                      </a:endParaRPr>
                    </a:p>
                  </a:txBody>
                  <a:tcPr marL="0" marR="0" marT="0" marB="0">
                    <a:solidFill>
                      <a:schemeClr val="bg1"/>
                    </a:solidFill>
                  </a:tcPr>
                </a:tc>
              </a:tr>
              <a:tr h="291854">
                <a:tc>
                  <a:txBody>
                    <a:bodyPr/>
                    <a:lstStyle/>
                    <a:p>
                      <a:pPr marL="0" marR="47625" algn="ctr">
                        <a:lnSpc>
                          <a:spcPct val="115000"/>
                        </a:lnSpc>
                        <a:spcBef>
                          <a:spcPts val="255"/>
                        </a:spcBef>
                        <a:spcAft>
                          <a:spcPts val="0"/>
                        </a:spcAft>
                      </a:pPr>
                      <a:r>
                        <a:rPr lang="en-US" sz="1400" spc="-10">
                          <a:solidFill>
                            <a:srgbClr val="000000"/>
                          </a:solidFill>
                          <a:effectLst/>
                        </a:rPr>
                        <a:t>5</a:t>
                      </a:r>
                      <a:r>
                        <a:rPr lang="en-US" sz="1400">
                          <a:solidFill>
                            <a:srgbClr val="000000"/>
                          </a:solidFill>
                          <a:effectLst/>
                        </a:rPr>
                        <a:t>1</a:t>
                      </a:r>
                      <a:endParaRPr lang="en-US" sz="2000">
                        <a:solidFill>
                          <a:srgbClr val="000000"/>
                        </a:solidFill>
                        <a:effectLst/>
                        <a:latin typeface="Calibri"/>
                        <a:ea typeface="Times New Roman"/>
                        <a:cs typeface="Arial"/>
                      </a:endParaRPr>
                    </a:p>
                  </a:txBody>
                  <a:tcPr marL="0" marR="0" marT="0" marB="0">
                    <a:solidFill>
                      <a:schemeClr val="bg1"/>
                    </a:solidFill>
                  </a:tcPr>
                </a:tc>
                <a:tc>
                  <a:txBody>
                    <a:bodyPr/>
                    <a:lstStyle/>
                    <a:p>
                      <a:pPr marL="0" marR="47625" algn="ctr">
                        <a:lnSpc>
                          <a:spcPct val="115000"/>
                        </a:lnSpc>
                        <a:spcBef>
                          <a:spcPts val="255"/>
                        </a:spcBef>
                        <a:spcAft>
                          <a:spcPts val="0"/>
                        </a:spcAft>
                      </a:pPr>
                      <a:r>
                        <a:rPr lang="en-US" sz="1400">
                          <a:solidFill>
                            <a:srgbClr val="000000"/>
                          </a:solidFill>
                          <a:effectLst/>
                        </a:rPr>
                        <a:t>39</a:t>
                      </a:r>
                      <a:endParaRPr lang="en-US" sz="2000">
                        <a:solidFill>
                          <a:srgbClr val="000000"/>
                        </a:solidFill>
                        <a:effectLst/>
                        <a:latin typeface="Calibri"/>
                        <a:ea typeface="Times New Roman"/>
                        <a:cs typeface="Arial"/>
                      </a:endParaRPr>
                    </a:p>
                  </a:txBody>
                  <a:tcPr marL="0" marR="0" marT="0" marB="0">
                    <a:solidFill>
                      <a:schemeClr val="bg1"/>
                    </a:solidFill>
                  </a:tcPr>
                </a:tc>
                <a:tc>
                  <a:txBody>
                    <a:bodyPr/>
                    <a:lstStyle/>
                    <a:p>
                      <a:pPr marL="0" marR="47625" algn="ctr">
                        <a:lnSpc>
                          <a:spcPct val="115000"/>
                        </a:lnSpc>
                        <a:spcBef>
                          <a:spcPts val="255"/>
                        </a:spcBef>
                        <a:spcAft>
                          <a:spcPts val="0"/>
                        </a:spcAft>
                      </a:pPr>
                      <a:r>
                        <a:rPr lang="en-US" sz="1400" spc="-10">
                          <a:solidFill>
                            <a:srgbClr val="000000"/>
                          </a:solidFill>
                          <a:effectLst/>
                        </a:rPr>
                        <a:t>3</a:t>
                      </a:r>
                      <a:r>
                        <a:rPr lang="en-US" sz="1400">
                          <a:solidFill>
                            <a:srgbClr val="000000"/>
                          </a:solidFill>
                          <a:effectLst/>
                        </a:rPr>
                        <a:t>8</a:t>
                      </a:r>
                      <a:endParaRPr lang="en-US" sz="2000">
                        <a:solidFill>
                          <a:srgbClr val="000000"/>
                        </a:solidFill>
                        <a:effectLst/>
                        <a:latin typeface="Calibri"/>
                        <a:ea typeface="Times New Roman"/>
                        <a:cs typeface="Arial"/>
                      </a:endParaRPr>
                    </a:p>
                  </a:txBody>
                  <a:tcPr marL="0" marR="0" marT="0" marB="0">
                    <a:solidFill>
                      <a:schemeClr val="bg1"/>
                    </a:solidFill>
                  </a:tcPr>
                </a:tc>
              </a:tr>
              <a:tr h="290982">
                <a:tc>
                  <a:txBody>
                    <a:bodyPr/>
                    <a:lstStyle/>
                    <a:p>
                      <a:pPr marL="0" marR="47625" algn="ctr">
                        <a:lnSpc>
                          <a:spcPct val="115000"/>
                        </a:lnSpc>
                        <a:spcBef>
                          <a:spcPts val="255"/>
                        </a:spcBef>
                        <a:spcAft>
                          <a:spcPts val="0"/>
                        </a:spcAft>
                      </a:pPr>
                      <a:r>
                        <a:rPr lang="en-US" sz="1400" spc="-10">
                          <a:solidFill>
                            <a:srgbClr val="000000"/>
                          </a:solidFill>
                          <a:effectLst/>
                        </a:rPr>
                        <a:t>4</a:t>
                      </a:r>
                      <a:r>
                        <a:rPr lang="en-US" sz="1400">
                          <a:solidFill>
                            <a:srgbClr val="000000"/>
                          </a:solidFill>
                          <a:effectLst/>
                        </a:rPr>
                        <a:t>9</a:t>
                      </a:r>
                      <a:endParaRPr lang="en-US" sz="2000">
                        <a:solidFill>
                          <a:srgbClr val="000000"/>
                        </a:solidFill>
                        <a:effectLst/>
                        <a:latin typeface="Calibri"/>
                        <a:ea typeface="Times New Roman"/>
                        <a:cs typeface="Arial"/>
                      </a:endParaRPr>
                    </a:p>
                  </a:txBody>
                  <a:tcPr marL="0" marR="0" marT="0" marB="0">
                    <a:solidFill>
                      <a:schemeClr val="bg1"/>
                    </a:solidFill>
                  </a:tcPr>
                </a:tc>
                <a:tc>
                  <a:txBody>
                    <a:bodyPr/>
                    <a:lstStyle/>
                    <a:p>
                      <a:pPr marL="0" marR="47625" algn="ctr">
                        <a:lnSpc>
                          <a:spcPct val="115000"/>
                        </a:lnSpc>
                        <a:spcBef>
                          <a:spcPts val="255"/>
                        </a:spcBef>
                        <a:spcAft>
                          <a:spcPts val="0"/>
                        </a:spcAft>
                      </a:pPr>
                      <a:r>
                        <a:rPr lang="en-US" sz="1400">
                          <a:solidFill>
                            <a:srgbClr val="000000"/>
                          </a:solidFill>
                          <a:effectLst/>
                        </a:rPr>
                        <a:t>29</a:t>
                      </a:r>
                      <a:endParaRPr lang="en-US" sz="2000">
                        <a:solidFill>
                          <a:srgbClr val="000000"/>
                        </a:solidFill>
                        <a:effectLst/>
                        <a:latin typeface="Calibri"/>
                        <a:ea typeface="Times New Roman"/>
                        <a:cs typeface="Arial"/>
                      </a:endParaRPr>
                    </a:p>
                  </a:txBody>
                  <a:tcPr marL="0" marR="0" marT="0" marB="0">
                    <a:solidFill>
                      <a:schemeClr val="bg1"/>
                    </a:solidFill>
                  </a:tcPr>
                </a:tc>
                <a:tc>
                  <a:txBody>
                    <a:bodyPr/>
                    <a:lstStyle/>
                    <a:p>
                      <a:pPr marL="0" marR="47625" algn="ctr">
                        <a:lnSpc>
                          <a:spcPct val="115000"/>
                        </a:lnSpc>
                        <a:spcBef>
                          <a:spcPts val="255"/>
                        </a:spcBef>
                        <a:spcAft>
                          <a:spcPts val="0"/>
                        </a:spcAft>
                      </a:pPr>
                      <a:r>
                        <a:rPr lang="en-US" sz="1400" spc="-10">
                          <a:solidFill>
                            <a:srgbClr val="000000"/>
                          </a:solidFill>
                          <a:effectLst/>
                        </a:rPr>
                        <a:t>4</a:t>
                      </a:r>
                      <a:r>
                        <a:rPr lang="en-US" sz="1400">
                          <a:solidFill>
                            <a:srgbClr val="000000"/>
                          </a:solidFill>
                          <a:effectLst/>
                        </a:rPr>
                        <a:t>9</a:t>
                      </a:r>
                      <a:endParaRPr lang="en-US" sz="2000">
                        <a:solidFill>
                          <a:srgbClr val="000000"/>
                        </a:solidFill>
                        <a:effectLst/>
                        <a:latin typeface="Calibri"/>
                        <a:ea typeface="Times New Roman"/>
                        <a:cs typeface="Arial"/>
                      </a:endParaRPr>
                    </a:p>
                  </a:txBody>
                  <a:tcPr marL="0" marR="0" marT="0" marB="0">
                    <a:solidFill>
                      <a:schemeClr val="bg1"/>
                    </a:solidFill>
                  </a:tcPr>
                </a:tc>
              </a:tr>
              <a:tr h="291854">
                <a:tc>
                  <a:txBody>
                    <a:bodyPr/>
                    <a:lstStyle/>
                    <a:p>
                      <a:pPr marL="0" marR="47625" algn="ctr">
                        <a:lnSpc>
                          <a:spcPct val="115000"/>
                        </a:lnSpc>
                        <a:spcBef>
                          <a:spcPts val="270"/>
                        </a:spcBef>
                        <a:spcAft>
                          <a:spcPts val="0"/>
                        </a:spcAft>
                      </a:pPr>
                      <a:r>
                        <a:rPr lang="en-US" sz="1400" spc="-10">
                          <a:solidFill>
                            <a:srgbClr val="000000"/>
                          </a:solidFill>
                          <a:effectLst/>
                        </a:rPr>
                        <a:t>5</a:t>
                      </a:r>
                      <a:r>
                        <a:rPr lang="en-US" sz="1400">
                          <a:solidFill>
                            <a:srgbClr val="000000"/>
                          </a:solidFill>
                          <a:effectLst/>
                        </a:rPr>
                        <a:t>8</a:t>
                      </a:r>
                      <a:endParaRPr lang="en-US" sz="2000">
                        <a:solidFill>
                          <a:srgbClr val="000000"/>
                        </a:solidFill>
                        <a:effectLst/>
                        <a:latin typeface="Calibri"/>
                        <a:ea typeface="Times New Roman"/>
                        <a:cs typeface="Arial"/>
                      </a:endParaRPr>
                    </a:p>
                  </a:txBody>
                  <a:tcPr marL="0" marR="0" marT="0" marB="0">
                    <a:solidFill>
                      <a:schemeClr val="bg1"/>
                    </a:solidFill>
                  </a:tcPr>
                </a:tc>
                <a:tc>
                  <a:txBody>
                    <a:bodyPr/>
                    <a:lstStyle/>
                    <a:p>
                      <a:pPr marL="0" marR="47625" algn="ctr">
                        <a:lnSpc>
                          <a:spcPct val="115000"/>
                        </a:lnSpc>
                        <a:spcBef>
                          <a:spcPts val="270"/>
                        </a:spcBef>
                        <a:spcAft>
                          <a:spcPts val="0"/>
                        </a:spcAft>
                      </a:pPr>
                      <a:r>
                        <a:rPr lang="en-US" sz="1400">
                          <a:solidFill>
                            <a:srgbClr val="000000"/>
                          </a:solidFill>
                          <a:effectLst/>
                        </a:rPr>
                        <a:t>46</a:t>
                      </a:r>
                      <a:endParaRPr lang="en-US" sz="2000">
                        <a:solidFill>
                          <a:srgbClr val="000000"/>
                        </a:solidFill>
                        <a:effectLst/>
                        <a:latin typeface="Calibri"/>
                        <a:ea typeface="Times New Roman"/>
                        <a:cs typeface="Arial"/>
                      </a:endParaRPr>
                    </a:p>
                  </a:txBody>
                  <a:tcPr marL="0" marR="0" marT="0" marB="0">
                    <a:solidFill>
                      <a:schemeClr val="bg1"/>
                    </a:solidFill>
                  </a:tcPr>
                </a:tc>
                <a:tc>
                  <a:txBody>
                    <a:bodyPr/>
                    <a:lstStyle/>
                    <a:p>
                      <a:pPr marL="0" marR="47625" algn="ctr">
                        <a:lnSpc>
                          <a:spcPct val="115000"/>
                        </a:lnSpc>
                        <a:spcBef>
                          <a:spcPts val="270"/>
                        </a:spcBef>
                        <a:spcAft>
                          <a:spcPts val="0"/>
                        </a:spcAft>
                      </a:pPr>
                      <a:r>
                        <a:rPr lang="en-US" sz="1400" spc="-10">
                          <a:solidFill>
                            <a:srgbClr val="000000"/>
                          </a:solidFill>
                          <a:effectLst/>
                        </a:rPr>
                        <a:t>5</a:t>
                      </a:r>
                      <a:r>
                        <a:rPr lang="en-US" sz="1400">
                          <a:solidFill>
                            <a:srgbClr val="000000"/>
                          </a:solidFill>
                          <a:effectLst/>
                        </a:rPr>
                        <a:t>6</a:t>
                      </a:r>
                      <a:endParaRPr lang="en-US" sz="2000">
                        <a:solidFill>
                          <a:srgbClr val="000000"/>
                        </a:solidFill>
                        <a:effectLst/>
                        <a:latin typeface="Calibri"/>
                        <a:ea typeface="Times New Roman"/>
                        <a:cs typeface="Arial"/>
                      </a:endParaRPr>
                    </a:p>
                  </a:txBody>
                  <a:tcPr marL="0" marR="0" marT="0" marB="0">
                    <a:solidFill>
                      <a:schemeClr val="bg1"/>
                    </a:solidFill>
                  </a:tcPr>
                </a:tc>
              </a:tr>
              <a:tr h="290982">
                <a:tc>
                  <a:txBody>
                    <a:bodyPr/>
                    <a:lstStyle/>
                    <a:p>
                      <a:pPr marL="0" marR="47625" algn="ctr">
                        <a:lnSpc>
                          <a:spcPct val="115000"/>
                        </a:lnSpc>
                        <a:spcBef>
                          <a:spcPts val="255"/>
                        </a:spcBef>
                        <a:spcAft>
                          <a:spcPts val="0"/>
                        </a:spcAft>
                      </a:pPr>
                      <a:r>
                        <a:rPr lang="en-US" sz="1400" spc="-10">
                          <a:solidFill>
                            <a:srgbClr val="000000"/>
                          </a:solidFill>
                          <a:effectLst/>
                        </a:rPr>
                        <a:t>3</a:t>
                      </a:r>
                      <a:r>
                        <a:rPr lang="en-US" sz="1400">
                          <a:solidFill>
                            <a:srgbClr val="000000"/>
                          </a:solidFill>
                          <a:effectLst/>
                        </a:rPr>
                        <a:t>7</a:t>
                      </a:r>
                      <a:endParaRPr lang="en-US" sz="2000">
                        <a:solidFill>
                          <a:srgbClr val="000000"/>
                        </a:solidFill>
                        <a:effectLst/>
                        <a:latin typeface="Calibri"/>
                        <a:ea typeface="Times New Roman"/>
                        <a:cs typeface="Arial"/>
                      </a:endParaRPr>
                    </a:p>
                  </a:txBody>
                  <a:tcPr marL="0" marR="0" marT="0" marB="0">
                    <a:solidFill>
                      <a:schemeClr val="bg1"/>
                    </a:solidFill>
                  </a:tcPr>
                </a:tc>
                <a:tc>
                  <a:txBody>
                    <a:bodyPr/>
                    <a:lstStyle/>
                    <a:p>
                      <a:pPr marL="0" marR="47625" algn="ctr">
                        <a:lnSpc>
                          <a:spcPct val="115000"/>
                        </a:lnSpc>
                        <a:spcBef>
                          <a:spcPts val="255"/>
                        </a:spcBef>
                        <a:spcAft>
                          <a:spcPts val="0"/>
                        </a:spcAft>
                      </a:pPr>
                      <a:r>
                        <a:rPr lang="en-US" sz="1400">
                          <a:solidFill>
                            <a:srgbClr val="000000"/>
                          </a:solidFill>
                          <a:effectLst/>
                        </a:rPr>
                        <a:t>48</a:t>
                      </a:r>
                      <a:endParaRPr lang="en-US" sz="2000">
                        <a:solidFill>
                          <a:srgbClr val="000000"/>
                        </a:solidFill>
                        <a:effectLst/>
                        <a:latin typeface="Calibri"/>
                        <a:ea typeface="Times New Roman"/>
                        <a:cs typeface="Arial"/>
                      </a:endParaRPr>
                    </a:p>
                  </a:txBody>
                  <a:tcPr marL="0" marR="0" marT="0" marB="0">
                    <a:solidFill>
                      <a:schemeClr val="bg1"/>
                    </a:solidFill>
                  </a:tcPr>
                </a:tc>
                <a:tc>
                  <a:txBody>
                    <a:bodyPr/>
                    <a:lstStyle/>
                    <a:p>
                      <a:pPr marL="0" marR="47625" algn="ctr">
                        <a:lnSpc>
                          <a:spcPct val="115000"/>
                        </a:lnSpc>
                        <a:spcBef>
                          <a:spcPts val="255"/>
                        </a:spcBef>
                        <a:spcAft>
                          <a:spcPts val="0"/>
                        </a:spcAft>
                      </a:pPr>
                      <a:r>
                        <a:rPr lang="en-US" sz="1400" spc="-10">
                          <a:solidFill>
                            <a:srgbClr val="000000"/>
                          </a:solidFill>
                          <a:effectLst/>
                        </a:rPr>
                        <a:t>6</a:t>
                      </a:r>
                      <a:r>
                        <a:rPr lang="en-US" sz="1400">
                          <a:solidFill>
                            <a:srgbClr val="000000"/>
                          </a:solidFill>
                          <a:effectLst/>
                        </a:rPr>
                        <a:t>0</a:t>
                      </a:r>
                      <a:endParaRPr lang="en-US" sz="2000">
                        <a:solidFill>
                          <a:srgbClr val="000000"/>
                        </a:solidFill>
                        <a:effectLst/>
                        <a:latin typeface="Calibri"/>
                        <a:ea typeface="Times New Roman"/>
                        <a:cs typeface="Arial"/>
                      </a:endParaRPr>
                    </a:p>
                  </a:txBody>
                  <a:tcPr marL="0" marR="0" marT="0" marB="0">
                    <a:solidFill>
                      <a:schemeClr val="bg1"/>
                    </a:solidFill>
                  </a:tcPr>
                </a:tc>
              </a:tr>
              <a:tr h="288543">
                <a:tc>
                  <a:txBody>
                    <a:bodyPr/>
                    <a:lstStyle/>
                    <a:p>
                      <a:pPr marL="0" marR="47625" algn="ctr">
                        <a:lnSpc>
                          <a:spcPct val="115000"/>
                        </a:lnSpc>
                        <a:spcBef>
                          <a:spcPts val="255"/>
                        </a:spcBef>
                        <a:spcAft>
                          <a:spcPts val="0"/>
                        </a:spcAft>
                      </a:pPr>
                      <a:r>
                        <a:rPr lang="en-US" sz="1400" spc="-10">
                          <a:solidFill>
                            <a:srgbClr val="000000"/>
                          </a:solidFill>
                          <a:effectLst/>
                        </a:rPr>
                        <a:t>2</a:t>
                      </a:r>
                      <a:r>
                        <a:rPr lang="en-US" sz="1400">
                          <a:solidFill>
                            <a:srgbClr val="000000"/>
                          </a:solidFill>
                          <a:effectLst/>
                        </a:rPr>
                        <a:t>9</a:t>
                      </a:r>
                      <a:endParaRPr lang="en-US" sz="2000">
                        <a:solidFill>
                          <a:srgbClr val="000000"/>
                        </a:solidFill>
                        <a:effectLst/>
                        <a:latin typeface="Calibri"/>
                        <a:ea typeface="Times New Roman"/>
                        <a:cs typeface="Arial"/>
                      </a:endParaRPr>
                    </a:p>
                  </a:txBody>
                  <a:tcPr marL="0" marR="0" marT="0" marB="0">
                    <a:solidFill>
                      <a:schemeClr val="bg1"/>
                    </a:solidFill>
                  </a:tcPr>
                </a:tc>
                <a:tc>
                  <a:txBody>
                    <a:bodyPr/>
                    <a:lstStyle/>
                    <a:p>
                      <a:pPr marL="0" marR="47625" algn="ctr">
                        <a:lnSpc>
                          <a:spcPct val="115000"/>
                        </a:lnSpc>
                        <a:spcBef>
                          <a:spcPts val="255"/>
                        </a:spcBef>
                        <a:spcAft>
                          <a:spcPts val="0"/>
                        </a:spcAft>
                      </a:pPr>
                      <a:r>
                        <a:rPr lang="en-US" sz="1400">
                          <a:solidFill>
                            <a:srgbClr val="000000"/>
                          </a:solidFill>
                          <a:effectLst/>
                        </a:rPr>
                        <a:t>49</a:t>
                      </a:r>
                      <a:endParaRPr lang="en-US" sz="2000">
                        <a:solidFill>
                          <a:srgbClr val="000000"/>
                        </a:solidFill>
                        <a:effectLst/>
                        <a:latin typeface="Calibri"/>
                        <a:ea typeface="Times New Roman"/>
                        <a:cs typeface="Arial"/>
                      </a:endParaRPr>
                    </a:p>
                  </a:txBody>
                  <a:tcPr marL="0" marR="0" marT="0" marB="0">
                    <a:solidFill>
                      <a:schemeClr val="bg1"/>
                    </a:solidFill>
                  </a:tcPr>
                </a:tc>
                <a:tc>
                  <a:txBody>
                    <a:bodyPr/>
                    <a:lstStyle/>
                    <a:p>
                      <a:pPr marL="0" marR="47625" algn="ctr">
                        <a:lnSpc>
                          <a:spcPct val="115000"/>
                        </a:lnSpc>
                        <a:spcBef>
                          <a:spcPts val="255"/>
                        </a:spcBef>
                        <a:spcAft>
                          <a:spcPts val="0"/>
                        </a:spcAft>
                      </a:pPr>
                      <a:r>
                        <a:rPr lang="en-US" sz="1400" spc="-10">
                          <a:solidFill>
                            <a:srgbClr val="000000"/>
                          </a:solidFill>
                          <a:effectLst/>
                        </a:rPr>
                        <a:t>5</a:t>
                      </a:r>
                      <a:r>
                        <a:rPr lang="en-US" sz="1400">
                          <a:solidFill>
                            <a:srgbClr val="000000"/>
                          </a:solidFill>
                          <a:effectLst/>
                        </a:rPr>
                        <a:t>6</a:t>
                      </a:r>
                      <a:endParaRPr lang="en-US" sz="2000">
                        <a:solidFill>
                          <a:srgbClr val="000000"/>
                        </a:solidFill>
                        <a:effectLst/>
                        <a:latin typeface="Calibri"/>
                        <a:ea typeface="Times New Roman"/>
                        <a:cs typeface="Arial"/>
                      </a:endParaRPr>
                    </a:p>
                  </a:txBody>
                  <a:tcPr marL="0" marR="0" marT="0" marB="0">
                    <a:solidFill>
                      <a:schemeClr val="bg1"/>
                    </a:solidFill>
                  </a:tcPr>
                </a:tc>
              </a:tr>
              <a:tr h="290982">
                <a:tc>
                  <a:txBody>
                    <a:bodyPr/>
                    <a:lstStyle/>
                    <a:p>
                      <a:pPr marL="0" marR="47625" algn="ctr">
                        <a:lnSpc>
                          <a:spcPct val="115000"/>
                        </a:lnSpc>
                        <a:spcBef>
                          <a:spcPts val="255"/>
                        </a:spcBef>
                        <a:spcAft>
                          <a:spcPts val="0"/>
                        </a:spcAft>
                      </a:pPr>
                      <a:r>
                        <a:rPr lang="en-US" sz="1400" spc="-10">
                          <a:solidFill>
                            <a:srgbClr val="000000"/>
                          </a:solidFill>
                          <a:effectLst/>
                        </a:rPr>
                        <a:t>4</a:t>
                      </a:r>
                      <a:r>
                        <a:rPr lang="en-US" sz="1400">
                          <a:solidFill>
                            <a:srgbClr val="000000"/>
                          </a:solidFill>
                          <a:effectLst/>
                        </a:rPr>
                        <a:t>4</a:t>
                      </a:r>
                      <a:endParaRPr lang="en-US" sz="2000">
                        <a:solidFill>
                          <a:srgbClr val="000000"/>
                        </a:solidFill>
                        <a:effectLst/>
                        <a:latin typeface="Calibri"/>
                        <a:ea typeface="Times New Roman"/>
                        <a:cs typeface="Arial"/>
                      </a:endParaRPr>
                    </a:p>
                  </a:txBody>
                  <a:tcPr marL="0" marR="0" marT="0" marB="0">
                    <a:solidFill>
                      <a:schemeClr val="bg1"/>
                    </a:solidFill>
                  </a:tcPr>
                </a:tc>
                <a:tc>
                  <a:txBody>
                    <a:bodyPr/>
                    <a:lstStyle/>
                    <a:p>
                      <a:pPr marL="0" marR="47625" algn="ctr">
                        <a:lnSpc>
                          <a:spcPct val="115000"/>
                        </a:lnSpc>
                        <a:spcBef>
                          <a:spcPts val="255"/>
                        </a:spcBef>
                        <a:spcAft>
                          <a:spcPts val="0"/>
                        </a:spcAft>
                      </a:pPr>
                      <a:r>
                        <a:rPr lang="en-US" sz="1400">
                          <a:solidFill>
                            <a:srgbClr val="000000"/>
                          </a:solidFill>
                          <a:effectLst/>
                        </a:rPr>
                        <a:t>65</a:t>
                      </a:r>
                      <a:endParaRPr lang="en-US" sz="2000">
                        <a:solidFill>
                          <a:srgbClr val="000000"/>
                        </a:solidFill>
                        <a:effectLst/>
                        <a:latin typeface="Calibri"/>
                        <a:ea typeface="Times New Roman"/>
                        <a:cs typeface="Arial"/>
                      </a:endParaRPr>
                    </a:p>
                  </a:txBody>
                  <a:tcPr marL="0" marR="0" marT="0" marB="0">
                    <a:solidFill>
                      <a:schemeClr val="bg1"/>
                    </a:solidFill>
                  </a:tcPr>
                </a:tc>
                <a:tc>
                  <a:txBody>
                    <a:bodyPr/>
                    <a:lstStyle/>
                    <a:p>
                      <a:pPr marL="0" marR="47625" algn="ctr">
                        <a:lnSpc>
                          <a:spcPct val="115000"/>
                        </a:lnSpc>
                        <a:spcBef>
                          <a:spcPts val="255"/>
                        </a:spcBef>
                        <a:spcAft>
                          <a:spcPts val="0"/>
                        </a:spcAft>
                      </a:pPr>
                      <a:r>
                        <a:rPr lang="en-US" sz="1400" spc="-10" dirty="0">
                          <a:solidFill>
                            <a:srgbClr val="000000"/>
                          </a:solidFill>
                          <a:effectLst/>
                        </a:rPr>
                        <a:t>6</a:t>
                      </a:r>
                      <a:r>
                        <a:rPr lang="en-US" sz="1400" dirty="0">
                          <a:solidFill>
                            <a:srgbClr val="000000"/>
                          </a:solidFill>
                          <a:effectLst/>
                        </a:rPr>
                        <a:t>2</a:t>
                      </a:r>
                      <a:endParaRPr lang="en-US" sz="2000" dirty="0">
                        <a:solidFill>
                          <a:srgbClr val="000000"/>
                        </a:solidFill>
                        <a:effectLst/>
                        <a:latin typeface="Calibri"/>
                        <a:ea typeface="Times New Roman"/>
                        <a:cs typeface="Arial"/>
                      </a:endParaRPr>
                    </a:p>
                  </a:txBody>
                  <a:tcPr marL="0" marR="0" marT="0" marB="0">
                    <a:solidFill>
                      <a:schemeClr val="bg1"/>
                    </a:solidFill>
                  </a:tcPr>
                </a:tc>
              </a:tr>
            </a:tbl>
          </a:graphicData>
        </a:graphic>
      </p:graphicFrame>
      <p:sp>
        <p:nvSpPr>
          <p:cNvPr id="5" name="TextBox 4"/>
          <p:cNvSpPr txBox="1"/>
          <p:nvPr/>
        </p:nvSpPr>
        <p:spPr>
          <a:xfrm>
            <a:off x="1219200" y="630600"/>
            <a:ext cx="2895600" cy="400110"/>
          </a:xfrm>
          <a:prstGeom prst="rect">
            <a:avLst/>
          </a:prstGeom>
          <a:noFill/>
        </p:spPr>
        <p:txBody>
          <a:bodyPr wrap="square" rtlCol="0">
            <a:spAutoFit/>
          </a:bodyPr>
          <a:lstStyle/>
          <a:p>
            <a:r>
              <a:rPr lang="en-US" sz="2000" b="1" dirty="0" smtClean="0">
                <a:solidFill>
                  <a:srgbClr val="000000"/>
                </a:solidFill>
              </a:rPr>
              <a:t>Data</a:t>
            </a:r>
            <a:endParaRPr lang="en-US" sz="2000" b="1" dirty="0">
              <a:solidFill>
                <a:srgbClr val="000000"/>
              </a:solidFill>
            </a:endParaRPr>
          </a:p>
        </p:txBody>
      </p:sp>
      <p:sp>
        <p:nvSpPr>
          <p:cNvPr id="6" name="Rectangle 5"/>
          <p:cNvSpPr/>
          <p:nvPr/>
        </p:nvSpPr>
        <p:spPr>
          <a:xfrm>
            <a:off x="2428280" y="1066800"/>
            <a:ext cx="2983509" cy="369332"/>
          </a:xfrm>
          <a:prstGeom prst="rect">
            <a:avLst/>
          </a:prstGeom>
        </p:spPr>
        <p:txBody>
          <a:bodyPr wrap="none">
            <a:spAutoFit/>
          </a:bodyPr>
          <a:lstStyle/>
          <a:p>
            <a:r>
              <a:rPr lang="en-US" dirty="0">
                <a:solidFill>
                  <a:srgbClr val="000000"/>
                </a:solidFill>
              </a:rPr>
              <a:t>Rating on depression scale:</a:t>
            </a:r>
          </a:p>
        </p:txBody>
      </p:sp>
      <p:sp>
        <p:nvSpPr>
          <p:cNvPr id="3" name="Slide Number Placeholder 2"/>
          <p:cNvSpPr>
            <a:spLocks noGrp="1"/>
          </p:cNvSpPr>
          <p:nvPr>
            <p:ph type="sldNum" sz="quarter" idx="12"/>
          </p:nvPr>
        </p:nvSpPr>
        <p:spPr/>
        <p:txBody>
          <a:bodyPr/>
          <a:lstStyle/>
          <a:p>
            <a:fld id="{DEEE663C-9B4D-4569-96F4-448A1C7C10D7}" type="slidenum">
              <a:rPr lang="en-US" smtClean="0"/>
              <a:t>29</a:t>
            </a:fld>
            <a:endParaRPr lang="en-US"/>
          </a:p>
        </p:txBody>
      </p:sp>
    </p:spTree>
    <p:extLst>
      <p:ext uri="{BB962C8B-B14F-4D97-AF65-F5344CB8AC3E}">
        <p14:creationId xmlns:p14="http://schemas.microsoft.com/office/powerpoint/2010/main" val="19015929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0013" y="381000"/>
            <a:ext cx="6859587" cy="685800"/>
          </a:xfrm>
        </p:spPr>
        <p:txBody>
          <a:bodyPr/>
          <a:lstStyle/>
          <a:p>
            <a:pPr rtl="0"/>
            <a:r>
              <a:rPr lang="en-US" dirty="0"/>
              <a:t>Introduction</a:t>
            </a:r>
          </a:p>
        </p:txBody>
      </p:sp>
      <p:sp>
        <p:nvSpPr>
          <p:cNvPr id="3" name="Content Placeholder 2"/>
          <p:cNvSpPr>
            <a:spLocks noGrp="1"/>
          </p:cNvSpPr>
          <p:nvPr>
            <p:ph idx="1"/>
          </p:nvPr>
        </p:nvSpPr>
        <p:spPr>
          <a:xfrm>
            <a:off x="1143000" y="1600200"/>
            <a:ext cx="7086600" cy="4343400"/>
          </a:xfrm>
        </p:spPr>
        <p:txBody>
          <a:bodyPr>
            <a:normAutofit fontScale="92500" lnSpcReduction="20000"/>
          </a:bodyPr>
          <a:lstStyle/>
          <a:p>
            <a:pPr algn="l" rtl="0"/>
            <a:r>
              <a:rPr lang="en-US" sz="2800" dirty="0"/>
              <a:t>In the previous </a:t>
            </a:r>
            <a:r>
              <a:rPr lang="en-US" sz="2800" dirty="0" smtClean="0"/>
              <a:t>sections we </a:t>
            </a:r>
            <a:r>
              <a:rPr lang="en-US" sz="2800" dirty="0"/>
              <a:t>learned a lot about </a:t>
            </a:r>
            <a:r>
              <a:rPr lang="en-US" sz="2800" dirty="0" smtClean="0"/>
              <a:t>one-sample</a:t>
            </a:r>
            <a:r>
              <a:rPr lang="en-US" sz="2800" dirty="0"/>
              <a:t>, </a:t>
            </a:r>
            <a:r>
              <a:rPr lang="en-US" sz="2800" dirty="0" smtClean="0"/>
              <a:t>two-sample, paired t-tests, ANOVA, regression.  </a:t>
            </a:r>
            <a:r>
              <a:rPr lang="en-US" sz="2800" dirty="0"/>
              <a:t>All of these tests had some basic assumptions</a:t>
            </a:r>
            <a:r>
              <a:rPr lang="en-US" sz="2800" dirty="0" smtClean="0"/>
              <a:t>:</a:t>
            </a:r>
            <a:endParaRPr lang="en-US" sz="2800" dirty="0"/>
          </a:p>
          <a:p>
            <a:pPr marL="914400" lvl="1" indent="-514350" algn="l" rtl="0">
              <a:buFont typeface="+mj-lt"/>
              <a:buAutoNum type="arabicPeriod"/>
            </a:pPr>
            <a:r>
              <a:rPr lang="en-US" sz="2400" dirty="0"/>
              <a:t>the individual samples were approximately normal.</a:t>
            </a:r>
          </a:p>
          <a:p>
            <a:pPr marL="914400" lvl="1" indent="-514350" algn="l" rtl="0">
              <a:buFont typeface="+mj-lt"/>
              <a:buAutoNum type="arabicPeriod"/>
            </a:pPr>
            <a:r>
              <a:rPr lang="en-US" sz="2400" dirty="0"/>
              <a:t>the individual samples came from populations with approximately equal variance.</a:t>
            </a:r>
          </a:p>
          <a:p>
            <a:pPr marL="914400" lvl="1" indent="-514350" algn="l" rtl="0">
              <a:buFont typeface="+mj-lt"/>
              <a:buAutoNum type="arabicPeriod"/>
            </a:pPr>
            <a:r>
              <a:rPr lang="en-US" sz="2400" dirty="0"/>
              <a:t>we preferred that the individual samples were of a size greater than 30.</a:t>
            </a:r>
          </a:p>
          <a:p>
            <a:pPr algn="l" rtl="0"/>
            <a:r>
              <a:rPr lang="en-US" sz="2800" dirty="0"/>
              <a:t>Methods of estimation and hypothesis testing have been based on these </a:t>
            </a:r>
            <a:r>
              <a:rPr lang="en-US" sz="2800" dirty="0" smtClean="0"/>
              <a:t>assumptions.</a:t>
            </a:r>
            <a:endParaRPr lang="en-US" sz="2800" dirty="0"/>
          </a:p>
        </p:txBody>
      </p:sp>
      <p:sp>
        <p:nvSpPr>
          <p:cNvPr id="5" name="Footer Placeholder 4"/>
          <p:cNvSpPr>
            <a:spLocks noGrp="1"/>
          </p:cNvSpPr>
          <p:nvPr>
            <p:ph type="ftr" sz="quarter" idx="11"/>
          </p:nvPr>
        </p:nvSpPr>
        <p:spPr/>
        <p:txBody>
          <a:bodyPr/>
          <a:lstStyle/>
          <a:p>
            <a:r>
              <a:rPr lang="en-US" smtClean="0"/>
              <a:t>Dr. Mohammed Alahmed</a:t>
            </a:r>
            <a:endParaRPr lang="en-US"/>
          </a:p>
        </p:txBody>
      </p:sp>
      <p:sp>
        <p:nvSpPr>
          <p:cNvPr id="4" name="Slide Number Placeholder 3"/>
          <p:cNvSpPr>
            <a:spLocks noGrp="1"/>
          </p:cNvSpPr>
          <p:nvPr>
            <p:ph type="sldNum" sz="quarter" idx="12"/>
          </p:nvPr>
        </p:nvSpPr>
        <p:spPr/>
        <p:txBody>
          <a:bodyPr/>
          <a:lstStyle/>
          <a:p>
            <a:fld id="{DEEE663C-9B4D-4569-96F4-448A1C7C10D7}" type="slidenum">
              <a:rPr lang="en-US" smtClean="0"/>
              <a:t>3</a:t>
            </a:fld>
            <a:endParaRPr lang="en-US"/>
          </a:p>
        </p:txBody>
      </p:sp>
    </p:spTree>
    <p:extLst>
      <p:ext uri="{BB962C8B-B14F-4D97-AF65-F5344CB8AC3E}">
        <p14:creationId xmlns:p14="http://schemas.microsoft.com/office/powerpoint/2010/main" val="356614532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Dr. Mohammed Alahmed</a:t>
            </a:r>
            <a:endParaRPr lang="en-US"/>
          </a:p>
        </p:txBody>
      </p:sp>
      <p:pic>
        <p:nvPicPr>
          <p:cNvPr id="921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0485" t="18942" r="26116" b="25111"/>
          <a:stretch/>
        </p:blipFill>
        <p:spPr bwMode="auto">
          <a:xfrm>
            <a:off x="588712" y="1143000"/>
            <a:ext cx="8212560"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DEEE663C-9B4D-4569-96F4-448A1C7C10D7}" type="slidenum">
              <a:rPr lang="en-US" smtClean="0"/>
              <a:t>30</a:t>
            </a:fld>
            <a:endParaRPr lang="en-US"/>
          </a:p>
        </p:txBody>
      </p:sp>
    </p:spTree>
    <p:extLst>
      <p:ext uri="{BB962C8B-B14F-4D97-AF65-F5344CB8AC3E}">
        <p14:creationId xmlns:p14="http://schemas.microsoft.com/office/powerpoint/2010/main" val="406599280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Dr. Mohammed Alahmed</a:t>
            </a:r>
            <a:endParaRPr lang="en-US"/>
          </a:p>
        </p:txBody>
      </p:sp>
      <p:pic>
        <p:nvPicPr>
          <p:cNvPr id="1126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2600" y="2991631"/>
            <a:ext cx="3354105" cy="24380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219201"/>
            <a:ext cx="50292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DEEE663C-9B4D-4569-96F4-448A1C7C10D7}" type="slidenum">
              <a:rPr lang="en-US" smtClean="0"/>
              <a:t>31</a:t>
            </a:fld>
            <a:endParaRPr lang="en-US"/>
          </a:p>
        </p:txBody>
      </p:sp>
    </p:spTree>
    <p:extLst>
      <p:ext uri="{BB962C8B-B14F-4D97-AF65-F5344CB8AC3E}">
        <p14:creationId xmlns:p14="http://schemas.microsoft.com/office/powerpoint/2010/main" val="227268895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Dr. Mohammed Alahmed</a:t>
            </a:r>
            <a:endParaRPr lang="en-US"/>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685800"/>
            <a:ext cx="5257800" cy="2449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2666999"/>
            <a:ext cx="3581400" cy="32840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5791200" y="689212"/>
            <a:ext cx="3352800" cy="1323439"/>
          </a:xfrm>
          <a:prstGeom prst="rect">
            <a:avLst/>
          </a:prstGeom>
        </p:spPr>
        <p:txBody>
          <a:bodyPr wrap="square">
            <a:spAutoFit/>
          </a:bodyPr>
          <a:lstStyle/>
          <a:p>
            <a:r>
              <a:rPr lang="en-US" sz="2000" dirty="0">
                <a:solidFill>
                  <a:srgbClr val="000000"/>
                </a:solidFill>
              </a:rPr>
              <a:t>H</a:t>
            </a:r>
            <a:r>
              <a:rPr lang="en-US" sz="2000" baseline="-25000" dirty="0">
                <a:solidFill>
                  <a:srgbClr val="000000"/>
                </a:solidFill>
              </a:rPr>
              <a:t>0</a:t>
            </a:r>
            <a:r>
              <a:rPr lang="en-US" sz="2000" dirty="0">
                <a:solidFill>
                  <a:srgbClr val="000000"/>
                </a:solidFill>
              </a:rPr>
              <a:t>: All </a:t>
            </a:r>
            <a:r>
              <a:rPr lang="en-US" sz="2000" dirty="0" smtClean="0">
                <a:solidFill>
                  <a:srgbClr val="000000"/>
                </a:solidFill>
              </a:rPr>
              <a:t>populations </a:t>
            </a:r>
            <a:r>
              <a:rPr lang="en-US" sz="2000" dirty="0">
                <a:solidFill>
                  <a:srgbClr val="000000"/>
                </a:solidFill>
              </a:rPr>
              <a:t>have the </a:t>
            </a:r>
            <a:r>
              <a:rPr lang="en-US" sz="2000" dirty="0">
                <a:solidFill>
                  <a:srgbClr val="000000"/>
                </a:solidFill>
              </a:rPr>
              <a:t> </a:t>
            </a:r>
            <a:r>
              <a:rPr lang="en-US" sz="2000" dirty="0" smtClean="0">
                <a:solidFill>
                  <a:srgbClr val="000000"/>
                </a:solidFill>
              </a:rPr>
              <a:t>same median</a:t>
            </a:r>
            <a:r>
              <a:rPr lang="en-US" sz="2000" dirty="0">
                <a:solidFill>
                  <a:srgbClr val="000000"/>
                </a:solidFill>
              </a:rPr>
              <a:t>.</a:t>
            </a:r>
          </a:p>
          <a:p>
            <a:r>
              <a:rPr lang="en-US" sz="2000" dirty="0">
                <a:solidFill>
                  <a:srgbClr val="000000"/>
                </a:solidFill>
              </a:rPr>
              <a:t>H</a:t>
            </a:r>
            <a:r>
              <a:rPr lang="en-US" sz="2000" baseline="-25000" dirty="0">
                <a:solidFill>
                  <a:srgbClr val="000000"/>
                </a:solidFill>
              </a:rPr>
              <a:t>1</a:t>
            </a:r>
            <a:r>
              <a:rPr lang="en-US" sz="2000" dirty="0">
                <a:solidFill>
                  <a:srgbClr val="000000"/>
                </a:solidFill>
              </a:rPr>
              <a:t>: Not all of the </a:t>
            </a:r>
            <a:r>
              <a:rPr lang="en-US" sz="2000" dirty="0" smtClean="0">
                <a:solidFill>
                  <a:srgbClr val="000000"/>
                </a:solidFill>
              </a:rPr>
              <a:t>population   medians </a:t>
            </a:r>
            <a:r>
              <a:rPr lang="en-US" sz="2000" dirty="0">
                <a:solidFill>
                  <a:srgbClr val="000000"/>
                </a:solidFill>
              </a:rPr>
              <a:t>are </a:t>
            </a:r>
            <a:r>
              <a:rPr lang="en-US" sz="2000" dirty="0" smtClean="0">
                <a:solidFill>
                  <a:srgbClr val="000000"/>
                </a:solidFill>
              </a:rPr>
              <a:t>the same</a:t>
            </a:r>
            <a:r>
              <a:rPr lang="en-US" sz="2000" dirty="0">
                <a:solidFill>
                  <a:srgbClr val="000000"/>
                </a:solidFill>
              </a:rPr>
              <a:t>.</a:t>
            </a:r>
          </a:p>
        </p:txBody>
      </p:sp>
      <p:sp>
        <p:nvSpPr>
          <p:cNvPr id="4" name="TextBox 3"/>
          <p:cNvSpPr txBox="1"/>
          <p:nvPr/>
        </p:nvSpPr>
        <p:spPr>
          <a:xfrm>
            <a:off x="847299" y="3810000"/>
            <a:ext cx="3962400" cy="1384995"/>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2800" b="1" dirty="0" smtClean="0">
                <a:solidFill>
                  <a:srgbClr val="000000"/>
                </a:solidFill>
              </a:rPr>
              <a:t>Conclusion:</a:t>
            </a:r>
          </a:p>
          <a:p>
            <a:r>
              <a:rPr lang="en-US" sz="2800" dirty="0" smtClean="0">
                <a:solidFill>
                  <a:srgbClr val="000000"/>
                </a:solidFill>
              </a:rPr>
              <a:t>Since p-value &lt; </a:t>
            </a:r>
            <a:r>
              <a:rPr lang="el-GR" sz="2800" dirty="0" smtClean="0">
                <a:solidFill>
                  <a:srgbClr val="000000"/>
                </a:solidFill>
                <a:latin typeface="Times New Roman"/>
                <a:cs typeface="Times New Roman"/>
              </a:rPr>
              <a:t>α</a:t>
            </a:r>
            <a:r>
              <a:rPr lang="en-US" sz="2800" dirty="0" smtClean="0">
                <a:solidFill>
                  <a:srgbClr val="000000"/>
                </a:solidFill>
                <a:latin typeface="Times New Roman"/>
                <a:cs typeface="Times New Roman"/>
              </a:rPr>
              <a:t> , then reject H</a:t>
            </a:r>
            <a:r>
              <a:rPr lang="en-US" sz="2800" baseline="-25000" dirty="0" smtClean="0">
                <a:solidFill>
                  <a:srgbClr val="000000"/>
                </a:solidFill>
                <a:latin typeface="Times New Roman"/>
                <a:cs typeface="Times New Roman"/>
              </a:rPr>
              <a:t>0</a:t>
            </a:r>
            <a:endParaRPr lang="en-US" sz="2800" baseline="-25000" dirty="0">
              <a:solidFill>
                <a:srgbClr val="000000"/>
              </a:solidFill>
            </a:endParaRPr>
          </a:p>
        </p:txBody>
      </p:sp>
      <p:sp>
        <p:nvSpPr>
          <p:cNvPr id="5" name="Oval 4"/>
          <p:cNvSpPr/>
          <p:nvPr/>
        </p:nvSpPr>
        <p:spPr bwMode="auto">
          <a:xfrm>
            <a:off x="8001000" y="4309003"/>
            <a:ext cx="990600" cy="720197"/>
          </a:xfrm>
          <a:prstGeom prst="ellipse">
            <a:avLst/>
          </a:prstGeom>
          <a:noFill/>
          <a:ln>
            <a:solidFill>
              <a:srgbClr val="C00000"/>
            </a:solidFill>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w="57150">
                <a:solidFill>
                  <a:schemeClr val="tx1"/>
                </a:solidFill>
              </a:ln>
              <a:solidFill>
                <a:schemeClr val="tx1"/>
              </a:solidFill>
              <a:effectLst/>
              <a:latin typeface="Tahoma" pitchFamily="34" charset="0"/>
            </a:endParaRPr>
          </a:p>
        </p:txBody>
      </p:sp>
      <p:sp>
        <p:nvSpPr>
          <p:cNvPr id="6" name="Slide Number Placeholder 5"/>
          <p:cNvSpPr>
            <a:spLocks noGrp="1"/>
          </p:cNvSpPr>
          <p:nvPr>
            <p:ph type="sldNum" sz="quarter" idx="12"/>
          </p:nvPr>
        </p:nvSpPr>
        <p:spPr/>
        <p:txBody>
          <a:bodyPr/>
          <a:lstStyle/>
          <a:p>
            <a:fld id="{DEEE663C-9B4D-4569-96F4-448A1C7C10D7}" type="slidenum">
              <a:rPr lang="en-US" smtClean="0"/>
              <a:t>32</a:t>
            </a:fld>
            <a:endParaRPr lang="en-US"/>
          </a:p>
        </p:txBody>
      </p:sp>
    </p:spTree>
    <p:extLst>
      <p:ext uri="{BB962C8B-B14F-4D97-AF65-F5344CB8AC3E}">
        <p14:creationId xmlns:p14="http://schemas.microsoft.com/office/powerpoint/2010/main" val="172318971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0013" y="381000"/>
            <a:ext cx="6859587" cy="685800"/>
          </a:xfrm>
        </p:spPr>
        <p:txBody>
          <a:bodyPr/>
          <a:lstStyle/>
          <a:p>
            <a:pPr rtl="0"/>
            <a:r>
              <a:rPr lang="en-US" dirty="0"/>
              <a:t>Key Concepts</a:t>
            </a:r>
          </a:p>
        </p:txBody>
      </p:sp>
      <p:sp>
        <p:nvSpPr>
          <p:cNvPr id="3" name="Content Placeholder 2"/>
          <p:cNvSpPr>
            <a:spLocks noGrp="1"/>
          </p:cNvSpPr>
          <p:nvPr>
            <p:ph idx="1"/>
          </p:nvPr>
        </p:nvSpPr>
        <p:spPr/>
        <p:txBody>
          <a:bodyPr>
            <a:normAutofit/>
          </a:bodyPr>
          <a:lstStyle/>
          <a:p>
            <a:pPr algn="l" rtl="0"/>
            <a:r>
              <a:rPr lang="en-US" sz="2800" dirty="0"/>
              <a:t>These methods can be used when the data cannot be measured on a quantitative scale, or when</a:t>
            </a:r>
          </a:p>
          <a:p>
            <a:pPr algn="l" rtl="0"/>
            <a:r>
              <a:rPr lang="en-US" sz="2800" dirty="0"/>
              <a:t>The numerical scale of measurement is arbitrarily set by </a:t>
            </a:r>
            <a:r>
              <a:rPr lang="en-US" sz="2800" dirty="0" smtClean="0"/>
              <a:t>the researcher</a:t>
            </a:r>
            <a:r>
              <a:rPr lang="en-US" sz="2800" dirty="0"/>
              <a:t>, or when</a:t>
            </a:r>
          </a:p>
          <a:p>
            <a:pPr algn="l" rtl="0"/>
            <a:r>
              <a:rPr lang="en-US" sz="2800" dirty="0"/>
              <a:t>The parametric assumptions such as normality or constant </a:t>
            </a:r>
            <a:r>
              <a:rPr lang="en-US" sz="2800" dirty="0" smtClean="0"/>
              <a:t>variance </a:t>
            </a:r>
            <a:r>
              <a:rPr lang="en-US" sz="2800" dirty="0"/>
              <a:t>are seriously violated.</a:t>
            </a:r>
          </a:p>
          <a:p>
            <a:pPr algn="l" rtl="0"/>
            <a:endParaRPr lang="en-US" sz="2800" dirty="0"/>
          </a:p>
        </p:txBody>
      </p:sp>
      <p:sp>
        <p:nvSpPr>
          <p:cNvPr id="5" name="Footer Placeholder 4"/>
          <p:cNvSpPr>
            <a:spLocks noGrp="1"/>
          </p:cNvSpPr>
          <p:nvPr>
            <p:ph type="ftr" sz="quarter" idx="11"/>
          </p:nvPr>
        </p:nvSpPr>
        <p:spPr/>
        <p:txBody>
          <a:bodyPr/>
          <a:lstStyle/>
          <a:p>
            <a:r>
              <a:rPr lang="en-US" smtClean="0"/>
              <a:t>Dr. Mohammed Alahmed</a:t>
            </a:r>
            <a:endParaRPr lang="en-US"/>
          </a:p>
        </p:txBody>
      </p:sp>
      <p:sp>
        <p:nvSpPr>
          <p:cNvPr id="4" name="Slide Number Placeholder 3"/>
          <p:cNvSpPr>
            <a:spLocks noGrp="1"/>
          </p:cNvSpPr>
          <p:nvPr>
            <p:ph type="sldNum" sz="quarter" idx="12"/>
          </p:nvPr>
        </p:nvSpPr>
        <p:spPr/>
        <p:txBody>
          <a:bodyPr/>
          <a:lstStyle/>
          <a:p>
            <a:fld id="{DEEE663C-9B4D-4569-96F4-448A1C7C10D7}" type="slidenum">
              <a:rPr lang="en-US" smtClean="0"/>
              <a:t>33</a:t>
            </a:fld>
            <a:endParaRPr lang="en-US"/>
          </a:p>
        </p:txBody>
      </p:sp>
    </p:spTree>
    <p:extLst>
      <p:ext uri="{BB962C8B-B14F-4D97-AF65-F5344CB8AC3E}">
        <p14:creationId xmlns:p14="http://schemas.microsoft.com/office/powerpoint/2010/main" val="221282655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914400" y="2743200"/>
            <a:ext cx="6096000" cy="1865312"/>
          </a:xfrm>
        </p:spPr>
        <p:txBody>
          <a:bodyPr/>
          <a:lstStyle/>
          <a:p>
            <a:r>
              <a:rPr lang="en-US" dirty="0"/>
              <a:t>Hypothesis Testing:</a:t>
            </a:r>
            <a:br>
              <a:rPr lang="en-US" dirty="0"/>
            </a:br>
            <a:r>
              <a:rPr lang="en-US" sz="5400" b="1" dirty="0"/>
              <a:t>Categorical Data</a:t>
            </a:r>
          </a:p>
        </p:txBody>
      </p:sp>
      <p:pic>
        <p:nvPicPr>
          <p:cNvPr id="6146" name="Picture 2" descr="http://uxmag.com/sites/default/files/uploads/whitneywinningcombos/Fig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304800"/>
            <a:ext cx="3448050" cy="2362200"/>
          </a:xfrm>
          <a:prstGeom prst="rect">
            <a:avLst/>
          </a:prstGeom>
          <a:noFill/>
          <a:extLst>
            <a:ext uri="{909E8E84-426E-40DD-AFC4-6F175D3DCCD1}">
              <a14:hiddenFill xmlns:a14="http://schemas.microsoft.com/office/drawing/2010/main">
                <a:solidFill>
                  <a:srgbClr val="FFFFFF"/>
                </a:solidFill>
              </a14:hiddenFill>
            </a:ext>
          </a:extLst>
        </p:spPr>
      </p:pic>
      <p:sp>
        <p:nvSpPr>
          <p:cNvPr id="3" name="Footer Placeholder 2"/>
          <p:cNvSpPr>
            <a:spLocks noGrp="1"/>
          </p:cNvSpPr>
          <p:nvPr>
            <p:ph type="ftr" sz="quarter" idx="3"/>
          </p:nvPr>
        </p:nvSpPr>
        <p:spPr/>
        <p:txBody>
          <a:bodyPr/>
          <a:lstStyle/>
          <a:p>
            <a:r>
              <a:rPr lang="en-US" smtClean="0"/>
              <a:t>Dr. Mohammed Alahmed</a:t>
            </a:r>
            <a:endParaRPr lang="en-US"/>
          </a:p>
        </p:txBody>
      </p:sp>
      <p:sp>
        <p:nvSpPr>
          <p:cNvPr id="4" name="Slide Number Placeholder 3"/>
          <p:cNvSpPr>
            <a:spLocks noGrp="1"/>
          </p:cNvSpPr>
          <p:nvPr>
            <p:ph type="sldNum" sz="quarter" idx="4"/>
          </p:nvPr>
        </p:nvSpPr>
        <p:spPr/>
        <p:txBody>
          <a:bodyPr/>
          <a:lstStyle/>
          <a:p>
            <a:fld id="{DEEE663C-9B4D-4569-96F4-448A1C7C10D7}" type="slidenum">
              <a:rPr lang="en-US" smtClean="0"/>
              <a:t>34</a:t>
            </a:fld>
            <a:endParaRPr lang="en-US"/>
          </a:p>
        </p:txBody>
      </p:sp>
    </p:spTree>
    <p:extLst>
      <p:ext uri="{BB962C8B-B14F-4D97-AF65-F5344CB8AC3E}">
        <p14:creationId xmlns:p14="http://schemas.microsoft.com/office/powerpoint/2010/main" val="302962658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0013" y="381000"/>
            <a:ext cx="6859587" cy="762000"/>
          </a:xfrm>
        </p:spPr>
        <p:txBody>
          <a:bodyPr/>
          <a:lstStyle/>
          <a:p>
            <a:pPr rtl="0"/>
            <a:r>
              <a:rPr lang="en-US" dirty="0" smtClean="0"/>
              <a:t>Introduction</a:t>
            </a:r>
            <a:endParaRPr lang="en-US" dirty="0"/>
          </a:p>
        </p:txBody>
      </p:sp>
      <p:sp>
        <p:nvSpPr>
          <p:cNvPr id="3" name="Content Placeholder 2"/>
          <p:cNvSpPr>
            <a:spLocks noGrp="1"/>
          </p:cNvSpPr>
          <p:nvPr>
            <p:ph idx="1"/>
          </p:nvPr>
        </p:nvSpPr>
        <p:spPr/>
        <p:txBody>
          <a:bodyPr/>
          <a:lstStyle/>
          <a:p>
            <a:pPr algn="l" rtl="0"/>
            <a:r>
              <a:rPr lang="en-US" sz="2800" dirty="0"/>
              <a:t>In Chapters 7 and 8, the basic methods of hypothesis testing for </a:t>
            </a:r>
            <a:r>
              <a:rPr lang="en-US" sz="2800" b="1" dirty="0">
                <a:solidFill>
                  <a:srgbClr val="C00000"/>
                </a:solidFill>
              </a:rPr>
              <a:t>continuous</a:t>
            </a:r>
            <a:r>
              <a:rPr lang="en-US" sz="2800" dirty="0"/>
              <a:t> </a:t>
            </a:r>
            <a:r>
              <a:rPr lang="en-US" sz="2800" dirty="0" smtClean="0"/>
              <a:t>data were presented.</a:t>
            </a:r>
          </a:p>
          <a:p>
            <a:pPr algn="l" rtl="0"/>
            <a:r>
              <a:rPr lang="en-US" sz="2800" dirty="0"/>
              <a:t>If the variable under study is not continuous but is instead classified into </a:t>
            </a:r>
            <a:r>
              <a:rPr lang="en-US" sz="2800" dirty="0" smtClean="0"/>
              <a:t>categories, which </a:t>
            </a:r>
            <a:r>
              <a:rPr lang="en-US" sz="2800" dirty="0"/>
              <a:t>may or may not be ordered, then different methods of inference </a:t>
            </a:r>
            <a:r>
              <a:rPr lang="en-US" sz="2800" dirty="0" smtClean="0"/>
              <a:t>should be used.</a:t>
            </a:r>
            <a:endParaRPr lang="en-US" sz="2800" dirty="0"/>
          </a:p>
        </p:txBody>
      </p:sp>
      <p:sp>
        <p:nvSpPr>
          <p:cNvPr id="5" name="Footer Placeholder 4"/>
          <p:cNvSpPr>
            <a:spLocks noGrp="1"/>
          </p:cNvSpPr>
          <p:nvPr>
            <p:ph type="ftr" sz="quarter" idx="11"/>
          </p:nvPr>
        </p:nvSpPr>
        <p:spPr/>
        <p:txBody>
          <a:bodyPr/>
          <a:lstStyle/>
          <a:p>
            <a:r>
              <a:rPr lang="en-US" smtClean="0"/>
              <a:t>Dr. Mohammed Alahmed</a:t>
            </a:r>
            <a:endParaRPr lang="en-US"/>
          </a:p>
        </p:txBody>
      </p:sp>
      <p:sp>
        <p:nvSpPr>
          <p:cNvPr id="4" name="Slide Number Placeholder 3"/>
          <p:cNvSpPr>
            <a:spLocks noGrp="1"/>
          </p:cNvSpPr>
          <p:nvPr>
            <p:ph type="sldNum" sz="quarter" idx="12"/>
          </p:nvPr>
        </p:nvSpPr>
        <p:spPr/>
        <p:txBody>
          <a:bodyPr/>
          <a:lstStyle/>
          <a:p>
            <a:fld id="{DEEE663C-9B4D-4569-96F4-448A1C7C10D7}" type="slidenum">
              <a:rPr lang="en-US" smtClean="0"/>
              <a:t>35</a:t>
            </a:fld>
            <a:endParaRPr lang="en-US"/>
          </a:p>
        </p:txBody>
      </p:sp>
    </p:spTree>
    <p:extLst>
      <p:ext uri="{BB962C8B-B14F-4D97-AF65-F5344CB8AC3E}">
        <p14:creationId xmlns:p14="http://schemas.microsoft.com/office/powerpoint/2010/main" val="275879923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219200"/>
            <a:ext cx="7315200" cy="4724400"/>
          </a:xfrm>
        </p:spPr>
        <p:txBody>
          <a:bodyPr/>
          <a:lstStyle/>
          <a:p>
            <a:pPr algn="l" rtl="0"/>
            <a:r>
              <a:rPr lang="en-US" sz="3200" dirty="0"/>
              <a:t>Categorical data analysis deals with discrete data that can be organized into categories.  </a:t>
            </a:r>
            <a:endParaRPr lang="en-US" sz="3200" dirty="0" smtClean="0"/>
          </a:p>
          <a:p>
            <a:pPr algn="l" rtl="0"/>
            <a:r>
              <a:rPr lang="en-US" sz="3200" dirty="0" smtClean="0"/>
              <a:t>The </a:t>
            </a:r>
            <a:r>
              <a:rPr lang="en-US" sz="3200" dirty="0"/>
              <a:t>data are organized into a </a:t>
            </a:r>
            <a:r>
              <a:rPr lang="en-US" sz="3200" i="1" u="sng" dirty="0">
                <a:solidFill>
                  <a:srgbClr val="C00000"/>
                </a:solidFill>
              </a:rPr>
              <a:t>contingency table</a:t>
            </a:r>
            <a:r>
              <a:rPr lang="en-US" sz="3200" dirty="0"/>
              <a:t>.  </a:t>
            </a:r>
            <a:endParaRPr lang="en-US" sz="3200" dirty="0" smtClean="0"/>
          </a:p>
          <a:p>
            <a:pPr algn="l" rtl="0"/>
            <a:r>
              <a:rPr lang="en-US" sz="3200" dirty="0" smtClean="0"/>
              <a:t>The </a:t>
            </a:r>
            <a:r>
              <a:rPr lang="en-US" sz="3200" dirty="0">
                <a:latin typeface="Symbol" pitchFamily="18" charset="2"/>
              </a:rPr>
              <a:t>c</a:t>
            </a:r>
            <a:r>
              <a:rPr lang="en-US" sz="3200" baseline="30000" dirty="0"/>
              <a:t>2</a:t>
            </a:r>
            <a:r>
              <a:rPr lang="en-US" sz="3200" dirty="0"/>
              <a:t> distribution is used in categorical data analysis.</a:t>
            </a:r>
          </a:p>
          <a:p>
            <a:pPr algn="l" rtl="0"/>
            <a:endParaRPr lang="en-US" sz="3200" dirty="0"/>
          </a:p>
        </p:txBody>
      </p:sp>
      <p:sp>
        <p:nvSpPr>
          <p:cNvPr id="2" name="Footer Placeholder 1"/>
          <p:cNvSpPr>
            <a:spLocks noGrp="1"/>
          </p:cNvSpPr>
          <p:nvPr>
            <p:ph type="ftr" sz="quarter" idx="11"/>
          </p:nvPr>
        </p:nvSpPr>
        <p:spPr/>
        <p:txBody>
          <a:bodyPr/>
          <a:lstStyle/>
          <a:p>
            <a:r>
              <a:rPr lang="en-US" smtClean="0"/>
              <a:t>Dr. Mohammed Alahmed</a:t>
            </a:r>
            <a:endParaRPr lang="en-US"/>
          </a:p>
        </p:txBody>
      </p:sp>
      <p:sp>
        <p:nvSpPr>
          <p:cNvPr id="4" name="Slide Number Placeholder 3"/>
          <p:cNvSpPr>
            <a:spLocks noGrp="1"/>
          </p:cNvSpPr>
          <p:nvPr>
            <p:ph type="sldNum" sz="quarter" idx="12"/>
          </p:nvPr>
        </p:nvSpPr>
        <p:spPr/>
        <p:txBody>
          <a:bodyPr/>
          <a:lstStyle/>
          <a:p>
            <a:fld id="{DEEE663C-9B4D-4569-96F4-448A1C7C10D7}" type="slidenum">
              <a:rPr lang="en-US" smtClean="0"/>
              <a:t>36</a:t>
            </a:fld>
            <a:endParaRPr lang="en-US"/>
          </a:p>
        </p:txBody>
      </p:sp>
    </p:spTree>
    <p:extLst>
      <p:ext uri="{BB962C8B-B14F-4D97-AF65-F5344CB8AC3E}">
        <p14:creationId xmlns:p14="http://schemas.microsoft.com/office/powerpoint/2010/main" val="248751536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143000"/>
            <a:ext cx="7391400" cy="4800600"/>
          </a:xfrm>
        </p:spPr>
        <p:txBody>
          <a:bodyPr/>
          <a:lstStyle/>
          <a:p>
            <a:pPr algn="l" rtl="0"/>
            <a:r>
              <a:rPr lang="en-US" sz="2800" dirty="0"/>
              <a:t>Independent (Explanatory) Variable is Categorical (Nominal or Ordinal)</a:t>
            </a:r>
          </a:p>
          <a:p>
            <a:pPr algn="l" rtl="0"/>
            <a:r>
              <a:rPr lang="en-US" sz="2800" dirty="0"/>
              <a:t> Dependent (Response) Variable is Categorical (Nominal or Ordinal)</a:t>
            </a:r>
          </a:p>
          <a:p>
            <a:pPr algn="l" rtl="0"/>
            <a:r>
              <a:rPr lang="en-US" sz="2800" dirty="0"/>
              <a:t> Special Cases: </a:t>
            </a:r>
          </a:p>
          <a:p>
            <a:pPr lvl="1" algn="l" rtl="0"/>
            <a:r>
              <a:rPr lang="en-US" sz="2800" dirty="0"/>
              <a:t>2x2 (Each variable has 2 levels)</a:t>
            </a:r>
          </a:p>
          <a:p>
            <a:pPr lvl="1" algn="l" rtl="0"/>
            <a:r>
              <a:rPr lang="en-US" sz="2800" dirty="0"/>
              <a:t>Nominal/Nominal</a:t>
            </a:r>
          </a:p>
          <a:p>
            <a:pPr lvl="1" algn="l" rtl="0"/>
            <a:r>
              <a:rPr lang="en-US" sz="2800" dirty="0"/>
              <a:t>Nominal/Ordinal</a:t>
            </a:r>
          </a:p>
          <a:p>
            <a:pPr lvl="1" algn="l" rtl="0"/>
            <a:r>
              <a:rPr lang="en-US" sz="2800" dirty="0"/>
              <a:t>Ordinal/Ordinal</a:t>
            </a:r>
            <a:endParaRPr lang="en-US" sz="2400" dirty="0"/>
          </a:p>
          <a:p>
            <a:pPr marL="0" indent="0" algn="l" rtl="0">
              <a:buNone/>
            </a:pPr>
            <a:endParaRPr lang="en-US" sz="2800" dirty="0"/>
          </a:p>
        </p:txBody>
      </p:sp>
      <p:sp>
        <p:nvSpPr>
          <p:cNvPr id="2" name="Footer Placeholder 1"/>
          <p:cNvSpPr>
            <a:spLocks noGrp="1"/>
          </p:cNvSpPr>
          <p:nvPr>
            <p:ph type="ftr" sz="quarter" idx="11"/>
          </p:nvPr>
        </p:nvSpPr>
        <p:spPr/>
        <p:txBody>
          <a:bodyPr/>
          <a:lstStyle/>
          <a:p>
            <a:r>
              <a:rPr lang="en-US" smtClean="0"/>
              <a:t>Dr. Mohammed Alahmed</a:t>
            </a:r>
            <a:endParaRPr lang="en-US"/>
          </a:p>
        </p:txBody>
      </p:sp>
      <p:sp>
        <p:nvSpPr>
          <p:cNvPr id="4" name="Slide Number Placeholder 3"/>
          <p:cNvSpPr>
            <a:spLocks noGrp="1"/>
          </p:cNvSpPr>
          <p:nvPr>
            <p:ph type="sldNum" sz="quarter" idx="12"/>
          </p:nvPr>
        </p:nvSpPr>
        <p:spPr/>
        <p:txBody>
          <a:bodyPr/>
          <a:lstStyle/>
          <a:p>
            <a:fld id="{DEEE663C-9B4D-4569-96F4-448A1C7C10D7}" type="slidenum">
              <a:rPr lang="en-US" smtClean="0"/>
              <a:t>37</a:t>
            </a:fld>
            <a:endParaRPr lang="en-US"/>
          </a:p>
        </p:txBody>
      </p:sp>
    </p:spTree>
    <p:extLst>
      <p:ext uri="{BB962C8B-B14F-4D97-AF65-F5344CB8AC3E}">
        <p14:creationId xmlns:p14="http://schemas.microsoft.com/office/powerpoint/2010/main" val="109824506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0013" y="381000"/>
            <a:ext cx="6859587" cy="685800"/>
          </a:xfrm>
        </p:spPr>
        <p:txBody>
          <a:bodyPr/>
          <a:lstStyle/>
          <a:p>
            <a:pPr rtl="0"/>
            <a:r>
              <a:rPr lang="en-US" dirty="0"/>
              <a:t>Contingency Tables</a:t>
            </a:r>
          </a:p>
        </p:txBody>
      </p:sp>
      <p:sp>
        <p:nvSpPr>
          <p:cNvPr id="3" name="Content Placeholder 2"/>
          <p:cNvSpPr>
            <a:spLocks noGrp="1"/>
          </p:cNvSpPr>
          <p:nvPr>
            <p:ph idx="1"/>
          </p:nvPr>
        </p:nvSpPr>
        <p:spPr>
          <a:xfrm>
            <a:off x="1143000" y="1447800"/>
            <a:ext cx="7086600" cy="4495800"/>
          </a:xfrm>
        </p:spPr>
        <p:txBody>
          <a:bodyPr>
            <a:normAutofit/>
          </a:bodyPr>
          <a:lstStyle/>
          <a:p>
            <a:pPr algn="l" rtl="0"/>
            <a:r>
              <a:rPr lang="en-US" dirty="0"/>
              <a:t>Tables representing all combinations of levels of explanatory and response variables</a:t>
            </a:r>
          </a:p>
          <a:p>
            <a:pPr algn="l" rtl="0"/>
            <a:r>
              <a:rPr lang="en-US" dirty="0"/>
              <a:t>Numbers in table represent </a:t>
            </a:r>
            <a:r>
              <a:rPr lang="en-US" b="1" dirty="0"/>
              <a:t>Counts</a:t>
            </a:r>
            <a:r>
              <a:rPr lang="en-US" dirty="0"/>
              <a:t> of the number of cases in each cell</a:t>
            </a:r>
          </a:p>
          <a:p>
            <a:pPr algn="l" rtl="0"/>
            <a:r>
              <a:rPr lang="en-US" dirty="0"/>
              <a:t>Row and column totals are called </a:t>
            </a:r>
            <a:r>
              <a:rPr lang="en-US" b="1" dirty="0"/>
              <a:t>Marginal counts</a:t>
            </a:r>
            <a:endParaRPr lang="en-US" dirty="0"/>
          </a:p>
          <a:p>
            <a:pPr algn="l" rtl="0"/>
            <a:r>
              <a:rPr lang="en-US" dirty="0"/>
              <a:t>The contingency table is also known as a </a:t>
            </a:r>
            <a:r>
              <a:rPr lang="en-US" dirty="0" err="1"/>
              <a:t>crosstabulation</a:t>
            </a:r>
            <a:r>
              <a:rPr lang="en-US" dirty="0"/>
              <a:t>, because it counts the cases that fall into each pairing of the </a:t>
            </a:r>
            <a:r>
              <a:rPr lang="en-US" dirty="0" smtClean="0"/>
              <a:t>table.</a:t>
            </a:r>
            <a:endParaRPr lang="en-US" dirty="0"/>
          </a:p>
        </p:txBody>
      </p:sp>
      <p:sp>
        <p:nvSpPr>
          <p:cNvPr id="5" name="Footer Placeholder 4"/>
          <p:cNvSpPr>
            <a:spLocks noGrp="1"/>
          </p:cNvSpPr>
          <p:nvPr>
            <p:ph type="ftr" sz="quarter" idx="11"/>
          </p:nvPr>
        </p:nvSpPr>
        <p:spPr/>
        <p:txBody>
          <a:bodyPr/>
          <a:lstStyle/>
          <a:p>
            <a:r>
              <a:rPr lang="en-US" smtClean="0"/>
              <a:t>Dr. Mohammed Alahmed</a:t>
            </a:r>
            <a:endParaRPr lang="en-US"/>
          </a:p>
        </p:txBody>
      </p:sp>
      <p:sp>
        <p:nvSpPr>
          <p:cNvPr id="4" name="Slide Number Placeholder 3"/>
          <p:cNvSpPr>
            <a:spLocks noGrp="1"/>
          </p:cNvSpPr>
          <p:nvPr>
            <p:ph type="sldNum" sz="quarter" idx="12"/>
          </p:nvPr>
        </p:nvSpPr>
        <p:spPr/>
        <p:txBody>
          <a:bodyPr/>
          <a:lstStyle/>
          <a:p>
            <a:fld id="{DEEE663C-9B4D-4569-96F4-448A1C7C10D7}" type="slidenum">
              <a:rPr lang="en-US" smtClean="0"/>
              <a:t>38</a:t>
            </a:fld>
            <a:endParaRPr lang="en-US"/>
          </a:p>
        </p:txBody>
      </p:sp>
    </p:spTree>
    <p:extLst>
      <p:ext uri="{BB962C8B-B14F-4D97-AF65-F5344CB8AC3E}">
        <p14:creationId xmlns:p14="http://schemas.microsoft.com/office/powerpoint/2010/main" val="315261322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28600"/>
            <a:ext cx="7164387" cy="838200"/>
          </a:xfrm>
        </p:spPr>
        <p:txBody>
          <a:bodyPr>
            <a:normAutofit fontScale="90000"/>
          </a:bodyPr>
          <a:lstStyle/>
          <a:p>
            <a:pPr rtl="0"/>
            <a:r>
              <a:rPr lang="en-US" dirty="0"/>
              <a:t>Chi-Square (χ</a:t>
            </a:r>
            <a:r>
              <a:rPr lang="en-US" baseline="30000" dirty="0"/>
              <a:t>2</a:t>
            </a:r>
            <a:r>
              <a:rPr lang="en-US" dirty="0"/>
              <a:t>) and Frequency Data</a:t>
            </a:r>
          </a:p>
        </p:txBody>
      </p:sp>
      <p:sp>
        <p:nvSpPr>
          <p:cNvPr id="3" name="Content Placeholder 2"/>
          <p:cNvSpPr>
            <a:spLocks noGrp="1"/>
          </p:cNvSpPr>
          <p:nvPr>
            <p:ph idx="1"/>
          </p:nvPr>
        </p:nvSpPr>
        <p:spPr>
          <a:xfrm>
            <a:off x="457200" y="1524000"/>
            <a:ext cx="8229600" cy="4800600"/>
          </a:xfrm>
        </p:spPr>
        <p:txBody>
          <a:bodyPr>
            <a:normAutofit fontScale="92500"/>
          </a:bodyPr>
          <a:lstStyle/>
          <a:p>
            <a:pPr algn="l" rtl="0"/>
            <a:r>
              <a:rPr lang="en-US" dirty="0"/>
              <a:t>For chi‑square, the data are </a:t>
            </a:r>
            <a:r>
              <a:rPr lang="en-US" b="1" dirty="0">
                <a:solidFill>
                  <a:srgbClr val="0000FF"/>
                </a:solidFill>
              </a:rPr>
              <a:t>frequencies</a:t>
            </a:r>
            <a:r>
              <a:rPr lang="en-US" dirty="0"/>
              <a:t> rather than numerical scores</a:t>
            </a:r>
            <a:r>
              <a:rPr lang="en-US" dirty="0" smtClean="0"/>
              <a:t>.</a:t>
            </a:r>
          </a:p>
          <a:p>
            <a:pPr algn="l" rtl="0"/>
            <a:r>
              <a:rPr lang="en-US" dirty="0"/>
              <a:t>Chi Square is used when both variables are measured on a nominal </a:t>
            </a:r>
            <a:r>
              <a:rPr lang="en-US" dirty="0" smtClean="0"/>
              <a:t>or ordinal scale.</a:t>
            </a:r>
          </a:p>
          <a:p>
            <a:pPr algn="l" rtl="0">
              <a:lnSpc>
                <a:spcPct val="80000"/>
              </a:lnSpc>
            </a:pPr>
            <a:r>
              <a:rPr lang="en-US" dirty="0"/>
              <a:t>It can be applied to interval or ratio data that have been categorized into a small number of groups.</a:t>
            </a:r>
          </a:p>
          <a:p>
            <a:pPr algn="l" rtl="0">
              <a:lnSpc>
                <a:spcPct val="80000"/>
              </a:lnSpc>
            </a:pPr>
            <a:r>
              <a:rPr lang="en-US" dirty="0"/>
              <a:t>It assumes that the observations are randomly sampled from the population.</a:t>
            </a:r>
          </a:p>
          <a:p>
            <a:pPr algn="l" rtl="0">
              <a:lnSpc>
                <a:spcPct val="80000"/>
              </a:lnSpc>
            </a:pPr>
            <a:r>
              <a:rPr lang="en-US" dirty="0"/>
              <a:t>All observations are independent (an individual can appear only once in a table and there are no overlapping categories).</a:t>
            </a:r>
          </a:p>
          <a:p>
            <a:pPr algn="l" rtl="0">
              <a:lnSpc>
                <a:spcPct val="80000"/>
              </a:lnSpc>
            </a:pPr>
            <a:r>
              <a:rPr lang="en-US" dirty="0"/>
              <a:t>It does not make any assumptions about the shape of the distribution nor about the homogeneity of variances</a:t>
            </a:r>
            <a:r>
              <a:rPr lang="en-US" dirty="0" smtClean="0"/>
              <a:t>.</a:t>
            </a:r>
            <a:endParaRPr lang="en-US" dirty="0"/>
          </a:p>
          <a:p>
            <a:pPr algn="l" rtl="0"/>
            <a:r>
              <a:rPr lang="en-US" dirty="0"/>
              <a:t>Chi-squared is based upon the differences between observed and expected frequencies</a:t>
            </a:r>
          </a:p>
        </p:txBody>
      </p:sp>
      <p:sp>
        <p:nvSpPr>
          <p:cNvPr id="5" name="Footer Placeholder 4"/>
          <p:cNvSpPr>
            <a:spLocks noGrp="1"/>
          </p:cNvSpPr>
          <p:nvPr>
            <p:ph type="ftr" sz="quarter" idx="11"/>
          </p:nvPr>
        </p:nvSpPr>
        <p:spPr/>
        <p:txBody>
          <a:bodyPr/>
          <a:lstStyle/>
          <a:p>
            <a:r>
              <a:rPr lang="en-US" smtClean="0"/>
              <a:t>Dr. Mohammed Alahmed</a:t>
            </a:r>
            <a:endParaRPr lang="en-US"/>
          </a:p>
        </p:txBody>
      </p:sp>
      <p:sp>
        <p:nvSpPr>
          <p:cNvPr id="4" name="Slide Number Placeholder 3"/>
          <p:cNvSpPr>
            <a:spLocks noGrp="1"/>
          </p:cNvSpPr>
          <p:nvPr>
            <p:ph type="sldNum" sz="quarter" idx="12"/>
          </p:nvPr>
        </p:nvSpPr>
        <p:spPr/>
        <p:txBody>
          <a:bodyPr/>
          <a:lstStyle/>
          <a:p>
            <a:fld id="{DEEE663C-9B4D-4569-96F4-448A1C7C10D7}" type="slidenum">
              <a:rPr lang="en-US" smtClean="0"/>
              <a:t>39</a:t>
            </a:fld>
            <a:endParaRPr lang="en-US"/>
          </a:p>
        </p:txBody>
      </p:sp>
    </p:spTree>
    <p:extLst>
      <p:ext uri="{BB962C8B-B14F-4D97-AF65-F5344CB8AC3E}">
        <p14:creationId xmlns:p14="http://schemas.microsoft.com/office/powerpoint/2010/main" val="2783514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219200"/>
            <a:ext cx="7239000" cy="4800600"/>
          </a:xfrm>
        </p:spPr>
        <p:txBody>
          <a:bodyPr>
            <a:noAutofit/>
          </a:bodyPr>
          <a:lstStyle/>
          <a:p>
            <a:pPr algn="l" rtl="0"/>
            <a:r>
              <a:rPr lang="en-US" sz="2000" dirty="0"/>
              <a:t>These procedures are usually called </a:t>
            </a:r>
            <a:r>
              <a:rPr lang="en-US" sz="2000" b="1" dirty="0">
                <a:solidFill>
                  <a:srgbClr val="C00000"/>
                </a:solidFill>
              </a:rPr>
              <a:t>parametric</a:t>
            </a:r>
            <a:r>
              <a:rPr lang="en-US" sz="2000" dirty="0"/>
              <a:t> statistical methods because the parametric form of the distribution is assumed to be known.</a:t>
            </a:r>
          </a:p>
          <a:p>
            <a:pPr algn="l" rtl="0"/>
            <a:r>
              <a:rPr lang="en-US" sz="2000" dirty="0"/>
              <a:t>If these assumptions about the shape of the distribution are not made, and/or if the central-limit theorem also seems inapplicable because of small sample size, then </a:t>
            </a:r>
            <a:r>
              <a:rPr lang="en-US" sz="2000" b="1" dirty="0">
                <a:solidFill>
                  <a:srgbClr val="C00000"/>
                </a:solidFill>
              </a:rPr>
              <a:t>non-parametric</a:t>
            </a:r>
            <a:r>
              <a:rPr lang="en-US" sz="2000" dirty="0"/>
              <a:t> statistical methods, which make fewer assumptions about the distributional shape, must be used.</a:t>
            </a:r>
          </a:p>
          <a:p>
            <a:pPr algn="l" rtl="0"/>
            <a:r>
              <a:rPr lang="en-US" sz="2000" dirty="0"/>
              <a:t>Non-parametric tests are typically focused on the </a:t>
            </a:r>
            <a:r>
              <a:rPr lang="en-US" sz="2000" b="1" dirty="0">
                <a:solidFill>
                  <a:srgbClr val="C00000"/>
                </a:solidFill>
              </a:rPr>
              <a:t>median</a:t>
            </a:r>
            <a:r>
              <a:rPr lang="en-US" sz="2000" dirty="0"/>
              <a:t> (rather than on the mean) and involve fairly straight-forward procedures like ordering and counting.</a:t>
            </a:r>
          </a:p>
          <a:p>
            <a:pPr algn="l" rtl="0"/>
            <a:r>
              <a:rPr lang="en-US" altLang="zh-TW" sz="2000" dirty="0"/>
              <a:t>Most nonparametric methods based on </a:t>
            </a:r>
            <a:r>
              <a:rPr lang="en-US" altLang="zh-TW" sz="2000" b="1" dirty="0">
                <a:solidFill>
                  <a:srgbClr val="C00000"/>
                </a:solidFill>
              </a:rPr>
              <a:t>ranks</a:t>
            </a:r>
            <a:r>
              <a:rPr lang="en-US" altLang="zh-TW" sz="2000" dirty="0"/>
              <a:t> instead of original data.</a:t>
            </a:r>
          </a:p>
        </p:txBody>
      </p:sp>
      <p:sp>
        <p:nvSpPr>
          <p:cNvPr id="2" name="Footer Placeholder 1"/>
          <p:cNvSpPr>
            <a:spLocks noGrp="1"/>
          </p:cNvSpPr>
          <p:nvPr>
            <p:ph type="ftr" sz="quarter" idx="11"/>
          </p:nvPr>
        </p:nvSpPr>
        <p:spPr/>
        <p:txBody>
          <a:bodyPr/>
          <a:lstStyle/>
          <a:p>
            <a:r>
              <a:rPr lang="en-US" smtClean="0"/>
              <a:t>Dr. Mohammed Alahmed</a:t>
            </a:r>
            <a:endParaRPr lang="en-US"/>
          </a:p>
        </p:txBody>
      </p:sp>
      <p:sp>
        <p:nvSpPr>
          <p:cNvPr id="4" name="Slide Number Placeholder 3"/>
          <p:cNvSpPr>
            <a:spLocks noGrp="1"/>
          </p:cNvSpPr>
          <p:nvPr>
            <p:ph type="sldNum" sz="quarter" idx="12"/>
          </p:nvPr>
        </p:nvSpPr>
        <p:spPr/>
        <p:txBody>
          <a:bodyPr/>
          <a:lstStyle/>
          <a:p>
            <a:fld id="{DEEE663C-9B4D-4569-96F4-448A1C7C10D7}" type="slidenum">
              <a:rPr lang="en-US" smtClean="0"/>
              <a:t>4</a:t>
            </a:fld>
            <a:endParaRPr lang="en-US"/>
          </a:p>
        </p:txBody>
      </p:sp>
    </p:spTree>
    <p:extLst>
      <p:ext uri="{BB962C8B-B14F-4D97-AF65-F5344CB8AC3E}">
        <p14:creationId xmlns:p14="http://schemas.microsoft.com/office/powerpoint/2010/main" val="179566461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a:xfrm>
            <a:off x="1371600" y="609600"/>
            <a:ext cx="7086600" cy="457200"/>
          </a:xfrm>
        </p:spPr>
        <p:txBody>
          <a:bodyPr/>
          <a:lstStyle/>
          <a:p>
            <a:pPr rtl="0" eaLnBrk="1" hangingPunct="1"/>
            <a:r>
              <a:rPr lang="en-US" dirty="0" smtClean="0"/>
              <a:t>Chi-Square Statistic</a:t>
            </a:r>
          </a:p>
        </p:txBody>
      </p:sp>
      <p:sp>
        <p:nvSpPr>
          <p:cNvPr id="1029" name="Rectangle 3"/>
          <p:cNvSpPr>
            <a:spLocks noGrp="1" noChangeArrowheads="1"/>
          </p:cNvSpPr>
          <p:nvPr>
            <p:ph type="body" sz="half" idx="1"/>
          </p:nvPr>
        </p:nvSpPr>
        <p:spPr>
          <a:xfrm>
            <a:off x="685800" y="1600200"/>
            <a:ext cx="7239000" cy="4572000"/>
          </a:xfrm>
        </p:spPr>
        <p:txBody>
          <a:bodyPr/>
          <a:lstStyle/>
          <a:p>
            <a:pPr algn="l" rtl="0" eaLnBrk="1" hangingPunct="1"/>
            <a:r>
              <a:rPr lang="en-US" sz="2800" dirty="0" smtClean="0"/>
              <a:t>Measures how far the observed values are from the expected values</a:t>
            </a:r>
          </a:p>
          <a:p>
            <a:pPr algn="l" rtl="0" eaLnBrk="1" hangingPunct="1">
              <a:buFontTx/>
              <a:buNone/>
            </a:pPr>
            <a:endParaRPr lang="en-US" sz="2800" dirty="0" smtClean="0"/>
          </a:p>
          <a:p>
            <a:pPr algn="l" rtl="0" eaLnBrk="1" hangingPunct="1">
              <a:buFontTx/>
              <a:buNone/>
            </a:pPr>
            <a:endParaRPr lang="en-US" sz="2800" dirty="0" smtClean="0"/>
          </a:p>
          <a:p>
            <a:pPr algn="l" rtl="0" eaLnBrk="1" hangingPunct="1">
              <a:buFontTx/>
              <a:buNone/>
            </a:pPr>
            <a:endParaRPr lang="en-US" sz="2800" dirty="0" smtClean="0"/>
          </a:p>
          <a:p>
            <a:pPr algn="l" rtl="0" eaLnBrk="1" hangingPunct="1"/>
            <a:endParaRPr lang="en-US" sz="2800" dirty="0" smtClean="0"/>
          </a:p>
          <a:p>
            <a:pPr algn="l" rtl="0" eaLnBrk="1" hangingPunct="1"/>
            <a:r>
              <a:rPr lang="en-US" sz="2800" dirty="0" smtClean="0"/>
              <a:t>Take sum over all cells in table</a:t>
            </a:r>
          </a:p>
          <a:p>
            <a:pPr algn="l" rtl="0" eaLnBrk="1" hangingPunct="1"/>
            <a:r>
              <a:rPr lang="en-US" sz="2800" dirty="0" smtClean="0"/>
              <a:t>When      is large, there is evidence that H</a:t>
            </a:r>
            <a:r>
              <a:rPr lang="en-US" sz="2800" baseline="-25000" dirty="0" smtClean="0"/>
              <a:t>0</a:t>
            </a:r>
            <a:r>
              <a:rPr lang="en-US" sz="2800" dirty="0" smtClean="0"/>
              <a:t> is false.</a:t>
            </a:r>
          </a:p>
        </p:txBody>
      </p:sp>
      <p:graphicFrame>
        <p:nvGraphicFramePr>
          <p:cNvPr id="1027" name="Object 3"/>
          <p:cNvGraphicFramePr>
            <a:graphicFrameLocks noGrp="1" noChangeAspect="1"/>
          </p:cNvGraphicFramePr>
          <p:nvPr>
            <p:ph sz="half" idx="2"/>
            <p:extLst>
              <p:ext uri="{D42A27DB-BD31-4B8C-83A1-F6EECF244321}">
                <p14:modId xmlns:p14="http://schemas.microsoft.com/office/powerpoint/2010/main" val="3864566924"/>
              </p:ext>
            </p:extLst>
          </p:nvPr>
        </p:nvGraphicFramePr>
        <p:xfrm>
          <a:off x="2057400" y="5029200"/>
          <a:ext cx="541338" cy="609600"/>
        </p:xfrm>
        <a:graphic>
          <a:graphicData uri="http://schemas.openxmlformats.org/presentationml/2006/ole">
            <mc:AlternateContent xmlns:mc="http://schemas.openxmlformats.org/markup-compatibility/2006">
              <mc:Choice xmlns:v="urn:schemas-microsoft-com:vml" Requires="v">
                <p:oleObj spid="_x0000_s2108" name="Equation" r:id="rId3" imgW="203040" imgH="228600" progId="Equation.3">
                  <p:embed/>
                </p:oleObj>
              </mc:Choice>
              <mc:Fallback>
                <p:oleObj name="Equation" r:id="rId3" imgW="20304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7400" y="5029200"/>
                        <a:ext cx="541338" cy="609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6" name="Object 2"/>
          <p:cNvGraphicFramePr>
            <a:graphicFrameLocks noChangeAspect="1"/>
          </p:cNvGraphicFramePr>
          <p:nvPr>
            <p:extLst>
              <p:ext uri="{D42A27DB-BD31-4B8C-83A1-F6EECF244321}">
                <p14:modId xmlns:p14="http://schemas.microsoft.com/office/powerpoint/2010/main" val="530720295"/>
              </p:ext>
            </p:extLst>
          </p:nvPr>
        </p:nvGraphicFramePr>
        <p:xfrm>
          <a:off x="1473200" y="3165475"/>
          <a:ext cx="6210300" cy="1255713"/>
        </p:xfrm>
        <a:graphic>
          <a:graphicData uri="http://schemas.openxmlformats.org/presentationml/2006/ole">
            <mc:AlternateContent xmlns:mc="http://schemas.openxmlformats.org/markup-compatibility/2006">
              <mc:Choice xmlns:v="urn:schemas-microsoft-com:vml" Requires="v">
                <p:oleObj spid="_x0000_s2109" name="Equation" r:id="rId5" imgW="2197080" imgH="444240" progId="Equation.3">
                  <p:embed/>
                </p:oleObj>
              </mc:Choice>
              <mc:Fallback>
                <p:oleObj name="Equation" r:id="rId5" imgW="2197080" imgH="444240" progId="Equation.3">
                  <p:embed/>
                  <p:pic>
                    <p:nvPicPr>
                      <p:cNvPr id="0" name=""/>
                      <p:cNvPicPr>
                        <a:picLocks noChangeAspect="1" noChangeArrowheads="1"/>
                      </p:cNvPicPr>
                      <p:nvPr/>
                    </p:nvPicPr>
                    <p:blipFill>
                      <a:blip r:embed="rId6"/>
                      <a:srcRect/>
                      <a:stretch>
                        <a:fillRect/>
                      </a:stretch>
                    </p:blipFill>
                    <p:spPr bwMode="auto">
                      <a:xfrm>
                        <a:off x="1473200" y="3165475"/>
                        <a:ext cx="6210300" cy="1255713"/>
                      </a:xfrm>
                      <a:prstGeom prst="rect">
                        <a:avLst/>
                      </a:prstGeom>
                      <a:solidFill>
                        <a:schemeClr val="bg1"/>
                      </a:solidFill>
                      <a:ln>
                        <a:noFill/>
                      </a:ln>
                      <a:effectLst/>
                      <a:extLst/>
                    </p:spPr>
                  </p:pic>
                </p:oleObj>
              </mc:Fallback>
            </mc:AlternateContent>
          </a:graphicData>
        </a:graphic>
      </p:graphicFrame>
      <p:sp>
        <p:nvSpPr>
          <p:cNvPr id="3" name="Footer Placeholder 2"/>
          <p:cNvSpPr>
            <a:spLocks noGrp="1"/>
          </p:cNvSpPr>
          <p:nvPr>
            <p:ph type="ftr" sz="quarter" idx="11"/>
          </p:nvPr>
        </p:nvSpPr>
        <p:spPr/>
        <p:txBody>
          <a:bodyPr/>
          <a:lstStyle/>
          <a:p>
            <a:pPr>
              <a:defRPr/>
            </a:pPr>
            <a:r>
              <a:rPr lang="en-US" smtClean="0"/>
              <a:t>Dr. Mohammed Alahmed</a:t>
            </a:r>
            <a:endParaRPr lang="en-US"/>
          </a:p>
        </p:txBody>
      </p:sp>
      <p:sp>
        <p:nvSpPr>
          <p:cNvPr id="2" name="Slide Number Placeholder 1"/>
          <p:cNvSpPr>
            <a:spLocks noGrp="1"/>
          </p:cNvSpPr>
          <p:nvPr>
            <p:ph type="sldNum" sz="quarter" idx="12"/>
          </p:nvPr>
        </p:nvSpPr>
        <p:spPr/>
        <p:txBody>
          <a:bodyPr/>
          <a:lstStyle/>
          <a:p>
            <a:pPr>
              <a:defRPr/>
            </a:pPr>
            <a:fld id="{568A66CB-7E6D-423E-8EDD-DC8082FEBCBF}" type="slidenum">
              <a:rPr lang="en-US" smtClean="0"/>
              <a:pPr>
                <a:defRPr/>
              </a:pPr>
              <a:t>40</a:t>
            </a:fld>
            <a:endParaRPr lang="en-US"/>
          </a:p>
        </p:txBody>
      </p:sp>
    </p:spTree>
    <p:extLst>
      <p:ext uri="{BB962C8B-B14F-4D97-AF65-F5344CB8AC3E}">
        <p14:creationId xmlns:p14="http://schemas.microsoft.com/office/powerpoint/2010/main" val="366079548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066800"/>
            <a:ext cx="7239000" cy="4876800"/>
          </a:xfrm>
        </p:spPr>
        <p:txBody>
          <a:bodyPr/>
          <a:lstStyle/>
          <a:p>
            <a:pPr algn="l" rtl="0"/>
            <a:r>
              <a:rPr lang="en-US" sz="3200" dirty="0" smtClean="0"/>
              <a:t>Two </a:t>
            </a:r>
            <a:r>
              <a:rPr lang="en-US" sz="3200" b="1" dirty="0"/>
              <a:t>non-parametric hypothesis tests</a:t>
            </a:r>
            <a:r>
              <a:rPr lang="en-US" sz="3200" dirty="0"/>
              <a:t> using the chi-square statistic:  </a:t>
            </a:r>
            <a:endParaRPr lang="en-US" sz="3200" dirty="0" smtClean="0"/>
          </a:p>
          <a:p>
            <a:pPr marL="914400" lvl="1" indent="-514350" algn="l" rtl="0">
              <a:buFont typeface="+mj-lt"/>
              <a:buAutoNum type="arabicPeriod"/>
            </a:pPr>
            <a:r>
              <a:rPr lang="en-US" sz="2800" dirty="0" smtClean="0"/>
              <a:t>the </a:t>
            </a:r>
            <a:r>
              <a:rPr lang="en-US" sz="2800" dirty="0"/>
              <a:t>chi-square test for goodness of </a:t>
            </a:r>
            <a:r>
              <a:rPr lang="en-US" sz="2800" dirty="0" smtClean="0"/>
              <a:t>fit</a:t>
            </a:r>
          </a:p>
          <a:p>
            <a:pPr marL="914400" lvl="1" indent="-514350" algn="l" rtl="0">
              <a:buFont typeface="+mj-lt"/>
              <a:buAutoNum type="arabicPeriod"/>
            </a:pPr>
            <a:r>
              <a:rPr lang="en-US" sz="2800" dirty="0" smtClean="0"/>
              <a:t>the </a:t>
            </a:r>
            <a:r>
              <a:rPr lang="en-US" sz="2800" dirty="0"/>
              <a:t>chi-square test for independence.  </a:t>
            </a:r>
          </a:p>
          <a:p>
            <a:pPr algn="l" rtl="0"/>
            <a:r>
              <a:rPr lang="en-US" sz="3200" dirty="0" smtClean="0"/>
              <a:t>Assumptions</a:t>
            </a:r>
          </a:p>
          <a:p>
            <a:pPr lvl="1" algn="l" rtl="0"/>
            <a:r>
              <a:rPr lang="en-CA" sz="2000" dirty="0"/>
              <a:t>Independent observations.</a:t>
            </a:r>
          </a:p>
          <a:p>
            <a:pPr lvl="1" algn="l" rtl="0"/>
            <a:r>
              <a:rPr lang="en-CA" sz="2000" dirty="0"/>
              <a:t>A sample size of at least 10.</a:t>
            </a:r>
          </a:p>
          <a:p>
            <a:pPr lvl="1" algn="l" rtl="0"/>
            <a:r>
              <a:rPr lang="en-CA" sz="2000" dirty="0"/>
              <a:t>Random sampling.</a:t>
            </a:r>
          </a:p>
          <a:p>
            <a:pPr lvl="1" algn="l" rtl="0"/>
            <a:r>
              <a:rPr lang="en-CA" sz="2000" dirty="0"/>
              <a:t>All observations must be used.</a:t>
            </a:r>
          </a:p>
          <a:p>
            <a:pPr lvl="1" algn="l" rtl="0"/>
            <a:r>
              <a:rPr lang="en-CA" sz="2000" dirty="0"/>
              <a:t>For the test to be accurate, the expected frequency should be at least 5.</a:t>
            </a:r>
          </a:p>
          <a:p>
            <a:pPr algn="l" rtl="0"/>
            <a:endParaRPr lang="en-US" sz="3200" dirty="0"/>
          </a:p>
        </p:txBody>
      </p:sp>
      <p:sp>
        <p:nvSpPr>
          <p:cNvPr id="2" name="Footer Placeholder 1"/>
          <p:cNvSpPr>
            <a:spLocks noGrp="1"/>
          </p:cNvSpPr>
          <p:nvPr>
            <p:ph type="ftr" sz="quarter" idx="11"/>
          </p:nvPr>
        </p:nvSpPr>
        <p:spPr/>
        <p:txBody>
          <a:bodyPr/>
          <a:lstStyle/>
          <a:p>
            <a:r>
              <a:rPr lang="en-US" smtClean="0"/>
              <a:t>Dr. Mohammed Alahmed</a:t>
            </a:r>
            <a:endParaRPr lang="en-US"/>
          </a:p>
        </p:txBody>
      </p:sp>
      <p:sp>
        <p:nvSpPr>
          <p:cNvPr id="4" name="Slide Number Placeholder 3"/>
          <p:cNvSpPr>
            <a:spLocks noGrp="1"/>
          </p:cNvSpPr>
          <p:nvPr>
            <p:ph type="sldNum" sz="quarter" idx="12"/>
          </p:nvPr>
        </p:nvSpPr>
        <p:spPr/>
        <p:txBody>
          <a:bodyPr/>
          <a:lstStyle/>
          <a:p>
            <a:fld id="{DEEE663C-9B4D-4569-96F4-448A1C7C10D7}" type="slidenum">
              <a:rPr lang="en-US" smtClean="0"/>
              <a:t>41</a:t>
            </a:fld>
            <a:endParaRPr lang="en-US"/>
          </a:p>
        </p:txBody>
      </p:sp>
    </p:spTree>
    <p:extLst>
      <p:ext uri="{BB962C8B-B14F-4D97-AF65-F5344CB8AC3E}">
        <p14:creationId xmlns:p14="http://schemas.microsoft.com/office/powerpoint/2010/main" val="409840479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0013" y="381000"/>
            <a:ext cx="6859587" cy="685800"/>
          </a:xfrm>
        </p:spPr>
        <p:txBody>
          <a:bodyPr>
            <a:normAutofit/>
          </a:bodyPr>
          <a:lstStyle/>
          <a:p>
            <a:pPr rtl="0"/>
            <a:r>
              <a:rPr lang="en-US" dirty="0" smtClean="0"/>
              <a:t>Goodness-of-Fit Test</a:t>
            </a:r>
            <a:endParaRPr lang="en-US" dirty="0"/>
          </a:p>
        </p:txBody>
      </p:sp>
      <p:sp>
        <p:nvSpPr>
          <p:cNvPr id="3" name="Content Placeholder 2"/>
          <p:cNvSpPr>
            <a:spLocks noGrp="1"/>
          </p:cNvSpPr>
          <p:nvPr>
            <p:ph idx="1"/>
          </p:nvPr>
        </p:nvSpPr>
        <p:spPr>
          <a:xfrm>
            <a:off x="1219200" y="1600200"/>
            <a:ext cx="7086600" cy="4419600"/>
          </a:xfrm>
        </p:spPr>
        <p:txBody>
          <a:bodyPr>
            <a:noAutofit/>
          </a:bodyPr>
          <a:lstStyle/>
          <a:p>
            <a:pPr algn="l" rtl="0"/>
            <a:r>
              <a:rPr lang="en-US" sz="2800" dirty="0">
                <a:latin typeface="Arial" pitchFamily="34" charset="0"/>
              </a:rPr>
              <a:t>A </a:t>
            </a:r>
            <a:r>
              <a:rPr lang="en-US" sz="2800" b="1" dirty="0">
                <a:latin typeface="Arial" pitchFamily="34" charset="0"/>
              </a:rPr>
              <a:t>goodness-of-fit test</a:t>
            </a:r>
            <a:r>
              <a:rPr lang="en-US" sz="2800" dirty="0">
                <a:latin typeface="Arial" pitchFamily="34" charset="0"/>
              </a:rPr>
              <a:t> is an inferential procedure used to determine whether a frequency distribution follows a claimed distribution</a:t>
            </a:r>
            <a:r>
              <a:rPr lang="en-US" sz="2800" dirty="0" smtClean="0">
                <a:latin typeface="Arial" pitchFamily="34" charset="0"/>
              </a:rPr>
              <a:t>.</a:t>
            </a:r>
            <a:endParaRPr lang="en-US" sz="2800" dirty="0" smtClean="0"/>
          </a:p>
          <a:p>
            <a:pPr algn="l" rtl="0"/>
            <a:r>
              <a:rPr lang="en-US" sz="2800" dirty="0" smtClean="0"/>
              <a:t>The </a:t>
            </a:r>
            <a:r>
              <a:rPr lang="en-US" sz="2800" b="1" dirty="0"/>
              <a:t>chi-square test for goodness-of-fit</a:t>
            </a:r>
            <a:r>
              <a:rPr lang="en-US" sz="2800" dirty="0"/>
              <a:t> </a:t>
            </a:r>
            <a:r>
              <a:rPr lang="en-US" sz="2800" dirty="0" smtClean="0"/>
              <a:t>is a </a:t>
            </a:r>
            <a:r>
              <a:rPr lang="en-US" sz="2800" dirty="0" smtClean="0">
                <a:cs typeface="Helvetica" pitchFamily="34" charset="0"/>
              </a:rPr>
              <a:t>nonparametric </a:t>
            </a:r>
            <a:r>
              <a:rPr lang="en-US" sz="2800" dirty="0">
                <a:cs typeface="Helvetica" pitchFamily="34" charset="0"/>
              </a:rPr>
              <a:t>test when we have </a:t>
            </a:r>
            <a:r>
              <a:rPr lang="en-US" sz="2800" dirty="0" smtClean="0">
                <a:cs typeface="Helvetica" pitchFamily="34" charset="0"/>
              </a:rPr>
              <a:t>(nominal or ordinal) data.</a:t>
            </a:r>
            <a:endParaRPr lang="en-US" sz="2800" dirty="0">
              <a:cs typeface="Helvetica" pitchFamily="34" charset="0"/>
            </a:endParaRPr>
          </a:p>
          <a:p>
            <a:pPr algn="l" rtl="0"/>
            <a:r>
              <a:rPr lang="en-US" sz="2800" dirty="0" smtClean="0"/>
              <a:t>it uses </a:t>
            </a:r>
            <a:r>
              <a:rPr lang="en-US" sz="2800" b="1" dirty="0">
                <a:solidFill>
                  <a:srgbClr val="00B050"/>
                </a:solidFill>
              </a:rPr>
              <a:t>frequency</a:t>
            </a:r>
            <a:r>
              <a:rPr lang="en-US" sz="2800" dirty="0"/>
              <a:t> data from a sample to test hypotheses about the </a:t>
            </a:r>
            <a:r>
              <a:rPr lang="en-US" sz="2800" b="1" dirty="0">
                <a:solidFill>
                  <a:srgbClr val="00B050"/>
                </a:solidFill>
              </a:rPr>
              <a:t>shape or proportions </a:t>
            </a:r>
            <a:r>
              <a:rPr lang="en-US" sz="2800" dirty="0"/>
              <a:t>of a population.  </a:t>
            </a:r>
          </a:p>
        </p:txBody>
      </p:sp>
      <p:sp>
        <p:nvSpPr>
          <p:cNvPr id="5" name="Footer Placeholder 4"/>
          <p:cNvSpPr>
            <a:spLocks noGrp="1"/>
          </p:cNvSpPr>
          <p:nvPr>
            <p:ph type="ftr" sz="quarter" idx="11"/>
          </p:nvPr>
        </p:nvSpPr>
        <p:spPr/>
        <p:txBody>
          <a:bodyPr/>
          <a:lstStyle/>
          <a:p>
            <a:r>
              <a:rPr lang="en-US" smtClean="0"/>
              <a:t>Dr. Mohammed Alahmed</a:t>
            </a:r>
            <a:endParaRPr lang="en-US"/>
          </a:p>
        </p:txBody>
      </p:sp>
      <p:sp>
        <p:nvSpPr>
          <p:cNvPr id="4" name="Slide Number Placeholder 3"/>
          <p:cNvSpPr>
            <a:spLocks noGrp="1"/>
          </p:cNvSpPr>
          <p:nvPr>
            <p:ph type="sldNum" sz="quarter" idx="12"/>
          </p:nvPr>
        </p:nvSpPr>
        <p:spPr/>
        <p:txBody>
          <a:bodyPr/>
          <a:lstStyle/>
          <a:p>
            <a:fld id="{DEEE663C-9B4D-4569-96F4-448A1C7C10D7}" type="slidenum">
              <a:rPr lang="en-US" smtClean="0"/>
              <a:t>42</a:t>
            </a:fld>
            <a:endParaRPr lang="en-US"/>
          </a:p>
        </p:txBody>
      </p:sp>
    </p:spTree>
    <p:extLst>
      <p:ext uri="{BB962C8B-B14F-4D97-AF65-F5344CB8AC3E}">
        <p14:creationId xmlns:p14="http://schemas.microsoft.com/office/powerpoint/2010/main" val="191852386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9200" y="990600"/>
            <a:ext cx="7239000" cy="4953000"/>
          </a:xfrm>
        </p:spPr>
        <p:txBody>
          <a:bodyPr/>
          <a:lstStyle/>
          <a:p>
            <a:pPr algn="l" rtl="0"/>
            <a:r>
              <a:rPr lang="en-US" sz="2800" dirty="0"/>
              <a:t>Each individual in the sample is classified into one category on the scale of measurement.  </a:t>
            </a:r>
          </a:p>
          <a:p>
            <a:pPr algn="l" rtl="0"/>
            <a:r>
              <a:rPr lang="en-US" sz="2800" dirty="0"/>
              <a:t>The data, called </a:t>
            </a:r>
            <a:r>
              <a:rPr lang="en-US" sz="2800" b="1" dirty="0"/>
              <a:t>observed frequencies</a:t>
            </a:r>
            <a:r>
              <a:rPr lang="en-US" sz="2800" dirty="0"/>
              <a:t>, simply count how many individuals from the sample are in each category.  </a:t>
            </a:r>
            <a:endParaRPr lang="en-US" sz="2800" dirty="0" smtClean="0"/>
          </a:p>
          <a:p>
            <a:pPr algn="l" rtl="0"/>
            <a:r>
              <a:rPr lang="en-US" sz="2800" dirty="0" smtClean="0"/>
              <a:t>The </a:t>
            </a:r>
            <a:r>
              <a:rPr lang="en-US" sz="2800" dirty="0"/>
              <a:t>hypotheses to these tests are written a little different than we have seen in the past because they are usually written in </a:t>
            </a:r>
            <a:r>
              <a:rPr lang="en-US" sz="2800" dirty="0" smtClean="0"/>
              <a:t>word.</a:t>
            </a:r>
            <a:endParaRPr lang="en-US" sz="2800" dirty="0"/>
          </a:p>
        </p:txBody>
      </p:sp>
      <p:sp>
        <p:nvSpPr>
          <p:cNvPr id="2" name="Footer Placeholder 1"/>
          <p:cNvSpPr>
            <a:spLocks noGrp="1"/>
          </p:cNvSpPr>
          <p:nvPr>
            <p:ph type="ftr" sz="quarter" idx="11"/>
          </p:nvPr>
        </p:nvSpPr>
        <p:spPr/>
        <p:txBody>
          <a:bodyPr/>
          <a:lstStyle/>
          <a:p>
            <a:r>
              <a:rPr lang="en-US" smtClean="0"/>
              <a:t>Dr. Mohammed Alahmed</a:t>
            </a:r>
            <a:endParaRPr lang="en-US"/>
          </a:p>
        </p:txBody>
      </p:sp>
      <p:sp>
        <p:nvSpPr>
          <p:cNvPr id="4" name="Slide Number Placeholder 3"/>
          <p:cNvSpPr>
            <a:spLocks noGrp="1"/>
          </p:cNvSpPr>
          <p:nvPr>
            <p:ph type="sldNum" sz="quarter" idx="12"/>
          </p:nvPr>
        </p:nvSpPr>
        <p:spPr/>
        <p:txBody>
          <a:bodyPr/>
          <a:lstStyle/>
          <a:p>
            <a:fld id="{DEEE663C-9B4D-4569-96F4-448A1C7C10D7}" type="slidenum">
              <a:rPr lang="en-US" smtClean="0"/>
              <a:t>43</a:t>
            </a:fld>
            <a:endParaRPr lang="en-US"/>
          </a:p>
        </p:txBody>
      </p:sp>
    </p:spTree>
    <p:extLst>
      <p:ext uri="{BB962C8B-B14F-4D97-AF65-F5344CB8AC3E}">
        <p14:creationId xmlns:p14="http://schemas.microsoft.com/office/powerpoint/2010/main" val="389208675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52400"/>
            <a:ext cx="6859587" cy="1143000"/>
          </a:xfrm>
        </p:spPr>
        <p:txBody>
          <a:bodyPr>
            <a:normAutofit/>
          </a:bodyPr>
          <a:lstStyle/>
          <a:p>
            <a:pPr rtl="0"/>
            <a:r>
              <a:rPr lang="en-US" dirty="0" smtClean="0"/>
              <a:t>Example</a:t>
            </a:r>
            <a:br>
              <a:rPr lang="en-US" dirty="0" smtClean="0"/>
            </a:br>
            <a:r>
              <a:rPr lang="en-US" sz="2200" b="1" dirty="0" smtClean="0"/>
              <a:t>(Example 10.40 page 401 in the book)</a:t>
            </a:r>
            <a:endParaRPr lang="en-US" sz="2200" dirty="0"/>
          </a:p>
        </p:txBody>
      </p:sp>
      <p:sp>
        <p:nvSpPr>
          <p:cNvPr id="3" name="Content Placeholder 2"/>
          <p:cNvSpPr>
            <a:spLocks noGrp="1"/>
          </p:cNvSpPr>
          <p:nvPr>
            <p:ph idx="1"/>
          </p:nvPr>
        </p:nvSpPr>
        <p:spPr>
          <a:xfrm>
            <a:off x="457200" y="1524001"/>
            <a:ext cx="8229600" cy="2971799"/>
          </a:xfrm>
        </p:spPr>
        <p:txBody>
          <a:bodyPr>
            <a:noAutofit/>
          </a:bodyPr>
          <a:lstStyle/>
          <a:p>
            <a:pPr algn="l" rtl="0"/>
            <a:r>
              <a:rPr lang="en-US" sz="2400" dirty="0" smtClean="0"/>
              <a:t>Diastolic </a:t>
            </a:r>
            <a:r>
              <a:rPr lang="en-US" sz="2400" dirty="0"/>
              <a:t>blood-pressure measurements were collected at home </a:t>
            </a:r>
            <a:r>
              <a:rPr lang="en-US" sz="2400" dirty="0" smtClean="0"/>
              <a:t>in a </a:t>
            </a:r>
            <a:r>
              <a:rPr lang="en-US" sz="2400" dirty="0"/>
              <a:t>community-wide screening program of 14,736 adults ages 30−69 in East </a:t>
            </a:r>
            <a:r>
              <a:rPr lang="en-US" sz="2400" dirty="0" smtClean="0"/>
              <a:t>Boston, </a:t>
            </a:r>
            <a:r>
              <a:rPr lang="en-US" sz="2400" dirty="0"/>
              <a:t>as part of a nationwide study to detect and treat hypertensive </a:t>
            </a:r>
            <a:r>
              <a:rPr lang="en-US" sz="2400" dirty="0" smtClean="0"/>
              <a:t>people. The </a:t>
            </a:r>
            <a:r>
              <a:rPr lang="en-US" sz="2400" dirty="0"/>
              <a:t>people in the study were each screened in the home, with two </a:t>
            </a:r>
            <a:r>
              <a:rPr lang="en-US" sz="2400" dirty="0" smtClean="0"/>
              <a:t>measurements taken </a:t>
            </a:r>
            <a:r>
              <a:rPr lang="en-US" sz="2400" dirty="0"/>
              <a:t>during one visit. A frequency distribution of the mean diastolic </a:t>
            </a:r>
            <a:r>
              <a:rPr lang="en-US" sz="2400" dirty="0" smtClean="0"/>
              <a:t>blood pressure </a:t>
            </a:r>
            <a:r>
              <a:rPr lang="en-US" sz="2400" dirty="0"/>
              <a:t>is given in </a:t>
            </a:r>
            <a:r>
              <a:rPr lang="en-US" sz="2400" dirty="0" smtClean="0"/>
              <a:t>the Table in </a:t>
            </a:r>
            <a:r>
              <a:rPr lang="en-US" sz="2400" dirty="0"/>
              <a:t>10-mm Hg intervals</a:t>
            </a:r>
            <a:r>
              <a:rPr lang="en-US" sz="2400" dirty="0" smtClean="0"/>
              <a:t>.</a:t>
            </a:r>
          </a:p>
          <a:p>
            <a:pPr algn="l" rtl="0"/>
            <a:endParaRPr lang="en-US" sz="2400" dirty="0"/>
          </a:p>
          <a:p>
            <a:pPr algn="l" rtl="0"/>
            <a:endParaRPr lang="en-US" sz="2400" dirty="0"/>
          </a:p>
        </p:txBody>
      </p:sp>
      <p:graphicFrame>
        <p:nvGraphicFramePr>
          <p:cNvPr id="4" name="Table 3"/>
          <p:cNvGraphicFramePr>
            <a:graphicFrameLocks noGrp="1"/>
          </p:cNvGraphicFramePr>
          <p:nvPr>
            <p:extLst>
              <p:ext uri="{D42A27DB-BD31-4B8C-83A1-F6EECF244321}">
                <p14:modId xmlns:p14="http://schemas.microsoft.com/office/powerpoint/2010/main" val="2504689864"/>
              </p:ext>
            </p:extLst>
          </p:nvPr>
        </p:nvGraphicFramePr>
        <p:xfrm>
          <a:off x="762000" y="4739640"/>
          <a:ext cx="7672385" cy="741680"/>
        </p:xfrm>
        <a:graphic>
          <a:graphicData uri="http://schemas.openxmlformats.org/drawingml/2006/table">
            <a:tbl>
              <a:tblPr firstRow="1" bandRow="1">
                <a:tableStyleId>{5940675A-B579-460E-94D1-54222C63F5DA}</a:tableStyleId>
              </a:tblPr>
              <a:tblGrid>
                <a:gridCol w="1590992"/>
                <a:gridCol w="613092"/>
                <a:gridCol w="636905"/>
                <a:gridCol w="636905"/>
                <a:gridCol w="686117"/>
                <a:gridCol w="636905"/>
                <a:gridCol w="636905"/>
                <a:gridCol w="733742"/>
                <a:gridCol w="701992"/>
                <a:gridCol w="798830"/>
              </a:tblGrid>
              <a:tr h="370840">
                <a:tc>
                  <a:txBody>
                    <a:bodyPr/>
                    <a:lstStyle/>
                    <a:p>
                      <a:r>
                        <a:rPr lang="en-US" sz="1400" b="1" u="none" strike="noStrike" kern="1200" baseline="0" dirty="0" smtClean="0"/>
                        <a:t>Group (mm Hg)</a:t>
                      </a:r>
                      <a:endParaRPr lang="en-US" sz="1400" b="1" dirty="0"/>
                    </a:p>
                  </a:txBody>
                  <a:tcPr anchor="ctr">
                    <a:solidFill>
                      <a:schemeClr val="bg1"/>
                    </a:solidFill>
                  </a:tcPr>
                </a:tc>
                <a:tc>
                  <a:txBody>
                    <a:bodyPr/>
                    <a:lstStyle/>
                    <a:p>
                      <a:r>
                        <a:rPr lang="en-US" sz="1400" b="1" u="none" strike="noStrike" kern="1200" baseline="0" dirty="0" smtClean="0"/>
                        <a:t>&lt; 50</a:t>
                      </a:r>
                      <a:endParaRPr lang="en-US" sz="1400" b="1" dirty="0"/>
                    </a:p>
                  </a:txBody>
                  <a:tcPr anchor="ctr">
                    <a:solidFill>
                      <a:schemeClr val="bg1"/>
                    </a:solidFill>
                  </a:tcPr>
                </a:tc>
                <a:tc>
                  <a:txBody>
                    <a:bodyPr/>
                    <a:lstStyle/>
                    <a:p>
                      <a:r>
                        <a:rPr lang="en-US" sz="1400" b="1" dirty="0" smtClean="0"/>
                        <a:t>50 – </a:t>
                      </a:r>
                      <a:endParaRPr lang="en-US" sz="1400" b="1" dirty="0"/>
                    </a:p>
                  </a:txBody>
                  <a:tcPr anchor="ctr">
                    <a:solidFill>
                      <a:schemeClr val="bg1"/>
                    </a:solidFill>
                  </a:tcPr>
                </a:tc>
                <a:tc>
                  <a:txBody>
                    <a:bodyPr/>
                    <a:lstStyle/>
                    <a:p>
                      <a:r>
                        <a:rPr lang="en-US" sz="1400" b="1" dirty="0" smtClean="0"/>
                        <a:t>60 – </a:t>
                      </a:r>
                      <a:endParaRPr lang="en-US" sz="1400" b="1" dirty="0"/>
                    </a:p>
                  </a:txBody>
                  <a:tcPr anchor="ctr">
                    <a:solidFill>
                      <a:schemeClr val="bg1"/>
                    </a:solidFill>
                  </a:tcPr>
                </a:tc>
                <a:tc>
                  <a:txBody>
                    <a:bodyPr/>
                    <a:lstStyle/>
                    <a:p>
                      <a:r>
                        <a:rPr lang="en-US" sz="1400" b="1" dirty="0" smtClean="0"/>
                        <a:t>70</a:t>
                      </a:r>
                      <a:r>
                        <a:rPr lang="en-US" sz="1400" b="1" baseline="0" dirty="0" smtClean="0"/>
                        <a:t> - </a:t>
                      </a:r>
                      <a:endParaRPr lang="en-US" sz="1400" b="1" dirty="0"/>
                    </a:p>
                  </a:txBody>
                  <a:tcPr anchor="ctr">
                    <a:solidFill>
                      <a:schemeClr val="bg1"/>
                    </a:solidFill>
                  </a:tcPr>
                </a:tc>
                <a:tc>
                  <a:txBody>
                    <a:bodyPr/>
                    <a:lstStyle/>
                    <a:p>
                      <a:r>
                        <a:rPr lang="en-US" sz="1400" b="1" dirty="0" smtClean="0"/>
                        <a:t>80</a:t>
                      </a:r>
                      <a:r>
                        <a:rPr lang="en-US" sz="1400" b="1" baseline="0" dirty="0" smtClean="0"/>
                        <a:t> – </a:t>
                      </a:r>
                      <a:endParaRPr lang="en-US" sz="1400" b="1" dirty="0"/>
                    </a:p>
                  </a:txBody>
                  <a:tcPr anchor="ctr">
                    <a:solidFill>
                      <a:schemeClr val="bg1"/>
                    </a:solidFill>
                  </a:tcPr>
                </a:tc>
                <a:tc>
                  <a:txBody>
                    <a:bodyPr/>
                    <a:lstStyle/>
                    <a:p>
                      <a:r>
                        <a:rPr lang="en-US" sz="1400" b="1" dirty="0" smtClean="0"/>
                        <a:t>90 – </a:t>
                      </a:r>
                      <a:endParaRPr lang="en-US" sz="1400" b="1" dirty="0"/>
                    </a:p>
                  </a:txBody>
                  <a:tcPr anchor="ctr">
                    <a:solidFill>
                      <a:schemeClr val="bg1"/>
                    </a:solidFill>
                  </a:tcPr>
                </a:tc>
                <a:tc>
                  <a:txBody>
                    <a:bodyPr/>
                    <a:lstStyle/>
                    <a:p>
                      <a:r>
                        <a:rPr lang="en-US" sz="1400" b="1" dirty="0" smtClean="0"/>
                        <a:t>100 – </a:t>
                      </a:r>
                      <a:endParaRPr lang="en-US" sz="1400" b="1" dirty="0"/>
                    </a:p>
                  </a:txBody>
                  <a:tcPr anchor="ctr">
                    <a:solidFill>
                      <a:schemeClr val="bg1"/>
                    </a:solidFill>
                  </a:tcPr>
                </a:tc>
                <a:tc>
                  <a:txBody>
                    <a:bodyPr/>
                    <a:lstStyle/>
                    <a:p>
                      <a:r>
                        <a:rPr lang="en-US" sz="1400" b="1" dirty="0" smtClean="0"/>
                        <a:t>110</a:t>
                      </a:r>
                      <a:r>
                        <a:rPr lang="en-US" sz="1400" b="1" baseline="0" dirty="0" smtClean="0"/>
                        <a:t> -</a:t>
                      </a:r>
                      <a:endParaRPr lang="en-US" sz="1400" b="1" dirty="0"/>
                    </a:p>
                  </a:txBody>
                  <a:tcPr anchor="ctr">
                    <a:solidFill>
                      <a:schemeClr val="bg1"/>
                    </a:solidFill>
                  </a:tcPr>
                </a:tc>
                <a:tc>
                  <a:txBody>
                    <a:bodyPr/>
                    <a:lstStyle/>
                    <a:p>
                      <a:pPr algn="ctr"/>
                      <a:r>
                        <a:rPr lang="en-US" sz="1400" b="1" dirty="0" smtClean="0"/>
                        <a:t>Total</a:t>
                      </a:r>
                      <a:endParaRPr lang="en-US" sz="1400" b="1" dirty="0"/>
                    </a:p>
                  </a:txBody>
                  <a:tcPr anchor="ctr">
                    <a:solidFill>
                      <a:schemeClr val="bg1"/>
                    </a:solidFill>
                  </a:tcPr>
                </a:tc>
              </a:tr>
              <a:tr h="370840">
                <a:tc>
                  <a:txBody>
                    <a:bodyPr/>
                    <a:lstStyle/>
                    <a:p>
                      <a:r>
                        <a:rPr lang="en-US" sz="1050" b="1" u="none" strike="noStrike" kern="1200" baseline="0" dirty="0" smtClean="0"/>
                        <a:t>Observed Frequency</a:t>
                      </a:r>
                      <a:endParaRPr lang="en-US" sz="1050" b="1" dirty="0"/>
                    </a:p>
                  </a:txBody>
                  <a:tcPr anchor="ctr">
                    <a:solidFill>
                      <a:schemeClr val="bg1"/>
                    </a:solidFill>
                  </a:tcPr>
                </a:tc>
                <a:tc>
                  <a:txBody>
                    <a:bodyPr/>
                    <a:lstStyle/>
                    <a:p>
                      <a:r>
                        <a:rPr lang="en-US" sz="1400" b="1" dirty="0" smtClean="0"/>
                        <a:t>57</a:t>
                      </a:r>
                      <a:endParaRPr lang="en-US" sz="1400" b="1" dirty="0"/>
                    </a:p>
                  </a:txBody>
                  <a:tcPr anchor="ctr">
                    <a:solidFill>
                      <a:schemeClr val="bg1"/>
                    </a:solidFill>
                  </a:tcPr>
                </a:tc>
                <a:tc>
                  <a:txBody>
                    <a:bodyPr/>
                    <a:lstStyle/>
                    <a:p>
                      <a:r>
                        <a:rPr lang="en-US" sz="1400" b="1" dirty="0" smtClean="0"/>
                        <a:t>330</a:t>
                      </a:r>
                      <a:endParaRPr lang="en-US" sz="1400" b="1" dirty="0"/>
                    </a:p>
                  </a:txBody>
                  <a:tcPr anchor="ctr">
                    <a:solidFill>
                      <a:schemeClr val="bg1"/>
                    </a:solidFill>
                  </a:tcPr>
                </a:tc>
                <a:tc>
                  <a:txBody>
                    <a:bodyPr/>
                    <a:lstStyle/>
                    <a:p>
                      <a:r>
                        <a:rPr lang="en-US" sz="1400" b="1" dirty="0" smtClean="0"/>
                        <a:t>2132</a:t>
                      </a:r>
                      <a:endParaRPr lang="en-US" sz="1400" b="1" dirty="0"/>
                    </a:p>
                  </a:txBody>
                  <a:tcPr anchor="ctr">
                    <a:solidFill>
                      <a:schemeClr val="bg1"/>
                    </a:solidFill>
                  </a:tcPr>
                </a:tc>
                <a:tc>
                  <a:txBody>
                    <a:bodyPr/>
                    <a:lstStyle/>
                    <a:p>
                      <a:r>
                        <a:rPr lang="en-US" sz="1400" b="1" dirty="0" smtClean="0"/>
                        <a:t>4584</a:t>
                      </a:r>
                      <a:endParaRPr lang="en-US" sz="1400" b="1" dirty="0"/>
                    </a:p>
                  </a:txBody>
                  <a:tcPr anchor="ctr">
                    <a:solidFill>
                      <a:schemeClr val="bg1"/>
                    </a:solidFill>
                  </a:tcPr>
                </a:tc>
                <a:tc>
                  <a:txBody>
                    <a:bodyPr/>
                    <a:lstStyle/>
                    <a:p>
                      <a:r>
                        <a:rPr lang="en-US" sz="1400" b="1" dirty="0" smtClean="0"/>
                        <a:t>4604</a:t>
                      </a:r>
                      <a:endParaRPr lang="en-US" sz="1400" b="1" dirty="0"/>
                    </a:p>
                  </a:txBody>
                  <a:tcPr anchor="ctr">
                    <a:solidFill>
                      <a:schemeClr val="bg1"/>
                    </a:solidFill>
                  </a:tcPr>
                </a:tc>
                <a:tc>
                  <a:txBody>
                    <a:bodyPr/>
                    <a:lstStyle/>
                    <a:p>
                      <a:r>
                        <a:rPr lang="en-US" sz="1400" b="1" dirty="0" smtClean="0"/>
                        <a:t>2119</a:t>
                      </a:r>
                      <a:endParaRPr lang="en-US" sz="1400" b="1" dirty="0"/>
                    </a:p>
                  </a:txBody>
                  <a:tcPr anchor="ctr">
                    <a:solidFill>
                      <a:schemeClr val="bg1"/>
                    </a:solidFill>
                  </a:tcPr>
                </a:tc>
                <a:tc>
                  <a:txBody>
                    <a:bodyPr/>
                    <a:lstStyle/>
                    <a:p>
                      <a:r>
                        <a:rPr lang="en-US" sz="1400" b="1" dirty="0" smtClean="0"/>
                        <a:t>659</a:t>
                      </a:r>
                      <a:endParaRPr lang="en-US" sz="1400" b="1" dirty="0"/>
                    </a:p>
                  </a:txBody>
                  <a:tcPr anchor="ctr">
                    <a:solidFill>
                      <a:schemeClr val="bg1"/>
                    </a:solidFill>
                  </a:tcPr>
                </a:tc>
                <a:tc>
                  <a:txBody>
                    <a:bodyPr/>
                    <a:lstStyle/>
                    <a:p>
                      <a:r>
                        <a:rPr lang="en-US" sz="1400" b="1" dirty="0" smtClean="0"/>
                        <a:t>251</a:t>
                      </a:r>
                      <a:endParaRPr lang="en-US" sz="1400" b="1" dirty="0"/>
                    </a:p>
                  </a:txBody>
                  <a:tcPr anchor="ctr">
                    <a:solidFill>
                      <a:schemeClr val="bg1"/>
                    </a:solidFill>
                  </a:tcPr>
                </a:tc>
                <a:tc>
                  <a:txBody>
                    <a:bodyPr/>
                    <a:lstStyle/>
                    <a:p>
                      <a:r>
                        <a:rPr lang="en-US" sz="1400" b="1" dirty="0" smtClean="0"/>
                        <a:t>14736</a:t>
                      </a:r>
                      <a:endParaRPr lang="en-US" sz="1400" b="1" dirty="0"/>
                    </a:p>
                  </a:txBody>
                  <a:tcPr anchor="ctr">
                    <a:solidFill>
                      <a:schemeClr val="bg1"/>
                    </a:solidFill>
                  </a:tcPr>
                </a:tc>
              </a:tr>
            </a:tbl>
          </a:graphicData>
        </a:graphic>
      </p:graphicFrame>
      <p:sp>
        <p:nvSpPr>
          <p:cNvPr id="6" name="Footer Placeholder 5"/>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DEEE663C-9B4D-4569-96F4-448A1C7C10D7}" type="slidenum">
              <a:rPr lang="en-US" smtClean="0"/>
              <a:t>44</a:t>
            </a:fld>
            <a:endParaRPr lang="en-US"/>
          </a:p>
        </p:txBody>
      </p:sp>
    </p:spTree>
    <p:extLst>
      <p:ext uri="{BB962C8B-B14F-4D97-AF65-F5344CB8AC3E}">
        <p14:creationId xmlns:p14="http://schemas.microsoft.com/office/powerpoint/2010/main" val="159594285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066800"/>
            <a:ext cx="7315200" cy="4876800"/>
          </a:xfrm>
        </p:spPr>
        <p:txBody>
          <a:bodyPr>
            <a:normAutofit fontScale="85000" lnSpcReduction="10000"/>
          </a:bodyPr>
          <a:lstStyle/>
          <a:p>
            <a:pPr algn="l" rtl="0"/>
            <a:r>
              <a:rPr lang="en-US" sz="3000" dirty="0"/>
              <a:t>We would like to assume these measurements came from an underlying </a:t>
            </a:r>
            <a:r>
              <a:rPr lang="en-US" sz="3000" b="1" dirty="0" smtClean="0">
                <a:solidFill>
                  <a:srgbClr val="C00000"/>
                </a:solidFill>
              </a:rPr>
              <a:t>normal</a:t>
            </a:r>
            <a:r>
              <a:rPr lang="en-US" sz="3000" dirty="0" smtClean="0">
                <a:solidFill>
                  <a:srgbClr val="C00000"/>
                </a:solidFill>
              </a:rPr>
              <a:t> </a:t>
            </a:r>
            <a:r>
              <a:rPr lang="en-US" sz="3000" dirty="0" smtClean="0"/>
              <a:t>distribution, so that we can use parametric methods.</a:t>
            </a:r>
          </a:p>
          <a:p>
            <a:pPr algn="l" rtl="0"/>
            <a:r>
              <a:rPr lang="en-US" sz="3000" dirty="0" smtClean="0"/>
              <a:t>We want to tes</a:t>
            </a:r>
            <a:r>
              <a:rPr lang="en-US" sz="2400" dirty="0" smtClean="0"/>
              <a:t>t:</a:t>
            </a:r>
          </a:p>
          <a:p>
            <a:pPr lvl="1" algn="l" rtl="0"/>
            <a:r>
              <a:rPr lang="en-US" sz="2200" b="1" i="1" dirty="0" smtClean="0">
                <a:solidFill>
                  <a:srgbClr val="C00000"/>
                </a:solidFill>
                <a:latin typeface="Arial" pitchFamily="34" charset="0"/>
              </a:rPr>
              <a:t>H</a:t>
            </a:r>
            <a:r>
              <a:rPr lang="en-US" sz="2200" b="1" baseline="-25000" dirty="0" smtClean="0">
                <a:solidFill>
                  <a:srgbClr val="C00000"/>
                </a:solidFill>
                <a:latin typeface="Arial" pitchFamily="34" charset="0"/>
              </a:rPr>
              <a:t>o</a:t>
            </a:r>
            <a:r>
              <a:rPr lang="en-US" sz="2200" b="1" dirty="0">
                <a:solidFill>
                  <a:srgbClr val="C00000"/>
                </a:solidFill>
                <a:latin typeface="Arial" pitchFamily="34" charset="0"/>
              </a:rPr>
              <a:t>:</a:t>
            </a:r>
            <a:r>
              <a:rPr lang="en-US" sz="2200" dirty="0">
                <a:solidFill>
                  <a:srgbClr val="C00000"/>
                </a:solidFill>
                <a:latin typeface="Arial" pitchFamily="34" charset="0"/>
              </a:rPr>
              <a:t> the random variable follows </a:t>
            </a:r>
            <a:r>
              <a:rPr lang="en-US" sz="2200" dirty="0" smtClean="0">
                <a:solidFill>
                  <a:srgbClr val="C00000"/>
                </a:solidFill>
                <a:latin typeface="Arial" pitchFamily="34" charset="0"/>
              </a:rPr>
              <a:t>normal distribution </a:t>
            </a:r>
          </a:p>
          <a:p>
            <a:pPr lvl="1" algn="l" rtl="0"/>
            <a:r>
              <a:rPr lang="en-US" sz="2200" b="1" i="1" dirty="0">
                <a:solidFill>
                  <a:srgbClr val="C00000"/>
                </a:solidFill>
                <a:latin typeface="Arial" pitchFamily="34" charset="0"/>
              </a:rPr>
              <a:t>H</a:t>
            </a:r>
            <a:r>
              <a:rPr lang="en-US" sz="2200" b="1" baseline="-25000" dirty="0">
                <a:solidFill>
                  <a:srgbClr val="C00000"/>
                </a:solidFill>
                <a:latin typeface="Arial" pitchFamily="34" charset="0"/>
              </a:rPr>
              <a:t>1</a:t>
            </a:r>
            <a:r>
              <a:rPr lang="en-US" sz="2200" b="1" dirty="0">
                <a:solidFill>
                  <a:srgbClr val="C00000"/>
                </a:solidFill>
                <a:latin typeface="Arial" pitchFamily="34" charset="0"/>
              </a:rPr>
              <a:t>:</a:t>
            </a:r>
            <a:r>
              <a:rPr lang="en-US" sz="2200" dirty="0">
                <a:solidFill>
                  <a:srgbClr val="C00000"/>
                </a:solidFill>
                <a:latin typeface="Arial" pitchFamily="34" charset="0"/>
              </a:rPr>
              <a:t> the random variable does not follow normal </a:t>
            </a:r>
            <a:r>
              <a:rPr lang="en-US" sz="2200" dirty="0" smtClean="0">
                <a:solidFill>
                  <a:srgbClr val="C00000"/>
                </a:solidFill>
                <a:latin typeface="Arial" pitchFamily="34" charset="0"/>
              </a:rPr>
              <a:t>distribution </a:t>
            </a:r>
          </a:p>
          <a:p>
            <a:pPr algn="l" rtl="0"/>
            <a:r>
              <a:rPr lang="en-US" sz="3000" dirty="0"/>
              <a:t>How can the </a:t>
            </a:r>
            <a:r>
              <a:rPr lang="en-US" sz="3000" dirty="0" smtClean="0"/>
              <a:t>above hypothesis be </a:t>
            </a:r>
            <a:r>
              <a:rPr lang="en-US" sz="3000" dirty="0"/>
              <a:t>tested</a:t>
            </a:r>
            <a:r>
              <a:rPr lang="en-US" sz="3000" dirty="0" smtClean="0"/>
              <a:t>?</a:t>
            </a:r>
          </a:p>
          <a:p>
            <a:pPr algn="l" rtl="0">
              <a:lnSpc>
                <a:spcPct val="90000"/>
              </a:lnSpc>
            </a:pPr>
            <a:r>
              <a:rPr lang="nb-NO" sz="2800" dirty="0"/>
              <a:t>To test this hypothesis: </a:t>
            </a:r>
          </a:p>
          <a:p>
            <a:pPr lvl="1" algn="l" rtl="0">
              <a:lnSpc>
                <a:spcPct val="90000"/>
              </a:lnSpc>
            </a:pPr>
            <a:r>
              <a:rPr lang="nb-NO" sz="2400" b="1" dirty="0"/>
              <a:t>Estimate parameters from data. </a:t>
            </a:r>
          </a:p>
          <a:p>
            <a:pPr lvl="1" algn="l" rtl="0">
              <a:lnSpc>
                <a:spcPct val="90000"/>
              </a:lnSpc>
            </a:pPr>
            <a:r>
              <a:rPr lang="nb-NO" sz="2400" b="1" dirty="0"/>
              <a:t>Compute expected counts. </a:t>
            </a:r>
          </a:p>
          <a:p>
            <a:pPr lvl="1" algn="l" rtl="0">
              <a:lnSpc>
                <a:spcPct val="90000"/>
              </a:lnSpc>
            </a:pPr>
            <a:r>
              <a:rPr lang="nb-NO" sz="2400" b="1" dirty="0"/>
              <a:t>Compute the test statistic used for contingency tables. </a:t>
            </a:r>
          </a:p>
          <a:p>
            <a:pPr lvl="1" algn="l" rtl="0">
              <a:lnSpc>
                <a:spcPct val="90000"/>
              </a:lnSpc>
            </a:pPr>
            <a:r>
              <a:rPr lang="nb-NO" sz="2400" b="1" dirty="0"/>
              <a:t>This will now have a chi-squared distribution under the null hypothesis. </a:t>
            </a:r>
            <a:endParaRPr lang="en-US" sz="2400" b="1" dirty="0" smtClean="0"/>
          </a:p>
        </p:txBody>
      </p:sp>
      <p:sp>
        <p:nvSpPr>
          <p:cNvPr id="2" name="Footer Placeholder 1"/>
          <p:cNvSpPr>
            <a:spLocks noGrp="1"/>
          </p:cNvSpPr>
          <p:nvPr>
            <p:ph type="ftr" sz="quarter" idx="11"/>
          </p:nvPr>
        </p:nvSpPr>
        <p:spPr/>
        <p:txBody>
          <a:bodyPr/>
          <a:lstStyle/>
          <a:p>
            <a:r>
              <a:rPr lang="en-US" smtClean="0"/>
              <a:t>Dr. Mohammed Alahmed</a:t>
            </a:r>
            <a:endParaRPr lang="en-US"/>
          </a:p>
        </p:txBody>
      </p:sp>
      <p:sp>
        <p:nvSpPr>
          <p:cNvPr id="4" name="Slide Number Placeholder 3"/>
          <p:cNvSpPr>
            <a:spLocks noGrp="1"/>
          </p:cNvSpPr>
          <p:nvPr>
            <p:ph type="sldNum" sz="quarter" idx="12"/>
          </p:nvPr>
        </p:nvSpPr>
        <p:spPr/>
        <p:txBody>
          <a:bodyPr/>
          <a:lstStyle/>
          <a:p>
            <a:fld id="{DEEE663C-9B4D-4569-96F4-448A1C7C10D7}" type="slidenum">
              <a:rPr lang="en-US" smtClean="0"/>
              <a:t>45</a:t>
            </a:fld>
            <a:endParaRPr lang="en-US"/>
          </a:p>
        </p:txBody>
      </p:sp>
    </p:spTree>
    <p:extLst>
      <p:ext uri="{BB962C8B-B14F-4D97-AF65-F5344CB8AC3E}">
        <p14:creationId xmlns:p14="http://schemas.microsoft.com/office/powerpoint/2010/main" val="215292854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5"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r="32788" b="8934"/>
          <a:stretch/>
        </p:blipFill>
        <p:spPr bwMode="auto">
          <a:xfrm>
            <a:off x="609600" y="1447800"/>
            <a:ext cx="3853996"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011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1447800"/>
            <a:ext cx="3924300" cy="335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ooter Placeholder 2"/>
          <p:cNvSpPr>
            <a:spLocks noGrp="1"/>
          </p:cNvSpPr>
          <p:nvPr>
            <p:ph type="ftr" sz="quarter" idx="11"/>
          </p:nvPr>
        </p:nvSpPr>
        <p:spPr/>
        <p:txBody>
          <a:bodyPr/>
          <a:lstStyle/>
          <a:p>
            <a:r>
              <a:rPr lang="en-US" smtClean="0"/>
              <a:t>Dr. Mohammed Alahmed</a:t>
            </a:r>
            <a:endParaRPr lang="en-US"/>
          </a:p>
        </p:txBody>
      </p:sp>
      <p:sp>
        <p:nvSpPr>
          <p:cNvPr id="2" name="Slide Number Placeholder 1"/>
          <p:cNvSpPr>
            <a:spLocks noGrp="1"/>
          </p:cNvSpPr>
          <p:nvPr>
            <p:ph type="sldNum" sz="quarter" idx="12"/>
          </p:nvPr>
        </p:nvSpPr>
        <p:spPr/>
        <p:txBody>
          <a:bodyPr/>
          <a:lstStyle/>
          <a:p>
            <a:fld id="{DEEE663C-9B4D-4569-96F4-448A1C7C10D7}" type="slidenum">
              <a:rPr lang="en-US" smtClean="0"/>
              <a:t>46</a:t>
            </a:fld>
            <a:endParaRPr lang="en-US"/>
          </a:p>
        </p:txBody>
      </p:sp>
    </p:spTree>
    <p:extLst>
      <p:ext uri="{BB962C8B-B14F-4D97-AF65-F5344CB8AC3E}">
        <p14:creationId xmlns:p14="http://schemas.microsoft.com/office/powerpoint/2010/main" val="50462744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97" r="8425" b="18935"/>
          <a:stretch/>
        </p:blipFill>
        <p:spPr bwMode="auto">
          <a:xfrm>
            <a:off x="338139" y="376239"/>
            <a:ext cx="5380490" cy="3662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114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5107" y="2514600"/>
            <a:ext cx="3681740" cy="3581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 name="Straight Arrow Connector 2"/>
          <p:cNvCxnSpPr>
            <a:stCxn id="4" idx="3"/>
          </p:cNvCxnSpPr>
          <p:nvPr/>
        </p:nvCxnSpPr>
        <p:spPr>
          <a:xfrm flipV="1">
            <a:off x="3180784" y="5181600"/>
            <a:ext cx="4744016" cy="281970"/>
          </a:xfrm>
          <a:prstGeom prst="straightConnector1">
            <a:avLst/>
          </a:prstGeom>
          <a:ln>
            <a:solidFill>
              <a:srgbClr val="FF0000"/>
            </a:solidFill>
            <a:tailEnd type="arrow"/>
          </a:ln>
        </p:spPr>
        <p:style>
          <a:lnRef idx="3">
            <a:schemeClr val="accent2"/>
          </a:lnRef>
          <a:fillRef idx="0">
            <a:schemeClr val="accent2"/>
          </a:fillRef>
          <a:effectRef idx="2">
            <a:schemeClr val="accent2"/>
          </a:effectRef>
          <a:fontRef idx="minor">
            <a:schemeClr val="tx1"/>
          </a:fontRef>
        </p:style>
      </p:cxnSp>
      <p:sp>
        <p:nvSpPr>
          <p:cNvPr id="4" name="TextBox 3"/>
          <p:cNvSpPr txBox="1"/>
          <p:nvPr/>
        </p:nvSpPr>
        <p:spPr>
          <a:xfrm>
            <a:off x="685800" y="4678740"/>
            <a:ext cx="2494984" cy="156966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2400" dirty="0" smtClean="0"/>
              <a:t>Enter the expected frequency from Table 10.22</a:t>
            </a:r>
            <a:endParaRPr lang="en-US" sz="2400" dirty="0"/>
          </a:p>
        </p:txBody>
      </p:sp>
      <p:sp>
        <p:nvSpPr>
          <p:cNvPr id="2" name="Footer Placeholder 1"/>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DEEE663C-9B4D-4569-96F4-448A1C7C10D7}" type="slidenum">
              <a:rPr lang="en-US" smtClean="0"/>
              <a:t>47</a:t>
            </a:fld>
            <a:endParaRPr lang="en-US"/>
          </a:p>
        </p:txBody>
      </p:sp>
    </p:spTree>
    <p:extLst>
      <p:ext uri="{BB962C8B-B14F-4D97-AF65-F5344CB8AC3E}">
        <p14:creationId xmlns:p14="http://schemas.microsoft.com/office/powerpoint/2010/main" val="115803363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657" y="1269507"/>
            <a:ext cx="4472778"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63"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b="53498"/>
          <a:stretch/>
        </p:blipFill>
        <p:spPr bwMode="auto">
          <a:xfrm>
            <a:off x="4953000" y="1269506"/>
            <a:ext cx="4084820" cy="2895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413657" y="4267200"/>
            <a:ext cx="8624163" cy="138499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800" b="1" dirty="0" smtClean="0"/>
              <a:t>Conclusion:</a:t>
            </a:r>
          </a:p>
          <a:p>
            <a:r>
              <a:rPr lang="en-US" sz="2800" dirty="0" smtClean="0"/>
              <a:t>We reject the null hypothesis. Thus </a:t>
            </a:r>
            <a:r>
              <a:rPr lang="en-US" sz="2800" dirty="0"/>
              <a:t>the normal model does not provide an adequate fit to the data.</a:t>
            </a:r>
          </a:p>
        </p:txBody>
      </p:sp>
      <p:sp>
        <p:nvSpPr>
          <p:cNvPr id="2" name="Footer Placeholder 1"/>
          <p:cNvSpPr>
            <a:spLocks noGrp="1"/>
          </p:cNvSpPr>
          <p:nvPr>
            <p:ph type="ftr" sz="quarter" idx="11"/>
          </p:nvPr>
        </p:nvSpPr>
        <p:spPr/>
        <p:txBody>
          <a:bodyPr/>
          <a:lstStyle/>
          <a:p>
            <a:r>
              <a:rPr lang="en-US" smtClean="0"/>
              <a:t>Dr. Mohammed Alahmed</a:t>
            </a:r>
            <a:endParaRPr lang="en-US"/>
          </a:p>
        </p:txBody>
      </p:sp>
      <p:sp>
        <p:nvSpPr>
          <p:cNvPr id="4" name="Slide Number Placeholder 3"/>
          <p:cNvSpPr>
            <a:spLocks noGrp="1"/>
          </p:cNvSpPr>
          <p:nvPr>
            <p:ph type="sldNum" sz="quarter" idx="12"/>
          </p:nvPr>
        </p:nvSpPr>
        <p:spPr/>
        <p:txBody>
          <a:bodyPr/>
          <a:lstStyle/>
          <a:p>
            <a:fld id="{DEEE663C-9B4D-4569-96F4-448A1C7C10D7}" type="slidenum">
              <a:rPr lang="en-US" smtClean="0"/>
              <a:t>48</a:t>
            </a:fld>
            <a:endParaRPr lang="en-US"/>
          </a:p>
        </p:txBody>
      </p:sp>
    </p:spTree>
    <p:extLst>
      <p:ext uri="{BB962C8B-B14F-4D97-AF65-F5344CB8AC3E}">
        <p14:creationId xmlns:p14="http://schemas.microsoft.com/office/powerpoint/2010/main" val="414871096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0013" y="381000"/>
            <a:ext cx="6859587" cy="685800"/>
          </a:xfrm>
        </p:spPr>
        <p:txBody>
          <a:bodyPr/>
          <a:lstStyle/>
          <a:p>
            <a:pPr rtl="0"/>
            <a:r>
              <a:rPr lang="en-US" dirty="0" smtClean="0"/>
              <a:t>Test of Independence</a:t>
            </a:r>
            <a:endParaRPr lang="en-US" dirty="0"/>
          </a:p>
        </p:txBody>
      </p:sp>
      <p:sp>
        <p:nvSpPr>
          <p:cNvPr id="3" name="Content Placeholder 2"/>
          <p:cNvSpPr>
            <a:spLocks noGrp="1"/>
          </p:cNvSpPr>
          <p:nvPr>
            <p:ph idx="1"/>
          </p:nvPr>
        </p:nvSpPr>
        <p:spPr>
          <a:xfrm>
            <a:off x="1066800" y="1676400"/>
            <a:ext cx="7162800" cy="4267200"/>
          </a:xfrm>
        </p:spPr>
        <p:txBody>
          <a:bodyPr/>
          <a:lstStyle/>
          <a:p>
            <a:pPr algn="l" rtl="0"/>
            <a:r>
              <a:rPr lang="en-US" sz="2800" dirty="0"/>
              <a:t>The </a:t>
            </a:r>
            <a:r>
              <a:rPr lang="en-US" sz="2800" b="1" dirty="0"/>
              <a:t>chi-square test of independence </a:t>
            </a:r>
            <a:r>
              <a:rPr lang="en-US" sz="2800" dirty="0"/>
              <a:t>is probably the most frequently used hypothesis test in the social sciences</a:t>
            </a:r>
            <a:r>
              <a:rPr lang="en-US" sz="2800" dirty="0" smtClean="0"/>
              <a:t>.</a:t>
            </a:r>
          </a:p>
          <a:p>
            <a:pPr algn="l" rtl="0"/>
            <a:r>
              <a:rPr lang="en-US" sz="2800" dirty="0">
                <a:latin typeface="Arial" charset="0"/>
              </a:rPr>
              <a:t>The </a:t>
            </a:r>
            <a:r>
              <a:rPr lang="en-US" sz="2800" b="1" dirty="0"/>
              <a:t>chi-square test of independence </a:t>
            </a:r>
            <a:r>
              <a:rPr lang="en-US" sz="2800" dirty="0" smtClean="0">
                <a:latin typeface="Arial" charset="0"/>
              </a:rPr>
              <a:t>is </a:t>
            </a:r>
            <a:r>
              <a:rPr lang="en-US" sz="2800" dirty="0">
                <a:latin typeface="Arial" charset="0"/>
              </a:rPr>
              <a:t>used to determine whether there is association between a row variable and column variable in a contingency table constructed from sample </a:t>
            </a:r>
            <a:r>
              <a:rPr lang="en-US" sz="2800" dirty="0" smtClean="0">
                <a:latin typeface="Arial" charset="0"/>
              </a:rPr>
              <a:t>data.</a:t>
            </a:r>
            <a:endParaRPr lang="en-US" sz="2800" dirty="0"/>
          </a:p>
        </p:txBody>
      </p:sp>
      <p:sp>
        <p:nvSpPr>
          <p:cNvPr id="5" name="Footer Placeholder 4"/>
          <p:cNvSpPr>
            <a:spLocks noGrp="1"/>
          </p:cNvSpPr>
          <p:nvPr>
            <p:ph type="ftr" sz="quarter" idx="11"/>
          </p:nvPr>
        </p:nvSpPr>
        <p:spPr/>
        <p:txBody>
          <a:bodyPr/>
          <a:lstStyle/>
          <a:p>
            <a:r>
              <a:rPr lang="en-US" smtClean="0"/>
              <a:t>Dr. Mohammed Alahmed</a:t>
            </a:r>
            <a:endParaRPr lang="en-US"/>
          </a:p>
        </p:txBody>
      </p:sp>
      <p:sp>
        <p:nvSpPr>
          <p:cNvPr id="4" name="Slide Number Placeholder 3"/>
          <p:cNvSpPr>
            <a:spLocks noGrp="1"/>
          </p:cNvSpPr>
          <p:nvPr>
            <p:ph type="sldNum" sz="quarter" idx="12"/>
          </p:nvPr>
        </p:nvSpPr>
        <p:spPr/>
        <p:txBody>
          <a:bodyPr/>
          <a:lstStyle/>
          <a:p>
            <a:fld id="{DEEE663C-9B4D-4569-96F4-448A1C7C10D7}" type="slidenum">
              <a:rPr lang="en-US" smtClean="0"/>
              <a:t>49</a:t>
            </a:fld>
            <a:endParaRPr lang="en-US"/>
          </a:p>
        </p:txBody>
      </p:sp>
    </p:spTree>
    <p:extLst>
      <p:ext uri="{BB962C8B-B14F-4D97-AF65-F5344CB8AC3E}">
        <p14:creationId xmlns:p14="http://schemas.microsoft.com/office/powerpoint/2010/main" val="19578490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152400"/>
            <a:ext cx="7010400" cy="762000"/>
          </a:xfrm>
        </p:spPr>
        <p:txBody>
          <a:bodyPr>
            <a:normAutofit/>
          </a:bodyPr>
          <a:lstStyle/>
          <a:p>
            <a:pPr rtl="0"/>
            <a:r>
              <a:rPr lang="en-US" sz="4000" dirty="0" smtClean="0"/>
              <a:t>Statistical Testing</a:t>
            </a:r>
            <a:endParaRPr lang="en-US" sz="4000" dirty="0"/>
          </a:p>
        </p:txBody>
      </p:sp>
      <p:graphicFrame>
        <p:nvGraphicFramePr>
          <p:cNvPr id="6" name="Content Placeholder 4"/>
          <p:cNvGraphicFramePr>
            <a:graphicFrameLocks noGrp="1"/>
          </p:cNvGraphicFramePr>
          <p:nvPr>
            <p:ph idx="1"/>
            <p:extLst>
              <p:ext uri="{D42A27DB-BD31-4B8C-83A1-F6EECF244321}">
                <p14:modId xmlns:p14="http://schemas.microsoft.com/office/powerpoint/2010/main" val="2933284591"/>
              </p:ext>
            </p:extLst>
          </p:nvPr>
        </p:nvGraphicFramePr>
        <p:xfrm>
          <a:off x="609600" y="1066800"/>
          <a:ext cx="7848600" cy="5395032"/>
        </p:xfrm>
        <a:graphic>
          <a:graphicData uri="http://schemas.openxmlformats.org/drawingml/2006/table">
            <a:tbl>
              <a:tblPr firstRow="1" bandRow="1">
                <a:tableStyleId>{00A15C55-8517-42AA-B614-E9B94910E393}</a:tableStyleId>
              </a:tblPr>
              <a:tblGrid>
                <a:gridCol w="2895600"/>
                <a:gridCol w="2184400"/>
                <a:gridCol w="2768600"/>
              </a:tblGrid>
              <a:tr h="411485">
                <a:tc rowSpan="2">
                  <a:txBody>
                    <a:bodyPr/>
                    <a:lstStyle/>
                    <a:p>
                      <a:pPr algn="l" rtl="0"/>
                      <a:endParaRPr lang="en-US" sz="1800" b="0" dirty="0">
                        <a:solidFill>
                          <a:schemeClr val="tx1"/>
                        </a:solidFill>
                      </a:endParaRPr>
                    </a:p>
                  </a:txBody>
                  <a:tcPr marT="45726" marB="45726" anchor="ctr" anchorCtr="1"/>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smtClean="0"/>
                        <a:t>Test</a:t>
                      </a:r>
                      <a:endParaRPr lang="en-US" sz="2400" b="1" dirty="0" smtClean="0">
                        <a:solidFill>
                          <a:schemeClr val="tx1"/>
                        </a:solidFill>
                      </a:endParaRPr>
                    </a:p>
                  </a:txBody>
                  <a:tcPr marT="45726" marB="45726" anchor="ctr" anchorCtr="1"/>
                </a:tc>
                <a:tc hMerge="1">
                  <a:txBody>
                    <a:bodyPr/>
                    <a:lstStyle/>
                    <a:p>
                      <a:endParaRPr lang="en-US" sz="1600" dirty="0">
                        <a:solidFill>
                          <a:schemeClr val="tx1"/>
                        </a:solidFill>
                      </a:endParaRPr>
                    </a:p>
                  </a:txBody>
                  <a:tcPr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56622">
                <a:tc vMerge="1">
                  <a:txBody>
                    <a:bodyPr/>
                    <a:lstStyle/>
                    <a:p>
                      <a:endParaRPr lang="en-US" sz="1600" dirty="0">
                        <a:solidFill>
                          <a:schemeClr val="tx1"/>
                        </a:solidFill>
                      </a:endParaRPr>
                    </a:p>
                  </a:txBody>
                  <a:tcPr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rtl="0"/>
                      <a:r>
                        <a:rPr lang="en-US" sz="2400" b="1" dirty="0" smtClean="0"/>
                        <a:t>Parametric</a:t>
                      </a:r>
                      <a:endParaRPr lang="en-US" sz="2400" b="1" dirty="0">
                        <a:solidFill>
                          <a:schemeClr val="tx1"/>
                        </a:solidFill>
                      </a:endParaRPr>
                    </a:p>
                  </a:txBody>
                  <a:tcPr marT="45726" marB="45726" anchor="ctr" anchorCtr="1"/>
                </a:tc>
                <a:tc>
                  <a:txBody>
                    <a:bodyPr/>
                    <a:lstStyle/>
                    <a:p>
                      <a:pPr algn="l" rtl="0"/>
                      <a:r>
                        <a:rPr lang="en-US" sz="2400" b="1" dirty="0" smtClean="0"/>
                        <a:t>Non Parametric</a:t>
                      </a:r>
                      <a:endParaRPr lang="en-US" sz="2400" b="1" dirty="0">
                        <a:solidFill>
                          <a:schemeClr val="tx1"/>
                        </a:solidFill>
                      </a:endParaRPr>
                    </a:p>
                  </a:txBody>
                  <a:tcPr marT="45726" marB="45726" anchor="ctr" anchorCtr="1"/>
                </a:tc>
              </a:tr>
              <a:tr h="576075">
                <a:tc>
                  <a:txBody>
                    <a:bodyPr/>
                    <a:lstStyle/>
                    <a:p>
                      <a:pPr marL="0" algn="l" defTabSz="914400" rtl="0" eaLnBrk="1" latinLnBrk="0" hangingPunct="1"/>
                      <a:r>
                        <a:rPr lang="en-US" sz="1800" kern="1200" dirty="0" smtClean="0">
                          <a:solidFill>
                            <a:srgbClr val="002060"/>
                          </a:solidFill>
                        </a:rPr>
                        <a:t>One Quantitative Response Variable</a:t>
                      </a:r>
                      <a:endParaRPr lang="en-US" sz="1800" kern="1200" dirty="0">
                        <a:solidFill>
                          <a:srgbClr val="002060"/>
                        </a:solidFill>
                        <a:latin typeface="+mn-lt"/>
                        <a:ea typeface="+mn-ea"/>
                        <a:cs typeface="+mn-cs"/>
                      </a:endParaRPr>
                    </a:p>
                  </a:txBody>
                  <a:tcPr marT="45726" marB="45726" anchor="ctr" anchorCtr="1"/>
                </a:tc>
                <a:tc>
                  <a:txBody>
                    <a:bodyPr/>
                    <a:lstStyle/>
                    <a:p>
                      <a:pPr algn="l" rtl="0"/>
                      <a:r>
                        <a:rPr lang="en-US" sz="1800" dirty="0" smtClean="0">
                          <a:solidFill>
                            <a:srgbClr val="002060"/>
                          </a:solidFill>
                        </a:rPr>
                        <a:t>One-Sample t-test</a:t>
                      </a:r>
                      <a:endParaRPr lang="en-US" sz="1800" b="0" dirty="0">
                        <a:solidFill>
                          <a:srgbClr val="002060"/>
                        </a:solidFill>
                      </a:endParaRPr>
                    </a:p>
                  </a:txBody>
                  <a:tcPr marT="45726" marB="45726" anchor="ctr" anchorCtr="1"/>
                </a:tc>
                <a:tc>
                  <a:txBody>
                    <a:bodyPr/>
                    <a:lstStyle/>
                    <a:p>
                      <a:pPr algn="l" rtl="0"/>
                      <a:r>
                        <a:rPr lang="en-US" sz="1800" dirty="0" smtClean="0">
                          <a:solidFill>
                            <a:srgbClr val="002060"/>
                          </a:solidFill>
                        </a:rPr>
                        <a:t>Sign</a:t>
                      </a:r>
                      <a:r>
                        <a:rPr lang="en-US" sz="1800" baseline="0" dirty="0" smtClean="0">
                          <a:solidFill>
                            <a:srgbClr val="002060"/>
                          </a:solidFill>
                        </a:rPr>
                        <a:t> Test</a:t>
                      </a:r>
                      <a:endParaRPr lang="en-US" sz="1800" b="0" dirty="0">
                        <a:solidFill>
                          <a:srgbClr val="002060"/>
                        </a:solidFill>
                      </a:endParaRPr>
                    </a:p>
                  </a:txBody>
                  <a:tcPr marT="45726" marB="45726" anchor="ctr" anchorCtr="1"/>
                </a:tc>
              </a:tr>
              <a:tr h="1069844">
                <a:tc>
                  <a:txBody>
                    <a:bodyPr/>
                    <a:lstStyle/>
                    <a:p>
                      <a:pPr algn="l" rtl="0"/>
                      <a:r>
                        <a:rPr lang="en-US" sz="1800" dirty="0" smtClean="0">
                          <a:solidFill>
                            <a:srgbClr val="002060"/>
                          </a:solidFill>
                        </a:rPr>
                        <a:t>One Quantitative Response Variable</a:t>
                      </a:r>
                      <a:r>
                        <a:rPr lang="en-US" sz="1800" baseline="0" dirty="0" smtClean="0">
                          <a:solidFill>
                            <a:srgbClr val="002060"/>
                          </a:solidFill>
                        </a:rPr>
                        <a:t> – Two Values from Paired Samples</a:t>
                      </a:r>
                      <a:endParaRPr lang="en-US" sz="1800" b="0" dirty="0">
                        <a:solidFill>
                          <a:srgbClr val="002060"/>
                        </a:solidFill>
                      </a:endParaRPr>
                    </a:p>
                  </a:txBody>
                  <a:tcPr marT="45726" marB="45726" anchor="ctr" anchorCtr="1"/>
                </a:tc>
                <a:tc>
                  <a:txBody>
                    <a:bodyPr/>
                    <a:lstStyle/>
                    <a:p>
                      <a:pPr algn="l" rtl="0"/>
                      <a:r>
                        <a:rPr lang="en-US" sz="1800" dirty="0" smtClean="0">
                          <a:solidFill>
                            <a:srgbClr val="002060"/>
                          </a:solidFill>
                        </a:rPr>
                        <a:t>Paired</a:t>
                      </a:r>
                      <a:r>
                        <a:rPr lang="en-US" sz="1800" baseline="0" dirty="0" smtClean="0">
                          <a:solidFill>
                            <a:srgbClr val="002060"/>
                          </a:solidFill>
                        </a:rPr>
                        <a:t> Sample t-test</a:t>
                      </a:r>
                      <a:endParaRPr lang="en-US" sz="1800" b="0" dirty="0">
                        <a:solidFill>
                          <a:srgbClr val="002060"/>
                        </a:solidFill>
                      </a:endParaRPr>
                    </a:p>
                  </a:txBody>
                  <a:tcPr marT="45726" marB="45726" anchor="ctr" anchorCtr="1"/>
                </a:tc>
                <a:tc>
                  <a:txBody>
                    <a:bodyPr/>
                    <a:lstStyle/>
                    <a:p>
                      <a:pPr algn="l" rtl="0"/>
                      <a:r>
                        <a:rPr lang="en-US" sz="1800" dirty="0" smtClean="0">
                          <a:solidFill>
                            <a:srgbClr val="002060"/>
                          </a:solidFill>
                        </a:rPr>
                        <a:t>Wilcoxon Signed Rank Test</a:t>
                      </a:r>
                      <a:endParaRPr lang="en-US" sz="1800" b="0" dirty="0">
                        <a:solidFill>
                          <a:srgbClr val="002060"/>
                        </a:solidFill>
                      </a:endParaRPr>
                    </a:p>
                  </a:txBody>
                  <a:tcPr marT="45726" marB="45726" anchor="ctr" anchorCtr="1"/>
                </a:tc>
              </a:tr>
              <a:tr h="1069844">
                <a:tc>
                  <a:txBody>
                    <a:bodyPr/>
                    <a:lstStyle/>
                    <a:p>
                      <a:pPr algn="l" rtl="0"/>
                      <a:r>
                        <a:rPr lang="en-US" sz="1800" dirty="0" smtClean="0">
                          <a:solidFill>
                            <a:srgbClr val="002060"/>
                          </a:solidFill>
                        </a:rPr>
                        <a:t>One Quantitative Response</a:t>
                      </a:r>
                      <a:r>
                        <a:rPr lang="en-US" sz="1800" baseline="0" dirty="0" smtClean="0">
                          <a:solidFill>
                            <a:srgbClr val="002060"/>
                          </a:solidFill>
                        </a:rPr>
                        <a:t> Variable – One Qualitative Independent Variable with two groups</a:t>
                      </a:r>
                      <a:endParaRPr lang="en-US" sz="1800" b="0" dirty="0">
                        <a:solidFill>
                          <a:srgbClr val="002060"/>
                        </a:solidFill>
                      </a:endParaRPr>
                    </a:p>
                  </a:txBody>
                  <a:tcPr marT="45726" marB="45726" anchor="ctr" anchorCtr="1"/>
                </a:tc>
                <a:tc>
                  <a:txBody>
                    <a:bodyPr/>
                    <a:lstStyle/>
                    <a:p>
                      <a:pPr algn="l" rtl="0"/>
                      <a:r>
                        <a:rPr lang="en-US" sz="1800" dirty="0" smtClean="0">
                          <a:solidFill>
                            <a:srgbClr val="002060"/>
                          </a:solidFill>
                        </a:rPr>
                        <a:t>Two-independent</a:t>
                      </a:r>
                      <a:r>
                        <a:rPr lang="en-US" sz="1800" baseline="0" dirty="0" smtClean="0">
                          <a:solidFill>
                            <a:srgbClr val="002060"/>
                          </a:solidFill>
                        </a:rPr>
                        <a:t> Sample t-test</a:t>
                      </a:r>
                      <a:endParaRPr lang="en-US" sz="1800" b="0" dirty="0">
                        <a:solidFill>
                          <a:srgbClr val="002060"/>
                        </a:solidFill>
                      </a:endParaRPr>
                    </a:p>
                  </a:txBody>
                  <a:tcPr marT="45726" marB="45726" anchor="ctr" anchorCtr="1"/>
                </a:tc>
                <a:tc>
                  <a:txBody>
                    <a:bodyPr/>
                    <a:lstStyle/>
                    <a:p>
                      <a:pPr algn="l" rtl="0"/>
                      <a:r>
                        <a:rPr lang="en-US" sz="1800" dirty="0" smtClean="0">
                          <a:solidFill>
                            <a:srgbClr val="002060"/>
                          </a:solidFill>
                        </a:rPr>
                        <a:t>Wilcoxon</a:t>
                      </a:r>
                      <a:r>
                        <a:rPr lang="en-US" sz="1800" baseline="0" dirty="0" smtClean="0">
                          <a:solidFill>
                            <a:srgbClr val="002060"/>
                          </a:solidFill>
                        </a:rPr>
                        <a:t> Rank Sum or Mann Whitney Test</a:t>
                      </a:r>
                      <a:endParaRPr lang="en-US" sz="1800" b="0" dirty="0">
                        <a:solidFill>
                          <a:srgbClr val="002060"/>
                        </a:solidFill>
                      </a:endParaRPr>
                    </a:p>
                  </a:txBody>
                  <a:tcPr marT="45726" marB="45726" anchor="ctr" anchorCtr="1"/>
                </a:tc>
              </a:tr>
              <a:tr h="131672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rgbClr val="002060"/>
                          </a:solidFill>
                        </a:rPr>
                        <a:t>One Quantitative Response</a:t>
                      </a:r>
                      <a:r>
                        <a:rPr lang="en-US" sz="1800" baseline="0" dirty="0" smtClean="0">
                          <a:solidFill>
                            <a:srgbClr val="002060"/>
                          </a:solidFill>
                        </a:rPr>
                        <a:t> Variable – One Qualitative Independent Variable with three or more groups</a:t>
                      </a:r>
                      <a:endParaRPr lang="en-US" sz="1800" b="0" baseline="0" dirty="0" smtClean="0">
                        <a:solidFill>
                          <a:srgbClr val="002060"/>
                        </a:solidFill>
                      </a:endParaRPr>
                    </a:p>
                  </a:txBody>
                  <a:tcPr marT="45726" marB="45726" anchor="ctr" anchorCtr="1"/>
                </a:tc>
                <a:tc>
                  <a:txBody>
                    <a:bodyPr/>
                    <a:lstStyle/>
                    <a:p>
                      <a:pPr algn="l" rtl="0"/>
                      <a:r>
                        <a:rPr lang="en-US" sz="1800" dirty="0" smtClean="0">
                          <a:solidFill>
                            <a:srgbClr val="002060"/>
                          </a:solidFill>
                        </a:rPr>
                        <a:t>ANOVA</a:t>
                      </a:r>
                      <a:endParaRPr lang="en-US" sz="1800" b="0" dirty="0">
                        <a:solidFill>
                          <a:srgbClr val="002060"/>
                        </a:solidFill>
                      </a:endParaRPr>
                    </a:p>
                  </a:txBody>
                  <a:tcPr marT="45726" marB="45726" anchor="ctr" anchorCtr="1"/>
                </a:tc>
                <a:tc>
                  <a:txBody>
                    <a:bodyPr/>
                    <a:lstStyle/>
                    <a:p>
                      <a:pPr algn="l" rtl="0"/>
                      <a:r>
                        <a:rPr lang="en-US" sz="1800" dirty="0" err="1" smtClean="0">
                          <a:solidFill>
                            <a:srgbClr val="002060"/>
                          </a:solidFill>
                        </a:rPr>
                        <a:t>Kruskall</a:t>
                      </a:r>
                      <a:r>
                        <a:rPr lang="en-US" sz="1800" baseline="0" dirty="0" smtClean="0">
                          <a:solidFill>
                            <a:srgbClr val="002060"/>
                          </a:solidFill>
                        </a:rPr>
                        <a:t> Wallis</a:t>
                      </a:r>
                      <a:endParaRPr lang="en-US" sz="1800" b="0" dirty="0">
                        <a:solidFill>
                          <a:srgbClr val="002060"/>
                        </a:solidFill>
                      </a:endParaRPr>
                    </a:p>
                  </a:txBody>
                  <a:tcPr marT="45726" marB="45726" anchor="ctr" anchorCtr="1"/>
                </a:tc>
              </a:tr>
            </a:tbl>
          </a:graphicData>
        </a:graphic>
      </p:graphicFrame>
      <p:sp>
        <p:nvSpPr>
          <p:cNvPr id="4" name="Footer Placeholder 3"/>
          <p:cNvSpPr>
            <a:spLocks noGrp="1"/>
          </p:cNvSpPr>
          <p:nvPr>
            <p:ph type="ftr" sz="quarter" idx="11"/>
          </p:nvPr>
        </p:nvSpPr>
        <p:spPr/>
        <p:txBody>
          <a:bodyPr/>
          <a:lstStyle/>
          <a:p>
            <a:r>
              <a:rPr lang="en-US" smtClean="0"/>
              <a:t>Dr. Mohammed Alahmed</a:t>
            </a:r>
            <a:endParaRPr lang="en-US"/>
          </a:p>
        </p:txBody>
      </p:sp>
      <p:sp>
        <p:nvSpPr>
          <p:cNvPr id="3" name="Slide Number Placeholder 2"/>
          <p:cNvSpPr>
            <a:spLocks noGrp="1"/>
          </p:cNvSpPr>
          <p:nvPr>
            <p:ph type="sldNum" sz="quarter" idx="12"/>
          </p:nvPr>
        </p:nvSpPr>
        <p:spPr/>
        <p:txBody>
          <a:bodyPr/>
          <a:lstStyle/>
          <a:p>
            <a:fld id="{DEEE663C-9B4D-4569-96F4-448A1C7C10D7}" type="slidenum">
              <a:rPr lang="en-US" smtClean="0"/>
              <a:t>5</a:t>
            </a:fld>
            <a:endParaRPr lang="en-US"/>
          </a:p>
        </p:txBody>
      </p:sp>
    </p:spTree>
    <p:extLst>
      <p:ext uri="{BB962C8B-B14F-4D97-AF65-F5344CB8AC3E}">
        <p14:creationId xmlns:p14="http://schemas.microsoft.com/office/powerpoint/2010/main" val="82905653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884237"/>
            <a:ext cx="8001000" cy="5516563"/>
          </a:xfrm>
        </p:spPr>
        <p:txBody>
          <a:bodyPr/>
          <a:lstStyle/>
          <a:p>
            <a:pPr algn="l" rtl="0"/>
            <a:r>
              <a:rPr lang="en-US" b="1" dirty="0" smtClean="0"/>
              <a:t>Hypothesis:</a:t>
            </a:r>
          </a:p>
          <a:p>
            <a:pPr marL="400050" lvl="1" indent="0" algn="l" rtl="0">
              <a:buNone/>
            </a:pPr>
            <a:r>
              <a:rPr lang="en-US" dirty="0" smtClean="0"/>
              <a:t>H</a:t>
            </a:r>
            <a:r>
              <a:rPr lang="en-US" baseline="-25000" dirty="0" smtClean="0"/>
              <a:t>0</a:t>
            </a:r>
            <a:r>
              <a:rPr lang="en-US" dirty="0"/>
              <a:t>:  The row variable is independent of the 		  </a:t>
            </a:r>
            <a:r>
              <a:rPr lang="en-US" dirty="0" smtClean="0"/>
              <a:t>	 column variable.</a:t>
            </a:r>
            <a:endParaRPr lang="en-US" dirty="0"/>
          </a:p>
          <a:p>
            <a:pPr marL="400050" lvl="1" indent="0" algn="l" rtl="0">
              <a:buNone/>
            </a:pPr>
            <a:r>
              <a:rPr lang="en-US" dirty="0" smtClean="0"/>
              <a:t>H</a:t>
            </a:r>
            <a:r>
              <a:rPr lang="en-US" baseline="-25000" dirty="0"/>
              <a:t>1</a:t>
            </a:r>
            <a:r>
              <a:rPr lang="en-US" dirty="0"/>
              <a:t>:  The row variable is dependent (related to) </a:t>
            </a:r>
            <a:r>
              <a:rPr lang="en-US" dirty="0" smtClean="0"/>
              <a:t> </a:t>
            </a:r>
            <a:r>
              <a:rPr lang="en-US" dirty="0"/>
              <a:t>the column </a:t>
            </a:r>
            <a:r>
              <a:rPr lang="en-US" dirty="0" smtClean="0"/>
              <a:t> 	 variable.</a:t>
            </a:r>
            <a:endParaRPr lang="en-US" dirty="0"/>
          </a:p>
          <a:p>
            <a:pPr algn="l" rtl="0"/>
            <a:r>
              <a:rPr lang="en-US" b="1" dirty="0"/>
              <a:t>Test </a:t>
            </a:r>
            <a:r>
              <a:rPr lang="en-US" b="1" dirty="0" smtClean="0"/>
              <a:t>Statistic: </a:t>
            </a:r>
            <a:endParaRPr lang="en-US" b="1" dirty="0"/>
          </a:p>
        </p:txBody>
      </p:sp>
      <p:pic>
        <p:nvPicPr>
          <p:cNvPr id="4" name="Picture 6" descr="Picture38"/>
          <p:cNvPicPr>
            <a:picLocks noChangeAspect="1" noChangeArrowheads="1"/>
          </p:cNvPicPr>
          <p:nvPr/>
        </p:nvPicPr>
        <p:blipFill>
          <a:blip r:embed="rId3">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2147636" y="3368351"/>
            <a:ext cx="3871182" cy="1524000"/>
          </a:xfrm>
          <a:prstGeom prst="rect">
            <a:avLst/>
          </a:prstGeom>
          <a:ln>
            <a:noFill/>
          </a:ln>
          <a:effectLst>
            <a:outerShdw blurRad="292100" dist="139700" dir="2700000" algn="tl" rotWithShape="0">
              <a:srgbClr val="333333">
                <a:alpha val="65000"/>
              </a:srgbClr>
            </a:outerShdw>
          </a:effectLst>
          <a:extLst/>
        </p:spPr>
      </p:pic>
      <p:graphicFrame>
        <p:nvGraphicFramePr>
          <p:cNvPr id="8" name="Object 7"/>
          <p:cNvGraphicFramePr>
            <a:graphicFrameLocks noChangeAspect="1"/>
          </p:cNvGraphicFramePr>
          <p:nvPr>
            <p:extLst>
              <p:ext uri="{D42A27DB-BD31-4B8C-83A1-F6EECF244321}">
                <p14:modId xmlns:p14="http://schemas.microsoft.com/office/powerpoint/2010/main" val="351149989"/>
              </p:ext>
            </p:extLst>
          </p:nvPr>
        </p:nvGraphicFramePr>
        <p:xfrm>
          <a:off x="785128" y="5105400"/>
          <a:ext cx="7156001" cy="866775"/>
        </p:xfrm>
        <a:graphic>
          <a:graphicData uri="http://schemas.openxmlformats.org/presentationml/2006/ole">
            <mc:AlternateContent xmlns:mc="http://schemas.openxmlformats.org/markup-compatibility/2006">
              <mc:Choice xmlns:v="urn:schemas-microsoft-com:vml" Requires="v">
                <p:oleObj spid="_x0000_s3099" name="Equation" r:id="rId4" imgW="3670200" imgH="444240" progId="Equation.3">
                  <p:embed/>
                </p:oleObj>
              </mc:Choice>
              <mc:Fallback>
                <p:oleObj name="Equation" r:id="rId4" imgW="3670200" imgH="444240" progId="Equation.3">
                  <p:embed/>
                  <p:pic>
                    <p:nvPicPr>
                      <p:cNvPr id="0" name=""/>
                      <p:cNvPicPr>
                        <a:picLocks noChangeAspect="1" noChangeArrowheads="1"/>
                      </p:cNvPicPr>
                      <p:nvPr/>
                    </p:nvPicPr>
                    <p:blipFill>
                      <a:blip r:embed="rId5"/>
                      <a:srcRect/>
                      <a:stretch>
                        <a:fillRect/>
                      </a:stretch>
                    </p:blipFill>
                    <p:spPr bwMode="auto">
                      <a:xfrm>
                        <a:off x="785128" y="5105400"/>
                        <a:ext cx="7156001" cy="866775"/>
                      </a:xfrm>
                      <a:prstGeom prst="rect">
                        <a:avLst/>
                      </a:prstGeom>
                      <a:noFill/>
                      <a:ln>
                        <a:noFill/>
                      </a:ln>
                      <a:effectLst/>
                    </p:spPr>
                  </p:pic>
                </p:oleObj>
              </mc:Fallback>
            </mc:AlternateContent>
          </a:graphicData>
        </a:graphic>
      </p:graphicFrame>
      <p:cxnSp>
        <p:nvCxnSpPr>
          <p:cNvPr id="10" name="Straight Arrow Connector 9"/>
          <p:cNvCxnSpPr/>
          <p:nvPr/>
        </p:nvCxnSpPr>
        <p:spPr>
          <a:xfrm flipH="1">
            <a:off x="5211266" y="4419600"/>
            <a:ext cx="1494334" cy="152400"/>
          </a:xfrm>
          <a:prstGeom prst="straightConnector1">
            <a:avLst/>
          </a:prstGeom>
          <a:ln>
            <a:solidFill>
              <a:schemeClr val="bg1"/>
            </a:solidFill>
            <a:tailEnd type="arrow"/>
          </a:ln>
        </p:spPr>
        <p:style>
          <a:lnRef idx="3">
            <a:schemeClr val="accent1"/>
          </a:lnRef>
          <a:fillRef idx="0">
            <a:schemeClr val="accent1"/>
          </a:fillRef>
          <a:effectRef idx="2">
            <a:schemeClr val="accent1"/>
          </a:effectRef>
          <a:fontRef idx="minor">
            <a:schemeClr val="tx1"/>
          </a:fontRef>
        </p:style>
      </p:cxnSp>
      <p:cxnSp>
        <p:nvCxnSpPr>
          <p:cNvPr id="11" name="Straight Arrow Connector 10"/>
          <p:cNvCxnSpPr/>
          <p:nvPr/>
        </p:nvCxnSpPr>
        <p:spPr>
          <a:xfrm flipH="1">
            <a:off x="4373066" y="3099818"/>
            <a:ext cx="838200" cy="381000"/>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6809543" y="4234934"/>
            <a:ext cx="1143000"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t>Expected</a:t>
            </a:r>
            <a:endParaRPr lang="en-US" dirty="0"/>
          </a:p>
        </p:txBody>
      </p:sp>
      <p:sp>
        <p:nvSpPr>
          <p:cNvPr id="18" name="TextBox 17"/>
          <p:cNvSpPr txBox="1"/>
          <p:nvPr/>
        </p:nvSpPr>
        <p:spPr>
          <a:xfrm>
            <a:off x="5231241" y="2699869"/>
            <a:ext cx="1219200"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t>Observed</a:t>
            </a:r>
            <a:endParaRPr lang="en-US" dirty="0"/>
          </a:p>
        </p:txBody>
      </p:sp>
      <p:cxnSp>
        <p:nvCxnSpPr>
          <p:cNvPr id="12" name="Straight Arrow Connector 11"/>
          <p:cNvCxnSpPr/>
          <p:nvPr/>
        </p:nvCxnSpPr>
        <p:spPr>
          <a:xfrm flipH="1" flipV="1">
            <a:off x="5486400" y="3962400"/>
            <a:ext cx="1219200" cy="457201"/>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sp>
        <p:nvSpPr>
          <p:cNvPr id="5" name="Footer Placeholder 4"/>
          <p:cNvSpPr>
            <a:spLocks noGrp="1"/>
          </p:cNvSpPr>
          <p:nvPr>
            <p:ph type="ftr" sz="quarter" idx="11"/>
          </p:nvPr>
        </p:nvSpPr>
        <p:spPr/>
        <p:txBody>
          <a:bodyPr/>
          <a:lstStyle/>
          <a:p>
            <a:r>
              <a:rPr lang="en-US" smtClean="0"/>
              <a:t>Dr. Mohammed Alahmed</a:t>
            </a:r>
            <a:endParaRPr lang="en-US"/>
          </a:p>
        </p:txBody>
      </p:sp>
      <p:sp>
        <p:nvSpPr>
          <p:cNvPr id="2" name="Slide Number Placeholder 1"/>
          <p:cNvSpPr>
            <a:spLocks noGrp="1"/>
          </p:cNvSpPr>
          <p:nvPr>
            <p:ph type="sldNum" sz="quarter" idx="12"/>
          </p:nvPr>
        </p:nvSpPr>
        <p:spPr/>
        <p:txBody>
          <a:bodyPr/>
          <a:lstStyle/>
          <a:p>
            <a:fld id="{DEEE663C-9B4D-4569-96F4-448A1C7C10D7}" type="slidenum">
              <a:rPr lang="en-US" smtClean="0"/>
              <a:t>50</a:t>
            </a:fld>
            <a:endParaRPr lang="en-US"/>
          </a:p>
        </p:txBody>
      </p:sp>
    </p:spTree>
    <p:extLst>
      <p:ext uri="{BB962C8B-B14F-4D97-AF65-F5344CB8AC3E}">
        <p14:creationId xmlns:p14="http://schemas.microsoft.com/office/powerpoint/2010/main" val="61645795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0013" y="381000"/>
            <a:ext cx="6859587" cy="685800"/>
          </a:xfrm>
        </p:spPr>
        <p:txBody>
          <a:bodyPr>
            <a:normAutofit/>
          </a:bodyPr>
          <a:lstStyle/>
          <a:p>
            <a:pPr rtl="0"/>
            <a:r>
              <a:rPr lang="en-US" dirty="0" smtClean="0"/>
              <a:t>Example</a:t>
            </a:r>
            <a:endParaRPr lang="en-US" dirty="0"/>
          </a:p>
        </p:txBody>
      </p:sp>
      <p:graphicFrame>
        <p:nvGraphicFramePr>
          <p:cNvPr id="6" name="Content Placeholder 3"/>
          <p:cNvGraphicFramePr>
            <a:graphicFrameLocks noGrp="1"/>
          </p:cNvGraphicFramePr>
          <p:nvPr>
            <p:ph idx="1"/>
            <p:extLst>
              <p:ext uri="{D42A27DB-BD31-4B8C-83A1-F6EECF244321}">
                <p14:modId xmlns:p14="http://schemas.microsoft.com/office/powerpoint/2010/main" val="3778730803"/>
              </p:ext>
            </p:extLst>
          </p:nvPr>
        </p:nvGraphicFramePr>
        <p:xfrm>
          <a:off x="838200" y="2590800"/>
          <a:ext cx="7790361" cy="2743140"/>
        </p:xfrm>
        <a:graphic>
          <a:graphicData uri="http://schemas.openxmlformats.org/drawingml/2006/table">
            <a:tbl>
              <a:tblPr firstRow="1" bandRow="1">
                <a:tableStyleId>{5C22544A-7EE6-4342-B048-85BDC9FD1C3A}</a:tableStyleId>
              </a:tblPr>
              <a:tblGrid>
                <a:gridCol w="2202180"/>
                <a:gridCol w="1175657"/>
                <a:gridCol w="1030605"/>
                <a:gridCol w="1175657"/>
                <a:gridCol w="1030605"/>
                <a:gridCol w="1175657"/>
              </a:tblGrid>
              <a:tr h="370840">
                <a:tc rowSpan="3">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400" b="1" i="0" u="none" strike="noStrike" cap="none" normalizeH="0" baseline="0" dirty="0" smtClean="0">
                          <a:ln>
                            <a:noFill/>
                          </a:ln>
                          <a:solidFill>
                            <a:srgbClr val="000000"/>
                          </a:solidFill>
                          <a:effectLst/>
                          <a:latin typeface="Arial Unicode MS" pitchFamily="34" charset="-128"/>
                        </a:rPr>
                        <a:t>Smoking</a:t>
                      </a:r>
                    </a:p>
                  </a:txBody>
                  <a:tcPr marT="45715" marB="45715" anchor="ctr" horzOverflow="overflow"/>
                </a:tc>
                <a:tc gridSpan="4">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400" b="1" i="0" u="none" strike="noStrike" cap="none" normalizeH="0" baseline="0" dirty="0" smtClean="0">
                          <a:ln>
                            <a:noFill/>
                          </a:ln>
                          <a:solidFill>
                            <a:srgbClr val="000000"/>
                          </a:solidFill>
                          <a:effectLst/>
                          <a:latin typeface="Arial Unicode MS" pitchFamily="34" charset="-128"/>
                        </a:rPr>
                        <a:t>Lung cancer</a:t>
                      </a:r>
                    </a:p>
                  </a:txBody>
                  <a:tcPr marT="45715" marB="45715" horzOverflow="overflow"/>
                </a:tc>
                <a:tc hMerge="1">
                  <a:txBody>
                    <a:bodyPr/>
                    <a:lstStyle/>
                    <a:p>
                      <a:endParaRPr lang="ru-RU"/>
                    </a:p>
                  </a:txBody>
                  <a:tcPr/>
                </a:tc>
                <a:tc hMerge="1">
                  <a:txBody>
                    <a:bodyPr/>
                    <a:lstStyle/>
                    <a:p>
                      <a:endParaRPr lang="ru-RU"/>
                    </a:p>
                  </a:txBody>
                  <a:tcPr/>
                </a:tc>
                <a:tc hMerge="1">
                  <a:txBody>
                    <a:bodyPr/>
                    <a:lstStyle/>
                    <a:p>
                      <a:endParaRPr lang="ru-RU"/>
                    </a:p>
                  </a:txBody>
                  <a:tcPr/>
                </a:tc>
                <a:tc rowSpan="3">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400" b="1" i="0" u="none" strike="noStrike" cap="none" normalizeH="0" baseline="0" dirty="0" smtClean="0">
                          <a:ln>
                            <a:noFill/>
                          </a:ln>
                          <a:solidFill>
                            <a:srgbClr val="000000"/>
                          </a:solidFill>
                          <a:effectLst/>
                          <a:latin typeface="Arial Unicode MS" pitchFamily="34" charset="-128"/>
                        </a:rPr>
                        <a:t>Total</a:t>
                      </a:r>
                    </a:p>
                  </a:txBody>
                  <a:tcPr marT="45715" marB="45715" anchor="ctr" horzOverflow="overflow"/>
                </a:tc>
              </a:tr>
              <a:tr h="370840">
                <a:tc vMerge="1">
                  <a:txBody>
                    <a:bodyPr/>
                    <a:lstStyle/>
                    <a:p>
                      <a:endParaRPr lang="ru-RU"/>
                    </a:p>
                  </a:txBody>
                  <a:tcPr/>
                </a:tc>
                <a:tc gridSpan="2">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400" b="1" i="0" u="none" strike="noStrike" cap="none" normalizeH="0" baseline="0" dirty="0" smtClean="0">
                          <a:ln>
                            <a:noFill/>
                          </a:ln>
                          <a:solidFill>
                            <a:schemeClr val="tx1"/>
                          </a:solidFill>
                          <a:effectLst/>
                          <a:latin typeface="Arial Unicode MS" pitchFamily="34" charset="-128"/>
                        </a:rPr>
                        <a:t>Positive</a:t>
                      </a:r>
                    </a:p>
                  </a:txBody>
                  <a:tcPr marT="45715" marB="45715" horzOverflow="overflow"/>
                </a:tc>
                <a:tc hMerge="1">
                  <a:txBody>
                    <a:bodyPr/>
                    <a:lstStyle/>
                    <a:p>
                      <a:endParaRPr lang="ru-RU"/>
                    </a:p>
                  </a:txBody>
                  <a:tcPr/>
                </a:tc>
                <a:tc gridSpan="2">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400" b="1" i="0" u="none" strike="noStrike" cap="none" normalizeH="0" baseline="0" dirty="0" smtClean="0">
                          <a:ln>
                            <a:noFill/>
                          </a:ln>
                          <a:solidFill>
                            <a:schemeClr val="tx1"/>
                          </a:solidFill>
                          <a:effectLst/>
                          <a:latin typeface="Arial Unicode MS" pitchFamily="34" charset="-128"/>
                        </a:rPr>
                        <a:t>Negative</a:t>
                      </a:r>
                    </a:p>
                  </a:txBody>
                  <a:tcPr marT="45715" marB="45715" horzOverflow="overflow"/>
                </a:tc>
                <a:tc hMerge="1">
                  <a:txBody>
                    <a:bodyPr/>
                    <a:lstStyle/>
                    <a:p>
                      <a:endParaRPr lang="ru-RU"/>
                    </a:p>
                  </a:txBody>
                  <a:tcPr/>
                </a:tc>
                <a:tc vMerge="1">
                  <a:txBody>
                    <a:bodyPr/>
                    <a:lstStyle/>
                    <a:p>
                      <a:endParaRPr lang="ru-RU"/>
                    </a:p>
                  </a:txBody>
                  <a:tcPr/>
                </a:tc>
              </a:tr>
              <a:tr h="370840">
                <a:tc vMerge="1">
                  <a:txBody>
                    <a:bodyPr/>
                    <a:lstStyle/>
                    <a:p>
                      <a:endParaRPr lang="ru-RU"/>
                    </a:p>
                  </a:txBody>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400" b="1" i="0" u="none" strike="noStrike" cap="none" normalizeH="0" baseline="0" dirty="0" smtClean="0">
                          <a:ln>
                            <a:noFill/>
                          </a:ln>
                          <a:solidFill>
                            <a:schemeClr val="tx1"/>
                          </a:solidFill>
                          <a:effectLst/>
                          <a:latin typeface="Arial Unicode MS" pitchFamily="34" charset="-128"/>
                        </a:rPr>
                        <a:t>Obs.</a:t>
                      </a:r>
                    </a:p>
                  </a:txBody>
                  <a:tcPr marT="45715" marB="45715"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400" b="1" i="0" u="none" strike="noStrike" cap="none" normalizeH="0" baseline="0" dirty="0" smtClean="0">
                          <a:ln>
                            <a:noFill/>
                          </a:ln>
                          <a:solidFill>
                            <a:schemeClr val="tx1"/>
                          </a:solidFill>
                          <a:effectLst/>
                          <a:latin typeface="Arial Unicode MS" pitchFamily="34" charset="-128"/>
                        </a:rPr>
                        <a:t>Exp.</a:t>
                      </a:r>
                    </a:p>
                  </a:txBody>
                  <a:tcPr marT="45715" marB="45715"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400" b="1" i="0" u="none" strike="noStrike" cap="none" normalizeH="0" baseline="0" dirty="0" smtClean="0">
                          <a:ln>
                            <a:noFill/>
                          </a:ln>
                          <a:solidFill>
                            <a:schemeClr val="tx1"/>
                          </a:solidFill>
                          <a:effectLst/>
                          <a:latin typeface="Arial Unicode MS" pitchFamily="34" charset="-128"/>
                        </a:rPr>
                        <a:t>Obs.</a:t>
                      </a:r>
                    </a:p>
                  </a:txBody>
                  <a:tcPr marT="45715" marB="45715"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400" b="1" i="0" u="none" strike="noStrike" cap="none" normalizeH="0" baseline="0" dirty="0" smtClean="0">
                          <a:ln>
                            <a:noFill/>
                          </a:ln>
                          <a:solidFill>
                            <a:schemeClr val="tx1"/>
                          </a:solidFill>
                          <a:effectLst/>
                          <a:latin typeface="Arial Unicode MS" pitchFamily="34" charset="-128"/>
                        </a:rPr>
                        <a:t>Exp.</a:t>
                      </a:r>
                    </a:p>
                  </a:txBody>
                  <a:tcPr marT="45715" marB="45715" horzOverflow="overflow"/>
                </a:tc>
                <a:tc vMerge="1">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endParaRPr kumimoji="0" lang="en-US" sz="2400" b="0" i="0" u="none" strike="noStrike" cap="none" normalizeH="0" baseline="0" dirty="0" smtClean="0">
                        <a:ln>
                          <a:noFill/>
                        </a:ln>
                        <a:solidFill>
                          <a:schemeClr val="tx1"/>
                        </a:solidFill>
                        <a:effectLst/>
                        <a:latin typeface="Arial Unicode MS" pitchFamily="34" charset="-128"/>
                      </a:endParaRPr>
                    </a:p>
                  </a:txBody>
                  <a:tcPr marT="45715" marB="45715" horzOverflow="overflow"/>
                </a:tc>
              </a:tr>
              <a:tr h="370840">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400" b="1" i="0" u="none" strike="noStrike" cap="none" normalizeH="0" baseline="0" smtClean="0">
                          <a:ln>
                            <a:noFill/>
                          </a:ln>
                          <a:solidFill>
                            <a:schemeClr val="tx1"/>
                          </a:solidFill>
                          <a:effectLst/>
                          <a:latin typeface="Arial Unicode MS" pitchFamily="34" charset="-128"/>
                        </a:rPr>
                        <a:t>Smoker</a:t>
                      </a:r>
                    </a:p>
                  </a:txBody>
                  <a:tcPr marT="45715" marB="45715"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400" b="1" i="0" u="none" strike="noStrike" cap="none" normalizeH="0" baseline="0" smtClean="0">
                          <a:ln>
                            <a:noFill/>
                          </a:ln>
                          <a:solidFill>
                            <a:schemeClr val="tx1"/>
                          </a:solidFill>
                          <a:effectLst/>
                          <a:latin typeface="Arial Unicode MS" pitchFamily="34" charset="-128"/>
                        </a:rPr>
                        <a:t>15</a:t>
                      </a:r>
                    </a:p>
                  </a:txBody>
                  <a:tcPr marT="45715" marB="45715"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400" b="1" i="0" u="none" strike="noStrike" cap="none" normalizeH="0" baseline="0" dirty="0" smtClean="0">
                          <a:ln>
                            <a:noFill/>
                          </a:ln>
                          <a:solidFill>
                            <a:srgbClr val="C00000"/>
                          </a:solidFill>
                          <a:effectLst/>
                          <a:latin typeface="Arial Unicode MS" pitchFamily="34" charset="-128"/>
                        </a:rPr>
                        <a:t>7.67</a:t>
                      </a:r>
                    </a:p>
                  </a:txBody>
                  <a:tcPr marT="45715" marB="45715"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400" b="1" i="0" u="none" strike="noStrike" cap="none" normalizeH="0" baseline="0" smtClean="0">
                          <a:ln>
                            <a:noFill/>
                          </a:ln>
                          <a:solidFill>
                            <a:schemeClr val="tx1"/>
                          </a:solidFill>
                          <a:effectLst/>
                          <a:latin typeface="Arial Unicode MS" pitchFamily="34" charset="-128"/>
                        </a:rPr>
                        <a:t>8</a:t>
                      </a:r>
                    </a:p>
                  </a:txBody>
                  <a:tcPr marT="45715" marB="45715"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400" b="1" i="0" u="none" strike="noStrike" kern="1200" cap="none" normalizeH="0" baseline="0" dirty="0" smtClean="0">
                          <a:ln>
                            <a:noFill/>
                          </a:ln>
                          <a:solidFill>
                            <a:srgbClr val="C00000"/>
                          </a:solidFill>
                          <a:effectLst/>
                          <a:latin typeface="Arial Unicode MS" pitchFamily="34" charset="-128"/>
                          <a:ea typeface="+mn-ea"/>
                          <a:cs typeface="+mn-cs"/>
                        </a:rPr>
                        <a:t>15.33</a:t>
                      </a:r>
                    </a:p>
                  </a:txBody>
                  <a:tcPr marT="45715" marB="45715"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400" b="1" i="0" u="none" strike="noStrike" cap="none" normalizeH="0" baseline="0" smtClean="0">
                          <a:ln>
                            <a:noFill/>
                          </a:ln>
                          <a:solidFill>
                            <a:schemeClr val="tx1"/>
                          </a:solidFill>
                          <a:effectLst/>
                          <a:latin typeface="Arial Unicode MS" pitchFamily="34" charset="-128"/>
                        </a:rPr>
                        <a:t>23</a:t>
                      </a:r>
                    </a:p>
                  </a:txBody>
                  <a:tcPr marT="45715" marB="45715" anchor="ctr" horzOverflow="overflow"/>
                </a:tc>
              </a:tr>
              <a:tr h="370840">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400" b="1" i="0" u="none" strike="noStrike" cap="none" normalizeH="0" baseline="0" smtClean="0">
                          <a:ln>
                            <a:noFill/>
                          </a:ln>
                          <a:solidFill>
                            <a:schemeClr val="tx1"/>
                          </a:solidFill>
                          <a:effectLst/>
                          <a:latin typeface="Arial Unicode MS" pitchFamily="34" charset="-128"/>
                        </a:rPr>
                        <a:t>Non smoker</a:t>
                      </a:r>
                    </a:p>
                  </a:txBody>
                  <a:tcPr marT="45715" marB="45715"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400" b="1" i="0" u="none" strike="noStrike" cap="none" normalizeH="0" baseline="0" smtClean="0">
                          <a:ln>
                            <a:noFill/>
                          </a:ln>
                          <a:solidFill>
                            <a:schemeClr val="tx1"/>
                          </a:solidFill>
                          <a:effectLst/>
                          <a:latin typeface="Arial Unicode MS" pitchFamily="34" charset="-128"/>
                        </a:rPr>
                        <a:t>5</a:t>
                      </a:r>
                    </a:p>
                  </a:txBody>
                  <a:tcPr marT="45715" marB="45715"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400" b="1" i="0" u="none" strike="noStrike" cap="none" normalizeH="0" baseline="0" dirty="0" smtClean="0">
                          <a:ln>
                            <a:noFill/>
                          </a:ln>
                          <a:solidFill>
                            <a:srgbClr val="C00000"/>
                          </a:solidFill>
                          <a:effectLst/>
                          <a:latin typeface="Arial Unicode MS" pitchFamily="34" charset="-128"/>
                        </a:rPr>
                        <a:t>12.33</a:t>
                      </a:r>
                    </a:p>
                  </a:txBody>
                  <a:tcPr marT="45715" marB="45715"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400" b="1" i="0" u="none" strike="noStrike" cap="none" normalizeH="0" baseline="0" smtClean="0">
                          <a:ln>
                            <a:noFill/>
                          </a:ln>
                          <a:solidFill>
                            <a:schemeClr val="tx1"/>
                          </a:solidFill>
                          <a:effectLst/>
                          <a:latin typeface="Arial Unicode MS" pitchFamily="34" charset="-128"/>
                        </a:rPr>
                        <a:t>32</a:t>
                      </a:r>
                    </a:p>
                  </a:txBody>
                  <a:tcPr marT="45715" marB="45715"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400" b="1" i="0" u="none" strike="noStrike" kern="1200" cap="none" normalizeH="0" baseline="0" dirty="0" smtClean="0">
                          <a:ln>
                            <a:noFill/>
                          </a:ln>
                          <a:solidFill>
                            <a:srgbClr val="C00000"/>
                          </a:solidFill>
                          <a:effectLst/>
                          <a:latin typeface="Arial Unicode MS" pitchFamily="34" charset="-128"/>
                          <a:ea typeface="+mn-ea"/>
                          <a:cs typeface="+mn-cs"/>
                        </a:rPr>
                        <a:t>24.67</a:t>
                      </a:r>
                    </a:p>
                  </a:txBody>
                  <a:tcPr marT="45715" marB="45715"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400" b="1" i="0" u="none" strike="noStrike" cap="none" normalizeH="0" baseline="0" dirty="0" smtClean="0">
                          <a:ln>
                            <a:noFill/>
                          </a:ln>
                          <a:solidFill>
                            <a:schemeClr val="tx1"/>
                          </a:solidFill>
                          <a:effectLst/>
                          <a:latin typeface="Arial Unicode MS" pitchFamily="34" charset="-128"/>
                        </a:rPr>
                        <a:t>37</a:t>
                      </a:r>
                    </a:p>
                  </a:txBody>
                  <a:tcPr marT="45715" marB="45715" anchor="ctr" horzOverflow="overflow"/>
                </a:tc>
              </a:tr>
              <a:tr h="370840">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400" b="1" i="0" u="none" strike="noStrike" cap="none" normalizeH="0" baseline="0" smtClean="0">
                          <a:ln>
                            <a:noFill/>
                          </a:ln>
                          <a:solidFill>
                            <a:schemeClr val="tx1"/>
                          </a:solidFill>
                          <a:effectLst/>
                          <a:latin typeface="Arial Unicode MS" pitchFamily="34" charset="-128"/>
                        </a:rPr>
                        <a:t>Total</a:t>
                      </a:r>
                    </a:p>
                  </a:txBody>
                  <a:tcPr marT="45715" marB="45715"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400" b="1" i="0" u="none" strike="noStrike" cap="none" normalizeH="0" baseline="0" smtClean="0">
                          <a:ln>
                            <a:noFill/>
                          </a:ln>
                          <a:solidFill>
                            <a:schemeClr val="tx1"/>
                          </a:solidFill>
                          <a:effectLst/>
                          <a:latin typeface="Arial Unicode MS" pitchFamily="34" charset="-128"/>
                        </a:rPr>
                        <a:t>20</a:t>
                      </a:r>
                    </a:p>
                  </a:txBody>
                  <a:tcPr marT="45715" marB="45715"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endParaRPr kumimoji="0" lang="en-US" sz="2400" b="1" i="0" u="none" strike="noStrike" cap="none" normalizeH="0" baseline="0" dirty="0" smtClean="0">
                        <a:ln>
                          <a:noFill/>
                        </a:ln>
                        <a:solidFill>
                          <a:schemeClr val="tx1"/>
                        </a:solidFill>
                        <a:effectLst/>
                        <a:latin typeface="Arial Unicode MS" pitchFamily="34" charset="-128"/>
                      </a:endParaRPr>
                    </a:p>
                  </a:txBody>
                  <a:tcPr marT="45715" marB="45715"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400" b="1" i="0" u="none" strike="noStrike" cap="none" normalizeH="0" baseline="0" smtClean="0">
                          <a:ln>
                            <a:noFill/>
                          </a:ln>
                          <a:solidFill>
                            <a:schemeClr val="tx1"/>
                          </a:solidFill>
                          <a:effectLst/>
                          <a:latin typeface="Arial Unicode MS" pitchFamily="34" charset="-128"/>
                        </a:rPr>
                        <a:t>40</a:t>
                      </a:r>
                    </a:p>
                  </a:txBody>
                  <a:tcPr marT="45715" marB="45715"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endParaRPr kumimoji="0" lang="en-US" sz="2400" b="1" i="0" u="none" strike="noStrike" cap="none" normalizeH="0" baseline="0" dirty="0" smtClean="0">
                        <a:ln>
                          <a:noFill/>
                        </a:ln>
                        <a:solidFill>
                          <a:schemeClr val="tx1"/>
                        </a:solidFill>
                        <a:effectLst/>
                        <a:latin typeface="Arial Unicode MS" pitchFamily="34" charset="-128"/>
                      </a:endParaRPr>
                    </a:p>
                  </a:txBody>
                  <a:tcPr marT="45715" marB="45715"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400" b="1" i="0" u="none" strike="noStrike" cap="none" normalizeH="0" baseline="0" dirty="0" smtClean="0">
                          <a:ln>
                            <a:noFill/>
                          </a:ln>
                          <a:solidFill>
                            <a:schemeClr val="tx1"/>
                          </a:solidFill>
                          <a:effectLst/>
                          <a:latin typeface="Arial Unicode MS" pitchFamily="34" charset="-128"/>
                        </a:rPr>
                        <a:t>60</a:t>
                      </a:r>
                    </a:p>
                  </a:txBody>
                  <a:tcPr marT="45715" marB="45715" horzOverflow="overflow"/>
                </a:tc>
              </a:tr>
            </a:tbl>
          </a:graphicData>
        </a:graphic>
      </p:graphicFrame>
      <mc:AlternateContent xmlns:mc="http://schemas.openxmlformats.org/markup-compatibility/2006" xmlns:a14="http://schemas.microsoft.com/office/drawing/2010/main">
        <mc:Choice Requires="a14">
          <p:sp>
            <p:nvSpPr>
              <p:cNvPr id="5" name="TextBox 4"/>
              <p:cNvSpPr txBox="1"/>
              <p:nvPr/>
            </p:nvSpPr>
            <p:spPr>
              <a:xfrm>
                <a:off x="2133600" y="5715000"/>
                <a:ext cx="1295399" cy="786177"/>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US" sz="2400" i="1" smtClean="0">
                              <a:latin typeface="Cambria Math"/>
                            </a:rPr>
                          </m:ctrlPr>
                        </m:fPr>
                        <m:num>
                          <m:r>
                            <a:rPr lang="en-US" sz="2400" b="0" i="1" smtClean="0">
                              <a:latin typeface="Cambria Math"/>
                            </a:rPr>
                            <m:t>23</m:t>
                          </m:r>
                          <m:r>
                            <a:rPr lang="en-US" sz="2400" b="0" i="1" smtClean="0">
                              <a:latin typeface="Cambria Math"/>
                            </a:rPr>
                            <m:t>∗</m:t>
                          </m:r>
                          <m:r>
                            <a:rPr lang="en-US" sz="2400" b="0" i="1" smtClean="0">
                              <a:latin typeface="Cambria Math"/>
                            </a:rPr>
                            <m:t>20</m:t>
                          </m:r>
                        </m:num>
                        <m:den>
                          <m:r>
                            <a:rPr lang="en-US" sz="2400" b="0" i="1" smtClean="0">
                              <a:latin typeface="Cambria Math"/>
                            </a:rPr>
                            <m:t>60</m:t>
                          </m:r>
                        </m:den>
                      </m:f>
                    </m:oMath>
                  </m:oMathPara>
                </a14:m>
                <a:endParaRPr lang="en-US" sz="2400" dirty="0"/>
              </a:p>
            </p:txBody>
          </p:sp>
        </mc:Choice>
        <mc:Fallback xmlns="">
          <p:sp>
            <p:nvSpPr>
              <p:cNvPr id="5" name="TextBox 4"/>
              <p:cNvSpPr txBox="1">
                <a:spLocks noRot="1" noChangeAspect="1" noMove="1" noResize="1" noEditPoints="1" noAdjustHandles="1" noChangeArrowheads="1" noChangeShapeType="1" noTextEdit="1"/>
              </p:cNvSpPr>
              <p:nvPr/>
            </p:nvSpPr>
            <p:spPr>
              <a:xfrm>
                <a:off x="2133600" y="5715000"/>
                <a:ext cx="1295399" cy="786177"/>
              </a:xfrm>
              <a:prstGeom prst="rect">
                <a:avLst/>
              </a:prstGeom>
              <a:blipFill rotWithShape="1">
                <a:blip r:embed="rId3"/>
                <a:stretch>
                  <a:fillRect/>
                </a:stretch>
              </a:blipFill>
            </p:spPr>
            <p:txBody>
              <a:bodyPr/>
              <a:lstStyle/>
              <a:p>
                <a:r>
                  <a:rPr lang="en-US">
                    <a:noFill/>
                  </a:rPr>
                  <a:t> </a:t>
                </a:r>
              </a:p>
            </p:txBody>
          </p:sp>
        </mc:Fallback>
      </mc:AlternateContent>
      <p:cxnSp>
        <p:nvCxnSpPr>
          <p:cNvPr id="8" name="Straight Arrow Connector 7"/>
          <p:cNvCxnSpPr/>
          <p:nvPr/>
        </p:nvCxnSpPr>
        <p:spPr>
          <a:xfrm flipV="1">
            <a:off x="3505200" y="4343400"/>
            <a:ext cx="859971" cy="1371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6" name="TextBox 15"/>
          <p:cNvSpPr txBox="1"/>
          <p:nvPr/>
        </p:nvSpPr>
        <p:spPr>
          <a:xfrm>
            <a:off x="805542" y="1371599"/>
            <a:ext cx="7652657" cy="830997"/>
          </a:xfrm>
          <a:prstGeom prst="rect">
            <a:avLst/>
          </a:prstGeom>
          <a:noFill/>
        </p:spPr>
        <p:txBody>
          <a:bodyPr wrap="square" rtlCol="0">
            <a:spAutoFit/>
          </a:bodyPr>
          <a:lstStyle/>
          <a:p>
            <a:r>
              <a:rPr lang="en-US" sz="2400" dirty="0" smtClean="0">
                <a:solidFill>
                  <a:schemeClr val="accent5">
                    <a:lumMod val="10000"/>
                  </a:schemeClr>
                </a:solidFill>
              </a:rPr>
              <a:t>To </a:t>
            </a:r>
            <a:r>
              <a:rPr lang="en-US" sz="2400" dirty="0" smtClean="0">
                <a:solidFill>
                  <a:schemeClr val="accent5">
                    <a:lumMod val="10000"/>
                  </a:schemeClr>
                </a:solidFill>
                <a:latin typeface="Arial" charset="0"/>
              </a:rPr>
              <a:t>determine </a:t>
            </a:r>
            <a:r>
              <a:rPr lang="en-US" sz="2400" dirty="0">
                <a:solidFill>
                  <a:schemeClr val="accent5">
                    <a:lumMod val="10000"/>
                  </a:schemeClr>
                </a:solidFill>
                <a:latin typeface="Arial" charset="0"/>
              </a:rPr>
              <a:t>whether there is </a:t>
            </a:r>
            <a:r>
              <a:rPr lang="en-US" sz="2400" dirty="0" smtClean="0">
                <a:solidFill>
                  <a:schemeClr val="accent5">
                    <a:lumMod val="10000"/>
                  </a:schemeClr>
                </a:solidFill>
                <a:latin typeface="Arial" charset="0"/>
              </a:rPr>
              <a:t>an association between smoking and lung cancer!</a:t>
            </a:r>
            <a:endParaRPr lang="en-US" sz="2400" dirty="0">
              <a:solidFill>
                <a:schemeClr val="accent5">
                  <a:lumMod val="10000"/>
                </a:schemeClr>
              </a:solidFill>
            </a:endParaRPr>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3" name="Slide Number Placeholder 2"/>
          <p:cNvSpPr>
            <a:spLocks noGrp="1"/>
          </p:cNvSpPr>
          <p:nvPr>
            <p:ph type="sldNum" sz="quarter" idx="12"/>
          </p:nvPr>
        </p:nvSpPr>
        <p:spPr/>
        <p:txBody>
          <a:bodyPr/>
          <a:lstStyle/>
          <a:p>
            <a:fld id="{DEEE663C-9B4D-4569-96F4-448A1C7C10D7}" type="slidenum">
              <a:rPr lang="en-US" smtClean="0"/>
              <a:t>51</a:t>
            </a:fld>
            <a:endParaRPr lang="en-US"/>
          </a:p>
        </p:txBody>
      </p:sp>
    </p:spTree>
    <p:extLst>
      <p:ext uri="{BB962C8B-B14F-4D97-AF65-F5344CB8AC3E}">
        <p14:creationId xmlns:p14="http://schemas.microsoft.com/office/powerpoint/2010/main" val="401715388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1016385"/>
            <a:ext cx="7848600" cy="4267200"/>
          </a:xfrm>
        </p:spPr>
        <p:txBody>
          <a:bodyPr/>
          <a:lstStyle/>
          <a:p>
            <a:pPr algn="l" rtl="0"/>
            <a:r>
              <a:rPr lang="en-US" dirty="0" smtClean="0"/>
              <a:t>Hypothesis:</a:t>
            </a:r>
          </a:p>
          <a:p>
            <a:pPr algn="l" rtl="0">
              <a:buFont typeface="Wingdings" pitchFamily="2" charset="2"/>
              <a:buNone/>
            </a:pPr>
            <a:r>
              <a:rPr lang="en-US" sz="2800" dirty="0" smtClean="0">
                <a:solidFill>
                  <a:schemeClr val="tx2"/>
                </a:solidFill>
              </a:rPr>
              <a:t>	</a:t>
            </a:r>
            <a:r>
              <a:rPr lang="en-US" sz="2400" dirty="0" smtClean="0"/>
              <a:t>H</a:t>
            </a:r>
            <a:r>
              <a:rPr lang="en-US" sz="2400" baseline="-25000" dirty="0" smtClean="0"/>
              <a:t>0</a:t>
            </a:r>
            <a:r>
              <a:rPr lang="en-US" sz="2400" dirty="0"/>
              <a:t>:</a:t>
            </a:r>
            <a:r>
              <a:rPr lang="en-US" sz="2400" dirty="0">
                <a:solidFill>
                  <a:schemeClr val="tx2"/>
                </a:solidFill>
              </a:rPr>
              <a:t> </a:t>
            </a:r>
            <a:r>
              <a:rPr lang="en-US" sz="2400" dirty="0"/>
              <a:t>No Relationship </a:t>
            </a:r>
            <a:r>
              <a:rPr lang="en-US" sz="2400" dirty="0" smtClean="0"/>
              <a:t>between smoking and lung cancer</a:t>
            </a:r>
            <a:endParaRPr lang="en-US" sz="2400" dirty="0"/>
          </a:p>
          <a:p>
            <a:pPr algn="l" rtl="0">
              <a:buFont typeface="Wingdings" pitchFamily="2" charset="2"/>
              <a:buNone/>
            </a:pPr>
            <a:r>
              <a:rPr lang="en-US" sz="2400" dirty="0" smtClean="0">
                <a:solidFill>
                  <a:schemeClr val="tx2"/>
                </a:solidFill>
              </a:rPr>
              <a:t>	</a:t>
            </a:r>
            <a:r>
              <a:rPr lang="en-US" sz="2400" dirty="0" smtClean="0"/>
              <a:t>H</a:t>
            </a:r>
            <a:r>
              <a:rPr lang="en-US" sz="2400" baseline="-25000" dirty="0" smtClean="0"/>
              <a:t>1</a:t>
            </a:r>
            <a:r>
              <a:rPr lang="en-US" sz="2400" dirty="0" smtClean="0"/>
              <a:t>: </a:t>
            </a:r>
            <a:r>
              <a:rPr lang="en-US" sz="2400" dirty="0"/>
              <a:t>The two variables are </a:t>
            </a:r>
            <a:r>
              <a:rPr lang="en-US" sz="2400" dirty="0" smtClean="0"/>
              <a:t>associated.</a:t>
            </a:r>
          </a:p>
          <a:p>
            <a:pPr algn="l" rtl="0">
              <a:buFont typeface="Wingdings" pitchFamily="2" charset="2"/>
              <a:buNone/>
            </a:pPr>
            <a:endParaRPr lang="en-US" sz="2400" dirty="0" smtClean="0"/>
          </a:p>
          <a:p>
            <a:pPr algn="l" rtl="0"/>
            <a:r>
              <a:rPr lang="en-US" dirty="0"/>
              <a:t>Test statistic:</a:t>
            </a:r>
          </a:p>
          <a:p>
            <a:pPr algn="l" rtl="0">
              <a:buFont typeface="Wingdings" pitchFamily="2" charset="2"/>
              <a:buNone/>
            </a:pPr>
            <a:endParaRPr lang="en-US" sz="2400" dirty="0" smtClean="0"/>
          </a:p>
          <a:p>
            <a:pPr algn="l" rtl="0">
              <a:buFont typeface="Wingdings" pitchFamily="2" charset="2"/>
              <a:buNone/>
            </a:pPr>
            <a:endParaRPr lang="en-US" sz="2400" dirty="0"/>
          </a:p>
        </p:txBody>
      </p:sp>
      <p:graphicFrame>
        <p:nvGraphicFramePr>
          <p:cNvPr id="4" name="Object 3"/>
          <p:cNvGraphicFramePr>
            <a:graphicFrameLocks noChangeAspect="1"/>
          </p:cNvGraphicFramePr>
          <p:nvPr>
            <p:extLst>
              <p:ext uri="{D42A27DB-BD31-4B8C-83A1-F6EECF244321}">
                <p14:modId xmlns:p14="http://schemas.microsoft.com/office/powerpoint/2010/main" val="3861164238"/>
              </p:ext>
            </p:extLst>
          </p:nvPr>
        </p:nvGraphicFramePr>
        <p:xfrm>
          <a:off x="533400" y="4191000"/>
          <a:ext cx="4237037" cy="1255713"/>
        </p:xfrm>
        <a:graphic>
          <a:graphicData uri="http://schemas.openxmlformats.org/presentationml/2006/ole">
            <mc:AlternateContent xmlns:mc="http://schemas.openxmlformats.org/markup-compatibility/2006">
              <mc:Choice xmlns:v="urn:schemas-microsoft-com:vml" Requires="v">
                <p:oleObj spid="_x0000_s4121" name="Equation" r:id="rId3" imgW="1498320" imgH="444240" progId="Equation.3">
                  <p:embed/>
                </p:oleObj>
              </mc:Choice>
              <mc:Fallback>
                <p:oleObj name="Equation" r:id="rId3" imgW="1498320" imgH="444240" progId="Equation.3">
                  <p:embed/>
                  <p:pic>
                    <p:nvPicPr>
                      <p:cNvPr id="0" name=""/>
                      <p:cNvPicPr>
                        <a:picLocks noChangeAspect="1" noChangeArrowheads="1"/>
                      </p:cNvPicPr>
                      <p:nvPr/>
                    </p:nvPicPr>
                    <p:blipFill>
                      <a:blip r:embed="rId4"/>
                      <a:srcRect/>
                      <a:stretch>
                        <a:fillRect/>
                      </a:stretch>
                    </p:blipFill>
                    <p:spPr bwMode="auto">
                      <a:xfrm>
                        <a:off x="533400" y="4191000"/>
                        <a:ext cx="4237037" cy="1255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mc:AlternateContent xmlns:mc="http://schemas.openxmlformats.org/markup-compatibility/2006" xmlns:a14="http://schemas.microsoft.com/office/drawing/2010/main">
        <mc:Choice Requires="a14">
          <p:sp>
            <p:nvSpPr>
              <p:cNvPr id="5" name="TextBox 4"/>
              <p:cNvSpPr txBox="1"/>
              <p:nvPr/>
            </p:nvSpPr>
            <p:spPr>
              <a:xfrm>
                <a:off x="4572000" y="4419600"/>
                <a:ext cx="4343400" cy="68967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US" sz="2000" b="1" i="1" smtClean="0">
                              <a:solidFill>
                                <a:schemeClr val="accent5">
                                  <a:lumMod val="10000"/>
                                </a:schemeClr>
                              </a:solidFill>
                              <a:latin typeface="Cambria Math"/>
                            </a:rPr>
                          </m:ctrlPr>
                        </m:fPr>
                        <m:num>
                          <m:d>
                            <m:dPr>
                              <m:ctrlPr>
                                <a:rPr lang="en-US" sz="2000" b="1" i="1" smtClean="0">
                                  <a:solidFill>
                                    <a:schemeClr val="accent5">
                                      <a:lumMod val="10000"/>
                                    </a:schemeClr>
                                  </a:solidFill>
                                  <a:latin typeface="Cambria Math"/>
                                </a:rPr>
                              </m:ctrlPr>
                            </m:dPr>
                            <m:e>
                              <m:r>
                                <a:rPr lang="en-US" sz="2000" b="1" i="1" smtClean="0">
                                  <a:solidFill>
                                    <a:schemeClr val="accent5">
                                      <a:lumMod val="10000"/>
                                    </a:schemeClr>
                                  </a:solidFill>
                                  <a:latin typeface="Cambria Math"/>
                                </a:rPr>
                                <m:t>𝟏𝟓</m:t>
                              </m:r>
                              <m:r>
                                <a:rPr lang="en-US" sz="2000" b="1" i="1" smtClean="0">
                                  <a:solidFill>
                                    <a:schemeClr val="accent5">
                                      <a:lumMod val="10000"/>
                                    </a:schemeClr>
                                  </a:solidFill>
                                  <a:latin typeface="Cambria Math"/>
                                </a:rPr>
                                <m:t>−</m:t>
                              </m:r>
                              <m:r>
                                <a:rPr lang="en-US" sz="2000" b="1" i="1" smtClean="0">
                                  <a:solidFill>
                                    <a:schemeClr val="accent5">
                                      <a:lumMod val="10000"/>
                                    </a:schemeClr>
                                  </a:solidFill>
                                  <a:latin typeface="Cambria Math"/>
                                </a:rPr>
                                <m:t>𝟕</m:t>
                              </m:r>
                              <m:r>
                                <a:rPr lang="en-US" sz="2000" b="1" i="1" smtClean="0">
                                  <a:solidFill>
                                    <a:schemeClr val="accent5">
                                      <a:lumMod val="10000"/>
                                    </a:schemeClr>
                                  </a:solidFill>
                                  <a:latin typeface="Cambria Math"/>
                                </a:rPr>
                                <m:t>.</m:t>
                              </m:r>
                              <m:r>
                                <a:rPr lang="en-US" sz="2000" b="1" i="1" smtClean="0">
                                  <a:solidFill>
                                    <a:schemeClr val="accent5">
                                      <a:lumMod val="10000"/>
                                    </a:schemeClr>
                                  </a:solidFill>
                                  <a:latin typeface="Cambria Math"/>
                                </a:rPr>
                                <m:t>𝟔𝟕</m:t>
                              </m:r>
                            </m:e>
                          </m:d>
                          <m:r>
                            <a:rPr lang="en-US" sz="2000" b="1" i="1" baseline="30000" smtClean="0">
                              <a:solidFill>
                                <a:schemeClr val="accent5">
                                  <a:lumMod val="10000"/>
                                </a:schemeClr>
                              </a:solidFill>
                              <a:latin typeface="Cambria Math"/>
                            </a:rPr>
                            <m:t>𝟐</m:t>
                          </m:r>
                        </m:num>
                        <m:den>
                          <m:r>
                            <a:rPr lang="en-US" sz="2000" b="1" i="1" smtClean="0">
                              <a:solidFill>
                                <a:schemeClr val="accent5">
                                  <a:lumMod val="10000"/>
                                </a:schemeClr>
                              </a:solidFill>
                              <a:latin typeface="Cambria Math"/>
                            </a:rPr>
                            <m:t>𝟕</m:t>
                          </m:r>
                          <m:r>
                            <a:rPr lang="en-US" sz="2000" b="1" i="1" smtClean="0">
                              <a:solidFill>
                                <a:schemeClr val="accent5">
                                  <a:lumMod val="10000"/>
                                </a:schemeClr>
                              </a:solidFill>
                              <a:latin typeface="Cambria Math"/>
                            </a:rPr>
                            <m:t>.</m:t>
                          </m:r>
                          <m:r>
                            <a:rPr lang="en-US" sz="2000" b="1" i="1" smtClean="0">
                              <a:solidFill>
                                <a:schemeClr val="accent5">
                                  <a:lumMod val="10000"/>
                                </a:schemeClr>
                              </a:solidFill>
                              <a:latin typeface="Cambria Math"/>
                            </a:rPr>
                            <m:t>𝟔𝟕</m:t>
                          </m:r>
                        </m:den>
                      </m:f>
                      <m:r>
                        <a:rPr lang="en-US" sz="2000" b="1" i="1" smtClean="0">
                          <a:solidFill>
                            <a:schemeClr val="accent5">
                              <a:lumMod val="10000"/>
                            </a:schemeClr>
                          </a:solidFill>
                          <a:latin typeface="Cambria Math"/>
                        </a:rPr>
                        <m:t>+ …+</m:t>
                      </m:r>
                      <m:f>
                        <m:fPr>
                          <m:ctrlPr>
                            <a:rPr lang="en-US" sz="2000" b="1" i="1">
                              <a:solidFill>
                                <a:schemeClr val="accent5">
                                  <a:lumMod val="10000"/>
                                </a:schemeClr>
                              </a:solidFill>
                              <a:latin typeface="Cambria Math"/>
                            </a:rPr>
                          </m:ctrlPr>
                        </m:fPr>
                        <m:num>
                          <m:d>
                            <m:dPr>
                              <m:ctrlPr>
                                <a:rPr lang="en-US" sz="2000" b="1" i="1">
                                  <a:solidFill>
                                    <a:schemeClr val="accent5">
                                      <a:lumMod val="10000"/>
                                    </a:schemeClr>
                                  </a:solidFill>
                                  <a:latin typeface="Cambria Math"/>
                                </a:rPr>
                              </m:ctrlPr>
                            </m:dPr>
                            <m:e>
                              <m:r>
                                <a:rPr lang="en-US" sz="2000" b="1" i="1" smtClean="0">
                                  <a:solidFill>
                                    <a:schemeClr val="accent5">
                                      <a:lumMod val="10000"/>
                                    </a:schemeClr>
                                  </a:solidFill>
                                  <a:latin typeface="Cambria Math"/>
                                </a:rPr>
                                <m:t>𝟑𝟐</m:t>
                              </m:r>
                              <m:r>
                                <a:rPr lang="en-US" sz="2000" b="1" i="1">
                                  <a:solidFill>
                                    <a:schemeClr val="accent5">
                                      <a:lumMod val="10000"/>
                                    </a:schemeClr>
                                  </a:solidFill>
                                  <a:latin typeface="Cambria Math"/>
                                </a:rPr>
                                <m:t>−</m:t>
                              </m:r>
                              <m:r>
                                <a:rPr lang="en-US" sz="2000" b="1" i="1" smtClean="0">
                                  <a:solidFill>
                                    <a:schemeClr val="accent5">
                                      <a:lumMod val="10000"/>
                                    </a:schemeClr>
                                  </a:solidFill>
                                  <a:latin typeface="Cambria Math"/>
                                </a:rPr>
                                <m:t>𝟐𝟒</m:t>
                              </m:r>
                              <m:r>
                                <a:rPr lang="en-US" sz="2000" b="1" i="1">
                                  <a:solidFill>
                                    <a:schemeClr val="accent5">
                                      <a:lumMod val="10000"/>
                                    </a:schemeClr>
                                  </a:solidFill>
                                  <a:latin typeface="Cambria Math"/>
                                </a:rPr>
                                <m:t>.</m:t>
                              </m:r>
                              <m:r>
                                <a:rPr lang="en-US" sz="2000" b="1" i="1">
                                  <a:solidFill>
                                    <a:schemeClr val="accent5">
                                      <a:lumMod val="10000"/>
                                    </a:schemeClr>
                                  </a:solidFill>
                                  <a:latin typeface="Cambria Math"/>
                                </a:rPr>
                                <m:t>𝟔𝟕</m:t>
                              </m:r>
                            </m:e>
                          </m:d>
                          <m:r>
                            <a:rPr lang="en-US" sz="2000" b="1" i="1" baseline="30000">
                              <a:solidFill>
                                <a:schemeClr val="accent5">
                                  <a:lumMod val="10000"/>
                                </a:schemeClr>
                              </a:solidFill>
                              <a:latin typeface="Cambria Math"/>
                            </a:rPr>
                            <m:t>𝟐</m:t>
                          </m:r>
                        </m:num>
                        <m:den>
                          <m:r>
                            <a:rPr lang="en-US" sz="2000" b="1" i="1" smtClean="0">
                              <a:solidFill>
                                <a:schemeClr val="accent5">
                                  <a:lumMod val="10000"/>
                                </a:schemeClr>
                              </a:solidFill>
                              <a:latin typeface="Cambria Math"/>
                            </a:rPr>
                            <m:t>𝟐𝟒</m:t>
                          </m:r>
                          <m:r>
                            <a:rPr lang="en-US" sz="2000" b="1" i="1">
                              <a:solidFill>
                                <a:schemeClr val="accent5">
                                  <a:lumMod val="10000"/>
                                </a:schemeClr>
                              </a:solidFill>
                              <a:latin typeface="Cambria Math"/>
                            </a:rPr>
                            <m:t>.</m:t>
                          </m:r>
                          <m:r>
                            <a:rPr lang="en-US" sz="2000" b="1" i="1">
                              <a:solidFill>
                                <a:schemeClr val="accent5">
                                  <a:lumMod val="10000"/>
                                </a:schemeClr>
                              </a:solidFill>
                              <a:latin typeface="Cambria Math"/>
                            </a:rPr>
                            <m:t>𝟔𝟕</m:t>
                          </m:r>
                        </m:den>
                      </m:f>
                    </m:oMath>
                  </m:oMathPara>
                </a14:m>
                <a:endParaRPr lang="en-US" sz="2000" b="1" dirty="0">
                  <a:solidFill>
                    <a:schemeClr val="accent5">
                      <a:lumMod val="10000"/>
                    </a:schemeClr>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4572000" y="4419600"/>
                <a:ext cx="4343400" cy="689676"/>
              </a:xfrm>
              <a:prstGeom prst="rect">
                <a:avLst/>
              </a:prstGeom>
              <a:blipFill rotWithShape="1">
                <a:blip r:embed="rId5"/>
                <a:stretch>
                  <a:fillRect/>
                </a:stretch>
              </a:blipFill>
            </p:spPr>
            <p:txBody>
              <a:bodyPr/>
              <a:lstStyle/>
              <a:p>
                <a:r>
                  <a:rPr lang="en-US">
                    <a:noFill/>
                  </a:rPr>
                  <a:t> </a:t>
                </a:r>
              </a:p>
            </p:txBody>
          </p:sp>
        </mc:Fallback>
      </mc:AlternateContent>
      <p:sp>
        <p:nvSpPr>
          <p:cNvPr id="7" name="TextBox 6"/>
          <p:cNvSpPr txBox="1"/>
          <p:nvPr/>
        </p:nvSpPr>
        <p:spPr>
          <a:xfrm>
            <a:off x="4800600" y="5293942"/>
            <a:ext cx="2286000" cy="461665"/>
          </a:xfrm>
          <a:prstGeom prst="rect">
            <a:avLst/>
          </a:prstGeom>
          <a:noFill/>
        </p:spPr>
        <p:txBody>
          <a:bodyPr wrap="square" rtlCol="0">
            <a:spAutoFit/>
          </a:bodyPr>
          <a:lstStyle/>
          <a:p>
            <a:r>
              <a:rPr lang="en-US" sz="2400" b="1" dirty="0" smtClean="0">
                <a:solidFill>
                  <a:schemeClr val="accent5">
                    <a:lumMod val="10000"/>
                  </a:schemeClr>
                </a:solidFill>
              </a:rPr>
              <a:t>=  17.045</a:t>
            </a:r>
            <a:endParaRPr lang="en-US" sz="2400" b="1" dirty="0">
              <a:solidFill>
                <a:schemeClr val="accent5">
                  <a:lumMod val="10000"/>
                </a:schemeClr>
              </a:solidFill>
            </a:endParaRPr>
          </a:p>
        </p:txBody>
      </p:sp>
      <p:sp>
        <p:nvSpPr>
          <p:cNvPr id="2" name="Footer Placeholder 1"/>
          <p:cNvSpPr>
            <a:spLocks noGrp="1"/>
          </p:cNvSpPr>
          <p:nvPr>
            <p:ph type="ftr" sz="quarter" idx="11"/>
          </p:nvPr>
        </p:nvSpPr>
        <p:spPr/>
        <p:txBody>
          <a:bodyPr/>
          <a:lstStyle/>
          <a:p>
            <a:r>
              <a:rPr lang="en-US" smtClean="0"/>
              <a:t>Dr. Mohammed Alahmed</a:t>
            </a:r>
            <a:endParaRPr lang="en-US"/>
          </a:p>
        </p:txBody>
      </p:sp>
      <p:sp>
        <p:nvSpPr>
          <p:cNvPr id="6" name="Slide Number Placeholder 5"/>
          <p:cNvSpPr>
            <a:spLocks noGrp="1"/>
          </p:cNvSpPr>
          <p:nvPr>
            <p:ph type="sldNum" sz="quarter" idx="12"/>
          </p:nvPr>
        </p:nvSpPr>
        <p:spPr/>
        <p:txBody>
          <a:bodyPr/>
          <a:lstStyle/>
          <a:p>
            <a:fld id="{DEEE663C-9B4D-4569-96F4-448A1C7C10D7}" type="slidenum">
              <a:rPr lang="en-US" smtClean="0"/>
              <a:t>52</a:t>
            </a:fld>
            <a:endParaRPr lang="en-US"/>
          </a:p>
        </p:txBody>
      </p:sp>
    </p:spTree>
    <p:extLst>
      <p:ext uri="{BB962C8B-B14F-4D97-AF65-F5344CB8AC3E}">
        <p14:creationId xmlns:p14="http://schemas.microsoft.com/office/powerpoint/2010/main" val="89978391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4114800" cy="5287963"/>
          </a:xfrm>
        </p:spPr>
        <p:style>
          <a:lnRef idx="2">
            <a:schemeClr val="accent2"/>
          </a:lnRef>
          <a:fillRef idx="1">
            <a:schemeClr val="lt1"/>
          </a:fillRef>
          <a:effectRef idx="0">
            <a:schemeClr val="accent2"/>
          </a:effectRef>
          <a:fontRef idx="minor">
            <a:schemeClr val="dk1"/>
          </a:fontRef>
        </p:style>
        <p:txBody>
          <a:bodyPr/>
          <a:lstStyle/>
          <a:p>
            <a:pPr>
              <a:buFont typeface="Wingdings" pitchFamily="2" charset="2"/>
              <a:buNone/>
            </a:pPr>
            <a:r>
              <a:rPr lang="en-US" dirty="0">
                <a:latin typeface="Symbol" pitchFamily="18" charset="2"/>
              </a:rPr>
              <a:t></a:t>
            </a:r>
            <a:r>
              <a:rPr lang="en-US" dirty="0"/>
              <a:t> = </a:t>
            </a:r>
            <a:r>
              <a:rPr lang="en-US" dirty="0" smtClean="0"/>
              <a:t>0.05</a:t>
            </a:r>
            <a:endParaRPr lang="en-US" dirty="0"/>
          </a:p>
          <a:p>
            <a:pPr>
              <a:buFont typeface="Wingdings" pitchFamily="2" charset="2"/>
              <a:buNone/>
            </a:pPr>
            <a:r>
              <a:rPr lang="en-US" dirty="0" err="1"/>
              <a:t>df</a:t>
            </a:r>
            <a:r>
              <a:rPr lang="en-US" dirty="0"/>
              <a:t> = (2 - 1)(2 - 1) = 1 </a:t>
            </a:r>
          </a:p>
          <a:p>
            <a:pPr>
              <a:buFont typeface="Wingdings" pitchFamily="2" charset="2"/>
              <a:buNone/>
            </a:pPr>
            <a:r>
              <a:rPr lang="en-US" dirty="0"/>
              <a:t>Critical Value(s</a:t>
            </a:r>
            <a:r>
              <a:rPr lang="en-US" dirty="0" smtClean="0"/>
              <a:t>):</a:t>
            </a:r>
            <a:endParaRPr lang="en-US" dirty="0"/>
          </a:p>
          <a:p>
            <a:pPr marL="0" indent="0">
              <a:buNone/>
            </a:pPr>
            <a:r>
              <a:rPr lang="el-GR" dirty="0" smtClean="0">
                <a:solidFill>
                  <a:srgbClr val="C00000"/>
                </a:solidFill>
                <a:latin typeface="Times New Roman"/>
                <a:cs typeface="Times New Roman"/>
              </a:rPr>
              <a:t>χ</a:t>
            </a:r>
            <a:r>
              <a:rPr lang="en-US" baseline="40000" dirty="0">
                <a:solidFill>
                  <a:srgbClr val="C00000"/>
                </a:solidFill>
                <a:latin typeface="Times New Roman"/>
                <a:cs typeface="Times New Roman"/>
              </a:rPr>
              <a:t>2</a:t>
            </a:r>
            <a:r>
              <a:rPr lang="en-US" baseline="-40000" dirty="0">
                <a:solidFill>
                  <a:srgbClr val="C00000"/>
                </a:solidFill>
                <a:latin typeface="Times New Roman"/>
                <a:cs typeface="Times New Roman"/>
              </a:rPr>
              <a:t>1, </a:t>
            </a:r>
            <a:r>
              <a:rPr lang="el-GR" baseline="-40000" dirty="0">
                <a:solidFill>
                  <a:srgbClr val="C00000"/>
                </a:solidFill>
                <a:latin typeface="Times New Roman"/>
                <a:cs typeface="Times New Roman"/>
              </a:rPr>
              <a:t>α</a:t>
            </a:r>
            <a:r>
              <a:rPr lang="en-US" baseline="-40000" dirty="0">
                <a:solidFill>
                  <a:srgbClr val="C00000"/>
                </a:solidFill>
                <a:latin typeface="Times New Roman"/>
                <a:cs typeface="Times New Roman"/>
              </a:rPr>
              <a:t>/2</a:t>
            </a:r>
            <a:r>
              <a:rPr lang="en-US" sz="2400" dirty="0">
                <a:solidFill>
                  <a:srgbClr val="C00000"/>
                </a:solidFill>
                <a:latin typeface="Times New Roman"/>
                <a:cs typeface="Times New Roman"/>
              </a:rPr>
              <a:t> = </a:t>
            </a:r>
            <a:r>
              <a:rPr lang="en-US" sz="2400" dirty="0" smtClean="0">
                <a:solidFill>
                  <a:srgbClr val="C00000"/>
                </a:solidFill>
                <a:latin typeface="Times New Roman"/>
                <a:cs typeface="Times New Roman"/>
              </a:rPr>
              <a:t>3.841 from </a:t>
            </a:r>
            <a:r>
              <a:rPr lang="el-GR" sz="2400" dirty="0">
                <a:solidFill>
                  <a:srgbClr val="C00000"/>
                </a:solidFill>
                <a:latin typeface="Times New Roman"/>
                <a:cs typeface="Times New Roman"/>
              </a:rPr>
              <a:t>χ</a:t>
            </a:r>
            <a:r>
              <a:rPr lang="en-US" sz="2400" baseline="40000" dirty="0" smtClean="0">
                <a:solidFill>
                  <a:srgbClr val="C00000"/>
                </a:solidFill>
                <a:latin typeface="Times New Roman"/>
                <a:cs typeface="Times New Roman"/>
              </a:rPr>
              <a:t>2</a:t>
            </a:r>
            <a:r>
              <a:rPr lang="en-US" sz="2400" dirty="0" smtClean="0">
                <a:solidFill>
                  <a:srgbClr val="C00000"/>
                </a:solidFill>
                <a:latin typeface="Times New Roman"/>
                <a:cs typeface="Times New Roman"/>
              </a:rPr>
              <a:t>  table </a:t>
            </a:r>
            <a:endParaRPr lang="en-US" dirty="0"/>
          </a:p>
        </p:txBody>
      </p:sp>
      <p:graphicFrame>
        <p:nvGraphicFramePr>
          <p:cNvPr id="4" name="Object 3">
            <a:hlinkClick r:id="" action="ppaction://ole?verb=0"/>
          </p:cNvPr>
          <p:cNvGraphicFramePr>
            <a:graphicFrameLocks/>
          </p:cNvGraphicFramePr>
          <p:nvPr>
            <p:extLst>
              <p:ext uri="{D42A27DB-BD31-4B8C-83A1-F6EECF244321}">
                <p14:modId xmlns:p14="http://schemas.microsoft.com/office/powerpoint/2010/main" val="1025511943"/>
              </p:ext>
            </p:extLst>
          </p:nvPr>
        </p:nvGraphicFramePr>
        <p:xfrm>
          <a:off x="533400" y="3773261"/>
          <a:ext cx="3578225" cy="2312988"/>
        </p:xfrm>
        <a:graphic>
          <a:graphicData uri="http://schemas.openxmlformats.org/presentationml/2006/ole">
            <mc:AlternateContent xmlns:mc="http://schemas.openxmlformats.org/markup-compatibility/2006">
              <mc:Choice xmlns:v="urn:schemas-microsoft-com:vml" Requires="v">
                <p:oleObj spid="_x0000_s5144" name="Visio" r:id="rId3" imgW="3588570" imgH="2323471" progId="Visio.Drawing.11">
                  <p:embed/>
                </p:oleObj>
              </mc:Choice>
              <mc:Fallback>
                <p:oleObj name="Visio" r:id="rId3" imgW="3588570" imgH="2323471" progId="Visio.Drawing.11">
                  <p:embed/>
                  <p:pic>
                    <p:nvPicPr>
                      <p:cNvPr id="0" name=""/>
                      <p:cNvPicPr>
                        <a:picLocks noChangeArrowheads="1"/>
                      </p:cNvPicPr>
                      <p:nvPr/>
                    </p:nvPicPr>
                    <p:blipFill>
                      <a:blip r:embed="rId4"/>
                      <a:srcRect/>
                      <a:stretch>
                        <a:fillRect/>
                      </a:stretch>
                    </p:blipFill>
                    <p:spPr bwMode="auto">
                      <a:xfrm>
                        <a:off x="533400" y="3773261"/>
                        <a:ext cx="3578225" cy="2312988"/>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Lst>
                    </p:spPr>
                  </p:pic>
                </p:oleObj>
              </mc:Fallback>
            </mc:AlternateContent>
          </a:graphicData>
        </a:graphic>
      </p:graphicFrame>
      <p:sp>
        <p:nvSpPr>
          <p:cNvPr id="7" name="Rectangle 4"/>
          <p:cNvSpPr>
            <a:spLocks noChangeArrowheads="1"/>
          </p:cNvSpPr>
          <p:nvPr/>
        </p:nvSpPr>
        <p:spPr bwMode="auto">
          <a:xfrm>
            <a:off x="4876800" y="838200"/>
            <a:ext cx="4038600" cy="5333999"/>
          </a:xfrm>
          <a:prstGeom prst="rect">
            <a:avLst/>
          </a:prstGeom>
          <a:ln/>
        </p:spPr>
        <p:style>
          <a:lnRef idx="2">
            <a:schemeClr val="accent3"/>
          </a:lnRef>
          <a:fillRef idx="1">
            <a:schemeClr val="lt1"/>
          </a:fillRef>
          <a:effectRef idx="0">
            <a:schemeClr val="accent3"/>
          </a:effectRef>
          <a:fontRef idx="minor">
            <a:schemeClr val="dk1"/>
          </a:fontRef>
        </p:style>
        <p:txBody>
          <a:bodyPr lIns="90488" tIns="44450" rIns="90488" bIns="44450"/>
          <a:lstStyle/>
          <a:p>
            <a:pPr>
              <a:spcBef>
                <a:spcPct val="20000"/>
              </a:spcBef>
            </a:pPr>
            <a:r>
              <a:rPr lang="en-US" sz="2800" b="1" dirty="0"/>
              <a:t>Test Statistic: </a:t>
            </a:r>
            <a:endParaRPr lang="en-US" sz="2800" b="1" dirty="0" smtClean="0"/>
          </a:p>
          <a:p>
            <a:pPr>
              <a:spcBef>
                <a:spcPct val="20000"/>
              </a:spcBef>
            </a:pPr>
            <a:endParaRPr lang="en-US" sz="2800" b="1" dirty="0"/>
          </a:p>
          <a:p>
            <a:pPr>
              <a:spcBef>
                <a:spcPct val="20000"/>
              </a:spcBef>
            </a:pPr>
            <a:endParaRPr lang="en-US" sz="2800" b="1" dirty="0" smtClean="0"/>
          </a:p>
          <a:p>
            <a:pPr>
              <a:spcBef>
                <a:spcPct val="20000"/>
              </a:spcBef>
            </a:pPr>
            <a:r>
              <a:rPr lang="en-US" sz="2800" b="1" dirty="0" smtClean="0"/>
              <a:t>Decision</a:t>
            </a:r>
            <a:r>
              <a:rPr lang="en-US" sz="2800" b="1" dirty="0"/>
              <a:t>:</a:t>
            </a:r>
          </a:p>
          <a:p>
            <a:pPr>
              <a:spcBef>
                <a:spcPct val="20000"/>
              </a:spcBef>
            </a:pPr>
            <a:r>
              <a:rPr lang="en-US" sz="2800" dirty="0"/>
              <a:t>Reject </a:t>
            </a:r>
            <a:r>
              <a:rPr lang="en-US" sz="2800" dirty="0" smtClean="0"/>
              <a:t>H</a:t>
            </a:r>
            <a:r>
              <a:rPr lang="en-US" sz="2800" baseline="-25000" dirty="0" smtClean="0"/>
              <a:t>0  </a:t>
            </a:r>
            <a:r>
              <a:rPr lang="en-US" sz="2800" dirty="0" smtClean="0"/>
              <a:t>at </a:t>
            </a:r>
            <a:r>
              <a:rPr lang="en-US" sz="2800" dirty="0">
                <a:latin typeface="Symbol" pitchFamily="18" charset="2"/>
              </a:rPr>
              <a:t></a:t>
            </a:r>
            <a:r>
              <a:rPr lang="en-US" sz="2800" dirty="0"/>
              <a:t> = .05</a:t>
            </a:r>
          </a:p>
          <a:p>
            <a:pPr>
              <a:spcBef>
                <a:spcPct val="20000"/>
              </a:spcBef>
            </a:pPr>
            <a:endParaRPr lang="en-US" sz="2800" b="1" dirty="0" smtClean="0"/>
          </a:p>
          <a:p>
            <a:pPr>
              <a:spcBef>
                <a:spcPct val="20000"/>
              </a:spcBef>
            </a:pPr>
            <a:r>
              <a:rPr lang="en-US" sz="2800" b="1" dirty="0" smtClean="0"/>
              <a:t>Conclusion</a:t>
            </a:r>
            <a:r>
              <a:rPr lang="en-US" sz="2800" b="1" dirty="0"/>
              <a:t>:</a:t>
            </a:r>
          </a:p>
          <a:p>
            <a:pPr latinLnBrk="1">
              <a:spcBef>
                <a:spcPct val="20000"/>
              </a:spcBef>
            </a:pPr>
            <a:r>
              <a:rPr lang="en-US" sz="2400" dirty="0"/>
              <a:t>There is evidence of a </a:t>
            </a:r>
            <a:endParaRPr lang="en-US" sz="2400" dirty="0" smtClean="0"/>
          </a:p>
          <a:p>
            <a:pPr latinLnBrk="1">
              <a:spcBef>
                <a:spcPct val="20000"/>
              </a:spcBef>
            </a:pPr>
            <a:r>
              <a:rPr lang="en-US" sz="2400" dirty="0" smtClean="0"/>
              <a:t>relationship between </a:t>
            </a:r>
          </a:p>
          <a:p>
            <a:pPr latinLnBrk="1">
              <a:spcBef>
                <a:spcPct val="20000"/>
              </a:spcBef>
            </a:pPr>
            <a:r>
              <a:rPr lang="en-US" sz="2400" dirty="0" smtClean="0"/>
              <a:t>smoking and lung cancer.</a:t>
            </a:r>
          </a:p>
          <a:p>
            <a:pPr latinLnBrk="1">
              <a:spcBef>
                <a:spcPct val="20000"/>
              </a:spcBef>
            </a:pPr>
            <a:endParaRPr lang="en-US" sz="2800" b="1" dirty="0"/>
          </a:p>
        </p:txBody>
      </p:sp>
      <p:sp>
        <p:nvSpPr>
          <p:cNvPr id="5" name="Rectangle 4"/>
          <p:cNvSpPr/>
          <p:nvPr/>
        </p:nvSpPr>
        <p:spPr>
          <a:xfrm>
            <a:off x="5562600" y="1524000"/>
            <a:ext cx="1850186" cy="523220"/>
          </a:xfrm>
          <a:prstGeom prst="rect">
            <a:avLst/>
          </a:prstGeom>
        </p:spPr>
        <p:txBody>
          <a:bodyPr wrap="none">
            <a:spAutoFit/>
          </a:bodyPr>
          <a:lstStyle/>
          <a:p>
            <a:r>
              <a:rPr lang="el-GR" sz="2800" dirty="0" smtClean="0">
                <a:latin typeface="Times New Roman"/>
                <a:cs typeface="Times New Roman"/>
              </a:rPr>
              <a:t>χ</a:t>
            </a:r>
            <a:r>
              <a:rPr lang="en-US" sz="2800" baseline="40000" dirty="0" smtClean="0">
                <a:latin typeface="Times New Roman"/>
                <a:cs typeface="Times New Roman"/>
              </a:rPr>
              <a:t>2</a:t>
            </a:r>
            <a:r>
              <a:rPr lang="en-US" sz="2800" dirty="0" smtClean="0">
                <a:latin typeface="Times New Roman"/>
                <a:cs typeface="Times New Roman"/>
              </a:rPr>
              <a:t> = </a:t>
            </a:r>
            <a:r>
              <a:rPr lang="en-US" sz="2800" dirty="0" smtClean="0"/>
              <a:t>17.045</a:t>
            </a:r>
            <a:endParaRPr lang="en-US" sz="2800" dirty="0"/>
          </a:p>
        </p:txBody>
      </p:sp>
      <p:sp>
        <p:nvSpPr>
          <p:cNvPr id="6" name="Footer Placeholder 5"/>
          <p:cNvSpPr>
            <a:spLocks noGrp="1"/>
          </p:cNvSpPr>
          <p:nvPr>
            <p:ph type="ftr" sz="quarter" idx="11"/>
          </p:nvPr>
        </p:nvSpPr>
        <p:spPr/>
        <p:txBody>
          <a:bodyPr/>
          <a:lstStyle/>
          <a:p>
            <a:r>
              <a:rPr lang="en-US" smtClean="0"/>
              <a:t>Dr. Mohammed Alahmed</a:t>
            </a:r>
            <a:endParaRPr lang="en-US"/>
          </a:p>
        </p:txBody>
      </p:sp>
      <p:sp>
        <p:nvSpPr>
          <p:cNvPr id="2" name="Slide Number Placeholder 1"/>
          <p:cNvSpPr>
            <a:spLocks noGrp="1"/>
          </p:cNvSpPr>
          <p:nvPr>
            <p:ph type="sldNum" sz="quarter" idx="12"/>
          </p:nvPr>
        </p:nvSpPr>
        <p:spPr/>
        <p:txBody>
          <a:bodyPr/>
          <a:lstStyle/>
          <a:p>
            <a:fld id="{DEEE663C-9B4D-4569-96F4-448A1C7C10D7}" type="slidenum">
              <a:rPr lang="en-US" smtClean="0"/>
              <a:t>53</a:t>
            </a:fld>
            <a:endParaRPr lang="en-US"/>
          </a:p>
        </p:txBody>
      </p:sp>
    </p:spTree>
    <p:extLst>
      <p:ext uri="{BB962C8B-B14F-4D97-AF65-F5344CB8AC3E}">
        <p14:creationId xmlns:p14="http://schemas.microsoft.com/office/powerpoint/2010/main" val="75615870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26081" b="47192"/>
          <a:stretch/>
        </p:blipFill>
        <p:spPr bwMode="auto">
          <a:xfrm>
            <a:off x="709614" y="909639"/>
            <a:ext cx="4700586" cy="2660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2362200" y="304799"/>
            <a:ext cx="3352800" cy="461665"/>
          </a:xfrm>
          <a:prstGeom prst="rect">
            <a:avLst/>
          </a:prstGeom>
          <a:noFill/>
        </p:spPr>
        <p:txBody>
          <a:bodyPr wrap="square" rtlCol="0">
            <a:spAutoFit/>
          </a:bodyPr>
          <a:lstStyle/>
          <a:p>
            <a:r>
              <a:rPr lang="en-US" sz="2400" b="1" dirty="0" smtClean="0"/>
              <a:t>Using SPSS</a:t>
            </a:r>
            <a:endParaRPr lang="en-US" sz="2400" b="1" dirty="0"/>
          </a:p>
        </p:txBody>
      </p:sp>
      <p:pic>
        <p:nvPicPr>
          <p:cNvPr id="931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00551" y="2888268"/>
            <a:ext cx="4362449" cy="35887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Footer Placeholder 3"/>
          <p:cNvSpPr>
            <a:spLocks noGrp="1"/>
          </p:cNvSpPr>
          <p:nvPr>
            <p:ph type="ftr" sz="quarter" idx="11"/>
          </p:nvPr>
        </p:nvSpPr>
        <p:spPr/>
        <p:txBody>
          <a:bodyPr/>
          <a:lstStyle/>
          <a:p>
            <a:r>
              <a:rPr lang="en-US" smtClean="0"/>
              <a:t>Dr. Mohammed Alahmed</a:t>
            </a:r>
            <a:endParaRPr lang="en-US"/>
          </a:p>
        </p:txBody>
      </p:sp>
      <p:sp>
        <p:nvSpPr>
          <p:cNvPr id="3" name="Slide Number Placeholder 2"/>
          <p:cNvSpPr>
            <a:spLocks noGrp="1"/>
          </p:cNvSpPr>
          <p:nvPr>
            <p:ph type="sldNum" sz="quarter" idx="12"/>
          </p:nvPr>
        </p:nvSpPr>
        <p:spPr/>
        <p:txBody>
          <a:bodyPr/>
          <a:lstStyle/>
          <a:p>
            <a:fld id="{DEEE663C-9B4D-4569-96F4-448A1C7C10D7}" type="slidenum">
              <a:rPr lang="en-US" smtClean="0"/>
              <a:t>54</a:t>
            </a:fld>
            <a:endParaRPr lang="en-US"/>
          </a:p>
        </p:txBody>
      </p:sp>
    </p:spTree>
    <p:extLst>
      <p:ext uri="{BB962C8B-B14F-4D97-AF65-F5344CB8AC3E}">
        <p14:creationId xmlns:p14="http://schemas.microsoft.com/office/powerpoint/2010/main" val="350418664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533400"/>
            <a:ext cx="3733800" cy="15769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42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199" y="2255838"/>
            <a:ext cx="7547481" cy="3687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685800" y="3200400"/>
            <a:ext cx="5410200" cy="381000"/>
          </a:xfrm>
          <a:prstGeom prst="rect">
            <a:avLst/>
          </a:prstGeom>
          <a:noFill/>
          <a:ln w="57150">
            <a:solidFill>
              <a:srgbClr val="C0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ln>
                <a:solidFill>
                  <a:schemeClr val="bg1"/>
                </a:solidFill>
              </a:ln>
              <a:noFill/>
            </a:endParaRPr>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6" name="TextBox 5"/>
          <p:cNvSpPr txBox="1"/>
          <p:nvPr/>
        </p:nvSpPr>
        <p:spPr>
          <a:xfrm>
            <a:off x="4809699" y="596205"/>
            <a:ext cx="3575981" cy="1384995"/>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2800" b="1" dirty="0" smtClean="0">
                <a:solidFill>
                  <a:srgbClr val="000000"/>
                </a:solidFill>
              </a:rPr>
              <a:t>Conclusion:</a:t>
            </a:r>
          </a:p>
          <a:p>
            <a:r>
              <a:rPr lang="en-US" sz="2800" dirty="0" smtClean="0">
                <a:solidFill>
                  <a:srgbClr val="000000"/>
                </a:solidFill>
              </a:rPr>
              <a:t>Since p-value &lt; </a:t>
            </a:r>
            <a:r>
              <a:rPr lang="el-GR" sz="2800" dirty="0" smtClean="0">
                <a:solidFill>
                  <a:srgbClr val="000000"/>
                </a:solidFill>
                <a:latin typeface="Times New Roman"/>
                <a:cs typeface="Times New Roman"/>
              </a:rPr>
              <a:t>α</a:t>
            </a:r>
            <a:r>
              <a:rPr lang="en-US" sz="2800" dirty="0" smtClean="0">
                <a:solidFill>
                  <a:srgbClr val="000000"/>
                </a:solidFill>
                <a:latin typeface="Times New Roman"/>
                <a:cs typeface="Times New Roman"/>
              </a:rPr>
              <a:t> , then reject H</a:t>
            </a:r>
            <a:r>
              <a:rPr lang="en-US" sz="2800" baseline="-25000" dirty="0" smtClean="0">
                <a:solidFill>
                  <a:srgbClr val="000000"/>
                </a:solidFill>
                <a:latin typeface="Times New Roman"/>
                <a:cs typeface="Times New Roman"/>
              </a:rPr>
              <a:t>0</a:t>
            </a:r>
            <a:endParaRPr lang="en-US" sz="2800" baseline="-25000" dirty="0">
              <a:solidFill>
                <a:srgbClr val="000000"/>
              </a:solidFill>
            </a:endParaRPr>
          </a:p>
        </p:txBody>
      </p:sp>
      <p:sp>
        <p:nvSpPr>
          <p:cNvPr id="3" name="Slide Number Placeholder 2"/>
          <p:cNvSpPr>
            <a:spLocks noGrp="1"/>
          </p:cNvSpPr>
          <p:nvPr>
            <p:ph type="sldNum" sz="quarter" idx="12"/>
          </p:nvPr>
        </p:nvSpPr>
        <p:spPr/>
        <p:txBody>
          <a:bodyPr/>
          <a:lstStyle/>
          <a:p>
            <a:fld id="{DEEE663C-9B4D-4569-96F4-448A1C7C10D7}" type="slidenum">
              <a:rPr lang="en-US" smtClean="0"/>
              <a:t>55</a:t>
            </a:fld>
            <a:endParaRPr lang="en-US"/>
          </a:p>
        </p:txBody>
      </p:sp>
    </p:spTree>
    <p:extLst>
      <p:ext uri="{BB962C8B-B14F-4D97-AF65-F5344CB8AC3E}">
        <p14:creationId xmlns:p14="http://schemas.microsoft.com/office/powerpoint/2010/main" val="21234624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0013" y="381000"/>
            <a:ext cx="6859587" cy="685800"/>
          </a:xfrm>
        </p:spPr>
        <p:txBody>
          <a:bodyPr/>
          <a:lstStyle/>
          <a:p>
            <a:pPr rtl="0"/>
            <a:r>
              <a:rPr lang="en-US" dirty="0"/>
              <a:t>The Sign Test</a:t>
            </a:r>
          </a:p>
        </p:txBody>
      </p:sp>
      <p:sp>
        <p:nvSpPr>
          <p:cNvPr id="3" name="Content Placeholder 2"/>
          <p:cNvSpPr>
            <a:spLocks noGrp="1"/>
          </p:cNvSpPr>
          <p:nvPr>
            <p:ph idx="1"/>
          </p:nvPr>
        </p:nvSpPr>
        <p:spPr>
          <a:xfrm>
            <a:off x="1066800" y="1524000"/>
            <a:ext cx="7239000" cy="4724400"/>
          </a:xfrm>
        </p:spPr>
        <p:txBody>
          <a:bodyPr>
            <a:normAutofit/>
          </a:bodyPr>
          <a:lstStyle/>
          <a:p>
            <a:pPr algn="l" rtl="0">
              <a:lnSpc>
                <a:spcPct val="80000"/>
              </a:lnSpc>
            </a:pPr>
            <a:r>
              <a:rPr lang="en-US" altLang="zh-TW" dirty="0"/>
              <a:t>The sign test is used to test hypotheses about the </a:t>
            </a:r>
            <a:r>
              <a:rPr lang="en-US" altLang="zh-TW" b="1" dirty="0">
                <a:solidFill>
                  <a:srgbClr val="C00000"/>
                </a:solidFill>
              </a:rPr>
              <a:t>median</a:t>
            </a:r>
            <a:r>
              <a:rPr lang="en-US" altLang="zh-TW" dirty="0"/>
              <a:t>, </a:t>
            </a:r>
            <a:r>
              <a:rPr lang="en-US" dirty="0"/>
              <a:t>rather than the mean in the parametric test</a:t>
            </a:r>
            <a:r>
              <a:rPr lang="en-US" altLang="zh-TW" dirty="0"/>
              <a:t>.</a:t>
            </a:r>
          </a:p>
          <a:p>
            <a:pPr algn="l" rtl="0">
              <a:lnSpc>
                <a:spcPct val="80000"/>
              </a:lnSpc>
            </a:pPr>
            <a:r>
              <a:rPr lang="nb-NO" dirty="0"/>
              <a:t>Assume the null hypothesis is that the median of the distribution is zero. </a:t>
            </a:r>
          </a:p>
          <a:p>
            <a:pPr algn="l" rtl="0">
              <a:lnSpc>
                <a:spcPct val="80000"/>
              </a:lnSpc>
            </a:pPr>
            <a:r>
              <a:rPr lang="en-US" dirty="0"/>
              <a:t>Tests One Population Median.</a:t>
            </a:r>
          </a:p>
          <a:p>
            <a:pPr algn="l" rtl="0">
              <a:lnSpc>
                <a:spcPct val="80000"/>
              </a:lnSpc>
            </a:pPr>
            <a:r>
              <a:rPr lang="en-US" dirty="0"/>
              <a:t>Let S</a:t>
            </a:r>
            <a:r>
              <a:rPr lang="en-US" dirty="0">
                <a:sym typeface="Symbol"/>
              </a:rPr>
              <a:t></a:t>
            </a:r>
            <a:r>
              <a:rPr lang="en-US" dirty="0"/>
              <a:t> = number of values greater than median.</a:t>
            </a:r>
          </a:p>
          <a:p>
            <a:pPr algn="l" rtl="0">
              <a:lnSpc>
                <a:spcPct val="80000"/>
              </a:lnSpc>
            </a:pPr>
            <a:r>
              <a:rPr lang="en-US" dirty="0"/>
              <a:t>If null hypothesis is true, S</a:t>
            </a:r>
            <a:r>
              <a:rPr lang="en-US" dirty="0">
                <a:sym typeface="Symbol"/>
              </a:rPr>
              <a:t> </a:t>
            </a:r>
            <a:r>
              <a:rPr lang="en-US" dirty="0" smtClean="0"/>
              <a:t>should </a:t>
            </a:r>
            <a:r>
              <a:rPr lang="en-US" dirty="0"/>
              <a:t>have binomial distribution with success probability 0.5</a:t>
            </a:r>
          </a:p>
          <a:p>
            <a:pPr algn="l" rtl="0">
              <a:lnSpc>
                <a:spcPct val="80000"/>
              </a:lnSpc>
            </a:pPr>
            <a:r>
              <a:rPr lang="nb-NO" dirty="0"/>
              <a:t>More precisely, number of positive values should follow a binomial distribution with probability 0.5</a:t>
            </a:r>
          </a:p>
          <a:p>
            <a:pPr algn="l" rtl="0">
              <a:lnSpc>
                <a:spcPct val="80000"/>
              </a:lnSpc>
            </a:pPr>
            <a:r>
              <a:rPr lang="nb-NO" dirty="0"/>
              <a:t>When the sample is large, the binomial distribution can be approximated with a normal distribution</a:t>
            </a:r>
            <a:r>
              <a:rPr lang="en-US" dirty="0"/>
              <a:t>.</a:t>
            </a:r>
          </a:p>
          <a:p>
            <a:pPr algn="l" rtl="0">
              <a:lnSpc>
                <a:spcPct val="80000"/>
              </a:lnSpc>
            </a:pPr>
            <a:endParaRPr lang="en-US" sz="2800" dirty="0">
              <a:latin typeface="Times New Roman" pitchFamily="18" charset="0"/>
              <a:cs typeface="Times New Roman" pitchFamily="18" charset="0"/>
            </a:endParaRPr>
          </a:p>
          <a:p>
            <a:pPr algn="l" rtl="0">
              <a:lnSpc>
                <a:spcPct val="80000"/>
              </a:lnSpc>
            </a:pPr>
            <a:endParaRPr lang="en-US" sz="2800" dirty="0">
              <a:latin typeface="Times New Roman" pitchFamily="18" charset="0"/>
              <a:cs typeface="Times New Roman" pitchFamily="18" charset="0"/>
            </a:endParaRPr>
          </a:p>
          <a:p>
            <a:pPr algn="l" rtl="0">
              <a:lnSpc>
                <a:spcPct val="80000"/>
              </a:lnSpc>
            </a:pPr>
            <a:endParaRPr lang="nb-NO" sz="2800" dirty="0">
              <a:latin typeface="Times New Roman" pitchFamily="18" charset="0"/>
              <a:cs typeface="Times New Roman" pitchFamily="18" charset="0"/>
            </a:endParaRPr>
          </a:p>
          <a:p>
            <a:pPr algn="l" rtl="0">
              <a:lnSpc>
                <a:spcPct val="80000"/>
              </a:lnSpc>
            </a:pPr>
            <a:endParaRPr lang="en-US" altLang="zh-TW" sz="2800" dirty="0" smtClean="0">
              <a:latin typeface="Times New Roman" pitchFamily="18" charset="0"/>
              <a:cs typeface="Times New Roman" pitchFamily="18" charset="0"/>
            </a:endParaRPr>
          </a:p>
        </p:txBody>
      </p:sp>
      <p:sp>
        <p:nvSpPr>
          <p:cNvPr id="5" name="Footer Placeholder 4"/>
          <p:cNvSpPr>
            <a:spLocks noGrp="1"/>
          </p:cNvSpPr>
          <p:nvPr>
            <p:ph type="ftr" sz="quarter" idx="11"/>
          </p:nvPr>
        </p:nvSpPr>
        <p:spPr/>
        <p:txBody>
          <a:bodyPr/>
          <a:lstStyle/>
          <a:p>
            <a:r>
              <a:rPr lang="en-US" smtClean="0"/>
              <a:t>Dr. Mohammed Alahmed</a:t>
            </a:r>
            <a:endParaRPr lang="en-US"/>
          </a:p>
        </p:txBody>
      </p:sp>
      <p:sp>
        <p:nvSpPr>
          <p:cNvPr id="4" name="Slide Number Placeholder 3"/>
          <p:cNvSpPr>
            <a:spLocks noGrp="1"/>
          </p:cNvSpPr>
          <p:nvPr>
            <p:ph type="sldNum" sz="quarter" idx="12"/>
          </p:nvPr>
        </p:nvSpPr>
        <p:spPr/>
        <p:txBody>
          <a:bodyPr/>
          <a:lstStyle/>
          <a:p>
            <a:fld id="{DEEE663C-9B4D-4569-96F4-448A1C7C10D7}" type="slidenum">
              <a:rPr lang="en-US" smtClean="0"/>
              <a:t>6</a:t>
            </a:fld>
            <a:endParaRPr lang="en-US"/>
          </a:p>
        </p:txBody>
      </p:sp>
    </p:spTree>
    <p:extLst>
      <p:ext uri="{BB962C8B-B14F-4D97-AF65-F5344CB8AC3E}">
        <p14:creationId xmlns:p14="http://schemas.microsoft.com/office/powerpoint/2010/main" val="16509234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0013" y="381000"/>
            <a:ext cx="6859587" cy="609600"/>
          </a:xfrm>
        </p:spPr>
        <p:txBody>
          <a:bodyPr/>
          <a:lstStyle/>
          <a:p>
            <a:pPr rtl="0"/>
            <a:r>
              <a:rPr lang="en-US" dirty="0"/>
              <a:t>Conducting a sign test</a:t>
            </a:r>
          </a:p>
        </p:txBody>
      </p:sp>
      <p:sp>
        <p:nvSpPr>
          <p:cNvPr id="3" name="Content Placeholder 2"/>
          <p:cNvSpPr>
            <a:spLocks noGrp="1"/>
          </p:cNvSpPr>
          <p:nvPr>
            <p:ph idx="1"/>
          </p:nvPr>
        </p:nvSpPr>
        <p:spPr>
          <a:xfrm>
            <a:off x="457200" y="1676400"/>
            <a:ext cx="8458200" cy="4419600"/>
          </a:xfrm>
        </p:spPr>
        <p:txBody>
          <a:bodyPr>
            <a:noAutofit/>
          </a:bodyPr>
          <a:lstStyle/>
          <a:p>
            <a:pPr algn="l" rtl="0"/>
            <a:r>
              <a:rPr lang="en-US" sz="2800" dirty="0" smtClean="0"/>
              <a:t>State the hypotheses:</a:t>
            </a:r>
          </a:p>
          <a:p>
            <a:pPr lvl="1" algn="l" rtl="0"/>
            <a:r>
              <a:rPr lang="en-US" sz="2400" i="1" dirty="0" smtClean="0">
                <a:solidFill>
                  <a:srgbClr val="401CA4"/>
                </a:solidFill>
              </a:rPr>
              <a:t>H</a:t>
            </a:r>
            <a:r>
              <a:rPr lang="en-US" sz="2400" baseline="-25000" dirty="0" smtClean="0">
                <a:solidFill>
                  <a:srgbClr val="401CA4"/>
                </a:solidFill>
              </a:rPr>
              <a:t>0</a:t>
            </a:r>
            <a:r>
              <a:rPr lang="en-US" sz="2400" dirty="0">
                <a:solidFill>
                  <a:srgbClr val="401CA4"/>
                </a:solidFill>
                <a:latin typeface="Times New Roman" pitchFamily="18" charset="0"/>
              </a:rPr>
              <a:t>: </a:t>
            </a:r>
            <a:r>
              <a:rPr lang="en-US" sz="2400" dirty="0">
                <a:solidFill>
                  <a:srgbClr val="401CA4"/>
                </a:solidFill>
              </a:rPr>
              <a:t>median </a:t>
            </a:r>
            <a:r>
              <a:rPr lang="en-US" sz="2400" dirty="0">
                <a:solidFill>
                  <a:srgbClr val="401CA4"/>
                </a:solidFill>
                <a:sym typeface="Symbol" pitchFamily="18" charset="2"/>
              </a:rPr>
              <a:t>= </a:t>
            </a:r>
            <a:r>
              <a:rPr lang="en-US" sz="2400" dirty="0" smtClean="0">
                <a:solidFill>
                  <a:srgbClr val="401CA4"/>
                </a:solidFill>
              </a:rPr>
              <a:t>m</a:t>
            </a:r>
            <a:r>
              <a:rPr lang="en-US" sz="2400" baseline="-25000" dirty="0" smtClean="0">
                <a:solidFill>
                  <a:srgbClr val="401CA4"/>
                </a:solidFill>
              </a:rPr>
              <a:t>0</a:t>
            </a:r>
            <a:r>
              <a:rPr lang="en-US" sz="2400" dirty="0" smtClean="0">
                <a:solidFill>
                  <a:srgbClr val="401CA4"/>
                </a:solidFill>
                <a:sym typeface="Symbol" pitchFamily="18" charset="2"/>
              </a:rPr>
              <a:t>   </a:t>
            </a:r>
            <a:r>
              <a:rPr lang="en-US" sz="2400" dirty="0">
                <a:solidFill>
                  <a:srgbClr val="401CA4"/>
                </a:solidFill>
                <a:sym typeface="Symbol" pitchFamily="18" charset="2"/>
              </a:rPr>
              <a:t>and</a:t>
            </a:r>
            <a:r>
              <a:rPr lang="en-US" sz="2400" dirty="0">
                <a:solidFill>
                  <a:srgbClr val="401CA4"/>
                </a:solidFill>
                <a:latin typeface="Times New Roman" pitchFamily="18" charset="0"/>
                <a:sym typeface="Symbol" pitchFamily="18" charset="2"/>
              </a:rPr>
              <a:t>  </a:t>
            </a:r>
            <a:r>
              <a:rPr lang="en-US" sz="2400" i="1" dirty="0" smtClean="0">
                <a:solidFill>
                  <a:srgbClr val="401CA4"/>
                </a:solidFill>
              </a:rPr>
              <a:t>H</a:t>
            </a:r>
            <a:r>
              <a:rPr lang="en-US" sz="2400" i="1" baseline="-25000" dirty="0" smtClean="0">
                <a:solidFill>
                  <a:srgbClr val="401CA4"/>
                </a:solidFill>
              </a:rPr>
              <a:t>1</a:t>
            </a:r>
            <a:r>
              <a:rPr lang="en-US" sz="2400" dirty="0" smtClean="0">
                <a:solidFill>
                  <a:srgbClr val="401CA4"/>
                </a:solidFill>
                <a:latin typeface="Times New Roman" pitchFamily="18" charset="0"/>
              </a:rPr>
              <a:t>: </a:t>
            </a:r>
            <a:r>
              <a:rPr lang="en-US" sz="2400" dirty="0">
                <a:solidFill>
                  <a:srgbClr val="401CA4"/>
                </a:solidFill>
              </a:rPr>
              <a:t>median </a:t>
            </a:r>
            <a:r>
              <a:rPr lang="en-US" sz="2400" dirty="0">
                <a:solidFill>
                  <a:srgbClr val="401CA4"/>
                </a:solidFill>
                <a:sym typeface="Symbol" pitchFamily="18" charset="2"/>
              </a:rPr>
              <a:t> </a:t>
            </a:r>
            <a:r>
              <a:rPr lang="en-US" sz="2400" dirty="0">
                <a:solidFill>
                  <a:srgbClr val="401CA4"/>
                </a:solidFill>
              </a:rPr>
              <a:t>m</a:t>
            </a:r>
            <a:r>
              <a:rPr lang="en-US" sz="2400" baseline="-25000" dirty="0">
                <a:solidFill>
                  <a:srgbClr val="401CA4"/>
                </a:solidFill>
              </a:rPr>
              <a:t>0</a:t>
            </a:r>
            <a:r>
              <a:rPr lang="en-US" sz="2400" dirty="0" smtClean="0">
                <a:solidFill>
                  <a:srgbClr val="401CA4"/>
                </a:solidFill>
                <a:sym typeface="Symbol" pitchFamily="18" charset="2"/>
              </a:rPr>
              <a:t>  (</a:t>
            </a:r>
            <a:r>
              <a:rPr lang="en-US" sz="2400" dirty="0" smtClean="0">
                <a:solidFill>
                  <a:srgbClr val="401CA4"/>
                </a:solidFill>
              </a:rPr>
              <a:t>Two</a:t>
            </a:r>
            <a:r>
              <a:rPr lang="en-US" sz="2400" dirty="0" smtClean="0">
                <a:solidFill>
                  <a:srgbClr val="401CA4"/>
                </a:solidFill>
                <a:latin typeface="Times New Roman" pitchFamily="18" charset="0"/>
              </a:rPr>
              <a:t>-</a:t>
            </a:r>
            <a:r>
              <a:rPr lang="en-US" sz="2400" dirty="0" smtClean="0">
                <a:solidFill>
                  <a:srgbClr val="401CA4"/>
                </a:solidFill>
              </a:rPr>
              <a:t>tailed</a:t>
            </a:r>
            <a:r>
              <a:rPr lang="en-US" sz="2400" dirty="0" smtClean="0">
                <a:solidFill>
                  <a:srgbClr val="401CA4"/>
                </a:solidFill>
                <a:sym typeface="Symbol" pitchFamily="18" charset="2"/>
              </a:rPr>
              <a:t>)</a:t>
            </a:r>
          </a:p>
          <a:p>
            <a:pPr marL="457200" lvl="1" indent="0" algn="l" rtl="0">
              <a:buNone/>
            </a:pPr>
            <a:r>
              <a:rPr lang="en-US" sz="2400" dirty="0" smtClean="0">
                <a:solidFill>
                  <a:srgbClr val="401CA4"/>
                </a:solidFill>
                <a:latin typeface="Times New Roman" pitchFamily="18" charset="0"/>
                <a:sym typeface="Symbol" pitchFamily="18" charset="2"/>
              </a:rPr>
              <a:t>  				    </a:t>
            </a:r>
            <a:r>
              <a:rPr lang="en-US" sz="2400" i="1" dirty="0" smtClean="0">
                <a:solidFill>
                  <a:srgbClr val="401CA4"/>
                </a:solidFill>
              </a:rPr>
              <a:t>H</a:t>
            </a:r>
            <a:r>
              <a:rPr lang="en-US" sz="2400" i="1" baseline="-25000" dirty="0" smtClean="0">
                <a:solidFill>
                  <a:srgbClr val="401CA4"/>
                </a:solidFill>
              </a:rPr>
              <a:t>1</a:t>
            </a:r>
            <a:r>
              <a:rPr lang="en-US" sz="2400" dirty="0" smtClean="0">
                <a:solidFill>
                  <a:srgbClr val="401CA4"/>
                </a:solidFill>
                <a:latin typeface="Times New Roman" pitchFamily="18" charset="0"/>
              </a:rPr>
              <a:t>: </a:t>
            </a:r>
            <a:r>
              <a:rPr lang="en-US" sz="2400" dirty="0">
                <a:solidFill>
                  <a:srgbClr val="401CA4"/>
                </a:solidFill>
              </a:rPr>
              <a:t>median </a:t>
            </a:r>
            <a:r>
              <a:rPr lang="en-US" sz="2400" dirty="0">
                <a:solidFill>
                  <a:srgbClr val="401CA4"/>
                </a:solidFill>
                <a:sym typeface="Symbol" pitchFamily="18" charset="2"/>
              </a:rPr>
              <a:t>&gt; </a:t>
            </a:r>
            <a:r>
              <a:rPr lang="en-US" sz="2400" dirty="0" smtClean="0">
                <a:solidFill>
                  <a:srgbClr val="401CA4"/>
                </a:solidFill>
              </a:rPr>
              <a:t>m</a:t>
            </a:r>
            <a:r>
              <a:rPr lang="en-US" sz="2400" baseline="-25000" dirty="0" smtClean="0">
                <a:solidFill>
                  <a:srgbClr val="401CA4"/>
                </a:solidFill>
              </a:rPr>
              <a:t>0   </a:t>
            </a:r>
            <a:r>
              <a:rPr lang="en-US" sz="2400" dirty="0" smtClean="0">
                <a:solidFill>
                  <a:srgbClr val="401CA4"/>
                </a:solidFill>
                <a:sym typeface="Symbol" pitchFamily="18" charset="2"/>
              </a:rPr>
              <a:t>(</a:t>
            </a:r>
            <a:r>
              <a:rPr lang="en-US" sz="2400" dirty="0">
                <a:solidFill>
                  <a:srgbClr val="401CA4"/>
                </a:solidFill>
              </a:rPr>
              <a:t>Right-tailed</a:t>
            </a:r>
            <a:r>
              <a:rPr lang="en-US" sz="2400" dirty="0" smtClean="0">
                <a:solidFill>
                  <a:srgbClr val="401CA4"/>
                </a:solidFill>
              </a:rPr>
              <a:t>) </a:t>
            </a:r>
          </a:p>
          <a:p>
            <a:pPr marL="457200" lvl="1" indent="0" algn="l" rtl="0">
              <a:buNone/>
            </a:pPr>
            <a:r>
              <a:rPr lang="en-US" sz="2400" dirty="0" smtClean="0">
                <a:solidFill>
                  <a:srgbClr val="401CA4"/>
                </a:solidFill>
                <a:latin typeface="Times New Roman" pitchFamily="18" charset="0"/>
                <a:sym typeface="Symbol" pitchFamily="18" charset="2"/>
              </a:rPr>
              <a:t>  				    </a:t>
            </a:r>
            <a:r>
              <a:rPr lang="en-US" sz="2400" i="1" dirty="0" smtClean="0">
                <a:solidFill>
                  <a:srgbClr val="401CA4"/>
                </a:solidFill>
              </a:rPr>
              <a:t>H</a:t>
            </a:r>
            <a:r>
              <a:rPr lang="en-US" sz="2400" i="1" baseline="-25000" dirty="0" smtClean="0">
                <a:solidFill>
                  <a:srgbClr val="401CA4"/>
                </a:solidFill>
              </a:rPr>
              <a:t>1</a:t>
            </a:r>
            <a:r>
              <a:rPr lang="en-US" sz="2400" dirty="0" smtClean="0">
                <a:solidFill>
                  <a:srgbClr val="401CA4"/>
                </a:solidFill>
                <a:latin typeface="Times New Roman" pitchFamily="18" charset="0"/>
              </a:rPr>
              <a:t>: </a:t>
            </a:r>
            <a:r>
              <a:rPr lang="en-US" sz="2400" dirty="0">
                <a:solidFill>
                  <a:srgbClr val="401CA4"/>
                </a:solidFill>
              </a:rPr>
              <a:t>median </a:t>
            </a:r>
            <a:r>
              <a:rPr lang="en-US" sz="2400" dirty="0">
                <a:solidFill>
                  <a:srgbClr val="401CA4"/>
                </a:solidFill>
                <a:sym typeface="Symbol" pitchFamily="18" charset="2"/>
              </a:rPr>
              <a:t>&lt; </a:t>
            </a:r>
            <a:r>
              <a:rPr lang="en-US" sz="2400" dirty="0" smtClean="0">
                <a:solidFill>
                  <a:srgbClr val="401CA4"/>
                </a:solidFill>
              </a:rPr>
              <a:t>m</a:t>
            </a:r>
            <a:r>
              <a:rPr lang="en-US" sz="2400" baseline="-25000" dirty="0" smtClean="0">
                <a:solidFill>
                  <a:srgbClr val="401CA4"/>
                </a:solidFill>
              </a:rPr>
              <a:t>0  </a:t>
            </a:r>
            <a:r>
              <a:rPr lang="en-US" sz="2400" dirty="0" smtClean="0">
                <a:solidFill>
                  <a:srgbClr val="401CA4"/>
                </a:solidFill>
                <a:sym typeface="Symbol" pitchFamily="18" charset="2"/>
              </a:rPr>
              <a:t> (</a:t>
            </a:r>
            <a:r>
              <a:rPr lang="en-US" sz="2400" dirty="0">
                <a:solidFill>
                  <a:srgbClr val="401CA4"/>
                </a:solidFill>
              </a:rPr>
              <a:t>Left-tailed</a:t>
            </a:r>
            <a:r>
              <a:rPr lang="en-US" sz="2400" dirty="0" smtClean="0">
                <a:solidFill>
                  <a:srgbClr val="401CA4"/>
                </a:solidFill>
              </a:rPr>
              <a:t>)</a:t>
            </a:r>
          </a:p>
          <a:p>
            <a:pPr algn="l" rtl="0"/>
            <a:r>
              <a:rPr lang="en-US" sz="2800" dirty="0" smtClean="0"/>
              <a:t>Convert data </a:t>
            </a:r>
            <a:r>
              <a:rPr lang="en-US" sz="2800" dirty="0"/>
              <a:t>to </a:t>
            </a:r>
            <a:r>
              <a:rPr lang="en-US" sz="2800" dirty="0" smtClean="0"/>
              <a:t>plus (+) </a:t>
            </a:r>
            <a:r>
              <a:rPr lang="en-US" sz="2800" dirty="0"/>
              <a:t>and </a:t>
            </a:r>
            <a:r>
              <a:rPr lang="en-US" sz="2800" dirty="0" smtClean="0"/>
              <a:t>minus (-) signs:</a:t>
            </a:r>
          </a:p>
          <a:p>
            <a:pPr lvl="1" algn="l" rtl="0">
              <a:defRPr/>
            </a:pPr>
            <a:r>
              <a:rPr lang="en-US" sz="2400" dirty="0"/>
              <a:t>Change all data to </a:t>
            </a:r>
            <a:r>
              <a:rPr lang="en-US" sz="2400" b="1" dirty="0">
                <a:solidFill>
                  <a:srgbClr val="C00000"/>
                </a:solidFill>
              </a:rPr>
              <a:t>+</a:t>
            </a:r>
            <a:r>
              <a:rPr lang="en-US" sz="2400" dirty="0"/>
              <a:t> </a:t>
            </a:r>
            <a:r>
              <a:rPr lang="en-US" sz="2400" dirty="0" smtClean="0"/>
              <a:t>(</a:t>
            </a:r>
            <a:r>
              <a:rPr lang="en-US" sz="2400" dirty="0"/>
              <a:t>above m</a:t>
            </a:r>
            <a:r>
              <a:rPr lang="en-US" sz="2400" baseline="-25000" dirty="0"/>
              <a:t>0</a:t>
            </a:r>
            <a:r>
              <a:rPr lang="en-US" sz="2400" dirty="0" smtClean="0"/>
              <a:t>) </a:t>
            </a:r>
            <a:r>
              <a:rPr lang="en-US" sz="2400" dirty="0"/>
              <a:t/>
            </a:r>
            <a:br>
              <a:rPr lang="en-US" sz="2400" dirty="0"/>
            </a:br>
            <a:r>
              <a:rPr lang="en-US" sz="2400" dirty="0"/>
              <a:t>or </a:t>
            </a:r>
            <a:r>
              <a:rPr lang="en-US" sz="2400" b="1" dirty="0">
                <a:solidFill>
                  <a:srgbClr val="C00000"/>
                </a:solidFill>
              </a:rPr>
              <a:t>– </a:t>
            </a:r>
            <a:r>
              <a:rPr lang="en-US" sz="2400" dirty="0"/>
              <a:t>(below m</a:t>
            </a:r>
            <a:r>
              <a:rPr lang="en-US" sz="2400" baseline="-25000" dirty="0"/>
              <a:t>0</a:t>
            </a:r>
            <a:r>
              <a:rPr lang="en-US" sz="2400" dirty="0" smtClean="0"/>
              <a:t>)</a:t>
            </a:r>
            <a:endParaRPr lang="en-US" sz="2400" dirty="0"/>
          </a:p>
          <a:p>
            <a:pPr lvl="1" algn="l" rtl="0">
              <a:defRPr/>
            </a:pPr>
            <a:r>
              <a:rPr lang="en-US" sz="2400" dirty="0"/>
              <a:t>Any values = m</a:t>
            </a:r>
            <a:r>
              <a:rPr lang="en-US" sz="2400" baseline="-25000" dirty="0"/>
              <a:t>0</a:t>
            </a:r>
            <a:r>
              <a:rPr lang="en-US" sz="2400" dirty="0" smtClean="0"/>
              <a:t> change </a:t>
            </a:r>
            <a:r>
              <a:rPr lang="en-US" sz="2400" dirty="0"/>
              <a:t>to </a:t>
            </a:r>
            <a:r>
              <a:rPr lang="en-US" sz="2400" dirty="0">
                <a:solidFill>
                  <a:srgbClr val="C00000"/>
                </a:solidFill>
              </a:rPr>
              <a:t>0</a:t>
            </a:r>
          </a:p>
          <a:p>
            <a:pPr algn="l" rtl="0"/>
            <a:endParaRPr lang="en-US" sz="2800" dirty="0"/>
          </a:p>
        </p:txBody>
      </p:sp>
      <p:sp>
        <p:nvSpPr>
          <p:cNvPr id="5" name="Footer Placeholder 4"/>
          <p:cNvSpPr>
            <a:spLocks noGrp="1"/>
          </p:cNvSpPr>
          <p:nvPr>
            <p:ph type="ftr" sz="quarter" idx="11"/>
          </p:nvPr>
        </p:nvSpPr>
        <p:spPr/>
        <p:txBody>
          <a:bodyPr/>
          <a:lstStyle/>
          <a:p>
            <a:r>
              <a:rPr lang="en-US" smtClean="0"/>
              <a:t>Dr. Mohammed Alahmed</a:t>
            </a:r>
            <a:endParaRPr lang="en-US"/>
          </a:p>
        </p:txBody>
      </p:sp>
      <p:sp>
        <p:nvSpPr>
          <p:cNvPr id="4" name="Slide Number Placeholder 3"/>
          <p:cNvSpPr>
            <a:spLocks noGrp="1"/>
          </p:cNvSpPr>
          <p:nvPr>
            <p:ph type="sldNum" sz="quarter" idx="12"/>
          </p:nvPr>
        </p:nvSpPr>
        <p:spPr/>
        <p:txBody>
          <a:bodyPr/>
          <a:lstStyle/>
          <a:p>
            <a:fld id="{DEEE663C-9B4D-4569-96F4-448A1C7C10D7}" type="slidenum">
              <a:rPr lang="en-US" smtClean="0"/>
              <a:t>7</a:t>
            </a:fld>
            <a:endParaRPr lang="en-US"/>
          </a:p>
        </p:txBody>
      </p:sp>
    </p:spTree>
    <p:extLst>
      <p:ext uri="{BB962C8B-B14F-4D97-AF65-F5344CB8AC3E}">
        <p14:creationId xmlns:p14="http://schemas.microsoft.com/office/powerpoint/2010/main" val="19209614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066800"/>
            <a:ext cx="7391400" cy="4876800"/>
          </a:xfrm>
        </p:spPr>
        <p:txBody>
          <a:bodyPr/>
          <a:lstStyle/>
          <a:p>
            <a:pPr algn="l" rtl="0">
              <a:lnSpc>
                <a:spcPct val="110000"/>
              </a:lnSpc>
            </a:pPr>
            <a:r>
              <a:rPr lang="en-US" altLang="en-US" sz="3200" dirty="0"/>
              <a:t>Compare the number of + and – signs. (Ignore 0’s.) </a:t>
            </a:r>
            <a:endParaRPr lang="en-US" altLang="en-US" sz="3200" dirty="0" smtClean="0"/>
          </a:p>
          <a:p>
            <a:pPr lvl="1" algn="l" rtl="0">
              <a:lnSpc>
                <a:spcPct val="110000"/>
              </a:lnSpc>
            </a:pPr>
            <a:r>
              <a:rPr lang="en-US" altLang="en-US" sz="2800" dirty="0" smtClean="0"/>
              <a:t>If </a:t>
            </a:r>
            <a:r>
              <a:rPr lang="en-US" altLang="en-US" sz="2800" dirty="0"/>
              <a:t>the number of + signs and the number of – signs are approximately equal, the null hypothesis is not likely to be rejected. </a:t>
            </a:r>
            <a:endParaRPr lang="en-US" altLang="en-US" sz="2800" dirty="0" smtClean="0"/>
          </a:p>
          <a:p>
            <a:pPr lvl="1" algn="l" rtl="0">
              <a:lnSpc>
                <a:spcPct val="110000"/>
              </a:lnSpc>
            </a:pPr>
            <a:r>
              <a:rPr lang="en-US" altLang="en-US" sz="2800" dirty="0" smtClean="0"/>
              <a:t>If </a:t>
            </a:r>
            <a:r>
              <a:rPr lang="en-US" altLang="en-US" sz="2800" dirty="0"/>
              <a:t>they are not approximately equal, however, it is likely that the null hypothesis will be rejected.</a:t>
            </a:r>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2" name="Slide Number Placeholder 1"/>
          <p:cNvSpPr>
            <a:spLocks noGrp="1"/>
          </p:cNvSpPr>
          <p:nvPr>
            <p:ph type="sldNum" sz="quarter" idx="12"/>
          </p:nvPr>
        </p:nvSpPr>
        <p:spPr/>
        <p:txBody>
          <a:bodyPr/>
          <a:lstStyle/>
          <a:p>
            <a:fld id="{DEEE663C-9B4D-4569-96F4-448A1C7C10D7}" type="slidenum">
              <a:rPr lang="en-US" smtClean="0"/>
              <a:t>8</a:t>
            </a:fld>
            <a:endParaRPr lang="en-US"/>
          </a:p>
        </p:txBody>
      </p:sp>
    </p:spTree>
    <p:extLst>
      <p:ext uri="{BB962C8B-B14F-4D97-AF65-F5344CB8AC3E}">
        <p14:creationId xmlns:p14="http://schemas.microsoft.com/office/powerpoint/2010/main" val="39784030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4754563"/>
          </a:xfrm>
        </p:spPr>
        <p:txBody>
          <a:bodyPr>
            <a:normAutofit/>
          </a:bodyPr>
          <a:lstStyle/>
          <a:p>
            <a:pPr marL="0" indent="0" algn="l" rtl="0">
              <a:buNone/>
            </a:pPr>
            <a:r>
              <a:rPr lang="en-US" sz="3800" b="1" dirty="0"/>
              <a:t>Test </a:t>
            </a:r>
            <a:r>
              <a:rPr lang="en-US" sz="3800" b="1" dirty="0" smtClean="0"/>
              <a:t>Statistic:</a:t>
            </a:r>
            <a:endParaRPr lang="en-US" sz="3800" b="1" dirty="0"/>
          </a:p>
          <a:p>
            <a:pPr algn="l" rtl="0"/>
            <a:r>
              <a:rPr lang="en-US" altLang="en-US" dirty="0"/>
              <a:t>When </a:t>
            </a:r>
            <a:r>
              <a:rPr lang="en-US" altLang="en-US" i="1" dirty="0"/>
              <a:t>n</a:t>
            </a:r>
            <a:r>
              <a:rPr lang="en-US" altLang="en-US" dirty="0"/>
              <a:t> </a:t>
            </a:r>
            <a:r>
              <a:rPr lang="en-US" altLang="en-US" dirty="0">
                <a:sym typeface="Arial" pitchFamily="34" charset="0"/>
              </a:rPr>
              <a:t>≤ </a:t>
            </a:r>
            <a:r>
              <a:rPr lang="en-US" altLang="en-US" dirty="0" smtClean="0">
                <a:sym typeface="Arial" pitchFamily="34" charset="0"/>
              </a:rPr>
              <a:t>20, </a:t>
            </a:r>
            <a:r>
              <a:rPr lang="en-US" altLang="en-US" dirty="0">
                <a:sym typeface="Arial" pitchFamily="34" charset="0"/>
              </a:rPr>
              <a:t>the test statistic is the smaller number </a:t>
            </a:r>
            <a:r>
              <a:rPr lang="en-US" altLang="en-US" dirty="0" smtClean="0">
                <a:sym typeface="Arial" pitchFamily="34" charset="0"/>
              </a:rPr>
              <a:t>(x) of </a:t>
            </a:r>
            <a:r>
              <a:rPr lang="en-US" altLang="en-US" dirty="0">
                <a:sym typeface="Arial" pitchFamily="34" charset="0"/>
              </a:rPr>
              <a:t>+ or – </a:t>
            </a:r>
            <a:r>
              <a:rPr lang="en-US" altLang="en-US" dirty="0" smtClean="0">
                <a:sym typeface="Arial" pitchFamily="34" charset="0"/>
              </a:rPr>
              <a:t>signs.</a:t>
            </a:r>
          </a:p>
          <a:p>
            <a:pPr algn="l" rtl="0"/>
            <a:r>
              <a:rPr lang="en-US" altLang="en-US" dirty="0"/>
              <a:t>When </a:t>
            </a:r>
            <a:r>
              <a:rPr lang="en-US" altLang="en-US" i="1" dirty="0"/>
              <a:t>n</a:t>
            </a:r>
            <a:r>
              <a:rPr lang="en-US" altLang="en-US" dirty="0"/>
              <a:t> &gt; </a:t>
            </a:r>
            <a:r>
              <a:rPr lang="en-US" altLang="en-US" dirty="0" smtClean="0"/>
              <a:t>20, </a:t>
            </a:r>
            <a:r>
              <a:rPr lang="en-US" altLang="en-US" dirty="0"/>
              <a:t>the test statistic is</a:t>
            </a:r>
            <a:r>
              <a:rPr lang="en-US" altLang="en-US" dirty="0" smtClean="0"/>
              <a:t>:</a:t>
            </a:r>
          </a:p>
          <a:p>
            <a:pPr algn="l" rtl="0"/>
            <a:endParaRPr lang="en-US" altLang="en-US" dirty="0"/>
          </a:p>
          <a:p>
            <a:pPr algn="l" rtl="0"/>
            <a:endParaRPr lang="en-US" altLang="en-US" dirty="0" smtClean="0"/>
          </a:p>
          <a:p>
            <a:pPr algn="l" rtl="0"/>
            <a:endParaRPr lang="en-US" altLang="en-US" dirty="0" smtClean="0"/>
          </a:p>
          <a:p>
            <a:pPr algn="l" rtl="0"/>
            <a:endParaRPr lang="en-US" altLang="en-US" dirty="0"/>
          </a:p>
          <a:p>
            <a:pPr lvl="1" algn="l" rtl="0"/>
            <a:r>
              <a:rPr lang="en-US" altLang="en-US" dirty="0"/>
              <a:t>where </a:t>
            </a:r>
            <a:r>
              <a:rPr lang="en-US" altLang="en-US" dirty="0" smtClean="0"/>
              <a:t>X </a:t>
            </a:r>
            <a:r>
              <a:rPr lang="en-US" altLang="en-US" dirty="0"/>
              <a:t>is the smaller number of + or </a:t>
            </a:r>
            <a:r>
              <a:rPr lang="en-US" dirty="0">
                <a:latin typeface="Century" pitchFamily="18" charset="0"/>
                <a:sym typeface="Symbol" pitchFamily="18" charset="2"/>
              </a:rPr>
              <a:t></a:t>
            </a:r>
            <a:r>
              <a:rPr lang="en-US" altLang="en-US" dirty="0" smtClean="0"/>
              <a:t>  </a:t>
            </a:r>
            <a:r>
              <a:rPr lang="en-US" altLang="en-US" dirty="0"/>
              <a:t>signs and n is the sample size, i.e., the total number of + or </a:t>
            </a:r>
            <a:r>
              <a:rPr lang="en-US" dirty="0">
                <a:latin typeface="Century" pitchFamily="18" charset="0"/>
                <a:sym typeface="Symbol" pitchFamily="18" charset="2"/>
              </a:rPr>
              <a:t></a:t>
            </a:r>
            <a:r>
              <a:rPr lang="en-US" altLang="en-US" dirty="0" smtClean="0"/>
              <a:t> signs </a:t>
            </a:r>
            <a:r>
              <a:rPr lang="en-US" b="1" dirty="0"/>
              <a:t>(zeros excluded</a:t>
            </a:r>
            <a:r>
              <a:rPr lang="en-US" b="1" dirty="0" smtClean="0"/>
              <a:t>)</a:t>
            </a:r>
            <a:r>
              <a:rPr lang="en-US" altLang="en-US" dirty="0" smtClean="0"/>
              <a:t>.</a:t>
            </a:r>
          </a:p>
          <a:p>
            <a:pPr algn="l" rtl="0"/>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280002903"/>
              </p:ext>
            </p:extLst>
          </p:nvPr>
        </p:nvGraphicFramePr>
        <p:xfrm>
          <a:off x="3962400" y="3429000"/>
          <a:ext cx="3352800" cy="1401506"/>
        </p:xfrm>
        <a:graphic>
          <a:graphicData uri="http://schemas.openxmlformats.org/presentationml/2006/ole">
            <mc:AlternateContent xmlns:mc="http://schemas.openxmlformats.org/markup-compatibility/2006">
              <mc:Choice xmlns:v="urn:schemas-microsoft-com:vml" Requires="v">
                <p:oleObj spid="_x0000_s1049" name="Equation" r:id="rId3" imgW="2552700" imgH="1066800" progId="Equation.DSMT4">
                  <p:embed/>
                </p:oleObj>
              </mc:Choice>
              <mc:Fallback>
                <p:oleObj name="Equation" r:id="rId3" imgW="2552700" imgH="10668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2400" y="3429000"/>
                        <a:ext cx="3352800" cy="1401506"/>
                      </a:xfrm>
                      <a:prstGeom prst="rect">
                        <a:avLst/>
                      </a:prstGeom>
                      <a:noFill/>
                      <a:ln>
                        <a:noFill/>
                      </a:ln>
                      <a:effectLst/>
                    </p:spPr>
                  </p:pic>
                </p:oleObj>
              </mc:Fallback>
            </mc:AlternateContent>
          </a:graphicData>
        </a:graphic>
      </p:graphicFrame>
      <p:sp>
        <p:nvSpPr>
          <p:cNvPr id="2" name="Footer Placeholder 1"/>
          <p:cNvSpPr>
            <a:spLocks noGrp="1"/>
          </p:cNvSpPr>
          <p:nvPr>
            <p:ph type="ftr" sz="quarter" idx="11"/>
          </p:nvPr>
        </p:nvSpPr>
        <p:spPr/>
        <p:txBody>
          <a:bodyPr/>
          <a:lstStyle/>
          <a:p>
            <a:r>
              <a:rPr lang="en-US" smtClean="0"/>
              <a:t>Dr. Mohammed Alahmed</a:t>
            </a:r>
            <a:endParaRPr lang="en-US"/>
          </a:p>
        </p:txBody>
      </p:sp>
      <p:sp>
        <p:nvSpPr>
          <p:cNvPr id="4" name="Slide Number Placeholder 3"/>
          <p:cNvSpPr>
            <a:spLocks noGrp="1"/>
          </p:cNvSpPr>
          <p:nvPr>
            <p:ph type="sldNum" sz="quarter" idx="12"/>
          </p:nvPr>
        </p:nvSpPr>
        <p:spPr/>
        <p:txBody>
          <a:bodyPr/>
          <a:lstStyle/>
          <a:p>
            <a:fld id="{DEEE663C-9B4D-4569-96F4-448A1C7C10D7}" type="slidenum">
              <a:rPr lang="en-US" smtClean="0"/>
              <a:t>9</a:t>
            </a:fld>
            <a:endParaRPr lang="en-US"/>
          </a:p>
        </p:txBody>
      </p:sp>
    </p:spTree>
    <p:extLst>
      <p:ext uri="{BB962C8B-B14F-4D97-AF65-F5344CB8AC3E}">
        <p14:creationId xmlns:p14="http://schemas.microsoft.com/office/powerpoint/2010/main" val="2974520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eme5">
  <a:themeElements>
    <a:clrScheme name="Default Design 1">
      <a:dk1>
        <a:srgbClr val="336699"/>
      </a:dk1>
      <a:lt1>
        <a:srgbClr val="FFFFFF"/>
      </a:lt1>
      <a:dk2>
        <a:srgbClr val="0066FF"/>
      </a:dk2>
      <a:lt2>
        <a:srgbClr val="AFB5D2"/>
      </a:lt2>
      <a:accent1>
        <a:srgbClr val="66CCFF"/>
      </a:accent1>
      <a:accent2>
        <a:srgbClr val="99FFCC"/>
      </a:accent2>
      <a:accent3>
        <a:srgbClr val="FFFFFF"/>
      </a:accent3>
      <a:accent4>
        <a:srgbClr val="2A5682"/>
      </a:accent4>
      <a:accent5>
        <a:srgbClr val="B8E2FF"/>
      </a:accent5>
      <a:accent6>
        <a:srgbClr val="8AE7B9"/>
      </a:accent6>
      <a:hlink>
        <a:srgbClr val="FF99FF"/>
      </a:hlink>
      <a:folHlink>
        <a:srgbClr val="CCCCFF"/>
      </a:folHlink>
    </a:clrScheme>
    <a:fontScheme name="Default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Default Design 1">
        <a:dk1>
          <a:srgbClr val="336699"/>
        </a:dk1>
        <a:lt1>
          <a:srgbClr val="FFFFFF"/>
        </a:lt1>
        <a:dk2>
          <a:srgbClr val="0066FF"/>
        </a:dk2>
        <a:lt2>
          <a:srgbClr val="AFB5D2"/>
        </a:lt2>
        <a:accent1>
          <a:srgbClr val="66CCFF"/>
        </a:accent1>
        <a:accent2>
          <a:srgbClr val="99FFCC"/>
        </a:accent2>
        <a:accent3>
          <a:srgbClr val="FFFFFF"/>
        </a:accent3>
        <a:accent4>
          <a:srgbClr val="2A5682"/>
        </a:accent4>
        <a:accent5>
          <a:srgbClr val="B8E2FF"/>
        </a:accent5>
        <a:accent6>
          <a:srgbClr val="8AE7B9"/>
        </a:accent6>
        <a:hlink>
          <a:srgbClr val="FF99FF"/>
        </a:hlink>
        <a:folHlink>
          <a:srgbClr val="CCCCFF"/>
        </a:folHlink>
      </a:clrScheme>
      <a:clrMap bg1="lt1" tx1="dk1" bg2="lt2" tx2="dk2" accent1="accent1" accent2="accent2" accent3="accent3" accent4="accent4" accent5="accent5" accent6="accent6" hlink="hlink" folHlink="folHlink"/>
    </a:extraClrScheme>
    <a:extraClrScheme>
      <a:clrScheme name="Default Design 2">
        <a:dk1>
          <a:srgbClr val="003366"/>
        </a:dk1>
        <a:lt1>
          <a:srgbClr val="CCECFF"/>
        </a:lt1>
        <a:dk2>
          <a:srgbClr val="4B3384"/>
        </a:dk2>
        <a:lt2>
          <a:srgbClr val="849CBB"/>
        </a:lt2>
        <a:accent1>
          <a:srgbClr val="90DBFF"/>
        </a:accent1>
        <a:accent2>
          <a:srgbClr val="99FFCC"/>
        </a:accent2>
        <a:accent3>
          <a:srgbClr val="E2F4FF"/>
        </a:accent3>
        <a:accent4>
          <a:srgbClr val="002A56"/>
        </a:accent4>
        <a:accent5>
          <a:srgbClr val="C6EAFF"/>
        </a:accent5>
        <a:accent6>
          <a:srgbClr val="8AE7B9"/>
        </a:accent6>
        <a:hlink>
          <a:srgbClr val="DFC0FF"/>
        </a:hlink>
        <a:folHlink>
          <a:srgbClr val="6DC5DE"/>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B2B2B2"/>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Theme5</Template>
  <TotalTime>460</TotalTime>
  <Words>3021</Words>
  <Application>Microsoft Office PowerPoint</Application>
  <PresentationFormat>On-screen Show (4:3)</PresentationFormat>
  <Paragraphs>588</Paragraphs>
  <Slides>55</Slides>
  <Notes>7</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55</vt:i4>
      </vt:variant>
    </vt:vector>
  </HeadingPairs>
  <TitlesOfParts>
    <vt:vector size="58" baseType="lpstr">
      <vt:lpstr>Theme5</vt:lpstr>
      <vt:lpstr>Equation</vt:lpstr>
      <vt:lpstr>Visio</vt:lpstr>
      <vt:lpstr>Non Parametric Methods</vt:lpstr>
      <vt:lpstr>Learning Objectives</vt:lpstr>
      <vt:lpstr>Introduction</vt:lpstr>
      <vt:lpstr>PowerPoint Presentation</vt:lpstr>
      <vt:lpstr>Statistical Testing</vt:lpstr>
      <vt:lpstr>The Sign Test</vt:lpstr>
      <vt:lpstr>Conducting a sign test</vt:lpstr>
      <vt:lpstr>PowerPoint Presentation</vt:lpstr>
      <vt:lpstr>PowerPoint Presentation</vt:lpstr>
      <vt:lpstr>Example</vt:lpstr>
      <vt:lpstr>PowerPoint Presentation</vt:lpstr>
      <vt:lpstr>PowerPoint Presentation</vt:lpstr>
      <vt:lpstr>PowerPoint Presentation</vt:lpstr>
      <vt:lpstr>The Wilcoxon Signed-Rank Test</vt:lpstr>
      <vt:lpstr>Procedure</vt:lpstr>
      <vt:lpstr>Example</vt:lpstr>
      <vt:lpstr>PowerPoint Presentation</vt:lpstr>
      <vt:lpstr>Example</vt:lpstr>
      <vt:lpstr>PowerPoint Presentation</vt:lpstr>
      <vt:lpstr>The Wilcoxon Rank-Sum Test</vt:lpstr>
      <vt:lpstr>Procedure</vt:lpstr>
      <vt:lpstr>Example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Key Concepts</vt:lpstr>
      <vt:lpstr>Hypothesis Testing: Categorical Data</vt:lpstr>
      <vt:lpstr>Introduction</vt:lpstr>
      <vt:lpstr>PowerPoint Presentation</vt:lpstr>
      <vt:lpstr>PowerPoint Presentation</vt:lpstr>
      <vt:lpstr>Contingency Tables</vt:lpstr>
      <vt:lpstr>Chi-Square (χ2) and Frequency Data</vt:lpstr>
      <vt:lpstr>Chi-Square Statistic</vt:lpstr>
      <vt:lpstr>PowerPoint Presentation</vt:lpstr>
      <vt:lpstr>Goodness-of-Fit Test</vt:lpstr>
      <vt:lpstr>PowerPoint Presentation</vt:lpstr>
      <vt:lpstr>Example (Example 10.40 page 401 in the book)</vt:lpstr>
      <vt:lpstr>PowerPoint Presentation</vt:lpstr>
      <vt:lpstr>PowerPoint Presentation</vt:lpstr>
      <vt:lpstr>PowerPoint Presentation</vt:lpstr>
      <vt:lpstr>PowerPoint Presentation</vt:lpstr>
      <vt:lpstr>Test of Independence</vt:lpstr>
      <vt:lpstr>PowerPoint Presentation</vt:lpstr>
      <vt:lpstr>Example</vt:lpstr>
      <vt:lpstr>PowerPoint Presentation</vt:lpstr>
      <vt:lpstr>PowerPoint Presentation</vt:lpstr>
      <vt:lpstr>PowerPoint Presentation</vt:lpstr>
      <vt:lpstr>PowerPoint Presentation</vt:lpstr>
    </vt:vector>
  </TitlesOfParts>
  <Company>King Saud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Non Parametric Methods</dc:title>
  <dc:creator>User</dc:creator>
  <cp:lastModifiedBy>User</cp:lastModifiedBy>
  <cp:revision>41</cp:revision>
  <dcterms:created xsi:type="dcterms:W3CDTF">2013-12-16T20:27:25Z</dcterms:created>
  <dcterms:modified xsi:type="dcterms:W3CDTF">2014-12-21T17:02:47Z</dcterms:modified>
</cp:coreProperties>
</file>