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18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207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customXml/itemProps2.xml" ContentType="application/vnd.openxmlformats-officedocument.customXmlProperties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215.xml" ContentType="application/vnd.openxmlformats-officedocument.presentationml.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8.xml" ContentType="application/vnd.openxmlformats-officedocument.presentationml.slide+xml"/>
  <Override PartName="/ppt/slides/slide119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08.xml" ContentType="application/vnd.openxmlformats-officedocument.presentationml.slide+xml"/>
  <Override PartName="/ppt/slides/slide155.xml" ContentType="application/vnd.openxmlformats-officedocument.presentationml.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slides/slide191.xml" ContentType="application/vnd.openxmlformats-officedocument.presentationml.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80.xml" ContentType="application/vnd.openxmlformats-officedocument.presentationml.slide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111.xml" ContentType="application/vnd.openxmlformats-officedocument.presentationml.slide+xml"/>
  <Override PartName="/ppt/slides/slide20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100.xml" ContentType="application/vnd.openxmlformats-officedocument.presentationml.slide+xml"/>
  <Override PartName="/ppt/slides/slide41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slides/slide138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slides/slide79.xml" ContentType="application/vnd.openxmlformats-officedocument.presentationml.slide+xml"/>
  <Override PartName="/ppt/slides/slide127.xml" ContentType="application/vnd.openxmlformats-officedocument.presentationml.slide+xml"/>
  <Override PartName="/ppt/slides/slide174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116.xml" ContentType="application/vnd.openxmlformats-officedocument.presentationml.slide+xml"/>
  <Override PartName="/ppt/slides/slide163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57.xml" ContentType="application/vnd.openxmlformats-officedocument.presentationml.slide+xml"/>
  <Override PartName="/ppt/slides/slide105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slides/slide130.xml" ContentType="application/vnd.openxmlformats-officedocument.presentationml.slide+xml"/>
  <Override PartName="/ppt/slides/slide217.xml" ContentType="application/vnd.openxmlformats-officedocument.presentationml.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57.xml" ContentType="application/vnd.openxmlformats-officedocument.presentationml.slide+xml"/>
  <Override PartName="/ppt/slides/slide220.xml" ContentType="application/vnd.openxmlformats-officedocument.presentationml.slide+xml"/>
  <Override PartName="/ppt/slides/slide98.xml" ContentType="application/vnd.openxmlformats-officedocument.presentationml.slide+xml"/>
  <Override PartName="/ppt/slides/slide146.xml" ContentType="application/vnd.openxmlformats-officedocument.presentationml.slide+xml"/>
  <Override PartName="/ppt/slides/slide193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214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docProps/custom.xml" ContentType="application/vnd.openxmlformats-officedocument.custom-properties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slides/slide219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5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211.xml" ContentType="application/vnd.openxmlformats-officedocument.presentationml.slide+xml"/>
  <Override PartName="/ppt/slides/slide148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Default Extension="gif" ContentType="image/gif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slides/slide162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slides/slide140.xml" ContentType="application/vnd.openxmlformats-officedocument.presentationml.slide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slides/slide216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s/slide12.xml" ContentType="application/vnd.openxmlformats-officedocument.presentationml.slide+xml"/>
  <Override PartName="/ppt/slides/slide178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67.xml" ContentType="application/vnd.openxmlformats-officedocument.presentationml.slide+xml"/>
  <Override PartName="/ppt/slides/slide109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92.xml" ContentType="application/vnd.openxmlformats-officedocument.presentationml.slide+xml"/>
  <Override PartName="/ppt/slides/slide97.xml" ContentType="application/vnd.openxmlformats-officedocument.presentationml.slide+xml"/>
  <Override PartName="/ppt/slides/slide134.xml" ContentType="application/vnd.openxmlformats-officedocument.presentationml.slide+xml"/>
  <Override PartName="/ppt/slides/slide181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23.xml" ContentType="application/vnd.openxmlformats-officedocument.presentationml.slide+xml"/>
  <Override PartName="/ppt/slides/slide170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53.xml" ContentType="application/vnd.openxmlformats-officedocument.presentationml.slide+xml"/>
  <Default Extension="jpeg" ContentType="image/jpeg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213.xml" ContentType="application/vnd.openxmlformats-officedocument.presentationml.slide+xml"/>
  <Override PartName="/ppt/slides/slide20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s/slide139.xml" ContentType="application/vnd.openxmlformats-officedocument.presentationml.slide+xml"/>
  <Override PartName="/ppt/slides/slide186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22"/>
  </p:notesMasterIdLst>
  <p:sldIdLst>
    <p:sldId id="358" r:id="rId2"/>
    <p:sldId id="359" r:id="rId3"/>
    <p:sldId id="360" r:id="rId4"/>
    <p:sldId id="361" r:id="rId5"/>
    <p:sldId id="362" r:id="rId6"/>
    <p:sldId id="363" r:id="rId7"/>
    <p:sldId id="364" r:id="rId8"/>
    <p:sldId id="365" r:id="rId9"/>
    <p:sldId id="479" r:id="rId10"/>
    <p:sldId id="366" r:id="rId11"/>
    <p:sldId id="367" r:id="rId12"/>
    <p:sldId id="368" r:id="rId13"/>
    <p:sldId id="369" r:id="rId14"/>
    <p:sldId id="370" r:id="rId15"/>
    <p:sldId id="371" r:id="rId16"/>
    <p:sldId id="372" r:id="rId17"/>
    <p:sldId id="373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2" r:id="rId27"/>
    <p:sldId id="383" r:id="rId28"/>
    <p:sldId id="384" r:id="rId29"/>
    <p:sldId id="385" r:id="rId30"/>
    <p:sldId id="386" r:id="rId31"/>
    <p:sldId id="387" r:id="rId32"/>
    <p:sldId id="388" r:id="rId33"/>
    <p:sldId id="389" r:id="rId34"/>
    <p:sldId id="390" r:id="rId35"/>
    <p:sldId id="391" r:id="rId36"/>
    <p:sldId id="392" r:id="rId37"/>
    <p:sldId id="393" r:id="rId38"/>
    <p:sldId id="394" r:id="rId39"/>
    <p:sldId id="395" r:id="rId40"/>
    <p:sldId id="396" r:id="rId41"/>
    <p:sldId id="397" r:id="rId42"/>
    <p:sldId id="398" r:id="rId43"/>
    <p:sldId id="399" r:id="rId44"/>
    <p:sldId id="400" r:id="rId45"/>
    <p:sldId id="401" r:id="rId46"/>
    <p:sldId id="402" r:id="rId47"/>
    <p:sldId id="403" r:id="rId48"/>
    <p:sldId id="404" r:id="rId49"/>
    <p:sldId id="405" r:id="rId50"/>
    <p:sldId id="406" r:id="rId51"/>
    <p:sldId id="407" r:id="rId52"/>
    <p:sldId id="408" r:id="rId53"/>
    <p:sldId id="409" r:id="rId54"/>
    <p:sldId id="410" r:id="rId55"/>
    <p:sldId id="411" r:id="rId56"/>
    <p:sldId id="412" r:id="rId57"/>
    <p:sldId id="413" r:id="rId58"/>
    <p:sldId id="414" r:id="rId59"/>
    <p:sldId id="415" r:id="rId60"/>
    <p:sldId id="416" r:id="rId61"/>
    <p:sldId id="417" r:id="rId62"/>
    <p:sldId id="418" r:id="rId63"/>
    <p:sldId id="419" r:id="rId64"/>
    <p:sldId id="420" r:id="rId65"/>
    <p:sldId id="421" r:id="rId66"/>
    <p:sldId id="422" r:id="rId67"/>
    <p:sldId id="423" r:id="rId68"/>
    <p:sldId id="424" r:id="rId69"/>
    <p:sldId id="425" r:id="rId70"/>
    <p:sldId id="426" r:id="rId71"/>
    <p:sldId id="427" r:id="rId72"/>
    <p:sldId id="428" r:id="rId73"/>
    <p:sldId id="429" r:id="rId74"/>
    <p:sldId id="430" r:id="rId75"/>
    <p:sldId id="431" r:id="rId76"/>
    <p:sldId id="432" r:id="rId77"/>
    <p:sldId id="433" r:id="rId78"/>
    <p:sldId id="434" r:id="rId79"/>
    <p:sldId id="435" r:id="rId80"/>
    <p:sldId id="436" r:id="rId81"/>
    <p:sldId id="480" r:id="rId82"/>
    <p:sldId id="437" r:id="rId83"/>
    <p:sldId id="438" r:id="rId84"/>
    <p:sldId id="439" r:id="rId85"/>
    <p:sldId id="440" r:id="rId86"/>
    <p:sldId id="441" r:id="rId87"/>
    <p:sldId id="442" r:id="rId88"/>
    <p:sldId id="443" r:id="rId89"/>
    <p:sldId id="444" r:id="rId90"/>
    <p:sldId id="445" r:id="rId91"/>
    <p:sldId id="446" r:id="rId92"/>
    <p:sldId id="447" r:id="rId93"/>
    <p:sldId id="448" r:id="rId94"/>
    <p:sldId id="449" r:id="rId95"/>
    <p:sldId id="450" r:id="rId96"/>
    <p:sldId id="451" r:id="rId97"/>
    <p:sldId id="452" r:id="rId98"/>
    <p:sldId id="453" r:id="rId99"/>
    <p:sldId id="454" r:id="rId100"/>
    <p:sldId id="455" r:id="rId101"/>
    <p:sldId id="456" r:id="rId102"/>
    <p:sldId id="457" r:id="rId103"/>
    <p:sldId id="458" r:id="rId104"/>
    <p:sldId id="459" r:id="rId105"/>
    <p:sldId id="460" r:id="rId106"/>
    <p:sldId id="461" r:id="rId107"/>
    <p:sldId id="462" r:id="rId108"/>
    <p:sldId id="463" r:id="rId109"/>
    <p:sldId id="464" r:id="rId110"/>
    <p:sldId id="465" r:id="rId111"/>
    <p:sldId id="466" r:id="rId112"/>
    <p:sldId id="467" r:id="rId113"/>
    <p:sldId id="468" r:id="rId114"/>
    <p:sldId id="469" r:id="rId115"/>
    <p:sldId id="470" r:id="rId116"/>
    <p:sldId id="471" r:id="rId117"/>
    <p:sldId id="472" r:id="rId118"/>
    <p:sldId id="473" r:id="rId119"/>
    <p:sldId id="474" r:id="rId120"/>
    <p:sldId id="475" r:id="rId121"/>
    <p:sldId id="476" r:id="rId122"/>
    <p:sldId id="477" r:id="rId123"/>
    <p:sldId id="478" r:id="rId124"/>
    <p:sldId id="481" r:id="rId125"/>
    <p:sldId id="257" r:id="rId126"/>
    <p:sldId id="308" r:id="rId127"/>
    <p:sldId id="258" r:id="rId128"/>
    <p:sldId id="259" r:id="rId129"/>
    <p:sldId id="260" r:id="rId130"/>
    <p:sldId id="300" r:id="rId131"/>
    <p:sldId id="301" r:id="rId132"/>
    <p:sldId id="302" r:id="rId133"/>
    <p:sldId id="303" r:id="rId134"/>
    <p:sldId id="304" r:id="rId135"/>
    <p:sldId id="305" r:id="rId136"/>
    <p:sldId id="261" r:id="rId137"/>
    <p:sldId id="262" r:id="rId138"/>
    <p:sldId id="263" r:id="rId139"/>
    <p:sldId id="309" r:id="rId140"/>
    <p:sldId id="310" r:id="rId141"/>
    <p:sldId id="311" r:id="rId142"/>
    <p:sldId id="312" r:id="rId143"/>
    <p:sldId id="313" r:id="rId144"/>
    <p:sldId id="314" r:id="rId145"/>
    <p:sldId id="315" r:id="rId146"/>
    <p:sldId id="316" r:id="rId147"/>
    <p:sldId id="317" r:id="rId148"/>
    <p:sldId id="264" r:id="rId149"/>
    <p:sldId id="306" r:id="rId150"/>
    <p:sldId id="269" r:id="rId151"/>
    <p:sldId id="270" r:id="rId152"/>
    <p:sldId id="271" r:id="rId153"/>
    <p:sldId id="307" r:id="rId154"/>
    <p:sldId id="272" r:id="rId155"/>
    <p:sldId id="273" r:id="rId156"/>
    <p:sldId id="274" r:id="rId157"/>
    <p:sldId id="275" r:id="rId158"/>
    <p:sldId id="256" r:id="rId159"/>
    <p:sldId id="276" r:id="rId160"/>
    <p:sldId id="277" r:id="rId161"/>
    <p:sldId id="278" r:id="rId162"/>
    <p:sldId id="279" r:id="rId163"/>
    <p:sldId id="280" r:id="rId164"/>
    <p:sldId id="281" r:id="rId165"/>
    <p:sldId id="282" r:id="rId166"/>
    <p:sldId id="283" r:id="rId167"/>
    <p:sldId id="284" r:id="rId168"/>
    <p:sldId id="285" r:id="rId169"/>
    <p:sldId id="286" r:id="rId170"/>
    <p:sldId id="287" r:id="rId171"/>
    <p:sldId id="288" r:id="rId172"/>
    <p:sldId id="289" r:id="rId173"/>
    <p:sldId id="290" r:id="rId174"/>
    <p:sldId id="291" r:id="rId175"/>
    <p:sldId id="292" r:id="rId176"/>
    <p:sldId id="293" r:id="rId177"/>
    <p:sldId id="294" r:id="rId178"/>
    <p:sldId id="296" r:id="rId179"/>
    <p:sldId id="295" r:id="rId180"/>
    <p:sldId id="297" r:id="rId181"/>
    <p:sldId id="299" r:id="rId182"/>
    <p:sldId id="318" r:id="rId183"/>
    <p:sldId id="319" r:id="rId184"/>
    <p:sldId id="320" r:id="rId185"/>
    <p:sldId id="321" r:id="rId186"/>
    <p:sldId id="322" r:id="rId187"/>
    <p:sldId id="323" r:id="rId188"/>
    <p:sldId id="324" r:id="rId189"/>
    <p:sldId id="325" r:id="rId190"/>
    <p:sldId id="326" r:id="rId191"/>
    <p:sldId id="327" r:id="rId192"/>
    <p:sldId id="328" r:id="rId193"/>
    <p:sldId id="329" r:id="rId194"/>
    <p:sldId id="330" r:id="rId195"/>
    <p:sldId id="331" r:id="rId196"/>
    <p:sldId id="332" r:id="rId197"/>
    <p:sldId id="333" r:id="rId198"/>
    <p:sldId id="337" r:id="rId199"/>
    <p:sldId id="334" r:id="rId200"/>
    <p:sldId id="335" r:id="rId201"/>
    <p:sldId id="336" r:id="rId202"/>
    <p:sldId id="338" r:id="rId203"/>
    <p:sldId id="339" r:id="rId204"/>
    <p:sldId id="340" r:id="rId205"/>
    <p:sldId id="341" r:id="rId206"/>
    <p:sldId id="342" r:id="rId207"/>
    <p:sldId id="343" r:id="rId208"/>
    <p:sldId id="344" r:id="rId209"/>
    <p:sldId id="345" r:id="rId210"/>
    <p:sldId id="346" r:id="rId211"/>
    <p:sldId id="347" r:id="rId212"/>
    <p:sldId id="348" r:id="rId213"/>
    <p:sldId id="349" r:id="rId214"/>
    <p:sldId id="350" r:id="rId215"/>
    <p:sldId id="351" r:id="rId216"/>
    <p:sldId id="352" r:id="rId217"/>
    <p:sldId id="353" r:id="rId218"/>
    <p:sldId id="354" r:id="rId219"/>
    <p:sldId id="355" r:id="rId220"/>
    <p:sldId id="356" r:id="rId22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101" d="100"/>
          <a:sy n="101" d="100"/>
        </p:scale>
        <p:origin x="-2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tableStyles" Target="tableStyles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customXml" Target="../customXml/item1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28" Type="http://schemas.openxmlformats.org/officeDocument/2006/relationships/customXml" Target="../customXml/item2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29" Type="http://schemas.openxmlformats.org/officeDocument/2006/relationships/customXml" Target="../customXml/item3.xml"/><Relationship Id="rId14" Type="http://schemas.openxmlformats.org/officeDocument/2006/relationships/slide" Target="slides/slide13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8" Type="http://schemas.openxmlformats.org/officeDocument/2006/relationships/slide" Target="slides/slide7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219" Type="http://schemas.openxmlformats.org/officeDocument/2006/relationships/slide" Target="slides/slide218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theme" Target="theme/theme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notesMaster" Target="notesMasters/notesMaster1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202" Type="http://schemas.openxmlformats.org/officeDocument/2006/relationships/slide" Target="slides/slide201.xml"/><Relationship Id="rId223" Type="http://schemas.openxmlformats.org/officeDocument/2006/relationships/presProps" Target="presProps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19" Type="http://schemas.openxmlformats.org/officeDocument/2006/relationships/slide" Target="slides/slide18.xml"/><Relationship Id="rId224" Type="http://schemas.openxmlformats.org/officeDocument/2006/relationships/viewProps" Target="viewProps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14" Type="http://schemas.openxmlformats.org/officeDocument/2006/relationships/slide" Target="slides/slide2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7D5846C-F857-4D9C-B4B8-6E16CD144ABB}" type="datetimeFigureOut">
              <a:rPr lang="ar-SA" smtClean="0"/>
              <a:pPr/>
              <a:t>02/12/1432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DB996050-D0D6-4C34-830F-DB1868ABE8B4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96050-D0D6-4C34-830F-DB1868ABE8B4}" type="slidenum">
              <a:rPr lang="ar-SA" smtClean="0"/>
              <a:pPr/>
              <a:t>209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11AB-E798-49BE-BD0C-9D89F2837C18}" type="datetimeFigureOut">
              <a:rPr lang="ar-SA" smtClean="0"/>
              <a:pPr/>
              <a:t>02/12/1432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10F1-CF29-4A39-841C-8BE237622EA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11AB-E798-49BE-BD0C-9D89F2837C18}" type="datetimeFigureOut">
              <a:rPr lang="ar-SA" smtClean="0"/>
              <a:pPr/>
              <a:t>02/12/1432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10F1-CF29-4A39-841C-8BE237622EA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11AB-E798-49BE-BD0C-9D89F2837C18}" type="datetimeFigureOut">
              <a:rPr lang="ar-SA" smtClean="0"/>
              <a:pPr/>
              <a:t>02/12/1432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10F1-CF29-4A39-841C-8BE237622EA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11AB-E798-49BE-BD0C-9D89F2837C18}" type="datetimeFigureOut">
              <a:rPr lang="ar-SA" smtClean="0"/>
              <a:pPr/>
              <a:t>02/12/1432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10F1-CF29-4A39-841C-8BE237622EA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11AB-E798-49BE-BD0C-9D89F2837C18}" type="datetimeFigureOut">
              <a:rPr lang="ar-SA" smtClean="0"/>
              <a:pPr/>
              <a:t>02/12/1432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10F1-CF29-4A39-841C-8BE237622EA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11AB-E798-49BE-BD0C-9D89F2837C18}" type="datetimeFigureOut">
              <a:rPr lang="ar-SA" smtClean="0"/>
              <a:pPr/>
              <a:t>02/12/1432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10F1-CF29-4A39-841C-8BE237622EA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11AB-E798-49BE-BD0C-9D89F2837C18}" type="datetimeFigureOut">
              <a:rPr lang="ar-SA" smtClean="0"/>
              <a:pPr/>
              <a:t>02/12/1432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10F1-CF29-4A39-841C-8BE237622EA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11AB-E798-49BE-BD0C-9D89F2837C18}" type="datetimeFigureOut">
              <a:rPr lang="ar-SA" smtClean="0"/>
              <a:pPr/>
              <a:t>02/12/1432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10F1-CF29-4A39-841C-8BE237622EA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11AB-E798-49BE-BD0C-9D89F2837C18}" type="datetimeFigureOut">
              <a:rPr lang="ar-SA" smtClean="0"/>
              <a:pPr/>
              <a:t>02/12/1432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10F1-CF29-4A39-841C-8BE237622EA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11AB-E798-49BE-BD0C-9D89F2837C18}" type="datetimeFigureOut">
              <a:rPr lang="ar-SA" smtClean="0"/>
              <a:pPr/>
              <a:t>02/12/1432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10F1-CF29-4A39-841C-8BE237622EA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11AB-E798-49BE-BD0C-9D89F2837C18}" type="datetimeFigureOut">
              <a:rPr lang="ar-SA" smtClean="0"/>
              <a:pPr/>
              <a:t>02/12/1432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10F1-CF29-4A39-841C-8BE237622EA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211AB-E798-49BE-BD0C-9D89F2837C18}" type="datetimeFigureOut">
              <a:rPr lang="ar-SA" smtClean="0"/>
              <a:pPr/>
              <a:t>02/12/1432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6610F1-CF29-4A39-841C-8BE237622EA4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20.gif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7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7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7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7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7.xml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7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7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7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7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7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7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png"/><Relationship Id="rId1" Type="http://schemas.openxmlformats.org/officeDocument/2006/relationships/slideLayout" Target="../slideLayouts/slideLayout7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7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7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png"/><Relationship Id="rId1" Type="http://schemas.openxmlformats.org/officeDocument/2006/relationships/slideLayout" Target="../slideLayouts/slideLayout7.x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7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7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7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7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7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7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png"/><Relationship Id="rId1" Type="http://schemas.openxmlformats.org/officeDocument/2006/relationships/slideLayout" Target="../slideLayouts/slideLayout7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7.png"/><Relationship Id="rId1" Type="http://schemas.openxmlformats.org/officeDocument/2006/relationships/slideLayout" Target="../slideLayouts/slideLayout7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7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media8.connectedsocialmedia.com/06/PID_013609/Podtech_war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2571750"/>
          </a:xfrm>
          <a:prstGeom prst="rect">
            <a:avLst/>
          </a:prstGeom>
          <a:noFill/>
        </p:spPr>
      </p:pic>
      <p:pic>
        <p:nvPicPr>
          <p:cNvPr id="18436" name="Picture 4" descr="http://www.hitech4all.com/sites/default/files/11/mar/09/4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0" y="3124200"/>
            <a:ext cx="4648200" cy="3486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3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990600" y="533400"/>
            <a:ext cx="6771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 protect more people from online threats then anyone in the world</a:t>
            </a:r>
            <a:endParaRPr lang="en-US" dirty="0"/>
          </a:p>
        </p:txBody>
      </p:sp>
      <p:sp>
        <p:nvSpPr>
          <p:cNvPr id="5" name="مربع نص 4"/>
          <p:cNvSpPr txBox="1"/>
          <p:nvPr/>
        </p:nvSpPr>
        <p:spPr>
          <a:xfrm>
            <a:off x="1066800" y="990600"/>
            <a:ext cx="5826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Protects your computer with advanced backup and recovery</a:t>
            </a:r>
            <a:endParaRPr lang="en-US" dirty="0"/>
          </a:p>
        </p:txBody>
      </p:sp>
      <p:sp>
        <p:nvSpPr>
          <p:cNvPr id="7" name="مربع نص 6"/>
          <p:cNvSpPr txBox="1"/>
          <p:nvPr/>
        </p:nvSpPr>
        <p:spPr>
          <a:xfrm>
            <a:off x="1066800" y="1524000"/>
            <a:ext cx="3269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Creates full system or file backup</a:t>
            </a:r>
            <a:endParaRPr lang="en-US" dirty="0"/>
          </a:p>
        </p:txBody>
      </p:sp>
      <p:sp>
        <p:nvSpPr>
          <p:cNvPr id="8" name="مربع نص 7"/>
          <p:cNvSpPr txBox="1"/>
          <p:nvPr/>
        </p:nvSpPr>
        <p:spPr>
          <a:xfrm>
            <a:off x="914400" y="2057400"/>
            <a:ext cx="3360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Backs up on schedules and events</a:t>
            </a:r>
            <a:endParaRPr lang="en-US" dirty="0"/>
          </a:p>
        </p:txBody>
      </p:sp>
      <p:sp>
        <p:nvSpPr>
          <p:cNvPr id="9" name="مربع نص 8"/>
          <p:cNvSpPr txBox="1"/>
          <p:nvPr/>
        </p:nvSpPr>
        <p:spPr>
          <a:xfrm>
            <a:off x="838200" y="2971800"/>
            <a:ext cx="29346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Restores from system failures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63" y="576263"/>
            <a:ext cx="7608887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مستدير الزوايا 3"/>
          <p:cNvSpPr/>
          <p:nvPr/>
        </p:nvSpPr>
        <p:spPr>
          <a:xfrm>
            <a:off x="1600200" y="4800600"/>
            <a:ext cx="3048000" cy="3810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63" y="581025"/>
            <a:ext cx="7608887" cy="569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524000" y="5029200"/>
            <a:ext cx="4495800" cy="3048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52400" y="2362200"/>
            <a:ext cx="86792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نقوم بعملية اختيار هذا القسم ليحمل </a:t>
            </a:r>
            <a:r>
              <a:rPr lang="ar-SA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الـ</a:t>
            </a:r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القطاع </a:t>
            </a:r>
            <a:r>
              <a:rPr lang="ar-SA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الإقلاعي</a:t>
            </a:r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r>
              <a:rPr lang="ar-SA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(</a:t>
            </a:r>
            <a:r>
              <a:rPr lang="en-US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Boot Sector</a:t>
            </a:r>
            <a:r>
              <a:rPr lang="ar-SA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)</a:t>
            </a:r>
            <a:r>
              <a:rPr lang="en-US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</a:p>
          <a:p>
            <a:pPr algn="r" rtl="1"/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و ذلك باستخدام الأمر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r>
              <a:rPr lang="en-US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select partition 1</a:t>
            </a:r>
            <a:r>
              <a:rPr lang="ar-SA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endParaRPr lang="en-US" sz="36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6288" y="576263"/>
            <a:ext cx="7589837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524000" y="5257800"/>
            <a:ext cx="2590800" cy="3810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مستدير الزوايا 3"/>
          <p:cNvSpPr/>
          <p:nvPr/>
        </p:nvSpPr>
        <p:spPr>
          <a:xfrm>
            <a:off x="1524000" y="5029200"/>
            <a:ext cx="3657600" cy="5334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514600" y="3048000"/>
            <a:ext cx="39180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لتنشيط هذا القسم نستخدم الأمر </a:t>
            </a:r>
          </a:p>
          <a:p>
            <a:pPr algn="ctr" rtl="1"/>
            <a:r>
              <a:rPr lang="en-US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active</a:t>
            </a: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524000" y="4800600"/>
            <a:ext cx="1676400" cy="3048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600200" y="5029200"/>
            <a:ext cx="3962400" cy="3048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609600" y="2514600"/>
            <a:ext cx="780438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نقوم الآن بعملية تهيئة القسم المنشط بنظام الملفات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NTFS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باستخدام الأمر التالي:</a:t>
            </a:r>
          </a:p>
          <a:p>
            <a:pPr algn="r" rtl="1"/>
            <a:endParaRPr lang="ar-SA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  <a:p>
            <a:pPr algn="ctr" rtl="1"/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Format </a:t>
            </a:r>
            <a:r>
              <a:rPr lang="en-US" sz="32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fs</a:t>
            </a:r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=</a:t>
            </a:r>
            <a:r>
              <a:rPr lang="en-US" sz="32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ntfs</a:t>
            </a:r>
            <a:endParaRPr lang="en-US" sz="3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600200" y="5334000"/>
            <a:ext cx="2362200" cy="3048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t1.gstatic.com/images?q=tbn:ANd9GcRIUQExdFaWEbp7osILmubmTNh-_50MjABEOK8SqxratlXgDX0ku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32150" y="-939800"/>
            <a:ext cx="1943100" cy="1943100"/>
          </a:xfrm>
          <a:prstGeom prst="rect">
            <a:avLst/>
          </a:prstGeom>
          <a:noFill/>
        </p:spPr>
      </p:pic>
      <p:pic>
        <p:nvPicPr>
          <p:cNvPr id="3076" name="Picture 4" descr="http://t1.gstatic.com/images?q=tbn:ANd9GcRIUQExdFaWEbp7osILmubmTNh-_50MjABEOK8SqxratlXgDX0ku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32150" y="-939800"/>
            <a:ext cx="1943100" cy="1943100"/>
          </a:xfrm>
          <a:prstGeom prst="rect">
            <a:avLst/>
          </a:prstGeom>
          <a:noFill/>
        </p:spPr>
      </p:pic>
      <p:pic>
        <p:nvPicPr>
          <p:cNvPr id="3078" name="Picture 6" descr="http://www.ghanou.com/uploads/Norton_Ghost_11_05_201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457200"/>
            <a:ext cx="2438400" cy="2438400"/>
          </a:xfrm>
          <a:prstGeom prst="rect">
            <a:avLst/>
          </a:prstGeom>
          <a:noFill/>
        </p:spPr>
      </p:pic>
      <p:pic>
        <p:nvPicPr>
          <p:cNvPr id="2" name="Picture 2" descr="http://www.writingtraining.us/exercises/lev1/paragraph_starters/halloween/images/04%20sheet_ghost_moving_hg_clr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5800" y="1371600"/>
            <a:ext cx="2819400" cy="3333750"/>
          </a:xfrm>
          <a:prstGeom prst="rect">
            <a:avLst/>
          </a:prstGeom>
          <a:noFill/>
        </p:spPr>
      </p:pic>
      <p:pic>
        <p:nvPicPr>
          <p:cNvPr id="3080" name="Picture 8" descr="http://www.pic.damasgate.com/upload/Symantec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95400" y="4114800"/>
            <a:ext cx="2438400" cy="243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542 0.05116 C 0.13785 -0.11783 0.19028 -0.28681 0.16267 -0.33148 C 0.13507 -0.37616 -0.06042 -0.18172 -0.08021 -0.21713 C -0.1 -0.25255 -0.0191 -0.49954 0.04375 -0.54422 C 0.1066 -0.58889 0.24288 -0.51297 0.29722 -0.48542 C 0.35156 -0.45787 0.35538 -0.4 0.36979 -0.37894 C 0.3842 -0.35787 0.3842 -0.3581 0.3842 -0.35834 " pathEditMode="relative" rAng="0" ptsTypes="aaaaaaA">
                                      <p:cBhvr>
                                        <p:cTn id="6" dur="3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" y="-3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600200" y="4572000"/>
            <a:ext cx="2133600" cy="6096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600200" y="4572000"/>
            <a:ext cx="2057400" cy="6096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600200" y="4572000"/>
            <a:ext cx="3657600" cy="10668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667000" y="2209800"/>
            <a:ext cx="3488520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لنعين حرفاً معيناً لهذا القسم </a:t>
            </a:r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  <a:p>
            <a:pPr algn="ct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assign </a:t>
            </a:r>
          </a:p>
          <a:p>
            <a:pPr algn="r" rtl="1"/>
            <a:endParaRPr lang="en-US" dirty="0"/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447800" y="5292436"/>
            <a:ext cx="1981200" cy="346364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مستدير الزوايا 3"/>
          <p:cNvSpPr/>
          <p:nvPr/>
        </p:nvSpPr>
        <p:spPr>
          <a:xfrm>
            <a:off x="1600200" y="5029200"/>
            <a:ext cx="5257800" cy="5334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600200" y="5029200"/>
            <a:ext cx="5181600" cy="7620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362136" y="1295400"/>
            <a:ext cx="3849195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وللخروج من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disk part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نعطي الأمر </a:t>
            </a:r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  <a:p>
            <a:pPr algn="r" rtl="1"/>
            <a:endParaRPr lang="ar-SA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  <a:p>
            <a:pPr algn="ctr" rtl="1"/>
            <a:r>
              <a:rPr lang="en-US" sz="5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exit</a:t>
            </a:r>
            <a:endParaRPr lang="en-US" sz="3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676400" y="5105400"/>
            <a:ext cx="1752600" cy="6858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covershut.com/cd_covers/Norton-Ghost-15-Cd-Cover-232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838200"/>
            <a:ext cx="5181600" cy="518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524000" y="457200"/>
            <a:ext cx="535114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ar-SA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اصبح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الآن القرص الصلب الخارجي جاهزا </a:t>
            </a:r>
            <a:r>
              <a:rPr lang="ar-SA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لإستقبال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r>
              <a:rPr lang="ar-SA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الـ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  <a:p>
            <a:pPr algn="ctr" rtl="1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boot sector</a:t>
            </a:r>
          </a:p>
          <a:p>
            <a:pPr algn="ctr" rtl="1"/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990600" y="1905000"/>
            <a:ext cx="6966138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لنضع في السواقة </a:t>
            </a:r>
            <a:r>
              <a:rPr lang="ar-SA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الليزرية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قرص إقلاعي مثل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Win 7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</a:p>
          <a:p>
            <a:pPr algn="ct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ونستخدم الأمر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bootsect</a:t>
            </a:r>
            <a:endParaRPr lang="ar-SA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  <a:p>
            <a:pPr algn="ct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الموجود في المجلد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BOOT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  <a:p>
            <a:pPr algn="ct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بالوسيط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nt60</a:t>
            </a:r>
          </a:p>
          <a:p>
            <a:pPr algn="ct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و حيث القرص الصلب الخارجي له الحرف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g:</a:t>
            </a:r>
          </a:p>
          <a:p>
            <a:pPr algn="ct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أي</a:t>
            </a:r>
          </a:p>
          <a:p>
            <a:pPr algn="ctr" rtl="1"/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Bootsect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/nt60 g:</a:t>
            </a:r>
          </a:p>
          <a:p>
            <a:pPr algn="ct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و نعني بذلك نقل </a:t>
            </a:r>
            <a:r>
              <a:rPr lang="ar-SA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الـ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bootsector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من السواقة حاملة إقلاع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Win 7</a:t>
            </a:r>
          </a:p>
          <a:p>
            <a:pPr algn="ct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إلى القرص الصلب الخارجي</a:t>
            </a:r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1371600" y="4495800"/>
            <a:ext cx="3200400" cy="35098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1219200" y="4191000"/>
            <a:ext cx="2514600" cy="12192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143000" y="1295400"/>
            <a:ext cx="5257800" cy="16002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457200" y="1295400"/>
            <a:ext cx="8245975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بهذا أصبح القرص الصلب الخارجي </a:t>
            </a:r>
            <a:r>
              <a:rPr lang="ar-SA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إقلاعياً</a:t>
            </a:r>
            <a:endParaRPr lang="ar-SA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  <a:p>
            <a:pPr algn="ct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الآن يمكنناً باستخدام الأوامر نسخ لصق لنقل محتويات القرص </a:t>
            </a:r>
            <a:r>
              <a:rPr lang="ar-SA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الليزري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الذي نرغبه</a:t>
            </a:r>
          </a:p>
          <a:p>
            <a:pPr algn="ct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في حلنا سوف ننقل محتويات  القرص </a:t>
            </a:r>
            <a:r>
              <a:rPr lang="ar-SA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الليزري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</a:p>
          <a:p>
            <a:pPr algn="ctr" rtl="1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Symantec Ghost 15 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على القرص الصلب الخارجي بهذا يمكننا الإقلاع من </a:t>
            </a:r>
          </a:p>
          <a:p>
            <a:pPr algn="ct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هذا القرص الصلب </a:t>
            </a:r>
            <a:r>
              <a:rPr lang="ar-SA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و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كأننا نتعامل مع القرص </a:t>
            </a:r>
            <a:r>
              <a:rPr lang="ar-SA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الليزري</a:t>
            </a:r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  <a:p>
            <a:pPr algn="ct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Symantec Norton Ghost 15</a:t>
            </a:r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371600" y="2133600"/>
            <a:ext cx="6477000" cy="264687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600" dirty="0" smtClean="0">
                <a:cs typeface="DecoType Naskh Swashes" pitchFamily="2" charset="-78"/>
              </a:rPr>
              <a:t>الجزء الثالث</a:t>
            </a:r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762002" y="0"/>
            <a:ext cx="7718460" cy="683264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dirty="0"/>
              <a:t> </a:t>
            </a:r>
            <a:r>
              <a:rPr lang="ar-SA" dirty="0" smtClean="0"/>
              <a:t>سوف نعرض فيما يلي طريقة لـِ </a:t>
            </a:r>
          </a:p>
          <a:p>
            <a:endParaRPr lang="ar-SA" dirty="0" smtClean="0"/>
          </a:p>
          <a:p>
            <a:pPr algn="ctr"/>
            <a:r>
              <a:rPr lang="ar-SA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كيفية عمل نسخة احتياطية 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Backup </a:t>
            </a:r>
            <a:r>
              <a:rPr lang="ar-SA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لنظام حاسب موجود فيزيائياً في الشبكة.</a:t>
            </a:r>
          </a:p>
          <a:p>
            <a:endParaRPr lang="ar-SA" dirty="0" smtClean="0"/>
          </a:p>
          <a:p>
            <a:r>
              <a:rPr lang="ar-SA" dirty="0" smtClean="0"/>
              <a:t>فإذا كان نظام تشغيل خادم الشبكة هو</a:t>
            </a:r>
          </a:p>
          <a:p>
            <a:r>
              <a:rPr lang="ar-SA" dirty="0" smtClean="0"/>
              <a:t> </a:t>
            </a:r>
          </a:p>
          <a:p>
            <a:pPr algn="ctr"/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MS – Windows 2008 Server</a:t>
            </a:r>
            <a:endParaRPr lang="ar-SA" sz="24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ar-SA" dirty="0" smtClean="0"/>
          </a:p>
          <a:p>
            <a:r>
              <a:rPr lang="ar-SA" dirty="0" smtClean="0"/>
              <a:t>و أحد بطاقات الشبكة الموجودة لها </a:t>
            </a:r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العنوان الثابت (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Static IP</a:t>
            </a:r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</a:p>
          <a:p>
            <a:endParaRPr lang="ar-SA" dirty="0" smtClean="0"/>
          </a:p>
          <a:p>
            <a:pPr algn="ctr"/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192.168.78.1</a:t>
            </a:r>
            <a:endParaRPr lang="ar-SA" sz="2400" dirty="0" smtClean="0">
              <a:solidFill>
                <a:schemeClr val="accent3">
                  <a:lumMod val="75000"/>
                </a:schemeClr>
              </a:solidFill>
            </a:endParaRPr>
          </a:p>
          <a:p>
            <a:endParaRPr lang="ar-SA" dirty="0" smtClean="0"/>
          </a:p>
          <a:p>
            <a:r>
              <a:rPr lang="ar-SA" dirty="0" smtClean="0"/>
              <a:t>و خادم </a:t>
            </a:r>
            <a:r>
              <a:rPr lang="ar-SA" dirty="0" err="1" smtClean="0"/>
              <a:t>الـ</a:t>
            </a:r>
            <a:r>
              <a:rPr lang="ar-SA" dirty="0" smtClean="0"/>
              <a:t> 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DNS</a:t>
            </a:r>
            <a:r>
              <a:rPr lang="en-US" dirty="0" smtClean="0"/>
              <a:t> </a:t>
            </a:r>
            <a:r>
              <a:rPr lang="ar-SA" dirty="0" smtClean="0"/>
              <a:t> في الشبكة هو الخادم نفسه من خلال بطاقة الشبكة ذاتها بالعنوان الثابت </a:t>
            </a:r>
          </a:p>
          <a:p>
            <a:endParaRPr lang="ar-SA" dirty="0" smtClean="0"/>
          </a:p>
          <a:p>
            <a:pPr algn="ctr"/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192.168.78.1</a:t>
            </a:r>
            <a:r>
              <a:rPr lang="ar-SA" dirty="0" smtClean="0"/>
              <a:t> </a:t>
            </a:r>
          </a:p>
          <a:p>
            <a:pPr algn="ctr"/>
            <a:r>
              <a:rPr lang="ar-SA" sz="2400" dirty="0" smtClean="0">
                <a:solidFill>
                  <a:schemeClr val="accent6">
                    <a:lumMod val="75000"/>
                  </a:schemeClr>
                </a:solidFill>
              </a:rPr>
              <a:t>اسم الخادم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</a:t>
            </a:r>
            <a:endParaRPr lang="ar-SA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ar-SA" dirty="0" smtClean="0"/>
              <a:t>و اسم مجموعة العمل </a:t>
            </a:r>
            <a:r>
              <a:rPr lang="ar-SA" dirty="0" err="1" smtClean="0"/>
              <a:t>و</a:t>
            </a:r>
            <a:r>
              <a:rPr lang="ar-SA" dirty="0" smtClean="0"/>
              <a:t> بالتالي النطاق هو</a:t>
            </a:r>
          </a:p>
          <a:p>
            <a:endParaRPr lang="ar-SA" dirty="0" smtClean="0"/>
          </a:p>
          <a:p>
            <a:pPr algn="ctr"/>
            <a:r>
              <a:rPr lang="ar-SA" sz="24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4">
                    <a:lumMod val="75000"/>
                  </a:schemeClr>
                </a:solidFill>
              </a:rPr>
              <a:t>ksu</a:t>
            </a:r>
            <a:r>
              <a:rPr lang="ar-SA" sz="2400" b="1" dirty="0" smtClean="0">
                <a:solidFill>
                  <a:schemeClr val="accent4">
                    <a:lumMod val="75000"/>
                  </a:schemeClr>
                </a:solidFill>
              </a:rPr>
              <a:t>  ووسع هذا النطاق  </a:t>
            </a:r>
            <a:r>
              <a:rPr lang="ar-SA" sz="2400" b="1" dirty="0" err="1" smtClean="0">
                <a:solidFill>
                  <a:schemeClr val="accent4">
                    <a:lumMod val="75000"/>
                  </a:schemeClr>
                </a:solidFill>
              </a:rPr>
              <a:t>بـِ</a:t>
            </a:r>
            <a:r>
              <a:rPr lang="ar-SA" sz="24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4">
                    <a:lumMod val="75000"/>
                  </a:schemeClr>
                </a:solidFill>
              </a:rPr>
              <a:t>sa</a:t>
            </a: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ar-SA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r>
              <a:rPr lang="ar-SA" dirty="0" smtClean="0"/>
              <a:t>ليصبح اسم الخادم في الشبكة </a:t>
            </a:r>
          </a:p>
          <a:p>
            <a:pPr algn="ctr"/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www.ksu.sa</a:t>
            </a:r>
            <a:endParaRPr lang="ar-SA" sz="2400" b="1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609600" y="2514600"/>
            <a:ext cx="7891904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400" dirty="0" smtClean="0">
                <a:solidFill>
                  <a:srgbClr val="C00000"/>
                </a:solidFill>
              </a:rPr>
              <a:t>ننشئ لغرض تخزين النسخة الاحتياطية لأحد المستخدمين </a:t>
            </a:r>
            <a:r>
              <a:rPr lang="en-US" sz="2400" dirty="0" smtClean="0">
                <a:solidFill>
                  <a:srgbClr val="C00000"/>
                </a:solidFill>
              </a:rPr>
              <a:t>[</a:t>
            </a:r>
            <a:r>
              <a:rPr lang="en-US" sz="2400" dirty="0" err="1" smtClean="0">
                <a:solidFill>
                  <a:srgbClr val="C00000"/>
                </a:solidFill>
              </a:rPr>
              <a:t>abhari</a:t>
            </a:r>
            <a:r>
              <a:rPr lang="en-US" sz="2400" dirty="0" smtClean="0">
                <a:solidFill>
                  <a:srgbClr val="C00000"/>
                </a:solidFill>
              </a:rPr>
              <a:t>]</a:t>
            </a:r>
            <a:r>
              <a:rPr lang="ar-SA" sz="2400" dirty="0" smtClean="0">
                <a:solidFill>
                  <a:srgbClr val="C00000"/>
                </a:solidFill>
              </a:rPr>
              <a:t>على الخادم,</a:t>
            </a:r>
          </a:p>
          <a:p>
            <a:r>
              <a:rPr lang="ar-SA" sz="2400" dirty="0" smtClean="0">
                <a:solidFill>
                  <a:srgbClr val="C00000"/>
                </a:solidFill>
              </a:rPr>
              <a:t> مجلداً باسم </a:t>
            </a:r>
            <a:r>
              <a:rPr lang="en-US" sz="2400" dirty="0" smtClean="0">
                <a:solidFill>
                  <a:srgbClr val="C00000"/>
                </a:solidFill>
              </a:rPr>
              <a:t>[</a:t>
            </a:r>
            <a:r>
              <a:rPr lang="en-US" sz="2400" dirty="0" err="1" smtClean="0">
                <a:solidFill>
                  <a:srgbClr val="C00000"/>
                </a:solidFill>
              </a:rPr>
              <a:t>abhari</a:t>
            </a:r>
            <a:r>
              <a:rPr lang="en-US" sz="2400" dirty="0" smtClean="0">
                <a:solidFill>
                  <a:srgbClr val="C00000"/>
                </a:solidFill>
              </a:rPr>
              <a:t>]</a:t>
            </a:r>
            <a:r>
              <a:rPr lang="ar-SA" sz="2400" dirty="0" smtClean="0">
                <a:solidFill>
                  <a:srgbClr val="C00000"/>
                </a:solidFill>
              </a:rPr>
              <a:t> ونجهزه على النحو الوارد في الشرائح التالية</a:t>
            </a:r>
            <a:endParaRPr lang="ar-SA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4572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572000" y="3733800"/>
            <a:ext cx="3581400" cy="1447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4724400" y="2209800"/>
            <a:ext cx="1447800" cy="228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4724400" y="2514600"/>
            <a:ext cx="838200" cy="4572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4800600" y="4953000"/>
            <a:ext cx="2819400" cy="3048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739661" y="838200"/>
            <a:ext cx="5431360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4000" dirty="0" smtClean="0">
                <a:cs typeface="DecoType Naskh Swashes" pitchFamily="2" charset="-78"/>
              </a:rPr>
              <a:t>يمكنك مع هذا البرنامج أخذ صورة(نسخة)</a:t>
            </a:r>
          </a:p>
          <a:p>
            <a:pPr algn="r" rtl="1"/>
            <a:endParaRPr lang="ar-SA" sz="4000" dirty="0" smtClean="0">
              <a:cs typeface="DecoType Naskh Swashes" pitchFamily="2" charset="-78"/>
            </a:endParaRPr>
          </a:p>
          <a:p>
            <a:pPr algn="r" rtl="1"/>
            <a:r>
              <a:rPr lang="ar-SA" sz="4000" dirty="0" smtClean="0">
                <a:cs typeface="DecoType Naskh Swashes" pitchFamily="2" charset="-78"/>
              </a:rPr>
              <a:t> لأحد أجزاء القرص الصلب الذي يحوي</a:t>
            </a:r>
          </a:p>
          <a:p>
            <a:pPr algn="r" rtl="1"/>
            <a:endParaRPr lang="ar-SA" sz="4000" dirty="0" smtClean="0">
              <a:cs typeface="DecoType Naskh Swashes" pitchFamily="2" charset="-78"/>
            </a:endParaRPr>
          </a:p>
          <a:p>
            <a:pPr algn="r" rtl="1"/>
            <a:r>
              <a:rPr lang="ar-SA" sz="4000" dirty="0" smtClean="0">
                <a:cs typeface="DecoType Naskh Swashes" pitchFamily="2" charset="-78"/>
              </a:rPr>
              <a:t> على مجلدات </a:t>
            </a:r>
            <a:r>
              <a:rPr lang="ar-SA" sz="4000" dirty="0" err="1" smtClean="0">
                <a:cs typeface="DecoType Naskh Swashes" pitchFamily="2" charset="-78"/>
              </a:rPr>
              <a:t>و</a:t>
            </a:r>
            <a:r>
              <a:rPr lang="ar-SA" sz="4000" dirty="0" smtClean="0">
                <a:cs typeface="DecoType Naskh Swashes" pitchFamily="2" charset="-78"/>
              </a:rPr>
              <a:t> ملفات النظام </a:t>
            </a:r>
          </a:p>
          <a:p>
            <a:pPr algn="r" rtl="1"/>
            <a:endParaRPr lang="ar-SA" sz="4000" dirty="0" smtClean="0">
              <a:cs typeface="DecoType Naskh Swashes" pitchFamily="2" charset="-78"/>
            </a:endParaRPr>
          </a:p>
          <a:p>
            <a:pPr algn="r" rtl="1"/>
            <a:r>
              <a:rPr lang="ar-SA" sz="4000" dirty="0" smtClean="0">
                <a:cs typeface="DecoType Naskh Swashes" pitchFamily="2" charset="-78"/>
              </a:rPr>
              <a:t>و حفظها في أي مكان </a:t>
            </a:r>
          </a:p>
          <a:p>
            <a:pPr algn="r" rtl="1"/>
            <a:endParaRPr lang="ar-SA" sz="4000" dirty="0" smtClean="0">
              <a:cs typeface="DecoType Naskh Swashes" pitchFamily="2" charset="-78"/>
            </a:endParaRPr>
          </a:p>
          <a:p>
            <a:pPr algn="r" rtl="1"/>
            <a:r>
              <a:rPr lang="ar-SA" sz="4000" dirty="0" smtClean="0">
                <a:cs typeface="DecoType Naskh Swashes" pitchFamily="2" charset="-78"/>
              </a:rPr>
              <a:t>و استعادتها عند الحاجة في وقت قصير</a:t>
            </a:r>
            <a:endParaRPr lang="en-US" sz="4000" dirty="0">
              <a:cs typeface="DecoType Naskh Swashe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4495800" y="2285999"/>
            <a:ext cx="2209800" cy="183823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5400000">
            <a:off x="6553200" y="1219200"/>
            <a:ext cx="1143000" cy="9906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886200" y="1295400"/>
            <a:ext cx="304800" cy="304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7"/>
          </p:cNvCxnSpPr>
          <p:nvPr/>
        </p:nvCxnSpPr>
        <p:spPr>
          <a:xfrm rot="10800000" flipV="1">
            <a:off x="4146364" y="685799"/>
            <a:ext cx="1263837" cy="654237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276600" y="4038600"/>
            <a:ext cx="12192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066800" y="2895600"/>
            <a:ext cx="1219200" cy="5334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066800" y="1981200"/>
            <a:ext cx="3886200" cy="609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1143000" y="3124200"/>
            <a:ext cx="1524000" cy="228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ربع نص 6"/>
          <p:cNvSpPr txBox="1"/>
          <p:nvPr/>
        </p:nvSpPr>
        <p:spPr>
          <a:xfrm>
            <a:off x="5486400" y="990600"/>
            <a:ext cx="1204176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aaBB11&amp;&amp;</a:t>
            </a:r>
            <a:endParaRPr lang="ar-SA" dirty="0">
              <a:solidFill>
                <a:srgbClr val="C00000"/>
              </a:solidFill>
            </a:endParaRPr>
          </a:p>
        </p:txBody>
      </p:sp>
      <p:cxnSp>
        <p:nvCxnSpPr>
          <p:cNvPr id="13" name="رابط كسهم مستقيم 12"/>
          <p:cNvCxnSpPr>
            <a:stCxn id="7" idx="2"/>
            <a:endCxn id="3" idx="3"/>
          </p:cNvCxnSpPr>
          <p:nvPr/>
        </p:nvCxnSpPr>
        <p:spPr>
          <a:xfrm rot="5400000">
            <a:off x="5057710" y="1255222"/>
            <a:ext cx="926068" cy="11354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شكل بيضاوي 13"/>
          <p:cNvSpPr/>
          <p:nvPr/>
        </p:nvSpPr>
        <p:spPr>
          <a:xfrm>
            <a:off x="3429000" y="3886200"/>
            <a:ext cx="10668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505200" y="3962400"/>
            <a:ext cx="838200" cy="7620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0"/>
          </p:cNvCxnSpPr>
          <p:nvPr/>
        </p:nvCxnSpPr>
        <p:spPr>
          <a:xfrm rot="5400000">
            <a:off x="3790950" y="3181350"/>
            <a:ext cx="914400" cy="6477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2667000" y="1600200"/>
            <a:ext cx="1524000" cy="6858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/>
          <p:nvPr/>
        </p:nvCxnSpPr>
        <p:spPr>
          <a:xfrm rot="10800000" flipV="1">
            <a:off x="3352800" y="1219200"/>
            <a:ext cx="1371600" cy="6096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5105400" y="3886200"/>
            <a:ext cx="990600" cy="228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رابط كسهم مستقيم 3"/>
          <p:cNvCxnSpPr/>
          <p:nvPr/>
        </p:nvCxnSpPr>
        <p:spPr>
          <a:xfrm rot="10800000">
            <a:off x="2743200" y="2743200"/>
            <a:ext cx="914400" cy="8382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3124200" y="3054285"/>
            <a:ext cx="914400" cy="188536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>
            <a:off x="4038600" y="3200400"/>
            <a:ext cx="2057400" cy="1143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8" name="Picture 4" descr="C:\Users\DRBFAC~1.HIS\AppData\Local\Temp\SNAGHTML5ef2f1a.PNG"/>
          <p:cNvPicPr>
            <a:picLocks noChangeAspect="1" noChangeArrowheads="1"/>
          </p:cNvPicPr>
          <p:nvPr/>
        </p:nvPicPr>
        <p:blipFill>
          <a:blip r:embed="rId2"/>
          <a:srcRect l="18750" t="29268" r="18750" b="9756"/>
          <a:stretch>
            <a:fillRect/>
          </a:stretch>
        </p:blipFill>
        <p:spPr bwMode="auto">
          <a:xfrm>
            <a:off x="609600" y="4572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752600" y="1676400"/>
            <a:ext cx="601805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4000" dirty="0" smtClean="0">
                <a:cs typeface="DecoType Naskh Swashes" pitchFamily="2" charset="-78"/>
              </a:rPr>
              <a:t>يمكنك الآن أن تتخيل بعد </a:t>
            </a:r>
            <a:r>
              <a:rPr lang="ar-SA" sz="4000" dirty="0" err="1" smtClean="0">
                <a:cs typeface="DecoType Naskh Swashes" pitchFamily="2" charset="-78"/>
              </a:rPr>
              <a:t>قيامك</a:t>
            </a:r>
            <a:r>
              <a:rPr lang="ar-SA" sz="4000" dirty="0" smtClean="0">
                <a:cs typeface="DecoType Naskh Swashes" pitchFamily="2" charset="-78"/>
              </a:rPr>
              <a:t> بتنصيب </a:t>
            </a:r>
            <a:r>
              <a:rPr lang="ar-SA" sz="4000" dirty="0" err="1" smtClean="0">
                <a:cs typeface="DecoType Naskh Swashes" pitchFamily="2" charset="-78"/>
              </a:rPr>
              <a:t>الوندوز</a:t>
            </a:r>
            <a:endParaRPr lang="ar-SA" sz="4000" dirty="0" smtClean="0">
              <a:cs typeface="DecoType Naskh Swashes" pitchFamily="2" charset="-78"/>
            </a:endParaRPr>
          </a:p>
          <a:p>
            <a:pPr algn="r" rtl="1"/>
            <a:endParaRPr lang="ar-SA" sz="4000" dirty="0" smtClean="0">
              <a:cs typeface="DecoType Naskh Swashes" pitchFamily="2" charset="-78"/>
            </a:endParaRPr>
          </a:p>
          <a:p>
            <a:pPr algn="r" rtl="1"/>
            <a:r>
              <a:rPr lang="ar-SA" sz="4000" dirty="0" smtClean="0">
                <a:cs typeface="DecoType Naskh Swashes" pitchFamily="2" charset="-78"/>
              </a:rPr>
              <a:t> و تثبيت كل البرامج الأساسية </a:t>
            </a:r>
            <a:r>
              <a:rPr lang="ar-SA" sz="4000" dirty="0" err="1" smtClean="0">
                <a:cs typeface="DecoType Naskh Swashes" pitchFamily="2" charset="-78"/>
              </a:rPr>
              <a:t>و</a:t>
            </a:r>
            <a:r>
              <a:rPr lang="ar-SA" sz="4000" dirty="0" smtClean="0">
                <a:cs typeface="DecoType Naskh Swashes" pitchFamily="2" charset="-78"/>
              </a:rPr>
              <a:t> الضرورية عليه </a:t>
            </a:r>
          </a:p>
          <a:p>
            <a:pPr algn="r" rtl="1"/>
            <a:endParaRPr lang="ar-SA" sz="4000" dirty="0" smtClean="0">
              <a:cs typeface="DecoType Naskh Swashes" pitchFamily="2" charset="-78"/>
            </a:endParaRPr>
          </a:p>
          <a:p>
            <a:pPr algn="r" rtl="1"/>
            <a:r>
              <a:rPr lang="ar-SA" sz="4000" dirty="0" smtClean="0">
                <a:cs typeface="DecoType Naskh Swashes" pitchFamily="2" charset="-78"/>
              </a:rPr>
              <a:t>و تحديث النسخة </a:t>
            </a:r>
            <a:r>
              <a:rPr lang="ar-SA" sz="4000" dirty="0" err="1" smtClean="0">
                <a:cs typeface="DecoType Naskh Swashes" pitchFamily="2" charset="-78"/>
              </a:rPr>
              <a:t>و</a:t>
            </a:r>
            <a:r>
              <a:rPr lang="ar-SA" sz="4000" dirty="0" smtClean="0">
                <a:cs typeface="DecoType Naskh Swashes" pitchFamily="2" charset="-78"/>
              </a:rPr>
              <a:t> كل البرامج المثبتة عليها </a:t>
            </a:r>
          </a:p>
        </p:txBody>
      </p:sp>
      <p:sp>
        <p:nvSpPr>
          <p:cNvPr id="3" name="مربع نص 2"/>
          <p:cNvSpPr txBox="1"/>
          <p:nvPr/>
        </p:nvSpPr>
        <p:spPr>
          <a:xfrm>
            <a:off x="7772400" y="187404"/>
            <a:ext cx="1219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مثال</a:t>
            </a:r>
            <a:endParaRPr lang="en-US" sz="66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895600" y="1066800"/>
            <a:ext cx="9144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>
            <a:off x="3810000" y="1371600"/>
            <a:ext cx="1143000" cy="914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895600" y="3505200"/>
            <a:ext cx="9144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819400" y="2819400"/>
            <a:ext cx="14478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629400" y="2286000"/>
            <a:ext cx="1066800" cy="304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096000" y="3581400"/>
            <a:ext cx="8382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5257800" y="2971800"/>
            <a:ext cx="11430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2819400" y="2514600"/>
            <a:ext cx="914400" cy="3048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505200" y="5486400"/>
            <a:ext cx="8382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638800" y="2438400"/>
            <a:ext cx="5334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2"/>
          </p:cNvCxnSpPr>
          <p:nvPr/>
        </p:nvCxnSpPr>
        <p:spPr>
          <a:xfrm flipV="1">
            <a:off x="3505200" y="2781300"/>
            <a:ext cx="2133600" cy="11811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752600" y="2971800"/>
            <a:ext cx="685800" cy="304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5400000" flipH="1" flipV="1">
            <a:off x="1447800" y="3352800"/>
            <a:ext cx="762000" cy="4572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685800" y="1371600"/>
            <a:ext cx="759060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3600" dirty="0" smtClean="0">
                <a:cs typeface="DecoType Naskh Swashes" pitchFamily="2" charset="-78"/>
              </a:rPr>
              <a:t>أخذ صورة (نسخة إحتياطية) عن أحد أجزاء القرص الصلب</a:t>
            </a:r>
          </a:p>
          <a:p>
            <a:pPr algn="r" rtl="1"/>
            <a:endParaRPr lang="ar-SA" sz="3600" dirty="0" smtClean="0">
              <a:cs typeface="DecoType Naskh Swashes" pitchFamily="2" charset="-78"/>
            </a:endParaRPr>
          </a:p>
          <a:p>
            <a:pPr algn="r" rtl="1"/>
            <a:r>
              <a:rPr lang="ar-SA" sz="3600" dirty="0" smtClean="0">
                <a:cs typeface="DecoType Naskh Swashes" pitchFamily="2" charset="-78"/>
              </a:rPr>
              <a:t> الذي يحمل مجلدات و ملفات النظام </a:t>
            </a:r>
          </a:p>
          <a:p>
            <a:pPr algn="r" rtl="1"/>
            <a:endParaRPr lang="ar-SA" sz="3600" dirty="0" smtClean="0">
              <a:cs typeface="DecoType Naskh Swashes" pitchFamily="2" charset="-78"/>
            </a:endParaRPr>
          </a:p>
          <a:p>
            <a:pPr algn="r" rtl="1"/>
            <a:r>
              <a:rPr lang="ar-SA" sz="3600" dirty="0" smtClean="0">
                <a:cs typeface="DecoType Naskh Swashes" pitchFamily="2" charset="-78"/>
              </a:rPr>
              <a:t>على القرص الصلب وتخزينه على أحد أجزاء نفس القرص </a:t>
            </a:r>
          </a:p>
          <a:p>
            <a:pPr algn="r" rtl="1"/>
            <a:endParaRPr lang="ar-SA" sz="3600" dirty="0" smtClean="0">
              <a:cs typeface="DecoType Naskh Swashes" pitchFamily="2" charset="-78"/>
            </a:endParaRPr>
          </a:p>
          <a:p>
            <a:pPr algn="r" rtl="1"/>
            <a:r>
              <a:rPr lang="ar-SA" sz="3600" dirty="0" smtClean="0">
                <a:cs typeface="DecoType Naskh Swashes" pitchFamily="2" charset="-78"/>
              </a:rPr>
              <a:t>وعندما يحدث عطب في النظام أو خلل أو الإصابة </a:t>
            </a:r>
            <a:r>
              <a:rPr lang="ar-SA" sz="3600" dirty="0" err="1" smtClean="0">
                <a:cs typeface="DecoType Naskh Swashes" pitchFamily="2" charset="-78"/>
              </a:rPr>
              <a:t>بفيرس</a:t>
            </a:r>
            <a:r>
              <a:rPr lang="ar-SA" sz="3600" dirty="0" smtClean="0">
                <a:cs typeface="DecoType Naskh Swashes" pitchFamily="2" charset="-78"/>
              </a:rPr>
              <a:t> </a:t>
            </a:r>
          </a:p>
          <a:p>
            <a:pPr algn="r" rtl="1"/>
            <a:endParaRPr lang="ar-SA" sz="3600" dirty="0" smtClean="0">
              <a:cs typeface="DecoType Naskh Swashes" pitchFamily="2" charset="-78"/>
            </a:endParaRPr>
          </a:p>
          <a:p>
            <a:pPr algn="r" rtl="1"/>
            <a:r>
              <a:rPr lang="ar-SA" sz="3600" dirty="0" smtClean="0">
                <a:cs typeface="DecoType Naskh Swashes" pitchFamily="2" charset="-78"/>
              </a:rPr>
              <a:t>يمكنك أن تسترجع هذه النسخة في وقت قصير وبسهولة </a:t>
            </a:r>
            <a:endParaRPr lang="en-US" sz="3600" dirty="0" smtClean="0">
              <a:cs typeface="DecoType Naskh Swashes" pitchFamily="2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3505200" y="0"/>
            <a:ext cx="5486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الخدمة التي يقدمها البرنامج </a:t>
            </a:r>
            <a:endParaRPr lang="en-US" sz="66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رابط كسهم مستقيم 4"/>
          <p:cNvCxnSpPr/>
          <p:nvPr/>
        </p:nvCxnSpPr>
        <p:spPr>
          <a:xfrm rot="10800000" flipV="1">
            <a:off x="2895600" y="3352800"/>
            <a:ext cx="1600200" cy="9906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شكل بيضاوي 5"/>
          <p:cNvSpPr/>
          <p:nvPr/>
        </p:nvSpPr>
        <p:spPr>
          <a:xfrm>
            <a:off x="4800600" y="3581400"/>
            <a:ext cx="10668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676400" y="2819400"/>
            <a:ext cx="1600200" cy="228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3962400" y="3276600"/>
            <a:ext cx="12954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6096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5791200" y="3124200"/>
            <a:ext cx="304800" cy="304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>
            <a:endCxn id="4" idx="6"/>
          </p:cNvCxnSpPr>
          <p:nvPr/>
        </p:nvCxnSpPr>
        <p:spPr>
          <a:xfrm rot="16200000" flipV="1">
            <a:off x="5943600" y="3429000"/>
            <a:ext cx="838200" cy="533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6019800" y="3505200"/>
            <a:ext cx="914400" cy="22860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5410200" y="4267200"/>
            <a:ext cx="1524000" cy="1447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5943600" y="3505200"/>
            <a:ext cx="990600" cy="228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رابط كسهم مستقيم 3"/>
          <p:cNvCxnSpPr/>
          <p:nvPr/>
        </p:nvCxnSpPr>
        <p:spPr>
          <a:xfrm flipV="1">
            <a:off x="3733800" y="3276600"/>
            <a:ext cx="1752600" cy="533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257800" y="4343400"/>
            <a:ext cx="1524000" cy="1447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5334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981200" y="2590800"/>
            <a:ext cx="1752600" cy="6858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6629400" y="4572000"/>
            <a:ext cx="1066800" cy="10668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304800" y="1295400"/>
            <a:ext cx="8478923" cy="3970318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</a:rPr>
              <a:t>نقلع الحاسب </a:t>
            </a:r>
            <a:r>
              <a:rPr lang="ar-SA" sz="2400" dirty="0" err="1" smtClean="0">
                <a:solidFill>
                  <a:srgbClr val="FF0000"/>
                </a:solidFill>
              </a:rPr>
              <a:t>الـ</a:t>
            </a:r>
            <a:r>
              <a:rPr lang="ar-SA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Client </a:t>
            </a:r>
            <a:r>
              <a:rPr lang="ar-SA" sz="2400" dirty="0" smtClean="0">
                <a:solidFill>
                  <a:srgbClr val="FF0000"/>
                </a:solidFill>
              </a:rPr>
              <a:t> المقصود من حامل </a:t>
            </a:r>
            <a:r>
              <a:rPr lang="ar-SA" sz="2400" dirty="0" err="1" smtClean="0">
                <a:solidFill>
                  <a:srgbClr val="FF0000"/>
                </a:solidFill>
              </a:rPr>
              <a:t>الـ</a:t>
            </a:r>
            <a:r>
              <a:rPr lang="ar-SA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Norton Ghost</a:t>
            </a:r>
            <a:r>
              <a:rPr lang="ar-SA" sz="2400" dirty="0" smtClean="0">
                <a:solidFill>
                  <a:srgbClr val="FF0000"/>
                </a:solidFill>
              </a:rPr>
              <a:t> سواءً كانت </a:t>
            </a:r>
            <a:r>
              <a:rPr lang="en-US" sz="2400" dirty="0" smtClean="0">
                <a:solidFill>
                  <a:srgbClr val="FF0000"/>
                </a:solidFill>
              </a:rPr>
              <a:t>CD </a:t>
            </a:r>
            <a:r>
              <a:rPr lang="ar-SA" sz="2400" dirty="0" smtClean="0">
                <a:solidFill>
                  <a:srgbClr val="FF0000"/>
                </a:solidFill>
              </a:rPr>
              <a:t> أو </a:t>
            </a:r>
          </a:p>
          <a:p>
            <a:endParaRPr lang="ar-SA" sz="2400" dirty="0" smtClean="0">
              <a:solidFill>
                <a:srgbClr val="FF0000"/>
              </a:solidFill>
            </a:endParaRPr>
          </a:p>
          <a:p>
            <a:r>
              <a:rPr lang="en-US" sz="2400" dirty="0" smtClean="0">
                <a:solidFill>
                  <a:srgbClr val="FF0000"/>
                </a:solidFill>
              </a:rPr>
              <a:t>Flash Memory</a:t>
            </a:r>
            <a:r>
              <a:rPr lang="ar-SA" sz="2400" dirty="0" smtClean="0">
                <a:solidFill>
                  <a:srgbClr val="FF0000"/>
                </a:solidFill>
              </a:rPr>
              <a:t> أو قرص صلب خارجي.</a:t>
            </a:r>
          </a:p>
          <a:p>
            <a:endParaRPr lang="ar-SA" dirty="0" smtClean="0"/>
          </a:p>
          <a:p>
            <a:r>
              <a:rPr lang="ar-SA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شرط أن يتعرف </a:t>
            </a:r>
            <a:r>
              <a:rPr lang="ar-SA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الـ</a:t>
            </a:r>
            <a:r>
              <a:rPr lang="ar-SA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Norton Ghost</a:t>
            </a:r>
            <a:r>
              <a:rPr lang="ar-SA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على بطاقة الشبكة الموجودة في هذا الحاسب</a:t>
            </a:r>
          </a:p>
          <a:p>
            <a:endParaRPr lang="ar-SA" dirty="0" smtClean="0"/>
          </a:p>
          <a:p>
            <a:r>
              <a:rPr lang="ar-SA" sz="2200" b="1" dirty="0" smtClean="0">
                <a:solidFill>
                  <a:schemeClr val="accent3">
                    <a:lumMod val="75000"/>
                  </a:schemeClr>
                </a:solidFill>
              </a:rPr>
              <a:t>تعطي بطاقة الشبكة عنواناً متغيراً (</a:t>
            </a:r>
            <a:r>
              <a:rPr lang="en-US" sz="2200" b="1" dirty="0" smtClean="0">
                <a:solidFill>
                  <a:schemeClr val="accent3">
                    <a:lumMod val="75000"/>
                  </a:schemeClr>
                </a:solidFill>
              </a:rPr>
              <a:t>dynamic address</a:t>
            </a:r>
            <a:r>
              <a:rPr lang="ar-SA" sz="2200" b="1" dirty="0" smtClean="0">
                <a:solidFill>
                  <a:schemeClr val="accent3">
                    <a:lumMod val="75000"/>
                  </a:schemeClr>
                </a:solidFill>
              </a:rPr>
              <a:t>) من خلال الـ </a:t>
            </a:r>
            <a:r>
              <a:rPr lang="en-US" sz="2200" b="1" dirty="0" smtClean="0">
                <a:solidFill>
                  <a:schemeClr val="accent3">
                    <a:lumMod val="75000"/>
                  </a:schemeClr>
                </a:solidFill>
              </a:rPr>
              <a:t>DHCP Server</a:t>
            </a:r>
            <a:r>
              <a:rPr lang="ar-SA" sz="22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</a:p>
          <a:p>
            <a:endParaRPr lang="ar-SA" sz="22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ar-SA" sz="2200" b="1" dirty="0" smtClean="0">
                <a:solidFill>
                  <a:schemeClr val="accent3">
                    <a:lumMod val="75000"/>
                  </a:schemeClr>
                </a:solidFill>
              </a:rPr>
              <a:t>أو عنوان </a:t>
            </a:r>
            <a:r>
              <a:rPr lang="en-US" sz="2200" b="1" dirty="0" smtClean="0">
                <a:solidFill>
                  <a:schemeClr val="accent3">
                    <a:lumMod val="75000"/>
                  </a:schemeClr>
                </a:solidFill>
              </a:rPr>
              <a:t>IP </a:t>
            </a:r>
            <a:r>
              <a:rPr lang="ar-SA" sz="2200" b="1" dirty="0" smtClean="0">
                <a:solidFill>
                  <a:schemeClr val="accent3">
                    <a:lumMod val="75000"/>
                  </a:schemeClr>
                </a:solidFill>
              </a:rPr>
              <a:t> ثابت (</a:t>
            </a:r>
            <a:r>
              <a:rPr lang="en-US" sz="2200" b="1" dirty="0" smtClean="0">
                <a:solidFill>
                  <a:schemeClr val="accent3">
                    <a:lumMod val="75000"/>
                  </a:schemeClr>
                </a:solidFill>
              </a:rPr>
              <a:t>Static</a:t>
            </a:r>
            <a:r>
              <a:rPr lang="ar-SA" sz="2200" b="1" dirty="0" smtClean="0">
                <a:solidFill>
                  <a:schemeClr val="accent3">
                    <a:lumMod val="75000"/>
                  </a:schemeClr>
                </a:solidFill>
              </a:rPr>
              <a:t>) من نفس الشبكة وليكن على سبيل العنوان </a:t>
            </a:r>
            <a:r>
              <a:rPr lang="en-US" sz="2200" b="1" dirty="0" smtClean="0">
                <a:solidFill>
                  <a:schemeClr val="accent3">
                    <a:lumMod val="75000"/>
                  </a:schemeClr>
                </a:solidFill>
              </a:rPr>
              <a:t>192.168.78.11</a:t>
            </a:r>
            <a:r>
              <a:rPr lang="ar-SA" sz="24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</a:p>
          <a:p>
            <a:endParaRPr lang="ar-SA" dirty="0" smtClean="0"/>
          </a:p>
          <a:p>
            <a:r>
              <a:rPr lang="ar-SA" sz="2200" b="1" dirty="0" smtClean="0">
                <a:solidFill>
                  <a:schemeClr val="accent3">
                    <a:lumMod val="75000"/>
                  </a:schemeClr>
                </a:solidFill>
              </a:rPr>
              <a:t>شريطة أن لا يكون هذا العنوان موجود في الشبكة.</a:t>
            </a:r>
          </a:p>
          <a:p>
            <a:endParaRPr lang="ar-SA" dirty="0"/>
          </a:p>
        </p:txBody>
      </p:sp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2013" cy="731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533400" y="1295400"/>
            <a:ext cx="77409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3600" dirty="0" smtClean="0">
                <a:cs typeface="DecoType Naskh Swashes" pitchFamily="2" charset="-78"/>
              </a:rPr>
              <a:t>يقدم هذا البرنامج لمديري الشبكات </a:t>
            </a:r>
            <a:r>
              <a:rPr lang="ar-SA" sz="3600" dirty="0" err="1" smtClean="0">
                <a:cs typeface="DecoType Naskh Swashes" pitchFamily="2" charset="-78"/>
              </a:rPr>
              <a:t>و</a:t>
            </a:r>
            <a:r>
              <a:rPr lang="ar-SA" sz="3600" dirty="0" smtClean="0">
                <a:cs typeface="DecoType Naskh Swashes" pitchFamily="2" charset="-78"/>
              </a:rPr>
              <a:t> مقاهي الإنترنت</a:t>
            </a:r>
          </a:p>
          <a:p>
            <a:pPr algn="r" rtl="1"/>
            <a:endParaRPr lang="ar-SA" sz="3600" dirty="0" smtClean="0">
              <a:cs typeface="DecoType Naskh Swashes" pitchFamily="2" charset="-78"/>
            </a:endParaRPr>
          </a:p>
          <a:p>
            <a:pPr algn="r" rtl="1"/>
            <a:r>
              <a:rPr lang="ar-SA" sz="3600" dirty="0" smtClean="0">
                <a:cs typeface="DecoType Naskh Swashes" pitchFamily="2" charset="-78"/>
              </a:rPr>
              <a:t> حيث يكون عدد أجهزة الحاسب المتطابقة من حيث العتاد كبيراً</a:t>
            </a:r>
          </a:p>
          <a:p>
            <a:pPr algn="r" rtl="1"/>
            <a:endParaRPr lang="ar-SA" sz="3600" dirty="0" smtClean="0">
              <a:cs typeface="DecoType Naskh Swashes" pitchFamily="2" charset="-78"/>
            </a:endParaRPr>
          </a:p>
          <a:p>
            <a:pPr algn="r" rtl="1"/>
            <a:r>
              <a:rPr lang="ar-SA" sz="3600" dirty="0" smtClean="0">
                <a:cs typeface="DecoType Naskh Swashes" pitchFamily="2" charset="-78"/>
              </a:rPr>
              <a:t>خدمة عظيمة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4953000" y="4800600"/>
            <a:ext cx="10668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1676400" y="3276600"/>
            <a:ext cx="7620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C:\Users\DRBFAC~1.HIS\AppData\Local\Temp\SNAGHTML5d237b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762000"/>
            <a:ext cx="7620000" cy="5715000"/>
          </a:xfrm>
          <a:prstGeom prst="rect">
            <a:avLst/>
          </a:prstGeom>
          <a:noFill/>
        </p:spPr>
      </p:pic>
      <p:sp>
        <p:nvSpPr>
          <p:cNvPr id="3" name="مستطيل مستدير الزوايا 2"/>
          <p:cNvSpPr/>
          <p:nvPr/>
        </p:nvSpPr>
        <p:spPr>
          <a:xfrm>
            <a:off x="3276600" y="2438400"/>
            <a:ext cx="1981200" cy="22860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971800" y="2895600"/>
            <a:ext cx="2667000" cy="228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Users\DRBFAC~1.HIS\AppData\Local\Temp\SNAGHTML5d559a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609600"/>
            <a:ext cx="7620000" cy="5715000"/>
          </a:xfrm>
          <a:prstGeom prst="rect">
            <a:avLst/>
          </a:prstGeom>
          <a:noFill/>
        </p:spPr>
      </p:pic>
      <p:sp>
        <p:nvSpPr>
          <p:cNvPr id="3" name="مستطيل مستدير الزوايا 2"/>
          <p:cNvSpPr/>
          <p:nvPr/>
        </p:nvSpPr>
        <p:spPr>
          <a:xfrm>
            <a:off x="2590800" y="2057400"/>
            <a:ext cx="4114800" cy="3048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2590800" y="2590800"/>
            <a:ext cx="4572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>
            <a:endCxn id="4" idx="4"/>
          </p:cNvCxnSpPr>
          <p:nvPr/>
        </p:nvCxnSpPr>
        <p:spPr>
          <a:xfrm rot="5400000" flipH="1" flipV="1">
            <a:off x="2362200" y="3200400"/>
            <a:ext cx="685800" cy="2286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DRBFAC~1.HIS\AppData\Local\Temp\SNAGHTML5d70e1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609600"/>
            <a:ext cx="7620000" cy="5715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3962400" y="4800600"/>
            <a:ext cx="7620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04800" y="838200"/>
            <a:ext cx="8382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sz="3600" dirty="0" smtClean="0">
                <a:cs typeface="DecoType Naskh Swashes" pitchFamily="2" charset="-78"/>
              </a:rPr>
              <a:t>حيث يمكن تجهيز نسخة عن نظام التشغيل على </a:t>
            </a:r>
          </a:p>
          <a:p>
            <a:pPr algn="r" rtl="1"/>
            <a:endParaRPr lang="ar-SA" sz="3600" dirty="0" smtClean="0">
              <a:cs typeface="DecoType Naskh Swashes" pitchFamily="2" charset="-78"/>
            </a:endParaRPr>
          </a:p>
          <a:p>
            <a:pPr algn="r" rtl="1"/>
            <a:r>
              <a:rPr lang="ar-SA" sz="3600" dirty="0" smtClean="0">
                <a:cs typeface="DecoType Naskh Swashes" pitchFamily="2" charset="-78"/>
              </a:rPr>
              <a:t>أحد الأجهزة وتعريف كل أجزاء الكمبيوتر عليها</a:t>
            </a:r>
          </a:p>
          <a:p>
            <a:pPr algn="r" rtl="1"/>
            <a:endParaRPr lang="ar-SA" sz="3600" dirty="0" smtClean="0">
              <a:cs typeface="DecoType Naskh Swashes" pitchFamily="2" charset="-78"/>
            </a:endParaRPr>
          </a:p>
          <a:p>
            <a:pPr algn="r" rtl="1"/>
            <a:r>
              <a:rPr lang="ar-SA" sz="3600" dirty="0" smtClean="0">
                <a:cs typeface="DecoType Naskh Swashes" pitchFamily="2" charset="-78"/>
              </a:rPr>
              <a:t> و تنصيب كل البرامج الضرورية </a:t>
            </a:r>
          </a:p>
          <a:p>
            <a:pPr algn="r" rtl="1"/>
            <a:endParaRPr lang="ar-SA" sz="3600" dirty="0" smtClean="0">
              <a:cs typeface="DecoType Naskh Swashe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Users\DRBFAC~1.HIS\AppData\Local\Temp\SNAGHTML5d8a8a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685800"/>
            <a:ext cx="7620000" cy="5715000"/>
          </a:xfrm>
          <a:prstGeom prst="rect">
            <a:avLst/>
          </a:prstGeom>
          <a:noFill/>
        </p:spPr>
      </p:pic>
      <p:sp>
        <p:nvSpPr>
          <p:cNvPr id="3" name="مستطيل مستدير الزوايا 2"/>
          <p:cNvSpPr/>
          <p:nvPr/>
        </p:nvSpPr>
        <p:spPr>
          <a:xfrm>
            <a:off x="3581400" y="3200400"/>
            <a:ext cx="1524000" cy="228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276600" y="3048000"/>
            <a:ext cx="9144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600200" y="3535052"/>
            <a:ext cx="5867400" cy="808348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rgbClr val="C00000"/>
              </a:solidFill>
            </a:endParaRPr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7620000" y="1143000"/>
            <a:ext cx="609600" cy="762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DRBFAC~1.HIS\AppData\Local\Temp\SNAGHTML5dd6cb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685800"/>
            <a:ext cx="7620000" cy="57150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sp>
        <p:nvSpPr>
          <p:cNvPr id="3" name="مستطيل مستدير الزوايا 2"/>
          <p:cNvSpPr/>
          <p:nvPr/>
        </p:nvSpPr>
        <p:spPr>
          <a:xfrm>
            <a:off x="3124200" y="3388094"/>
            <a:ext cx="1752600" cy="231006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876800" y="3124200"/>
            <a:ext cx="12192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DRBFAC~1.HIS\AppData\Local\Temp\SNAGHTML5df7ac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685800"/>
            <a:ext cx="7620000" cy="5715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8077200" y="1905000"/>
            <a:ext cx="304800" cy="304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3"/>
          </p:cNvCxnSpPr>
          <p:nvPr/>
        </p:nvCxnSpPr>
        <p:spPr>
          <a:xfrm rot="5400000" flipH="1" flipV="1">
            <a:off x="7200900" y="2203264"/>
            <a:ext cx="959037" cy="882837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DRBFAC~1.HIS\AppData\Local\Temp\SNAGHTML5e11eb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609600"/>
            <a:ext cx="7620000" cy="5715000"/>
          </a:xfrm>
          <a:prstGeom prst="rect">
            <a:avLst/>
          </a:prstGeom>
          <a:noFill/>
        </p:spPr>
      </p:pic>
      <p:sp>
        <p:nvSpPr>
          <p:cNvPr id="3" name="مستطيل مستدير الزوايا 2"/>
          <p:cNvSpPr/>
          <p:nvPr/>
        </p:nvSpPr>
        <p:spPr>
          <a:xfrm>
            <a:off x="2895600" y="2667000"/>
            <a:ext cx="2133600" cy="3048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6096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3657600" y="3601039"/>
            <a:ext cx="2286000" cy="361361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5029200" y="4495800"/>
            <a:ext cx="9906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DRBFAC~1.HIS\AppData\Local\Temp\SNAGHTML5e43da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685800"/>
            <a:ext cx="7620000" cy="5715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4191000" y="4267200"/>
            <a:ext cx="10668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3886200" y="3352800"/>
            <a:ext cx="2057400" cy="609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3048000" y="304800"/>
            <a:ext cx="5486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الخدمة التي يقدمها البرنامج </a:t>
            </a:r>
            <a:endParaRPr lang="en-US" sz="66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304800" y="2590800"/>
            <a:ext cx="838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sz="3600" dirty="0" smtClean="0">
                <a:cs typeface="DecoType Naskh Swashes" pitchFamily="2" charset="-78"/>
              </a:rPr>
              <a:t>ثم نقل هذه النسخة عبر الشبكة</a:t>
            </a:r>
          </a:p>
          <a:p>
            <a:pPr algn="r" rtl="1"/>
            <a:endParaRPr lang="ar-SA" sz="3600" dirty="0" smtClean="0">
              <a:cs typeface="DecoType Naskh Swashes" pitchFamily="2" charset="-78"/>
            </a:endParaRPr>
          </a:p>
          <a:p>
            <a:pPr algn="r" rtl="1"/>
            <a:r>
              <a:rPr lang="ar-SA" sz="3600" dirty="0" smtClean="0">
                <a:cs typeface="DecoType Naskh Swashes" pitchFamily="2" charset="-78"/>
              </a:rPr>
              <a:t> إلى كل أجهزة الشبكة   حيث يمكننا إعادة تجهيز معملاً  كاملاً بوقت قصير</a:t>
            </a:r>
            <a:endParaRPr lang="en-US" sz="3600" dirty="0" smtClean="0">
              <a:cs typeface="DecoType Naskh Swashe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DRBFAC~1.HIS\AppData\Local\Temp\SNAGHTML6165ce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6096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971800" y="3200400"/>
            <a:ext cx="2819400" cy="4572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943600" y="5105400"/>
            <a:ext cx="9906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C:\Users\DRBFAC~1.HIS\AppData\Local\Temp\SNAGHTML619794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609600"/>
            <a:ext cx="7620000" cy="5715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5943600" y="5257800"/>
            <a:ext cx="9144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0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943600" y="5257800"/>
            <a:ext cx="8382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C:\Users\DRBFAC~1.HIS\AppData\Local\Temp\SNAGHTML61bd20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685800"/>
            <a:ext cx="7620000" cy="5715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6172200" y="2286000"/>
            <a:ext cx="13716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590800" y="3276599"/>
            <a:ext cx="1600200" cy="183037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C:\Users\DRBFAC~1.HIS\AppData\Local\Temp\SNAGHTML61d890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609600"/>
            <a:ext cx="7620000" cy="5715000"/>
          </a:xfrm>
          <a:prstGeom prst="rect">
            <a:avLst/>
          </a:prstGeom>
          <a:noFill/>
        </p:spPr>
      </p:pic>
      <p:sp>
        <p:nvSpPr>
          <p:cNvPr id="3" name="مستطيل مستدير الزوايا 2"/>
          <p:cNvSpPr/>
          <p:nvPr/>
        </p:nvSpPr>
        <p:spPr>
          <a:xfrm>
            <a:off x="3276600" y="4114800"/>
            <a:ext cx="1066800" cy="3810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5486400" y="4343400"/>
            <a:ext cx="7620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مستدير الزوايا 3"/>
          <p:cNvSpPr/>
          <p:nvPr/>
        </p:nvSpPr>
        <p:spPr>
          <a:xfrm>
            <a:off x="1600200" y="3657600"/>
            <a:ext cx="2819400" cy="10668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5943600" y="5257800"/>
            <a:ext cx="9144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1524000" y="2133600"/>
            <a:ext cx="1752600" cy="12192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400800" y="4191000"/>
            <a:ext cx="12954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447800" y="2057400"/>
            <a:ext cx="6009851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dirty="0" smtClean="0"/>
          </a:p>
          <a:p>
            <a:pPr algn="ctr"/>
            <a:r>
              <a:rPr lang="ar-SA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تنصيب</a:t>
            </a:r>
            <a:endParaRPr lang="en-US" sz="66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  <a:p>
            <a:pPr algn="ctr"/>
            <a:r>
              <a:rPr lang="ar-SA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r>
              <a:rPr lang="en-US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Norton Ghost 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C:\Users\DRBFAC~1.HIS\AppData\Local\Temp\SNAGHTML6356af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334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791200" y="5029200"/>
            <a:ext cx="1295400" cy="1143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715000" y="5029200"/>
            <a:ext cx="13716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C:\Users\DRBFAC~1.HIS\AppData\Local\Temp\SNAGHTML637a08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5334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4038600" y="3810000"/>
            <a:ext cx="11430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2667000" y="3352800"/>
            <a:ext cx="1447800" cy="3810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7" name="رابط مستقيم 6"/>
          <p:cNvCxnSpPr/>
          <p:nvPr/>
        </p:nvCxnSpPr>
        <p:spPr>
          <a:xfrm>
            <a:off x="3657600" y="3581400"/>
            <a:ext cx="381000" cy="1588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940466" y="2590800"/>
            <a:ext cx="4873706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dirty="0" smtClean="0"/>
              <a:t>نتأكد من وجود ملف </a:t>
            </a:r>
            <a:r>
              <a:rPr lang="ar-SA" dirty="0" err="1" smtClean="0"/>
              <a:t>الـ</a:t>
            </a:r>
            <a:r>
              <a:rPr lang="ar-SA" dirty="0" smtClean="0"/>
              <a:t> </a:t>
            </a:r>
            <a:r>
              <a:rPr lang="en-US" dirty="0" smtClean="0"/>
              <a:t>Backup </a:t>
            </a:r>
            <a:r>
              <a:rPr lang="ar-SA" dirty="0" smtClean="0"/>
              <a:t>على الخادم في المجلد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68220" y="2438400"/>
            <a:ext cx="8999580" cy="144655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8800" dirty="0" smtClean="0"/>
              <a:t>و عند الحاجة نعيد الكرة </a:t>
            </a:r>
            <a:endParaRPr lang="ar-SA" sz="8800" dirty="0"/>
          </a:p>
        </p:txBody>
      </p:sp>
    </p:spTree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304800" y="1295400"/>
            <a:ext cx="8478923" cy="3970318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</a:rPr>
              <a:t>نقلع الحاسب </a:t>
            </a:r>
            <a:r>
              <a:rPr lang="ar-SA" sz="2400" dirty="0" err="1" smtClean="0">
                <a:solidFill>
                  <a:srgbClr val="FF0000"/>
                </a:solidFill>
              </a:rPr>
              <a:t>الـ</a:t>
            </a:r>
            <a:r>
              <a:rPr lang="ar-SA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Client </a:t>
            </a:r>
            <a:r>
              <a:rPr lang="ar-SA" sz="2400" dirty="0" smtClean="0">
                <a:solidFill>
                  <a:srgbClr val="FF0000"/>
                </a:solidFill>
              </a:rPr>
              <a:t> المقصود من حامل </a:t>
            </a:r>
            <a:r>
              <a:rPr lang="ar-SA" sz="2400" dirty="0" err="1" smtClean="0">
                <a:solidFill>
                  <a:srgbClr val="FF0000"/>
                </a:solidFill>
              </a:rPr>
              <a:t>الـ</a:t>
            </a:r>
            <a:r>
              <a:rPr lang="ar-SA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Norton Ghost</a:t>
            </a:r>
            <a:r>
              <a:rPr lang="ar-SA" sz="2400" dirty="0" smtClean="0">
                <a:solidFill>
                  <a:srgbClr val="FF0000"/>
                </a:solidFill>
              </a:rPr>
              <a:t> سواءً كانت </a:t>
            </a:r>
            <a:r>
              <a:rPr lang="en-US" sz="2400" dirty="0" smtClean="0">
                <a:solidFill>
                  <a:srgbClr val="FF0000"/>
                </a:solidFill>
              </a:rPr>
              <a:t>CD </a:t>
            </a:r>
            <a:r>
              <a:rPr lang="ar-SA" sz="2400" dirty="0" smtClean="0">
                <a:solidFill>
                  <a:srgbClr val="FF0000"/>
                </a:solidFill>
              </a:rPr>
              <a:t> أو </a:t>
            </a:r>
          </a:p>
          <a:p>
            <a:endParaRPr lang="ar-SA" sz="2400" dirty="0" smtClean="0">
              <a:solidFill>
                <a:srgbClr val="FF0000"/>
              </a:solidFill>
            </a:endParaRPr>
          </a:p>
          <a:p>
            <a:r>
              <a:rPr lang="en-US" sz="2400" dirty="0" smtClean="0">
                <a:solidFill>
                  <a:srgbClr val="FF0000"/>
                </a:solidFill>
              </a:rPr>
              <a:t>Flash Memory</a:t>
            </a:r>
            <a:r>
              <a:rPr lang="ar-SA" sz="2400" dirty="0" smtClean="0">
                <a:solidFill>
                  <a:srgbClr val="FF0000"/>
                </a:solidFill>
              </a:rPr>
              <a:t> أو قرص صلب خارجي.</a:t>
            </a:r>
          </a:p>
          <a:p>
            <a:endParaRPr lang="ar-SA" dirty="0" smtClean="0"/>
          </a:p>
          <a:p>
            <a:r>
              <a:rPr lang="ar-SA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شرط أن يتعرف </a:t>
            </a:r>
            <a:r>
              <a:rPr lang="ar-SA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الـ</a:t>
            </a:r>
            <a:r>
              <a:rPr lang="ar-SA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Norton Ghost</a:t>
            </a:r>
            <a:r>
              <a:rPr lang="ar-SA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على بطاقة الشبكة الموجودة في هذا الحاسب</a:t>
            </a:r>
          </a:p>
          <a:p>
            <a:endParaRPr lang="ar-SA" dirty="0" smtClean="0"/>
          </a:p>
          <a:p>
            <a:r>
              <a:rPr lang="ar-SA" sz="2200" b="1" dirty="0" smtClean="0">
                <a:solidFill>
                  <a:schemeClr val="accent3">
                    <a:lumMod val="75000"/>
                  </a:schemeClr>
                </a:solidFill>
              </a:rPr>
              <a:t>تعطي بطاقة الشبكة عنواناً متغيراً (</a:t>
            </a:r>
            <a:r>
              <a:rPr lang="en-US" sz="2200" b="1" dirty="0" smtClean="0">
                <a:solidFill>
                  <a:schemeClr val="accent3">
                    <a:lumMod val="75000"/>
                  </a:schemeClr>
                </a:solidFill>
              </a:rPr>
              <a:t>dynamic address</a:t>
            </a:r>
            <a:r>
              <a:rPr lang="ar-SA" sz="2200" b="1" dirty="0" smtClean="0">
                <a:solidFill>
                  <a:schemeClr val="accent3">
                    <a:lumMod val="75000"/>
                  </a:schemeClr>
                </a:solidFill>
              </a:rPr>
              <a:t>) من خلال الـ </a:t>
            </a:r>
            <a:r>
              <a:rPr lang="en-US" sz="2200" b="1" dirty="0" smtClean="0">
                <a:solidFill>
                  <a:schemeClr val="accent3">
                    <a:lumMod val="75000"/>
                  </a:schemeClr>
                </a:solidFill>
              </a:rPr>
              <a:t>DHCP Server</a:t>
            </a:r>
            <a:r>
              <a:rPr lang="ar-SA" sz="22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</a:p>
          <a:p>
            <a:endParaRPr lang="ar-SA" sz="22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ar-SA" sz="2200" b="1" dirty="0" smtClean="0">
                <a:solidFill>
                  <a:schemeClr val="accent3">
                    <a:lumMod val="75000"/>
                  </a:schemeClr>
                </a:solidFill>
              </a:rPr>
              <a:t>أو عنوان </a:t>
            </a:r>
            <a:r>
              <a:rPr lang="en-US" sz="2200" b="1" dirty="0" smtClean="0">
                <a:solidFill>
                  <a:schemeClr val="accent3">
                    <a:lumMod val="75000"/>
                  </a:schemeClr>
                </a:solidFill>
              </a:rPr>
              <a:t>IP </a:t>
            </a:r>
            <a:r>
              <a:rPr lang="ar-SA" sz="2200" b="1" dirty="0" smtClean="0">
                <a:solidFill>
                  <a:schemeClr val="accent3">
                    <a:lumMod val="75000"/>
                  </a:schemeClr>
                </a:solidFill>
              </a:rPr>
              <a:t> ثابت (</a:t>
            </a:r>
            <a:r>
              <a:rPr lang="en-US" sz="2200" b="1" dirty="0" smtClean="0">
                <a:solidFill>
                  <a:schemeClr val="accent3">
                    <a:lumMod val="75000"/>
                  </a:schemeClr>
                </a:solidFill>
              </a:rPr>
              <a:t>Static</a:t>
            </a:r>
            <a:r>
              <a:rPr lang="ar-SA" sz="2200" b="1" dirty="0" smtClean="0">
                <a:solidFill>
                  <a:schemeClr val="accent3">
                    <a:lumMod val="75000"/>
                  </a:schemeClr>
                </a:solidFill>
              </a:rPr>
              <a:t>) من نفس الشبكة وليكن على سبيل العنوان </a:t>
            </a:r>
            <a:r>
              <a:rPr lang="en-US" sz="2200" b="1" dirty="0" smtClean="0">
                <a:solidFill>
                  <a:schemeClr val="accent3">
                    <a:lumMod val="75000"/>
                  </a:schemeClr>
                </a:solidFill>
              </a:rPr>
              <a:t>192.168.78.11</a:t>
            </a:r>
            <a:r>
              <a:rPr lang="ar-SA" sz="24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</a:p>
          <a:p>
            <a:endParaRPr lang="ar-SA" dirty="0" smtClean="0"/>
          </a:p>
          <a:p>
            <a:r>
              <a:rPr lang="ar-SA" sz="2200" b="1" dirty="0" smtClean="0">
                <a:solidFill>
                  <a:schemeClr val="accent3">
                    <a:lumMod val="75000"/>
                  </a:schemeClr>
                </a:solidFill>
              </a:rPr>
              <a:t>شريطة أن لا يكون هذا العنوان موجود في الشبكة.</a:t>
            </a:r>
          </a:p>
          <a:p>
            <a:endParaRPr lang="ar-SA" dirty="0"/>
          </a:p>
        </p:txBody>
      </p:sp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2971800" y="2667000"/>
            <a:ext cx="18288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suggestsoft.com/images/symantec-corporation/norton-antivirus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762000"/>
            <a:ext cx="5429250" cy="51244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791200" y="5105400"/>
            <a:ext cx="9906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4272773" y="2895600"/>
            <a:ext cx="1093569" cy="31547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19900" dirty="0" smtClean="0">
                <a:solidFill>
                  <a:srgbClr val="C00000"/>
                </a:solidFill>
              </a:rPr>
              <a:t>؟</a:t>
            </a:r>
            <a:endParaRPr lang="ar-SA" sz="199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096000" y="1828800"/>
            <a:ext cx="1524000" cy="1295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 descr="C:\Users\DRBFAC~1.HIS\AppData\Local\Temp\SNAGHTML64baa6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5334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324600" y="4572000"/>
            <a:ext cx="9144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676400" y="2362200"/>
            <a:ext cx="1752600" cy="4572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5791200" y="5105400"/>
            <a:ext cx="10668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553200" y="1828800"/>
            <a:ext cx="10668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791200" y="2057400"/>
            <a:ext cx="16002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248400" y="4419600"/>
            <a:ext cx="11430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3425" y="542925"/>
            <a:ext cx="7675563" cy="577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495800" y="2286000"/>
            <a:ext cx="2514600" cy="1371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562600" y="4419600"/>
            <a:ext cx="9144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867400" y="5029200"/>
            <a:ext cx="990600" cy="1066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971800" y="4724400"/>
            <a:ext cx="1752600" cy="3048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5791200" y="5334000"/>
            <a:ext cx="11430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800600" y="3657600"/>
            <a:ext cx="9144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962400" y="3886200"/>
            <a:ext cx="14478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2667000" y="3429000"/>
            <a:ext cx="1676400" cy="228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مستقيم 5"/>
          <p:cNvCxnSpPr/>
          <p:nvPr/>
        </p:nvCxnSpPr>
        <p:spPr>
          <a:xfrm>
            <a:off x="3733800" y="3581400"/>
            <a:ext cx="53340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781800" y="5181600"/>
            <a:ext cx="8382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648200" y="3429000"/>
            <a:ext cx="1066800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5" name="Picture 1"/>
          <p:cNvPicPr>
            <a:picLocks noChangeAspect="1" noChangeArrowheads="1"/>
          </p:cNvPicPr>
          <p:nvPr/>
        </p:nvPicPr>
        <p:blipFill>
          <a:blip r:embed="rId2"/>
          <a:srcRect l="5470" t="7293" r="10923" b="13522"/>
          <a:stretch>
            <a:fillRect/>
          </a:stretch>
        </p:blipFill>
        <p:spPr bwMode="auto">
          <a:xfrm>
            <a:off x="533400" y="533400"/>
            <a:ext cx="81534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133600" y="4572000"/>
            <a:ext cx="12954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876800" y="3429000"/>
            <a:ext cx="9906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7" name="Picture 7" descr="C:\Users\DRBFAC~1.HIS\AppData\Local\Temp\SNAGHTML2234d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685800"/>
            <a:ext cx="7620000" cy="5715000"/>
          </a:xfrm>
          <a:prstGeom prst="rect">
            <a:avLst/>
          </a:prstGeom>
          <a:noFill/>
        </p:spPr>
      </p:pic>
      <p:sp>
        <p:nvSpPr>
          <p:cNvPr id="6" name="شكل بيضاوي 5"/>
          <p:cNvSpPr/>
          <p:nvPr/>
        </p:nvSpPr>
        <p:spPr>
          <a:xfrm>
            <a:off x="3276600" y="4648200"/>
            <a:ext cx="12954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C:\Users\DRBFAC~1.HIS\AppData\Local\Temp\SNAGHTML4a074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6858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C:\Users\DRBFAC~1.HIS\AppData\Local\Temp\SNAGHTML4a8cb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105400" y="4114800"/>
            <a:ext cx="1219200" cy="1295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cnph.cn/YX_UpFile/design/080625/symantec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2400"/>
            <a:ext cx="3152775" cy="3971925"/>
          </a:xfrm>
          <a:prstGeom prst="rect">
            <a:avLst/>
          </a:prstGeom>
          <a:noFill/>
        </p:spPr>
      </p:pic>
      <p:pic>
        <p:nvPicPr>
          <p:cNvPr id="19460" name="Picture 4" descr="http://skachatsoft.ru/uploads/posts/2010-12/1293448886_3d65330e-c67c-4fcb-abb3-1fade94c35b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2286000"/>
            <a:ext cx="3505200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276600" y="1828800"/>
            <a:ext cx="1143000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laptoprepair101.com/wp-images/external-laptop-harddrive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8781" cy="3429000"/>
          </a:xfrm>
          <a:prstGeom prst="rect">
            <a:avLst/>
          </a:prstGeom>
          <a:noFill/>
        </p:spPr>
      </p:pic>
      <p:pic>
        <p:nvPicPr>
          <p:cNvPr id="17412" name="Picture 4" descr="http://absba9.absba.org/teamwork1/642556/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657600"/>
            <a:ext cx="38100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3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lib.store.yahoo.net/lib/cooldrives/ide-35-inch-hard-drive-adapter-to-us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457200"/>
            <a:ext cx="4762500" cy="4133850"/>
          </a:xfrm>
          <a:prstGeom prst="rect">
            <a:avLst/>
          </a:prstGeom>
          <a:noFill/>
        </p:spPr>
      </p:pic>
      <p:pic>
        <p:nvPicPr>
          <p:cNvPr id="16388" name="Picture 4" descr="http://t3.gstatic.com/images?q=tbn:ANd9GcQRX5k27IjiDJx7iw-ZYmvUobbVARJh7QfBviPQbsjWGSGZrNquv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29188" y="-1038225"/>
            <a:ext cx="2143125" cy="2143125"/>
          </a:xfrm>
          <a:prstGeom prst="rect">
            <a:avLst/>
          </a:prstGeom>
          <a:noFill/>
        </p:spPr>
      </p:pic>
      <p:pic>
        <p:nvPicPr>
          <p:cNvPr id="16390" name="Picture 6" descr="http://t3.gstatic.com/images?q=tbn:ANd9GcQRX5k27IjiDJx7iw-ZYmvUobbVARJh7QfBviPQbsjWGSGZrNquv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29188" y="-1038225"/>
            <a:ext cx="2143125" cy="2143125"/>
          </a:xfrm>
          <a:prstGeom prst="rect">
            <a:avLst/>
          </a:prstGeom>
          <a:noFill/>
        </p:spPr>
      </p:pic>
      <p:pic>
        <p:nvPicPr>
          <p:cNvPr id="16392" name="Picture 8" descr="http://t3.gstatic.com/images?q=tbn:ANd9GcQRX5k27IjiDJx7iw-ZYmvUobbVARJh7QfBviPQbsjWGSGZrNquv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29188" y="-1038225"/>
            <a:ext cx="2143125" cy="2143125"/>
          </a:xfrm>
          <a:prstGeom prst="rect">
            <a:avLst/>
          </a:prstGeom>
          <a:noFill/>
        </p:spPr>
      </p:pic>
      <p:pic>
        <p:nvPicPr>
          <p:cNvPr id="16396" name="Picture 12" descr="http://www.cablesandchipsinc.com/images/USB-IDE-SAT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0600" y="304800"/>
            <a:ext cx="4191000" cy="419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257800" y="4495800"/>
            <a:ext cx="10668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971800" y="2590800"/>
            <a:ext cx="2514600" cy="1295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شكل بيضاوي 3"/>
          <p:cNvSpPr/>
          <p:nvPr/>
        </p:nvSpPr>
        <p:spPr>
          <a:xfrm>
            <a:off x="5334000" y="4267200"/>
            <a:ext cx="1066800" cy="1143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858000" y="304800"/>
            <a:ext cx="14478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7010400" y="685800"/>
            <a:ext cx="14478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شكل بيضاوي 3"/>
          <p:cNvSpPr/>
          <p:nvPr/>
        </p:nvSpPr>
        <p:spPr>
          <a:xfrm>
            <a:off x="4114800" y="3352800"/>
            <a:ext cx="2590800" cy="1447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4419600" y="3200400"/>
            <a:ext cx="2590800" cy="15240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248400" y="762000"/>
            <a:ext cx="2057400" cy="1295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t1.gstatic.com/images?q=tbn:ANd9GcQHz8ZQHAFvqlSyvGrm0YWSd95eNOpgXC6-9Yr9weGzauH_5gH8&amp;t=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81000"/>
            <a:ext cx="1885950" cy="2428875"/>
          </a:xfrm>
          <a:prstGeom prst="rect">
            <a:avLst/>
          </a:prstGeom>
          <a:noFill/>
        </p:spPr>
      </p:pic>
      <p:pic>
        <p:nvPicPr>
          <p:cNvPr id="20484" name="Picture 4" descr="http://dl.ariamobile.net/article-pic/2008.11.a/4816_46_Symantec%20Mobile%20Security%204%5b1%5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8400" y="1905000"/>
            <a:ext cx="2667000" cy="2667000"/>
          </a:xfrm>
          <a:prstGeom prst="rect">
            <a:avLst/>
          </a:prstGeom>
          <a:noFill/>
        </p:spPr>
      </p:pic>
      <p:pic>
        <p:nvPicPr>
          <p:cNvPr id="20486" name="Picture 6" descr="http://t0.gstatic.com/images?q=tbn:ANd9GcRsyAIlhd13DyHsc887vMGd1yY6xdDq1v0hbMukOUQB5xqRJVKB&amp;t=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3733800"/>
            <a:ext cx="1809750" cy="2524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447800" y="1752600"/>
            <a:ext cx="12192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3276600" y="1828800"/>
            <a:ext cx="4343400" cy="1219200"/>
          </a:xfrm>
          <a:prstGeom prst="roundRect">
            <a:avLst/>
          </a:prstGeom>
          <a:solidFill>
            <a:schemeClr val="accent3">
              <a:lumMod val="60000"/>
              <a:lumOff val="40000"/>
              <a:alpha val="16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شكل بيضاوي 3"/>
          <p:cNvSpPr/>
          <p:nvPr/>
        </p:nvSpPr>
        <p:spPr>
          <a:xfrm>
            <a:off x="5486400" y="4800600"/>
            <a:ext cx="1295400" cy="1066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DRBFAC~1.HIS\AppData\Local\Temp\SNAGHTML16e6b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3810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676400" y="2590800"/>
            <a:ext cx="4343400" cy="12192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شكل بيضاوي 3"/>
          <p:cNvSpPr/>
          <p:nvPr/>
        </p:nvSpPr>
        <p:spPr>
          <a:xfrm>
            <a:off x="5486400" y="4648200"/>
            <a:ext cx="1371600" cy="1295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295400" y="762000"/>
            <a:ext cx="32766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شكل بيضاوي 3"/>
          <p:cNvSpPr/>
          <p:nvPr/>
        </p:nvSpPr>
        <p:spPr>
          <a:xfrm>
            <a:off x="6324600" y="1524000"/>
            <a:ext cx="1447800" cy="1066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DRBFAC~1.HIS\AppData\Local\Temp\SNAGHTML1c190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685800"/>
            <a:ext cx="7620000" cy="5715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3200400" y="4343400"/>
            <a:ext cx="14478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267200" y="4267200"/>
            <a:ext cx="11430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638800" y="5029200"/>
            <a:ext cx="10668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1981200" y="3733800"/>
            <a:ext cx="12192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648200" y="4495800"/>
            <a:ext cx="10668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t1.gstatic.com/images?q=tbn:ANd9GcQE9fi6n9ndzJsmFFUcastHwlzs1SEip6vu5PWJkM4sSFB8AU0&amp;t=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685800"/>
            <a:ext cx="1847850" cy="2476501"/>
          </a:xfrm>
          <a:prstGeom prst="rect">
            <a:avLst/>
          </a:prstGeom>
          <a:noFill/>
        </p:spPr>
      </p:pic>
      <p:pic>
        <p:nvPicPr>
          <p:cNvPr id="21508" name="Picture 4" descr="http://mac.s-arhciv.net/uploads/posts/2011-07/1309815830_757555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90800" y="1066800"/>
            <a:ext cx="3733800" cy="476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562600" y="4876800"/>
            <a:ext cx="1219200" cy="1143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638800" y="4800600"/>
            <a:ext cx="990600" cy="1219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5562600" y="4953000"/>
            <a:ext cx="1143000" cy="1143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3048000" y="4724400"/>
            <a:ext cx="1447800" cy="4572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DRBFAC~1.HIS\AppData\Local\Temp\SNAGHTML26126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7620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657600" y="4419600"/>
            <a:ext cx="1371600" cy="1447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1050" y="557213"/>
            <a:ext cx="7580313" cy="574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7848600" y="1447800"/>
            <a:ext cx="8382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3810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2057400" y="1600200"/>
            <a:ext cx="45624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dirty="0" smtClean="0"/>
              <a:t>لنجري بعض التغيرات على مكونات نظام التشغيل سواءً كان</a:t>
            </a:r>
            <a:endParaRPr lang="en-US" dirty="0" smtClean="0"/>
          </a:p>
          <a:p>
            <a:pPr algn="r" rtl="1"/>
            <a:r>
              <a:rPr lang="ar-SA" dirty="0" smtClean="0"/>
              <a:t> على السواقة </a:t>
            </a:r>
            <a:r>
              <a:rPr lang="en-US" dirty="0" smtClean="0"/>
              <a:t>C: [Win 7]</a:t>
            </a:r>
            <a:r>
              <a:rPr lang="ar-SA" dirty="0" smtClean="0"/>
              <a:t> و على السواقة</a:t>
            </a:r>
            <a:r>
              <a:rPr lang="en-US" dirty="0" smtClean="0"/>
              <a:t>E:[Data]</a:t>
            </a:r>
            <a:r>
              <a:rPr lang="ar-SA" dirty="0" smtClean="0"/>
              <a:t> </a:t>
            </a:r>
          </a:p>
          <a:p>
            <a:pPr algn="r" rtl="1"/>
            <a:r>
              <a:rPr lang="ar-SA" dirty="0" smtClean="0"/>
              <a:t>بعض التغيرات على سطح المكتب وعلى محتويا السواقة </a:t>
            </a:r>
            <a:r>
              <a:rPr lang="en-US" dirty="0" smtClean="0"/>
              <a:t>e:</a:t>
            </a:r>
            <a:endParaRPr lang="ar-SA" dirty="0" smtClean="0"/>
          </a:p>
          <a:p>
            <a:pPr algn="r" rtl="1"/>
            <a:r>
              <a:rPr lang="ar-SA" dirty="0" smtClean="0"/>
              <a:t> 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438400" y="2057400"/>
            <a:ext cx="2057400" cy="1600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6096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514600" y="685800"/>
            <a:ext cx="10668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2362200" y="1752600"/>
            <a:ext cx="11430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soft4xp.ru/uploads/posts/2010-04/1272307568_symantec-norton-partitionmagic-8.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52400"/>
            <a:ext cx="4286250" cy="4286250"/>
          </a:xfrm>
          <a:prstGeom prst="rect">
            <a:avLst/>
          </a:prstGeom>
          <a:noFill/>
        </p:spPr>
      </p:pic>
      <p:pic>
        <p:nvPicPr>
          <p:cNvPr id="22532" name="Picture 4" descr="http://ecx.images-amazon.com/images/I/51TZA09Z51L._SL500_AA280_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152400"/>
            <a:ext cx="2667000" cy="2667000"/>
          </a:xfrm>
          <a:prstGeom prst="rect">
            <a:avLst/>
          </a:prstGeom>
          <a:noFill/>
        </p:spPr>
      </p:pic>
      <p:pic>
        <p:nvPicPr>
          <p:cNvPr id="22534" name="Picture 6" descr="http://cdn1.iofferphoto.com/img/item/281/933/52/eed0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7800" y="3429000"/>
            <a:ext cx="3124200" cy="3124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524000" y="2209800"/>
            <a:ext cx="6532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dirty="0" smtClean="0"/>
              <a:t>لنعيد التشغيل ونقلع من القرص </a:t>
            </a:r>
            <a:r>
              <a:rPr lang="ar-SA" dirty="0" err="1" smtClean="0"/>
              <a:t>الليزري</a:t>
            </a:r>
            <a:r>
              <a:rPr lang="ar-SA" dirty="0" smtClean="0"/>
              <a:t> الحاوي على </a:t>
            </a:r>
            <a:r>
              <a:rPr lang="en-US" dirty="0" smtClean="0"/>
              <a:t>Symantec Norton Ghost 15</a:t>
            </a:r>
            <a:endParaRPr lang="ar-SA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685800"/>
            <a:ext cx="6932613" cy="5199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495800" y="4648200"/>
            <a:ext cx="15240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971800" y="2667000"/>
            <a:ext cx="17526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715000" y="4800600"/>
            <a:ext cx="1143000" cy="1219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600200" y="1600200"/>
            <a:ext cx="1676400" cy="1295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58" name="Picture 2" descr="C:\Users\DRBFAC~1.HIS\AppData\Local\Temp\SNAGHTML2bd1a5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533400"/>
            <a:ext cx="7620000" cy="5715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6248400" y="2133600"/>
            <a:ext cx="12954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رابط كسهم مستقيم 3"/>
          <p:cNvCxnSpPr/>
          <p:nvPr/>
        </p:nvCxnSpPr>
        <p:spPr>
          <a:xfrm rot="10800000" flipV="1">
            <a:off x="4038600" y="3200400"/>
            <a:ext cx="762000" cy="762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ستطيل مستدير الزوايا 4"/>
          <p:cNvSpPr/>
          <p:nvPr/>
        </p:nvSpPr>
        <p:spPr>
          <a:xfrm>
            <a:off x="3505200" y="5029200"/>
            <a:ext cx="2743200" cy="4572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okosoft.com/picture/symantec-corporation_norton-password-manag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685800"/>
            <a:ext cx="5429250" cy="51244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0" name="Picture 2" descr="C:\Users\DRBFAC~1.HIS\AppData\Local\Temp\SNAGHTML2bee10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7620000" cy="5715000"/>
          </a:xfrm>
          <a:prstGeom prst="rect">
            <a:avLst/>
          </a:prstGeom>
          <a:noFill/>
        </p:spPr>
      </p:pic>
      <p:sp>
        <p:nvSpPr>
          <p:cNvPr id="3" name="مستطيل مستدير الزوايا 2"/>
          <p:cNvSpPr/>
          <p:nvPr/>
        </p:nvSpPr>
        <p:spPr>
          <a:xfrm>
            <a:off x="2514600" y="2817090"/>
            <a:ext cx="1295400" cy="230909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6200000" flipV="1">
            <a:off x="3352800" y="3124200"/>
            <a:ext cx="838200" cy="6858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590800" y="1524000"/>
            <a:ext cx="2590800" cy="1752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3505200" y="4648200"/>
            <a:ext cx="2743200" cy="8382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676400" y="1828800"/>
            <a:ext cx="1600200" cy="5334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1600200" y="2521526"/>
            <a:ext cx="2286000" cy="249383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5867400" y="5029200"/>
            <a:ext cx="990600" cy="1219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562600" y="4953000"/>
            <a:ext cx="1447800" cy="1143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895600" y="4038600"/>
            <a:ext cx="2133600" cy="1447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5715000" y="5105400"/>
            <a:ext cx="10668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724400" y="3733800"/>
            <a:ext cx="9906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18" name="Picture 2" descr="C:\Users\DRBFAC~1.HIS\AppData\Local\Temp\SNAGHTML2cdb03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6096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5410200" y="609600"/>
            <a:ext cx="2209800" cy="838200"/>
          </a:xfrm>
          <a:prstGeom prst="round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dirty="0" smtClean="0"/>
              <a:t>المجلد غير موجود</a:t>
            </a:r>
            <a:endParaRPr lang="ar-SA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atic.blogcritics.org/10/01/04/122731/Norton-Ghost-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2057400"/>
            <a:ext cx="4048125" cy="2981325"/>
          </a:xfrm>
          <a:prstGeom prst="rect">
            <a:avLst/>
          </a:prstGeom>
          <a:noFill/>
        </p:spPr>
      </p:pic>
      <p:pic>
        <p:nvPicPr>
          <p:cNvPr id="3" name="Picture 6" descr="http://www.ghanou.com/uploads/Norton_Ghost_11_05_201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0"/>
            <a:ext cx="2438400" cy="2438400"/>
          </a:xfrm>
          <a:prstGeom prst="rect">
            <a:avLst/>
          </a:prstGeom>
          <a:noFill/>
        </p:spPr>
      </p:pic>
      <p:pic>
        <p:nvPicPr>
          <p:cNvPr id="4" name="Picture 8" descr="http://www.pic.damasgate.com/upload/Symantec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2200" y="4191000"/>
            <a:ext cx="2438400" cy="2438400"/>
          </a:xfrm>
          <a:prstGeom prst="rect">
            <a:avLst/>
          </a:prstGeom>
          <a:noFill/>
        </p:spPr>
      </p:pic>
      <p:pic>
        <p:nvPicPr>
          <p:cNvPr id="5122" name="Picture 2" descr="http://lh4.ggpht.com/_SLMraXaQ8jY/Sx_uCfzrRKI/AAAAAAAAB50/h8DV7eNH7YE/free%20norton%20ghost%2015%20download%20license%5B4%5D.png?imgmax=80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38400" y="2590800"/>
            <a:ext cx="676275" cy="676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33333E-6 C 0.03334 -0.08611 0.06667 -0.17199 0.09063 -0.19375 C 0.11459 -0.21551 0.1217 -0.12662 0.1441 -0.1301 C 0.1665 -0.13357 0.2099 -0.21297 0.225 -0.21436 C 0.24011 -0.21574 0.21198 -0.12732 0.23455 -0.1382 C 0.25712 -0.14908 0.32743 -0.27246 0.36025 -0.2794 C 0.3941 -0.28635 0.39914 -0.19398 0.43455 -0.1794 C 0.46945 -0.16482 0.53594 -0.16783 0.57032 -0.19213 C 0.60469 -0.21644 0.625 -0.29561 0.64063 -0.32547 C 0.65625 -0.35533 0.66025 -0.3625 0.66441 -0.37153 " pathEditMode="relative" rAng="0" ptsTypes="aaaaaaaaaA">
                                      <p:cBhvr>
                                        <p:cTn id="12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" y="-1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5181600" y="2667000"/>
            <a:ext cx="2209800" cy="838200"/>
          </a:xfrm>
          <a:prstGeom prst="round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dirty="0" smtClean="0"/>
              <a:t>المجلد غير موجود</a:t>
            </a:r>
            <a:endParaRPr lang="ar-SA" dirty="0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371600" y="2133600"/>
            <a:ext cx="6477000" cy="264687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600" dirty="0" smtClean="0">
                <a:cs typeface="DecoType Naskh Swashes" pitchFamily="2" charset="-78"/>
              </a:rPr>
              <a:t>الجزء الثاني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066800" y="1981200"/>
            <a:ext cx="7209025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ar-SA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كيف نجعل القرص الصلب الخارجي </a:t>
            </a:r>
          </a:p>
          <a:p>
            <a:pPr algn="ctr" rtl="1"/>
            <a:r>
              <a:rPr lang="ar-SA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أو </a:t>
            </a:r>
            <a:r>
              <a:rPr lang="ar-SA" sz="6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الـ</a:t>
            </a:r>
            <a:r>
              <a:rPr lang="ar-SA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</a:p>
          <a:p>
            <a:pPr algn="ctr" rtl="1"/>
            <a:r>
              <a:rPr lang="en-US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Flash Memory </a:t>
            </a:r>
            <a:r>
              <a:rPr lang="ar-SA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إقلاعي</a:t>
            </a:r>
            <a:r>
              <a:rPr lang="ar-SA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143000" y="2057400"/>
            <a:ext cx="6940747" cy="3077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المتطلبات</a:t>
            </a:r>
            <a:r>
              <a:rPr lang="ar-SA" sz="2400" dirty="0" smtClean="0"/>
              <a:t> </a:t>
            </a:r>
          </a:p>
          <a:p>
            <a:pPr algn="r" rtl="1"/>
            <a:endParaRPr lang="ar-SA" dirty="0" smtClean="0"/>
          </a:p>
          <a:p>
            <a:pPr algn="r" rtl="1">
              <a:lnSpc>
                <a:spcPct val="200000"/>
              </a:lnSpc>
              <a:buFont typeface="Arial" pitchFamily="34" charset="0"/>
              <a:buChar char="•"/>
            </a:pP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قرص صلب خارجي ذا منفذ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USB 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مثلاً</a:t>
            </a:r>
          </a:p>
          <a:p>
            <a:pPr algn="r" rtl="1">
              <a:lnSpc>
                <a:spcPct val="200000"/>
              </a:lnSpc>
              <a:buFont typeface="Arial" pitchFamily="34" charset="0"/>
              <a:buChar char="•"/>
            </a:pP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قرص ليزري إقلاعي (ً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Win 7 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أو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Norton Ghost 15</a:t>
            </a:r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مثلاً)</a:t>
            </a:r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609600" y="457200"/>
            <a:ext cx="7738336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r" rtl="1"/>
            <a:r>
              <a:rPr lang="ar-SA" sz="24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نجري عملية تهيئة للقرص الخارجي أو </a:t>
            </a:r>
            <a:r>
              <a:rPr lang="ar-SA" sz="2400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الـ</a:t>
            </a:r>
            <a:r>
              <a:rPr lang="ar-SA" sz="24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 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Flash Memory</a:t>
            </a:r>
            <a:r>
              <a:rPr lang="ar-SA" sz="24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مستخدمين ملفات النظام 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NTFS</a:t>
            </a:r>
            <a:r>
              <a:rPr lang="ar-SA" sz="24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 </a:t>
            </a:r>
            <a:endParaRPr lang="en-US" sz="2400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1430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2057400" y="3276600"/>
            <a:ext cx="3352800" cy="1447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شكل بيضاوي 4"/>
          <p:cNvSpPr/>
          <p:nvPr/>
        </p:nvSpPr>
        <p:spPr>
          <a:xfrm>
            <a:off x="2971800" y="3505200"/>
            <a:ext cx="9906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رابط كسهم مستقيم 6"/>
          <p:cNvCxnSpPr/>
          <p:nvPr/>
        </p:nvCxnSpPr>
        <p:spPr>
          <a:xfrm rot="16200000" flipV="1">
            <a:off x="3886200" y="3886200"/>
            <a:ext cx="1295400" cy="1143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81000" y="5791200"/>
            <a:ext cx="9906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شكل بيضاوي 3"/>
          <p:cNvSpPr/>
          <p:nvPr/>
        </p:nvSpPr>
        <p:spPr>
          <a:xfrm>
            <a:off x="381000" y="4876800"/>
            <a:ext cx="1828800" cy="1066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شكل بيضاوي 4"/>
          <p:cNvSpPr/>
          <p:nvPr/>
        </p:nvSpPr>
        <p:spPr>
          <a:xfrm>
            <a:off x="685800" y="1371600"/>
            <a:ext cx="14478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209800" y="2133600"/>
            <a:ext cx="2133600" cy="228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33400"/>
            <a:ext cx="7675563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شكل بيضاوي 4"/>
          <p:cNvSpPr/>
          <p:nvPr/>
        </p:nvSpPr>
        <p:spPr>
          <a:xfrm>
            <a:off x="3276600" y="2971800"/>
            <a:ext cx="12954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533400"/>
            <a:ext cx="7637463" cy="572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838200"/>
            <a:ext cx="7627937" cy="572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905000" y="2286000"/>
            <a:ext cx="2590800" cy="762000"/>
          </a:xfrm>
          <a:prstGeom prst="ellipse">
            <a:avLst/>
          </a:prstGeom>
          <a:solidFill>
            <a:srgbClr val="FFFF00">
              <a:alpha val="12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رابط كسهم مستقيم 4"/>
          <p:cNvCxnSpPr/>
          <p:nvPr/>
        </p:nvCxnSpPr>
        <p:spPr>
          <a:xfrm rot="10800000">
            <a:off x="3810000" y="2590800"/>
            <a:ext cx="914400" cy="762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4737340" y="0"/>
            <a:ext cx="42370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4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إستخدم</a:t>
            </a:r>
            <a:r>
              <a:rPr lang="ar-SA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أمر</a:t>
            </a:r>
            <a:r>
              <a:rPr lang="en-US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r>
              <a:rPr lang="ar-SA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diskpart</a:t>
            </a:r>
            <a:endParaRPr lang="en-US" sz="4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371600" y="2133600"/>
            <a:ext cx="6477000" cy="264687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600" dirty="0" smtClean="0">
                <a:cs typeface="DecoType Naskh Swashes" pitchFamily="2" charset="-78"/>
              </a:rPr>
              <a:t>الجزء الأول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5" y="576263"/>
            <a:ext cx="7599363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828800" y="2590800"/>
            <a:ext cx="3810000" cy="8382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30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4915791" y="0"/>
            <a:ext cx="40586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4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إستخدم</a:t>
            </a:r>
            <a:r>
              <a:rPr lang="ar-SA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أمر</a:t>
            </a:r>
            <a:r>
              <a:rPr lang="en-US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r>
              <a:rPr lang="ar-SA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</a:t>
            </a:r>
            <a:r>
              <a:rPr lang="en-US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list disk</a:t>
            </a: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143000" y="3581400"/>
            <a:ext cx="1905000" cy="4572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" y="581025"/>
            <a:ext cx="7637463" cy="569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600200" y="3810000"/>
            <a:ext cx="4419600" cy="8382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رابط كسهم مستقيم 4"/>
          <p:cNvCxnSpPr/>
          <p:nvPr/>
        </p:nvCxnSpPr>
        <p:spPr>
          <a:xfrm rot="16200000" flipV="1">
            <a:off x="3962400" y="4572000"/>
            <a:ext cx="838200" cy="8382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/>
          <p:nvPr/>
        </p:nvCxnSpPr>
        <p:spPr>
          <a:xfrm rot="16200000" flipV="1">
            <a:off x="2362200" y="4572000"/>
            <a:ext cx="838200" cy="8382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685800" y="1447800"/>
            <a:ext cx="743344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وجدنا من الخطوة السابقة أن رقم القرص الصلب الخارجي هو</a:t>
            </a:r>
            <a:endParaRPr lang="en-US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  <a:p>
            <a:pPr algn="ctr" rtl="1"/>
            <a:r>
              <a:rPr lang="en-US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 Disk 1</a:t>
            </a:r>
          </a:p>
          <a:p>
            <a:pPr algn="r" rtl="1"/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سوف نقوم بعملية اختيار هذا القرص لجعله إقلاعي  باستخدام الأمر </a:t>
            </a:r>
          </a:p>
          <a:p>
            <a:pPr algn="ctr" rtl="1"/>
            <a:r>
              <a:rPr lang="en-US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Select</a:t>
            </a:r>
            <a:r>
              <a:rPr lang="en-US" sz="1200" dirty="0" smtClean="0">
                <a:solidFill>
                  <a:srgbClr val="C00000"/>
                </a:solidFill>
              </a:rPr>
              <a:t> </a:t>
            </a:r>
            <a:r>
              <a:rPr lang="en-US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disk 1</a:t>
            </a: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8" y="566738"/>
            <a:ext cx="7627937" cy="572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524000" y="4572000"/>
            <a:ext cx="2133600" cy="4572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8" y="571500"/>
            <a:ext cx="7627937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524000" y="4876800"/>
            <a:ext cx="2667000" cy="4572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295400" y="2209800"/>
            <a:ext cx="63739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نقوم بعملية تهيئة لهذا القرص الذي اخترناه باستخدام الأمر </a:t>
            </a:r>
            <a:endParaRPr lang="en-US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  <a:p>
            <a:pPr algn="ctr" rtl="1"/>
            <a:r>
              <a:rPr lang="en-US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clean</a:t>
            </a: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63" y="1152525"/>
            <a:ext cx="7608887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5" y="566738"/>
            <a:ext cx="7599363" cy="572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447800" y="5257800"/>
            <a:ext cx="3581400" cy="609600"/>
          </a:xfrm>
          <a:prstGeom prst="roundRect">
            <a:avLst/>
          </a:prstGeom>
          <a:solidFill>
            <a:srgbClr val="FFFF00">
              <a:alpha val="1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371600" y="2286000"/>
            <a:ext cx="620240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نقسم هذا القرص إلى قسم واحد أساسي باستخدام الأمر</a:t>
            </a:r>
            <a:endParaRPr lang="en-US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  <a:p>
            <a:pPr algn="r" rtl="1"/>
            <a:endParaRPr lang="ar-SA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Swashes" pitchFamily="2" charset="-78"/>
            </a:endParaRPr>
          </a:p>
          <a:p>
            <a:pPr algn="ctr" rtl="1"/>
            <a:r>
              <a:rPr lang="en-US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ecoType Naskh Swashes" pitchFamily="2" charset="-78"/>
              </a:rPr>
              <a:t>Create partition primary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95E69F5613B6C47B0158EFA0465A27C" ma:contentTypeVersion="0" ma:contentTypeDescription="Create a new document." ma:contentTypeScope="" ma:versionID="0fee2c9d77daa5bc5b4ba0d6e5e37182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9ECBB3A3-681D-4C03-B7C5-F48755CA0082}"/>
</file>

<file path=customXml/itemProps2.xml><?xml version="1.0" encoding="utf-8"?>
<ds:datastoreItem xmlns:ds="http://schemas.openxmlformats.org/officeDocument/2006/customXml" ds:itemID="{235F0AEE-15DB-40CD-AE2C-066CA7B1166E}"/>
</file>

<file path=customXml/itemProps3.xml><?xml version="1.0" encoding="utf-8"?>
<ds:datastoreItem xmlns:ds="http://schemas.openxmlformats.org/officeDocument/2006/customXml" ds:itemID="{8DC06F7C-B1CD-4DD8-BD25-A4C8B049B6C9}"/>
</file>

<file path=docProps/app.xml><?xml version="1.0" encoding="utf-8"?>
<Properties xmlns="http://schemas.openxmlformats.org/officeDocument/2006/extended-properties" xmlns:vt="http://schemas.openxmlformats.org/officeDocument/2006/docPropsVTypes">
  <TotalTime>1458</TotalTime>
  <Words>817</Words>
  <Application>Microsoft Office PowerPoint</Application>
  <PresentationFormat>عرض على الشاشة (3:4)‏</PresentationFormat>
  <Paragraphs>155</Paragraphs>
  <Slides>220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220</vt:i4>
      </vt:variant>
    </vt:vector>
  </HeadingPairs>
  <TitlesOfParts>
    <vt:vector size="221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  <vt:lpstr>الشريحة 47</vt:lpstr>
      <vt:lpstr>الشريحة 48</vt:lpstr>
      <vt:lpstr>الشريحة 49</vt:lpstr>
      <vt:lpstr>الشريحة 50</vt:lpstr>
      <vt:lpstr>الشريحة 51</vt:lpstr>
      <vt:lpstr>الشريحة 52</vt:lpstr>
      <vt:lpstr>الشريحة 53</vt:lpstr>
      <vt:lpstr>الشريحة 54</vt:lpstr>
      <vt:lpstr>الشريحة 55</vt:lpstr>
      <vt:lpstr>الشريحة 56</vt:lpstr>
      <vt:lpstr>الشريحة 57</vt:lpstr>
      <vt:lpstr>الشريحة 58</vt:lpstr>
      <vt:lpstr>الشريحة 59</vt:lpstr>
      <vt:lpstr>الشريحة 60</vt:lpstr>
      <vt:lpstr>الشريحة 61</vt:lpstr>
      <vt:lpstr>الشريحة 62</vt:lpstr>
      <vt:lpstr>الشريحة 63</vt:lpstr>
      <vt:lpstr>الشريحة 64</vt:lpstr>
      <vt:lpstr>الشريحة 65</vt:lpstr>
      <vt:lpstr>الشريحة 66</vt:lpstr>
      <vt:lpstr>الشريحة 67</vt:lpstr>
      <vt:lpstr>الشريحة 68</vt:lpstr>
      <vt:lpstr>الشريحة 69</vt:lpstr>
      <vt:lpstr>الشريحة 70</vt:lpstr>
      <vt:lpstr>الشريحة 71</vt:lpstr>
      <vt:lpstr>الشريحة 72</vt:lpstr>
      <vt:lpstr>الشريحة 73</vt:lpstr>
      <vt:lpstr>الشريحة 74</vt:lpstr>
      <vt:lpstr>الشريحة 75</vt:lpstr>
      <vt:lpstr>الشريحة 76</vt:lpstr>
      <vt:lpstr>الشريحة 77</vt:lpstr>
      <vt:lpstr>الشريحة 78</vt:lpstr>
      <vt:lpstr>الشريحة 79</vt:lpstr>
      <vt:lpstr>الشريحة 80</vt:lpstr>
      <vt:lpstr>الشريحة 81</vt:lpstr>
      <vt:lpstr>الشريحة 82</vt:lpstr>
      <vt:lpstr>الشريحة 83</vt:lpstr>
      <vt:lpstr>الشريحة 84</vt:lpstr>
      <vt:lpstr>الشريحة 85</vt:lpstr>
      <vt:lpstr>الشريحة 86</vt:lpstr>
      <vt:lpstr>الشريحة 87</vt:lpstr>
      <vt:lpstr>الشريحة 88</vt:lpstr>
      <vt:lpstr>الشريحة 89</vt:lpstr>
      <vt:lpstr>الشريحة 90</vt:lpstr>
      <vt:lpstr>الشريحة 91</vt:lpstr>
      <vt:lpstr>الشريحة 92</vt:lpstr>
      <vt:lpstr>الشريحة 93</vt:lpstr>
      <vt:lpstr>الشريحة 94</vt:lpstr>
      <vt:lpstr>الشريحة 95</vt:lpstr>
      <vt:lpstr>الشريحة 96</vt:lpstr>
      <vt:lpstr>الشريحة 97</vt:lpstr>
      <vt:lpstr>الشريحة 98</vt:lpstr>
      <vt:lpstr>الشريحة 99</vt:lpstr>
      <vt:lpstr>الشريحة 100</vt:lpstr>
      <vt:lpstr>الشريحة 101</vt:lpstr>
      <vt:lpstr>الشريحة 102</vt:lpstr>
      <vt:lpstr>الشريحة 103</vt:lpstr>
      <vt:lpstr>الشريحة 104</vt:lpstr>
      <vt:lpstr>الشريحة 105</vt:lpstr>
      <vt:lpstr>الشريحة 106</vt:lpstr>
      <vt:lpstr>الشريحة 107</vt:lpstr>
      <vt:lpstr>الشريحة 108</vt:lpstr>
      <vt:lpstr>الشريحة 109</vt:lpstr>
      <vt:lpstr>الشريحة 110</vt:lpstr>
      <vt:lpstr>الشريحة 111</vt:lpstr>
      <vt:lpstr>الشريحة 112</vt:lpstr>
      <vt:lpstr>الشريحة 113</vt:lpstr>
      <vt:lpstr>الشريحة 114</vt:lpstr>
      <vt:lpstr>الشريحة 115</vt:lpstr>
      <vt:lpstr>الشريحة 116</vt:lpstr>
      <vt:lpstr>الشريحة 117</vt:lpstr>
      <vt:lpstr>الشريحة 118</vt:lpstr>
      <vt:lpstr>الشريحة 119</vt:lpstr>
      <vt:lpstr>الشريحة 120</vt:lpstr>
      <vt:lpstr>الشريحة 121</vt:lpstr>
      <vt:lpstr>الشريحة 122</vt:lpstr>
      <vt:lpstr>الشريحة 123</vt:lpstr>
      <vt:lpstr>الشريحة 124</vt:lpstr>
      <vt:lpstr>الشريحة 125</vt:lpstr>
      <vt:lpstr>الشريحة 126</vt:lpstr>
      <vt:lpstr>الشريحة 127</vt:lpstr>
      <vt:lpstr>الشريحة 128</vt:lpstr>
      <vt:lpstr>الشريحة 129</vt:lpstr>
      <vt:lpstr>الشريحة 130</vt:lpstr>
      <vt:lpstr>الشريحة 131</vt:lpstr>
      <vt:lpstr>الشريحة 132</vt:lpstr>
      <vt:lpstr>الشريحة 133</vt:lpstr>
      <vt:lpstr>الشريحة 134</vt:lpstr>
      <vt:lpstr>الشريحة 135</vt:lpstr>
      <vt:lpstr>الشريحة 136</vt:lpstr>
      <vt:lpstr>الشريحة 137</vt:lpstr>
      <vt:lpstr>الشريحة 138</vt:lpstr>
      <vt:lpstr>الشريحة 139</vt:lpstr>
      <vt:lpstr>الشريحة 140</vt:lpstr>
      <vt:lpstr>الشريحة 141</vt:lpstr>
      <vt:lpstr>الشريحة 142</vt:lpstr>
      <vt:lpstr>الشريحة 143</vt:lpstr>
      <vt:lpstr>الشريحة 144</vt:lpstr>
      <vt:lpstr>الشريحة 145</vt:lpstr>
      <vt:lpstr>الشريحة 146</vt:lpstr>
      <vt:lpstr>الشريحة 147</vt:lpstr>
      <vt:lpstr>الشريحة 148</vt:lpstr>
      <vt:lpstr>الشريحة 149</vt:lpstr>
      <vt:lpstr>الشريحة 150</vt:lpstr>
      <vt:lpstr>الشريحة 151</vt:lpstr>
      <vt:lpstr>الشريحة 152</vt:lpstr>
      <vt:lpstr>الشريحة 153</vt:lpstr>
      <vt:lpstr>الشريحة 154</vt:lpstr>
      <vt:lpstr>الشريحة 155</vt:lpstr>
      <vt:lpstr>الشريحة 156</vt:lpstr>
      <vt:lpstr>الشريحة 157</vt:lpstr>
      <vt:lpstr>الشريحة 158</vt:lpstr>
      <vt:lpstr>الشريحة 159</vt:lpstr>
      <vt:lpstr>الشريحة 160</vt:lpstr>
      <vt:lpstr>الشريحة 161</vt:lpstr>
      <vt:lpstr>الشريحة 162</vt:lpstr>
      <vt:lpstr>الشريحة 163</vt:lpstr>
      <vt:lpstr>الشريحة 164</vt:lpstr>
      <vt:lpstr>الشريحة 165</vt:lpstr>
      <vt:lpstr>الشريحة 166</vt:lpstr>
      <vt:lpstr>الشريحة 167</vt:lpstr>
      <vt:lpstr>الشريحة 168</vt:lpstr>
      <vt:lpstr>الشريحة 169</vt:lpstr>
      <vt:lpstr>الشريحة 170</vt:lpstr>
      <vt:lpstr>الشريحة 171</vt:lpstr>
      <vt:lpstr>الشريحة 172</vt:lpstr>
      <vt:lpstr>الشريحة 173</vt:lpstr>
      <vt:lpstr>الشريحة 174</vt:lpstr>
      <vt:lpstr>الشريحة 175</vt:lpstr>
      <vt:lpstr>الشريحة 176</vt:lpstr>
      <vt:lpstr>الشريحة 177</vt:lpstr>
      <vt:lpstr>الشريحة 178</vt:lpstr>
      <vt:lpstr>الشريحة 179</vt:lpstr>
      <vt:lpstr>الشريحة 180</vt:lpstr>
      <vt:lpstr>الشريحة 181</vt:lpstr>
      <vt:lpstr>الشريحة 182</vt:lpstr>
      <vt:lpstr>الشريحة 183</vt:lpstr>
      <vt:lpstr>الشريحة 184</vt:lpstr>
      <vt:lpstr>الشريحة 185</vt:lpstr>
      <vt:lpstr>الشريحة 186</vt:lpstr>
      <vt:lpstr>الشريحة 187</vt:lpstr>
      <vt:lpstr>الشريحة 188</vt:lpstr>
      <vt:lpstr>الشريحة 189</vt:lpstr>
      <vt:lpstr>الشريحة 190</vt:lpstr>
      <vt:lpstr>الشريحة 191</vt:lpstr>
      <vt:lpstr>الشريحة 192</vt:lpstr>
      <vt:lpstr>الشريحة 193</vt:lpstr>
      <vt:lpstr>الشريحة 194</vt:lpstr>
      <vt:lpstr>الشريحة 195</vt:lpstr>
      <vt:lpstr>الشريحة 196</vt:lpstr>
      <vt:lpstr>الشريحة 197</vt:lpstr>
      <vt:lpstr>الشريحة 198</vt:lpstr>
      <vt:lpstr>الشريحة 199</vt:lpstr>
      <vt:lpstr>الشريحة 200</vt:lpstr>
      <vt:lpstr>الشريحة 201</vt:lpstr>
      <vt:lpstr>الشريحة 202</vt:lpstr>
      <vt:lpstr>الشريحة 203</vt:lpstr>
      <vt:lpstr>الشريحة 204</vt:lpstr>
      <vt:lpstr>الشريحة 205</vt:lpstr>
      <vt:lpstr>الشريحة 206</vt:lpstr>
      <vt:lpstr>الشريحة 207</vt:lpstr>
      <vt:lpstr>الشريحة 208</vt:lpstr>
      <vt:lpstr>الشريحة 209</vt:lpstr>
      <vt:lpstr>الشريحة 210</vt:lpstr>
      <vt:lpstr>الشريحة 211</vt:lpstr>
      <vt:lpstr>الشريحة 212</vt:lpstr>
      <vt:lpstr>الشريحة 213</vt:lpstr>
      <vt:lpstr>الشريحة 214</vt:lpstr>
      <vt:lpstr>الشريحة 215</vt:lpstr>
      <vt:lpstr>الشريحة 216</vt:lpstr>
      <vt:lpstr>الشريحة 217</vt:lpstr>
      <vt:lpstr>الشريحة 218</vt:lpstr>
      <vt:lpstr>الشريحة 219</vt:lpstr>
      <vt:lpstr>الشريحة 220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Dr. Hisham Abhari</dc:creator>
  <cp:lastModifiedBy>Dr. Hisham Abhari</cp:lastModifiedBy>
  <cp:revision>60</cp:revision>
  <dcterms:created xsi:type="dcterms:W3CDTF">2011-10-26T19:29:41Z</dcterms:created>
  <dcterms:modified xsi:type="dcterms:W3CDTF">2011-10-29T03:20:52Z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0x010100695E69F5613B6C47B0158EFA0465A27C</vt:lpwstr>
  </property>
</Properties>
</file>