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32" r:id="rId2"/>
    <p:sldMasterId id="2147484344" r:id="rId3"/>
    <p:sldMasterId id="2147484356" r:id="rId4"/>
  </p:sldMasterIdLst>
  <p:notesMasterIdLst>
    <p:notesMasterId r:id="rId17"/>
  </p:notesMasterIdLst>
  <p:sldIdLst>
    <p:sldId id="256" r:id="rId5"/>
    <p:sldId id="273" r:id="rId6"/>
    <p:sldId id="279" r:id="rId7"/>
    <p:sldId id="274" r:id="rId8"/>
    <p:sldId id="275" r:id="rId9"/>
    <p:sldId id="276" r:id="rId10"/>
    <p:sldId id="277" r:id="rId11"/>
    <p:sldId id="278" r:id="rId12"/>
    <p:sldId id="282" r:id="rId13"/>
    <p:sldId id="283" r:id="rId14"/>
    <p:sldId id="281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A78"/>
    <a:srgbClr val="0055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636" autoAdjust="0"/>
  </p:normalViewPr>
  <p:slideViewPr>
    <p:cSldViewPr>
      <p:cViewPr varScale="1">
        <p:scale>
          <a:sx n="28" d="100"/>
          <a:sy n="28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3CE0AD-FE1C-48C1-919C-23E5D8D7C791}" type="datetimeFigureOut">
              <a:rPr lang="en-US"/>
              <a:pPr>
                <a:defRPr/>
              </a:pPr>
              <a:t>1/3/2014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6AF9A0-BF35-4335-91AA-F3A6503B02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 Every product moves through an introduction phase, a growth phase, a maturity phase, and ends with a decline phase.</a:t>
            </a:r>
          </a:p>
          <a:p>
            <a:pPr>
              <a:buFontTx/>
              <a:buChar char="•"/>
            </a:pPr>
            <a:r>
              <a:rPr lang="en-US" smtClean="0"/>
              <a:t> Each of these phases is characterized by changes in demand, competition, marketing tasks, and decisions.</a:t>
            </a:r>
          </a:p>
          <a:p>
            <a:pPr lvl="1">
              <a:buFontTx/>
              <a:buChar char="•"/>
            </a:pPr>
            <a:r>
              <a:rPr lang="en-US" smtClean="0"/>
              <a:t> These changes during the “product life cycle” can be generalized across markets.</a:t>
            </a:r>
          </a:p>
          <a:p>
            <a:pPr lvl="1">
              <a:buFontTx/>
              <a:buChar char="•"/>
            </a:pPr>
            <a:r>
              <a:rPr lang="en-US" smtClean="0"/>
              <a:t> Understanding and anticipating those changes is important for planning and for effectively adapting marketing strategies.</a:t>
            </a:r>
          </a:p>
          <a:p>
            <a:pPr>
              <a:buFontTx/>
              <a:buChar char="•"/>
            </a:pPr>
            <a:r>
              <a:rPr lang="en-US" smtClean="0"/>
              <a:t> In order to understand the product life cycle for any market, it is essential to first define the market or the product under consideration.</a:t>
            </a:r>
          </a:p>
          <a:p>
            <a:pPr>
              <a:buFontTx/>
              <a:buChar char="•"/>
            </a:pPr>
            <a:r>
              <a:rPr lang="en-US" smtClean="0"/>
              <a:t> There are life-cycle effects underlying the evolution of an industry, a specific market, a product form, and individual products.</a:t>
            </a:r>
          </a:p>
          <a:p>
            <a:pPr>
              <a:buFontTx/>
              <a:buChar char="•"/>
            </a:pPr>
            <a:r>
              <a:rPr lang="en-US" smtClean="0"/>
              <a:t> Not all products and industries, enter a “decline” stage in the life cycle.</a:t>
            </a:r>
          </a:p>
          <a:p>
            <a:pPr>
              <a:buFontTx/>
              <a:buChar char="•"/>
            </a:pPr>
            <a:r>
              <a:rPr lang="en-US" smtClean="0"/>
              <a:t> Some products have a very specific life cycles  - “fad” life cycles, that grow, mature, and decline toward obsolete quickly.</a:t>
            </a:r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437C2F-645B-4EE5-AEC8-C399B7B80A1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8918C5-23F5-4666-B62D-53AE047664E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 Kano’s model of customer satisfaction - A useful model to distinguish between different types of product attributes.</a:t>
            </a:r>
          </a:p>
          <a:p>
            <a:pPr>
              <a:buFontTx/>
              <a:buChar char="•"/>
            </a:pPr>
            <a:r>
              <a:rPr lang="en-US" smtClean="0"/>
              <a:t> It describes three different types of product characteristics:</a:t>
            </a:r>
          </a:p>
          <a:p>
            <a:pPr lvl="1">
              <a:buFontTx/>
              <a:buChar char="•"/>
            </a:pPr>
            <a:r>
              <a:rPr lang="en-US" smtClean="0"/>
              <a:t> Delighters - Cause satisfaction or even excitement if delivered, but that do not necessarily lead to dissatisfaction if not delivered. They are not explicitly expected and articulated.</a:t>
            </a:r>
          </a:p>
          <a:p>
            <a:pPr lvl="1">
              <a:buFontTx/>
              <a:buChar char="•"/>
            </a:pPr>
            <a:r>
              <a:rPr lang="en-US" smtClean="0"/>
              <a:t> Must haves - Minimum requirements that a product must fulfill. They do not lead to satisfaction if fulfilled, but lead to dissatisfaction if not present.</a:t>
            </a:r>
          </a:p>
          <a:p>
            <a:pPr lvl="1">
              <a:buFontTx/>
              <a:buChar char="•"/>
            </a:pPr>
            <a:r>
              <a:rPr lang="en-US" smtClean="0"/>
              <a:t> Performance factors - Lead both to dissatisfaction or satisfaction depending on how well they perform.</a:t>
            </a:r>
          </a:p>
          <a:p>
            <a:pPr>
              <a:buFontTx/>
              <a:buChar char="•"/>
            </a:pPr>
            <a:r>
              <a:rPr lang="en-US" smtClean="0"/>
              <a:t> This model is dynamic - The three types of attributes change over time.</a:t>
            </a:r>
          </a:p>
          <a:p>
            <a:pPr lvl="1">
              <a:buFontTx/>
              <a:buChar char="•"/>
            </a:pPr>
            <a:endParaRPr lang="en-US" smtClean="0"/>
          </a:p>
          <a:p>
            <a:pPr lvl="1"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  <a:p>
            <a:pPr lvl="1">
              <a:buFontTx/>
              <a:buChar char="•"/>
            </a:pPr>
            <a:endParaRPr lang="en-US" smtClean="0"/>
          </a:p>
          <a:p>
            <a:pPr lvl="1">
              <a:buFontTx/>
              <a:buChar char="•"/>
            </a:pPr>
            <a:endParaRPr lang="en-US" smtClean="0"/>
          </a:p>
          <a:p>
            <a:pPr lvl="1">
              <a:buFontTx/>
              <a:buChar char="•"/>
            </a:pPr>
            <a:endParaRPr lang="en-US" smtClean="0"/>
          </a:p>
          <a:p>
            <a:pPr lvl="1">
              <a:buFontTx/>
              <a:buChar char="•"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>
              <a:buFontTx/>
              <a:buChar char="•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BCDB88-C78C-4CE7-9F70-208D5072108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As product life cycles evolve, so do the drivers of consumer preferences and choice.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Early in the life cycle consumers focus on product performance and core benefits.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During growth and product maturity, greater consideration is given to “peripheral” product attributes.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Price emerges as a very important decision criterion as the product life cycle moves forward and becomes the dominant decision driver for many consumers in the later stages of the product life cycle.</a:t>
            </a:r>
          </a:p>
          <a:p>
            <a:pPr lvl="1"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The process of commoditization denotes a competitive environment where: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Product differentiation becomes very difficult.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Customer loyalty and brand preferences erode.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Competition is based primarily on price.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Competitive advantages come from cost leadership.</a:t>
            </a:r>
          </a:p>
          <a:p>
            <a:pPr lvl="1"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As products move into the maturity phase of the life cycle, commoditization becomes a likely threat.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Ways to delay the forces of commoditization: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Innovate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Bundle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 Segment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EA7881-F755-44B2-A259-E55D683EC9C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 The adoption process of an innovation includes stages that a consumer moves through on their way from unaware of a new product to eventual adoption and loyalty.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696733-0B3E-4FF5-AAFB-681523E617D6}" type="slidenum">
              <a:rPr 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00559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oradian_co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4991100" cy="6172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533400"/>
            <a:ext cx="3048000" cy="51053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9579-73C3-4D0D-9FAB-729E0C34E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4F53-E803-4167-A15B-8017EEACFB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00559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oradian_co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4991100" cy="6172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533400"/>
            <a:ext cx="3048000" cy="51053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59C"/>
              </a:buClr>
              <a:defRPr/>
            </a:lvl1pPr>
            <a:lvl2pPr>
              <a:buClr>
                <a:srgbClr val="00559C"/>
              </a:buClr>
              <a:defRPr/>
            </a:lvl2pPr>
            <a:lvl3pPr>
              <a:buClr>
                <a:srgbClr val="00559C"/>
              </a:buClr>
              <a:defRPr/>
            </a:lvl3pPr>
            <a:lvl4pPr>
              <a:buClr>
                <a:srgbClr val="00559C"/>
              </a:buClr>
              <a:defRPr/>
            </a:lvl4pPr>
            <a:lvl5pPr>
              <a:buClr>
                <a:srgbClr val="00559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A0E8B430-6630-49C4-A7F7-EA64D76EF7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A0F0-FCEE-435C-A61F-3ADD579BF58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029B2-109A-491E-A645-7C0D9C69840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E51A-E193-4F7C-A2A6-C0B9FECEB83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9485-E2D0-4417-A36D-8E513711557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E99F-1FD6-43AE-BD90-9C9D0DDFA9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16C8-156D-460C-8134-3F68312CE06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59C"/>
              </a:buClr>
              <a:defRPr/>
            </a:lvl1pPr>
            <a:lvl2pPr>
              <a:buClr>
                <a:srgbClr val="00559C"/>
              </a:buClr>
              <a:defRPr/>
            </a:lvl2pPr>
            <a:lvl3pPr>
              <a:buClr>
                <a:srgbClr val="00559C"/>
              </a:buClr>
              <a:defRPr/>
            </a:lvl3pPr>
            <a:lvl4pPr>
              <a:buClr>
                <a:srgbClr val="00559C"/>
              </a:buClr>
              <a:defRPr/>
            </a:lvl4pPr>
            <a:lvl5pPr>
              <a:buClr>
                <a:srgbClr val="00559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D09755DC-A0AF-444C-9A2D-733C2DFF6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E01F-C04D-4659-9C60-0EEE4BF16AC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DBD6B-74CD-4AFE-86F0-80DDF7ACE15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B05E-868A-423C-9CAC-C6DA7796E99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00559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oradian_co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4991100" cy="6172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533400"/>
            <a:ext cx="3048000" cy="51053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59C"/>
              </a:buClr>
              <a:defRPr/>
            </a:lvl1pPr>
            <a:lvl2pPr>
              <a:buClr>
                <a:srgbClr val="00559C"/>
              </a:buClr>
              <a:defRPr/>
            </a:lvl2pPr>
            <a:lvl3pPr>
              <a:buClr>
                <a:srgbClr val="00559C"/>
              </a:buClr>
              <a:defRPr/>
            </a:lvl3pPr>
            <a:lvl4pPr>
              <a:buClr>
                <a:srgbClr val="00559C"/>
              </a:buClr>
              <a:defRPr/>
            </a:lvl4pPr>
            <a:lvl5pPr>
              <a:buClr>
                <a:srgbClr val="00559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A0E8B430-6630-49C4-A7F7-EA64D76EF7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A0F0-FCEE-435C-A61F-3ADD579BF58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029B2-109A-491E-A645-7C0D9C69840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E51A-E193-4F7C-A2A6-C0B9FECEB83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9485-E2D0-4417-A36D-8E513711557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E99F-1FD6-43AE-BD90-9C9D0DDFA9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679AC-725A-45BC-AB27-F8C8E0176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16C8-156D-460C-8134-3F68312CE06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E01F-C04D-4659-9C60-0EEE4BF16AC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DBD6B-74CD-4AFE-86F0-80DDF7ACE15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B05E-868A-423C-9CAC-C6DA7796E99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00559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oradian_co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4991100" cy="6172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533400"/>
            <a:ext cx="3048000" cy="51053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59C"/>
              </a:buClr>
              <a:defRPr/>
            </a:lvl1pPr>
            <a:lvl2pPr>
              <a:buClr>
                <a:srgbClr val="00559C"/>
              </a:buClr>
              <a:defRPr/>
            </a:lvl2pPr>
            <a:lvl3pPr>
              <a:buClr>
                <a:srgbClr val="00559C"/>
              </a:buClr>
              <a:defRPr/>
            </a:lvl3pPr>
            <a:lvl4pPr>
              <a:buClr>
                <a:srgbClr val="00559C"/>
              </a:buClr>
              <a:defRPr/>
            </a:lvl4pPr>
            <a:lvl5pPr>
              <a:buClr>
                <a:srgbClr val="00559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A0E8B430-6630-49C4-A7F7-EA64D76EF7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A0F0-FCEE-435C-A61F-3ADD579BF58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029B2-109A-491E-A645-7C0D9C69840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E51A-E193-4F7C-A2A6-C0B9FECEB83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9485-E2D0-4417-A36D-8E513711557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E31F-70C4-4164-B579-9462BDE7B2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E99F-1FD6-43AE-BD90-9C9D0DDFA9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16C8-156D-460C-8134-3F68312CE06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E01F-C04D-4659-9C60-0EEE4BF16AC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DBD6B-74CD-4AFE-86F0-80DDF7ACE15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B05E-868A-423C-9CAC-C6DA7796E99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7130C-7BEC-4D6C-9316-2F65AFA0B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6120-D832-495D-8D69-3669C1E67E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B639-2974-4AE9-A5E0-726F35830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D5485-8798-4CC3-8F45-CCE5BE27B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CBF5E-7FC8-4004-AB1E-953D44D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6CF81E5-1A89-419A-8713-203CD1547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6626225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latin typeface="+mn-lt"/>
              </a:rPr>
              <a:t>© 2012 Pearson Education, Inc. publishing Prentice Hall.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11" r:id="rId2"/>
    <p:sldLayoutId id="2147484312" r:id="rId3"/>
    <p:sldLayoutId id="2147484313" r:id="rId4"/>
    <p:sldLayoutId id="2147484314" r:id="rId5"/>
    <p:sldLayoutId id="2147484315" r:id="rId6"/>
    <p:sldLayoutId id="2147484316" r:id="rId7"/>
    <p:sldLayoutId id="2147484317" r:id="rId8"/>
    <p:sldLayoutId id="2147484318" r:id="rId9"/>
    <p:sldLayoutId id="2147484319" r:id="rId10"/>
    <p:sldLayoutId id="214748432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00AFFBD-0E47-407D-97AA-4A67C3DBD62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6626225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© 2012 Pearson Education, Inc. publishing Prentice Hall.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00AFFBD-0E47-407D-97AA-4A67C3DBD62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6626225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© 2012 Pearson Education, Inc. publishing Prentice Hall.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00AFFBD-0E47-407D-97AA-4A67C3DBD62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6626225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© 2012 Pearson Education, Inc. publishing Prentice Hall.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5486400" y="533400"/>
            <a:ext cx="3276600" cy="5105400"/>
          </a:xfrm>
          <a:ln>
            <a:noFill/>
          </a:ln>
        </p:spPr>
        <p:txBody>
          <a:bodyPr/>
          <a:lstStyle/>
          <a:p>
            <a:r>
              <a:rPr lang="en-US" smtClean="0"/>
              <a:t>Note 9</a:t>
            </a:r>
            <a:br>
              <a:rPr lang="en-US" smtClean="0"/>
            </a:br>
            <a:r>
              <a:rPr lang="en-US" smtClean="0"/>
              <a:t>The Product Life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Customer Value and Product Innovation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Value is defined as what the customers get adjusted for what the customers give</a:t>
            </a:r>
          </a:p>
          <a:p>
            <a:pPr lvl="1"/>
            <a:r>
              <a:rPr lang="en-US" smtClean="0"/>
              <a:t>Relative performance adjusted for relative price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4ECAA9-4A39-4D77-8BA9-4F0C8A1536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Note 31-3 - The Adoption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7F4EBA-A3A7-49B6-8B2C-42DA259069D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1748" name="Picture 4" descr="3er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0" y="1600200"/>
            <a:ext cx="26289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Attributes of the Product/Innovation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Relative advantage</a:t>
            </a:r>
          </a:p>
          <a:p>
            <a:r>
              <a:rPr lang="en-US" smtClean="0"/>
              <a:t>Trialability</a:t>
            </a:r>
          </a:p>
          <a:p>
            <a:r>
              <a:rPr lang="en-US" smtClean="0"/>
              <a:t>Complexity/Ease of use</a:t>
            </a:r>
          </a:p>
          <a:p>
            <a:r>
              <a:rPr lang="en-US" smtClean="0"/>
              <a:t>Observability</a:t>
            </a:r>
          </a:p>
          <a:p>
            <a:r>
              <a:rPr lang="en-US" smtClean="0"/>
              <a:t>Compatibility</a:t>
            </a:r>
          </a:p>
          <a:p>
            <a:r>
              <a:rPr lang="en-US" smtClean="0"/>
              <a:t>Risk</a:t>
            </a:r>
          </a:p>
          <a:p>
            <a:r>
              <a:rPr lang="en-US" smtClean="0"/>
              <a:t>Network effects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5F29C9-C5BF-4982-B46D-5A31B22727B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Note 9-1 - The Product Life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87BB8-CE51-4D2F-8F5A-62400605D9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6628" name="Picture 4" descr="2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475" y="1558925"/>
            <a:ext cx="7916863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Changes in Markets Across the Product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single phases of a product life cycle differ in a number of important characteristics</a:t>
            </a:r>
          </a:p>
          <a:p>
            <a:pPr lvl="1"/>
            <a:r>
              <a:rPr lang="en-US" smtClean="0"/>
              <a:t>Competition and product assortment</a:t>
            </a:r>
          </a:p>
          <a:p>
            <a:pPr lvl="1"/>
            <a:r>
              <a:rPr lang="en-US" smtClean="0"/>
              <a:t>Customer behavior and segment configuration</a:t>
            </a:r>
          </a:p>
          <a:p>
            <a:pPr lvl="1"/>
            <a:r>
              <a:rPr lang="en-US" smtClean="0"/>
              <a:t>Distribution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E85767-A070-494A-A5E1-989C99AA13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Note 9-2 - Kano’s Model of Customer Satisfaction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FD8F3-27A9-472B-8A9C-763A47F100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8676" name="Picture 4" descr="1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3225" y="1524000"/>
            <a:ext cx="57943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Note 9-3 - Criterion in Consumer Preferences and Choice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A657FC-C65F-45B2-9921-576552F981F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9700" name="Picture 4" descr="54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550" y="1584325"/>
            <a:ext cx="768191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Note 9-1 - Market Characteristics Across the Product Life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E2229-A40C-466D-A2F9-CFCC0E4B455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0724" name="Picture 4" descr="1236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2046288"/>
            <a:ext cx="815340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Note 9-2 - Marketing Strategies Across the Product Life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A89F07-51DE-4C86-9004-64BD8AA9E96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1748" name="Picture 4" descr="8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85344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Note 9-3 - Marketing Tactics Across the Product Life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2DE2FA-1FC0-46A7-96A9-E33793344F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2772" name="Picture 4" descr="8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5625"/>
            <a:ext cx="822960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Products—Innovations</a:t>
            </a:r>
            <a:endParaRPr 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marketing strategy, innovations refer to discontinuous innovations—products that are truly “new to the world” and that change the way a customer need is met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2A7ED-050A-46AF-84B2-71E3DBA1A4F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</Template>
  <TotalTime>652</TotalTime>
  <Words>671</Words>
  <Application>Microsoft Office PowerPoint</Application>
  <PresentationFormat>On-screen Show (4:3)</PresentationFormat>
  <Paragraphs>93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template 1</vt:lpstr>
      <vt:lpstr>1_template 1</vt:lpstr>
      <vt:lpstr>2_template 1</vt:lpstr>
      <vt:lpstr>3_template 1</vt:lpstr>
      <vt:lpstr>Note 9 The Product Life Cycle</vt:lpstr>
      <vt:lpstr>Figure Note 9-1 - The Product Life Cycle</vt:lpstr>
      <vt:lpstr>Changes in Markets Across the Product Life Cycle</vt:lpstr>
      <vt:lpstr>Figure Note 9-2 - Kano’s Model of Customer Satisfaction</vt:lpstr>
      <vt:lpstr>Figure Note 9-3 - Criterion in Consumer Preferences and Choice</vt:lpstr>
      <vt:lpstr>Table Note 9-1 - Market Characteristics Across the Product Life Cycle</vt:lpstr>
      <vt:lpstr>Table Note 9-2 - Marketing Strategies Across the Product Life Cycle</vt:lpstr>
      <vt:lpstr>Table Note 9-3 - Marketing Tactics Across the Product Life Cycle</vt:lpstr>
      <vt:lpstr>Products—Innovations</vt:lpstr>
      <vt:lpstr>Customer Value and Product Innovation</vt:lpstr>
      <vt:lpstr>Figure Note 31-3 - The Adoption Process</vt:lpstr>
      <vt:lpstr>Attributes of the Product/Innovation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Jagruti Gadekar</dc:creator>
  <cp:lastModifiedBy>Bader</cp:lastModifiedBy>
  <cp:revision>630</cp:revision>
  <dcterms:created xsi:type="dcterms:W3CDTF">2011-04-11T09:42:26Z</dcterms:created>
  <dcterms:modified xsi:type="dcterms:W3CDTF">2014-01-03T08:37:38Z</dcterms:modified>
</cp:coreProperties>
</file>