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8" r:id="rId2"/>
  </p:sldMasterIdLst>
  <p:notesMasterIdLst>
    <p:notesMasterId r:id="rId11"/>
  </p:notesMasterIdLst>
  <p:sldIdLst>
    <p:sldId id="256" r:id="rId3"/>
    <p:sldId id="271" r:id="rId4"/>
    <p:sldId id="272" r:id="rId5"/>
    <p:sldId id="273" r:id="rId6"/>
    <p:sldId id="274" r:id="rId7"/>
    <p:sldId id="269" r:id="rId8"/>
    <p:sldId id="270" r:id="rId9"/>
    <p:sldId id="258"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A78"/>
    <a:srgbClr val="0055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39" autoAdjust="0"/>
  </p:normalViewPr>
  <p:slideViewPr>
    <p:cSldViewPr>
      <p:cViewPr varScale="1">
        <p:scale>
          <a:sx n="50" d="100"/>
          <a:sy n="50" d="100"/>
        </p:scale>
        <p:origin x="-2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70EF79C-E0EB-4B42-A9FD-4FEF1FF15349}" type="datetimeFigureOut">
              <a:rPr lang="en-US"/>
              <a:pPr>
                <a:defRPr/>
              </a:pPr>
              <a:t>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BDF97A7-C088-456B-8B3B-B9435F47DAE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647917D7-8CFE-42CF-9A91-2D00C0C610DD}"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Target segments and competitive advantages are the key factors in the six essential elements of a comprehensive marketing strategy.</a:t>
            </a:r>
          </a:p>
          <a:p>
            <a:pPr>
              <a:buFontTx/>
              <a:buChar char="•"/>
            </a:pPr>
            <a:endParaRPr lang="en-US" smtClean="0"/>
          </a:p>
          <a:p>
            <a:pPr>
              <a:buFontTx/>
              <a:buChar char="•"/>
            </a:pPr>
            <a:endParaRPr lang="en-US" smtClean="0"/>
          </a:p>
        </p:txBody>
      </p:sp>
      <p:sp>
        <p:nvSpPr>
          <p:cNvPr id="4" name="Slide Number Placeholder 3"/>
          <p:cNvSpPr>
            <a:spLocks noGrp="1"/>
          </p:cNvSpPr>
          <p:nvPr>
            <p:ph type="sldNum" sz="quarter" idx="5"/>
          </p:nvPr>
        </p:nvSpPr>
        <p:spPr/>
        <p:txBody>
          <a:bodyPr/>
          <a:lstStyle/>
          <a:p>
            <a:pPr>
              <a:defRPr/>
            </a:pPr>
            <a:fld id="{896BC2BA-B446-4A38-83B0-C758134AFE97}" type="slidenum">
              <a:rPr lang="en-US" smtClean="0"/>
              <a:pPr>
                <a:defRPr/>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A good example of a comprehensive strategy is that of IKEA.</a:t>
            </a:r>
          </a:p>
          <a:p>
            <a:pPr>
              <a:buFontTx/>
              <a:buChar char="•"/>
            </a:pPr>
            <a:r>
              <a:rPr lang="en-US" smtClean="0"/>
              <a:t> The Swedish furniture retailer has a clear and compelling strategy that has been consistent and enduring.</a:t>
            </a:r>
          </a:p>
          <a:p>
            <a:pPr>
              <a:buFontTx/>
              <a:buChar char="•"/>
            </a:pPr>
            <a:endParaRPr lang="en-US" smtClean="0"/>
          </a:p>
          <a:p>
            <a:pPr>
              <a:buFontTx/>
              <a:buChar char="•"/>
            </a:pPr>
            <a:endParaRPr lang="en-US" smtClean="0"/>
          </a:p>
          <a:p>
            <a:pPr>
              <a:buFontTx/>
              <a:buChar char="•"/>
            </a:pPr>
            <a:endParaRPr lang="en-US" smtClean="0"/>
          </a:p>
        </p:txBody>
      </p:sp>
      <p:sp>
        <p:nvSpPr>
          <p:cNvPr id="4" name="Slide Number Placeholder 3"/>
          <p:cNvSpPr>
            <a:spLocks noGrp="1"/>
          </p:cNvSpPr>
          <p:nvPr>
            <p:ph type="sldNum" sz="quarter" idx="5"/>
          </p:nvPr>
        </p:nvSpPr>
        <p:spPr/>
        <p:txBody>
          <a:bodyPr/>
          <a:lstStyle/>
          <a:p>
            <a:pPr>
              <a:defRPr/>
            </a:pPr>
            <a:fld id="{60339F98-5FA0-4D61-8756-DB05B440D9E8}"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ADF0C125-3560-4EAA-B749-A62DDC776412}"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59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mooradian_cover.PNG"/>
          <p:cNvPicPr>
            <a:picLocks noChangeAspect="1"/>
          </p:cNvPicPr>
          <p:nvPr/>
        </p:nvPicPr>
        <p:blipFill>
          <a:blip r:embed="rId2" cstate="print"/>
          <a:stretch>
            <a:fillRect/>
          </a:stretch>
        </p:blipFill>
        <p:spPr>
          <a:xfrm>
            <a:off x="152400" y="381000"/>
            <a:ext cx="4991100" cy="6172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5715000" y="533400"/>
            <a:ext cx="3048000" cy="5105399"/>
          </a:xfrm>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6CB31C-E1F8-48C7-8D66-F73AFEA7952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484556-3F8E-4F61-9616-70B6D37CDEE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A07D842D-98B0-48A1-AC52-DA683E84929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D42044F-5C32-4FE3-BEB3-D58273E78D34}"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FDB80A32-FAA6-4243-BE1E-51BAE1199823}"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AC6DE9C0-1567-4C64-923C-9E3B24D4F642}"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41777F2A-D688-47F4-AA90-69EC25FDD59C}"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D9018FC4-56BA-4712-8339-E471D34D3869}"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477B357C-6763-4465-94F0-DBE58671F5E3}"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3BB0F9A6-769C-42A3-B21E-61C59B7D830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00559C"/>
              </a:buClr>
              <a:defRPr/>
            </a:lvl1pPr>
            <a:lvl2pPr>
              <a:buClr>
                <a:srgbClr val="00559C"/>
              </a:buClr>
              <a:defRPr/>
            </a:lvl2pPr>
            <a:lvl3pPr>
              <a:buClr>
                <a:srgbClr val="00559C"/>
              </a:buClr>
              <a:defRPr/>
            </a:lvl3pPr>
            <a:lvl4pPr>
              <a:buClr>
                <a:srgbClr val="00559C"/>
              </a:buClr>
              <a:defRPr/>
            </a:lvl4pPr>
            <a:lvl5pPr>
              <a:buClr>
                <a:srgbClr val="00559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lgn="r">
              <a:defRPr sz="1200"/>
            </a:lvl1pPr>
          </a:lstStyle>
          <a:p>
            <a:pPr>
              <a:defRPr/>
            </a:pPr>
            <a:fld id="{A7F366EB-A358-4772-9383-3BA149B8925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7B78713F-6A56-4BFD-9CA5-FC921B165A02}"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0E8E9EE8-AF62-44CF-BB9C-66F718837A55}"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152A77EA-7E78-4982-8F9A-F18416A355A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383172-2F3C-477A-9DF8-FF7DB6BEEBF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987A0D7-78D2-4A99-9046-73DD6514245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3BB9CF9-5D25-4B2A-8EE4-85100402641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535B43D-5518-4046-BC2E-F3E102F3A3C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99CBAA98-C927-4A34-8F79-9844ACD87C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C735015-9D8F-4263-8710-6D5C94CC35F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010B975-F8F9-4D92-B97B-8AE66ED76A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19050">
            <a:solidFill>
              <a:srgbClr val="B8CA78"/>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19050">
            <a:solidFill>
              <a:srgbClr val="B8CA78"/>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lgn="r" fontAlgn="auto">
              <a:spcBef>
                <a:spcPts val="0"/>
              </a:spcBef>
              <a:spcAft>
                <a:spcPts val="0"/>
              </a:spcAft>
              <a:defRPr sz="1400">
                <a:latin typeface="+mn-lt"/>
                <a:cs typeface="+mn-cs"/>
              </a:defRPr>
            </a:lvl1pPr>
          </a:lstStyle>
          <a:p>
            <a:pPr>
              <a:defRPr/>
            </a:pPr>
            <a:fld id="{C34FA79E-12CA-4246-8E03-593577764821}" type="slidenum">
              <a:rPr lang="en-US"/>
              <a:pPr>
                <a:defRPr/>
              </a:pPr>
              <a:t>‹#›</a:t>
            </a:fld>
            <a:endParaRPr lang="en-US" dirty="0"/>
          </a:p>
        </p:txBody>
      </p:sp>
      <p:sp>
        <p:nvSpPr>
          <p:cNvPr id="5" name="Rectangle 4"/>
          <p:cNvSpPr/>
          <p:nvPr/>
        </p:nvSpPr>
        <p:spPr>
          <a:xfrm>
            <a:off x="1295400" y="6626225"/>
            <a:ext cx="6096000" cy="276225"/>
          </a:xfrm>
          <a:prstGeom prst="rect">
            <a:avLst/>
          </a:prstGeom>
        </p:spPr>
        <p:txBody>
          <a:bodyPr>
            <a:spAutoFit/>
          </a:bodyPr>
          <a:lstStyle/>
          <a:p>
            <a:pPr algn="ctr">
              <a:defRPr/>
            </a:pPr>
            <a:r>
              <a:rPr lang="en-US" sz="1200" dirty="0">
                <a:latin typeface="+mn-lt"/>
              </a:rPr>
              <a:t>© 2012 Pearson Education, Inc. publishing Prentice Hall.</a:t>
            </a:r>
          </a:p>
        </p:txBody>
      </p:sp>
    </p:spTree>
  </p:cSld>
  <p:clrMap bg1="lt1" tx1="dk1" bg2="lt2" tx2="dk2" accent1="accent1" accent2="accent2" accent3="accent3" accent4="accent4" accent5="accent5" accent6="accent6" hlink="hlink" folHlink="folHlink"/>
  <p:sldLayoutIdLst>
    <p:sldLayoutId id="2147484662" r:id="rId1"/>
    <p:sldLayoutId id="2147484663" r:id="rId2"/>
    <p:sldLayoutId id="2147484664" r:id="rId3"/>
    <p:sldLayoutId id="2147484665" r:id="rId4"/>
    <p:sldLayoutId id="2147484666" r:id="rId5"/>
    <p:sldLayoutId id="2147484667" r:id="rId6"/>
    <p:sldLayoutId id="2147484668" r:id="rId7"/>
    <p:sldLayoutId id="2147484669" r:id="rId8"/>
    <p:sldLayoutId id="2147484670" r:id="rId9"/>
    <p:sldLayoutId id="2147484671" r:id="rId10"/>
    <p:sldLayoutId id="2147484672" r:id="rId11"/>
  </p:sldLayoutIdLst>
  <p:hf hdr="0" ftr="0" dt="0"/>
  <p:txStyles>
    <p:titleStyle>
      <a:lvl1pPr algn="ctr" rtl="0" eaLnBrk="0" fontAlgn="base" hangingPunct="0">
        <a:spcBef>
          <a:spcPct val="0"/>
        </a:spcBef>
        <a:spcAft>
          <a:spcPct val="0"/>
        </a:spcAft>
        <a:defRPr sz="3400" kern="1200">
          <a:solidFill>
            <a:schemeClr val="tx1"/>
          </a:solidFill>
          <a:latin typeface="+mj-lt"/>
          <a:ea typeface="+mj-ea"/>
          <a:cs typeface="+mj-cs"/>
        </a:defRPr>
      </a:lvl1pPr>
      <a:lvl2pPr algn="ctr" rtl="0" eaLnBrk="0" fontAlgn="base" hangingPunct="0">
        <a:spcBef>
          <a:spcPct val="0"/>
        </a:spcBef>
        <a:spcAft>
          <a:spcPct val="0"/>
        </a:spcAft>
        <a:defRPr sz="3400">
          <a:solidFill>
            <a:schemeClr val="tx1"/>
          </a:solidFill>
          <a:latin typeface="Calibri" pitchFamily="34" charset="0"/>
        </a:defRPr>
      </a:lvl2pPr>
      <a:lvl3pPr algn="ctr" rtl="0" eaLnBrk="0" fontAlgn="base" hangingPunct="0">
        <a:spcBef>
          <a:spcPct val="0"/>
        </a:spcBef>
        <a:spcAft>
          <a:spcPct val="0"/>
        </a:spcAft>
        <a:defRPr sz="3400">
          <a:solidFill>
            <a:schemeClr val="tx1"/>
          </a:solidFill>
          <a:latin typeface="Calibri" pitchFamily="34" charset="0"/>
        </a:defRPr>
      </a:lvl3pPr>
      <a:lvl4pPr algn="ctr" rtl="0" eaLnBrk="0" fontAlgn="base" hangingPunct="0">
        <a:spcBef>
          <a:spcPct val="0"/>
        </a:spcBef>
        <a:spcAft>
          <a:spcPct val="0"/>
        </a:spcAft>
        <a:defRPr sz="3400">
          <a:solidFill>
            <a:schemeClr val="tx1"/>
          </a:solidFill>
          <a:latin typeface="Calibri" pitchFamily="34" charset="0"/>
        </a:defRPr>
      </a:lvl4pPr>
      <a:lvl5pPr algn="ctr" rtl="0" eaLnBrk="0" fontAlgn="base" hangingPunct="0">
        <a:spcBef>
          <a:spcPct val="0"/>
        </a:spcBef>
        <a:spcAft>
          <a:spcPct val="0"/>
        </a:spcAft>
        <a:defRPr sz="3400">
          <a:solidFill>
            <a:schemeClr val="tx1"/>
          </a:solidFill>
          <a:latin typeface="Calibri" pitchFamily="34" charset="0"/>
        </a:defRPr>
      </a:lvl5pPr>
      <a:lvl6pPr marL="457200" algn="ctr" rtl="0" eaLnBrk="1" fontAlgn="base" hangingPunct="1">
        <a:spcBef>
          <a:spcPct val="0"/>
        </a:spcBef>
        <a:spcAft>
          <a:spcPct val="0"/>
        </a:spcAft>
        <a:defRPr sz="3400">
          <a:solidFill>
            <a:schemeClr val="tx1"/>
          </a:solidFill>
          <a:latin typeface="Calibri" pitchFamily="34" charset="0"/>
        </a:defRPr>
      </a:lvl6pPr>
      <a:lvl7pPr marL="914400" algn="ctr" rtl="0" eaLnBrk="1" fontAlgn="base" hangingPunct="1">
        <a:spcBef>
          <a:spcPct val="0"/>
        </a:spcBef>
        <a:spcAft>
          <a:spcPct val="0"/>
        </a:spcAft>
        <a:defRPr sz="3400">
          <a:solidFill>
            <a:schemeClr val="tx1"/>
          </a:solidFill>
          <a:latin typeface="Calibri" pitchFamily="34" charset="0"/>
        </a:defRPr>
      </a:lvl7pPr>
      <a:lvl8pPr marL="1371600" algn="ctr" rtl="0" eaLnBrk="1" fontAlgn="base" hangingPunct="1">
        <a:spcBef>
          <a:spcPct val="0"/>
        </a:spcBef>
        <a:spcAft>
          <a:spcPct val="0"/>
        </a:spcAft>
        <a:defRPr sz="3400">
          <a:solidFill>
            <a:schemeClr val="tx1"/>
          </a:solidFill>
          <a:latin typeface="Calibri" pitchFamily="34" charset="0"/>
        </a:defRPr>
      </a:lvl8pPr>
      <a:lvl9pPr marL="1828800" algn="ctr"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F26A08EE-2B49-40DC-9A73-89F63D7835A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cid:3287383400_21775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5486400" y="533400"/>
            <a:ext cx="3276600" cy="5105400"/>
          </a:xfrm>
          <a:ln>
            <a:noFill/>
          </a:ln>
        </p:spPr>
        <p:txBody>
          <a:bodyPr/>
          <a:lstStyle/>
          <a:p>
            <a:r>
              <a:rPr lang="en-US" smtClean="0"/>
              <a:t>Note 16</a:t>
            </a:r>
            <a:br>
              <a:rPr lang="en-US" smtClean="0"/>
            </a:br>
            <a:r>
              <a:rPr lang="en-US" smtClean="0"/>
              <a:t>What is a Marketing</a:t>
            </a:r>
            <a:br>
              <a:rPr lang="en-US" smtClean="0"/>
            </a:br>
            <a:r>
              <a:rPr lang="en-US" smtClean="0"/>
              <a:t>Strategy?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Strategy is the coordinated means by which an organization pursues its goals and objectives</a:t>
            </a:r>
          </a:p>
          <a:p>
            <a:r>
              <a:rPr lang="en-US" smtClean="0"/>
              <a:t>It encompasses an integrated set of choices and decisions intended to support and advance the company’s vision and objectives</a:t>
            </a:r>
          </a:p>
          <a:p>
            <a:r>
              <a:rPr lang="en-US" smtClean="0"/>
              <a:t>It describes how to compete in a particular market or market segment</a:t>
            </a:r>
          </a:p>
        </p:txBody>
      </p:sp>
      <p:sp>
        <p:nvSpPr>
          <p:cNvPr id="4" name="Slide Number Placeholder 3"/>
          <p:cNvSpPr>
            <a:spLocks noGrp="1"/>
          </p:cNvSpPr>
          <p:nvPr>
            <p:ph type="sldNum" sz="quarter" idx="10"/>
          </p:nvPr>
        </p:nvSpPr>
        <p:spPr/>
        <p:txBody>
          <a:bodyPr/>
          <a:lstStyle/>
          <a:p>
            <a:pPr>
              <a:defRPr/>
            </a:pPr>
            <a:fld id="{9E986101-DC5C-4CBC-8F54-1DACA0F1F395}"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Strategic marketing decisions address following  range of issues and critical tasks:</a:t>
            </a:r>
          </a:p>
          <a:p>
            <a:pPr lvl="1"/>
            <a:r>
              <a:rPr lang="en-US" smtClean="0"/>
              <a:t>The long-term direction of a company</a:t>
            </a:r>
          </a:p>
          <a:p>
            <a:pPr lvl="1"/>
            <a:r>
              <a:rPr lang="en-US" smtClean="0"/>
              <a:t>The scope of the company</a:t>
            </a:r>
          </a:p>
          <a:p>
            <a:pPr lvl="1"/>
            <a:r>
              <a:rPr lang="en-US" smtClean="0"/>
              <a:t>The identification and/or creation of competitive advantages</a:t>
            </a:r>
          </a:p>
          <a:p>
            <a:pPr lvl="1"/>
            <a:r>
              <a:rPr lang="en-US" smtClean="0"/>
              <a:t>The maintenance and protection of those competitive advantages</a:t>
            </a:r>
          </a:p>
        </p:txBody>
      </p:sp>
      <p:sp>
        <p:nvSpPr>
          <p:cNvPr id="4" name="Slide Number Placeholder 3"/>
          <p:cNvSpPr>
            <a:spLocks noGrp="1"/>
          </p:cNvSpPr>
          <p:nvPr>
            <p:ph type="sldNum" sz="quarter" idx="10"/>
          </p:nvPr>
        </p:nvSpPr>
        <p:spPr/>
        <p:txBody>
          <a:bodyPr/>
          <a:lstStyle/>
          <a:p>
            <a:pPr>
              <a:defRPr/>
            </a:pPr>
            <a:fld id="{EE87A1AE-A252-49B4-B5B5-5188C406502D}"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pPr lvl="1"/>
            <a:r>
              <a:rPr lang="en-US" smtClean="0"/>
              <a:t>The identification and prioritization of opportunities and threats in the external environment</a:t>
            </a:r>
          </a:p>
          <a:p>
            <a:pPr lvl="1"/>
            <a:r>
              <a:rPr lang="en-US" smtClean="0"/>
              <a:t>The identification and prioritization of customer needs as well as expectations and the needs and interests of other stakeholders</a:t>
            </a:r>
          </a:p>
        </p:txBody>
      </p:sp>
      <p:sp>
        <p:nvSpPr>
          <p:cNvPr id="4" name="Slide Number Placeholder 3"/>
          <p:cNvSpPr>
            <a:spLocks noGrp="1"/>
          </p:cNvSpPr>
          <p:nvPr>
            <p:ph type="sldNum" sz="quarter" idx="10"/>
          </p:nvPr>
        </p:nvSpPr>
        <p:spPr/>
        <p:txBody>
          <a:bodyPr/>
          <a:lstStyle/>
          <a:p>
            <a:pPr>
              <a:defRPr/>
            </a:pPr>
            <a:fld id="{D828D26E-67CC-4DD1-9985-59F3A7C16FA6}"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Marketing strategy should fulfill three basic requirements:</a:t>
            </a:r>
          </a:p>
          <a:p>
            <a:pPr lvl="1"/>
            <a:r>
              <a:rPr lang="en-US" smtClean="0"/>
              <a:t>Comprehensive</a:t>
            </a:r>
          </a:p>
          <a:p>
            <a:pPr lvl="1"/>
            <a:r>
              <a:rPr lang="en-US" smtClean="0"/>
              <a:t>Integrative</a:t>
            </a:r>
          </a:p>
          <a:p>
            <a:pPr lvl="1"/>
            <a:r>
              <a:rPr lang="en-US" smtClean="0"/>
              <a:t>Consistent</a:t>
            </a:r>
          </a:p>
        </p:txBody>
      </p:sp>
      <p:sp>
        <p:nvSpPr>
          <p:cNvPr id="4" name="Slide Number Placeholder 3"/>
          <p:cNvSpPr>
            <a:spLocks noGrp="1"/>
          </p:cNvSpPr>
          <p:nvPr>
            <p:ph type="sldNum" sz="quarter" idx="10"/>
          </p:nvPr>
        </p:nvSpPr>
        <p:spPr/>
        <p:txBody>
          <a:bodyPr/>
          <a:lstStyle/>
          <a:p>
            <a:pPr>
              <a:defRPr/>
            </a:pPr>
            <a:fld id="{3D87A921-E981-4D81-967A-1F168821B212}"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Table Note 16-1 - The 5 Ws and 1 H of the Marketing Strategy</a:t>
            </a:r>
          </a:p>
        </p:txBody>
      </p:sp>
      <p:sp>
        <p:nvSpPr>
          <p:cNvPr id="4" name="Slide Number Placeholder 3"/>
          <p:cNvSpPr>
            <a:spLocks noGrp="1"/>
          </p:cNvSpPr>
          <p:nvPr>
            <p:ph type="sldNum" sz="quarter" idx="10"/>
          </p:nvPr>
        </p:nvSpPr>
        <p:spPr/>
        <p:txBody>
          <a:bodyPr/>
          <a:lstStyle/>
          <a:p>
            <a:pPr>
              <a:defRPr/>
            </a:pPr>
            <a:fld id="{B8B91D47-BF33-40B7-92AA-49C0B7C394E5}" type="slidenum">
              <a:rPr lang="en-US" smtClean="0"/>
              <a:pPr>
                <a:defRPr/>
              </a:pPr>
              <a:t>6</a:t>
            </a:fld>
            <a:endParaRPr lang="en-US" dirty="0"/>
          </a:p>
        </p:txBody>
      </p:sp>
      <p:pic>
        <p:nvPicPr>
          <p:cNvPr id="30724" name="Picture 4" descr="09.PNG"/>
          <p:cNvPicPr>
            <a:picLocks noChangeAspect="1"/>
          </p:cNvPicPr>
          <p:nvPr/>
        </p:nvPicPr>
        <p:blipFill>
          <a:blip r:embed="rId3" cstate="print"/>
          <a:srcRect/>
          <a:stretch>
            <a:fillRect/>
          </a:stretch>
        </p:blipFill>
        <p:spPr bwMode="auto">
          <a:xfrm>
            <a:off x="1820863" y="1524000"/>
            <a:ext cx="5570537"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Figure Note 16-1 - The “Hexagon” of Strategy (IKEA)</a:t>
            </a:r>
          </a:p>
        </p:txBody>
      </p:sp>
      <p:sp>
        <p:nvSpPr>
          <p:cNvPr id="4" name="Slide Number Placeholder 3"/>
          <p:cNvSpPr>
            <a:spLocks noGrp="1"/>
          </p:cNvSpPr>
          <p:nvPr>
            <p:ph type="sldNum" sz="quarter" idx="10"/>
          </p:nvPr>
        </p:nvSpPr>
        <p:spPr/>
        <p:txBody>
          <a:bodyPr/>
          <a:lstStyle/>
          <a:p>
            <a:pPr>
              <a:defRPr/>
            </a:pPr>
            <a:fld id="{9FBE0AC6-B210-474A-92E7-15E1E25C9BBA}" type="slidenum">
              <a:rPr lang="en-US" smtClean="0"/>
              <a:pPr>
                <a:defRPr/>
              </a:pPr>
              <a:t>7</a:t>
            </a:fld>
            <a:endParaRPr lang="en-US" dirty="0"/>
          </a:p>
        </p:txBody>
      </p:sp>
      <p:pic>
        <p:nvPicPr>
          <p:cNvPr id="31748" name="Picture 4" descr="569.PNG"/>
          <p:cNvPicPr>
            <a:picLocks noChangeAspect="1"/>
          </p:cNvPicPr>
          <p:nvPr/>
        </p:nvPicPr>
        <p:blipFill>
          <a:blip r:embed="rId3" cstate="print"/>
          <a:srcRect/>
          <a:stretch>
            <a:fillRect/>
          </a:stretch>
        </p:blipFill>
        <p:spPr bwMode="auto">
          <a:xfrm>
            <a:off x="685800" y="1524000"/>
            <a:ext cx="7848600" cy="4865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ar-SA">
              <a:solidFill>
                <a:srgbClr val="000000"/>
              </a:solidFill>
            </a:endParaRPr>
          </a:p>
        </p:txBody>
      </p:sp>
      <p:pic>
        <p:nvPicPr>
          <p:cNvPr id="32771" name="Picture 4" descr="cid:3287383400_2177562"/>
          <p:cNvPicPr>
            <a:picLocks noChangeAspect="1" noChangeArrowheads="1"/>
          </p:cNvPicPr>
          <p:nvPr/>
        </p:nvPicPr>
        <p:blipFill>
          <a:blip r:embed="rId3" r:link="rId4" cstate="print">
            <a:clrChange>
              <a:clrFrom>
                <a:srgbClr val="FEFEFE"/>
              </a:clrFrom>
              <a:clrTo>
                <a:srgbClr val="FEFEFE">
                  <a:alpha val="0"/>
                </a:srgbClr>
              </a:clrTo>
            </a:clrChange>
          </a:blip>
          <a:srcRect/>
          <a:stretch>
            <a:fillRect/>
          </a:stretch>
        </p:blipFill>
        <p:spPr bwMode="auto">
          <a:xfrm>
            <a:off x="533400" y="685800"/>
            <a:ext cx="8118475" cy="2647950"/>
          </a:xfrm>
          <a:prstGeom prst="rect">
            <a:avLst/>
          </a:prstGeom>
          <a:noFill/>
          <a:ln w="9525">
            <a:noFill/>
            <a:miter lim="800000"/>
            <a:headEnd/>
            <a:tailEnd/>
          </a:ln>
        </p:spPr>
      </p:pic>
      <p:sp>
        <p:nvSpPr>
          <p:cNvPr id="32772" name="Rectangle 5"/>
          <p:cNvSpPr>
            <a:spLocks noChangeArrowheads="1"/>
          </p:cNvSpPr>
          <p:nvPr/>
        </p:nvSpPr>
        <p:spPr bwMode="auto">
          <a:xfrm>
            <a:off x="762000" y="3582988"/>
            <a:ext cx="7696200"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8255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charset="0"/>
              </a:rPr>
              <a:t>Copyright © 2012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charset="0"/>
              </a:rPr>
              <a:t>Publishing as Prentice Hall</a:t>
            </a:r>
            <a:endParaRPr lang="en-US" dirty="0">
              <a:solidFill>
                <a:srgbClr val="000000"/>
              </a:solidFill>
              <a:effectLst>
                <a:outerShdw blurRad="38100" dist="38100" dir="2700000" algn="tl">
                  <a:srgbClr val="C0C0C0"/>
                </a:outerShdw>
              </a:effectLst>
              <a:latin typeface="Arial"/>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Template>
  <TotalTime>1159</TotalTime>
  <Words>286</Words>
  <Application>Microsoft Office PowerPoint</Application>
  <PresentationFormat>On-screen Show (4:3)</PresentationFormat>
  <Paragraphs>38</Paragraphs>
  <Slides>8</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Wingdings</vt:lpstr>
      <vt:lpstr>Times New Roman</vt:lpstr>
      <vt:lpstr>Tahoma</vt:lpstr>
      <vt:lpstr>template 1</vt:lpstr>
      <vt:lpstr>Default Design</vt:lpstr>
      <vt:lpstr>Note 16 What is a Marketing Strategy?</vt:lpstr>
      <vt:lpstr>Introduction</vt:lpstr>
      <vt:lpstr>Introduction</vt:lpstr>
      <vt:lpstr>Introduction</vt:lpstr>
      <vt:lpstr>Introduction</vt:lpstr>
      <vt:lpstr>Table Note 16-1 - The 5 Ws and 1 H of the Marketing Strategy</vt:lpstr>
      <vt:lpstr>Figure Note 16-1 - The “Hexagon” of Strategy (IKEA)</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Jagruti Gadekar</dc:creator>
  <cp:lastModifiedBy>Bader</cp:lastModifiedBy>
  <cp:revision>1040</cp:revision>
  <dcterms:created xsi:type="dcterms:W3CDTF">2011-04-11T09:42:26Z</dcterms:created>
  <dcterms:modified xsi:type="dcterms:W3CDTF">2014-01-03T09:17:19Z</dcterms:modified>
</cp:coreProperties>
</file>