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684" r:id="rId2"/>
  </p:sldMasterIdLst>
  <p:notesMasterIdLst>
    <p:notesMasterId r:id="rId24"/>
  </p:notesMasterIdLst>
  <p:sldIdLst>
    <p:sldId id="256" r:id="rId3"/>
    <p:sldId id="271" r:id="rId4"/>
    <p:sldId id="279" r:id="rId5"/>
    <p:sldId id="280" r:id="rId6"/>
    <p:sldId id="272" r:id="rId7"/>
    <p:sldId id="281" r:id="rId8"/>
    <p:sldId id="282" r:id="rId9"/>
    <p:sldId id="283" r:id="rId10"/>
    <p:sldId id="284" r:id="rId11"/>
    <p:sldId id="273" r:id="rId12"/>
    <p:sldId id="274" r:id="rId13"/>
    <p:sldId id="275" r:id="rId14"/>
    <p:sldId id="285" r:id="rId15"/>
    <p:sldId id="278" r:id="rId16"/>
    <p:sldId id="276" r:id="rId17"/>
    <p:sldId id="277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A78"/>
    <a:srgbClr val="0055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76" autoAdjust="0"/>
  </p:normalViewPr>
  <p:slideViewPr>
    <p:cSldViewPr>
      <p:cViewPr varScale="1">
        <p:scale>
          <a:sx n="52" d="100"/>
          <a:sy n="5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FAD62D-EFA8-4B69-9B89-10316F6ACF15}" type="datetimeFigureOut">
              <a:rPr lang="en-US"/>
              <a:pPr>
                <a:defRPr/>
              </a:pPr>
              <a:t>1/3/2014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B5C4D8-A148-4B4B-B3F7-3932ED1E5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A9231B-262C-4586-8F4C-3AB0C1B60BA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Companies are successful when they are able to create a sustainable difference.</a:t>
            </a:r>
          </a:p>
          <a:p>
            <a:pPr>
              <a:buFontTx/>
              <a:buChar char="•"/>
            </a:pPr>
            <a:r>
              <a:rPr lang="en-US" smtClean="0"/>
              <a:t> Creating a difference:</a:t>
            </a:r>
          </a:p>
          <a:p>
            <a:pPr lvl="1">
              <a:buFontTx/>
              <a:buChar char="•"/>
            </a:pPr>
            <a:r>
              <a:rPr lang="en-US" smtClean="0"/>
              <a:t> Bringing an identical or similar product or service to market more cost effectively than the competitors.</a:t>
            </a:r>
          </a:p>
          <a:p>
            <a:pPr lvl="1">
              <a:buFontTx/>
              <a:buChar char="•"/>
            </a:pPr>
            <a:r>
              <a:rPr lang="en-US" smtClean="0"/>
              <a:t> Bundling unique benefits in an offering for which customers are willing to pay a price premium.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3FB866-130B-4123-9385-D45F0F9D811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Cost leaders adopt a top–down approach and are authoritative to enforce smooth flowing, standardized processes, and consistency.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A9A75D-E590-40B5-BDDA-9323607BE8F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Potential sources of cost advantages are summarized in the table above.</a:t>
            </a:r>
          </a:p>
          <a:p>
            <a:pPr>
              <a:buFontTx/>
              <a:buChar char="•"/>
            </a:pPr>
            <a:r>
              <a:rPr lang="en-US" smtClean="0"/>
              <a:t> If there is more than one cost leader per industry, then a price war may be a possibility.</a:t>
            </a:r>
          </a:p>
          <a:p>
            <a:pPr>
              <a:buFontTx/>
              <a:buChar char="•"/>
            </a:pPr>
            <a:r>
              <a:rPr lang="en-US" smtClean="0"/>
              <a:t> Market share becomes crucial to becoming and staying the cost leader.</a:t>
            </a:r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0E82D7-041E-4263-940E-A5001B85D8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The table above summarizes selected sources of differentiation.</a:t>
            </a:r>
          </a:p>
          <a:p>
            <a:pPr>
              <a:buFontTx/>
              <a:buChar char="•"/>
            </a:pPr>
            <a:r>
              <a:rPr lang="en-US" smtClean="0"/>
              <a:t> The assortment of potential points of differentiation emphasizes the range of ways that an offering can deliver superior satisfaction and greater value to customers.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D1D8A5-001C-4C1C-AF90-9B50134128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The dimensions and decisions that structure competitive scope are the same as those that define market segmentation.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0502EC-26C1-445C-AFA6-1B459915061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Competitive scope can be thought of as a continuum covering a range of viable alternatives.</a:t>
            </a:r>
          </a:p>
          <a:p>
            <a:pPr lvl="1">
              <a:buFontTx/>
              <a:buChar char="•"/>
            </a:pPr>
            <a:r>
              <a:rPr lang="en-US" smtClean="0"/>
              <a:t> Some firms serve mass markets with standardized offerings.</a:t>
            </a:r>
          </a:p>
          <a:p>
            <a:pPr lvl="1">
              <a:buFontTx/>
              <a:buChar char="•"/>
            </a:pPr>
            <a:r>
              <a:rPr lang="en-US" smtClean="0"/>
              <a:t> Some firms even target the whole world as a single market - global strategies.</a:t>
            </a:r>
          </a:p>
          <a:p>
            <a:pPr lvl="1">
              <a:buFontTx/>
              <a:buChar char="•"/>
            </a:pPr>
            <a:r>
              <a:rPr lang="en-US" smtClean="0"/>
              <a:t> Some firms serve very small markets or “niches” with highly customized, value-added offerings.</a:t>
            </a:r>
          </a:p>
          <a:p>
            <a:pPr lvl="1">
              <a:buFontTx/>
              <a:buChar char="•"/>
            </a:pPr>
            <a:r>
              <a:rPr lang="en-US" smtClean="0"/>
              <a:t> Some firms carve out any number of intermediate competitive scopes.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4F2047-8B6C-4E20-A57A-B704686678A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559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BBF7-D815-43B3-AEA0-CC34A4BC1F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A796-B2CC-40E5-A2CC-EE14F4861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559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5603B0EC-829B-4323-87B1-574748E68CB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56FD-34A4-4867-BE99-97DC7706F4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1255-9F03-4F81-8D64-CA543CDB62D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CC84-90AC-455C-9918-DD435EEC2DB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B7B7-745D-4273-98A3-925BFB01AAF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0A2B-6FAA-4A4C-97E0-B20229603C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C4C2-F689-4B77-BCED-F2491900D2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4CA76A33-B991-402A-B1AD-EF2747B4C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20414-97C4-43B8-88AD-E93A56D39FB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23A8-CB88-4A66-9A09-C3C5964607B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68E5B-6BC9-4A54-A6BE-2F27D15C5C5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4F51-30DA-4655-B028-4B66B91A4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B8F8-0BF2-4C62-8C4D-533193A43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9027-FC80-4F54-860F-8B53AF15F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BF62-7EB8-4DE6-9D97-091756E407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4FD7-05FE-41E0-BA82-AAC062081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4278-9135-47E9-956B-ED720A0FE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B730-2CE4-4C0D-B7E4-3C26E5379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600DE580-0FAF-48AA-938A-208B172F6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atin typeface="+mn-lt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AB6DAF8-9403-4B52-91AC-FE36A46E9B2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6" r:id="rId2"/>
    <p:sldLayoutId id="2147484687" r:id="rId3"/>
    <p:sldLayoutId id="2147484688" r:id="rId4"/>
    <p:sldLayoutId id="2147484689" r:id="rId5"/>
    <p:sldLayoutId id="2147484690" r:id="rId6"/>
    <p:sldLayoutId id="2147484691" r:id="rId7"/>
    <p:sldLayoutId id="2147484692" r:id="rId8"/>
    <p:sldLayoutId id="2147484693" r:id="rId9"/>
    <p:sldLayoutId id="2147484694" r:id="rId10"/>
    <p:sldLayoutId id="2147484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5486400" y="533400"/>
            <a:ext cx="3276600" cy="5105400"/>
          </a:xfrm>
          <a:ln>
            <a:noFill/>
          </a:ln>
        </p:spPr>
        <p:txBody>
          <a:bodyPr/>
          <a:lstStyle/>
          <a:p>
            <a:r>
              <a:rPr lang="en-US" smtClean="0"/>
              <a:t>Note 17</a:t>
            </a:r>
            <a:br>
              <a:rPr lang="en-US" smtClean="0"/>
            </a:br>
            <a:r>
              <a:rPr lang="en-US" smtClean="0"/>
              <a:t>Generic Strategies—</a:t>
            </a:r>
            <a:br>
              <a:rPr lang="en-US" smtClean="0"/>
            </a:br>
            <a:r>
              <a:rPr lang="en-US" smtClean="0"/>
              <a:t>Advantage and 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17-2 - Common Bases of Differentiation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07A31-34EF-4269-A5C7-A59B8FD733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4820" name="Picture 4" descr="125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516063"/>
            <a:ext cx="16129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17-3 - Comparing Cost Leadership and Differentiation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DE2BF-FE2E-4B28-9DFB-4660B4A29EB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5844" name="Picture 4" descr="FR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43150"/>
            <a:ext cx="8305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17-4 - Generic Strategies and Their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1BD9B5-8A71-4418-97C5-8418C1A9ABF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6868" name="Picture 4" descr="58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55850"/>
            <a:ext cx="81534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 Strategies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Companies can pursue a hybrid strategy that simultaneously seeks to achieve differentiation and lower prices</a:t>
            </a:r>
          </a:p>
          <a:p>
            <a:r>
              <a:rPr lang="en-US" smtClean="0"/>
              <a:t>Hybrid strategies are more the exception than the rule and that they are difficult to execute</a:t>
            </a:r>
          </a:p>
          <a:p>
            <a:r>
              <a:rPr lang="en-US" smtClean="0"/>
              <a:t>One exception to the rule of choosing one or the other</a:t>
            </a:r>
          </a:p>
          <a:p>
            <a:pPr lvl="1"/>
            <a:r>
              <a:rPr lang="en-US" smtClean="0"/>
              <a:t>An offering that is distinct for its low cost  and differentiated by its high reliability and/or conformity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500C3-D2AE-4009-899C-AEDE5F7E347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Scope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the size and breadth of the market(s) the strategy means to serve or target(s)</a:t>
            </a:r>
          </a:p>
          <a:p>
            <a:r>
              <a:rPr lang="en-US" smtClean="0"/>
              <a:t>It may vary in terms of: </a:t>
            </a:r>
          </a:p>
          <a:p>
            <a:pPr lvl="1"/>
            <a:r>
              <a:rPr lang="en-US" smtClean="0"/>
              <a:t>The number of customers the firm targets</a:t>
            </a:r>
          </a:p>
          <a:p>
            <a:pPr lvl="1"/>
            <a:r>
              <a:rPr lang="en-US" smtClean="0"/>
              <a:t>The number of segments the firm targets</a:t>
            </a:r>
          </a:p>
          <a:p>
            <a:pPr lvl="1"/>
            <a:r>
              <a:rPr lang="en-US" smtClean="0"/>
              <a:t>The heterogeneity of different customers and segments</a:t>
            </a:r>
          </a:p>
          <a:p>
            <a:pPr lvl="1"/>
            <a:r>
              <a:rPr lang="en-US" smtClean="0"/>
              <a:t>The variety of needs that the firm endeavors to serve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AE753-E43F-451F-BDCA-AAD2CBE6A73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17-2 - Scope of 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E9D441-D179-4839-8F90-B94CF776354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9940" name="Picture 4" descr="8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028825"/>
            <a:ext cx="52800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17-3 - Generic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97D52D-811F-43F0-94AF-0822E75112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0964" name="Picture 5" descr="8796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90675"/>
            <a:ext cx="73152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of Customer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customer value analysis serves two purposes:</a:t>
            </a:r>
          </a:p>
          <a:p>
            <a:pPr lvl="1"/>
            <a:r>
              <a:rPr lang="en-US" smtClean="0"/>
              <a:t>It can be useful in the formulation of market databased strategies, which are preferable to vague definitions or blurry descriptions of strategies</a:t>
            </a:r>
          </a:p>
          <a:p>
            <a:pPr lvl="1"/>
            <a:r>
              <a:rPr lang="en-US" smtClean="0"/>
              <a:t>This type of analysis helps identify clear measures to implement strategies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698C9-151B-4CD6-B4BE-2FFAE8953B6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of Customer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order for an analysis to be successful, the marketer must have clear answers to the following questions, ideally based on market research data:</a:t>
            </a:r>
          </a:p>
          <a:p>
            <a:pPr lvl="1"/>
            <a:r>
              <a:rPr lang="en-US" smtClean="0"/>
              <a:t>What is our target market?</a:t>
            </a:r>
          </a:p>
          <a:p>
            <a:pPr lvl="1"/>
            <a:r>
              <a:rPr lang="en-US" smtClean="0"/>
              <a:t>Who are our competitors in the target market?</a:t>
            </a:r>
          </a:p>
          <a:p>
            <a:pPr lvl="1"/>
            <a:r>
              <a:rPr lang="en-US" smtClean="0"/>
              <a:t>What are the customers’ buying criteria?</a:t>
            </a:r>
          </a:p>
          <a:p>
            <a:pPr lvl="1"/>
            <a:r>
              <a:rPr lang="en-US" smtClean="0"/>
              <a:t>How important is each of these criteria?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79F06-DE0D-4009-B18A-4873526BACB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of Customer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How do customers evaluate our product and the competitors’ products on the basis of these buying criteria?</a:t>
            </a:r>
          </a:p>
          <a:p>
            <a:pPr lvl="1"/>
            <a:r>
              <a:rPr lang="en-US" smtClean="0"/>
              <a:t>What are our prices and those of the competitors?</a:t>
            </a:r>
          </a:p>
          <a:p>
            <a:pPr lvl="1"/>
            <a:r>
              <a:rPr lang="en-US" smtClean="0"/>
              <a:t>What is the customers’ price sensitivity?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2BF7CD-F686-4B0E-8C0F-0368ACCCAA3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17-1 - Basis of Competition: Cost</a:t>
            </a:r>
            <a:br>
              <a:rPr lang="en-US" smtClean="0"/>
            </a:br>
            <a:r>
              <a:rPr lang="en-US" smtClean="0"/>
              <a:t>Leadership and Differentiation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1929C-73C4-455B-839A-BB1F518C809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6628" name="Picture 4" descr="75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16063"/>
            <a:ext cx="4883150" cy="503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of Customer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Steps of analysis</a:t>
            </a:r>
          </a:p>
          <a:p>
            <a:pPr lvl="1"/>
            <a:r>
              <a:rPr lang="en-US" smtClean="0"/>
              <a:t>Step 1: Definition of the target market</a:t>
            </a:r>
          </a:p>
          <a:p>
            <a:pPr lvl="1"/>
            <a:r>
              <a:rPr lang="en-US" smtClean="0"/>
              <a:t>Step 2: Identification of competitors</a:t>
            </a:r>
          </a:p>
          <a:p>
            <a:pPr lvl="1"/>
            <a:r>
              <a:rPr lang="en-US" smtClean="0"/>
              <a:t>Step 3: Identification of customers’ buying criteria and their relative importance</a:t>
            </a:r>
          </a:p>
          <a:p>
            <a:pPr lvl="1"/>
            <a:r>
              <a:rPr lang="en-US" smtClean="0"/>
              <a:t>Step 4: Assessment of product performance and price</a:t>
            </a:r>
          </a:p>
          <a:p>
            <a:pPr lvl="1"/>
            <a:r>
              <a:rPr lang="en-US" smtClean="0"/>
              <a:t>Step 5: Calculation of relative quality and relative price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72A753-8950-4F03-9591-BC83FDB9BFE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of Customer Value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Step 6: Estimation of customers’ price sensitivity</a:t>
            </a:r>
          </a:p>
          <a:p>
            <a:pPr lvl="1"/>
            <a:r>
              <a:rPr lang="en-US" smtClean="0"/>
              <a:t>Step 7: Creation of the customer value map and formulation of strategies</a:t>
            </a:r>
          </a:p>
          <a:p>
            <a:pPr lvl="1"/>
            <a:r>
              <a:rPr lang="en-US" smtClean="0"/>
              <a:t>Step 8: Definition of an action plan using importance- performance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81F2A-F7C2-4680-9CFD-DCE59DED532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Leadership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cost leader typically offers a standardized, no-frills product</a:t>
            </a:r>
          </a:p>
          <a:p>
            <a:r>
              <a:rPr lang="en-US" smtClean="0"/>
              <a:t>The strategic objective of the cost leader:</a:t>
            </a:r>
          </a:p>
          <a:p>
            <a:pPr lvl="1"/>
            <a:r>
              <a:rPr lang="en-US" smtClean="0"/>
              <a:t>To deliver the products at lowest costs</a:t>
            </a:r>
          </a:p>
          <a:p>
            <a:pPr lvl="1"/>
            <a:r>
              <a:rPr lang="en-US" smtClean="0"/>
              <a:t>To sell those products at the lowest price</a:t>
            </a:r>
          </a:p>
          <a:p>
            <a:pPr lvl="1"/>
            <a:r>
              <a:rPr lang="en-US" smtClean="0"/>
              <a:t>To communicate that proposition to price-sensitive markets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2C266-CFD8-4969-A19A-6A4B654186C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Leadership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Cost leaders’ products are:</a:t>
            </a:r>
          </a:p>
          <a:p>
            <a:pPr lvl="1"/>
            <a:r>
              <a:rPr lang="en-US" smtClean="0"/>
              <a:t>Highly standardized, with no-frills</a:t>
            </a:r>
          </a:p>
          <a:p>
            <a:pPr lvl="1"/>
            <a:r>
              <a:rPr lang="en-US" smtClean="0"/>
              <a:t>Produced for mass markets</a:t>
            </a:r>
          </a:p>
          <a:p>
            <a:r>
              <a:rPr lang="en-US" smtClean="0"/>
              <a:t>Cost leader must excel in:</a:t>
            </a:r>
          </a:p>
          <a:p>
            <a:pPr lvl="1"/>
            <a:r>
              <a:rPr lang="en-US" smtClean="0"/>
              <a:t>Operational efficiency </a:t>
            </a:r>
          </a:p>
          <a:p>
            <a:pPr lvl="1"/>
            <a:r>
              <a:rPr lang="en-US" smtClean="0"/>
              <a:t>Process improvement</a:t>
            </a:r>
          </a:p>
          <a:p>
            <a:r>
              <a:rPr lang="en-US" smtClean="0"/>
              <a:t>The dominant values are</a:t>
            </a:r>
          </a:p>
          <a:p>
            <a:pPr lvl="1"/>
            <a:r>
              <a:rPr lang="en-US" smtClean="0"/>
              <a:t>Cost-consciousness</a:t>
            </a:r>
          </a:p>
          <a:p>
            <a:pPr lvl="1"/>
            <a:r>
              <a:rPr lang="en-US" smtClean="0"/>
              <a:t>Efficiency</a:t>
            </a:r>
          </a:p>
          <a:p>
            <a:pPr lvl="1"/>
            <a:r>
              <a:rPr lang="en-US" smtClean="0"/>
              <a:t>Risk aversion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D7300-CE8F-4FDC-A172-0BA0FEE8402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17-1 - Sources of Cost Advantages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F3C8B-F79D-4DB2-9BCB-540BD4F7035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9700" name="Picture 4" descr="89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79550"/>
            <a:ext cx="39370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advantage can be created when a company is able to deliver a superior product or service to the customer, for which the customer is willing to pay a premium because it better fulfills his needs</a:t>
            </a:r>
          </a:p>
          <a:p>
            <a:r>
              <a:rPr lang="en-US" smtClean="0"/>
              <a:t>Superior value can stem from:</a:t>
            </a:r>
          </a:p>
          <a:p>
            <a:pPr lvl="1"/>
            <a:r>
              <a:rPr lang="en-US" smtClean="0"/>
              <a:t>Higher quality</a:t>
            </a:r>
          </a:p>
          <a:p>
            <a:pPr lvl="1"/>
            <a:r>
              <a:rPr lang="en-US" smtClean="0"/>
              <a:t>Better service</a:t>
            </a:r>
          </a:p>
          <a:p>
            <a:pPr lvl="1"/>
            <a:r>
              <a:rPr lang="en-US" smtClean="0"/>
              <a:t>More features and more convenience</a:t>
            </a:r>
          </a:p>
          <a:p>
            <a:pPr lvl="1"/>
            <a:r>
              <a:rPr lang="en-US" smtClean="0"/>
              <a:t>Better brand image</a:t>
            </a:r>
          </a:p>
          <a:p>
            <a:pPr lvl="1"/>
            <a:r>
              <a:rPr lang="en-US" smtClean="0"/>
              <a:t>Other distinctive qualities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8FDAB-9B8F-49EB-A725-58152A9017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differentiation strategy requires almost the opposite skills and organizational characteristics than a cost-leadership strategy</a:t>
            </a:r>
          </a:p>
          <a:p>
            <a:r>
              <a:rPr lang="en-US" smtClean="0"/>
              <a:t>Differentiation requires:</a:t>
            </a:r>
          </a:p>
          <a:p>
            <a:pPr lvl="1"/>
            <a:r>
              <a:rPr lang="en-US" smtClean="0"/>
              <a:t>Continuous innovation </a:t>
            </a:r>
          </a:p>
          <a:p>
            <a:pPr lvl="1"/>
            <a:r>
              <a:rPr lang="en-US" smtClean="0"/>
              <a:t>Exceptional brand management</a:t>
            </a:r>
          </a:p>
          <a:p>
            <a:r>
              <a:rPr lang="en-US" smtClean="0"/>
              <a:t>A differentiated offering is highly sophisticated</a:t>
            </a:r>
          </a:p>
          <a:p>
            <a:pPr lvl="1"/>
            <a:r>
              <a:rPr lang="en-US" smtClean="0"/>
              <a:t>Offers exceptional quality and/or a unique brand image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87EC69-2170-4758-B4D7-0D36F2D19C9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differentiator must:</a:t>
            </a:r>
          </a:p>
          <a:p>
            <a:pPr lvl="1"/>
            <a:r>
              <a:rPr lang="en-US" smtClean="0"/>
              <a:t>Be customer oriented</a:t>
            </a:r>
          </a:p>
          <a:p>
            <a:pPr lvl="1"/>
            <a:r>
              <a:rPr lang="en-US" smtClean="0"/>
              <a:t>Be innovative </a:t>
            </a:r>
          </a:p>
          <a:p>
            <a:pPr lvl="1"/>
            <a:r>
              <a:rPr lang="en-US" smtClean="0"/>
              <a:t>Have special skills in brand management</a:t>
            </a:r>
          </a:p>
          <a:p>
            <a:r>
              <a:rPr lang="en-US" smtClean="0"/>
              <a:t>Companies with differentiation strategy</a:t>
            </a:r>
          </a:p>
          <a:p>
            <a:pPr lvl="1"/>
            <a:r>
              <a:rPr lang="en-US" smtClean="0"/>
              <a:t>Have very flexible and organic organizational structures</a:t>
            </a:r>
          </a:p>
          <a:p>
            <a:pPr lvl="1"/>
            <a:r>
              <a:rPr lang="en-US" smtClean="0"/>
              <a:t>Work with cross-functional teams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9D29D-2CF1-494D-AA0B-97F445A08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Leaders of differentiated organizations are visionaries who:</a:t>
            </a:r>
          </a:p>
          <a:p>
            <a:pPr lvl="1"/>
            <a:r>
              <a:rPr lang="en-US" smtClean="0"/>
              <a:t>Involve employees in decision making </a:t>
            </a:r>
          </a:p>
          <a:p>
            <a:pPr lvl="1"/>
            <a:r>
              <a:rPr lang="en-US" smtClean="0"/>
              <a:t>Encourage employees to innovate and generate creative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6C6F43-8E10-4EB4-B9AF-7E9F8AAA57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1284</TotalTime>
  <Words>927</Words>
  <Application>Microsoft Office PowerPoint</Application>
  <PresentationFormat>On-screen Show (4:3)</PresentationFormat>
  <Paragraphs>134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template 1</vt:lpstr>
      <vt:lpstr>1_template 1</vt:lpstr>
      <vt:lpstr>Note 17 Generic Strategies— Advantage and Scope</vt:lpstr>
      <vt:lpstr>Figure Note 17-1 - Basis of Competition: Cost Leadership and Differentiation</vt:lpstr>
      <vt:lpstr>Cost Leadership</vt:lpstr>
      <vt:lpstr>Cost Leadership</vt:lpstr>
      <vt:lpstr>Table Note 17-1 - Sources of Cost Advantages</vt:lpstr>
      <vt:lpstr>Differentiation</vt:lpstr>
      <vt:lpstr>Differentiation</vt:lpstr>
      <vt:lpstr>Differentiation</vt:lpstr>
      <vt:lpstr>Differentiation</vt:lpstr>
      <vt:lpstr>Table Note 17-2 - Common Bases of Differentiation</vt:lpstr>
      <vt:lpstr>Table Note 17-3 - Comparing Cost Leadership and Differentiation</vt:lpstr>
      <vt:lpstr>Table Note 17-4 - Generic Strategies and Their Requirements</vt:lpstr>
      <vt:lpstr>Hybrid Strategies</vt:lpstr>
      <vt:lpstr>Competitive Scope</vt:lpstr>
      <vt:lpstr>Figure Note 17-2 - Scope of Competition</vt:lpstr>
      <vt:lpstr>Figure Note 17-3 - Generic Strategies</vt:lpstr>
      <vt:lpstr>Application of Customer Value Analysis</vt:lpstr>
      <vt:lpstr>Application of Customer Value Analysis</vt:lpstr>
      <vt:lpstr>Application of Customer Value Analysis</vt:lpstr>
      <vt:lpstr>Application of Customer Value Analysis</vt:lpstr>
      <vt:lpstr>Application of Customer Value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Jagruti Gadekar</dc:creator>
  <cp:lastModifiedBy>Bader</cp:lastModifiedBy>
  <cp:revision>1160</cp:revision>
  <dcterms:created xsi:type="dcterms:W3CDTF">2011-04-11T09:42:26Z</dcterms:created>
  <dcterms:modified xsi:type="dcterms:W3CDTF">2014-01-03T08:44:53Z</dcterms:modified>
</cp:coreProperties>
</file>