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Lst>
  <p:notesMasterIdLst>
    <p:notesMasterId r:id="rId10"/>
  </p:notesMasterIdLst>
  <p:sldIdLst>
    <p:sldId id="256" r:id="rId3"/>
    <p:sldId id="259" r:id="rId4"/>
    <p:sldId id="260" r:id="rId5"/>
    <p:sldId id="261" r:id="rId6"/>
    <p:sldId id="262" r:id="rId7"/>
    <p:sldId id="263" r:id="rId8"/>
    <p:sldId id="258"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48333" autoAdjust="0"/>
  </p:normalViewPr>
  <p:slideViewPr>
    <p:cSldViewPr>
      <p:cViewPr varScale="1">
        <p:scale>
          <a:sx n="22" d="100"/>
          <a:sy n="22" d="100"/>
        </p:scale>
        <p:origin x="-10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8930E63-FE65-441E-AAF0-7D7BF703DFC3}"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92E003-A0A1-4064-8A54-71C7141FEFD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FAF613F2-8C2E-4C17-9AC9-87A20033C5CF}"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A company can be either:</a:t>
            </a:r>
          </a:p>
          <a:p>
            <a:pPr lvl="1">
              <a:buFontTx/>
              <a:buChar char="•"/>
            </a:pPr>
            <a:r>
              <a:rPr lang="en-US" smtClean="0"/>
              <a:t> The first to market, capturing the first-mover advantage.</a:t>
            </a:r>
          </a:p>
          <a:p>
            <a:pPr lvl="1">
              <a:buFontTx/>
              <a:buChar char="•"/>
            </a:pPr>
            <a:r>
              <a:rPr lang="en-US" smtClean="0"/>
              <a:t> The follower, trying to learn from the first entrant and to imitate or even improve.</a:t>
            </a:r>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B70A6931-4120-4319-B667-BFA2136DCCCF}"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When a company internationalizes, it has four options:</a:t>
            </a:r>
          </a:p>
          <a:p>
            <a:pPr lvl="1">
              <a:buFontTx/>
              <a:buChar char="•"/>
            </a:pPr>
            <a:r>
              <a:rPr lang="en-US" smtClean="0"/>
              <a:t> Build an international strategy</a:t>
            </a:r>
          </a:p>
          <a:p>
            <a:pPr lvl="1">
              <a:buFontTx/>
              <a:buChar char="•"/>
            </a:pPr>
            <a:r>
              <a:rPr lang="en-US" smtClean="0"/>
              <a:t> Build a multinational strategy</a:t>
            </a:r>
          </a:p>
          <a:p>
            <a:pPr lvl="1">
              <a:buFontTx/>
              <a:buChar char="•"/>
            </a:pPr>
            <a:r>
              <a:rPr lang="en-US" smtClean="0"/>
              <a:t> Build a global strategy</a:t>
            </a:r>
          </a:p>
          <a:p>
            <a:pPr lvl="1">
              <a:buFontTx/>
              <a:buChar char="•"/>
            </a:pPr>
            <a:r>
              <a:rPr lang="en-US" smtClean="0"/>
              <a:t> Build a combination of the above or a transnational strategy</a:t>
            </a:r>
          </a:p>
          <a:p>
            <a:pPr lvl="1">
              <a:buFontTx/>
              <a:buChar char="•"/>
            </a:pPr>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8C3662E3-9554-4D44-8F5A-81A470FC54F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To enter international markets, five entry modes with specific advantages and disadvantages exist:</a:t>
            </a:r>
          </a:p>
          <a:p>
            <a:pPr lvl="1">
              <a:buFontTx/>
              <a:buChar char="•"/>
            </a:pPr>
            <a:r>
              <a:rPr lang="en-US" smtClean="0"/>
              <a:t> Exporting</a:t>
            </a:r>
          </a:p>
          <a:p>
            <a:pPr lvl="1">
              <a:buFontTx/>
              <a:buChar char="•"/>
            </a:pPr>
            <a:r>
              <a:rPr lang="en-US" smtClean="0"/>
              <a:t> Licensing</a:t>
            </a:r>
          </a:p>
          <a:p>
            <a:pPr lvl="1">
              <a:buFontTx/>
              <a:buChar char="•"/>
            </a:pPr>
            <a:r>
              <a:rPr lang="en-US" smtClean="0"/>
              <a:t> Franchising</a:t>
            </a:r>
          </a:p>
          <a:p>
            <a:pPr lvl="1">
              <a:buFontTx/>
              <a:buChar char="•"/>
            </a:pPr>
            <a:r>
              <a:rPr lang="en-US" smtClean="0"/>
              <a:t> Joint ventures</a:t>
            </a:r>
          </a:p>
          <a:p>
            <a:pPr lvl="1">
              <a:buFontTx/>
              <a:buChar char="•"/>
            </a:pPr>
            <a:r>
              <a:rPr lang="en-US" smtClean="0"/>
              <a:t> Direct investment</a:t>
            </a:r>
          </a:p>
          <a:p>
            <a:pPr lvl="1">
              <a:buFontTx/>
              <a:buChar char="•"/>
            </a:pPr>
            <a:endParaRPr lang="en-US" smtClean="0"/>
          </a:p>
          <a:p>
            <a:r>
              <a:rPr lang="en-US" smtClean="0"/>
              <a:t>	</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310E2B77-AC0C-40E4-BE9A-D88CAC730AEF}"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Business strategists and marketers have developed some strategies that describe how companies can attack their competitors.</a:t>
            </a:r>
          </a:p>
          <a:p>
            <a:pPr>
              <a:buFontTx/>
              <a:buChar char="•"/>
            </a:pPr>
            <a:r>
              <a:rPr lang="en-US" smtClean="0"/>
              <a:t> The table describes the characteristics for these strategies.</a:t>
            </a:r>
          </a:p>
          <a:p>
            <a:pPr>
              <a:buFontTx/>
              <a:buChar char="•"/>
            </a:pPr>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659A8FD4-FC83-44E8-9006-9374A725F6DB}"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Business strategists and marketers have developed some strategies that describe how they can defend themselves against the aggressor.</a:t>
            </a:r>
          </a:p>
          <a:p>
            <a:pPr>
              <a:buFontTx/>
              <a:buChar char="•"/>
            </a:pPr>
            <a:r>
              <a:rPr lang="en-US" smtClean="0"/>
              <a:t> The table lists the characteristics of these strategies.</a:t>
            </a:r>
          </a:p>
          <a:p>
            <a:pPr>
              <a:buFontTx/>
              <a:buChar char="•"/>
            </a:pPr>
            <a:endParaRPr lang="en-US" smtClean="0"/>
          </a:p>
        </p:txBody>
      </p:sp>
      <p:sp>
        <p:nvSpPr>
          <p:cNvPr id="4" name="Slide Number Placeholder 3"/>
          <p:cNvSpPr>
            <a:spLocks noGrp="1"/>
          </p:cNvSpPr>
          <p:nvPr>
            <p:ph type="sldNum" sz="quarter" idx="5"/>
          </p:nvPr>
        </p:nvSpPr>
        <p:spPr/>
        <p:txBody>
          <a:bodyPr/>
          <a:lstStyle/>
          <a:p>
            <a:pPr>
              <a:defRPr/>
            </a:pPr>
            <a:fld id="{EB52144A-30E2-4CBE-83EA-A636990416D8}"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765788D6-0050-4EEC-8AC6-284F2A668040}"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1F3C99-37F1-479F-8928-6E5CADADE7A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0C2E33-6BC4-429C-9A27-FF392944B96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6AB25951-A3A2-4F13-88AC-02543F6F84A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BBA238CD-5E82-40F0-8530-45AB187F1EC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8A4AE893-5257-462B-9EDE-BE4B52E38680}"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CDF33F68-163E-43D2-B932-417007B1607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80AC9281-CA94-415A-8E22-E8827DCD61A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8C9B180D-A0C7-4E60-B3C9-A3DA5E9910E1}"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311278A9-1321-4238-868C-76DF27171D1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A4604F66-E4A6-4EF8-83CC-2F84B0CBA7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FAB68E69-5D3C-447B-9B8D-A4FB7E2C00A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87DA7405-552E-4BD3-885A-4C9F537DA2A3}"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584060BD-0271-414D-87BB-FFFAEA8CBE57}"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78A924D1-4C66-4DE7-8BCB-4C933DC3784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06A327-FFAB-4ACD-B143-2C5E4136FE9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BAB1D5C-70B9-4812-A764-2C2801AA85D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788D563-77E8-40A1-B179-B5DD551816D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4E3D933-62BF-4A3E-92EB-8FD0DC1DFA9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9B88C1B-2EA5-406A-87F3-CB9E64C4173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6316242-A7F4-46D0-99EB-C33983E281F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1DFD439-3811-41EB-96C4-A79DCF00A06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D0A7BE55-2030-4574-9566-C62A156B0BBE}"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750" r:id="rId1"/>
    <p:sldLayoutId id="2147484751" r:id="rId2"/>
    <p:sldLayoutId id="2147484752" r:id="rId3"/>
    <p:sldLayoutId id="2147484753" r:id="rId4"/>
    <p:sldLayoutId id="2147484754" r:id="rId5"/>
    <p:sldLayoutId id="2147484755" r:id="rId6"/>
    <p:sldLayoutId id="2147484756" r:id="rId7"/>
    <p:sldLayoutId id="2147484757" r:id="rId8"/>
    <p:sldLayoutId id="2147484758" r:id="rId9"/>
    <p:sldLayoutId id="2147484759" r:id="rId10"/>
    <p:sldLayoutId id="2147484760"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CD964FA7-F7BF-412D-9A60-7DF279FD90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1" r:id="rId1"/>
    <p:sldLayoutId id="2147484762" r:id="rId2"/>
    <p:sldLayoutId id="2147484763" r:id="rId3"/>
    <p:sldLayoutId id="2147484764" r:id="rId4"/>
    <p:sldLayoutId id="2147484765" r:id="rId5"/>
    <p:sldLayoutId id="2147484766" r:id="rId6"/>
    <p:sldLayoutId id="2147484767" r:id="rId7"/>
    <p:sldLayoutId id="2147484768" r:id="rId8"/>
    <p:sldLayoutId id="2147484769" r:id="rId9"/>
    <p:sldLayoutId id="2147484770" r:id="rId10"/>
    <p:sldLayoutId id="21474847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cid:3287383400_21775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Note 20</a:t>
            </a:r>
            <a:br>
              <a:rPr lang="en-US" smtClean="0"/>
            </a:br>
            <a:r>
              <a:rPr lang="en-US" smtClean="0"/>
              <a:t>Specific Marketing</a:t>
            </a:r>
            <a:br>
              <a:rPr lang="en-US" smtClean="0"/>
            </a:br>
            <a:r>
              <a:rPr lang="en-US" smtClean="0"/>
              <a:t>Strategies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Table Note 20-1 - First-Mover versus Follower Strategy</a:t>
            </a:r>
          </a:p>
        </p:txBody>
      </p:sp>
      <p:sp>
        <p:nvSpPr>
          <p:cNvPr id="4" name="Slide Number Placeholder 3"/>
          <p:cNvSpPr>
            <a:spLocks noGrp="1"/>
          </p:cNvSpPr>
          <p:nvPr>
            <p:ph type="sldNum" sz="quarter" idx="10"/>
          </p:nvPr>
        </p:nvSpPr>
        <p:spPr/>
        <p:txBody>
          <a:bodyPr/>
          <a:lstStyle/>
          <a:p>
            <a:pPr>
              <a:defRPr/>
            </a:pPr>
            <a:fld id="{24F5FB10-D5E4-46C3-8D73-E2A1628A2062}" type="slidenum">
              <a:rPr lang="en-US" smtClean="0"/>
              <a:pPr>
                <a:defRPr/>
              </a:pPr>
              <a:t>2</a:t>
            </a:fld>
            <a:endParaRPr lang="en-US" dirty="0"/>
          </a:p>
        </p:txBody>
      </p:sp>
      <p:pic>
        <p:nvPicPr>
          <p:cNvPr id="26628" name="Picture 4" descr="yuh.PNG"/>
          <p:cNvPicPr>
            <a:picLocks noChangeAspect="1"/>
          </p:cNvPicPr>
          <p:nvPr/>
        </p:nvPicPr>
        <p:blipFill>
          <a:blip r:embed="rId3" cstate="print"/>
          <a:srcRect/>
          <a:stretch>
            <a:fillRect/>
          </a:stretch>
        </p:blipFill>
        <p:spPr bwMode="auto">
          <a:xfrm>
            <a:off x="354013" y="1676400"/>
            <a:ext cx="8408987" cy="4648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Table Note 20-2 - Approaches to Internationalization</a:t>
            </a:r>
          </a:p>
        </p:txBody>
      </p:sp>
      <p:sp>
        <p:nvSpPr>
          <p:cNvPr id="4" name="Slide Number Placeholder 3"/>
          <p:cNvSpPr>
            <a:spLocks noGrp="1"/>
          </p:cNvSpPr>
          <p:nvPr>
            <p:ph type="sldNum" sz="quarter" idx="10"/>
          </p:nvPr>
        </p:nvSpPr>
        <p:spPr/>
        <p:txBody>
          <a:bodyPr/>
          <a:lstStyle/>
          <a:p>
            <a:pPr>
              <a:defRPr/>
            </a:pPr>
            <a:fld id="{FA289466-1338-4D3B-8225-A811A6AE7D99}" type="slidenum">
              <a:rPr lang="en-US" smtClean="0"/>
              <a:pPr>
                <a:defRPr/>
              </a:pPr>
              <a:t>3</a:t>
            </a:fld>
            <a:endParaRPr lang="en-US" dirty="0"/>
          </a:p>
        </p:txBody>
      </p:sp>
      <p:pic>
        <p:nvPicPr>
          <p:cNvPr id="27652" name="Picture 4" descr="yuh.PNG"/>
          <p:cNvPicPr>
            <a:picLocks noChangeAspect="1"/>
          </p:cNvPicPr>
          <p:nvPr/>
        </p:nvPicPr>
        <p:blipFill>
          <a:blip r:embed="rId3" cstate="print"/>
          <a:srcRect/>
          <a:stretch>
            <a:fillRect/>
          </a:stretch>
        </p:blipFill>
        <p:spPr bwMode="auto">
          <a:xfrm>
            <a:off x="1879600" y="1600200"/>
            <a:ext cx="5588000" cy="4953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Table Note 20-3 - Market Entry Strategies</a:t>
            </a:r>
          </a:p>
        </p:txBody>
      </p:sp>
      <p:sp>
        <p:nvSpPr>
          <p:cNvPr id="4" name="Slide Number Placeholder 3"/>
          <p:cNvSpPr>
            <a:spLocks noGrp="1"/>
          </p:cNvSpPr>
          <p:nvPr>
            <p:ph type="sldNum" sz="quarter" idx="10"/>
          </p:nvPr>
        </p:nvSpPr>
        <p:spPr/>
        <p:txBody>
          <a:bodyPr/>
          <a:lstStyle/>
          <a:p>
            <a:pPr>
              <a:defRPr/>
            </a:pPr>
            <a:fld id="{AB32382B-FA53-4486-BFAF-041D38328A75}" type="slidenum">
              <a:rPr lang="en-US" smtClean="0"/>
              <a:pPr>
                <a:defRPr/>
              </a:pPr>
              <a:t>4</a:t>
            </a:fld>
            <a:endParaRPr lang="en-US" dirty="0"/>
          </a:p>
        </p:txBody>
      </p:sp>
      <p:pic>
        <p:nvPicPr>
          <p:cNvPr id="28676" name="Picture 5" descr="lmk.PNG"/>
          <p:cNvPicPr>
            <a:picLocks noChangeAspect="1"/>
          </p:cNvPicPr>
          <p:nvPr/>
        </p:nvPicPr>
        <p:blipFill>
          <a:blip r:embed="rId3" cstate="print"/>
          <a:srcRect/>
          <a:stretch>
            <a:fillRect/>
          </a:stretch>
        </p:blipFill>
        <p:spPr bwMode="auto">
          <a:xfrm>
            <a:off x="2332038" y="1465263"/>
            <a:ext cx="4343400" cy="51863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Table Note 20-4 - Offensive Strategies</a:t>
            </a:r>
          </a:p>
        </p:txBody>
      </p:sp>
      <p:sp>
        <p:nvSpPr>
          <p:cNvPr id="4" name="Slide Number Placeholder 3"/>
          <p:cNvSpPr>
            <a:spLocks noGrp="1"/>
          </p:cNvSpPr>
          <p:nvPr>
            <p:ph type="sldNum" sz="quarter" idx="10"/>
          </p:nvPr>
        </p:nvSpPr>
        <p:spPr/>
        <p:txBody>
          <a:bodyPr/>
          <a:lstStyle/>
          <a:p>
            <a:pPr>
              <a:defRPr/>
            </a:pPr>
            <a:fld id="{3AD854DC-EF65-426E-A4A1-C4CD68F37D1C}" type="slidenum">
              <a:rPr lang="en-US" smtClean="0"/>
              <a:pPr>
                <a:defRPr/>
              </a:pPr>
              <a:t>5</a:t>
            </a:fld>
            <a:endParaRPr lang="en-US" dirty="0"/>
          </a:p>
        </p:txBody>
      </p:sp>
      <p:pic>
        <p:nvPicPr>
          <p:cNvPr id="29700" name="Picture 4" descr="82369.PNG"/>
          <p:cNvPicPr>
            <a:picLocks noChangeAspect="1"/>
          </p:cNvPicPr>
          <p:nvPr/>
        </p:nvPicPr>
        <p:blipFill>
          <a:blip r:embed="rId3" cstate="print"/>
          <a:srcRect/>
          <a:stretch>
            <a:fillRect/>
          </a:stretch>
        </p:blipFill>
        <p:spPr bwMode="auto">
          <a:xfrm>
            <a:off x="457200" y="1524000"/>
            <a:ext cx="8205788" cy="4800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Table Note 20-5 - Defensive Strategies</a:t>
            </a:r>
          </a:p>
        </p:txBody>
      </p:sp>
      <p:sp>
        <p:nvSpPr>
          <p:cNvPr id="4" name="Slide Number Placeholder 3"/>
          <p:cNvSpPr>
            <a:spLocks noGrp="1"/>
          </p:cNvSpPr>
          <p:nvPr>
            <p:ph type="sldNum" sz="quarter" idx="10"/>
          </p:nvPr>
        </p:nvSpPr>
        <p:spPr/>
        <p:txBody>
          <a:bodyPr/>
          <a:lstStyle/>
          <a:p>
            <a:pPr>
              <a:defRPr/>
            </a:pPr>
            <a:fld id="{0DC2F52F-A06E-4EAE-9F08-652945FB8E3A}" type="slidenum">
              <a:rPr lang="en-US" smtClean="0"/>
              <a:pPr>
                <a:defRPr/>
              </a:pPr>
              <a:t>6</a:t>
            </a:fld>
            <a:endParaRPr lang="en-US" dirty="0"/>
          </a:p>
        </p:txBody>
      </p:sp>
      <p:pic>
        <p:nvPicPr>
          <p:cNvPr id="30724" name="Picture 4" descr="5lk.PNG"/>
          <p:cNvPicPr>
            <a:picLocks noChangeAspect="1"/>
          </p:cNvPicPr>
          <p:nvPr/>
        </p:nvPicPr>
        <p:blipFill>
          <a:blip r:embed="rId3" cstate="print"/>
          <a:srcRect/>
          <a:stretch>
            <a:fillRect/>
          </a:stretch>
        </p:blipFill>
        <p:spPr bwMode="auto">
          <a:xfrm>
            <a:off x="457200" y="1714500"/>
            <a:ext cx="8231188" cy="4457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31747" name="Picture 4" descr="cid:3287383400_2177562"/>
          <p:cNvPicPr>
            <a:picLocks noChangeAspect="1" noChangeArrowheads="1"/>
          </p:cNvPicPr>
          <p:nvPr/>
        </p:nvPicPr>
        <p:blipFill>
          <a:blip r:embed="rId3" r:link="rId4"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31748"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1445</TotalTime>
  <Words>273</Words>
  <Application>Microsoft Office PowerPoint</Application>
  <PresentationFormat>On-screen Show (4:3)</PresentationFormat>
  <Paragraphs>41</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Wingdings</vt:lpstr>
      <vt:lpstr>Times New Roman</vt:lpstr>
      <vt:lpstr>Tahoma</vt:lpstr>
      <vt:lpstr>template 1</vt:lpstr>
      <vt:lpstr>Default Design</vt:lpstr>
      <vt:lpstr>Note 20 Specific Marketing Strategies</vt:lpstr>
      <vt:lpstr>Table Note 20-1 - First-Mover versus Follower Strategy</vt:lpstr>
      <vt:lpstr>Table Note 20-2 - Approaches to Internationalization</vt:lpstr>
      <vt:lpstr>Table Note 20-3 - Market Entry Strategies</vt:lpstr>
      <vt:lpstr>Table Note 20-4 - Offensive Strategies</vt:lpstr>
      <vt:lpstr>Table Note 20-5 - Defensive Strategies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1303</cp:revision>
  <dcterms:created xsi:type="dcterms:W3CDTF">2011-04-11T09:42:26Z</dcterms:created>
  <dcterms:modified xsi:type="dcterms:W3CDTF">2014-01-03T08:50:04Z</dcterms:modified>
</cp:coreProperties>
</file>