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8" r:id="rId2"/>
  </p:sldMasterIdLst>
  <p:notesMasterIdLst>
    <p:notesMasterId r:id="rId16"/>
  </p:notesMasterIdLst>
  <p:sldIdLst>
    <p:sldId id="256" r:id="rId3"/>
    <p:sldId id="267" r:id="rId4"/>
    <p:sldId id="268" r:id="rId5"/>
    <p:sldId id="269" r:id="rId6"/>
    <p:sldId id="270" r:id="rId7"/>
    <p:sldId id="271" r:id="rId8"/>
    <p:sldId id="272" r:id="rId9"/>
    <p:sldId id="262" r:id="rId10"/>
    <p:sldId id="263" r:id="rId11"/>
    <p:sldId id="264" r:id="rId12"/>
    <p:sldId id="266" r:id="rId13"/>
    <p:sldId id="273" r:id="rId14"/>
    <p:sldId id="258"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CA78"/>
    <a:srgbClr val="00559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7121" autoAdjust="0"/>
  </p:normalViewPr>
  <p:slideViewPr>
    <p:cSldViewPr>
      <p:cViewPr varScale="1">
        <p:scale>
          <a:sx n="49" d="100"/>
          <a:sy n="49" d="100"/>
        </p:scale>
        <p:origin x="-25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6D69DDB-3059-444F-95D3-3B4798334CAC}" type="datetimeFigureOut">
              <a:rPr lang="en-US"/>
              <a:pPr>
                <a:defRPr/>
              </a:pPr>
              <a:t>1/3/2014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81AE074-A880-424C-B249-A19251EC5A1B}"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ar-SA" smtClean="0"/>
          </a:p>
        </p:txBody>
      </p:sp>
      <p:sp>
        <p:nvSpPr>
          <p:cNvPr id="4" name="Slide Number Placeholder 3"/>
          <p:cNvSpPr>
            <a:spLocks noGrp="1"/>
          </p:cNvSpPr>
          <p:nvPr>
            <p:ph type="sldNum" sz="quarter" idx="5"/>
          </p:nvPr>
        </p:nvSpPr>
        <p:spPr/>
        <p:txBody>
          <a:bodyPr/>
          <a:lstStyle/>
          <a:p>
            <a:pPr>
              <a:defRPr/>
            </a:pPr>
            <a:fld id="{3451E107-BC31-4583-9267-91F9EB360BB1}"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ar-SA" smtClean="0"/>
          </a:p>
        </p:txBody>
      </p:sp>
      <p:sp>
        <p:nvSpPr>
          <p:cNvPr id="4" name="Slide Number Placeholder 3"/>
          <p:cNvSpPr>
            <a:spLocks noGrp="1"/>
          </p:cNvSpPr>
          <p:nvPr>
            <p:ph type="sldNum" sz="quarter" idx="5"/>
          </p:nvPr>
        </p:nvSpPr>
        <p:spPr/>
        <p:txBody>
          <a:bodyPr/>
          <a:lstStyle/>
          <a:p>
            <a:pPr>
              <a:defRPr/>
            </a:pPr>
            <a:fld id="{E39622D0-2EAF-4378-8339-2A4940AC7D72}" type="slidenum">
              <a:rPr lang="en-US" smtClean="0"/>
              <a:pPr>
                <a:defRPr/>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gradFill>
          <a:gsLst>
            <a:gs pos="0">
              <a:srgbClr val="00559C"/>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3" name="Picture 2" descr="mooradian_cover.PNG"/>
          <p:cNvPicPr>
            <a:picLocks noChangeAspect="1"/>
          </p:cNvPicPr>
          <p:nvPr/>
        </p:nvPicPr>
        <p:blipFill>
          <a:blip r:embed="rId2" cstate="print"/>
          <a:stretch>
            <a:fillRect/>
          </a:stretch>
        </p:blipFill>
        <p:spPr>
          <a:xfrm>
            <a:off x="152400" y="381000"/>
            <a:ext cx="4991100" cy="61722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2" name="Title 1"/>
          <p:cNvSpPr>
            <a:spLocks noGrp="1"/>
          </p:cNvSpPr>
          <p:nvPr>
            <p:ph type="ctrTitle"/>
          </p:nvPr>
        </p:nvSpPr>
        <p:spPr>
          <a:xfrm>
            <a:off x="5715000" y="533400"/>
            <a:ext cx="3048000" cy="5105399"/>
          </a:xfrm>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54D8CB-0150-408D-9003-544EC2E5988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C8E48B-2F83-4240-A5F4-64CE68ED56B7}"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A54BC017-5342-4B7A-B184-1D0BEAEF855B}"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3447E5EA-5B0D-47FA-9C0B-E3695399358C}"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7FE9F529-02E5-4230-B274-6B6A1492D8F2}"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lvl1pPr>
          </a:lstStyle>
          <a:p>
            <a:pPr>
              <a:defRPr/>
            </a:pPr>
            <a:fld id="{6DBFC693-F5B6-4539-8C86-80DB46A9B061}"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8" name="Footer Placeholder 7"/>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Slide Number Placeholder 8"/>
          <p:cNvSpPr>
            <a:spLocks noGrp="1"/>
          </p:cNvSpPr>
          <p:nvPr>
            <p:ph type="sldNum" sz="quarter" idx="12"/>
          </p:nvPr>
        </p:nvSpPr>
        <p:spPr/>
        <p:txBody>
          <a:bodyPr/>
          <a:lstStyle>
            <a:lvl1pPr fontAlgn="auto">
              <a:spcBef>
                <a:spcPts val="0"/>
              </a:spcBef>
              <a:spcAft>
                <a:spcPts val="0"/>
              </a:spcAft>
              <a:defRPr/>
            </a:lvl1pPr>
          </a:lstStyle>
          <a:p>
            <a:pPr>
              <a:defRPr/>
            </a:pPr>
            <a:fld id="{8204ECBA-3918-46A0-8DAB-B4A99D6C0660}"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4" name="Footer Placeholder 3"/>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Slide Number Placeholder 4"/>
          <p:cNvSpPr>
            <a:spLocks noGrp="1"/>
          </p:cNvSpPr>
          <p:nvPr>
            <p:ph type="sldNum" sz="quarter" idx="12"/>
          </p:nvPr>
        </p:nvSpPr>
        <p:spPr/>
        <p:txBody>
          <a:bodyPr/>
          <a:lstStyle>
            <a:lvl1pPr fontAlgn="auto">
              <a:spcBef>
                <a:spcPts val="0"/>
              </a:spcBef>
              <a:spcAft>
                <a:spcPts val="0"/>
              </a:spcAft>
              <a:defRPr/>
            </a:lvl1pPr>
          </a:lstStyle>
          <a:p>
            <a:pPr>
              <a:defRPr/>
            </a:pPr>
            <a:fld id="{6A8679FE-D7E7-4252-BFAF-3AFD5E5A51CA}"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3" name="Footer Placeholder 2"/>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Slide Number Placeholder 3"/>
          <p:cNvSpPr>
            <a:spLocks noGrp="1"/>
          </p:cNvSpPr>
          <p:nvPr>
            <p:ph type="sldNum" sz="quarter" idx="12"/>
          </p:nvPr>
        </p:nvSpPr>
        <p:spPr/>
        <p:txBody>
          <a:bodyPr/>
          <a:lstStyle>
            <a:lvl1pPr fontAlgn="auto">
              <a:spcBef>
                <a:spcPts val="0"/>
              </a:spcBef>
              <a:spcAft>
                <a:spcPts val="0"/>
              </a:spcAft>
              <a:defRPr/>
            </a:lvl1pPr>
          </a:lstStyle>
          <a:p>
            <a:pPr>
              <a:defRPr/>
            </a:pPr>
            <a:fld id="{EFBD8698-A8B7-44DA-A120-D840A984B6A1}"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lvl1pPr>
          </a:lstStyle>
          <a:p>
            <a:pPr>
              <a:defRPr/>
            </a:pPr>
            <a:fld id="{B41F3CF2-402A-413C-B1C3-F514A722F44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rgbClr val="00559C"/>
              </a:buClr>
              <a:defRPr/>
            </a:lvl1pPr>
            <a:lvl2pPr>
              <a:buClr>
                <a:srgbClr val="00559C"/>
              </a:buClr>
              <a:defRPr/>
            </a:lvl2pPr>
            <a:lvl3pPr>
              <a:buClr>
                <a:srgbClr val="00559C"/>
              </a:buClr>
              <a:defRPr/>
            </a:lvl3pPr>
            <a:lvl4pPr>
              <a:buClr>
                <a:srgbClr val="00559C"/>
              </a:buClr>
              <a:defRPr/>
            </a:lvl4pPr>
            <a:lvl5pPr>
              <a:buClr>
                <a:srgbClr val="00559C"/>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0"/>
          </p:nvPr>
        </p:nvSpPr>
        <p:spPr/>
        <p:txBody>
          <a:bodyPr/>
          <a:lstStyle>
            <a:lvl1pPr algn="r">
              <a:defRPr sz="1200"/>
            </a:lvl1pPr>
          </a:lstStyle>
          <a:p>
            <a:pPr>
              <a:defRPr/>
            </a:pPr>
            <a:fld id="{F007C6C7-84A8-4D5D-BA98-BEEF00D03B9B}"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lvl1pPr>
          </a:lstStyle>
          <a:p>
            <a:pPr>
              <a:defRPr/>
            </a:pPr>
            <a:fld id="{7327C0F6-92CB-40D4-8102-7C3BCC1891B3}"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23DAB7B2-8420-4FAD-80B4-AD1025947649}"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389E52CC-F4E0-40DC-9C11-530D65F2F0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0C2AEA-70AF-41FF-86FA-601F17790CDC}"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0D04041D-5C02-46B4-B410-F703BB43C28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DEEC3766-4B18-47A0-8AB0-E1859021540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D8D20A74-DF15-4E3E-8C8D-A765659243F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FCE16D49-6572-47B8-A555-DD1927A9E6A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1A12A2E8-D058-4F09-ABFF-64193DF5106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30A5BEFD-5683-457C-8DCB-129B6F8E029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19050">
            <a:solidFill>
              <a:srgbClr val="B8CA78"/>
            </a:solid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19050">
            <a:solidFill>
              <a:srgbClr val="B8CA78"/>
            </a:solid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Slide Number Placeholder 5"/>
          <p:cNvSpPr>
            <a:spLocks noGrp="1"/>
          </p:cNvSpPr>
          <p:nvPr>
            <p:ph type="sldNum" sz="quarter" idx="4"/>
          </p:nvPr>
        </p:nvSpPr>
        <p:spPr>
          <a:xfrm>
            <a:off x="6553200" y="6356350"/>
            <a:ext cx="2133600" cy="365125"/>
          </a:xfrm>
          <a:prstGeom prst="rect">
            <a:avLst/>
          </a:prstGeom>
        </p:spPr>
        <p:txBody>
          <a:bodyPr/>
          <a:lstStyle>
            <a:lvl1pPr algn="r" fontAlgn="auto">
              <a:spcBef>
                <a:spcPts val="0"/>
              </a:spcBef>
              <a:spcAft>
                <a:spcPts val="0"/>
              </a:spcAft>
              <a:defRPr sz="1400">
                <a:latin typeface="+mn-lt"/>
                <a:cs typeface="+mn-cs"/>
              </a:defRPr>
            </a:lvl1pPr>
          </a:lstStyle>
          <a:p>
            <a:pPr>
              <a:defRPr/>
            </a:pPr>
            <a:fld id="{73C559FE-E939-493A-83AF-99E477B1BF1F}" type="slidenum">
              <a:rPr lang="en-US"/>
              <a:pPr>
                <a:defRPr/>
              </a:pPr>
              <a:t>‹#›</a:t>
            </a:fld>
            <a:endParaRPr lang="en-US" dirty="0"/>
          </a:p>
        </p:txBody>
      </p:sp>
      <p:sp>
        <p:nvSpPr>
          <p:cNvPr id="5" name="Rectangle 4"/>
          <p:cNvSpPr/>
          <p:nvPr/>
        </p:nvSpPr>
        <p:spPr>
          <a:xfrm>
            <a:off x="1295400" y="6626225"/>
            <a:ext cx="6096000" cy="276225"/>
          </a:xfrm>
          <a:prstGeom prst="rect">
            <a:avLst/>
          </a:prstGeom>
        </p:spPr>
        <p:txBody>
          <a:bodyPr>
            <a:spAutoFit/>
          </a:bodyPr>
          <a:lstStyle/>
          <a:p>
            <a:pPr algn="ctr">
              <a:defRPr/>
            </a:pPr>
            <a:r>
              <a:rPr lang="en-US" sz="1200" dirty="0">
                <a:latin typeface="+mn-lt"/>
              </a:rPr>
              <a:t>© 2012 Pearson Education, Inc. publishing Prentice Hall.</a:t>
            </a:r>
          </a:p>
        </p:txBody>
      </p:sp>
    </p:spTree>
  </p:cSld>
  <p:clrMap bg1="lt1" tx1="dk1" bg2="lt2" tx2="dk2" accent1="accent1" accent2="accent2" accent3="accent3" accent4="accent4" accent5="accent5" accent6="accent6" hlink="hlink" folHlink="folHlink"/>
  <p:sldLayoutIdLst>
    <p:sldLayoutId id="2147485014" r:id="rId1"/>
    <p:sldLayoutId id="2147485015" r:id="rId2"/>
    <p:sldLayoutId id="2147485016" r:id="rId3"/>
    <p:sldLayoutId id="2147485017" r:id="rId4"/>
    <p:sldLayoutId id="2147485018" r:id="rId5"/>
    <p:sldLayoutId id="2147485019" r:id="rId6"/>
    <p:sldLayoutId id="2147485020" r:id="rId7"/>
    <p:sldLayoutId id="2147485021" r:id="rId8"/>
    <p:sldLayoutId id="2147485022" r:id="rId9"/>
    <p:sldLayoutId id="2147485023" r:id="rId10"/>
    <p:sldLayoutId id="2147485024" r:id="rId11"/>
  </p:sldLayoutIdLst>
  <p:hf hdr="0" ftr="0" dt="0"/>
  <p:txStyles>
    <p:titleStyle>
      <a:lvl1pPr algn="ctr" rtl="0" eaLnBrk="0" fontAlgn="base" hangingPunct="0">
        <a:spcBef>
          <a:spcPct val="0"/>
        </a:spcBef>
        <a:spcAft>
          <a:spcPct val="0"/>
        </a:spcAft>
        <a:defRPr sz="3400" kern="1200">
          <a:solidFill>
            <a:schemeClr val="tx1"/>
          </a:solidFill>
          <a:latin typeface="+mj-lt"/>
          <a:ea typeface="+mj-ea"/>
          <a:cs typeface="+mj-cs"/>
        </a:defRPr>
      </a:lvl1pPr>
      <a:lvl2pPr algn="ctr" rtl="0" eaLnBrk="0" fontAlgn="base" hangingPunct="0">
        <a:spcBef>
          <a:spcPct val="0"/>
        </a:spcBef>
        <a:spcAft>
          <a:spcPct val="0"/>
        </a:spcAft>
        <a:defRPr sz="3400">
          <a:solidFill>
            <a:schemeClr val="tx1"/>
          </a:solidFill>
          <a:latin typeface="Calibri" pitchFamily="34" charset="0"/>
        </a:defRPr>
      </a:lvl2pPr>
      <a:lvl3pPr algn="ctr" rtl="0" eaLnBrk="0" fontAlgn="base" hangingPunct="0">
        <a:spcBef>
          <a:spcPct val="0"/>
        </a:spcBef>
        <a:spcAft>
          <a:spcPct val="0"/>
        </a:spcAft>
        <a:defRPr sz="3400">
          <a:solidFill>
            <a:schemeClr val="tx1"/>
          </a:solidFill>
          <a:latin typeface="Calibri" pitchFamily="34" charset="0"/>
        </a:defRPr>
      </a:lvl3pPr>
      <a:lvl4pPr algn="ctr" rtl="0" eaLnBrk="0" fontAlgn="base" hangingPunct="0">
        <a:spcBef>
          <a:spcPct val="0"/>
        </a:spcBef>
        <a:spcAft>
          <a:spcPct val="0"/>
        </a:spcAft>
        <a:defRPr sz="3400">
          <a:solidFill>
            <a:schemeClr val="tx1"/>
          </a:solidFill>
          <a:latin typeface="Calibri" pitchFamily="34" charset="0"/>
        </a:defRPr>
      </a:lvl4pPr>
      <a:lvl5pPr algn="ctr" rtl="0" eaLnBrk="0" fontAlgn="base" hangingPunct="0">
        <a:spcBef>
          <a:spcPct val="0"/>
        </a:spcBef>
        <a:spcAft>
          <a:spcPct val="0"/>
        </a:spcAft>
        <a:defRPr sz="3400">
          <a:solidFill>
            <a:schemeClr val="tx1"/>
          </a:solidFill>
          <a:latin typeface="Calibri" pitchFamily="34" charset="0"/>
        </a:defRPr>
      </a:lvl5pPr>
      <a:lvl6pPr marL="457200" algn="ctr" rtl="0" eaLnBrk="1" fontAlgn="base" hangingPunct="1">
        <a:spcBef>
          <a:spcPct val="0"/>
        </a:spcBef>
        <a:spcAft>
          <a:spcPct val="0"/>
        </a:spcAft>
        <a:defRPr sz="3400">
          <a:solidFill>
            <a:schemeClr val="tx1"/>
          </a:solidFill>
          <a:latin typeface="Calibri" pitchFamily="34" charset="0"/>
        </a:defRPr>
      </a:lvl6pPr>
      <a:lvl7pPr marL="914400" algn="ctr" rtl="0" eaLnBrk="1" fontAlgn="base" hangingPunct="1">
        <a:spcBef>
          <a:spcPct val="0"/>
        </a:spcBef>
        <a:spcAft>
          <a:spcPct val="0"/>
        </a:spcAft>
        <a:defRPr sz="3400">
          <a:solidFill>
            <a:schemeClr val="tx1"/>
          </a:solidFill>
          <a:latin typeface="Calibri" pitchFamily="34" charset="0"/>
        </a:defRPr>
      </a:lvl7pPr>
      <a:lvl8pPr marL="1371600" algn="ctr" rtl="0" eaLnBrk="1" fontAlgn="base" hangingPunct="1">
        <a:spcBef>
          <a:spcPct val="0"/>
        </a:spcBef>
        <a:spcAft>
          <a:spcPct val="0"/>
        </a:spcAft>
        <a:defRPr sz="3400">
          <a:solidFill>
            <a:schemeClr val="tx1"/>
          </a:solidFill>
          <a:latin typeface="Calibri" pitchFamily="34" charset="0"/>
        </a:defRPr>
      </a:lvl8pPr>
      <a:lvl9pPr marL="1828800" algn="ctr" rtl="0" eaLnBrk="1" fontAlgn="base" hangingPunct="1">
        <a:spcBef>
          <a:spcPct val="0"/>
        </a:spcBef>
        <a:spcAft>
          <a:spcPct val="0"/>
        </a:spcAft>
        <a:defRPr sz="3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Wingdings" pitchFamily="2" charset="2"/>
        <a:buChar char="§"/>
        <a:defRPr sz="2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pitchFamily="2" charset="2"/>
        <a:buChar char="§"/>
        <a:defRPr sz="22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Wingdings"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Wingdings"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mn-lt"/>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cs typeface="+mn-cs"/>
              </a:defRPr>
            </a:lvl1pPr>
          </a:lstStyle>
          <a:p>
            <a:pPr>
              <a:defRPr/>
            </a:pPr>
            <a:fld id="{44A1A660-127C-4136-9ABB-558F44442A8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5025" r:id="rId1"/>
    <p:sldLayoutId id="2147485026" r:id="rId2"/>
    <p:sldLayoutId id="2147485027" r:id="rId3"/>
    <p:sldLayoutId id="2147485028" r:id="rId4"/>
    <p:sldLayoutId id="2147485029" r:id="rId5"/>
    <p:sldLayoutId id="2147485030" r:id="rId6"/>
    <p:sldLayoutId id="2147485031" r:id="rId7"/>
    <p:sldLayoutId id="2147485032" r:id="rId8"/>
    <p:sldLayoutId id="2147485033" r:id="rId9"/>
    <p:sldLayoutId id="2147485034" r:id="rId10"/>
    <p:sldLayoutId id="214748503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image" Target="cid:3287383400_217756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ctrTitle"/>
          </p:nvPr>
        </p:nvSpPr>
        <p:spPr>
          <a:xfrm>
            <a:off x="5486400" y="533400"/>
            <a:ext cx="3276600" cy="5105400"/>
          </a:xfrm>
          <a:ln>
            <a:noFill/>
          </a:ln>
        </p:spPr>
        <p:txBody>
          <a:bodyPr/>
          <a:lstStyle/>
          <a:p>
            <a:r>
              <a:rPr lang="en-US" smtClean="0"/>
              <a:t>Note 24</a:t>
            </a:r>
            <a:br>
              <a:rPr lang="en-US" smtClean="0"/>
            </a:br>
            <a:r>
              <a:rPr lang="en-US" smtClean="0"/>
              <a:t>Competitive Advantages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Table Note 24-3 - Competitive Advantages and Underlying Resources</a:t>
            </a:r>
          </a:p>
        </p:txBody>
      </p:sp>
      <p:sp>
        <p:nvSpPr>
          <p:cNvPr id="4" name="Slide Number Placeholder 3"/>
          <p:cNvSpPr>
            <a:spLocks noGrp="1"/>
          </p:cNvSpPr>
          <p:nvPr>
            <p:ph type="sldNum" sz="quarter" idx="10"/>
          </p:nvPr>
        </p:nvSpPr>
        <p:spPr/>
        <p:txBody>
          <a:bodyPr/>
          <a:lstStyle/>
          <a:p>
            <a:pPr>
              <a:defRPr/>
            </a:pPr>
            <a:fld id="{4F86A6B1-08F9-441F-8183-43DC45A13AFB}" type="slidenum">
              <a:rPr lang="en-US" smtClean="0"/>
              <a:pPr>
                <a:defRPr/>
              </a:pPr>
              <a:t>10</a:t>
            </a:fld>
            <a:endParaRPr lang="en-US" dirty="0"/>
          </a:p>
        </p:txBody>
      </p:sp>
      <p:pic>
        <p:nvPicPr>
          <p:cNvPr id="37892" name="Picture 5" descr="qa.PNG"/>
          <p:cNvPicPr>
            <a:picLocks noChangeAspect="1"/>
          </p:cNvPicPr>
          <p:nvPr/>
        </p:nvPicPr>
        <p:blipFill>
          <a:blip r:embed="rId2" cstate="print"/>
          <a:srcRect/>
          <a:stretch>
            <a:fillRect/>
          </a:stretch>
        </p:blipFill>
        <p:spPr bwMode="auto">
          <a:xfrm>
            <a:off x="762000" y="1600200"/>
            <a:ext cx="7620000" cy="485933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t>Figure Note 24-5 - Identifying Sustainable Competitive Advantages</a:t>
            </a:r>
          </a:p>
        </p:txBody>
      </p:sp>
      <p:sp>
        <p:nvSpPr>
          <p:cNvPr id="4" name="Slide Number Placeholder 3"/>
          <p:cNvSpPr>
            <a:spLocks noGrp="1"/>
          </p:cNvSpPr>
          <p:nvPr>
            <p:ph type="sldNum" sz="quarter" idx="10"/>
          </p:nvPr>
        </p:nvSpPr>
        <p:spPr/>
        <p:txBody>
          <a:bodyPr/>
          <a:lstStyle/>
          <a:p>
            <a:pPr>
              <a:defRPr/>
            </a:pPr>
            <a:fld id="{7373F3D1-D20E-4EEA-871C-594738ECBCE8}" type="slidenum">
              <a:rPr lang="en-US" smtClean="0"/>
              <a:pPr>
                <a:defRPr/>
              </a:pPr>
              <a:t>11</a:t>
            </a:fld>
            <a:endParaRPr lang="en-US" dirty="0"/>
          </a:p>
        </p:txBody>
      </p:sp>
      <p:pic>
        <p:nvPicPr>
          <p:cNvPr id="39940" name="Picture 4" descr="yhnb.PNG"/>
          <p:cNvPicPr>
            <a:picLocks noChangeAspect="1"/>
          </p:cNvPicPr>
          <p:nvPr/>
        </p:nvPicPr>
        <p:blipFill>
          <a:blip r:embed="rId2" cstate="print"/>
          <a:srcRect/>
          <a:stretch>
            <a:fillRect/>
          </a:stretch>
        </p:blipFill>
        <p:spPr bwMode="auto">
          <a:xfrm>
            <a:off x="2667000" y="1676400"/>
            <a:ext cx="3789363" cy="462915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z="2600" smtClean="0"/>
              <a:t>Figure Note 24-6 - Distinct Strategy-Formation Processes Underlying the Market-Based and Resource-Based Views</a:t>
            </a:r>
          </a:p>
        </p:txBody>
      </p:sp>
      <p:sp>
        <p:nvSpPr>
          <p:cNvPr id="4" name="Slide Number Placeholder 3"/>
          <p:cNvSpPr>
            <a:spLocks noGrp="1"/>
          </p:cNvSpPr>
          <p:nvPr>
            <p:ph type="sldNum" sz="quarter" idx="10"/>
          </p:nvPr>
        </p:nvSpPr>
        <p:spPr/>
        <p:txBody>
          <a:bodyPr/>
          <a:lstStyle/>
          <a:p>
            <a:pPr>
              <a:defRPr/>
            </a:pPr>
            <a:fld id="{063DCCF1-6B28-4C89-9D59-34753F48FECB}" type="slidenum">
              <a:rPr lang="en-US" smtClean="0"/>
              <a:pPr>
                <a:defRPr/>
              </a:pPr>
              <a:t>12</a:t>
            </a:fld>
            <a:endParaRPr lang="en-US" dirty="0"/>
          </a:p>
        </p:txBody>
      </p:sp>
      <p:pic>
        <p:nvPicPr>
          <p:cNvPr id="40964" name="Picture 4" descr="rfvt.PNG"/>
          <p:cNvPicPr>
            <a:picLocks noChangeAspect="1"/>
          </p:cNvPicPr>
          <p:nvPr/>
        </p:nvPicPr>
        <p:blipFill>
          <a:blip r:embed="rId2" cstate="print"/>
          <a:srcRect/>
          <a:stretch>
            <a:fillRect/>
          </a:stretch>
        </p:blipFill>
        <p:spPr bwMode="auto">
          <a:xfrm>
            <a:off x="568325" y="1743075"/>
            <a:ext cx="8001000" cy="450532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ChangeArrowheads="1"/>
          </p:cNvSpPr>
          <p:nvPr/>
        </p:nvSpPr>
        <p:spPr bwMode="auto">
          <a:xfrm>
            <a:off x="-3725863" y="2297113"/>
            <a:ext cx="9144001" cy="0"/>
          </a:xfrm>
          <a:prstGeom prst="rect">
            <a:avLst/>
          </a:prstGeom>
          <a:noFill/>
          <a:ln w="25400">
            <a:noFill/>
            <a:miter lim="800000"/>
            <a:headEnd/>
            <a:tailEnd/>
          </a:ln>
        </p:spPr>
        <p:txBody>
          <a:bodyPr wrap="none" anchor="ctr">
            <a:spAutoFit/>
          </a:bodyPr>
          <a:lstStyle/>
          <a:p>
            <a:endParaRPr lang="ar-SA">
              <a:solidFill>
                <a:srgbClr val="000000"/>
              </a:solidFill>
            </a:endParaRPr>
          </a:p>
        </p:txBody>
      </p:sp>
      <p:pic>
        <p:nvPicPr>
          <p:cNvPr id="41987" name="Picture 4" descr="cid:3287383400_2177562"/>
          <p:cNvPicPr>
            <a:picLocks noChangeAspect="1" noChangeArrowheads="1"/>
          </p:cNvPicPr>
          <p:nvPr/>
        </p:nvPicPr>
        <p:blipFill>
          <a:blip r:embed="rId3" r:link="rId4" cstate="print">
            <a:clrChange>
              <a:clrFrom>
                <a:srgbClr val="FEFEFE"/>
              </a:clrFrom>
              <a:clrTo>
                <a:srgbClr val="FEFEFE">
                  <a:alpha val="0"/>
                </a:srgbClr>
              </a:clrTo>
            </a:clrChange>
          </a:blip>
          <a:srcRect/>
          <a:stretch>
            <a:fillRect/>
          </a:stretch>
        </p:blipFill>
        <p:spPr bwMode="auto">
          <a:xfrm>
            <a:off x="533400" y="685800"/>
            <a:ext cx="8118475" cy="2647950"/>
          </a:xfrm>
          <a:prstGeom prst="rect">
            <a:avLst/>
          </a:prstGeom>
          <a:noFill/>
          <a:ln w="9525">
            <a:noFill/>
            <a:miter lim="800000"/>
            <a:headEnd/>
            <a:tailEnd/>
          </a:ln>
        </p:spPr>
      </p:pic>
      <p:sp>
        <p:nvSpPr>
          <p:cNvPr id="41988" name="Rectangle 5"/>
          <p:cNvSpPr>
            <a:spLocks noChangeArrowheads="1"/>
          </p:cNvSpPr>
          <p:nvPr/>
        </p:nvSpPr>
        <p:spPr bwMode="auto">
          <a:xfrm>
            <a:off x="762000" y="3582988"/>
            <a:ext cx="7696200" cy="1069975"/>
          </a:xfrm>
          <a:prstGeom prst="rect">
            <a:avLst/>
          </a:prstGeom>
          <a:noFill/>
          <a:ln w="25400">
            <a:noFill/>
            <a:miter lim="800000"/>
            <a:headEnd/>
            <a:tailEnd/>
          </a:ln>
        </p:spPr>
        <p:txBody>
          <a:bodyPr anchor="ctr">
            <a:spAutoFit/>
          </a:bodyPr>
          <a:lstStyle/>
          <a:p>
            <a:pPr algn="ctr"/>
            <a:r>
              <a:rPr lang="en-US" sz="1600">
                <a:solidFill>
                  <a:srgbClr val="000000"/>
                </a:solidFill>
                <a:cs typeface="Times New Roman" pitchFamily="18"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5" name="Rectangle 5"/>
          <p:cNvSpPr txBox="1">
            <a:spLocks noGrp="1" noChangeArrowheads="1"/>
          </p:cNvSpPr>
          <p:nvPr/>
        </p:nvSpPr>
        <p:spPr bwMode="auto">
          <a:xfrm>
            <a:off x="825500" y="5006975"/>
            <a:ext cx="7631113" cy="636588"/>
          </a:xfrm>
          <a:prstGeom prst="rect">
            <a:avLst/>
          </a:prstGeom>
          <a:noFill/>
          <a:ln>
            <a:miter lim="800000"/>
            <a:headEnd/>
            <a:tailEnd/>
          </a:ln>
        </p:spPr>
        <p:txBody>
          <a:bodyPr anchor="b"/>
          <a:lstStyle/>
          <a:p>
            <a:pPr algn="ctr">
              <a:defRPr/>
            </a:pPr>
            <a:r>
              <a:rPr lang="en-US" dirty="0">
                <a:solidFill>
                  <a:srgbClr val="000000"/>
                </a:solidFill>
                <a:effectLst>
                  <a:outerShdw blurRad="38100" dist="38100" dir="2700000" algn="tl">
                    <a:srgbClr val="C0C0C0"/>
                  </a:outerShdw>
                </a:effectLst>
                <a:latin typeface="Tahoma" pitchFamily="34" charset="0"/>
                <a:cs typeface="Arial" charset="0"/>
              </a:rPr>
              <a:t>Copyright © 2012 Pearson Education, Inc.  </a:t>
            </a:r>
          </a:p>
          <a:p>
            <a:pPr algn="ctr">
              <a:defRPr/>
            </a:pPr>
            <a:r>
              <a:rPr lang="en-US" dirty="0">
                <a:solidFill>
                  <a:srgbClr val="000000"/>
                </a:solidFill>
                <a:effectLst>
                  <a:outerShdw blurRad="38100" dist="38100" dir="2700000" algn="tl">
                    <a:srgbClr val="C0C0C0"/>
                  </a:outerShdw>
                </a:effectLst>
                <a:latin typeface="Tahoma" pitchFamily="34" charset="0"/>
                <a:cs typeface="Arial" charset="0"/>
              </a:rPr>
              <a:t>Publishing as Prentice Hall</a:t>
            </a:r>
            <a:endParaRPr lang="en-US" dirty="0">
              <a:solidFill>
                <a:srgbClr val="000000"/>
              </a:solidFill>
              <a:effectLst>
                <a:outerShdw blurRad="38100" dist="38100" dir="2700000" algn="tl">
                  <a:srgbClr val="C0C0C0"/>
                </a:outerShdw>
              </a:effectLst>
              <a:latin typeface="Arial"/>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Introduction</a:t>
            </a:r>
          </a:p>
        </p:txBody>
      </p:sp>
      <p:sp>
        <p:nvSpPr>
          <p:cNvPr id="3" name="Content Placeholder 2"/>
          <p:cNvSpPr>
            <a:spLocks noGrp="1"/>
          </p:cNvSpPr>
          <p:nvPr>
            <p:ph idx="1"/>
          </p:nvPr>
        </p:nvSpPr>
        <p:spPr/>
        <p:txBody>
          <a:bodyPr/>
          <a:lstStyle/>
          <a:p>
            <a:r>
              <a:rPr lang="en-US" smtClean="0"/>
              <a:t>In the strategic management literature there are two broad schools of thought</a:t>
            </a:r>
          </a:p>
          <a:p>
            <a:pPr lvl="1"/>
            <a:r>
              <a:rPr lang="en-US" smtClean="0"/>
              <a:t>The marketbased view (MBV) </a:t>
            </a:r>
          </a:p>
          <a:p>
            <a:pPr lvl="1"/>
            <a:r>
              <a:rPr lang="en-US" smtClean="0"/>
              <a:t>The resource-based view (RBV)</a:t>
            </a:r>
          </a:p>
        </p:txBody>
      </p:sp>
      <p:sp>
        <p:nvSpPr>
          <p:cNvPr id="4" name="Slide Number Placeholder 3"/>
          <p:cNvSpPr>
            <a:spLocks noGrp="1"/>
          </p:cNvSpPr>
          <p:nvPr>
            <p:ph type="sldNum" sz="quarter" idx="10"/>
          </p:nvPr>
        </p:nvSpPr>
        <p:spPr/>
        <p:txBody>
          <a:bodyPr/>
          <a:lstStyle/>
          <a:p>
            <a:pPr>
              <a:defRPr/>
            </a:pPr>
            <a:fld id="{A2A9CE1F-7D18-4A1A-A2BA-31CA3D8DE86A}" type="slidenum">
              <a:rPr lang="en-US" smtClean="0"/>
              <a:pPr>
                <a:defRPr/>
              </a:pPr>
              <a:t>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The Market-Based View (MBV)</a:t>
            </a:r>
          </a:p>
        </p:txBody>
      </p:sp>
      <p:sp>
        <p:nvSpPr>
          <p:cNvPr id="3" name="Content Placeholder 2"/>
          <p:cNvSpPr>
            <a:spLocks noGrp="1"/>
          </p:cNvSpPr>
          <p:nvPr>
            <p:ph idx="1"/>
          </p:nvPr>
        </p:nvSpPr>
        <p:spPr/>
        <p:txBody>
          <a:bodyPr/>
          <a:lstStyle/>
          <a:p>
            <a:r>
              <a:rPr lang="en-US" smtClean="0"/>
              <a:t>According to MBV, the firm’s success depends on:</a:t>
            </a:r>
          </a:p>
          <a:p>
            <a:pPr lvl="1"/>
            <a:r>
              <a:rPr lang="en-US" smtClean="0"/>
              <a:t>Its abilities to position itself in an attractive industry</a:t>
            </a:r>
          </a:p>
          <a:p>
            <a:pPr lvl="1"/>
            <a:r>
              <a:rPr lang="en-US" smtClean="0"/>
              <a:t>To adapt to industry structures</a:t>
            </a:r>
          </a:p>
          <a:p>
            <a:pPr lvl="1"/>
            <a:r>
              <a:rPr lang="en-US" smtClean="0"/>
              <a:t>To develop strategies accordingly</a:t>
            </a:r>
          </a:p>
          <a:p>
            <a:endParaRPr lang="en-US" smtClean="0"/>
          </a:p>
        </p:txBody>
      </p:sp>
      <p:sp>
        <p:nvSpPr>
          <p:cNvPr id="4" name="Slide Number Placeholder 3"/>
          <p:cNvSpPr>
            <a:spLocks noGrp="1"/>
          </p:cNvSpPr>
          <p:nvPr>
            <p:ph type="sldNum" sz="quarter" idx="10"/>
          </p:nvPr>
        </p:nvSpPr>
        <p:spPr/>
        <p:txBody>
          <a:bodyPr/>
          <a:lstStyle/>
          <a:p>
            <a:pPr>
              <a:defRPr/>
            </a:pPr>
            <a:fld id="{46D8F426-C5C3-40F2-8D8E-49BBAA2FEB0A}" type="slidenum">
              <a:rPr lang="en-US" smtClean="0"/>
              <a:pPr>
                <a:defRPr/>
              </a:pPr>
              <a:t>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The Market-Based View (MBV)</a:t>
            </a:r>
          </a:p>
        </p:txBody>
      </p:sp>
      <p:sp>
        <p:nvSpPr>
          <p:cNvPr id="3" name="Content Placeholder 2"/>
          <p:cNvSpPr>
            <a:spLocks noGrp="1"/>
          </p:cNvSpPr>
          <p:nvPr>
            <p:ph idx="1"/>
          </p:nvPr>
        </p:nvSpPr>
        <p:spPr/>
        <p:txBody>
          <a:bodyPr/>
          <a:lstStyle/>
          <a:p>
            <a:r>
              <a:rPr lang="en-US" smtClean="0"/>
              <a:t>Strategy development should progress through four steps:</a:t>
            </a:r>
          </a:p>
          <a:p>
            <a:pPr lvl="1"/>
            <a:r>
              <a:rPr lang="en-US" smtClean="0"/>
              <a:t>The company’s environment should be analyzed</a:t>
            </a:r>
          </a:p>
          <a:p>
            <a:pPr lvl="1"/>
            <a:r>
              <a:rPr lang="en-US" smtClean="0"/>
              <a:t>The company should select attractive industries that promise above-average returns</a:t>
            </a:r>
          </a:p>
          <a:p>
            <a:pPr lvl="1"/>
            <a:r>
              <a:rPr lang="en-US" smtClean="0"/>
              <a:t>Strategies that are aligned with the industry structure should be developed</a:t>
            </a:r>
          </a:p>
          <a:p>
            <a:pPr lvl="1"/>
            <a:r>
              <a:rPr lang="en-US" smtClean="0"/>
              <a:t>The company should develop or acquire the necessary resources and capabilities to implement those strategies</a:t>
            </a:r>
          </a:p>
        </p:txBody>
      </p:sp>
      <p:sp>
        <p:nvSpPr>
          <p:cNvPr id="4" name="Slide Number Placeholder 3"/>
          <p:cNvSpPr>
            <a:spLocks noGrp="1"/>
          </p:cNvSpPr>
          <p:nvPr>
            <p:ph type="sldNum" sz="quarter" idx="10"/>
          </p:nvPr>
        </p:nvSpPr>
        <p:spPr/>
        <p:txBody>
          <a:bodyPr/>
          <a:lstStyle/>
          <a:p>
            <a:pPr>
              <a:defRPr/>
            </a:pPr>
            <a:fld id="{E138C407-8D54-408C-B83B-24B54C26B7A5}" type="slidenum">
              <a:rPr lang="en-US" smtClean="0"/>
              <a:pPr>
                <a:defRPr/>
              </a:pPr>
              <a:t>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The Resource-Based View (RBV)</a:t>
            </a:r>
          </a:p>
        </p:txBody>
      </p:sp>
      <p:sp>
        <p:nvSpPr>
          <p:cNvPr id="3" name="Content Placeholder 2"/>
          <p:cNvSpPr>
            <a:spLocks noGrp="1"/>
          </p:cNvSpPr>
          <p:nvPr>
            <p:ph idx="1"/>
          </p:nvPr>
        </p:nvSpPr>
        <p:spPr/>
        <p:txBody>
          <a:bodyPr/>
          <a:lstStyle/>
          <a:p>
            <a:r>
              <a:rPr lang="en-US" smtClean="0"/>
              <a:t>It argues that each company is a collection of unique resources and capabilities, and that those strategic resources of the company are the sources of above-average returns</a:t>
            </a:r>
          </a:p>
          <a:p>
            <a:r>
              <a:rPr lang="en-US" smtClean="0"/>
              <a:t>A company has a “sustainable competitive advantage” (SCA) if it has resources or capabilities that are:</a:t>
            </a:r>
          </a:p>
          <a:p>
            <a:pPr lvl="1"/>
            <a:r>
              <a:rPr lang="en-US" smtClean="0"/>
              <a:t>Valuable in the market</a:t>
            </a:r>
          </a:p>
          <a:p>
            <a:pPr lvl="1"/>
            <a:r>
              <a:rPr lang="en-US" smtClean="0"/>
              <a:t>Rare</a:t>
            </a:r>
          </a:p>
          <a:p>
            <a:pPr lvl="1"/>
            <a:r>
              <a:rPr lang="en-US" smtClean="0"/>
              <a:t>Not imitable or substitutable</a:t>
            </a:r>
          </a:p>
          <a:p>
            <a:pPr lvl="1"/>
            <a:r>
              <a:rPr lang="en-US" smtClean="0"/>
              <a:t>Transferable to other markets or products</a:t>
            </a:r>
          </a:p>
        </p:txBody>
      </p:sp>
      <p:sp>
        <p:nvSpPr>
          <p:cNvPr id="4" name="Slide Number Placeholder 3"/>
          <p:cNvSpPr>
            <a:spLocks noGrp="1"/>
          </p:cNvSpPr>
          <p:nvPr>
            <p:ph type="sldNum" sz="quarter" idx="10"/>
          </p:nvPr>
        </p:nvSpPr>
        <p:spPr/>
        <p:txBody>
          <a:bodyPr/>
          <a:lstStyle/>
          <a:p>
            <a:pPr>
              <a:defRPr/>
            </a:pPr>
            <a:fld id="{8AA9EDF0-30DB-4A5D-AFEB-8CD20443DFD0}" type="slidenum">
              <a:rPr lang="en-US" smtClean="0"/>
              <a:pPr>
                <a:defRPr/>
              </a:pPr>
              <a:t>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The Resource-Based View (RBV)</a:t>
            </a:r>
          </a:p>
        </p:txBody>
      </p:sp>
      <p:sp>
        <p:nvSpPr>
          <p:cNvPr id="3" name="Content Placeholder 2"/>
          <p:cNvSpPr>
            <a:spLocks noGrp="1"/>
          </p:cNvSpPr>
          <p:nvPr>
            <p:ph idx="1"/>
          </p:nvPr>
        </p:nvSpPr>
        <p:spPr/>
        <p:txBody>
          <a:bodyPr/>
          <a:lstStyle/>
          <a:p>
            <a:r>
              <a:rPr lang="en-US" smtClean="0"/>
              <a:t>Strategy development</a:t>
            </a:r>
          </a:p>
          <a:p>
            <a:pPr lvl="1"/>
            <a:r>
              <a:rPr lang="en-US" smtClean="0"/>
              <a:t>Strengths and weaknesses of the company are analyzed</a:t>
            </a:r>
          </a:p>
          <a:p>
            <a:pPr lvl="1"/>
            <a:r>
              <a:rPr lang="en-US" smtClean="0"/>
              <a:t>Based on strengths and weaknesses, competitive advantages are identified</a:t>
            </a:r>
          </a:p>
          <a:p>
            <a:pPr lvl="1"/>
            <a:r>
              <a:rPr lang="en-US" smtClean="0"/>
              <a:t>Industries, markets, and, especially, market segments are targeted in which these competitive advantages can be exploited</a:t>
            </a:r>
          </a:p>
          <a:p>
            <a:pPr lvl="1"/>
            <a:r>
              <a:rPr lang="en-US" smtClean="0"/>
              <a:t>Strategies for these industries and markets are developed and implemented based on the competitive advantages</a:t>
            </a:r>
          </a:p>
        </p:txBody>
      </p:sp>
      <p:sp>
        <p:nvSpPr>
          <p:cNvPr id="4" name="Slide Number Placeholder 3"/>
          <p:cNvSpPr>
            <a:spLocks noGrp="1"/>
          </p:cNvSpPr>
          <p:nvPr>
            <p:ph type="sldNum" sz="quarter" idx="10"/>
          </p:nvPr>
        </p:nvSpPr>
        <p:spPr/>
        <p:txBody>
          <a:bodyPr/>
          <a:lstStyle/>
          <a:p>
            <a:pPr>
              <a:defRPr/>
            </a:pPr>
            <a:fld id="{7F3A2759-6F47-4E6E-A88E-D80778AB358A}" type="slidenum">
              <a:rPr lang="en-US" smtClean="0"/>
              <a:pPr>
                <a:defRPr/>
              </a:pPr>
              <a:t>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Identifying Competitive Advantages</a:t>
            </a:r>
          </a:p>
        </p:txBody>
      </p:sp>
      <p:sp>
        <p:nvSpPr>
          <p:cNvPr id="4" name="Slide Number Placeholder 3"/>
          <p:cNvSpPr>
            <a:spLocks noGrp="1"/>
          </p:cNvSpPr>
          <p:nvPr>
            <p:ph type="sldNum" sz="quarter" idx="10"/>
          </p:nvPr>
        </p:nvSpPr>
        <p:spPr/>
        <p:txBody>
          <a:bodyPr/>
          <a:lstStyle/>
          <a:p>
            <a:pPr>
              <a:defRPr/>
            </a:pPr>
            <a:fld id="{687DA882-4A82-499E-BB51-843D872280BD}" type="slidenum">
              <a:rPr lang="en-US" smtClean="0"/>
              <a:pPr>
                <a:defRPr/>
              </a:pPr>
              <a:t>7</a:t>
            </a:fld>
            <a:endParaRPr lang="en-US" dirty="0"/>
          </a:p>
        </p:txBody>
      </p:sp>
      <p:sp>
        <p:nvSpPr>
          <p:cNvPr id="7" name="Freeform 6"/>
          <p:cNvSpPr/>
          <p:nvPr/>
        </p:nvSpPr>
        <p:spPr>
          <a:xfrm>
            <a:off x="1219200" y="1830535"/>
            <a:ext cx="1138658" cy="1626655"/>
          </a:xfrm>
          <a:custGeom>
            <a:avLst/>
            <a:gdLst>
              <a:gd name="connsiteX0" fmla="*/ 0 w 1626654"/>
              <a:gd name="connsiteY0" fmla="*/ 0 h 1138657"/>
              <a:gd name="connsiteX1" fmla="*/ 1057326 w 1626654"/>
              <a:gd name="connsiteY1" fmla="*/ 0 h 1138657"/>
              <a:gd name="connsiteX2" fmla="*/ 1626654 w 1626654"/>
              <a:gd name="connsiteY2" fmla="*/ 569329 h 1138657"/>
              <a:gd name="connsiteX3" fmla="*/ 1057326 w 1626654"/>
              <a:gd name="connsiteY3" fmla="*/ 1138657 h 1138657"/>
              <a:gd name="connsiteX4" fmla="*/ 0 w 1626654"/>
              <a:gd name="connsiteY4" fmla="*/ 1138657 h 1138657"/>
              <a:gd name="connsiteX5" fmla="*/ 569329 w 1626654"/>
              <a:gd name="connsiteY5" fmla="*/ 569329 h 1138657"/>
              <a:gd name="connsiteX6" fmla="*/ 0 w 1626654"/>
              <a:gd name="connsiteY6" fmla="*/ 0 h 1138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26654" h="1138657">
                <a:moveTo>
                  <a:pt x="1626653" y="0"/>
                </a:moveTo>
                <a:lnTo>
                  <a:pt x="1626653" y="740128"/>
                </a:lnTo>
                <a:lnTo>
                  <a:pt x="813326" y="1138657"/>
                </a:lnTo>
                <a:lnTo>
                  <a:pt x="1" y="740128"/>
                </a:lnTo>
                <a:lnTo>
                  <a:pt x="1" y="0"/>
                </a:lnTo>
                <a:lnTo>
                  <a:pt x="813326" y="398530"/>
                </a:lnTo>
                <a:lnTo>
                  <a:pt x="1626653" y="0"/>
                </a:lnTo>
                <a:close/>
              </a:path>
            </a:pathLst>
          </a:custGeom>
          <a:scene3d>
            <a:camera prst="orthographicFront"/>
            <a:lightRig rig="flat" dir="t"/>
          </a:scene3d>
          <a:sp3d prstMaterial="plastic">
            <a:bevelT w="120900" h="88900"/>
            <a:bevelB w="88900" h="31750" prst="angle"/>
          </a:sp3d>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20321" tIns="589650" rIns="20320" bIns="589648" spcCol="1270" anchor="ctr"/>
          <a:lstStyle/>
          <a:p>
            <a:pPr algn="ctr" defTabSz="1422400">
              <a:lnSpc>
                <a:spcPct val="90000"/>
              </a:lnSpc>
              <a:spcAft>
                <a:spcPct val="35000"/>
              </a:spcAft>
              <a:defRPr/>
            </a:pPr>
            <a:r>
              <a:rPr lang="en-US" sz="3200" dirty="0"/>
              <a:t>Step 1</a:t>
            </a:r>
          </a:p>
        </p:txBody>
      </p:sp>
      <p:sp>
        <p:nvSpPr>
          <p:cNvPr id="8" name="Freeform 7"/>
          <p:cNvSpPr/>
          <p:nvPr/>
        </p:nvSpPr>
        <p:spPr>
          <a:xfrm>
            <a:off x="2357857" y="1830537"/>
            <a:ext cx="5795543" cy="1057326"/>
          </a:xfrm>
          <a:custGeom>
            <a:avLst/>
            <a:gdLst>
              <a:gd name="connsiteX0" fmla="*/ 176224 w 1057325"/>
              <a:gd name="connsiteY0" fmla="*/ 0 h 5795542"/>
              <a:gd name="connsiteX1" fmla="*/ 881101 w 1057325"/>
              <a:gd name="connsiteY1" fmla="*/ 0 h 5795542"/>
              <a:gd name="connsiteX2" fmla="*/ 1005710 w 1057325"/>
              <a:gd name="connsiteY2" fmla="*/ 51615 h 5795542"/>
              <a:gd name="connsiteX3" fmla="*/ 1057325 w 1057325"/>
              <a:gd name="connsiteY3" fmla="*/ 176224 h 5795542"/>
              <a:gd name="connsiteX4" fmla="*/ 1057325 w 1057325"/>
              <a:gd name="connsiteY4" fmla="*/ 5795542 h 5795542"/>
              <a:gd name="connsiteX5" fmla="*/ 1057325 w 1057325"/>
              <a:gd name="connsiteY5" fmla="*/ 5795542 h 5795542"/>
              <a:gd name="connsiteX6" fmla="*/ 1057325 w 1057325"/>
              <a:gd name="connsiteY6" fmla="*/ 5795542 h 5795542"/>
              <a:gd name="connsiteX7" fmla="*/ 0 w 1057325"/>
              <a:gd name="connsiteY7" fmla="*/ 5795542 h 5795542"/>
              <a:gd name="connsiteX8" fmla="*/ 0 w 1057325"/>
              <a:gd name="connsiteY8" fmla="*/ 5795542 h 5795542"/>
              <a:gd name="connsiteX9" fmla="*/ 0 w 1057325"/>
              <a:gd name="connsiteY9" fmla="*/ 5795542 h 5795542"/>
              <a:gd name="connsiteX10" fmla="*/ 0 w 1057325"/>
              <a:gd name="connsiteY10" fmla="*/ 176224 h 5795542"/>
              <a:gd name="connsiteX11" fmla="*/ 51615 w 1057325"/>
              <a:gd name="connsiteY11" fmla="*/ 51615 h 5795542"/>
              <a:gd name="connsiteX12" fmla="*/ 176224 w 1057325"/>
              <a:gd name="connsiteY12" fmla="*/ 0 h 5795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57325" h="5795542">
                <a:moveTo>
                  <a:pt x="1057325" y="965943"/>
                </a:moveTo>
                <a:lnTo>
                  <a:pt x="1057325" y="4829599"/>
                </a:lnTo>
                <a:cubicBezTo>
                  <a:pt x="1057325" y="5085785"/>
                  <a:pt x="1053938" y="5331474"/>
                  <a:pt x="1047908" y="5512621"/>
                </a:cubicBezTo>
                <a:cubicBezTo>
                  <a:pt x="1041879" y="5693768"/>
                  <a:pt x="1033702" y="5795539"/>
                  <a:pt x="1025175" y="5795539"/>
                </a:cubicBezTo>
                <a:lnTo>
                  <a:pt x="0" y="5795539"/>
                </a:lnTo>
                <a:lnTo>
                  <a:pt x="0" y="5795539"/>
                </a:lnTo>
                <a:lnTo>
                  <a:pt x="0" y="5795539"/>
                </a:lnTo>
                <a:lnTo>
                  <a:pt x="0" y="3"/>
                </a:lnTo>
                <a:lnTo>
                  <a:pt x="0" y="3"/>
                </a:lnTo>
                <a:lnTo>
                  <a:pt x="0" y="3"/>
                </a:lnTo>
                <a:lnTo>
                  <a:pt x="1025175" y="3"/>
                </a:lnTo>
                <a:cubicBezTo>
                  <a:pt x="1033702" y="3"/>
                  <a:pt x="1041879" y="101774"/>
                  <a:pt x="1047908" y="282921"/>
                </a:cubicBezTo>
                <a:cubicBezTo>
                  <a:pt x="1053938" y="464068"/>
                  <a:pt x="1057325" y="709762"/>
                  <a:pt x="1057325" y="965943"/>
                </a:cubicBezTo>
                <a:close/>
              </a:path>
            </a:pathLst>
          </a:custGeom>
          <a:scene3d>
            <a:camera prst="orthographicFront"/>
            <a:lightRig rig="flat" dir="t"/>
          </a:scene3d>
          <a:sp3d extrusionH="12700" prstMaterial="plastic">
            <a:bevelT w="50800" h="50800"/>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lIns="156465" tIns="65584" rIns="65584" bIns="65585" spcCol="1270" anchor="ctr"/>
          <a:lstStyle/>
          <a:p>
            <a:pPr marL="228600" lvl="1" indent="-228600" defTabSz="977900">
              <a:lnSpc>
                <a:spcPct val="90000"/>
              </a:lnSpc>
              <a:spcAft>
                <a:spcPct val="15000"/>
              </a:spcAft>
              <a:buFontTx/>
              <a:buChar char="••"/>
              <a:defRPr/>
            </a:pPr>
            <a:r>
              <a:rPr lang="en-US" sz="2200" dirty="0"/>
              <a:t>What do we do better than the competition?</a:t>
            </a:r>
          </a:p>
          <a:p>
            <a:pPr marL="228600" lvl="1" indent="-228600" defTabSz="977900">
              <a:lnSpc>
                <a:spcPct val="90000"/>
              </a:lnSpc>
              <a:spcAft>
                <a:spcPct val="15000"/>
              </a:spcAft>
              <a:buFontTx/>
              <a:buChar char="••"/>
              <a:defRPr/>
            </a:pPr>
            <a:r>
              <a:rPr lang="en-US" sz="2200" dirty="0"/>
              <a:t>What are our competitive advantages?</a:t>
            </a:r>
          </a:p>
        </p:txBody>
      </p:sp>
      <p:sp>
        <p:nvSpPr>
          <p:cNvPr id="9" name="Freeform 8"/>
          <p:cNvSpPr/>
          <p:nvPr/>
        </p:nvSpPr>
        <p:spPr>
          <a:xfrm>
            <a:off x="1219200" y="3263372"/>
            <a:ext cx="1138658" cy="1626655"/>
          </a:xfrm>
          <a:custGeom>
            <a:avLst/>
            <a:gdLst>
              <a:gd name="connsiteX0" fmla="*/ 0 w 1626654"/>
              <a:gd name="connsiteY0" fmla="*/ 0 h 1138657"/>
              <a:gd name="connsiteX1" fmla="*/ 1057326 w 1626654"/>
              <a:gd name="connsiteY1" fmla="*/ 0 h 1138657"/>
              <a:gd name="connsiteX2" fmla="*/ 1626654 w 1626654"/>
              <a:gd name="connsiteY2" fmla="*/ 569329 h 1138657"/>
              <a:gd name="connsiteX3" fmla="*/ 1057326 w 1626654"/>
              <a:gd name="connsiteY3" fmla="*/ 1138657 h 1138657"/>
              <a:gd name="connsiteX4" fmla="*/ 0 w 1626654"/>
              <a:gd name="connsiteY4" fmla="*/ 1138657 h 1138657"/>
              <a:gd name="connsiteX5" fmla="*/ 569329 w 1626654"/>
              <a:gd name="connsiteY5" fmla="*/ 569329 h 1138657"/>
              <a:gd name="connsiteX6" fmla="*/ 0 w 1626654"/>
              <a:gd name="connsiteY6" fmla="*/ 0 h 1138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26654" h="1138657">
                <a:moveTo>
                  <a:pt x="1626653" y="0"/>
                </a:moveTo>
                <a:lnTo>
                  <a:pt x="1626653" y="740128"/>
                </a:lnTo>
                <a:lnTo>
                  <a:pt x="813326" y="1138657"/>
                </a:lnTo>
                <a:lnTo>
                  <a:pt x="1" y="740128"/>
                </a:lnTo>
                <a:lnTo>
                  <a:pt x="1" y="0"/>
                </a:lnTo>
                <a:lnTo>
                  <a:pt x="813326" y="398530"/>
                </a:lnTo>
                <a:lnTo>
                  <a:pt x="1626653" y="0"/>
                </a:lnTo>
                <a:close/>
              </a:path>
            </a:pathLst>
          </a:custGeom>
          <a:scene3d>
            <a:camera prst="orthographicFront"/>
            <a:lightRig rig="flat" dir="t"/>
          </a:scene3d>
          <a:sp3d prstMaterial="plastic">
            <a:bevelT w="120900" h="88900"/>
            <a:bevelB w="88900" h="31750" prst="angle"/>
          </a:sp3d>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20321" tIns="589650" rIns="20320" bIns="589648" spcCol="1270" anchor="ctr"/>
          <a:lstStyle/>
          <a:p>
            <a:pPr algn="ctr" defTabSz="1422400">
              <a:lnSpc>
                <a:spcPct val="90000"/>
              </a:lnSpc>
              <a:spcAft>
                <a:spcPct val="35000"/>
              </a:spcAft>
              <a:defRPr/>
            </a:pPr>
            <a:r>
              <a:rPr lang="en-US" sz="3200" dirty="0"/>
              <a:t>Step 2</a:t>
            </a:r>
          </a:p>
        </p:txBody>
      </p:sp>
      <p:sp>
        <p:nvSpPr>
          <p:cNvPr id="10" name="Freeform 9"/>
          <p:cNvSpPr/>
          <p:nvPr/>
        </p:nvSpPr>
        <p:spPr>
          <a:xfrm>
            <a:off x="2357857" y="3263373"/>
            <a:ext cx="5795543" cy="1057326"/>
          </a:xfrm>
          <a:custGeom>
            <a:avLst/>
            <a:gdLst>
              <a:gd name="connsiteX0" fmla="*/ 176224 w 1057325"/>
              <a:gd name="connsiteY0" fmla="*/ 0 h 5795542"/>
              <a:gd name="connsiteX1" fmla="*/ 881101 w 1057325"/>
              <a:gd name="connsiteY1" fmla="*/ 0 h 5795542"/>
              <a:gd name="connsiteX2" fmla="*/ 1005710 w 1057325"/>
              <a:gd name="connsiteY2" fmla="*/ 51615 h 5795542"/>
              <a:gd name="connsiteX3" fmla="*/ 1057325 w 1057325"/>
              <a:gd name="connsiteY3" fmla="*/ 176224 h 5795542"/>
              <a:gd name="connsiteX4" fmla="*/ 1057325 w 1057325"/>
              <a:gd name="connsiteY4" fmla="*/ 5795542 h 5795542"/>
              <a:gd name="connsiteX5" fmla="*/ 1057325 w 1057325"/>
              <a:gd name="connsiteY5" fmla="*/ 5795542 h 5795542"/>
              <a:gd name="connsiteX6" fmla="*/ 1057325 w 1057325"/>
              <a:gd name="connsiteY6" fmla="*/ 5795542 h 5795542"/>
              <a:gd name="connsiteX7" fmla="*/ 0 w 1057325"/>
              <a:gd name="connsiteY7" fmla="*/ 5795542 h 5795542"/>
              <a:gd name="connsiteX8" fmla="*/ 0 w 1057325"/>
              <a:gd name="connsiteY8" fmla="*/ 5795542 h 5795542"/>
              <a:gd name="connsiteX9" fmla="*/ 0 w 1057325"/>
              <a:gd name="connsiteY9" fmla="*/ 5795542 h 5795542"/>
              <a:gd name="connsiteX10" fmla="*/ 0 w 1057325"/>
              <a:gd name="connsiteY10" fmla="*/ 176224 h 5795542"/>
              <a:gd name="connsiteX11" fmla="*/ 51615 w 1057325"/>
              <a:gd name="connsiteY11" fmla="*/ 51615 h 5795542"/>
              <a:gd name="connsiteX12" fmla="*/ 176224 w 1057325"/>
              <a:gd name="connsiteY12" fmla="*/ 0 h 5795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57325" h="5795542">
                <a:moveTo>
                  <a:pt x="1057325" y="965943"/>
                </a:moveTo>
                <a:lnTo>
                  <a:pt x="1057325" y="4829599"/>
                </a:lnTo>
                <a:cubicBezTo>
                  <a:pt x="1057325" y="5085785"/>
                  <a:pt x="1053938" y="5331474"/>
                  <a:pt x="1047908" y="5512621"/>
                </a:cubicBezTo>
                <a:cubicBezTo>
                  <a:pt x="1041879" y="5693768"/>
                  <a:pt x="1033702" y="5795539"/>
                  <a:pt x="1025175" y="5795539"/>
                </a:cubicBezTo>
                <a:lnTo>
                  <a:pt x="0" y="5795539"/>
                </a:lnTo>
                <a:lnTo>
                  <a:pt x="0" y="5795539"/>
                </a:lnTo>
                <a:lnTo>
                  <a:pt x="0" y="5795539"/>
                </a:lnTo>
                <a:lnTo>
                  <a:pt x="0" y="3"/>
                </a:lnTo>
                <a:lnTo>
                  <a:pt x="0" y="3"/>
                </a:lnTo>
                <a:lnTo>
                  <a:pt x="0" y="3"/>
                </a:lnTo>
                <a:lnTo>
                  <a:pt x="1025175" y="3"/>
                </a:lnTo>
                <a:cubicBezTo>
                  <a:pt x="1033702" y="3"/>
                  <a:pt x="1041879" y="101774"/>
                  <a:pt x="1047908" y="282921"/>
                </a:cubicBezTo>
                <a:cubicBezTo>
                  <a:pt x="1053938" y="464068"/>
                  <a:pt x="1057325" y="709762"/>
                  <a:pt x="1057325" y="965943"/>
                </a:cubicBezTo>
                <a:close/>
              </a:path>
            </a:pathLst>
          </a:custGeom>
          <a:scene3d>
            <a:camera prst="orthographicFront"/>
            <a:lightRig rig="flat" dir="t"/>
          </a:scene3d>
          <a:sp3d extrusionH="12700" prstMaterial="plastic">
            <a:bevelT w="50800" h="50800"/>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lIns="156465" tIns="65584" rIns="65584" bIns="65585" spcCol="1270" anchor="ctr"/>
          <a:lstStyle/>
          <a:p>
            <a:pPr marL="228600" lvl="1" indent="-228600" defTabSz="977900">
              <a:lnSpc>
                <a:spcPct val="90000"/>
              </a:lnSpc>
              <a:spcAft>
                <a:spcPct val="15000"/>
              </a:spcAft>
              <a:buFontTx/>
              <a:buChar char="••"/>
              <a:defRPr/>
            </a:pPr>
            <a:r>
              <a:rPr lang="en-US" sz="2200" dirty="0"/>
              <a:t>Which resources or capabilities are the sources of these advantages?</a:t>
            </a:r>
          </a:p>
        </p:txBody>
      </p:sp>
      <p:sp>
        <p:nvSpPr>
          <p:cNvPr id="11" name="Freeform 10"/>
          <p:cNvSpPr/>
          <p:nvPr/>
        </p:nvSpPr>
        <p:spPr>
          <a:xfrm>
            <a:off x="1219200" y="4696208"/>
            <a:ext cx="1138658" cy="1626655"/>
          </a:xfrm>
          <a:custGeom>
            <a:avLst/>
            <a:gdLst>
              <a:gd name="connsiteX0" fmla="*/ 0 w 1626654"/>
              <a:gd name="connsiteY0" fmla="*/ 0 h 1138657"/>
              <a:gd name="connsiteX1" fmla="*/ 1057326 w 1626654"/>
              <a:gd name="connsiteY1" fmla="*/ 0 h 1138657"/>
              <a:gd name="connsiteX2" fmla="*/ 1626654 w 1626654"/>
              <a:gd name="connsiteY2" fmla="*/ 569329 h 1138657"/>
              <a:gd name="connsiteX3" fmla="*/ 1057326 w 1626654"/>
              <a:gd name="connsiteY3" fmla="*/ 1138657 h 1138657"/>
              <a:gd name="connsiteX4" fmla="*/ 0 w 1626654"/>
              <a:gd name="connsiteY4" fmla="*/ 1138657 h 1138657"/>
              <a:gd name="connsiteX5" fmla="*/ 569329 w 1626654"/>
              <a:gd name="connsiteY5" fmla="*/ 569329 h 1138657"/>
              <a:gd name="connsiteX6" fmla="*/ 0 w 1626654"/>
              <a:gd name="connsiteY6" fmla="*/ 0 h 1138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26654" h="1138657">
                <a:moveTo>
                  <a:pt x="1626653" y="0"/>
                </a:moveTo>
                <a:lnTo>
                  <a:pt x="1626653" y="740128"/>
                </a:lnTo>
                <a:lnTo>
                  <a:pt x="813326" y="1138657"/>
                </a:lnTo>
                <a:lnTo>
                  <a:pt x="1" y="740128"/>
                </a:lnTo>
                <a:lnTo>
                  <a:pt x="1" y="0"/>
                </a:lnTo>
                <a:lnTo>
                  <a:pt x="813326" y="398530"/>
                </a:lnTo>
                <a:lnTo>
                  <a:pt x="1626653" y="0"/>
                </a:lnTo>
                <a:close/>
              </a:path>
            </a:pathLst>
          </a:custGeom>
          <a:scene3d>
            <a:camera prst="orthographicFront"/>
            <a:lightRig rig="flat" dir="t"/>
          </a:scene3d>
          <a:sp3d prstMaterial="plastic">
            <a:bevelT w="120900" h="88900"/>
            <a:bevelB w="88900" h="31750" prst="angle"/>
          </a:sp3d>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lIns="20321" tIns="589650" rIns="20320" bIns="589648" spcCol="1270" anchor="ctr"/>
          <a:lstStyle/>
          <a:p>
            <a:pPr algn="ctr" defTabSz="1422400">
              <a:lnSpc>
                <a:spcPct val="90000"/>
              </a:lnSpc>
              <a:spcAft>
                <a:spcPct val="35000"/>
              </a:spcAft>
              <a:defRPr/>
            </a:pPr>
            <a:r>
              <a:rPr lang="en-US" sz="3200" dirty="0"/>
              <a:t>Step 3</a:t>
            </a:r>
          </a:p>
        </p:txBody>
      </p:sp>
      <p:sp>
        <p:nvSpPr>
          <p:cNvPr id="12" name="Freeform 11"/>
          <p:cNvSpPr/>
          <p:nvPr/>
        </p:nvSpPr>
        <p:spPr>
          <a:xfrm>
            <a:off x="2357857" y="4696208"/>
            <a:ext cx="5795543" cy="1057326"/>
          </a:xfrm>
          <a:custGeom>
            <a:avLst/>
            <a:gdLst>
              <a:gd name="connsiteX0" fmla="*/ 176224 w 1057325"/>
              <a:gd name="connsiteY0" fmla="*/ 0 h 5795542"/>
              <a:gd name="connsiteX1" fmla="*/ 881101 w 1057325"/>
              <a:gd name="connsiteY1" fmla="*/ 0 h 5795542"/>
              <a:gd name="connsiteX2" fmla="*/ 1005710 w 1057325"/>
              <a:gd name="connsiteY2" fmla="*/ 51615 h 5795542"/>
              <a:gd name="connsiteX3" fmla="*/ 1057325 w 1057325"/>
              <a:gd name="connsiteY3" fmla="*/ 176224 h 5795542"/>
              <a:gd name="connsiteX4" fmla="*/ 1057325 w 1057325"/>
              <a:gd name="connsiteY4" fmla="*/ 5795542 h 5795542"/>
              <a:gd name="connsiteX5" fmla="*/ 1057325 w 1057325"/>
              <a:gd name="connsiteY5" fmla="*/ 5795542 h 5795542"/>
              <a:gd name="connsiteX6" fmla="*/ 1057325 w 1057325"/>
              <a:gd name="connsiteY6" fmla="*/ 5795542 h 5795542"/>
              <a:gd name="connsiteX7" fmla="*/ 0 w 1057325"/>
              <a:gd name="connsiteY7" fmla="*/ 5795542 h 5795542"/>
              <a:gd name="connsiteX8" fmla="*/ 0 w 1057325"/>
              <a:gd name="connsiteY8" fmla="*/ 5795542 h 5795542"/>
              <a:gd name="connsiteX9" fmla="*/ 0 w 1057325"/>
              <a:gd name="connsiteY9" fmla="*/ 5795542 h 5795542"/>
              <a:gd name="connsiteX10" fmla="*/ 0 w 1057325"/>
              <a:gd name="connsiteY10" fmla="*/ 176224 h 5795542"/>
              <a:gd name="connsiteX11" fmla="*/ 51615 w 1057325"/>
              <a:gd name="connsiteY11" fmla="*/ 51615 h 5795542"/>
              <a:gd name="connsiteX12" fmla="*/ 176224 w 1057325"/>
              <a:gd name="connsiteY12" fmla="*/ 0 h 5795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57325" h="5795542">
                <a:moveTo>
                  <a:pt x="1057325" y="965943"/>
                </a:moveTo>
                <a:lnTo>
                  <a:pt x="1057325" y="4829599"/>
                </a:lnTo>
                <a:cubicBezTo>
                  <a:pt x="1057325" y="5085785"/>
                  <a:pt x="1053938" y="5331474"/>
                  <a:pt x="1047908" y="5512621"/>
                </a:cubicBezTo>
                <a:cubicBezTo>
                  <a:pt x="1041879" y="5693768"/>
                  <a:pt x="1033702" y="5795539"/>
                  <a:pt x="1025175" y="5795539"/>
                </a:cubicBezTo>
                <a:lnTo>
                  <a:pt x="0" y="5795539"/>
                </a:lnTo>
                <a:lnTo>
                  <a:pt x="0" y="5795539"/>
                </a:lnTo>
                <a:lnTo>
                  <a:pt x="0" y="5795539"/>
                </a:lnTo>
                <a:lnTo>
                  <a:pt x="0" y="3"/>
                </a:lnTo>
                <a:lnTo>
                  <a:pt x="0" y="3"/>
                </a:lnTo>
                <a:lnTo>
                  <a:pt x="0" y="3"/>
                </a:lnTo>
                <a:lnTo>
                  <a:pt x="1025175" y="3"/>
                </a:lnTo>
                <a:cubicBezTo>
                  <a:pt x="1033702" y="3"/>
                  <a:pt x="1041879" y="101774"/>
                  <a:pt x="1047908" y="282921"/>
                </a:cubicBezTo>
                <a:cubicBezTo>
                  <a:pt x="1053938" y="464068"/>
                  <a:pt x="1057325" y="709762"/>
                  <a:pt x="1057325" y="965943"/>
                </a:cubicBezTo>
                <a:close/>
              </a:path>
            </a:pathLst>
          </a:custGeom>
          <a:scene3d>
            <a:camera prst="orthographicFront"/>
            <a:lightRig rig="flat" dir="t"/>
          </a:scene3d>
          <a:sp3d extrusionH="12700" prstMaterial="plastic">
            <a:bevelT w="50800" h="50800"/>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lIns="156465" tIns="65584" rIns="65584" bIns="65585" spcCol="1270" anchor="ctr"/>
          <a:lstStyle/>
          <a:p>
            <a:pPr marL="228600" lvl="1" indent="-228600" defTabSz="977900">
              <a:lnSpc>
                <a:spcPct val="90000"/>
              </a:lnSpc>
              <a:spcAft>
                <a:spcPct val="15000"/>
              </a:spcAft>
              <a:buFontTx/>
              <a:buChar char="••"/>
              <a:defRPr/>
            </a:pPr>
            <a:r>
              <a:rPr lang="en-US" sz="2200" dirty="0"/>
              <a:t>Which of these resources or capabilities are valuable, unique, and not imitable or transferable to other industries or markets?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par>
                                <p:cTn id="8" presetID="22" presetClass="entr" presetSubtype="1"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up)">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up)">
                                      <p:cBhvr>
                                        <p:cTn id="15" dur="500"/>
                                        <p:tgtEl>
                                          <p:spTgt spid="9"/>
                                        </p:tgtEl>
                                      </p:cBhvr>
                                    </p:animEffect>
                                  </p:childTnLst>
                                </p:cTn>
                              </p:par>
                              <p:par>
                                <p:cTn id="16" presetID="22" presetClass="entr" presetSubtype="1"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up)">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up)">
                                      <p:cBhvr>
                                        <p:cTn id="23" dur="500"/>
                                        <p:tgtEl>
                                          <p:spTgt spid="12"/>
                                        </p:tgtEl>
                                      </p:cBhvr>
                                    </p:animEffect>
                                  </p:childTnLst>
                                </p:cTn>
                              </p:par>
                              <p:par>
                                <p:cTn id="24" presetID="22" presetClass="entr" presetSubtype="1"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up)">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Table Note 24-1 - Examples of Resources</a:t>
            </a:r>
          </a:p>
        </p:txBody>
      </p:sp>
      <p:sp>
        <p:nvSpPr>
          <p:cNvPr id="4" name="Slide Number Placeholder 3"/>
          <p:cNvSpPr>
            <a:spLocks noGrp="1"/>
          </p:cNvSpPr>
          <p:nvPr>
            <p:ph type="sldNum" sz="quarter" idx="10"/>
          </p:nvPr>
        </p:nvSpPr>
        <p:spPr/>
        <p:txBody>
          <a:bodyPr/>
          <a:lstStyle/>
          <a:p>
            <a:pPr>
              <a:defRPr/>
            </a:pPr>
            <a:fld id="{FDFE6A5D-5D21-4BC1-AB88-5849B0BBD300}" type="slidenum">
              <a:rPr lang="en-US" smtClean="0"/>
              <a:pPr>
                <a:defRPr/>
              </a:pPr>
              <a:t>8</a:t>
            </a:fld>
            <a:endParaRPr lang="en-US" dirty="0"/>
          </a:p>
        </p:txBody>
      </p:sp>
      <p:pic>
        <p:nvPicPr>
          <p:cNvPr id="35844" name="Picture 4" descr="7tyu.PNG"/>
          <p:cNvPicPr>
            <a:picLocks noChangeAspect="1"/>
          </p:cNvPicPr>
          <p:nvPr/>
        </p:nvPicPr>
        <p:blipFill>
          <a:blip r:embed="rId2" cstate="print"/>
          <a:srcRect/>
          <a:stretch>
            <a:fillRect/>
          </a:stretch>
        </p:blipFill>
        <p:spPr bwMode="auto">
          <a:xfrm>
            <a:off x="2801938" y="1600200"/>
            <a:ext cx="3522662" cy="491807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Table Note 24-2 - Examples of Capabilities</a:t>
            </a:r>
          </a:p>
        </p:txBody>
      </p:sp>
      <p:sp>
        <p:nvSpPr>
          <p:cNvPr id="4" name="Slide Number Placeholder 3"/>
          <p:cNvSpPr>
            <a:spLocks noGrp="1"/>
          </p:cNvSpPr>
          <p:nvPr>
            <p:ph type="sldNum" sz="quarter" idx="10"/>
          </p:nvPr>
        </p:nvSpPr>
        <p:spPr/>
        <p:txBody>
          <a:bodyPr/>
          <a:lstStyle/>
          <a:p>
            <a:pPr>
              <a:defRPr/>
            </a:pPr>
            <a:fld id="{059CC0A3-F750-4AE7-9FF4-9E2C3584BEED}" type="slidenum">
              <a:rPr lang="en-US" smtClean="0"/>
              <a:pPr>
                <a:defRPr/>
              </a:pPr>
              <a:t>9</a:t>
            </a:fld>
            <a:endParaRPr lang="en-US" dirty="0"/>
          </a:p>
        </p:txBody>
      </p:sp>
      <p:pic>
        <p:nvPicPr>
          <p:cNvPr id="36868" name="Picture 4" descr="8pas.PNG"/>
          <p:cNvPicPr>
            <a:picLocks noChangeAspect="1"/>
          </p:cNvPicPr>
          <p:nvPr/>
        </p:nvPicPr>
        <p:blipFill>
          <a:blip r:embed="rId2" cstate="print"/>
          <a:srcRect/>
          <a:stretch>
            <a:fillRect/>
          </a:stretch>
        </p:blipFill>
        <p:spPr bwMode="auto">
          <a:xfrm>
            <a:off x="2971800" y="1584325"/>
            <a:ext cx="2822575" cy="489267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emplat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1</Template>
  <TotalTime>1979</TotalTime>
  <Words>428</Words>
  <Application>Microsoft Office PowerPoint</Application>
  <PresentationFormat>On-screen Show (4:3)</PresentationFormat>
  <Paragraphs>58</Paragraphs>
  <Slides>13</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Arial</vt:lpstr>
      <vt:lpstr>Calibri</vt:lpstr>
      <vt:lpstr>Wingdings</vt:lpstr>
      <vt:lpstr>Times New Roman</vt:lpstr>
      <vt:lpstr>Tahoma</vt:lpstr>
      <vt:lpstr>template 1</vt:lpstr>
      <vt:lpstr>Default Design</vt:lpstr>
      <vt:lpstr>Note 24 Competitive Advantages</vt:lpstr>
      <vt:lpstr>Introduction</vt:lpstr>
      <vt:lpstr>The Market-Based View (MBV)</vt:lpstr>
      <vt:lpstr>The Market-Based View (MBV)</vt:lpstr>
      <vt:lpstr>The Resource-Based View (RBV)</vt:lpstr>
      <vt:lpstr>The Resource-Based View (RBV)</vt:lpstr>
      <vt:lpstr>Identifying Competitive Advantages</vt:lpstr>
      <vt:lpstr>Table Note 24-1 - Examples of Resources</vt:lpstr>
      <vt:lpstr>Table Note 24-2 - Examples of Capabilities</vt:lpstr>
      <vt:lpstr>Table Note 24-3 - Competitive Advantages and Underlying Resources</vt:lpstr>
      <vt:lpstr>Figure Note 24-5 - Identifying Sustainable Competitive Advantages</vt:lpstr>
      <vt:lpstr>Figure Note 24-6 - Distinct Strategy-Formation Processes Underlying the Market-Based and Resource-Based Views</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Jagruti Gadekar</dc:creator>
  <cp:lastModifiedBy>Bader</cp:lastModifiedBy>
  <cp:revision>1682</cp:revision>
  <dcterms:created xsi:type="dcterms:W3CDTF">2011-04-11T09:42:26Z</dcterms:created>
  <dcterms:modified xsi:type="dcterms:W3CDTF">2014-01-03T08:52:46Z</dcterms:modified>
</cp:coreProperties>
</file>