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Lst>
  <p:notesMasterIdLst>
    <p:notesMasterId r:id="rId16"/>
  </p:notesMasterIdLst>
  <p:sldIdLst>
    <p:sldId id="256" r:id="rId3"/>
    <p:sldId id="266" r:id="rId4"/>
    <p:sldId id="267" r:id="rId5"/>
    <p:sldId id="268" r:id="rId6"/>
    <p:sldId id="259" r:id="rId7"/>
    <p:sldId id="261" r:id="rId8"/>
    <p:sldId id="262" r:id="rId9"/>
    <p:sldId id="272" r:id="rId10"/>
    <p:sldId id="263" r:id="rId11"/>
    <p:sldId id="264" r:id="rId12"/>
    <p:sldId id="265" r:id="rId13"/>
    <p:sldId id="273" r:id="rId14"/>
    <p:sldId id="25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46818" autoAdjust="0"/>
  </p:normalViewPr>
  <p:slideViewPr>
    <p:cSldViewPr>
      <p:cViewPr>
        <p:scale>
          <a:sx n="39" d="100"/>
          <a:sy n="39" d="100"/>
        </p:scale>
        <p:origin x="-552"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1808F6-C738-4F11-A970-B4E7E4EB13F7}"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4CCD629-1434-49B3-9C7D-E61CB2AD3D8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15E4A8ED-A017-4F55-AC2E-B19B42CB8304}"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The figure organizes the many controllable factors that can influence brand identity/ meaning, brand equity, and brand strength.</a:t>
            </a:r>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3992359E-73B1-4366-B10E-DC3753978F15}" type="slidenum">
              <a:rPr lang="en-US" smtClean="0"/>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The table presents various aspects of corporate image that can influence product brand images.</a:t>
            </a:r>
          </a:p>
          <a:p>
            <a:endParaRPr lang="en-US" smtClean="0"/>
          </a:p>
        </p:txBody>
      </p:sp>
      <p:sp>
        <p:nvSpPr>
          <p:cNvPr id="4" name="Slide Number Placeholder 3"/>
          <p:cNvSpPr>
            <a:spLocks noGrp="1"/>
          </p:cNvSpPr>
          <p:nvPr>
            <p:ph type="sldNum" sz="quarter" idx="5"/>
          </p:nvPr>
        </p:nvSpPr>
        <p:spPr/>
        <p:txBody>
          <a:bodyPr/>
          <a:lstStyle/>
          <a:p>
            <a:pPr>
              <a:defRPr/>
            </a:pPr>
            <a:fld id="{E353EADB-EE00-4D87-8B0E-130502C795C5}"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16CEBCE0-2F03-4CCF-8A86-51872E25120F}"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748539-A7CA-4E13-98A5-5A03C9F201D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59392-8420-4532-8A42-2B1195D7724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CE7ABD2F-48CE-4FA9-8D3C-3E3D6784DAB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8EC7432-B6C4-4358-AF49-2BEE173B877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7537D85-3B24-44E1-B811-B20B80EC0AD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4BF7E53-9926-4B4B-9E2A-4D515F785F8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54591963-60D0-4EA0-B109-2F0A925478A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C29BA7C6-41B3-4E50-A309-5AA20AE2AD44}"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4A975AB0-55F0-498E-A63F-166FF9D1EC71}"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12072ED1-AF0A-4ED6-9DA0-758322B6EE6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31E04B7F-B35D-4EF7-99E4-236EA4982B3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D8E0A66-6EAD-4721-B8F7-C514A60F5CDB}"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E95C0227-4C23-451B-A530-AEB9B803518F}"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57F0797-F26C-4105-BC08-B3C21BF859F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896EF3-F475-4A5D-9B7E-52FA8694548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BE172B5-E268-42CE-9FD0-53CDDD2BCBF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C4F3A42-21F9-403B-86A0-0732EC8CE4F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FAF6CBD-1359-453C-A71C-2C7B72D69EC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193F406-95B9-4065-88B8-C44141C4476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6A1774E-0976-4813-8358-54CA9D380C1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332E8EB-6535-4BC6-9497-36531195147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77E2D44D-B64A-4CAC-8908-63F8C28FCDF2}"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926" r:id="rId1"/>
    <p:sldLayoutId id="2147484927" r:id="rId2"/>
    <p:sldLayoutId id="2147484928" r:id="rId3"/>
    <p:sldLayoutId id="2147484929" r:id="rId4"/>
    <p:sldLayoutId id="2147484930" r:id="rId5"/>
    <p:sldLayoutId id="2147484931" r:id="rId6"/>
    <p:sldLayoutId id="2147484932" r:id="rId7"/>
    <p:sldLayoutId id="2147484933" r:id="rId8"/>
    <p:sldLayoutId id="2147484934" r:id="rId9"/>
    <p:sldLayoutId id="2147484935" r:id="rId10"/>
    <p:sldLayoutId id="2147484936"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2BA9664D-763D-49BC-B589-4FFDCFC2C97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937" r:id="rId1"/>
    <p:sldLayoutId id="2147484938" r:id="rId2"/>
    <p:sldLayoutId id="2147484939" r:id="rId3"/>
    <p:sldLayoutId id="2147484940" r:id="rId4"/>
    <p:sldLayoutId id="2147484941" r:id="rId5"/>
    <p:sldLayoutId id="2147484942" r:id="rId6"/>
    <p:sldLayoutId id="2147484943" r:id="rId7"/>
    <p:sldLayoutId id="2147484944" r:id="rId8"/>
    <p:sldLayoutId id="2147484945" r:id="rId9"/>
    <p:sldLayoutId id="2147484946" r:id="rId10"/>
    <p:sldLayoutId id="214748494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cid:3287383400_217756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Note 29</a:t>
            </a:r>
            <a:br>
              <a:rPr lang="en-US" smtClean="0"/>
            </a:br>
            <a:r>
              <a:rPr lang="en-US" smtClean="0"/>
              <a:t>Brands and Branding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Figure Note 29-3 - Millward Brown’s</a:t>
            </a:r>
            <a:br>
              <a:rPr lang="en-US" smtClean="0"/>
            </a:br>
            <a:r>
              <a:rPr lang="en-US" smtClean="0"/>
              <a:t>BrandDynamics® Model</a:t>
            </a:r>
          </a:p>
        </p:txBody>
      </p:sp>
      <p:sp>
        <p:nvSpPr>
          <p:cNvPr id="4" name="Slide Number Placeholder 3"/>
          <p:cNvSpPr>
            <a:spLocks noGrp="1"/>
          </p:cNvSpPr>
          <p:nvPr>
            <p:ph type="sldNum" sz="quarter" idx="10"/>
          </p:nvPr>
        </p:nvSpPr>
        <p:spPr/>
        <p:txBody>
          <a:bodyPr/>
          <a:lstStyle/>
          <a:p>
            <a:pPr>
              <a:defRPr/>
            </a:pPr>
            <a:fld id="{CB177841-98DF-4CB5-95FA-8B1E1962BD41}" type="slidenum">
              <a:rPr lang="en-US" smtClean="0"/>
              <a:pPr>
                <a:defRPr/>
              </a:pPr>
              <a:t>10</a:t>
            </a:fld>
            <a:endParaRPr lang="en-US" dirty="0"/>
          </a:p>
        </p:txBody>
      </p:sp>
      <p:pic>
        <p:nvPicPr>
          <p:cNvPr id="38916" name="Picture 4" descr="qdft.PNG"/>
          <p:cNvPicPr>
            <a:picLocks noChangeAspect="1"/>
          </p:cNvPicPr>
          <p:nvPr/>
        </p:nvPicPr>
        <p:blipFill>
          <a:blip r:embed="rId2" cstate="print"/>
          <a:srcRect/>
          <a:stretch>
            <a:fillRect/>
          </a:stretch>
        </p:blipFill>
        <p:spPr bwMode="auto">
          <a:xfrm>
            <a:off x="1844675" y="1595438"/>
            <a:ext cx="5622925" cy="488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3000" smtClean="0"/>
              <a:t>Figure Note 29-4 - Hypothetical Effect of a Communications Investment on Brand Dynamics</a:t>
            </a:r>
          </a:p>
        </p:txBody>
      </p:sp>
      <p:sp>
        <p:nvSpPr>
          <p:cNvPr id="4" name="Slide Number Placeholder 3"/>
          <p:cNvSpPr>
            <a:spLocks noGrp="1"/>
          </p:cNvSpPr>
          <p:nvPr>
            <p:ph type="sldNum" sz="quarter" idx="10"/>
          </p:nvPr>
        </p:nvSpPr>
        <p:spPr/>
        <p:txBody>
          <a:bodyPr/>
          <a:lstStyle/>
          <a:p>
            <a:pPr>
              <a:defRPr/>
            </a:pPr>
            <a:fld id="{4307DE25-77B9-4D4E-9D49-EAAED79690AB}" type="slidenum">
              <a:rPr lang="en-US" smtClean="0"/>
              <a:pPr>
                <a:defRPr/>
              </a:pPr>
              <a:t>11</a:t>
            </a:fld>
            <a:endParaRPr lang="en-US" dirty="0"/>
          </a:p>
        </p:txBody>
      </p:sp>
      <p:pic>
        <p:nvPicPr>
          <p:cNvPr id="39940" name="Picture 4" descr="gnm.PNG"/>
          <p:cNvPicPr>
            <a:picLocks noChangeAspect="1"/>
          </p:cNvPicPr>
          <p:nvPr/>
        </p:nvPicPr>
        <p:blipFill>
          <a:blip r:embed="rId2" cstate="print"/>
          <a:srcRect/>
          <a:stretch>
            <a:fillRect/>
          </a:stretch>
        </p:blipFill>
        <p:spPr bwMode="auto">
          <a:xfrm>
            <a:off x="762000" y="2328863"/>
            <a:ext cx="7696200" cy="277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Brand Valuation</a:t>
            </a:r>
          </a:p>
        </p:txBody>
      </p:sp>
      <p:sp>
        <p:nvSpPr>
          <p:cNvPr id="3" name="Content Placeholder 2"/>
          <p:cNvSpPr>
            <a:spLocks noGrp="1"/>
          </p:cNvSpPr>
          <p:nvPr>
            <p:ph idx="1"/>
          </p:nvPr>
        </p:nvSpPr>
        <p:spPr/>
        <p:txBody>
          <a:bodyPr/>
          <a:lstStyle/>
          <a:p>
            <a:r>
              <a:rPr lang="en-US" smtClean="0"/>
              <a:t>It is a brands:</a:t>
            </a:r>
          </a:p>
          <a:p>
            <a:pPr lvl="1"/>
            <a:r>
              <a:rPr lang="en-US" smtClean="0"/>
              <a:t>Worth taken as a whole</a:t>
            </a:r>
          </a:p>
          <a:p>
            <a:pPr lvl="1"/>
            <a:r>
              <a:rPr lang="en-US" smtClean="0"/>
              <a:t>Contribution to the firm’s financial value</a:t>
            </a:r>
          </a:p>
          <a:p>
            <a:r>
              <a:rPr lang="en-US" sz="2800" smtClean="0"/>
              <a:t>The brand is valuable to the firm because:</a:t>
            </a:r>
          </a:p>
          <a:p>
            <a:pPr lvl="1"/>
            <a:r>
              <a:rPr lang="en-US" smtClean="0"/>
              <a:t>It can be expected to generate sales and command margin in the future</a:t>
            </a:r>
          </a:p>
          <a:p>
            <a:pPr lvl="1"/>
            <a:r>
              <a:rPr lang="en-US" smtClean="0"/>
              <a:t>Sales and margins are the product of cumulative individual-level feelings about the brand</a:t>
            </a:r>
          </a:p>
          <a:p>
            <a:endParaRPr lang="en-US" smtClean="0"/>
          </a:p>
        </p:txBody>
      </p:sp>
      <p:sp>
        <p:nvSpPr>
          <p:cNvPr id="4" name="Slide Number Placeholder 3"/>
          <p:cNvSpPr>
            <a:spLocks noGrp="1"/>
          </p:cNvSpPr>
          <p:nvPr>
            <p:ph type="sldNum" sz="quarter" idx="10"/>
          </p:nvPr>
        </p:nvSpPr>
        <p:spPr/>
        <p:txBody>
          <a:bodyPr/>
          <a:lstStyle/>
          <a:p>
            <a:pPr>
              <a:defRPr/>
            </a:pPr>
            <a:fld id="{F7DDB76E-2053-42DF-8CFE-DBD7D81F52C2}"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41987" name="Picture 4" descr="cid:3287383400_2177562"/>
          <p:cNvPicPr>
            <a:picLocks noChangeAspect="1" noChangeArrowheads="1"/>
          </p:cNvPicPr>
          <p:nvPr/>
        </p:nvPicPr>
        <p:blipFill>
          <a:blip r:embed="rId3" r:link="rId4"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41988"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Brand - a name, term, design, symbol, or any other feature that identifies one seller’s good or service as distinct from those of other sellers</a:t>
            </a:r>
          </a:p>
          <a:p>
            <a:r>
              <a:rPr lang="en-US" smtClean="0"/>
              <a:t>The legal term for brand is trademark</a:t>
            </a:r>
          </a:p>
          <a:p>
            <a:r>
              <a:rPr lang="en-US" smtClean="0"/>
              <a:t>As concepts in customers’ minds and hearts, brands have rich symbolism and meanings that go beyond their identifying function</a:t>
            </a:r>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6F71F749-98E6-4D77-A6D1-E3EF9006F3BC}"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Strategic roles of a brand </a:t>
            </a:r>
          </a:p>
          <a:p>
            <a:pPr lvl="1"/>
            <a:r>
              <a:rPr lang="en-US" smtClean="0"/>
              <a:t>To identify the product and its producer to consumers</a:t>
            </a:r>
          </a:p>
          <a:p>
            <a:pPr lvl="1"/>
            <a:r>
              <a:rPr lang="en-US" smtClean="0"/>
              <a:t>To differentiate the offering in a valued way</a:t>
            </a:r>
          </a:p>
          <a:p>
            <a:pPr lvl="1"/>
            <a:r>
              <a:rPr lang="en-US" smtClean="0"/>
              <a:t>To command margin</a:t>
            </a:r>
          </a:p>
          <a:p>
            <a:endParaRPr lang="en-US" smtClean="0"/>
          </a:p>
        </p:txBody>
      </p:sp>
      <p:sp>
        <p:nvSpPr>
          <p:cNvPr id="4" name="Slide Number Placeholder 3"/>
          <p:cNvSpPr>
            <a:spLocks noGrp="1"/>
          </p:cNvSpPr>
          <p:nvPr>
            <p:ph type="sldNum" sz="quarter" idx="10"/>
          </p:nvPr>
        </p:nvSpPr>
        <p:spPr/>
        <p:txBody>
          <a:bodyPr/>
          <a:lstStyle/>
          <a:p>
            <a:pPr>
              <a:defRPr/>
            </a:pPr>
            <a:fld id="{3421EA51-B1D4-4757-9708-001319F6E923}"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Brand Marks and the Functions of Brands</a:t>
            </a:r>
          </a:p>
        </p:txBody>
      </p:sp>
      <p:sp>
        <p:nvSpPr>
          <p:cNvPr id="3" name="Content Placeholder 2"/>
          <p:cNvSpPr>
            <a:spLocks noGrp="1"/>
          </p:cNvSpPr>
          <p:nvPr>
            <p:ph idx="1"/>
          </p:nvPr>
        </p:nvSpPr>
        <p:spPr/>
        <p:txBody>
          <a:bodyPr/>
          <a:lstStyle/>
          <a:p>
            <a:r>
              <a:rPr lang="en-US" smtClean="0"/>
              <a:t>A brand’s identifying characteristics include:</a:t>
            </a:r>
          </a:p>
          <a:p>
            <a:pPr lvl="1"/>
            <a:r>
              <a:rPr lang="en-US" smtClean="0"/>
              <a:t>The brand name (or “trade name”)</a:t>
            </a:r>
          </a:p>
          <a:p>
            <a:pPr lvl="1"/>
            <a:r>
              <a:rPr lang="en-US" smtClean="0"/>
              <a:t>Logos and marks (“trademarks”)</a:t>
            </a:r>
          </a:p>
          <a:p>
            <a:pPr lvl="1"/>
            <a:r>
              <a:rPr lang="en-US" smtClean="0"/>
              <a:t>Distinguishing features such as packaging, colors, and sounds</a:t>
            </a:r>
          </a:p>
          <a:p>
            <a:endParaRPr lang="en-US" smtClean="0"/>
          </a:p>
        </p:txBody>
      </p:sp>
      <p:sp>
        <p:nvSpPr>
          <p:cNvPr id="4" name="Slide Number Placeholder 3"/>
          <p:cNvSpPr>
            <a:spLocks noGrp="1"/>
          </p:cNvSpPr>
          <p:nvPr>
            <p:ph type="sldNum" sz="quarter" idx="10"/>
          </p:nvPr>
        </p:nvSpPr>
        <p:spPr/>
        <p:txBody>
          <a:bodyPr/>
          <a:lstStyle/>
          <a:p>
            <a:pPr>
              <a:defRPr/>
            </a:pPr>
            <a:fld id="{F6950B29-DBEE-49D6-B5BE-FF104022664F}"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Table Note 29-1 - The Benefits of Brands</a:t>
            </a:r>
          </a:p>
        </p:txBody>
      </p:sp>
      <p:sp>
        <p:nvSpPr>
          <p:cNvPr id="4" name="Slide Number Placeholder 3"/>
          <p:cNvSpPr>
            <a:spLocks noGrp="1"/>
          </p:cNvSpPr>
          <p:nvPr>
            <p:ph type="sldNum" sz="quarter" idx="10"/>
          </p:nvPr>
        </p:nvSpPr>
        <p:spPr/>
        <p:txBody>
          <a:bodyPr/>
          <a:lstStyle/>
          <a:p>
            <a:pPr>
              <a:defRPr/>
            </a:pPr>
            <a:fld id="{67F019B6-9296-4947-9276-7DFE31DE4CA8}" type="slidenum">
              <a:rPr lang="en-US" smtClean="0"/>
              <a:pPr>
                <a:defRPr/>
              </a:pPr>
              <a:t>5</a:t>
            </a:fld>
            <a:endParaRPr lang="en-US" dirty="0"/>
          </a:p>
        </p:txBody>
      </p:sp>
      <p:pic>
        <p:nvPicPr>
          <p:cNvPr id="29700" name="Picture 4" descr="rfd.PNG"/>
          <p:cNvPicPr>
            <a:picLocks noChangeAspect="1"/>
          </p:cNvPicPr>
          <p:nvPr/>
        </p:nvPicPr>
        <p:blipFill>
          <a:blip r:embed="rId2" cstate="print"/>
          <a:srcRect/>
          <a:stretch>
            <a:fillRect/>
          </a:stretch>
        </p:blipFill>
        <p:spPr bwMode="auto">
          <a:xfrm>
            <a:off x="355600" y="2292350"/>
            <a:ext cx="8472488" cy="258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Figure Note 29-2 - Building Brand Identity and Brand Equity</a:t>
            </a:r>
          </a:p>
        </p:txBody>
      </p:sp>
      <p:sp>
        <p:nvSpPr>
          <p:cNvPr id="4" name="Slide Number Placeholder 3"/>
          <p:cNvSpPr>
            <a:spLocks noGrp="1"/>
          </p:cNvSpPr>
          <p:nvPr>
            <p:ph type="sldNum" sz="quarter" idx="10"/>
          </p:nvPr>
        </p:nvSpPr>
        <p:spPr/>
        <p:txBody>
          <a:bodyPr/>
          <a:lstStyle/>
          <a:p>
            <a:pPr>
              <a:defRPr/>
            </a:pPr>
            <a:fld id="{2C95FF77-0F98-4DE4-AA30-3E71F925973B}" type="slidenum">
              <a:rPr lang="en-US" smtClean="0"/>
              <a:pPr>
                <a:defRPr/>
              </a:pPr>
              <a:t>6</a:t>
            </a:fld>
            <a:endParaRPr lang="en-US" dirty="0"/>
          </a:p>
        </p:txBody>
      </p:sp>
      <p:pic>
        <p:nvPicPr>
          <p:cNvPr id="34820" name="Picture 4" descr="qm.PNG"/>
          <p:cNvPicPr>
            <a:picLocks noChangeAspect="1"/>
          </p:cNvPicPr>
          <p:nvPr/>
        </p:nvPicPr>
        <p:blipFill>
          <a:blip r:embed="rId3" cstate="print"/>
          <a:srcRect/>
          <a:stretch>
            <a:fillRect/>
          </a:stretch>
        </p:blipFill>
        <p:spPr bwMode="auto">
          <a:xfrm>
            <a:off x="685800" y="1633538"/>
            <a:ext cx="7848600" cy="453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Table Note 29-2 - Dimensions of Corporate</a:t>
            </a:r>
            <a:br>
              <a:rPr lang="en-US" smtClean="0"/>
            </a:br>
            <a:r>
              <a:rPr lang="en-US" smtClean="0"/>
              <a:t>Image</a:t>
            </a:r>
          </a:p>
        </p:txBody>
      </p:sp>
      <p:sp>
        <p:nvSpPr>
          <p:cNvPr id="4" name="Slide Number Placeholder 3"/>
          <p:cNvSpPr>
            <a:spLocks noGrp="1"/>
          </p:cNvSpPr>
          <p:nvPr>
            <p:ph type="sldNum" sz="quarter" idx="10"/>
          </p:nvPr>
        </p:nvSpPr>
        <p:spPr/>
        <p:txBody>
          <a:bodyPr/>
          <a:lstStyle/>
          <a:p>
            <a:pPr>
              <a:defRPr/>
            </a:pPr>
            <a:fld id="{9118178A-AF50-49CE-AD94-7BBC80A518D1}" type="slidenum">
              <a:rPr lang="en-US" smtClean="0"/>
              <a:pPr>
                <a:defRPr/>
              </a:pPr>
              <a:t>7</a:t>
            </a:fld>
            <a:endParaRPr lang="en-US" dirty="0"/>
          </a:p>
        </p:txBody>
      </p:sp>
      <p:pic>
        <p:nvPicPr>
          <p:cNvPr id="35844" name="Picture 4" descr="56yu.PNG"/>
          <p:cNvPicPr>
            <a:picLocks noChangeAspect="1"/>
          </p:cNvPicPr>
          <p:nvPr/>
        </p:nvPicPr>
        <p:blipFill>
          <a:blip r:embed="rId3" cstate="print"/>
          <a:srcRect/>
          <a:stretch>
            <a:fillRect/>
          </a:stretch>
        </p:blipFill>
        <p:spPr bwMode="auto">
          <a:xfrm>
            <a:off x="2362200" y="1581150"/>
            <a:ext cx="4505325" cy="497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Measuring Brands</a:t>
            </a:r>
          </a:p>
        </p:txBody>
      </p:sp>
      <p:sp>
        <p:nvSpPr>
          <p:cNvPr id="3" name="Content Placeholder 2"/>
          <p:cNvSpPr>
            <a:spLocks noGrp="1"/>
          </p:cNvSpPr>
          <p:nvPr>
            <p:ph idx="1"/>
          </p:nvPr>
        </p:nvSpPr>
        <p:spPr/>
        <p:txBody>
          <a:bodyPr/>
          <a:lstStyle/>
          <a:p>
            <a:r>
              <a:rPr lang="en-US" smtClean="0"/>
              <a:t>Measuring brands can be approached in at least two basic ways:</a:t>
            </a:r>
          </a:p>
          <a:p>
            <a:pPr lvl="1"/>
            <a:r>
              <a:rPr lang="en-US" smtClean="0"/>
              <a:t>Consumer-level brand meaning, brand equity, and brand strength</a:t>
            </a:r>
          </a:p>
          <a:p>
            <a:pPr lvl="1"/>
            <a:r>
              <a:rPr lang="en-US" smtClean="0"/>
              <a:t>Firm- or brand-level value</a:t>
            </a:r>
          </a:p>
          <a:p>
            <a:endParaRPr lang="en-US" smtClean="0"/>
          </a:p>
        </p:txBody>
      </p:sp>
      <p:sp>
        <p:nvSpPr>
          <p:cNvPr id="4" name="Slide Number Placeholder 3"/>
          <p:cNvSpPr>
            <a:spLocks noGrp="1"/>
          </p:cNvSpPr>
          <p:nvPr>
            <p:ph type="sldNum" sz="quarter" idx="10"/>
          </p:nvPr>
        </p:nvSpPr>
        <p:spPr/>
        <p:txBody>
          <a:bodyPr/>
          <a:lstStyle/>
          <a:p>
            <a:pPr>
              <a:defRPr/>
            </a:pPr>
            <a:fld id="{C7729A0F-CE0D-4CDD-88AC-A5C5599C3A76}"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Table Note 29-3 - Brand Personality</a:t>
            </a:r>
          </a:p>
        </p:txBody>
      </p:sp>
      <p:sp>
        <p:nvSpPr>
          <p:cNvPr id="4" name="Slide Number Placeholder 3"/>
          <p:cNvSpPr>
            <a:spLocks noGrp="1"/>
          </p:cNvSpPr>
          <p:nvPr>
            <p:ph type="sldNum" sz="quarter" idx="10"/>
          </p:nvPr>
        </p:nvSpPr>
        <p:spPr/>
        <p:txBody>
          <a:bodyPr/>
          <a:lstStyle/>
          <a:p>
            <a:pPr>
              <a:defRPr/>
            </a:pPr>
            <a:fld id="{64C57788-74E8-424F-91BF-6636A6E2FFFA}" type="slidenum">
              <a:rPr lang="en-US" smtClean="0"/>
              <a:pPr>
                <a:defRPr/>
              </a:pPr>
              <a:t>9</a:t>
            </a:fld>
            <a:endParaRPr lang="en-US" dirty="0"/>
          </a:p>
        </p:txBody>
      </p:sp>
      <p:pic>
        <p:nvPicPr>
          <p:cNvPr id="37892" name="Picture 4" descr="4rft.PNG"/>
          <p:cNvPicPr>
            <a:picLocks noChangeAspect="1"/>
          </p:cNvPicPr>
          <p:nvPr/>
        </p:nvPicPr>
        <p:blipFill>
          <a:blip r:embed="rId2" cstate="print"/>
          <a:srcRect/>
          <a:stretch>
            <a:fillRect/>
          </a:stretch>
        </p:blipFill>
        <p:spPr bwMode="auto">
          <a:xfrm>
            <a:off x="492125" y="1677988"/>
            <a:ext cx="8153400" cy="449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1946</TotalTime>
  <Words>375</Words>
  <Application>Microsoft Office PowerPoint</Application>
  <PresentationFormat>On-screen Show (4:3)</PresentationFormat>
  <Paragraphs>52</Paragraphs>
  <Slides>13</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Wingdings</vt:lpstr>
      <vt:lpstr>Times New Roman</vt:lpstr>
      <vt:lpstr>Tahoma</vt:lpstr>
      <vt:lpstr>template 1</vt:lpstr>
      <vt:lpstr>Default Design</vt:lpstr>
      <vt:lpstr>Note 29 Brands and Branding</vt:lpstr>
      <vt:lpstr>Introduction</vt:lpstr>
      <vt:lpstr>Introduction</vt:lpstr>
      <vt:lpstr>Brand Marks and the Functions of Brands</vt:lpstr>
      <vt:lpstr>Table Note 29-1 - The Benefits of Brands</vt:lpstr>
      <vt:lpstr>Figure Note 29-2 - Building Brand Identity and Brand Equity</vt:lpstr>
      <vt:lpstr>Table Note 29-2 - Dimensions of Corporate Image</vt:lpstr>
      <vt:lpstr>Measuring Brands</vt:lpstr>
      <vt:lpstr>Table Note 29-3 - Brand Personality</vt:lpstr>
      <vt:lpstr>Figure Note 29-3 - Millward Brown’s BrandDynamics® Model</vt:lpstr>
      <vt:lpstr>Figure Note 29-4 - Hypothetical Effect of a Communications Investment on Brand Dynamics</vt:lpstr>
      <vt:lpstr>Brand Valuation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1624</cp:revision>
  <dcterms:created xsi:type="dcterms:W3CDTF">2011-04-11T09:42:26Z</dcterms:created>
  <dcterms:modified xsi:type="dcterms:W3CDTF">2014-01-03T08:58:20Z</dcterms:modified>
</cp:coreProperties>
</file>