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2" d="100"/>
          <a:sy n="62" d="100"/>
        </p:scale>
        <p:origin x="-137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B320FECF-1D4D-4B41-B347-3B8867BFBA98}" type="datetimeFigureOut">
              <a:rPr lang="ar-SA" smtClean="0"/>
              <a:t>19/12/1435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86A78CB-C710-4BA8-A71E-F4897324197A}"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320FECF-1D4D-4B41-B347-3B8867BFBA98}" type="datetimeFigureOut">
              <a:rPr lang="ar-SA" smtClean="0"/>
              <a:t>19/12/1435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86A78CB-C710-4BA8-A71E-F4897324197A}"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320FECF-1D4D-4B41-B347-3B8867BFBA98}" type="datetimeFigureOut">
              <a:rPr lang="ar-SA" smtClean="0"/>
              <a:t>19/12/1435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86A78CB-C710-4BA8-A71E-F4897324197A}"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320FECF-1D4D-4B41-B347-3B8867BFBA98}" type="datetimeFigureOut">
              <a:rPr lang="ar-SA" smtClean="0"/>
              <a:t>19/12/1435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86A78CB-C710-4BA8-A71E-F4897324197A}"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320FECF-1D4D-4B41-B347-3B8867BFBA98}" type="datetimeFigureOut">
              <a:rPr lang="ar-SA" smtClean="0"/>
              <a:t>19/12/1435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86A78CB-C710-4BA8-A71E-F4897324197A}"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B320FECF-1D4D-4B41-B347-3B8867BFBA98}" type="datetimeFigureOut">
              <a:rPr lang="ar-SA" smtClean="0"/>
              <a:t>19/12/1435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86A78CB-C710-4BA8-A71E-F4897324197A}"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B320FECF-1D4D-4B41-B347-3B8867BFBA98}" type="datetimeFigureOut">
              <a:rPr lang="ar-SA" smtClean="0"/>
              <a:t>19/12/1435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586A78CB-C710-4BA8-A71E-F4897324197A}"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B320FECF-1D4D-4B41-B347-3B8867BFBA98}" type="datetimeFigureOut">
              <a:rPr lang="ar-SA" smtClean="0"/>
              <a:t>19/12/1435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586A78CB-C710-4BA8-A71E-F4897324197A}"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320FECF-1D4D-4B41-B347-3B8867BFBA98}" type="datetimeFigureOut">
              <a:rPr lang="ar-SA" smtClean="0"/>
              <a:t>19/12/1435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586A78CB-C710-4BA8-A71E-F4897324197A}"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320FECF-1D4D-4B41-B347-3B8867BFBA98}" type="datetimeFigureOut">
              <a:rPr lang="ar-SA" smtClean="0"/>
              <a:t>19/12/1435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86A78CB-C710-4BA8-A71E-F4897324197A}"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320FECF-1D4D-4B41-B347-3B8867BFBA98}" type="datetimeFigureOut">
              <a:rPr lang="ar-SA" smtClean="0"/>
              <a:t>19/12/1435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86A78CB-C710-4BA8-A71E-F4897324197A}"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320FECF-1D4D-4B41-B347-3B8867BFBA98}" type="datetimeFigureOut">
              <a:rPr lang="ar-SA" smtClean="0"/>
              <a:t>19/12/1435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86A78CB-C710-4BA8-A71E-F4897324197A}"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rammar-monster.com/glossary/object.htm" TargetMode="External"/><Relationship Id="rId2" Type="http://schemas.openxmlformats.org/officeDocument/2006/relationships/hyperlink" Target="http://www.grammar-monster.com/glossary/subject.htm" TargetMode="External"/><Relationship Id="rId1" Type="http://schemas.openxmlformats.org/officeDocument/2006/relationships/slideLayout" Target="../slideLayouts/slideLayout7.xml"/><Relationship Id="rId4" Type="http://schemas.openxmlformats.org/officeDocument/2006/relationships/hyperlink" Target="http://www.grammar-monster.com/glossary/complement.ht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pitt.edu/~atteberr/comp/0150/grammar/nounclauses.html" TargetMode="External"/><Relationship Id="rId2" Type="http://schemas.openxmlformats.org/officeDocument/2006/relationships/hyperlink" Target="http://faculty.deanza.edu/flemingjohn/stories/storyReader$23"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www.learnenglish.de/grammar/reportedspeech.html"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295400" y="381000"/>
            <a:ext cx="7086600" cy="707886"/>
          </a:xfrm>
          <a:prstGeom prst="rect">
            <a:avLst/>
          </a:prstGeom>
          <a:noFill/>
        </p:spPr>
        <p:txBody>
          <a:bodyPr wrap="square" rtlCol="1">
            <a:spAutoFit/>
          </a:bodyPr>
          <a:lstStyle/>
          <a:p>
            <a:pPr algn="ctr" rtl="0"/>
            <a:r>
              <a:rPr lang="en-US" sz="4000" b="1" dirty="0" smtClean="0"/>
              <a:t>Noun Clauses </a:t>
            </a:r>
            <a:endParaRPr lang="ar-SA" sz="4000" b="1" dirty="0"/>
          </a:p>
        </p:txBody>
      </p:sp>
      <p:sp>
        <p:nvSpPr>
          <p:cNvPr id="5" name="مربع نص 4"/>
          <p:cNvSpPr txBox="1"/>
          <p:nvPr/>
        </p:nvSpPr>
        <p:spPr>
          <a:xfrm>
            <a:off x="381000" y="1066800"/>
            <a:ext cx="8153400" cy="830997"/>
          </a:xfrm>
          <a:prstGeom prst="rect">
            <a:avLst/>
          </a:prstGeom>
          <a:noFill/>
        </p:spPr>
        <p:txBody>
          <a:bodyPr wrap="square" rtlCol="1">
            <a:spAutoFit/>
          </a:bodyPr>
          <a:lstStyle/>
          <a:p>
            <a:pPr algn="ctr" rtl="0"/>
            <a:r>
              <a:rPr lang="en-US" sz="2400" b="1" dirty="0" smtClean="0">
                <a:solidFill>
                  <a:schemeClr val="accent4">
                    <a:lumMod val="50000"/>
                  </a:schemeClr>
                </a:solidFill>
              </a:rPr>
              <a:t>* A noun clause is a dependent/ subordinate clause that plays the role of a noun (i.e., name a person, a place or a thing)</a:t>
            </a:r>
            <a:endParaRPr lang="ar-SA" sz="2400" b="1" dirty="0">
              <a:solidFill>
                <a:schemeClr val="accent4">
                  <a:lumMod val="50000"/>
                </a:schemeClr>
              </a:solidFill>
            </a:endParaRPr>
          </a:p>
        </p:txBody>
      </p:sp>
      <p:sp>
        <p:nvSpPr>
          <p:cNvPr id="6" name="مربع نص 5"/>
          <p:cNvSpPr txBox="1"/>
          <p:nvPr/>
        </p:nvSpPr>
        <p:spPr>
          <a:xfrm>
            <a:off x="685800" y="1981200"/>
            <a:ext cx="8153400" cy="954107"/>
          </a:xfrm>
          <a:prstGeom prst="rect">
            <a:avLst/>
          </a:prstGeom>
          <a:noFill/>
        </p:spPr>
        <p:txBody>
          <a:bodyPr wrap="square" rtlCol="1">
            <a:spAutoFit/>
          </a:bodyPr>
          <a:lstStyle/>
          <a:p>
            <a:pPr algn="ctr" rtl="0"/>
            <a:r>
              <a:rPr lang="en-US" sz="2800" b="1" dirty="0" smtClean="0"/>
              <a:t>* Like any noun, a noun clause can be a </a:t>
            </a:r>
            <a:r>
              <a:rPr lang="en-US" sz="2800" b="1" dirty="0" smtClean="0">
                <a:hlinkClick r:id="rId2"/>
              </a:rPr>
              <a:t>subject</a:t>
            </a:r>
            <a:r>
              <a:rPr lang="en-US" sz="2800" b="1" dirty="0" smtClean="0"/>
              <a:t>, an </a:t>
            </a:r>
            <a:r>
              <a:rPr lang="en-US" sz="2800" b="1" dirty="0" smtClean="0">
                <a:hlinkClick r:id="rId3"/>
              </a:rPr>
              <a:t>object</a:t>
            </a:r>
            <a:r>
              <a:rPr lang="en-US" sz="2800" b="1" dirty="0" smtClean="0"/>
              <a:t>, or a </a:t>
            </a:r>
            <a:r>
              <a:rPr lang="en-US" sz="2800" b="1" dirty="0" smtClean="0">
                <a:hlinkClick r:id="rId4"/>
              </a:rPr>
              <a:t>complement</a:t>
            </a:r>
            <a:r>
              <a:rPr lang="en-US" sz="2800" b="1" dirty="0" smtClean="0"/>
              <a:t>.</a:t>
            </a:r>
            <a:endParaRPr lang="ar-SA" sz="2800" b="1" dirty="0">
              <a:solidFill>
                <a:schemeClr val="accent4">
                  <a:lumMod val="50000"/>
                </a:schemeClr>
              </a:solidFill>
            </a:endParaRPr>
          </a:p>
        </p:txBody>
      </p:sp>
      <p:sp>
        <p:nvSpPr>
          <p:cNvPr id="8" name="مربع نص 7"/>
          <p:cNvSpPr txBox="1"/>
          <p:nvPr/>
        </p:nvSpPr>
        <p:spPr>
          <a:xfrm>
            <a:off x="228600" y="2971800"/>
            <a:ext cx="9067800" cy="3886200"/>
          </a:xfrm>
          <a:prstGeom prst="rect">
            <a:avLst/>
          </a:prstGeom>
          <a:noFill/>
        </p:spPr>
        <p:txBody>
          <a:bodyPr wrap="square" rtlCol="1">
            <a:spAutoFit/>
          </a:bodyPr>
          <a:lstStyle/>
          <a:p>
            <a:pPr algn="l" rtl="0"/>
            <a:r>
              <a:rPr lang="en-US" sz="2400" b="1" dirty="0" smtClean="0"/>
              <a:t>1. A noun clause can be a subject of a verb: </a:t>
            </a:r>
          </a:p>
          <a:p>
            <a:pPr algn="l" rtl="0"/>
            <a:r>
              <a:rPr lang="en-US" sz="2400" b="1" dirty="0" smtClean="0"/>
              <a:t>     </a:t>
            </a:r>
            <a:r>
              <a:rPr lang="en-US" sz="2400" b="1" u="sng" dirty="0" smtClean="0">
                <a:solidFill>
                  <a:srgbClr val="FF0000"/>
                </a:solidFill>
              </a:rPr>
              <a:t>What Billy did</a:t>
            </a:r>
            <a:r>
              <a:rPr lang="en-US" sz="2400" b="1" dirty="0" smtClean="0">
                <a:solidFill>
                  <a:srgbClr val="FF0000"/>
                </a:solidFill>
              </a:rPr>
              <a:t> </a:t>
            </a:r>
            <a:r>
              <a:rPr lang="en-US" sz="2400" b="1" dirty="0" smtClean="0"/>
              <a:t>shocked his friends. </a:t>
            </a:r>
          </a:p>
          <a:p>
            <a:pPr algn="l" rtl="0"/>
            <a:r>
              <a:rPr lang="en-US" sz="2400" b="1" dirty="0" smtClean="0"/>
              <a:t>2. A noun clause can be an object of a verb: </a:t>
            </a:r>
          </a:p>
          <a:p>
            <a:pPr algn="l" rtl="0"/>
            <a:r>
              <a:rPr lang="en-US" sz="2400" b="1" dirty="0" smtClean="0"/>
              <a:t>     Billy’s friends didn’t know </a:t>
            </a:r>
            <a:r>
              <a:rPr lang="en-US" sz="2400" b="1" u="sng" dirty="0" smtClean="0">
                <a:solidFill>
                  <a:srgbClr val="FF0000"/>
                </a:solidFill>
              </a:rPr>
              <a:t>that he couldn’t swim</a:t>
            </a:r>
            <a:r>
              <a:rPr lang="en-US" sz="2400" b="1" dirty="0" smtClean="0"/>
              <a:t>. </a:t>
            </a:r>
          </a:p>
          <a:p>
            <a:pPr algn="l" rtl="0"/>
            <a:r>
              <a:rPr lang="en-US" sz="2400" b="1" dirty="0" smtClean="0"/>
              <a:t>3. A noun clause can be a subject complement: </a:t>
            </a:r>
          </a:p>
          <a:p>
            <a:pPr algn="l" rtl="0"/>
            <a:r>
              <a:rPr lang="en-US" sz="2400" b="1" dirty="0" smtClean="0"/>
              <a:t>    Billy’s mistake was </a:t>
            </a:r>
            <a:r>
              <a:rPr lang="en-US" sz="2400" b="1" u="sng" dirty="0" smtClean="0">
                <a:solidFill>
                  <a:srgbClr val="FF0000"/>
                </a:solidFill>
              </a:rPr>
              <a:t>that he refused to take lessons</a:t>
            </a:r>
            <a:r>
              <a:rPr lang="en-US" sz="2400" b="1" dirty="0" smtClean="0"/>
              <a:t>. </a:t>
            </a:r>
          </a:p>
          <a:p>
            <a:pPr algn="l" rtl="0"/>
            <a:r>
              <a:rPr lang="en-US" sz="2400" b="1" dirty="0" smtClean="0"/>
              <a:t>4. A noun clause can be an object of a preposition: </a:t>
            </a:r>
          </a:p>
          <a:p>
            <a:pPr algn="l" rtl="0"/>
            <a:r>
              <a:rPr lang="en-US" sz="2400" b="1" dirty="0" smtClean="0"/>
              <a:t>    Mary is not responsible for </a:t>
            </a:r>
            <a:r>
              <a:rPr lang="en-US" sz="2400" b="1" u="sng" dirty="0" smtClean="0">
                <a:solidFill>
                  <a:srgbClr val="FF0000"/>
                </a:solidFill>
              </a:rPr>
              <a:t>what Billy did</a:t>
            </a:r>
            <a:r>
              <a:rPr lang="en-US" sz="2400" b="1" dirty="0" smtClean="0"/>
              <a:t>. </a:t>
            </a:r>
          </a:p>
          <a:p>
            <a:pPr algn="l" rtl="0"/>
            <a:r>
              <a:rPr lang="en-US" sz="2400" b="1" dirty="0" smtClean="0"/>
              <a:t>5. A noun clause (but not a noun) can be an adjective complement: </a:t>
            </a:r>
          </a:p>
          <a:p>
            <a:pPr algn="l" rtl="0"/>
            <a:r>
              <a:rPr lang="en-US" sz="2400" b="1" dirty="0" smtClean="0"/>
              <a:t>    Everybody is sad </a:t>
            </a:r>
            <a:r>
              <a:rPr lang="en-US" sz="2400" b="1" u="sng" dirty="0" smtClean="0">
                <a:solidFill>
                  <a:srgbClr val="FF0000"/>
                </a:solidFill>
              </a:rPr>
              <a:t>that Billy drowned</a:t>
            </a:r>
            <a:r>
              <a:rPr lang="en-US" sz="2400" b="1" dirty="0" smtClean="0"/>
              <a:t>.</a:t>
            </a:r>
            <a:endParaRPr lang="ar-SA" sz="2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304800"/>
            <a:ext cx="9144000" cy="5078313"/>
          </a:xfrm>
          <a:prstGeom prst="rect">
            <a:avLst/>
          </a:prstGeom>
          <a:noFill/>
        </p:spPr>
        <p:txBody>
          <a:bodyPr wrap="square" rtlCol="1">
            <a:spAutoFit/>
          </a:bodyPr>
          <a:lstStyle/>
          <a:p>
            <a:pPr algn="ctr" rtl="0"/>
            <a:r>
              <a:rPr lang="en-US" sz="3600" b="1" dirty="0" smtClean="0">
                <a:solidFill>
                  <a:srgbClr val="7030A0"/>
                </a:solidFill>
              </a:rPr>
              <a:t>Dependent signals which introduce noun clauses</a:t>
            </a:r>
          </a:p>
          <a:p>
            <a:pPr algn="ctr" rtl="0"/>
            <a:r>
              <a:rPr lang="en-US" sz="3600" b="1" dirty="0" smtClean="0"/>
              <a:t>Who / Whom / Whose / Which</a:t>
            </a:r>
          </a:p>
          <a:p>
            <a:pPr algn="ctr" rtl="0"/>
            <a:r>
              <a:rPr lang="en-US" sz="3600" b="1" dirty="0" smtClean="0"/>
              <a:t>That / if</a:t>
            </a:r>
          </a:p>
          <a:p>
            <a:pPr algn="ctr" rtl="0"/>
            <a:r>
              <a:rPr lang="en-US" sz="3600" b="1" dirty="0" smtClean="0"/>
              <a:t>Whether / What</a:t>
            </a:r>
          </a:p>
          <a:p>
            <a:pPr algn="ctr" rtl="0"/>
            <a:r>
              <a:rPr lang="en-US" sz="3600" b="1" dirty="0" smtClean="0"/>
              <a:t>When / Where /How / Why</a:t>
            </a:r>
          </a:p>
          <a:p>
            <a:pPr algn="ctr" rtl="0"/>
            <a:r>
              <a:rPr lang="en-US" sz="3600" b="1" dirty="0" smtClean="0"/>
              <a:t>And various forms of "-ever":</a:t>
            </a:r>
          </a:p>
          <a:p>
            <a:pPr algn="ctr" rtl="0"/>
            <a:r>
              <a:rPr lang="en-US" sz="3600" b="1" dirty="0" smtClean="0"/>
              <a:t>Whoever / Whenever</a:t>
            </a:r>
          </a:p>
          <a:p>
            <a:pPr algn="ctr" rtl="0"/>
            <a:r>
              <a:rPr lang="en-US" sz="3600" b="1" dirty="0" smtClean="0"/>
              <a:t>Whatever / Wherever</a:t>
            </a:r>
          </a:p>
        </p:txBody>
      </p:sp>
      <p:sp>
        <p:nvSpPr>
          <p:cNvPr id="3" name="مربع نص 2"/>
          <p:cNvSpPr txBox="1"/>
          <p:nvPr/>
        </p:nvSpPr>
        <p:spPr>
          <a:xfrm>
            <a:off x="228600" y="5486400"/>
            <a:ext cx="8382000" cy="1200329"/>
          </a:xfrm>
          <a:prstGeom prst="rect">
            <a:avLst/>
          </a:prstGeom>
          <a:noFill/>
        </p:spPr>
        <p:txBody>
          <a:bodyPr wrap="square" rtlCol="1">
            <a:spAutoFit/>
          </a:bodyPr>
          <a:lstStyle/>
          <a:p>
            <a:pPr algn="l" rtl="0"/>
            <a:r>
              <a:rPr lang="en-US" b="1" dirty="0" smtClean="0"/>
              <a:t>Source</a:t>
            </a:r>
            <a:r>
              <a:rPr lang="en-US" dirty="0" smtClean="0"/>
              <a:t>:</a:t>
            </a:r>
          </a:p>
          <a:p>
            <a:pPr algn="l" rtl="0"/>
            <a:r>
              <a:rPr lang="en-US" dirty="0" smtClean="0">
                <a:hlinkClick r:id="rId2"/>
              </a:rPr>
              <a:t>http://faculty.deanza.edu/flemingjohn/stories/storyReader$23</a:t>
            </a:r>
            <a:endParaRPr lang="en-US" dirty="0" smtClean="0"/>
          </a:p>
          <a:p>
            <a:pPr algn="l" rtl="0"/>
            <a:r>
              <a:rPr lang="en-US" dirty="0" smtClean="0">
                <a:hlinkClick r:id="rId3"/>
              </a:rPr>
              <a:t>http://www.pitt.edu/~atteberr/comp/0150/grammar/nounclauses.html</a:t>
            </a:r>
            <a:endParaRPr lang="en-US" dirty="0" smtClean="0"/>
          </a:p>
          <a:p>
            <a:pPr algn="l" rtl="0"/>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228600"/>
            <a:ext cx="9144000" cy="2862322"/>
          </a:xfrm>
          <a:prstGeom prst="rect">
            <a:avLst/>
          </a:prstGeom>
          <a:noFill/>
        </p:spPr>
        <p:txBody>
          <a:bodyPr wrap="square" rtlCol="1">
            <a:spAutoFit/>
          </a:bodyPr>
          <a:lstStyle/>
          <a:p>
            <a:pPr algn="ctr" rtl="0"/>
            <a:r>
              <a:rPr lang="en-US" sz="2400" b="1" dirty="0" smtClean="0"/>
              <a:t>We often have to give information about what people say or think. In order to do this you can use direct or quoted speech, or indirect or reported speech. </a:t>
            </a:r>
          </a:p>
          <a:p>
            <a:pPr algn="l" rtl="0"/>
            <a:endParaRPr lang="en-US" dirty="0" smtClean="0"/>
          </a:p>
          <a:p>
            <a:pPr algn="l" rtl="0"/>
            <a:r>
              <a:rPr lang="en-US" b="1" dirty="0" smtClean="0">
                <a:solidFill>
                  <a:srgbClr val="C00000"/>
                </a:solidFill>
              </a:rPr>
              <a:t>*Direct Speech / Quoted Speech </a:t>
            </a:r>
          </a:p>
          <a:p>
            <a:pPr algn="l" rtl="0"/>
            <a:r>
              <a:rPr lang="en-US" dirty="0" smtClean="0"/>
              <a:t>Saying exactly what someone has said is called direct speech (sometimes called quoted speech) Here what a person says appears within quotation marks ("...") and should be word for word. </a:t>
            </a:r>
          </a:p>
          <a:p>
            <a:pPr algn="l" rtl="0"/>
            <a:r>
              <a:rPr lang="en-US" b="1" dirty="0" smtClean="0"/>
              <a:t>For example: </a:t>
            </a:r>
          </a:p>
          <a:p>
            <a:pPr algn="l" rtl="0"/>
            <a:r>
              <a:rPr lang="en-US" dirty="0" smtClean="0"/>
              <a:t>She said, "Today's lesson is on presentations." or "Today's lesson is on presentations", she said.</a:t>
            </a:r>
            <a:endParaRPr lang="ar-SA" dirty="0"/>
          </a:p>
        </p:txBody>
      </p:sp>
      <p:sp>
        <p:nvSpPr>
          <p:cNvPr id="3" name="مربع نص 2"/>
          <p:cNvSpPr txBox="1"/>
          <p:nvPr/>
        </p:nvSpPr>
        <p:spPr>
          <a:xfrm>
            <a:off x="0" y="3276600"/>
            <a:ext cx="9144000" cy="1754326"/>
          </a:xfrm>
          <a:prstGeom prst="rect">
            <a:avLst/>
          </a:prstGeom>
          <a:noFill/>
        </p:spPr>
        <p:txBody>
          <a:bodyPr wrap="square" rtlCol="1">
            <a:spAutoFit/>
          </a:bodyPr>
          <a:lstStyle/>
          <a:p>
            <a:pPr algn="l" rtl="0"/>
            <a:r>
              <a:rPr lang="en-US" b="1" dirty="0" smtClean="0">
                <a:solidFill>
                  <a:srgbClr val="C00000"/>
                </a:solidFill>
              </a:rPr>
              <a:t>*Indirect Speech / Reported Speech </a:t>
            </a:r>
          </a:p>
          <a:p>
            <a:pPr algn="l" rtl="0"/>
            <a:r>
              <a:rPr lang="en-US" dirty="0" smtClean="0"/>
              <a:t>Indirect speech (sometimes called reported speech), doesn't use quotation marks to enclose what the person said and it doesn't have to be word for word. </a:t>
            </a:r>
          </a:p>
          <a:p>
            <a:pPr algn="l" rtl="0"/>
            <a:r>
              <a:rPr lang="en-US" b="1" dirty="0" smtClean="0"/>
              <a:t>For example: </a:t>
            </a:r>
          </a:p>
          <a:p>
            <a:pPr algn="l" rtl="0"/>
            <a:r>
              <a:rPr lang="en-US" b="1" dirty="0" smtClean="0">
                <a:solidFill>
                  <a:srgbClr val="00B050"/>
                </a:solidFill>
              </a:rPr>
              <a:t>              Direct speech                                                                              Indirect speech </a:t>
            </a:r>
          </a:p>
          <a:p>
            <a:pPr algn="l" rtl="0"/>
            <a:r>
              <a:rPr lang="en-US" dirty="0" smtClean="0"/>
              <a:t>"I'm going to the cinema", he said.                                      He said he was going to the cinema. </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228600"/>
            <a:ext cx="9144000" cy="6463308"/>
          </a:xfrm>
          <a:prstGeom prst="rect">
            <a:avLst/>
          </a:prstGeom>
          <a:noFill/>
        </p:spPr>
        <p:txBody>
          <a:bodyPr wrap="square" rtlCol="1">
            <a:spAutoFit/>
          </a:bodyPr>
          <a:lstStyle/>
          <a:p>
            <a:pPr algn="l" rtl="0"/>
            <a:r>
              <a:rPr lang="en-US" b="1" dirty="0" smtClean="0"/>
              <a:t>Tense change</a:t>
            </a:r>
          </a:p>
          <a:p>
            <a:pPr algn="l" rtl="0"/>
            <a:r>
              <a:rPr lang="en-US" dirty="0" smtClean="0"/>
              <a:t>As a rule when you report something someone has said you go back a tense: (the tense on the left changes to the tense on the right): </a:t>
            </a:r>
          </a:p>
          <a:p>
            <a:pPr algn="l" rtl="0"/>
            <a:r>
              <a:rPr lang="en-US" b="1" dirty="0" smtClean="0">
                <a:solidFill>
                  <a:srgbClr val="00B050"/>
                </a:solidFill>
              </a:rPr>
              <a:t>Direct speech                                                                                          Indirect speech </a:t>
            </a:r>
          </a:p>
          <a:p>
            <a:pPr algn="l" rtl="0"/>
            <a:r>
              <a:rPr lang="en-US" b="1" dirty="0" smtClean="0"/>
              <a:t>Present simple                    </a:t>
            </a:r>
            <a:r>
              <a:rPr lang="en-US" b="1" dirty="0" smtClean="0">
                <a:sym typeface="Wingdings" pitchFamily="2" charset="2"/>
              </a:rPr>
              <a:t>                                                                    </a:t>
            </a:r>
            <a:r>
              <a:rPr lang="en-US" b="1" dirty="0" smtClean="0"/>
              <a:t>Past simple </a:t>
            </a:r>
            <a:r>
              <a:rPr lang="en-US" dirty="0" smtClean="0"/>
              <a:t/>
            </a:r>
            <a:br>
              <a:rPr lang="en-US" dirty="0" smtClean="0"/>
            </a:br>
            <a:r>
              <a:rPr lang="en-US" dirty="0" smtClean="0"/>
              <a:t>She said, "It's cold.                                                                               "She said it was cold. </a:t>
            </a:r>
          </a:p>
          <a:p>
            <a:pPr algn="l" rtl="0"/>
            <a:r>
              <a:rPr lang="en-US" b="1" dirty="0" smtClean="0"/>
              <a:t>Present continuous                         </a:t>
            </a:r>
            <a:r>
              <a:rPr lang="en-US" b="1" dirty="0" smtClean="0">
                <a:sym typeface="Wingdings" pitchFamily="2" charset="2"/>
              </a:rPr>
              <a:t>                                                    </a:t>
            </a:r>
            <a:r>
              <a:rPr lang="en-US" b="1" dirty="0" smtClean="0"/>
              <a:t>Past continuous </a:t>
            </a:r>
            <a:r>
              <a:rPr lang="en-US" dirty="0" smtClean="0"/>
              <a:t/>
            </a:r>
            <a:br>
              <a:rPr lang="en-US" dirty="0" smtClean="0"/>
            </a:br>
            <a:r>
              <a:rPr lang="en-US" dirty="0" smtClean="0"/>
              <a:t>She said, "I'm teaching English online."                             She said she was teaching English online. </a:t>
            </a:r>
          </a:p>
          <a:p>
            <a:pPr algn="l" rtl="0"/>
            <a:r>
              <a:rPr lang="en-US" b="1" dirty="0" smtClean="0"/>
              <a:t>Present perfect simple                           </a:t>
            </a:r>
            <a:r>
              <a:rPr lang="en-US" b="1" dirty="0" smtClean="0">
                <a:sym typeface="Wingdings" pitchFamily="2" charset="2"/>
              </a:rPr>
              <a:t>                                          </a:t>
            </a:r>
            <a:r>
              <a:rPr lang="en-US" b="1" dirty="0" smtClean="0"/>
              <a:t>Past perfect simple</a:t>
            </a:r>
            <a:r>
              <a:rPr lang="en-US" dirty="0" smtClean="0"/>
              <a:t> </a:t>
            </a:r>
            <a:br>
              <a:rPr lang="en-US" dirty="0" smtClean="0"/>
            </a:br>
            <a:r>
              <a:rPr lang="en-US" dirty="0" smtClean="0"/>
              <a:t>She said, "I've been on the web since 1999.“</a:t>
            </a:r>
            <a:r>
              <a:rPr lang="en-US" b="1" dirty="0" smtClean="0"/>
              <a:t>  </a:t>
            </a:r>
            <a:r>
              <a:rPr lang="en-US" dirty="0" smtClean="0"/>
              <a:t>         She said she had been on the web since 1999. </a:t>
            </a:r>
            <a:r>
              <a:rPr lang="en-US" b="1" dirty="0" smtClean="0"/>
              <a:t>Present perfect continuous                         </a:t>
            </a:r>
            <a:r>
              <a:rPr lang="en-US" b="1" dirty="0" smtClean="0">
                <a:sym typeface="Wingdings" pitchFamily="2" charset="2"/>
              </a:rPr>
              <a:t>                                </a:t>
            </a:r>
            <a:r>
              <a:rPr lang="en-US" b="1" dirty="0" smtClean="0"/>
              <a:t>Past perfect continuous </a:t>
            </a:r>
            <a:r>
              <a:rPr lang="en-US" dirty="0" smtClean="0"/>
              <a:t/>
            </a:r>
            <a:br>
              <a:rPr lang="en-US" dirty="0" smtClean="0"/>
            </a:br>
            <a:r>
              <a:rPr lang="en-US" dirty="0" smtClean="0"/>
              <a:t>She said, "I've been teaching English for seven years.“</a:t>
            </a:r>
            <a:r>
              <a:rPr lang="en-US" b="1" dirty="0" smtClean="0"/>
              <a:t> </a:t>
            </a:r>
            <a:r>
              <a:rPr lang="en-US" dirty="0" smtClean="0"/>
              <a:t>She said she had been teaching English for            </a:t>
            </a:r>
          </a:p>
          <a:p>
            <a:pPr algn="l" rtl="0"/>
            <a:r>
              <a:rPr lang="en-US" dirty="0" smtClean="0"/>
              <a:t>                                                                                                                      seven years. </a:t>
            </a:r>
          </a:p>
          <a:p>
            <a:pPr algn="l" rtl="0"/>
            <a:r>
              <a:rPr lang="en-US" b="1" dirty="0" smtClean="0"/>
              <a:t>Past simple                                                            </a:t>
            </a:r>
            <a:r>
              <a:rPr lang="en-US" b="1" dirty="0" smtClean="0">
                <a:sym typeface="Wingdings" pitchFamily="2" charset="2"/>
              </a:rPr>
              <a:t></a:t>
            </a:r>
            <a:r>
              <a:rPr lang="en-US" b="1" dirty="0" smtClean="0"/>
              <a:t>                                 Past perfect </a:t>
            </a:r>
            <a:r>
              <a:rPr lang="en-US" dirty="0" smtClean="0"/>
              <a:t/>
            </a:r>
            <a:br>
              <a:rPr lang="en-US" dirty="0" smtClean="0"/>
            </a:br>
            <a:r>
              <a:rPr lang="en-US" dirty="0" smtClean="0"/>
              <a:t>She said, "I taught online yesterday.“                                 She said she had taught online yesterday. </a:t>
            </a:r>
          </a:p>
          <a:p>
            <a:pPr algn="l" rtl="0"/>
            <a:r>
              <a:rPr lang="en-US" b="1" dirty="0" smtClean="0"/>
              <a:t>Past continuous                                                          </a:t>
            </a:r>
            <a:r>
              <a:rPr lang="en-US" b="1" dirty="0" smtClean="0">
                <a:sym typeface="Wingdings" pitchFamily="2" charset="2"/>
              </a:rPr>
              <a:t>                   </a:t>
            </a:r>
            <a:r>
              <a:rPr lang="en-US" b="1" dirty="0" smtClean="0"/>
              <a:t>Past perfect continuous </a:t>
            </a:r>
            <a:r>
              <a:rPr lang="en-US" dirty="0" smtClean="0"/>
              <a:t/>
            </a:r>
            <a:br>
              <a:rPr lang="en-US" dirty="0" smtClean="0"/>
            </a:br>
            <a:r>
              <a:rPr lang="en-US" dirty="0" smtClean="0"/>
              <a:t>She said, "I was teaching earlier." </a:t>
            </a:r>
            <a:r>
              <a:rPr lang="en-US" b="1" dirty="0"/>
              <a:t> </a:t>
            </a:r>
            <a:r>
              <a:rPr lang="en-US" b="1" dirty="0" smtClean="0"/>
              <a:t>                                         </a:t>
            </a:r>
            <a:r>
              <a:rPr lang="en-US" dirty="0" smtClean="0"/>
              <a:t>She said she had been teaching earlier. </a:t>
            </a:r>
          </a:p>
          <a:p>
            <a:pPr algn="l" rtl="0"/>
            <a:r>
              <a:rPr lang="en-US" b="1" dirty="0" smtClean="0">
                <a:solidFill>
                  <a:srgbClr val="C00000"/>
                </a:solidFill>
              </a:rPr>
              <a:t>Past perfect </a:t>
            </a:r>
            <a:r>
              <a:rPr lang="en-US" dirty="0" smtClean="0"/>
              <a:t/>
            </a:r>
            <a:br>
              <a:rPr lang="en-US" dirty="0" smtClean="0"/>
            </a:br>
            <a:r>
              <a:rPr lang="en-US" dirty="0" smtClean="0"/>
              <a:t>She said, "The lesson had already started when he arrived."</a:t>
            </a:r>
            <a:br>
              <a:rPr lang="en-US" dirty="0" smtClean="0"/>
            </a:br>
            <a:r>
              <a:rPr lang="en-US" b="1" dirty="0" smtClean="0">
                <a:solidFill>
                  <a:srgbClr val="C00000"/>
                </a:solidFill>
              </a:rPr>
              <a:t>NO CHANGE </a:t>
            </a:r>
            <a:r>
              <a:rPr lang="en-US" dirty="0" smtClean="0"/>
              <a:t>- She said the lesson had already started when he arrived.</a:t>
            </a:r>
            <a:r>
              <a:rPr lang="en-US" b="1" dirty="0" smtClean="0"/>
              <a:t> </a:t>
            </a:r>
            <a:r>
              <a:rPr lang="en-US" b="1" dirty="0" smtClean="0">
                <a:solidFill>
                  <a:srgbClr val="C00000"/>
                </a:solidFill>
              </a:rPr>
              <a:t>Past perfect </a:t>
            </a:r>
            <a:endParaRPr lang="en-US" dirty="0" smtClean="0">
              <a:solidFill>
                <a:srgbClr val="C00000"/>
              </a:solidFill>
            </a:endParaRPr>
          </a:p>
          <a:p>
            <a:pPr algn="l" rtl="0"/>
            <a:r>
              <a:rPr lang="en-US" b="1" dirty="0" smtClean="0">
                <a:solidFill>
                  <a:srgbClr val="C00000"/>
                </a:solidFill>
              </a:rPr>
              <a:t>Past perfect continuous</a:t>
            </a:r>
            <a:r>
              <a:rPr lang="en-US" dirty="0" smtClean="0"/>
              <a:t/>
            </a:r>
            <a:br>
              <a:rPr lang="en-US" dirty="0" smtClean="0"/>
            </a:br>
            <a:r>
              <a:rPr lang="en-US" dirty="0" smtClean="0"/>
              <a:t>She said, "I'd already been teaching for five minutes."</a:t>
            </a:r>
            <a:br>
              <a:rPr lang="en-US" dirty="0" smtClean="0"/>
            </a:br>
            <a:r>
              <a:rPr lang="en-US" b="1" dirty="0" smtClean="0">
                <a:solidFill>
                  <a:srgbClr val="C00000"/>
                </a:solidFill>
              </a:rPr>
              <a:t>NO CHANGE </a:t>
            </a:r>
            <a:r>
              <a:rPr lang="en-US" dirty="0" smtClean="0"/>
              <a:t>- She said she'd already been teaching for five minutes. </a:t>
            </a:r>
            <a:r>
              <a:rPr lang="en-US" b="1" dirty="0" smtClean="0">
                <a:solidFill>
                  <a:srgbClr val="C00000"/>
                </a:solidFill>
              </a:rPr>
              <a:t>Past perfect continuous </a:t>
            </a:r>
            <a:endParaRPr lang="ar-SA" dirty="0">
              <a:solidFill>
                <a:srgbClr val="C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04800" y="457200"/>
            <a:ext cx="8610600" cy="5632311"/>
          </a:xfrm>
          <a:prstGeom prst="rect">
            <a:avLst/>
          </a:prstGeom>
        </p:spPr>
        <p:txBody>
          <a:bodyPr wrap="square">
            <a:spAutoFit/>
          </a:bodyPr>
          <a:lstStyle/>
          <a:p>
            <a:pPr algn="l" rtl="0"/>
            <a:r>
              <a:rPr lang="en-US" sz="2400" b="1" dirty="0" smtClean="0"/>
              <a:t>You can use the present tense in reported speech if you want to say that something is still true i.e. my name has always been and will always be Lynne so:- </a:t>
            </a:r>
          </a:p>
          <a:p>
            <a:pPr algn="l" rtl="0"/>
            <a:endParaRPr lang="en-US" sz="2400" b="1" dirty="0" smtClean="0"/>
          </a:p>
          <a:p>
            <a:pPr algn="l" rtl="0"/>
            <a:r>
              <a:rPr lang="en-US" sz="2400" b="1" dirty="0" smtClean="0">
                <a:solidFill>
                  <a:srgbClr val="00B050"/>
                </a:solidFill>
              </a:rPr>
              <a:t>Direct speech                                                            Indirect speech</a:t>
            </a:r>
          </a:p>
          <a:p>
            <a:pPr algn="l" rtl="0"/>
            <a:r>
              <a:rPr lang="en-US" sz="2400" dirty="0" smtClean="0"/>
              <a:t> "My name is Lynne", she said.           She said her name was Lynne. </a:t>
            </a:r>
          </a:p>
          <a:p>
            <a:pPr algn="l" rtl="0"/>
            <a:r>
              <a:rPr lang="en-US" sz="2400" dirty="0" smtClean="0"/>
              <a:t>                                                                                                   or </a:t>
            </a:r>
          </a:p>
          <a:p>
            <a:pPr algn="l" rtl="0"/>
            <a:r>
              <a:rPr lang="en-US" sz="2400" dirty="0" smtClean="0"/>
              <a:t>                                                                     She said her name is Lynne. </a:t>
            </a:r>
          </a:p>
          <a:p>
            <a:pPr algn="l" rtl="0"/>
            <a:r>
              <a:rPr lang="en-US" sz="2400" b="1" dirty="0" smtClean="0"/>
              <a:t>You can also use the present tense if you are talking about a future event. </a:t>
            </a:r>
          </a:p>
          <a:p>
            <a:pPr algn="l" rtl="0"/>
            <a:endParaRPr lang="en-US" sz="2400" b="1" dirty="0" smtClean="0"/>
          </a:p>
          <a:p>
            <a:pPr algn="l" rtl="0"/>
            <a:r>
              <a:rPr lang="en-US" sz="2400" b="1" dirty="0" smtClean="0">
                <a:solidFill>
                  <a:srgbClr val="00B050"/>
                </a:solidFill>
              </a:rPr>
              <a:t>Direct speech</a:t>
            </a:r>
          </a:p>
          <a:p>
            <a:pPr algn="l" rtl="0"/>
            <a:r>
              <a:rPr lang="en-US" sz="2400" dirty="0" smtClean="0"/>
              <a:t>"Next week's lesson is on reported speech", she said.   </a:t>
            </a:r>
          </a:p>
          <a:p>
            <a:pPr algn="l" rtl="0"/>
            <a:r>
              <a:rPr lang="en-US" sz="2400" b="1" dirty="0" smtClean="0">
                <a:solidFill>
                  <a:srgbClr val="00B050"/>
                </a:solidFill>
              </a:rPr>
              <a:t>Indirect speech</a:t>
            </a:r>
            <a:endParaRPr lang="en-US" sz="2400" dirty="0" smtClean="0"/>
          </a:p>
          <a:p>
            <a:pPr algn="l" rtl="0"/>
            <a:r>
              <a:rPr lang="en-US" sz="2400" dirty="0" smtClean="0"/>
              <a:t>She said next week's lesson will be on reported speech. </a:t>
            </a:r>
            <a:endParaRPr lang="ar-SA"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 y="609600"/>
            <a:ext cx="8534400" cy="3785652"/>
          </a:xfrm>
          <a:prstGeom prst="rect">
            <a:avLst/>
          </a:prstGeom>
        </p:spPr>
        <p:txBody>
          <a:bodyPr wrap="square">
            <a:spAutoFit/>
          </a:bodyPr>
          <a:lstStyle/>
          <a:p>
            <a:pPr algn="ctr" rtl="0"/>
            <a:r>
              <a:rPr lang="en-US" sz="2400" b="1" dirty="0" smtClean="0"/>
              <a:t>Expressions of time if reported on a different day </a:t>
            </a:r>
          </a:p>
          <a:p>
            <a:pPr algn="ctr" rtl="0"/>
            <a:r>
              <a:rPr lang="en-US" sz="2400" dirty="0" smtClean="0"/>
              <a:t>this (evening) </a:t>
            </a:r>
            <a:r>
              <a:rPr lang="en-US" sz="2400" dirty="0" smtClean="0">
                <a:sym typeface="Wingdings" pitchFamily="2" charset="2"/>
              </a:rPr>
              <a:t></a:t>
            </a:r>
            <a:r>
              <a:rPr lang="en-US" sz="2400" dirty="0" smtClean="0"/>
              <a:t>that (evening) </a:t>
            </a:r>
          </a:p>
          <a:p>
            <a:pPr algn="ctr" rtl="0"/>
            <a:r>
              <a:rPr lang="en-US" sz="2400" dirty="0" smtClean="0"/>
              <a:t>Today </a:t>
            </a:r>
            <a:r>
              <a:rPr lang="en-US" sz="2400" dirty="0" smtClean="0">
                <a:sym typeface="Wingdings" pitchFamily="2" charset="2"/>
              </a:rPr>
              <a:t></a:t>
            </a:r>
            <a:r>
              <a:rPr lang="en-US" sz="2400" dirty="0" smtClean="0"/>
              <a:t> yesterday ... </a:t>
            </a:r>
          </a:p>
          <a:p>
            <a:pPr algn="ctr" rtl="0"/>
            <a:r>
              <a:rPr lang="en-US" sz="2400" dirty="0" smtClean="0"/>
              <a:t>these (days) </a:t>
            </a:r>
            <a:r>
              <a:rPr lang="en-US" sz="2400" dirty="0" smtClean="0">
                <a:sym typeface="Wingdings" pitchFamily="2" charset="2"/>
              </a:rPr>
              <a:t> </a:t>
            </a:r>
            <a:r>
              <a:rPr lang="en-US" sz="2400" dirty="0" smtClean="0"/>
              <a:t>those (days) </a:t>
            </a:r>
          </a:p>
          <a:p>
            <a:pPr algn="ctr" rtl="0"/>
            <a:r>
              <a:rPr lang="en-US" sz="2400" dirty="0" smtClean="0"/>
              <a:t>now </a:t>
            </a:r>
            <a:r>
              <a:rPr lang="en-US" sz="2400" dirty="0" smtClean="0">
                <a:sym typeface="Wingdings" pitchFamily="2" charset="2"/>
              </a:rPr>
              <a:t></a:t>
            </a:r>
            <a:r>
              <a:rPr lang="en-US" sz="2400" dirty="0" smtClean="0"/>
              <a:t>then </a:t>
            </a:r>
          </a:p>
          <a:p>
            <a:pPr algn="ctr" rtl="0"/>
            <a:r>
              <a:rPr lang="en-US" sz="2400" dirty="0" smtClean="0"/>
              <a:t>(a week) ago </a:t>
            </a:r>
            <a:r>
              <a:rPr lang="en-US" sz="2400" dirty="0" smtClean="0">
                <a:sym typeface="Wingdings" pitchFamily="2" charset="2"/>
              </a:rPr>
              <a:t></a:t>
            </a:r>
            <a:r>
              <a:rPr lang="en-US" sz="2400" dirty="0" smtClean="0"/>
              <a:t>(a week) before </a:t>
            </a:r>
          </a:p>
          <a:p>
            <a:pPr algn="ctr" rtl="0"/>
            <a:r>
              <a:rPr lang="en-US" sz="2400" dirty="0" smtClean="0"/>
              <a:t>last weekend </a:t>
            </a:r>
            <a:r>
              <a:rPr lang="en-US" sz="2400" dirty="0" smtClean="0">
                <a:sym typeface="Wingdings" pitchFamily="2" charset="2"/>
              </a:rPr>
              <a:t></a:t>
            </a:r>
            <a:r>
              <a:rPr lang="en-US" sz="2400" dirty="0" smtClean="0"/>
              <a:t>the weekend before last / the previous weekend here </a:t>
            </a:r>
            <a:r>
              <a:rPr lang="en-US" sz="2400" dirty="0" smtClean="0">
                <a:sym typeface="Wingdings" pitchFamily="2" charset="2"/>
              </a:rPr>
              <a:t></a:t>
            </a:r>
            <a:r>
              <a:rPr lang="en-US" sz="2400" dirty="0" smtClean="0"/>
              <a:t>there </a:t>
            </a:r>
          </a:p>
          <a:p>
            <a:pPr algn="ctr" rtl="0"/>
            <a:r>
              <a:rPr lang="en-US" sz="2400" dirty="0" smtClean="0"/>
              <a:t>next (week) </a:t>
            </a:r>
            <a:r>
              <a:rPr lang="en-US" sz="2400" dirty="0" smtClean="0">
                <a:sym typeface="Wingdings" pitchFamily="2" charset="2"/>
              </a:rPr>
              <a:t></a:t>
            </a:r>
            <a:r>
              <a:rPr lang="en-US" sz="2400" dirty="0" smtClean="0"/>
              <a:t>the following (week) </a:t>
            </a:r>
          </a:p>
          <a:p>
            <a:pPr algn="ctr" rtl="0"/>
            <a:r>
              <a:rPr lang="en-US" sz="2400" dirty="0" smtClean="0"/>
              <a:t>tomorrow </a:t>
            </a:r>
            <a:r>
              <a:rPr lang="en-US" sz="2400" dirty="0" smtClean="0">
                <a:sym typeface="Wingdings" pitchFamily="2" charset="2"/>
              </a:rPr>
              <a:t></a:t>
            </a:r>
            <a:r>
              <a:rPr lang="en-US" sz="2400" dirty="0" smtClean="0"/>
              <a:t>the next/following day</a:t>
            </a:r>
          </a:p>
        </p:txBody>
      </p:sp>
      <p:sp>
        <p:nvSpPr>
          <p:cNvPr id="3" name="مربع نص 2"/>
          <p:cNvSpPr txBox="1"/>
          <p:nvPr/>
        </p:nvSpPr>
        <p:spPr>
          <a:xfrm>
            <a:off x="228600" y="4572000"/>
            <a:ext cx="8534400" cy="2062103"/>
          </a:xfrm>
          <a:prstGeom prst="rect">
            <a:avLst/>
          </a:prstGeom>
          <a:noFill/>
        </p:spPr>
        <p:txBody>
          <a:bodyPr wrap="square" rtlCol="1">
            <a:spAutoFit/>
          </a:bodyPr>
          <a:lstStyle/>
          <a:p>
            <a:pPr algn="l" rtl="0"/>
            <a:r>
              <a:rPr lang="en-US" sz="3200" b="1" dirty="0" smtClean="0">
                <a:solidFill>
                  <a:schemeClr val="tx2">
                    <a:lumMod val="60000"/>
                    <a:lumOff val="40000"/>
                  </a:schemeClr>
                </a:solidFill>
              </a:rPr>
              <a:t>Verbs  that are directional or time-related </a:t>
            </a:r>
          </a:p>
          <a:p>
            <a:pPr algn="ctr" rtl="0"/>
            <a:r>
              <a:rPr lang="en-US" dirty="0" smtClean="0"/>
              <a:t>Come </a:t>
            </a:r>
            <a:r>
              <a:rPr lang="en-US" dirty="0" smtClean="0">
                <a:sym typeface="Wingdings" pitchFamily="2" charset="2"/>
              </a:rPr>
              <a:t> go</a:t>
            </a:r>
          </a:p>
          <a:p>
            <a:pPr algn="ctr" rtl="0"/>
            <a:r>
              <a:rPr lang="en-US" dirty="0" smtClean="0">
                <a:sym typeface="Wingdings" pitchFamily="2" charset="2"/>
              </a:rPr>
              <a:t>Bring  take </a:t>
            </a:r>
          </a:p>
          <a:p>
            <a:pPr algn="l" rtl="0"/>
            <a:r>
              <a:rPr lang="en-US" sz="2000" dirty="0" smtClean="0">
                <a:sym typeface="Wingdings" pitchFamily="2" charset="2"/>
              </a:rPr>
              <a:t>e.g., “</a:t>
            </a:r>
            <a:r>
              <a:rPr lang="en-US" sz="2000" u="sng" dirty="0" smtClean="0">
                <a:sym typeface="Wingdings" pitchFamily="2" charset="2"/>
              </a:rPr>
              <a:t>You</a:t>
            </a:r>
            <a:r>
              <a:rPr lang="en-US" sz="2000" dirty="0" smtClean="0">
                <a:sym typeface="Wingdings" pitchFamily="2" charset="2"/>
              </a:rPr>
              <a:t> should </a:t>
            </a:r>
            <a:r>
              <a:rPr lang="en-US" sz="2000" u="sng" dirty="0" smtClean="0">
                <a:sym typeface="Wingdings" pitchFamily="2" charset="2"/>
              </a:rPr>
              <a:t>bring</a:t>
            </a:r>
            <a:r>
              <a:rPr lang="en-US" sz="2000" dirty="0" smtClean="0">
                <a:sym typeface="Wingdings" pitchFamily="2" charset="2"/>
              </a:rPr>
              <a:t> them </a:t>
            </a:r>
            <a:r>
              <a:rPr lang="en-US" sz="2000" u="sng" dirty="0" smtClean="0">
                <a:sym typeface="Wingdings" pitchFamily="2" charset="2"/>
              </a:rPr>
              <a:t>here</a:t>
            </a:r>
            <a:r>
              <a:rPr lang="en-US" sz="2000" dirty="0" smtClean="0">
                <a:sym typeface="Wingdings" pitchFamily="2" charset="2"/>
              </a:rPr>
              <a:t> </a:t>
            </a:r>
            <a:r>
              <a:rPr lang="en-US" sz="2000" u="sng" dirty="0" smtClean="0">
                <a:sym typeface="Wingdings" pitchFamily="2" charset="2"/>
              </a:rPr>
              <a:t>tomorrow</a:t>
            </a:r>
            <a:r>
              <a:rPr lang="en-US" sz="2000" dirty="0" smtClean="0">
                <a:sym typeface="Wingdings" pitchFamily="2" charset="2"/>
              </a:rPr>
              <a:t> when </a:t>
            </a:r>
            <a:r>
              <a:rPr lang="en-US" sz="2000" u="sng" dirty="0" smtClean="0">
                <a:sym typeface="Wingdings" pitchFamily="2" charset="2"/>
              </a:rPr>
              <a:t>you</a:t>
            </a:r>
            <a:r>
              <a:rPr lang="en-US" sz="2000" dirty="0" smtClean="0">
                <a:sym typeface="Wingdings" pitchFamily="2" charset="2"/>
              </a:rPr>
              <a:t> </a:t>
            </a:r>
            <a:r>
              <a:rPr lang="en-US" sz="2000" u="sng" dirty="0" smtClean="0">
                <a:sym typeface="Wingdings" pitchFamily="2" charset="2"/>
              </a:rPr>
              <a:t>come</a:t>
            </a:r>
            <a:r>
              <a:rPr lang="en-US" sz="2000" dirty="0" smtClean="0">
                <a:sym typeface="Wingdings" pitchFamily="2" charset="2"/>
              </a:rPr>
              <a:t> to work,” she said.</a:t>
            </a:r>
          </a:p>
          <a:p>
            <a:pPr algn="l" rtl="0"/>
            <a:r>
              <a:rPr lang="en-US" sz="2000" dirty="0" smtClean="0">
                <a:sym typeface="Wingdings" pitchFamily="2" charset="2"/>
              </a:rPr>
              <a:t>ID </a:t>
            </a:r>
            <a:r>
              <a:rPr lang="en-US" sz="2000" dirty="0">
                <a:sym typeface="Wingdings" pitchFamily="2" charset="2"/>
              </a:rPr>
              <a:t>S</a:t>
            </a:r>
            <a:r>
              <a:rPr lang="en-US" sz="2000" dirty="0" smtClean="0">
                <a:sym typeface="Wingdings" pitchFamily="2" charset="2"/>
              </a:rPr>
              <a:t>he said (that) </a:t>
            </a:r>
            <a:r>
              <a:rPr lang="en-US" sz="2000" dirty="0" smtClean="0">
                <a:solidFill>
                  <a:schemeClr val="accent2">
                    <a:lumMod val="75000"/>
                  </a:schemeClr>
                </a:solidFill>
                <a:sym typeface="Wingdings" pitchFamily="2" charset="2"/>
              </a:rPr>
              <a:t>I</a:t>
            </a:r>
            <a:r>
              <a:rPr lang="en-US" sz="2000" dirty="0" smtClean="0">
                <a:sym typeface="Wingdings" pitchFamily="2" charset="2"/>
              </a:rPr>
              <a:t> should </a:t>
            </a:r>
            <a:r>
              <a:rPr lang="en-US" sz="2000" dirty="0" smtClean="0">
                <a:solidFill>
                  <a:schemeClr val="accent2">
                    <a:lumMod val="75000"/>
                  </a:schemeClr>
                </a:solidFill>
                <a:sym typeface="Wingdings" pitchFamily="2" charset="2"/>
              </a:rPr>
              <a:t>take</a:t>
            </a:r>
            <a:r>
              <a:rPr lang="en-US" sz="2000" dirty="0" smtClean="0">
                <a:sym typeface="Wingdings" pitchFamily="2" charset="2"/>
              </a:rPr>
              <a:t> them </a:t>
            </a:r>
            <a:r>
              <a:rPr lang="en-US" sz="2000" dirty="0" smtClean="0">
                <a:solidFill>
                  <a:schemeClr val="accent2">
                    <a:lumMod val="75000"/>
                  </a:schemeClr>
                </a:solidFill>
                <a:sym typeface="Wingdings" pitchFamily="2" charset="2"/>
              </a:rPr>
              <a:t>there</a:t>
            </a:r>
            <a:r>
              <a:rPr lang="en-US" sz="2000" dirty="0" smtClean="0">
                <a:sym typeface="Wingdings" pitchFamily="2" charset="2"/>
              </a:rPr>
              <a:t> </a:t>
            </a:r>
            <a:r>
              <a:rPr lang="en-US" sz="2000" dirty="0" smtClean="0">
                <a:solidFill>
                  <a:schemeClr val="accent2">
                    <a:lumMod val="75000"/>
                  </a:schemeClr>
                </a:solidFill>
                <a:sym typeface="Wingdings" pitchFamily="2" charset="2"/>
              </a:rPr>
              <a:t>the following day </a:t>
            </a:r>
            <a:r>
              <a:rPr lang="en-US" sz="2000" dirty="0" smtClean="0">
                <a:sym typeface="Wingdings" pitchFamily="2" charset="2"/>
              </a:rPr>
              <a:t>when </a:t>
            </a:r>
            <a:r>
              <a:rPr lang="en-US" sz="2000" dirty="0" smtClean="0">
                <a:solidFill>
                  <a:schemeClr val="accent2">
                    <a:lumMod val="75000"/>
                  </a:schemeClr>
                </a:solidFill>
                <a:sym typeface="Wingdings" pitchFamily="2" charset="2"/>
              </a:rPr>
              <a:t>I</a:t>
            </a:r>
            <a:r>
              <a:rPr lang="en-US" sz="2000" dirty="0" smtClean="0">
                <a:sym typeface="Wingdings" pitchFamily="2" charset="2"/>
              </a:rPr>
              <a:t> </a:t>
            </a:r>
            <a:r>
              <a:rPr lang="en-US" sz="2000" dirty="0" smtClean="0">
                <a:solidFill>
                  <a:schemeClr val="accent2">
                    <a:lumMod val="75000"/>
                  </a:schemeClr>
                </a:solidFill>
                <a:sym typeface="Wingdings" pitchFamily="2" charset="2"/>
              </a:rPr>
              <a:t>went</a:t>
            </a:r>
            <a:r>
              <a:rPr lang="en-US" sz="2000" dirty="0" smtClean="0">
                <a:sym typeface="Wingdings" pitchFamily="2" charset="2"/>
              </a:rPr>
              <a:t> to   </a:t>
            </a:r>
          </a:p>
          <a:p>
            <a:pPr algn="l" rtl="0"/>
            <a:r>
              <a:rPr lang="en-US" sz="2000" dirty="0">
                <a:sym typeface="Wingdings" pitchFamily="2" charset="2"/>
              </a:rPr>
              <a:t> </a:t>
            </a:r>
            <a:r>
              <a:rPr lang="en-US" sz="2000" dirty="0" smtClean="0">
                <a:sym typeface="Wingdings" pitchFamily="2" charset="2"/>
              </a:rPr>
              <a:t>         work.</a:t>
            </a:r>
            <a:endParaRPr lang="ar-SA"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2400" y="152400"/>
            <a:ext cx="9220200" cy="6863417"/>
          </a:xfrm>
          <a:prstGeom prst="rect">
            <a:avLst/>
          </a:prstGeom>
        </p:spPr>
        <p:txBody>
          <a:bodyPr wrap="square">
            <a:spAutoFit/>
          </a:bodyPr>
          <a:lstStyle/>
          <a:p>
            <a:pPr algn="ctr" rtl="0"/>
            <a:r>
              <a:rPr lang="en-US" sz="2000" b="1" dirty="0" smtClean="0"/>
              <a:t>Reporting Verbs </a:t>
            </a:r>
          </a:p>
          <a:p>
            <a:pPr algn="l" rtl="0"/>
            <a:r>
              <a:rPr lang="en-US" sz="2000" u="sng" dirty="0" smtClean="0">
                <a:solidFill>
                  <a:schemeClr val="accent2">
                    <a:lumMod val="75000"/>
                  </a:schemeClr>
                </a:solidFill>
              </a:rPr>
              <a:t>Said, told and asked </a:t>
            </a:r>
            <a:r>
              <a:rPr lang="en-US" sz="2000" dirty="0" smtClean="0"/>
              <a:t>are the most common verbs used in indirect speech. </a:t>
            </a:r>
          </a:p>
          <a:p>
            <a:pPr algn="l" rtl="0"/>
            <a:r>
              <a:rPr lang="en-US" sz="2000" b="1" dirty="0" smtClean="0"/>
              <a:t>We use asked to report questions:- </a:t>
            </a:r>
          </a:p>
          <a:p>
            <a:pPr algn="l" rtl="0"/>
            <a:r>
              <a:rPr lang="en-US" sz="2000" dirty="0" smtClean="0"/>
              <a:t>For example: I asked Lynne what time the lesson started. </a:t>
            </a:r>
          </a:p>
          <a:p>
            <a:pPr algn="l" rtl="0"/>
            <a:r>
              <a:rPr lang="en-US" sz="2000" b="1" dirty="0" smtClean="0"/>
              <a:t>We use told with an object. </a:t>
            </a:r>
          </a:p>
          <a:p>
            <a:pPr algn="l" rtl="0"/>
            <a:r>
              <a:rPr lang="en-US" sz="2000" dirty="0" smtClean="0"/>
              <a:t>For example: Lynne told me she felt tired. !</a:t>
            </a:r>
          </a:p>
          <a:p>
            <a:pPr algn="l" rtl="0"/>
            <a:r>
              <a:rPr lang="en-US" sz="2000" b="1" dirty="0" smtClean="0"/>
              <a:t>We usually use said without an object. </a:t>
            </a:r>
          </a:p>
          <a:p>
            <a:pPr algn="l" rtl="0"/>
            <a:r>
              <a:rPr lang="en-US" sz="2000" dirty="0" smtClean="0"/>
              <a:t>For example: Lynne said she was going to teach online. </a:t>
            </a:r>
          </a:p>
          <a:p>
            <a:pPr algn="l" rtl="0"/>
            <a:r>
              <a:rPr lang="en-US" sz="2000" dirty="0" smtClean="0">
                <a:solidFill>
                  <a:srgbClr val="7030A0"/>
                </a:solidFill>
              </a:rPr>
              <a:t>If said is used with an object we must include to ; </a:t>
            </a:r>
          </a:p>
          <a:p>
            <a:pPr algn="l" rtl="0"/>
            <a:r>
              <a:rPr lang="en-US" sz="2000" dirty="0" smtClean="0"/>
              <a:t>For example: Lynne said to me that she'd never been to China. </a:t>
            </a:r>
          </a:p>
          <a:p>
            <a:pPr algn="l" rtl="0"/>
            <a:r>
              <a:rPr lang="en-US" sz="2000" dirty="0" smtClean="0"/>
              <a:t>Note - We usually use told.</a:t>
            </a:r>
          </a:p>
          <a:p>
            <a:pPr algn="l" rtl="0"/>
            <a:r>
              <a:rPr lang="en-US" sz="2000" dirty="0" smtClean="0"/>
              <a:t>For example: Lynne told me (that) she'd never been to China. </a:t>
            </a:r>
          </a:p>
          <a:p>
            <a:pPr algn="ctr" rtl="0"/>
            <a:r>
              <a:rPr lang="en-US" sz="2000" b="1" dirty="0" smtClean="0"/>
              <a:t>There are many other verbs we can use apart from said, told and asked. These include:- </a:t>
            </a:r>
          </a:p>
          <a:p>
            <a:pPr algn="ctr" rtl="0"/>
            <a:r>
              <a:rPr lang="en-US" sz="2000" dirty="0" smtClean="0"/>
              <a:t>accused, admitted, advised, alleged, agreed, apologized, begged, boasted, complained, denied, explained, implied, invited, offered, ordered, promised, replied, suggested and thought. </a:t>
            </a:r>
          </a:p>
          <a:p>
            <a:pPr algn="l" rtl="0"/>
            <a:r>
              <a:rPr lang="en-US" sz="2000" b="1" dirty="0" smtClean="0"/>
              <a:t>Using them properly can make what you say much more interesting and informative. </a:t>
            </a:r>
          </a:p>
          <a:p>
            <a:pPr algn="l" rtl="0"/>
            <a:endParaRPr lang="en-US" sz="2000" dirty="0" smtClean="0"/>
          </a:p>
          <a:p>
            <a:pPr algn="l" rtl="0"/>
            <a:r>
              <a:rPr lang="en-US" sz="2000" dirty="0" smtClean="0"/>
              <a:t>See more at: </a:t>
            </a:r>
            <a:r>
              <a:rPr lang="en-US" sz="2000" dirty="0" smtClean="0">
                <a:hlinkClick r:id="rId2"/>
              </a:rPr>
              <a:t>http://www.learnenglish.de/grammar/reportedspeech.html#sthash.fnlAc7Hx.dpuf</a:t>
            </a:r>
            <a:endParaRPr lang="en-US" sz="2000" dirty="0" smtClean="0"/>
          </a:p>
          <a:p>
            <a:pPr algn="l" rtl="0"/>
            <a:endParaRPr lang="en-US" sz="20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524000" y="609600"/>
            <a:ext cx="6934200" cy="3785652"/>
          </a:xfrm>
          <a:prstGeom prst="rect">
            <a:avLst/>
          </a:prstGeom>
          <a:noFill/>
        </p:spPr>
        <p:txBody>
          <a:bodyPr wrap="square" rtlCol="1">
            <a:spAutoFit/>
          </a:bodyPr>
          <a:lstStyle/>
          <a:p>
            <a:pPr algn="ctr"/>
            <a:r>
              <a:rPr lang="en-US" sz="2400" b="1" dirty="0" smtClean="0"/>
              <a:t>Changing Commands to Reported Speech</a:t>
            </a:r>
          </a:p>
          <a:p>
            <a:pPr algn="ctr"/>
            <a:endParaRPr lang="en-US" sz="2400" b="1" dirty="0"/>
          </a:p>
          <a:p>
            <a:pPr algn="ctr"/>
            <a:endParaRPr lang="en-US" sz="2400" b="1" dirty="0" smtClean="0"/>
          </a:p>
          <a:p>
            <a:pPr algn="ctr"/>
            <a:r>
              <a:rPr lang="en-US" sz="2400" b="1" dirty="0" smtClean="0"/>
              <a:t>Subject + modal verb (should)</a:t>
            </a:r>
          </a:p>
          <a:p>
            <a:pPr algn="ctr"/>
            <a:r>
              <a:rPr lang="en-US" sz="2400" b="1" dirty="0" smtClean="0"/>
              <a:t>For example:</a:t>
            </a:r>
          </a:p>
          <a:p>
            <a:pPr algn="ctr"/>
            <a:r>
              <a:rPr lang="en-US" sz="2400" b="1" dirty="0" smtClean="0"/>
              <a:t>“Finish your work at 10.”</a:t>
            </a:r>
          </a:p>
          <a:p>
            <a:pPr algn="ctr"/>
            <a:endParaRPr lang="en-US" sz="2400" b="1" dirty="0"/>
          </a:p>
          <a:p>
            <a:pPr algn="ctr"/>
            <a:r>
              <a:rPr lang="en-US" sz="2400" b="1" dirty="0" smtClean="0"/>
              <a:t>She told me (that) I should finish my work at 10.</a:t>
            </a:r>
          </a:p>
          <a:p>
            <a:pPr algn="ctr"/>
            <a:endParaRPr lang="en-US" sz="2400" b="1" dirty="0"/>
          </a:p>
          <a:p>
            <a:pPr algn="ctr"/>
            <a:r>
              <a:rPr lang="en-US" sz="2400" b="1" dirty="0" smtClean="0"/>
              <a:t>  </a:t>
            </a:r>
            <a:endParaRPr lang="ar-SA" sz="2400" b="1" dirty="0"/>
          </a:p>
        </p:txBody>
      </p:sp>
      <p:cxnSp>
        <p:nvCxnSpPr>
          <p:cNvPr id="4" name="رابط كسهم مستقيم 3"/>
          <p:cNvCxnSpPr/>
          <p:nvPr/>
        </p:nvCxnSpPr>
        <p:spPr>
          <a:xfrm>
            <a:off x="4953000" y="1143000"/>
            <a:ext cx="0" cy="609600"/>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cxnSp>
        <p:nvCxnSpPr>
          <p:cNvPr id="5" name="رابط كسهم مستقيم 4"/>
          <p:cNvCxnSpPr/>
          <p:nvPr/>
        </p:nvCxnSpPr>
        <p:spPr>
          <a:xfrm>
            <a:off x="4953000" y="2895600"/>
            <a:ext cx="0" cy="304800"/>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sp>
        <p:nvSpPr>
          <p:cNvPr id="9" name="مربع نص 8"/>
          <p:cNvSpPr txBox="1"/>
          <p:nvPr/>
        </p:nvSpPr>
        <p:spPr>
          <a:xfrm>
            <a:off x="304800" y="4038600"/>
            <a:ext cx="2590800" cy="2246769"/>
          </a:xfrm>
          <a:prstGeom prst="rect">
            <a:avLst/>
          </a:prstGeom>
          <a:noFill/>
        </p:spPr>
        <p:txBody>
          <a:bodyPr wrap="square" rtlCol="1">
            <a:spAutoFit/>
          </a:bodyPr>
          <a:lstStyle/>
          <a:p>
            <a:pPr algn="ctr"/>
            <a:r>
              <a:rPr lang="en-US" sz="2800" b="1" dirty="0" smtClean="0"/>
              <a:t>Other modals </a:t>
            </a:r>
            <a:endParaRPr lang="en-US" sz="2800" b="1" dirty="0"/>
          </a:p>
          <a:p>
            <a:pPr algn="ctr"/>
            <a:r>
              <a:rPr lang="en-US" sz="2800" b="1" dirty="0" smtClean="0"/>
              <a:t>Must</a:t>
            </a:r>
          </a:p>
          <a:p>
            <a:pPr algn="ctr"/>
            <a:r>
              <a:rPr lang="en-US" sz="2800" b="1" dirty="0" smtClean="0"/>
              <a:t>Need to</a:t>
            </a:r>
          </a:p>
          <a:p>
            <a:pPr algn="ctr"/>
            <a:r>
              <a:rPr lang="en-US" sz="2800" b="1" dirty="0" smtClean="0"/>
              <a:t>Have to</a:t>
            </a:r>
          </a:p>
          <a:p>
            <a:pPr algn="ctr"/>
            <a:r>
              <a:rPr lang="en-US" sz="2800" b="1" dirty="0" smtClean="0"/>
              <a:t>Ought to</a:t>
            </a:r>
            <a:endParaRPr lang="ar-SA" sz="2800" b="1"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891</Words>
  <Application>Microsoft Office PowerPoint</Application>
  <PresentationFormat>On-screen Show (4:3)</PresentationFormat>
  <Paragraphs>105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سمة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Administrator</dc:creator>
  <cp:lastModifiedBy>Mashael Alsalem</cp:lastModifiedBy>
  <cp:revision>14</cp:revision>
  <dcterms:created xsi:type="dcterms:W3CDTF">2014-10-13T06:28:20Z</dcterms:created>
  <dcterms:modified xsi:type="dcterms:W3CDTF">2014-10-13T08:02:52Z</dcterms:modified>
</cp:coreProperties>
</file>