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90"/>
  </p:normalViewPr>
  <p:slideViewPr>
    <p:cSldViewPr snapToGrid="0" snapToObjects="1">
      <p:cViewPr varScale="1">
        <p:scale>
          <a:sx n="91" d="100"/>
          <a:sy n="91"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D58A1-4DB2-694F-A790-BFC48CAB0127}" type="datetimeFigureOut">
              <a:rPr lang="en-US" smtClean="0"/>
              <a:t>3/7/17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4113C-A261-C24E-A2B6-FBD50E3CEA78}" type="slidenum">
              <a:rPr lang="en-US" smtClean="0"/>
              <a:t>‹#›</a:t>
            </a:fld>
            <a:endParaRPr lang="en-US"/>
          </a:p>
        </p:txBody>
      </p:sp>
    </p:spTree>
    <p:extLst>
      <p:ext uri="{BB962C8B-B14F-4D97-AF65-F5344CB8AC3E}">
        <p14:creationId xmlns:p14="http://schemas.microsoft.com/office/powerpoint/2010/main" val="139515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04113C-A261-C24E-A2B6-FBD50E3CEA78}" type="slidenum">
              <a:rPr lang="en-US" smtClean="0"/>
              <a:t>12</a:t>
            </a:fld>
            <a:endParaRPr lang="en-US"/>
          </a:p>
        </p:txBody>
      </p:sp>
    </p:spTree>
    <p:extLst>
      <p:ext uri="{BB962C8B-B14F-4D97-AF65-F5344CB8AC3E}">
        <p14:creationId xmlns:p14="http://schemas.microsoft.com/office/powerpoint/2010/main" val="212455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E1F971-B518-A446-B6B8-81563DD117B5}" type="datetime1">
              <a:rPr lang="en-US" smtClean="0"/>
              <a:t>3/7/17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856136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5B4E8-F8E0-0C40-9429-9C456D894510}" type="datetime1">
              <a:rPr lang="en-US" smtClean="0"/>
              <a:t>3/7/17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3998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F3659-8118-9143-9C63-D087A4EFDB5E}" type="datetime1">
              <a:rPr lang="en-US" smtClean="0"/>
              <a:t>3/7/17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203161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7498F-3DE8-F64B-BC6F-028AC8A8D5EF}" type="datetime1">
              <a:rPr lang="en-US" smtClean="0"/>
              <a:t>3/7/17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95281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E644A4-FA10-594B-B370-4DFF5493D351}" type="datetime1">
              <a:rPr lang="en-US" smtClean="0"/>
              <a:t>3/7/17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14512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1FB77E-E381-0541-9B28-22689EE0C0D0}" type="datetime1">
              <a:rPr lang="en-US" smtClean="0"/>
              <a:t>3/7/17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169838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44685E-7D8B-1147-8FBF-2CBEBF80829B}" type="datetime1">
              <a:rPr lang="en-US" smtClean="0"/>
              <a:t>3/7/17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47209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2F895E-9342-AA43-B697-140832CD97F3}" type="datetime1">
              <a:rPr lang="en-US" smtClean="0"/>
              <a:t>3/7/17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167610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05D58-A2B4-C043-A6E0-924BD6C3E038}" type="datetime1">
              <a:rPr lang="en-US" smtClean="0"/>
              <a:t>3/7/17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177501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01C42-8683-A64C-97BF-8E39DCEB32E0}" type="datetime1">
              <a:rPr lang="en-US" smtClean="0"/>
              <a:t>3/7/17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198114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293EA-7DE7-7D49-BD90-D6776FE9878C}" type="datetime1">
              <a:rPr lang="en-US" smtClean="0"/>
              <a:t>3/7/17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44F29C-7DF9-104E-9467-69D906282182}" type="slidenum">
              <a:rPr lang="en-US" smtClean="0"/>
              <a:t>‹#›</a:t>
            </a:fld>
            <a:endParaRPr lang="en-US" dirty="0"/>
          </a:p>
        </p:txBody>
      </p:sp>
    </p:spTree>
    <p:extLst>
      <p:ext uri="{BB962C8B-B14F-4D97-AF65-F5344CB8AC3E}">
        <p14:creationId xmlns:p14="http://schemas.microsoft.com/office/powerpoint/2010/main" val="3308071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312D9-2CDE-924A-8DD6-910BCB13FDC9}" type="datetime1">
              <a:rPr lang="en-US" smtClean="0"/>
              <a:t>3/7/17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4F29C-7DF9-104E-9467-69D906282182}" type="slidenum">
              <a:rPr lang="en-US" smtClean="0"/>
              <a:t>‹#›</a:t>
            </a:fld>
            <a:endParaRPr lang="en-US" dirty="0"/>
          </a:p>
        </p:txBody>
      </p:sp>
    </p:spTree>
    <p:extLst>
      <p:ext uri="{BB962C8B-B14F-4D97-AF65-F5344CB8AC3E}">
        <p14:creationId xmlns:p14="http://schemas.microsoft.com/office/powerpoint/2010/main" val="371615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83"/>
            <a:ext cx="10515600" cy="1325563"/>
          </a:xfrm>
        </p:spPr>
        <p:txBody>
          <a:bodyPr>
            <a:normAutofit fontScale="90000"/>
          </a:bodyPr>
          <a:lstStyle/>
          <a:p>
            <a:pPr algn="ctr" defTabSz="914400" rtl="1" eaLnBrk="1" latinLnBrk="0" hangingPunct="1">
              <a:lnSpc>
                <a:spcPct val="90000"/>
              </a:lnSpc>
              <a:spcBef>
                <a:spcPct val="0"/>
              </a:spcBef>
              <a:buNone/>
            </a:pPr>
            <a:r>
              <a:rPr lang="ar-SA" dirty="0" smtClean="0"/>
              <a:t/>
            </a:r>
            <a:br>
              <a:rPr lang="ar-SA" dirty="0" smtClean="0"/>
            </a:br>
            <a:r>
              <a:rPr lang="ar-SA" dirty="0" smtClean="0"/>
              <a:t/>
            </a:r>
            <a:br>
              <a:rPr lang="ar-SA" dirty="0" smtClean="0"/>
            </a:br>
            <a:r>
              <a:rPr lang="ar-SA" dirty="0" smtClean="0"/>
              <a:t>اقتصاديات نقود وبنوك </a:t>
            </a:r>
            <a:br>
              <a:rPr lang="ar-SA" dirty="0" smtClean="0"/>
            </a:br>
            <a:endParaRPr lang="en-US" dirty="0"/>
          </a:p>
        </p:txBody>
      </p:sp>
      <p:sp>
        <p:nvSpPr>
          <p:cNvPr id="3" name="Content Placeholder 2"/>
          <p:cNvSpPr>
            <a:spLocks noGrp="1"/>
          </p:cNvSpPr>
          <p:nvPr>
            <p:ph idx="1"/>
          </p:nvPr>
        </p:nvSpPr>
        <p:spPr/>
        <p:txBody>
          <a:bodyPr/>
          <a:lstStyle/>
          <a:p>
            <a:pPr marL="228600" indent="-228600" algn="ctr" defTabSz="914400" rtl="1" eaLnBrk="1" latinLnBrk="0" hangingPunct="1">
              <a:lnSpc>
                <a:spcPct val="90000"/>
              </a:lnSpc>
              <a:spcBef>
                <a:spcPts val="1000"/>
              </a:spcBef>
              <a:buFont typeface="Arial"/>
              <a:buChar char="•"/>
            </a:pPr>
            <a:endParaRPr lang="ar-SA" dirty="0" smtClean="0"/>
          </a:p>
          <a:p>
            <a:pPr marL="228600" indent="-228600" algn="ctr" defTabSz="914400" rtl="1" eaLnBrk="1" latinLnBrk="0" hangingPunct="1">
              <a:lnSpc>
                <a:spcPct val="90000"/>
              </a:lnSpc>
              <a:spcBef>
                <a:spcPts val="1000"/>
              </a:spcBef>
              <a:buFont typeface="Arial"/>
              <a:buChar char="•"/>
            </a:pPr>
            <a:endParaRPr lang="ar-SA" dirty="0" smtClean="0"/>
          </a:p>
          <a:p>
            <a:pPr marL="228600" indent="-228600" algn="ctr" defTabSz="914400" rtl="1" eaLnBrk="1" latinLnBrk="0" hangingPunct="1">
              <a:lnSpc>
                <a:spcPct val="90000"/>
              </a:lnSpc>
              <a:spcBef>
                <a:spcPts val="1000"/>
              </a:spcBef>
              <a:buFont typeface="Arial"/>
              <a:buChar char="•"/>
            </a:pPr>
            <a:endParaRPr lang="ar-SA" dirty="0"/>
          </a:p>
          <a:p>
            <a:pPr marL="228600" indent="-228600" algn="ctr" defTabSz="914400" rtl="1" eaLnBrk="1" latinLnBrk="0" hangingPunct="1">
              <a:lnSpc>
                <a:spcPct val="90000"/>
              </a:lnSpc>
              <a:spcBef>
                <a:spcPts val="1000"/>
              </a:spcBef>
              <a:buFont typeface="Arial"/>
              <a:buChar char="•"/>
            </a:pPr>
            <a:endParaRPr lang="ar-SA" dirty="0"/>
          </a:p>
          <a:p>
            <a:pPr marL="0" indent="0" algn="ctr" defTabSz="914400" rtl="1" eaLnBrk="1" latinLnBrk="0" hangingPunct="1">
              <a:lnSpc>
                <a:spcPct val="90000"/>
              </a:lnSpc>
              <a:spcBef>
                <a:spcPts val="1000"/>
              </a:spcBef>
              <a:buNone/>
            </a:pPr>
            <a:r>
              <a:rPr lang="ar-SA" dirty="0" smtClean="0"/>
              <a:t>الفصل الثاني (قواعد النقد الورقية)</a:t>
            </a:r>
          </a:p>
        </p:txBody>
      </p:sp>
      <p:sp>
        <p:nvSpPr>
          <p:cNvPr id="4" name="Slide Number Placeholder 3"/>
          <p:cNvSpPr>
            <a:spLocks noGrp="1"/>
          </p:cNvSpPr>
          <p:nvPr>
            <p:ph type="sldNum" sz="quarter" idx="12"/>
          </p:nvPr>
        </p:nvSpPr>
        <p:spPr/>
        <p:txBody>
          <a:bodyPr/>
          <a:lstStyle/>
          <a:p>
            <a:fld id="{0844F29C-7DF9-104E-9467-69D906282182}" type="slidenum">
              <a:rPr lang="en-US" smtClean="0"/>
              <a:t>1</a:t>
            </a:fld>
            <a:endParaRPr lang="en-US" dirty="0"/>
          </a:p>
        </p:txBody>
      </p:sp>
    </p:spTree>
    <p:extLst>
      <p:ext uri="{BB962C8B-B14F-4D97-AF65-F5344CB8AC3E}">
        <p14:creationId xmlns:p14="http://schemas.microsoft.com/office/powerpoint/2010/main" val="176237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441"/>
          </a:xfrm>
        </p:spPr>
        <p:txBody>
          <a:bodyPr/>
          <a:lstStyle/>
          <a:p>
            <a:pPr algn="ctr" rtl="1"/>
            <a:r>
              <a:rPr lang="ar-SA" dirty="0"/>
              <a:t>الفصل الثاني اقتصاديات نقود وبنوك</a:t>
            </a:r>
            <a:endParaRPr lang="en-US" dirty="0"/>
          </a:p>
        </p:txBody>
      </p:sp>
      <p:sp>
        <p:nvSpPr>
          <p:cNvPr id="3" name="Content Placeholder 2"/>
          <p:cNvSpPr>
            <a:spLocks noGrp="1"/>
          </p:cNvSpPr>
          <p:nvPr>
            <p:ph idx="1"/>
          </p:nvPr>
        </p:nvSpPr>
        <p:spPr>
          <a:xfrm>
            <a:off x="838200" y="1364566"/>
            <a:ext cx="10515600" cy="5106572"/>
          </a:xfrm>
        </p:spPr>
        <p:txBody>
          <a:bodyPr>
            <a:normAutofit fontScale="92500"/>
          </a:bodyPr>
          <a:lstStyle/>
          <a:p>
            <a:pPr marL="228600" indent="-228600" algn="r" defTabSz="914400" rtl="1" eaLnBrk="1" latinLnBrk="0" hangingPunct="1">
              <a:lnSpc>
                <a:spcPct val="90000"/>
              </a:lnSpc>
              <a:spcBef>
                <a:spcPts val="1000"/>
              </a:spcBef>
              <a:buFont typeface="Arial"/>
              <a:buChar char="•"/>
            </a:pPr>
            <a:r>
              <a:rPr lang="ar-SA" u="sng" dirty="0" smtClean="0"/>
              <a:t>السوق الثانوي:</a:t>
            </a:r>
            <a:endParaRPr lang="ar-SA" u="sng" dirty="0"/>
          </a:p>
          <a:p>
            <a:pPr marL="228600" indent="-228600" algn="r" defTabSz="914400" rtl="1" eaLnBrk="1" latinLnBrk="0" hangingPunct="1">
              <a:lnSpc>
                <a:spcPct val="90000"/>
              </a:lnSpc>
              <a:spcBef>
                <a:spcPts val="1000"/>
              </a:spcBef>
              <a:buFont typeface="Arial"/>
              <a:buChar char="•"/>
            </a:pPr>
            <a:r>
              <a:rPr lang="ar-SA" dirty="0" smtClean="0"/>
              <a:t>يتفرع الى قسمين: ١/ أسواق منظمة. ٢/أسواق غير منظمة.</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u="sng" dirty="0" smtClean="0"/>
              <a:t>١/ الأسواق المنظمة: </a:t>
            </a:r>
            <a:r>
              <a:rPr lang="ar-SA" dirty="0" smtClean="0"/>
              <a:t>يكون لها مكان مادي ملموس حيث يكون فيه التقاء وكلاء البائعين للأوراق المالية مع وكلاء المشترين.</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u="sng" dirty="0" smtClean="0"/>
              <a:t>نظام السوق المنظم: </a:t>
            </a:r>
          </a:p>
          <a:p>
            <a:pPr marL="228600" indent="-228600" algn="r" defTabSz="914400" rtl="1" eaLnBrk="1" latinLnBrk="0" hangingPunct="1">
              <a:lnSpc>
                <a:spcPct val="90000"/>
              </a:lnSpc>
              <a:spcBef>
                <a:spcPts val="1000"/>
              </a:spcBef>
              <a:buFont typeface="Arial"/>
              <a:buChar char="•"/>
            </a:pPr>
            <a:r>
              <a:rPr lang="ar-SA" dirty="0" smtClean="0"/>
              <a:t>يقتصر التعامل في سوق أو بورصة الأوراق المالية الثانوي المنظم على الشركات المسجلة فقط، حيث تضع البورصة شروط لتسجيل الشركة لابد من الالتزام بها، وتتمثل المتطلبات في:</a:t>
            </a:r>
          </a:p>
          <a:p>
            <a:pPr marL="228600" indent="-228600" algn="r" defTabSz="914400" rtl="1" eaLnBrk="1" latinLnBrk="0" hangingPunct="1">
              <a:lnSpc>
                <a:spcPct val="90000"/>
              </a:lnSpc>
              <a:spcBef>
                <a:spcPts val="1000"/>
              </a:spcBef>
              <a:buFont typeface="Arial"/>
              <a:buChar char="•"/>
            </a:pPr>
            <a:r>
              <a:rPr lang="ar-SA" dirty="0" smtClean="0"/>
              <a:t>١/ حد أدنى من الأرباح. ٢/ حجم معين من الأصول. ٣/ عدد معين من الأسهم المصدرة. </a:t>
            </a:r>
          </a:p>
          <a:p>
            <a:pPr marL="228600" indent="-228600" algn="r" defTabSz="914400" rtl="1" eaLnBrk="1" latinLnBrk="0" hangingPunct="1">
              <a:lnSpc>
                <a:spcPct val="90000"/>
              </a:lnSpc>
              <a:spcBef>
                <a:spcPts val="1000"/>
              </a:spcBef>
              <a:buFont typeface="Arial"/>
              <a:buChar char="•"/>
            </a:pPr>
            <a:r>
              <a:rPr lang="ar-SA" dirty="0" smtClean="0"/>
              <a:t>٤/ عدد الأسهم المملوكة للجمهور. ٥/ القيمة السوقية الإجمالية للأسهم المتداولة. </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10</a:t>
            </a:fld>
            <a:endParaRPr lang="en-US" dirty="0"/>
          </a:p>
        </p:txBody>
      </p:sp>
    </p:spTree>
    <p:extLst>
      <p:ext uri="{BB962C8B-B14F-4D97-AF65-F5344CB8AC3E}">
        <p14:creationId xmlns:p14="http://schemas.microsoft.com/office/powerpoint/2010/main" val="149163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fontScale="90000"/>
          </a:bodyPr>
          <a:lstStyle/>
          <a:p>
            <a:pPr algn="ctr" rtl="1"/>
            <a:r>
              <a:rPr lang="ar-SA"/>
              <a:t>الفصل الثاني اقتصاديات نقود وبنوك</a:t>
            </a:r>
            <a:endParaRPr lang="en-US" dirty="0"/>
          </a:p>
        </p:txBody>
      </p:sp>
      <p:sp>
        <p:nvSpPr>
          <p:cNvPr id="3" name="Content Placeholder 2"/>
          <p:cNvSpPr>
            <a:spLocks noGrp="1"/>
          </p:cNvSpPr>
          <p:nvPr>
            <p:ph idx="1"/>
          </p:nvPr>
        </p:nvSpPr>
        <p:spPr>
          <a:xfrm>
            <a:off x="838200" y="1195754"/>
            <a:ext cx="10515600" cy="4981209"/>
          </a:xfrm>
        </p:spPr>
        <p:txBody>
          <a:bodyPr>
            <a:normAutofit fontScale="85000" lnSpcReduction="20000"/>
          </a:bodyPr>
          <a:lstStyle/>
          <a:p>
            <a:pPr algn="r" rtl="1"/>
            <a:r>
              <a:rPr lang="ar-SA" u="sng" dirty="0" smtClean="0"/>
              <a:t>الوظائف الاقتصادية للبورصة:</a:t>
            </a:r>
          </a:p>
          <a:p>
            <a:pPr algn="r" rtl="1"/>
            <a:r>
              <a:rPr lang="ar-SA" u="sng" dirty="0" smtClean="0"/>
              <a:t> </a:t>
            </a:r>
            <a:r>
              <a:rPr lang="ar-SA" dirty="0"/>
              <a:t>نشأت الحاجة إلى بورصة الأوراق المالية نتيجة لعدم التوازن بين المدخرات والاستثمارات، وتساهم البورصة في تنمية الاستثمارات الدولية اللازمة لدفع عجلة النمو </a:t>
            </a:r>
            <a:r>
              <a:rPr lang="ar-SA" dirty="0" smtClean="0"/>
              <a:t>الاقتصادي وللبورصة وظيفتين أساسيتين هما كالتالي:</a:t>
            </a:r>
          </a:p>
          <a:p>
            <a:pPr algn="r" rtl="1"/>
            <a:endParaRPr lang="ar-SA" u="sng" dirty="0" smtClean="0"/>
          </a:p>
          <a:p>
            <a:pPr marL="228600" indent="-228600" algn="r" defTabSz="914400" rtl="1" eaLnBrk="1" latinLnBrk="0" hangingPunct="1">
              <a:lnSpc>
                <a:spcPct val="90000"/>
              </a:lnSpc>
              <a:spcBef>
                <a:spcPts val="1000"/>
              </a:spcBef>
              <a:buFont typeface="Arial"/>
              <a:buChar char="•"/>
            </a:pPr>
            <a:r>
              <a:rPr lang="ar-SA" u="sng" dirty="0" err="1" smtClean="0"/>
              <a:t>أ</a:t>
            </a:r>
            <a:r>
              <a:rPr lang="ar-SA" u="sng" dirty="0" smtClean="0"/>
              <a:t>/ تحويل الخطر: </a:t>
            </a:r>
            <a:r>
              <a:rPr lang="ar-SA" dirty="0" smtClean="0"/>
              <a:t>( خطر تحمل الخسارة وهي مرتبطة بالسوق الأولي) </a:t>
            </a:r>
          </a:p>
          <a:p>
            <a:pPr marL="228600" indent="-228600" algn="r" defTabSz="914400" rtl="1" eaLnBrk="1" latinLnBrk="0" hangingPunct="1">
              <a:lnSpc>
                <a:spcPct val="90000"/>
              </a:lnSpc>
              <a:spcBef>
                <a:spcPts val="1000"/>
              </a:spcBef>
              <a:buFont typeface="Arial"/>
              <a:buChar char="•"/>
            </a:pPr>
            <a:r>
              <a:rPr lang="ar-SA" dirty="0" smtClean="0"/>
              <a:t>يعتبر الاستثمار المادي من مجالات الأعمال التي تواجه مخاطر نتيجة لعدم التأكد المرتبط بحجم الطلب على السلع والخدمات التي يقدمها هذا الاستثمار مما يؤثر على الأرباح المستقبلية للاستثمار. مثال: لتمويل مشروع هناك مجموعة من البدائل المتاحة:</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dirty="0" smtClean="0"/>
              <a:t>١/ تمويل المشروع بالكامل إلى مشروع ذاتي: تحمل كامل للمخاطر التي قد تحصل للمشروع.</a:t>
            </a:r>
          </a:p>
          <a:p>
            <a:pPr marL="228600" indent="-228600" algn="r" defTabSz="914400" rtl="1" eaLnBrk="1" latinLnBrk="0" hangingPunct="1">
              <a:lnSpc>
                <a:spcPct val="90000"/>
              </a:lnSpc>
              <a:spcBef>
                <a:spcPts val="1000"/>
              </a:spcBef>
              <a:buFont typeface="Arial"/>
              <a:buChar char="•"/>
            </a:pPr>
            <a:r>
              <a:rPr lang="ar-SA" dirty="0" smtClean="0"/>
              <a:t>٢/ الاقتراض من الجهاز المصرفي: تحمل لجانب كبير من المخاطر.</a:t>
            </a:r>
          </a:p>
          <a:p>
            <a:pPr marL="228600" indent="-228600" algn="r" defTabSz="914400" rtl="1" eaLnBrk="1" latinLnBrk="0" hangingPunct="1">
              <a:lnSpc>
                <a:spcPct val="90000"/>
              </a:lnSpc>
              <a:spcBef>
                <a:spcPts val="1000"/>
              </a:spcBef>
              <a:buFont typeface="Arial"/>
              <a:buChar char="•"/>
            </a:pPr>
            <a:r>
              <a:rPr lang="ar-SA" dirty="0" smtClean="0"/>
              <a:t>٣/ إصدار أسهم في البورصة (شركة مساهمة): يمثل تحويل أكبر حجم من المخاطر على المساهمين بالمشروع.</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p:txBody>
      </p:sp>
      <p:sp>
        <p:nvSpPr>
          <p:cNvPr id="4" name="Slide Number Placeholder 3"/>
          <p:cNvSpPr>
            <a:spLocks noGrp="1"/>
          </p:cNvSpPr>
          <p:nvPr>
            <p:ph type="sldNum" sz="quarter" idx="12"/>
          </p:nvPr>
        </p:nvSpPr>
        <p:spPr/>
        <p:txBody>
          <a:bodyPr/>
          <a:lstStyle/>
          <a:p>
            <a:fld id="{0844F29C-7DF9-104E-9467-69D906282182}" type="slidenum">
              <a:rPr lang="en-US" smtClean="0"/>
              <a:t>11</a:t>
            </a:fld>
            <a:endParaRPr lang="en-US" dirty="0"/>
          </a:p>
        </p:txBody>
      </p:sp>
    </p:spTree>
    <p:extLst>
      <p:ext uri="{BB962C8B-B14F-4D97-AF65-F5344CB8AC3E}">
        <p14:creationId xmlns:p14="http://schemas.microsoft.com/office/powerpoint/2010/main" val="53328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fontScale="90000"/>
          </a:bodyPr>
          <a:lstStyle/>
          <a:p>
            <a:pPr algn="ctr" defTabSz="914400" rtl="1" eaLnBrk="1" latinLnBrk="0" hangingPunct="1">
              <a:lnSpc>
                <a:spcPct val="90000"/>
              </a:lnSpc>
              <a:spcBef>
                <a:spcPct val="0"/>
              </a:spcBef>
              <a:buNone/>
            </a:pPr>
            <a:r>
              <a:rPr lang="ar-SA" dirty="0" smtClean="0"/>
              <a:t>الفصل الثاني اقتصاديات نقود وبنوك </a:t>
            </a:r>
            <a:endParaRPr lang="en-US" dirty="0"/>
          </a:p>
        </p:txBody>
      </p:sp>
      <p:sp>
        <p:nvSpPr>
          <p:cNvPr id="3" name="Content Placeholder 2"/>
          <p:cNvSpPr>
            <a:spLocks noGrp="1"/>
          </p:cNvSpPr>
          <p:nvPr>
            <p:ph idx="1"/>
          </p:nvPr>
        </p:nvSpPr>
        <p:spPr/>
        <p:txBody>
          <a:bodyPr/>
          <a:lstStyle/>
          <a:p>
            <a:pPr algn="r" rtl="1"/>
            <a:r>
              <a:rPr lang="ar-SA" u="sng" dirty="0"/>
              <a:t>ب/ تحويل الانتظار: </a:t>
            </a:r>
            <a:r>
              <a:rPr lang="ar-SA" dirty="0"/>
              <a:t>(تحويل الانتظار من أجل طويل إلى أجل قصير وهي مرتبطة بالسوق الثانوي</a:t>
            </a:r>
            <a:r>
              <a:rPr lang="ar-SA" dirty="0" smtClean="0"/>
              <a:t>)</a:t>
            </a:r>
          </a:p>
          <a:p>
            <a:pPr algn="r" rtl="1"/>
            <a:r>
              <a:rPr lang="ar-SA" dirty="0" smtClean="0"/>
              <a:t>وجود بورصة للأوراق المالية يمنع ضرورة انتظار المستثمرين حتى تاريخ استحقاق الورقة المالية التي يملكونها ويستطيع حامل الورقة المالية اللجوء إلى السوق الثانوي لبيع هذه الأوراق ومن ثم تحقيق السيولة المطلوبة.</a:t>
            </a:r>
          </a:p>
          <a:p>
            <a:pPr algn="r" rtl="1"/>
            <a:endParaRPr lang="ar-SA" dirty="0"/>
          </a:p>
          <a:p>
            <a:pPr algn="r" rtl="1"/>
            <a:r>
              <a:rPr lang="ar-SA" dirty="0" smtClean="0"/>
              <a:t>الفرق بين الاستثمار المادي والمالي:</a:t>
            </a:r>
          </a:p>
          <a:p>
            <a:pPr algn="r" rtl="1"/>
            <a:r>
              <a:rPr lang="ar-SA" dirty="0" smtClean="0"/>
              <a:t>المادي: إنشاء المصانع- العقارات (له إنتاج مادي ملموس).</a:t>
            </a:r>
          </a:p>
          <a:p>
            <a:pPr algn="r" rtl="1"/>
            <a:r>
              <a:rPr lang="ar-SA" smtClean="0"/>
              <a:t>المالي: أسهم وسندات (ليس له إنتاج مادي ملموس).</a:t>
            </a:r>
          </a:p>
          <a:p>
            <a:pPr algn="r" rtl="1"/>
            <a:endParaRPr lang="ar-SA" dirty="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12</a:t>
            </a:fld>
            <a:endParaRPr lang="en-US" dirty="0"/>
          </a:p>
        </p:txBody>
      </p:sp>
    </p:spTree>
    <p:extLst>
      <p:ext uri="{BB962C8B-B14F-4D97-AF65-F5344CB8AC3E}">
        <p14:creationId xmlns:p14="http://schemas.microsoft.com/office/powerpoint/2010/main" val="508486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665" y="0"/>
            <a:ext cx="9003323" cy="647114"/>
          </a:xfrm>
        </p:spPr>
        <p:txBody>
          <a:bodyPr>
            <a:normAutofit fontScale="90000"/>
          </a:bodyPr>
          <a:lstStyle/>
          <a:p>
            <a:pPr algn="ctr"/>
            <a:r>
              <a:rPr lang="ar-SA" dirty="0"/>
              <a:t>الفصل الثاني اقتصاديات نقود وبنوك </a:t>
            </a:r>
            <a:endParaRPr lang="en-US" dirty="0"/>
          </a:p>
        </p:txBody>
      </p:sp>
      <p:sp>
        <p:nvSpPr>
          <p:cNvPr id="3" name="Content Placeholder 2"/>
          <p:cNvSpPr>
            <a:spLocks noGrp="1"/>
          </p:cNvSpPr>
          <p:nvPr>
            <p:ph idx="1"/>
          </p:nvPr>
        </p:nvSpPr>
        <p:spPr>
          <a:xfrm>
            <a:off x="838200" y="647114"/>
            <a:ext cx="10515600" cy="5908432"/>
          </a:xfrm>
        </p:spPr>
        <p:txBody>
          <a:bodyPr>
            <a:normAutofit fontScale="70000" lnSpcReduction="20000"/>
          </a:bodyPr>
          <a:lstStyle/>
          <a:p>
            <a:pPr marL="228600" indent="-228600" algn="r" defTabSz="914400" rtl="1" eaLnBrk="1" latinLnBrk="0" hangingPunct="1">
              <a:lnSpc>
                <a:spcPct val="120000"/>
              </a:lnSpc>
              <a:spcBef>
                <a:spcPts val="1000"/>
              </a:spcBef>
              <a:buFont typeface="Arial"/>
              <a:buChar char="•"/>
            </a:pPr>
            <a:r>
              <a:rPr lang="ar-SA" u="sng" dirty="0" smtClean="0"/>
              <a:t>أعضاء السوق المنظمة:</a:t>
            </a:r>
          </a:p>
          <a:p>
            <a:pPr marL="228600" indent="-228600" algn="r" defTabSz="914400" rtl="1" eaLnBrk="1" latinLnBrk="0" hangingPunct="1">
              <a:lnSpc>
                <a:spcPct val="120000"/>
              </a:lnSpc>
              <a:spcBef>
                <a:spcPts val="1000"/>
              </a:spcBef>
              <a:buFont typeface="Arial"/>
              <a:buChar char="•"/>
            </a:pPr>
            <a:r>
              <a:rPr lang="ar-SA" u="sng" dirty="0" smtClean="0"/>
              <a:t>١/ سمسار بالعمولة </a:t>
            </a:r>
            <a:r>
              <a:rPr lang="en-US" u="sng" dirty="0" smtClean="0"/>
              <a:t>broker </a:t>
            </a:r>
            <a:r>
              <a:rPr lang="ar-SA" u="sng" dirty="0" smtClean="0"/>
              <a:t>: </a:t>
            </a:r>
            <a:r>
              <a:rPr lang="ar-SA" dirty="0" smtClean="0"/>
              <a:t>يقوم بتنفيذ أوامر العملاء ويحصل على عمولة، ولا يشتري ويبيع لنفسه مثل التاجر.</a:t>
            </a:r>
          </a:p>
          <a:p>
            <a:pPr marL="228600" indent="-228600" algn="r" defTabSz="914400" rtl="1" eaLnBrk="1" latinLnBrk="0" hangingPunct="1">
              <a:lnSpc>
                <a:spcPct val="120000"/>
              </a:lnSpc>
              <a:spcBef>
                <a:spcPts val="1000"/>
              </a:spcBef>
              <a:buFont typeface="Arial"/>
              <a:buChar char="•"/>
            </a:pPr>
            <a:endParaRPr lang="en-US" u="sng" dirty="0" smtClean="0"/>
          </a:p>
          <a:p>
            <a:pPr marL="228600" indent="-228600" algn="r" defTabSz="914400" rtl="1" eaLnBrk="1" latinLnBrk="0" hangingPunct="1">
              <a:lnSpc>
                <a:spcPct val="120000"/>
              </a:lnSpc>
              <a:spcBef>
                <a:spcPts val="1000"/>
              </a:spcBef>
              <a:buFont typeface="Arial"/>
              <a:buChar char="•"/>
            </a:pPr>
            <a:r>
              <a:rPr lang="ar-SA" u="sng" dirty="0" smtClean="0"/>
              <a:t>٢/ سمسار الصالة</a:t>
            </a:r>
            <a:r>
              <a:rPr lang="ar-SA" u="sng" dirty="0">
                <a:sym typeface="Wingdings"/>
              </a:rPr>
              <a:t> </a:t>
            </a:r>
            <a:r>
              <a:rPr lang="ar-SA" u="sng" dirty="0" smtClean="0">
                <a:sym typeface="Wingdings"/>
              </a:rPr>
              <a:t>( دوره مكمل لسمسار العمولة): </a:t>
            </a:r>
            <a:r>
              <a:rPr lang="ar-SA" dirty="0" smtClean="0">
                <a:sym typeface="Wingdings"/>
              </a:rPr>
              <a:t> يتم اللجوء إليه لإكمال عملية بيع أو شراء عند عدم القدرة على إكمال العملية من قبل  سمسار العمولة.</a:t>
            </a:r>
          </a:p>
          <a:p>
            <a:pPr marL="228600" indent="-228600" algn="r" defTabSz="914400" rtl="1" eaLnBrk="1" latinLnBrk="0" hangingPunct="1">
              <a:lnSpc>
                <a:spcPct val="120000"/>
              </a:lnSpc>
              <a:spcBef>
                <a:spcPts val="1000"/>
              </a:spcBef>
              <a:buFont typeface="Arial"/>
              <a:buChar char="•"/>
            </a:pPr>
            <a:endParaRPr lang="ar-SA" u="sng" dirty="0" smtClean="0">
              <a:sym typeface="Wingdings"/>
            </a:endParaRPr>
          </a:p>
          <a:p>
            <a:pPr marL="228600" indent="-228600" algn="r" defTabSz="914400" rtl="1" eaLnBrk="1" latinLnBrk="0" hangingPunct="1">
              <a:lnSpc>
                <a:spcPct val="120000"/>
              </a:lnSpc>
              <a:spcBef>
                <a:spcPts val="1000"/>
              </a:spcBef>
              <a:buFont typeface="Arial"/>
              <a:buChar char="•"/>
            </a:pPr>
            <a:r>
              <a:rPr lang="ar-SA" u="sng" dirty="0" smtClean="0">
                <a:sym typeface="Wingdings"/>
              </a:rPr>
              <a:t>٣/ تجار الطلبيات الصغيرة: </a:t>
            </a:r>
            <a:r>
              <a:rPr lang="ar-SA" dirty="0" smtClean="0">
                <a:sym typeface="Wingdings"/>
              </a:rPr>
              <a:t>يتم البيع والشراء في سوق البورصة بشكل حلقي أو بشكل وحدة تعامل </a:t>
            </a:r>
            <a:r>
              <a:rPr lang="en-US" dirty="0" smtClean="0">
                <a:sym typeface="Wingdings"/>
              </a:rPr>
              <a:t>loot </a:t>
            </a:r>
            <a:r>
              <a:rPr lang="ar-SA" dirty="0">
                <a:sym typeface="Wingdings"/>
              </a:rPr>
              <a:t> </a:t>
            </a:r>
            <a:r>
              <a:rPr lang="ar-SA" dirty="0" smtClean="0">
                <a:sym typeface="Wingdings"/>
              </a:rPr>
              <a:t>بمقدار ١٠٠ ورقة مالية وعند عدم تجاوز حجم العملية عن هذا المقدار يتم اللجوء لتجار الطلبيات الصغيرة.</a:t>
            </a:r>
          </a:p>
          <a:p>
            <a:pPr marL="228600" indent="-228600" algn="r" defTabSz="914400" rtl="1" eaLnBrk="1" latinLnBrk="0" hangingPunct="1">
              <a:lnSpc>
                <a:spcPct val="120000"/>
              </a:lnSpc>
              <a:spcBef>
                <a:spcPts val="1000"/>
              </a:spcBef>
              <a:buFont typeface="Arial"/>
              <a:buChar char="•"/>
            </a:pPr>
            <a:endParaRPr lang="ar-SA" u="sng" dirty="0" smtClean="0">
              <a:sym typeface="Wingdings"/>
            </a:endParaRPr>
          </a:p>
          <a:p>
            <a:pPr marL="228600" indent="-228600" algn="r" defTabSz="914400" rtl="1" eaLnBrk="1" latinLnBrk="0" hangingPunct="1">
              <a:lnSpc>
                <a:spcPct val="120000"/>
              </a:lnSpc>
              <a:spcBef>
                <a:spcPts val="1000"/>
              </a:spcBef>
              <a:buFont typeface="Arial"/>
              <a:buChar char="•"/>
            </a:pPr>
            <a:r>
              <a:rPr lang="ar-SA" u="sng" dirty="0" smtClean="0">
                <a:sym typeface="Wingdings"/>
              </a:rPr>
              <a:t>٤/ تجار الصالة </a:t>
            </a:r>
            <a:r>
              <a:rPr lang="en-US" u="sng" dirty="0" smtClean="0">
                <a:sym typeface="Wingdings"/>
              </a:rPr>
              <a:t>dealers  </a:t>
            </a:r>
            <a:r>
              <a:rPr lang="ar-SA" u="sng" dirty="0" smtClean="0">
                <a:sym typeface="Wingdings"/>
              </a:rPr>
              <a:t> (موجودون في صالة التداول): </a:t>
            </a:r>
            <a:r>
              <a:rPr lang="ar-SA" dirty="0" smtClean="0">
                <a:sym typeface="Wingdings"/>
              </a:rPr>
              <a:t>يقومون بالبيع والشراء لحسابهم الخاص ولا يدخلون في عمليات مع الجمهور ويحصلون على الأرباح من خلال الفرق بين سعر البيع وسعر الشراء.</a:t>
            </a:r>
            <a:r>
              <a:rPr lang="ar-SA" u="sng" dirty="0" smtClean="0">
                <a:sym typeface="Wingdings"/>
              </a:rPr>
              <a:t> </a:t>
            </a:r>
          </a:p>
          <a:p>
            <a:pPr marL="228600" indent="-228600" algn="r" defTabSz="914400" rtl="1" eaLnBrk="1" latinLnBrk="0" hangingPunct="1">
              <a:lnSpc>
                <a:spcPct val="120000"/>
              </a:lnSpc>
              <a:spcBef>
                <a:spcPts val="1000"/>
              </a:spcBef>
              <a:buFont typeface="Arial"/>
              <a:buChar char="•"/>
            </a:pPr>
            <a:endParaRPr lang="ar-SA" u="sng" dirty="0" smtClean="0">
              <a:sym typeface="Wingdings"/>
            </a:endParaRPr>
          </a:p>
          <a:p>
            <a:pPr marL="228600" indent="-228600" algn="r" defTabSz="914400" rtl="1" eaLnBrk="1" latinLnBrk="0" hangingPunct="1">
              <a:lnSpc>
                <a:spcPct val="120000"/>
              </a:lnSpc>
              <a:spcBef>
                <a:spcPts val="1000"/>
              </a:spcBef>
              <a:buFont typeface="Arial"/>
              <a:buChar char="•"/>
            </a:pPr>
            <a:r>
              <a:rPr lang="ar-SA" u="sng" dirty="0" smtClean="0">
                <a:sym typeface="Wingdings"/>
              </a:rPr>
              <a:t>٥/ المتخصصون (صناع السوق)  </a:t>
            </a:r>
            <a:r>
              <a:rPr lang="en-US" u="sng" dirty="0" smtClean="0">
                <a:sym typeface="Wingdings"/>
              </a:rPr>
              <a:t>market makers</a:t>
            </a:r>
            <a:r>
              <a:rPr lang="ar-SA" u="sng" dirty="0" smtClean="0">
                <a:sym typeface="Wingdings"/>
              </a:rPr>
              <a:t> : </a:t>
            </a:r>
            <a:r>
              <a:rPr lang="ar-SA" dirty="0">
                <a:sym typeface="Wingdings"/>
              </a:rPr>
              <a:t> </a:t>
            </a:r>
            <a:r>
              <a:rPr lang="ar-SA" dirty="0" smtClean="0">
                <a:sym typeface="Wingdings"/>
              </a:rPr>
              <a:t>يعمدون للعمل بشكل مجموعات كل مجموعة تتخصص بعدد معين من الأوراق المالية ويقومون بوظيفتين هما: ١/ تنفيذ الأوامر المحددة السعر مسبقاً. ٢/ توفير الأسواق العادلة حيث يمكن للمتخصص تحقيق قيمة عادلة وتوازن من خلال  البيع والشراء لحسابه الخاص عند وجود اختلاف كبير بين العرض والطلب.</a:t>
            </a:r>
          </a:p>
        </p:txBody>
      </p:sp>
      <p:sp>
        <p:nvSpPr>
          <p:cNvPr id="4" name="Slide Number Placeholder 3"/>
          <p:cNvSpPr>
            <a:spLocks noGrp="1"/>
          </p:cNvSpPr>
          <p:nvPr>
            <p:ph type="sldNum" sz="quarter" idx="12"/>
          </p:nvPr>
        </p:nvSpPr>
        <p:spPr/>
        <p:txBody>
          <a:bodyPr/>
          <a:lstStyle/>
          <a:p>
            <a:fld id="{0844F29C-7DF9-104E-9467-69D906282182}" type="slidenum">
              <a:rPr lang="en-US" smtClean="0"/>
              <a:t>13</a:t>
            </a:fld>
            <a:endParaRPr lang="en-US" dirty="0"/>
          </a:p>
        </p:txBody>
      </p:sp>
    </p:spTree>
    <p:extLst>
      <p:ext uri="{BB962C8B-B14F-4D97-AF65-F5344CB8AC3E}">
        <p14:creationId xmlns:p14="http://schemas.microsoft.com/office/powerpoint/2010/main" val="270195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832"/>
          </a:xfrm>
        </p:spPr>
        <p:txBody>
          <a:bodyPr/>
          <a:lstStyle/>
          <a:p>
            <a:pPr algn="ctr" rtl="1"/>
            <a:r>
              <a:rPr lang="ar-SA" dirty="0"/>
              <a:t>الفصل الثاني اقتصاديات نقود وبنوك </a:t>
            </a:r>
            <a:endParaRPr lang="en-US" dirty="0"/>
          </a:p>
        </p:txBody>
      </p:sp>
      <p:sp>
        <p:nvSpPr>
          <p:cNvPr id="3" name="Content Placeholder 2"/>
          <p:cNvSpPr>
            <a:spLocks noGrp="1"/>
          </p:cNvSpPr>
          <p:nvPr>
            <p:ph idx="1"/>
          </p:nvPr>
        </p:nvSpPr>
        <p:spPr>
          <a:xfrm>
            <a:off x="838200" y="1237958"/>
            <a:ext cx="10515600" cy="4939005"/>
          </a:xfrm>
        </p:spPr>
        <p:txBody>
          <a:bodyPr/>
          <a:lstStyle/>
          <a:p>
            <a:pPr marL="228600" indent="-228600" algn="r" defTabSz="914400" rtl="1" eaLnBrk="1" latinLnBrk="0" hangingPunct="1">
              <a:lnSpc>
                <a:spcPct val="90000"/>
              </a:lnSpc>
              <a:spcBef>
                <a:spcPts val="1000"/>
              </a:spcBef>
              <a:buFont typeface="Arial"/>
              <a:buChar char="•"/>
            </a:pPr>
            <a:r>
              <a:rPr lang="ar-SA" dirty="0" smtClean="0"/>
              <a:t>٢/ الأسواق الغير منظمة ( الموازية): </a:t>
            </a:r>
          </a:p>
          <a:p>
            <a:pPr marL="228600" indent="-228600" algn="r" defTabSz="914400" rtl="1" eaLnBrk="1" latinLnBrk="0" hangingPunct="1">
              <a:lnSpc>
                <a:spcPct val="90000"/>
              </a:lnSpc>
              <a:spcBef>
                <a:spcPts val="1000"/>
              </a:spcBef>
              <a:buFont typeface="Arial"/>
              <a:buChar char="•"/>
            </a:pPr>
            <a:r>
              <a:rPr lang="ar-SA" dirty="0" smtClean="0"/>
              <a:t>تشمل التعاملات التي تجري خارج البورصات المنظمة ولا يوجد لها مكان مادي حيث يتم التعامل عن طريق شبكات اتصال تربط السماسرة بالمشترين، ونطاقه يشمل جميع الأوراق المالية التي لا يتم تداولها في البورصات المنظمة.</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dirty="0" smtClean="0"/>
              <a:t>أعضاء السوق المنظمة:</a:t>
            </a:r>
          </a:p>
          <a:p>
            <a:pPr marL="228600" indent="-228600" algn="r" defTabSz="914400" rtl="1" eaLnBrk="1" latinLnBrk="0" hangingPunct="1">
              <a:lnSpc>
                <a:spcPct val="90000"/>
              </a:lnSpc>
              <a:spcBef>
                <a:spcPts val="1000"/>
              </a:spcBef>
              <a:buFont typeface="Arial"/>
              <a:buChar char="•"/>
            </a:pPr>
            <a:r>
              <a:rPr lang="ar-SA" dirty="0" smtClean="0"/>
              <a:t>١/ السماسرة: السمسار له حق البيع والشراء لحسابه الخاص وأيضا للعملاء.</a:t>
            </a:r>
          </a:p>
          <a:p>
            <a:pPr marL="228600" indent="-228600" algn="r" defTabSz="914400" rtl="1" eaLnBrk="1" latinLnBrk="0" hangingPunct="1">
              <a:lnSpc>
                <a:spcPct val="90000"/>
              </a:lnSpc>
              <a:spcBef>
                <a:spcPts val="1000"/>
              </a:spcBef>
              <a:buFont typeface="Arial"/>
              <a:buChar char="•"/>
            </a:pPr>
            <a:r>
              <a:rPr lang="ar-SA" dirty="0" smtClean="0"/>
              <a:t>٢/ التجار: نفس الوضع في السوق المنظم.</a:t>
            </a:r>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14</a:t>
            </a:fld>
            <a:endParaRPr lang="en-US" dirty="0"/>
          </a:p>
        </p:txBody>
      </p:sp>
    </p:spTree>
    <p:extLst>
      <p:ext uri="{BB962C8B-B14F-4D97-AF65-F5344CB8AC3E}">
        <p14:creationId xmlns:p14="http://schemas.microsoft.com/office/powerpoint/2010/main" val="88262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505" y="239151"/>
            <a:ext cx="11451101" cy="6482324"/>
          </a:xfrm>
        </p:spPr>
        <p:txBody>
          <a:bodyPr>
            <a:normAutofit fontScale="40000" lnSpcReduction="20000"/>
          </a:bodyPr>
          <a:lstStyle/>
          <a:p>
            <a:pPr marL="228600" indent="-228600" algn="r" defTabSz="914400" rtl="1" eaLnBrk="1" latinLnBrk="0" hangingPunct="1">
              <a:lnSpc>
                <a:spcPct val="90000"/>
              </a:lnSpc>
              <a:spcBef>
                <a:spcPts val="1000"/>
              </a:spcBef>
              <a:buFont typeface="Arial"/>
              <a:buChar char="•"/>
            </a:pPr>
            <a:r>
              <a:rPr lang="ar-SA" sz="4500" u="sng" dirty="0" smtClean="0"/>
              <a:t>مقارنة بين السهم والسند: </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120000"/>
              </a:lnSpc>
              <a:spcBef>
                <a:spcPts val="1000"/>
              </a:spcBef>
              <a:buFont typeface="Arial"/>
              <a:buChar char="•"/>
            </a:pPr>
            <a:endParaRPr lang="ar-SA" sz="4500" dirty="0" smtClean="0"/>
          </a:p>
          <a:p>
            <a:pPr marL="228600" indent="-228600" algn="r" defTabSz="914400" rtl="1" eaLnBrk="1" latinLnBrk="0" hangingPunct="1">
              <a:lnSpc>
                <a:spcPct val="120000"/>
              </a:lnSpc>
              <a:spcBef>
                <a:spcPts val="1000"/>
              </a:spcBef>
              <a:buFont typeface="Arial"/>
              <a:buChar char="•"/>
            </a:pPr>
            <a:endParaRPr lang="ar-SA" sz="4500" dirty="0" smtClean="0"/>
          </a:p>
          <a:p>
            <a:pPr marL="228600" indent="-228600" algn="r" defTabSz="914400" rtl="1" eaLnBrk="1" latinLnBrk="0" hangingPunct="1">
              <a:lnSpc>
                <a:spcPct val="120000"/>
              </a:lnSpc>
              <a:spcBef>
                <a:spcPts val="1000"/>
              </a:spcBef>
              <a:buFont typeface="Arial"/>
              <a:buChar char="•"/>
            </a:pPr>
            <a:endParaRPr lang="ar-SA" sz="4500" u="sng" dirty="0" smtClean="0"/>
          </a:p>
          <a:p>
            <a:pPr marL="228600" indent="-228600" algn="r" defTabSz="914400" rtl="1" eaLnBrk="1" latinLnBrk="0" hangingPunct="1">
              <a:lnSpc>
                <a:spcPct val="120000"/>
              </a:lnSpc>
              <a:spcBef>
                <a:spcPts val="1000"/>
              </a:spcBef>
              <a:buFont typeface="Arial"/>
              <a:buChar char="•"/>
            </a:pPr>
            <a:r>
              <a:rPr lang="ar-SA" sz="4500" u="sng" dirty="0" smtClean="0"/>
              <a:t>الحقوق المترتبة على ملكية الأسهم: </a:t>
            </a:r>
          </a:p>
          <a:p>
            <a:pPr marL="228600" indent="-228600" algn="r" defTabSz="914400" rtl="1" eaLnBrk="1" latinLnBrk="0" hangingPunct="1">
              <a:lnSpc>
                <a:spcPct val="120000"/>
              </a:lnSpc>
              <a:spcBef>
                <a:spcPts val="1000"/>
              </a:spcBef>
              <a:buFont typeface="Arial"/>
              <a:buChar char="•"/>
            </a:pPr>
            <a:r>
              <a:rPr lang="ar-SA" sz="4500" dirty="0" smtClean="0"/>
              <a:t>١/ مشاركة في الأرباح. ٢/ الحق في إدارة الشركة عن طريق تصويت الجمعية العمومية.  ٣/ نصيب في أصول الشركة عند التصفية بنسبة ما يملكه المساهم من أسهم.</a:t>
            </a:r>
          </a:p>
          <a:p>
            <a:pPr marL="228600" indent="-228600" algn="r" defTabSz="914400" rtl="1" eaLnBrk="1" latinLnBrk="0" hangingPunct="1">
              <a:lnSpc>
                <a:spcPct val="120000"/>
              </a:lnSpc>
              <a:spcBef>
                <a:spcPts val="1000"/>
              </a:spcBef>
              <a:buFont typeface="Arial"/>
              <a:buChar char="•"/>
            </a:pPr>
            <a:endParaRPr lang="ar-SA" sz="4500" dirty="0" smtClean="0"/>
          </a:p>
          <a:p>
            <a:pPr marL="228600" indent="-228600" algn="r" defTabSz="914400" rtl="1" eaLnBrk="1" latinLnBrk="0" hangingPunct="1">
              <a:lnSpc>
                <a:spcPct val="120000"/>
              </a:lnSpc>
              <a:spcBef>
                <a:spcPts val="1000"/>
              </a:spcBef>
              <a:buFont typeface="Arial"/>
              <a:buChar char="•"/>
            </a:pPr>
            <a:r>
              <a:rPr lang="ar-SA" sz="4500" u="sng" dirty="0" smtClean="0"/>
              <a:t>المسؤولية المحدودة للمساهم: </a:t>
            </a:r>
          </a:p>
          <a:p>
            <a:pPr marL="228600" indent="-228600" algn="r" defTabSz="914400" rtl="1" eaLnBrk="1" latinLnBrk="0" hangingPunct="1">
              <a:lnSpc>
                <a:spcPct val="120000"/>
              </a:lnSpc>
              <a:spcBef>
                <a:spcPts val="1000"/>
              </a:spcBef>
              <a:buFont typeface="Arial"/>
              <a:buChar char="•"/>
            </a:pPr>
            <a:r>
              <a:rPr lang="ar-SA" sz="4500" dirty="0" smtClean="0"/>
              <a:t>الشركة المساهمة تمثل شركة اعتبارية عن شخصية المساهمين ومسؤولة عن سداد التزاماتها وتعتبر المسؤولية المحدودة للمساهم ميزة عن غيرها من الشركات مثل الشركات الفردية أو شركات الأشخاص.</a:t>
            </a:r>
          </a:p>
          <a:p>
            <a:pPr marL="228600" indent="-228600" algn="r" defTabSz="914400" rtl="1" eaLnBrk="1" latinLnBrk="0" hangingPunct="1">
              <a:lnSpc>
                <a:spcPct val="120000"/>
              </a:lnSpc>
              <a:spcBef>
                <a:spcPts val="1000"/>
              </a:spcBef>
              <a:buFont typeface="Arial"/>
              <a:buChar char="•"/>
            </a:pPr>
            <a:endParaRPr lang="ar-SA" sz="4500" dirty="0" smtClean="0"/>
          </a:p>
          <a:p>
            <a:pPr marL="228600" indent="-228600" algn="r" defTabSz="914400" rtl="1" eaLnBrk="1" latinLnBrk="0" hangingPunct="1">
              <a:lnSpc>
                <a:spcPct val="120000"/>
              </a:lnSpc>
              <a:spcBef>
                <a:spcPts val="1000"/>
              </a:spcBef>
              <a:buFont typeface="Arial"/>
              <a:buChar char="•"/>
            </a:pPr>
            <a:r>
              <a:rPr lang="ar-SA" sz="4500" u="sng" dirty="0" smtClean="0"/>
              <a:t>أنواع الأسهم: </a:t>
            </a:r>
          </a:p>
          <a:p>
            <a:pPr marL="228600" indent="-228600" algn="r" defTabSz="914400" rtl="1" eaLnBrk="1" latinLnBrk="0" hangingPunct="1">
              <a:lnSpc>
                <a:spcPct val="120000"/>
              </a:lnSpc>
              <a:spcBef>
                <a:spcPts val="1000"/>
              </a:spcBef>
              <a:buFont typeface="Arial"/>
              <a:buChar char="•"/>
            </a:pPr>
            <a:r>
              <a:rPr lang="ar-SA" sz="4500" dirty="0" smtClean="0"/>
              <a:t>١/ سهم عادي. ٢/ سهم ممتاز: من أهم مميزاته أنه قابل للاستدعاء، الأرباح المجمعة، قابل للتحويل لسهم عادي، وصاحبه له الحق المشاركة في الإدارة. </a:t>
            </a:r>
            <a:endParaRPr lang="en-US" sz="4500" dirty="0"/>
          </a:p>
        </p:txBody>
      </p:sp>
      <p:sp>
        <p:nvSpPr>
          <p:cNvPr id="4" name="Slide Number Placeholder 3"/>
          <p:cNvSpPr>
            <a:spLocks noGrp="1"/>
          </p:cNvSpPr>
          <p:nvPr>
            <p:ph type="sldNum" sz="quarter" idx="12"/>
          </p:nvPr>
        </p:nvSpPr>
        <p:spPr/>
        <p:txBody>
          <a:bodyPr/>
          <a:lstStyle/>
          <a:p>
            <a:fld id="{0844F29C-7DF9-104E-9467-69D906282182}" type="slidenum">
              <a:rPr lang="en-US" smtClean="0"/>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59148593"/>
              </p:ext>
            </p:extLst>
          </p:nvPr>
        </p:nvGraphicFramePr>
        <p:xfrm>
          <a:off x="661182" y="239156"/>
          <a:ext cx="8454682" cy="2082013"/>
        </p:xfrm>
        <a:graphic>
          <a:graphicData uri="http://schemas.openxmlformats.org/drawingml/2006/table">
            <a:tbl>
              <a:tblPr firstRow="1" bandRow="1">
                <a:tableStyleId>{5C22544A-7EE6-4342-B048-85BDC9FD1C3A}</a:tableStyleId>
              </a:tblPr>
              <a:tblGrid>
                <a:gridCol w="4227341"/>
                <a:gridCol w="4227341"/>
              </a:tblGrid>
              <a:tr h="369359">
                <a:tc>
                  <a:txBody>
                    <a:bodyPr/>
                    <a:lstStyle/>
                    <a:p>
                      <a:pPr marL="0" algn="r" defTabSz="914400" rtl="1" eaLnBrk="1" latinLnBrk="0" hangingPunct="1"/>
                      <a:r>
                        <a:rPr lang="ar-SA" dirty="0" smtClean="0"/>
                        <a:t>السند </a:t>
                      </a:r>
                      <a:endParaRPr lang="en-US" dirty="0"/>
                    </a:p>
                  </a:txBody>
                  <a:tcPr/>
                </a:tc>
                <a:tc>
                  <a:txBody>
                    <a:bodyPr/>
                    <a:lstStyle/>
                    <a:p>
                      <a:pPr marL="0" algn="r" defTabSz="914400" rtl="1" eaLnBrk="1" latinLnBrk="0" hangingPunct="1"/>
                      <a:r>
                        <a:rPr lang="ar-SA" dirty="0" smtClean="0"/>
                        <a:t>السهم </a:t>
                      </a:r>
                      <a:endParaRPr lang="en-US" dirty="0"/>
                    </a:p>
                  </a:txBody>
                  <a:tcPr/>
                </a:tc>
              </a:tr>
              <a:tr h="564536">
                <a:tc>
                  <a:txBody>
                    <a:bodyPr/>
                    <a:lstStyle/>
                    <a:p>
                      <a:pPr marL="0" algn="r" defTabSz="914400" rtl="1" eaLnBrk="1" latinLnBrk="0" hangingPunct="1"/>
                      <a:r>
                        <a:rPr lang="ar-SA" dirty="0" smtClean="0"/>
                        <a:t>علاقة دائن ومدين مع الشركة المصدرة للسند </a:t>
                      </a:r>
                      <a:endParaRPr lang="en-US" dirty="0"/>
                    </a:p>
                  </a:txBody>
                  <a:tcPr/>
                </a:tc>
                <a:tc>
                  <a:txBody>
                    <a:bodyPr/>
                    <a:lstStyle/>
                    <a:p>
                      <a:pPr marL="0" algn="r" defTabSz="914400" rtl="1" eaLnBrk="1" latinLnBrk="0" hangingPunct="1"/>
                      <a:r>
                        <a:rPr lang="ar-SA" dirty="0" smtClean="0"/>
                        <a:t>١/ علاقة مشاركة مع الشركة المصدرة للسهم</a:t>
                      </a:r>
                      <a:r>
                        <a:rPr lang="ar-SA" baseline="0" dirty="0" smtClean="0"/>
                        <a:t> (مساهمة)</a:t>
                      </a:r>
                      <a:endParaRPr lang="en-US" dirty="0"/>
                    </a:p>
                  </a:txBody>
                  <a:tcPr/>
                </a:tc>
              </a:tr>
              <a:tr h="369359">
                <a:tc>
                  <a:txBody>
                    <a:bodyPr/>
                    <a:lstStyle/>
                    <a:p>
                      <a:pPr marL="0" algn="r" defTabSz="914400" rtl="1" eaLnBrk="1" latinLnBrk="0" hangingPunct="1"/>
                      <a:r>
                        <a:rPr lang="ar-SA" dirty="0" smtClean="0"/>
                        <a:t>عائد ثابت سنوي</a:t>
                      </a:r>
                      <a:r>
                        <a:rPr lang="ar-SA" baseline="0" dirty="0" smtClean="0"/>
                        <a:t> </a:t>
                      </a:r>
                      <a:endParaRPr lang="en-US" dirty="0"/>
                    </a:p>
                  </a:txBody>
                  <a:tcPr/>
                </a:tc>
                <a:tc>
                  <a:txBody>
                    <a:bodyPr/>
                    <a:lstStyle/>
                    <a:p>
                      <a:pPr marL="0" algn="r" defTabSz="914400" rtl="1" eaLnBrk="1" latinLnBrk="0" hangingPunct="1"/>
                      <a:r>
                        <a:rPr lang="ar-SA" dirty="0" smtClean="0"/>
                        <a:t>٢/ حق المشاركة في أرباح وخسائر الشركة</a:t>
                      </a:r>
                      <a:endParaRPr lang="en-US" dirty="0"/>
                    </a:p>
                  </a:txBody>
                  <a:tcPr/>
                </a:tc>
              </a:tr>
              <a:tr h="409400">
                <a:tc>
                  <a:txBody>
                    <a:bodyPr/>
                    <a:lstStyle/>
                    <a:p>
                      <a:pPr marL="0" algn="r" defTabSz="914400" rtl="1" eaLnBrk="1" latinLnBrk="0" hangingPunct="1"/>
                      <a:r>
                        <a:rPr lang="ar-SA" dirty="0" smtClean="0"/>
                        <a:t>ليس له حق المشاركة في الإدارة </a:t>
                      </a:r>
                      <a:endParaRPr lang="en-US" dirty="0"/>
                    </a:p>
                  </a:txBody>
                  <a:tcPr/>
                </a:tc>
                <a:tc>
                  <a:txBody>
                    <a:bodyPr/>
                    <a:lstStyle/>
                    <a:p>
                      <a:pPr marL="0" algn="r" defTabSz="914400" rtl="1" eaLnBrk="1" latinLnBrk="0" hangingPunct="1"/>
                      <a:r>
                        <a:rPr lang="ar-SA" dirty="0" smtClean="0"/>
                        <a:t>٣/  حق المشاركة في الإدارة </a:t>
                      </a:r>
                      <a:endParaRPr lang="en-US" dirty="0"/>
                    </a:p>
                  </a:txBody>
                  <a:tcPr/>
                </a:tc>
              </a:tr>
              <a:tr h="369359">
                <a:tc>
                  <a:txBody>
                    <a:bodyPr/>
                    <a:lstStyle/>
                    <a:p>
                      <a:pPr marL="0" algn="r" defTabSz="914400" rtl="1" eaLnBrk="1" latinLnBrk="0" hangingPunct="1"/>
                      <a:r>
                        <a:rPr lang="ar-SA" dirty="0" smtClean="0"/>
                        <a:t>يوجد أجل محدد للاستحقاق </a:t>
                      </a:r>
                      <a:endParaRPr lang="en-US" dirty="0"/>
                    </a:p>
                  </a:txBody>
                  <a:tcPr/>
                </a:tc>
                <a:tc>
                  <a:txBody>
                    <a:bodyPr/>
                    <a:lstStyle/>
                    <a:p>
                      <a:pPr marL="0" algn="r" defTabSz="914400" rtl="1" eaLnBrk="1" latinLnBrk="0" hangingPunct="1"/>
                      <a:r>
                        <a:rPr lang="ar-SA" dirty="0" smtClean="0"/>
                        <a:t>٤/ لا يوجد أجل للاستحقاق </a:t>
                      </a:r>
                      <a:endParaRPr lang="en-US" dirty="0"/>
                    </a:p>
                  </a:txBody>
                  <a:tcPr/>
                </a:tc>
              </a:tr>
            </a:tbl>
          </a:graphicData>
        </a:graphic>
      </p:graphicFrame>
    </p:spTree>
    <p:extLst>
      <p:ext uri="{BB962C8B-B14F-4D97-AF65-F5344CB8AC3E}">
        <p14:creationId xmlns:p14="http://schemas.microsoft.com/office/powerpoint/2010/main" val="130064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1014"/>
            <a:ext cx="10515600" cy="6386733"/>
          </a:xfrm>
        </p:spPr>
        <p:txBody>
          <a:bodyPr>
            <a:normAutofit/>
          </a:bodyPr>
          <a:lstStyle/>
          <a:p>
            <a:pPr marL="228600" indent="-228600" algn="r" defTabSz="914400" rtl="1" eaLnBrk="1" latinLnBrk="0" hangingPunct="1">
              <a:lnSpc>
                <a:spcPct val="90000"/>
              </a:lnSpc>
              <a:spcBef>
                <a:spcPts val="1000"/>
              </a:spcBef>
              <a:buFont typeface="Arial"/>
              <a:buChar char="•"/>
            </a:pPr>
            <a:endParaRPr lang="ar-SA" u="sng" dirty="0" smtClean="0"/>
          </a:p>
          <a:p>
            <a:pPr marL="228600" indent="-228600" algn="r" defTabSz="914400" rtl="1" eaLnBrk="1" latinLnBrk="0" hangingPunct="1">
              <a:lnSpc>
                <a:spcPct val="90000"/>
              </a:lnSpc>
              <a:spcBef>
                <a:spcPts val="1000"/>
              </a:spcBef>
              <a:buFont typeface="Arial"/>
              <a:buChar char="•"/>
            </a:pPr>
            <a:r>
              <a:rPr lang="ar-SA" u="sng" dirty="0" smtClean="0"/>
              <a:t>السندات تعكس علاقة دائن ومدين:</a:t>
            </a:r>
          </a:p>
          <a:p>
            <a:pPr marL="228600" indent="-228600" algn="r" defTabSz="914400" rtl="1" eaLnBrk="1" latinLnBrk="0" hangingPunct="1">
              <a:lnSpc>
                <a:spcPct val="90000"/>
              </a:lnSpc>
              <a:spcBef>
                <a:spcPts val="1000"/>
              </a:spcBef>
              <a:buFont typeface="Arial"/>
              <a:buChar char="•"/>
            </a:pPr>
            <a:r>
              <a:rPr lang="ar-SA" dirty="0" smtClean="0"/>
              <a:t>١/ شركة مصدرة للسند (مدين).          ٢/ شركة حاملة للسند (دائن).</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u="sng" dirty="0" smtClean="0"/>
              <a:t>مميزات السندات (ربوية بسبب أن عليها سعر فائدة ثابت):</a:t>
            </a:r>
          </a:p>
          <a:p>
            <a:pPr marL="228600" indent="-228600" algn="r" defTabSz="914400" rtl="1" eaLnBrk="1" latinLnBrk="0" hangingPunct="1">
              <a:lnSpc>
                <a:spcPct val="90000"/>
              </a:lnSpc>
              <a:spcBef>
                <a:spcPts val="1000"/>
              </a:spcBef>
              <a:buFont typeface="Arial"/>
              <a:buChar char="•"/>
            </a:pPr>
            <a:r>
              <a:rPr lang="ar-SA" dirty="0" smtClean="0"/>
              <a:t>١/ إصدار سندات ذات آجال طويلة متنوعة يلائم طبيعة الشركات الكبرى ويستهلك القرض (يسدد) على دفعة واحدة أو دفعات بالإضافة إلى أنه ذو عائد ثابت وهو ما تفضله كثير من الشركات لسببين: </a:t>
            </a:r>
            <a:r>
              <a:rPr lang="ar-SA" dirty="0" smtClean="0">
                <a:sym typeface="Wingdings"/>
              </a:rPr>
              <a:t> </a:t>
            </a:r>
            <a:endParaRPr lang="ar-SA" dirty="0" smtClean="0"/>
          </a:p>
          <a:p>
            <a:pPr marL="228600" indent="-228600" algn="r" defTabSz="914400" rtl="1" eaLnBrk="1" latinLnBrk="0" hangingPunct="1">
              <a:lnSpc>
                <a:spcPct val="90000"/>
              </a:lnSpc>
              <a:spcBef>
                <a:spcPts val="1000"/>
              </a:spcBef>
              <a:buFont typeface="Arial"/>
              <a:buChar char="•"/>
            </a:pPr>
            <a:r>
              <a:rPr lang="ar-SA" dirty="0" err="1" smtClean="0"/>
              <a:t>أ</a:t>
            </a:r>
            <a:r>
              <a:rPr lang="ar-SA" dirty="0" smtClean="0"/>
              <a:t> / تسهيل عملية التخطيط المالي الطويل الأجل. ب/ تجنب تغيرات سعر الفائدة غير المتوقعة. </a:t>
            </a:r>
          </a:p>
          <a:p>
            <a:pPr marL="228600" indent="-228600" algn="r" defTabSz="914400" rtl="1" eaLnBrk="1" latinLnBrk="0" hangingPunct="1">
              <a:lnSpc>
                <a:spcPct val="90000"/>
              </a:lnSpc>
              <a:spcBef>
                <a:spcPts val="1000"/>
              </a:spcBef>
              <a:buFont typeface="Arial"/>
              <a:buChar char="•"/>
            </a:pPr>
            <a:r>
              <a:rPr lang="ar-SA" dirty="0" smtClean="0"/>
              <a:t>٢/ تجنب مخاطر عدم تسديد القرض من قبل البنك الذي يؤدي لعدم القدرة على تجديد الأموال.</a:t>
            </a:r>
          </a:p>
          <a:p>
            <a:pPr marL="228600" indent="-228600" algn="r" defTabSz="914400" rtl="1" eaLnBrk="1" latinLnBrk="0" hangingPunct="1">
              <a:lnSpc>
                <a:spcPct val="90000"/>
              </a:lnSpc>
              <a:spcBef>
                <a:spcPts val="1000"/>
              </a:spcBef>
              <a:buFont typeface="Arial"/>
              <a:buChar char="•"/>
            </a:pPr>
            <a:r>
              <a:rPr lang="ar-SA" dirty="0" smtClean="0"/>
              <a:t>٣/ يعطي الشركة قدر أكبر للتحكم بقراراتها المالية.</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p:txBody>
      </p:sp>
      <p:sp>
        <p:nvSpPr>
          <p:cNvPr id="4" name="Slide Number Placeholder 3"/>
          <p:cNvSpPr>
            <a:spLocks noGrp="1"/>
          </p:cNvSpPr>
          <p:nvPr>
            <p:ph type="sldNum" sz="quarter" idx="12"/>
          </p:nvPr>
        </p:nvSpPr>
        <p:spPr/>
        <p:txBody>
          <a:bodyPr/>
          <a:lstStyle/>
          <a:p>
            <a:fld id="{0844F29C-7DF9-104E-9467-69D906282182}" type="slidenum">
              <a:rPr lang="en-US" smtClean="0"/>
              <a:t>16</a:t>
            </a:fld>
            <a:endParaRPr lang="en-US" dirty="0"/>
          </a:p>
        </p:txBody>
      </p:sp>
    </p:spTree>
    <p:extLst>
      <p:ext uri="{BB962C8B-B14F-4D97-AF65-F5344CB8AC3E}">
        <p14:creationId xmlns:p14="http://schemas.microsoft.com/office/powerpoint/2010/main" val="1391414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744"/>
            <a:ext cx="11816862" cy="6703255"/>
          </a:xfrm>
        </p:spPr>
        <p:txBody>
          <a:bodyPr>
            <a:normAutofit/>
          </a:bodyPr>
          <a:lstStyle/>
          <a:p>
            <a:pPr algn="r" rtl="1"/>
            <a:r>
              <a:rPr lang="ar-SA" sz="2400" dirty="0" smtClean="0"/>
              <a:t>ا</a:t>
            </a:r>
            <a:r>
              <a:rPr lang="ar-SA" sz="2400" u="sng" dirty="0" smtClean="0"/>
              <a:t>لعلاقة </a:t>
            </a:r>
            <a:r>
              <a:rPr lang="ar-SA" sz="2400" u="sng" dirty="0"/>
              <a:t>بين القيمة الإسمية للسند وسعر الإصدار:</a:t>
            </a:r>
          </a:p>
          <a:p>
            <a:pPr algn="r" rtl="1"/>
            <a:r>
              <a:rPr lang="ar-SA" sz="2400" dirty="0"/>
              <a:t>١/ قيمة إسميه: هي القيمة المدونة على السند وتكون قابلة للسداد وقت الاستحقاق.</a:t>
            </a:r>
          </a:p>
          <a:p>
            <a:pPr algn="r" rtl="1"/>
            <a:r>
              <a:rPr lang="ar-SA" sz="2400" dirty="0" smtClean="0"/>
              <a:t>٢/ </a:t>
            </a:r>
            <a:r>
              <a:rPr lang="ar-SA" sz="2400" dirty="0"/>
              <a:t>سعر إصدار السند: هو السعر المحصل من حاملي السندات وقت الإصدار قد </a:t>
            </a:r>
            <a:r>
              <a:rPr lang="ar-SA" sz="2400" dirty="0" smtClean="0"/>
              <a:t>يكون مختلف عن القيمة الاسمية.</a:t>
            </a:r>
            <a:endParaRPr lang="ar-SA" sz="2400" dirty="0"/>
          </a:p>
          <a:p>
            <a:pPr algn="r" rtl="1"/>
            <a:r>
              <a:rPr lang="ar-SA" sz="2400" dirty="0"/>
              <a:t>٣/ سعر الفائدة الإسمي: سعر الفائدة المدون على السند. </a:t>
            </a:r>
          </a:p>
          <a:p>
            <a:pPr algn="r" rtl="1"/>
            <a:r>
              <a:rPr lang="ar-SA" sz="2400" dirty="0"/>
              <a:t>٤/ سعر الفائدة الحقيقي: سعر الفائدة في السوق.</a:t>
            </a:r>
          </a:p>
          <a:p>
            <a:pPr algn="r" rtl="1"/>
            <a:r>
              <a:rPr lang="ar-SA" sz="2400" dirty="0"/>
              <a:t>٥/ القيمة السوقية للسند هي قيمة السند في سوق التداول</a:t>
            </a:r>
            <a:r>
              <a:rPr lang="ar-SA" sz="2400" dirty="0" smtClean="0"/>
              <a:t>.</a:t>
            </a:r>
          </a:p>
          <a:p>
            <a:pPr algn="r" rtl="1"/>
            <a:endParaRPr lang="ar-SA" u="sng" dirty="0" smtClean="0"/>
          </a:p>
          <a:p>
            <a:pPr marL="228600" indent="-228600" algn="r" defTabSz="914400" rtl="1" eaLnBrk="1" latinLnBrk="0" hangingPunct="1">
              <a:lnSpc>
                <a:spcPct val="90000"/>
              </a:lnSpc>
              <a:spcBef>
                <a:spcPts val="1000"/>
              </a:spcBef>
              <a:buFont typeface="Arial"/>
              <a:buChar char="•"/>
            </a:pPr>
            <a:r>
              <a:rPr lang="ar-SA" sz="2400" u="sng" dirty="0" smtClean="0"/>
              <a:t>العلاقة بين سعر الفائدة الاسمي والحقيقي بالسوق:</a:t>
            </a:r>
          </a:p>
          <a:p>
            <a:pPr marL="228600" indent="-228600" algn="r" defTabSz="914400" rtl="1" eaLnBrk="1" latinLnBrk="0" hangingPunct="1">
              <a:lnSpc>
                <a:spcPct val="90000"/>
              </a:lnSpc>
              <a:spcBef>
                <a:spcPts val="1000"/>
              </a:spcBef>
              <a:buFont typeface="Arial"/>
              <a:buChar char="•"/>
            </a:pPr>
            <a:r>
              <a:rPr lang="ar-SA" sz="2400" dirty="0" smtClean="0"/>
              <a:t>إذا كان سعر الفائدة الاسمي </a:t>
            </a:r>
            <a:r>
              <a:rPr lang="ar-SA" sz="2400" b="1" u="sng" dirty="0"/>
              <a:t> </a:t>
            </a:r>
            <a:r>
              <a:rPr lang="ar-SA" sz="2400" b="1" u="sng" dirty="0" smtClean="0"/>
              <a:t>أقل من </a:t>
            </a:r>
            <a:r>
              <a:rPr lang="ar-SA" sz="2400" dirty="0" smtClean="0"/>
              <a:t>سعر الفائدة الحقيقي في السوق يقوم البنك بخصم  إصدار.</a:t>
            </a:r>
          </a:p>
          <a:p>
            <a:pPr marL="228600" indent="-228600" algn="r" defTabSz="914400" rtl="1" eaLnBrk="1" latinLnBrk="0" hangingPunct="1">
              <a:lnSpc>
                <a:spcPct val="90000"/>
              </a:lnSpc>
              <a:spcBef>
                <a:spcPts val="1000"/>
              </a:spcBef>
              <a:buFont typeface="Arial"/>
              <a:buChar char="•"/>
            </a:pPr>
            <a:r>
              <a:rPr lang="ar-SA" sz="2400" dirty="0" smtClean="0"/>
              <a:t>إذا كان سعر الفائدة الاسمي  أكبر من سعر الفائدة الحقيقي في السوق ⇚علاوة إصدار.</a:t>
            </a:r>
          </a:p>
          <a:p>
            <a:pPr marL="228600" indent="-228600" algn="r" defTabSz="914400" rtl="1" eaLnBrk="1" latinLnBrk="0" hangingPunct="1">
              <a:lnSpc>
                <a:spcPct val="90000"/>
              </a:lnSpc>
              <a:spcBef>
                <a:spcPts val="1000"/>
              </a:spcBef>
              <a:buFont typeface="Arial"/>
              <a:buChar char="•"/>
            </a:pPr>
            <a:endParaRPr lang="ar-SA" dirty="0"/>
          </a:p>
        </p:txBody>
      </p:sp>
      <p:sp>
        <p:nvSpPr>
          <p:cNvPr id="4" name="Slide Number Placeholder 3"/>
          <p:cNvSpPr>
            <a:spLocks noGrp="1"/>
          </p:cNvSpPr>
          <p:nvPr>
            <p:ph type="sldNum" sz="quarter" idx="12"/>
          </p:nvPr>
        </p:nvSpPr>
        <p:spPr/>
        <p:txBody>
          <a:bodyPr/>
          <a:lstStyle/>
          <a:p>
            <a:fld id="{0844F29C-7DF9-104E-9467-69D906282182}" type="slidenum">
              <a:rPr lang="en-US" smtClean="0"/>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41422050"/>
              </p:ext>
            </p:extLst>
          </p:nvPr>
        </p:nvGraphicFramePr>
        <p:xfrm>
          <a:off x="253219" y="4809296"/>
          <a:ext cx="11563644" cy="1654416"/>
        </p:xfrm>
        <a:graphic>
          <a:graphicData uri="http://schemas.openxmlformats.org/drawingml/2006/table">
            <a:tbl>
              <a:tblPr firstRow="1" bandRow="1">
                <a:tableStyleId>{5C22544A-7EE6-4342-B048-85BDC9FD1C3A}</a:tableStyleId>
              </a:tblPr>
              <a:tblGrid>
                <a:gridCol w="3647761"/>
                <a:gridCol w="4910796"/>
                <a:gridCol w="3005087"/>
              </a:tblGrid>
              <a:tr h="564562">
                <a:tc gridSpan="3">
                  <a:txBody>
                    <a:bodyPr/>
                    <a:lstStyle/>
                    <a:p>
                      <a:pPr marL="0" algn="ctr" defTabSz="914400" rtl="1" eaLnBrk="1" latinLnBrk="0" hangingPunct="1"/>
                      <a:r>
                        <a:rPr lang="ar-SA" sz="2400" dirty="0" smtClean="0"/>
                        <a:t>أنواع السندات</a:t>
                      </a:r>
                      <a:r>
                        <a:rPr lang="ar-SA" sz="2400" baseline="0" dirty="0" smtClean="0"/>
                        <a:t> </a:t>
                      </a:r>
                      <a:endParaRPr lang="en-US" sz="2400" dirty="0"/>
                    </a:p>
                  </a:txBody>
                  <a:tcPr/>
                </a:tc>
                <a:tc hMerge="1">
                  <a:txBody>
                    <a:bodyPr/>
                    <a:lstStyle/>
                    <a:p>
                      <a:endParaRPr lang="en-US" dirty="0"/>
                    </a:p>
                  </a:txBody>
                  <a:tcPr/>
                </a:tc>
                <a:tc hMerge="1">
                  <a:txBody>
                    <a:bodyPr/>
                    <a:lstStyle/>
                    <a:p>
                      <a:pPr marL="0" algn="r" defTabSz="914400" rtl="1" eaLnBrk="1" latinLnBrk="0" hangingPunct="1"/>
                      <a:endParaRPr lang="en-US" dirty="0"/>
                    </a:p>
                  </a:txBody>
                  <a:tcPr/>
                </a:tc>
              </a:tr>
              <a:tr h="490859">
                <a:tc>
                  <a:txBody>
                    <a:bodyPr/>
                    <a:lstStyle/>
                    <a:p>
                      <a:pPr marL="0" algn="r" defTabSz="914400" rtl="1" eaLnBrk="1" latinLnBrk="0" hangingPunct="1"/>
                      <a:r>
                        <a:rPr lang="ar-SA" dirty="0" smtClean="0"/>
                        <a:t>سندات تسدد على أقساط</a:t>
                      </a:r>
                    </a:p>
                  </a:txBody>
                  <a:tcPr/>
                </a:tc>
                <a:tc>
                  <a:txBody>
                    <a:bodyPr/>
                    <a:lstStyle/>
                    <a:p>
                      <a:pPr marL="0" algn="r" defTabSz="914400" rtl="1" eaLnBrk="1" latinLnBrk="0" hangingPunct="1"/>
                      <a:r>
                        <a:rPr lang="ar-SA" dirty="0" smtClean="0"/>
                        <a:t>سندات</a:t>
                      </a:r>
                      <a:r>
                        <a:rPr lang="ar-SA" baseline="0" dirty="0" smtClean="0"/>
                        <a:t> </a:t>
                      </a:r>
                      <a:r>
                        <a:rPr lang="ar-SA" dirty="0" smtClean="0"/>
                        <a:t>محددة</a:t>
                      </a:r>
                      <a:r>
                        <a:rPr lang="ar-SA" baseline="0" dirty="0" smtClean="0"/>
                        <a:t> </a:t>
                      </a:r>
                      <a:r>
                        <a:rPr lang="ar-SA" baseline="0" dirty="0" smtClean="0"/>
                        <a:t>المدة</a:t>
                      </a:r>
                      <a:endParaRPr lang="en-US" dirty="0"/>
                    </a:p>
                  </a:txBody>
                  <a:tcPr/>
                </a:tc>
                <a:tc>
                  <a:txBody>
                    <a:bodyPr/>
                    <a:lstStyle/>
                    <a:p>
                      <a:pPr marL="0" algn="r" defTabSz="914400" rtl="1" eaLnBrk="1" latinLnBrk="0" hangingPunct="1"/>
                      <a:r>
                        <a:rPr lang="ar-SA" dirty="0" smtClean="0"/>
                        <a:t>١/ من حيث أجل الاستحقاق</a:t>
                      </a:r>
                      <a:r>
                        <a:rPr lang="ar-SA" baseline="0" dirty="0" smtClean="0"/>
                        <a:t> ⇐</a:t>
                      </a:r>
                      <a:endParaRPr lang="en-US" dirty="0"/>
                    </a:p>
                  </a:txBody>
                  <a:tcPr/>
                </a:tc>
              </a:tr>
              <a:tr h="598995">
                <a:tc>
                  <a:txBody>
                    <a:bodyPr/>
                    <a:lstStyle/>
                    <a:p>
                      <a:pPr marL="0" algn="r" defTabSz="914400" rtl="1" eaLnBrk="1" latinLnBrk="0" hangingPunct="1"/>
                      <a:r>
                        <a:rPr lang="ar-SA" dirty="0" smtClean="0"/>
                        <a:t>سندات غير مضمونة (قوية لا تحتاج</a:t>
                      </a:r>
                      <a:r>
                        <a:rPr lang="ar-SA" baseline="0" dirty="0" smtClean="0"/>
                        <a:t> إلى كفيل) </a:t>
                      </a:r>
                      <a:endParaRPr lang="ar-SA" dirty="0" smtClean="0"/>
                    </a:p>
                  </a:txBody>
                  <a:tcPr/>
                </a:tc>
                <a:tc>
                  <a:txBody>
                    <a:bodyPr/>
                    <a:lstStyle/>
                    <a:p>
                      <a:pPr marL="0" algn="r" defTabSz="914400" rtl="1" eaLnBrk="1" latinLnBrk="0" hangingPunct="1"/>
                      <a:r>
                        <a:rPr lang="ar-SA" dirty="0" smtClean="0"/>
                        <a:t>سندات مضمونة (تحتاج</a:t>
                      </a:r>
                      <a:r>
                        <a:rPr lang="ar-SA" baseline="0" dirty="0" smtClean="0"/>
                        <a:t> إلى كفيل أو ضمان بعض أصول الشركة)</a:t>
                      </a:r>
                      <a:endParaRPr lang="en-US" dirty="0"/>
                    </a:p>
                  </a:txBody>
                  <a:tcPr/>
                </a:tc>
                <a:tc>
                  <a:txBody>
                    <a:bodyPr/>
                    <a:lstStyle/>
                    <a:p>
                      <a:pPr marL="0" algn="r" defTabSz="914400" rtl="1" eaLnBrk="1" latinLnBrk="0" hangingPunct="1"/>
                      <a:r>
                        <a:rPr lang="ar-SA" dirty="0" smtClean="0"/>
                        <a:t>٢/ من حيث ضمان قرض السندات </a:t>
                      </a:r>
                      <a:r>
                        <a:rPr lang="ar-SA" baseline="0" dirty="0" smtClean="0"/>
                        <a:t>⇐</a:t>
                      </a:r>
                      <a:endParaRPr lang="en-US" dirty="0"/>
                    </a:p>
                  </a:txBody>
                  <a:tcPr/>
                </a:tc>
              </a:tr>
            </a:tbl>
          </a:graphicData>
        </a:graphic>
      </p:graphicFrame>
    </p:spTree>
    <p:extLst>
      <p:ext uri="{BB962C8B-B14F-4D97-AF65-F5344CB8AC3E}">
        <p14:creationId xmlns:p14="http://schemas.microsoft.com/office/powerpoint/2010/main" val="775151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5761"/>
            <a:ext cx="9144000" cy="2166424"/>
          </a:xfrm>
        </p:spPr>
        <p:txBody>
          <a:bodyPr>
            <a:normAutofit fontScale="90000"/>
          </a:bodyPr>
          <a:lstStyle/>
          <a:p>
            <a:pPr defTabSz="914400" rtl="1" eaLnBrk="1" latinLnBrk="0" hangingPunct="1">
              <a:lnSpc>
                <a:spcPct val="90000"/>
              </a:lnSpc>
              <a:spcBef>
                <a:spcPct val="0"/>
              </a:spcBef>
              <a:buNone/>
            </a:pPr>
            <a:r>
              <a:rPr lang="ar-SA" sz="4900" dirty="0" smtClean="0"/>
              <a:t>الفصل الثاني اقتصاديات نقود وبنوك</a:t>
            </a:r>
            <a:r>
              <a:rPr lang="ar-SA" dirty="0" smtClean="0"/>
              <a:t/>
            </a:r>
            <a:br>
              <a:rPr lang="ar-SA" dirty="0" smtClean="0"/>
            </a:br>
            <a:r>
              <a:rPr lang="ar-SA" dirty="0" smtClean="0"/>
              <a:t/>
            </a:r>
            <a:br>
              <a:rPr lang="ar-SA" dirty="0" smtClean="0"/>
            </a:br>
            <a:endParaRPr lang="en-US" dirty="0"/>
          </a:p>
        </p:txBody>
      </p:sp>
      <p:sp>
        <p:nvSpPr>
          <p:cNvPr id="3" name="Subtitle 2"/>
          <p:cNvSpPr>
            <a:spLocks noGrp="1"/>
          </p:cNvSpPr>
          <p:nvPr>
            <p:ph type="subTitle" idx="1"/>
          </p:nvPr>
        </p:nvSpPr>
        <p:spPr>
          <a:xfrm>
            <a:off x="956603" y="1097281"/>
            <a:ext cx="10396025" cy="5373858"/>
          </a:xfrm>
        </p:spPr>
        <p:txBody>
          <a:bodyPr>
            <a:normAutofit/>
          </a:bodyPr>
          <a:lstStyle/>
          <a:p>
            <a:pPr marL="0" indent="0" algn="r" defTabSz="914400" rtl="1" eaLnBrk="1" latinLnBrk="0" hangingPunct="1">
              <a:lnSpc>
                <a:spcPct val="90000"/>
              </a:lnSpc>
              <a:spcBef>
                <a:spcPts val="1000"/>
              </a:spcBef>
              <a:buFont typeface="Arial"/>
              <a:buNone/>
            </a:pPr>
            <a:r>
              <a:rPr lang="ar-SA" u="sng" dirty="0" smtClean="0"/>
              <a:t>قواعد النقد الورقية:</a:t>
            </a:r>
          </a:p>
          <a:p>
            <a:pPr marL="0" indent="0" algn="r" defTabSz="914400" rtl="1" eaLnBrk="1" latinLnBrk="0" hangingPunct="1">
              <a:lnSpc>
                <a:spcPct val="90000"/>
              </a:lnSpc>
              <a:spcBef>
                <a:spcPts val="1000"/>
              </a:spcBef>
              <a:buFont typeface="Arial"/>
              <a:buNone/>
            </a:pPr>
            <a:r>
              <a:rPr lang="ar-SA" dirty="0" smtClean="0"/>
              <a:t>هي تلك القاعدة التي لا ترتبط فيها وحدة النقد بوزن معين من أي سلعة، والبنك المركزي ينتج الأموال بناء على حاجات النشاط الاقتصادي.</a:t>
            </a:r>
          </a:p>
          <a:p>
            <a:pPr marL="0" indent="0" algn="r" defTabSz="914400" rtl="1" eaLnBrk="1" latinLnBrk="0" hangingPunct="1">
              <a:lnSpc>
                <a:spcPct val="90000"/>
              </a:lnSpc>
              <a:spcBef>
                <a:spcPts val="1000"/>
              </a:spcBef>
              <a:buFont typeface="Arial"/>
              <a:buNone/>
            </a:pPr>
            <a:endParaRPr lang="ar-SA" dirty="0"/>
          </a:p>
          <a:p>
            <a:pPr marL="0" indent="0" algn="r" defTabSz="914400" rtl="1" eaLnBrk="1" latinLnBrk="0" hangingPunct="1">
              <a:lnSpc>
                <a:spcPct val="90000"/>
              </a:lnSpc>
              <a:spcBef>
                <a:spcPts val="1000"/>
              </a:spcBef>
              <a:buFont typeface="Arial"/>
              <a:buNone/>
            </a:pPr>
            <a:r>
              <a:rPr lang="ar-SA" dirty="0" smtClean="0"/>
              <a:t>ل</a:t>
            </a:r>
            <a:r>
              <a:rPr lang="ar-SA" u="sng" dirty="0" smtClean="0"/>
              <a:t>إصدار النقد، يعتمد البنك المركزي على:</a:t>
            </a:r>
          </a:p>
          <a:p>
            <a:pPr marL="0" indent="0" algn="r" defTabSz="914400" rtl="1" eaLnBrk="1" latinLnBrk="0" hangingPunct="1">
              <a:lnSpc>
                <a:spcPct val="90000"/>
              </a:lnSpc>
              <a:spcBef>
                <a:spcPts val="1000"/>
              </a:spcBef>
              <a:buFont typeface="Arial"/>
              <a:buNone/>
            </a:pPr>
            <a:r>
              <a:rPr lang="ar-SA" dirty="0" smtClean="0"/>
              <a:t>١- أوراق نقد.</a:t>
            </a:r>
          </a:p>
          <a:p>
            <a:pPr marL="0" indent="0" algn="r" defTabSz="914400" rtl="1" eaLnBrk="1" latinLnBrk="0" hangingPunct="1">
              <a:lnSpc>
                <a:spcPct val="90000"/>
              </a:lnSpc>
              <a:spcBef>
                <a:spcPts val="1000"/>
              </a:spcBef>
              <a:buFont typeface="Arial"/>
              <a:buNone/>
            </a:pPr>
            <a:r>
              <a:rPr lang="ar-SA" dirty="0" smtClean="0"/>
              <a:t>٢- غطاء نقدي.</a:t>
            </a:r>
          </a:p>
          <a:p>
            <a:pPr marL="0" indent="0" algn="r" defTabSz="914400" rtl="1" eaLnBrk="1" latinLnBrk="0" hangingPunct="1">
              <a:lnSpc>
                <a:spcPct val="90000"/>
              </a:lnSpc>
              <a:spcBef>
                <a:spcPts val="1000"/>
              </a:spcBef>
              <a:buFont typeface="Arial"/>
              <a:buNone/>
            </a:pPr>
            <a:r>
              <a:rPr lang="ar-SA" dirty="0" smtClean="0"/>
              <a:t>٣-عملات أجنبية.</a:t>
            </a:r>
          </a:p>
          <a:p>
            <a:pPr marL="0" indent="0" algn="r" defTabSz="914400" rtl="1" eaLnBrk="1" latinLnBrk="0" hangingPunct="1">
              <a:lnSpc>
                <a:spcPct val="90000"/>
              </a:lnSpc>
              <a:spcBef>
                <a:spcPts val="1000"/>
              </a:spcBef>
              <a:buFont typeface="Arial"/>
              <a:buNone/>
            </a:pPr>
            <a:r>
              <a:rPr lang="ar-SA" dirty="0" smtClean="0"/>
              <a:t>٤-أوراق مالية حكومية محلية.</a:t>
            </a:r>
          </a:p>
          <a:p>
            <a:pPr marL="0" indent="0" algn="r" defTabSz="914400" rtl="1" eaLnBrk="1" latinLnBrk="0" hangingPunct="1">
              <a:lnSpc>
                <a:spcPct val="90000"/>
              </a:lnSpc>
              <a:spcBef>
                <a:spcPts val="1000"/>
              </a:spcBef>
              <a:buFont typeface="Arial"/>
              <a:buNone/>
            </a:pPr>
            <a:r>
              <a:rPr lang="ar-SA" dirty="0" smtClean="0"/>
              <a:t>٥-أوراق مالية حكومية أجنبية.</a:t>
            </a:r>
          </a:p>
          <a:p>
            <a:pPr marL="0" indent="0" algn="r" defTabSz="914400" rtl="1" eaLnBrk="1" latinLnBrk="0" hangingPunct="1">
              <a:lnSpc>
                <a:spcPct val="90000"/>
              </a:lnSpc>
              <a:spcBef>
                <a:spcPts val="1000"/>
              </a:spcBef>
              <a:buFont typeface="Arial"/>
              <a:buNone/>
            </a:pPr>
            <a:r>
              <a:rPr lang="ar-SA" dirty="0" smtClean="0"/>
              <a:t>٦- ذهب.</a:t>
            </a: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2</a:t>
            </a:fld>
            <a:endParaRPr lang="en-US" dirty="0"/>
          </a:p>
        </p:txBody>
      </p:sp>
    </p:spTree>
    <p:extLst>
      <p:ext uri="{BB962C8B-B14F-4D97-AF65-F5344CB8AC3E}">
        <p14:creationId xmlns:p14="http://schemas.microsoft.com/office/powerpoint/2010/main" val="435453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الفصل الثاني اقتصاديات نقود وبنوك</a:t>
            </a:r>
            <a:br>
              <a:rPr lang="ar-SA" dirty="0"/>
            </a:br>
            <a:endParaRPr lang="en-US" dirty="0"/>
          </a:p>
        </p:txBody>
      </p:sp>
      <p:sp>
        <p:nvSpPr>
          <p:cNvPr id="3" name="Content Placeholder 2"/>
          <p:cNvSpPr>
            <a:spLocks noGrp="1"/>
          </p:cNvSpPr>
          <p:nvPr>
            <p:ph idx="1"/>
          </p:nvPr>
        </p:nvSpPr>
        <p:spPr>
          <a:xfrm>
            <a:off x="838200" y="1209822"/>
            <a:ext cx="10515600" cy="5065615"/>
          </a:xfrm>
        </p:spPr>
        <p:txBody>
          <a:bodyPr>
            <a:normAutofit fontScale="92500"/>
          </a:bodyPr>
          <a:lstStyle/>
          <a:p>
            <a:pPr marL="228600" indent="-228600" algn="r" defTabSz="914400" rtl="1" eaLnBrk="1" latinLnBrk="0" hangingPunct="1">
              <a:lnSpc>
                <a:spcPct val="90000"/>
              </a:lnSpc>
              <a:spcBef>
                <a:spcPts val="1000"/>
              </a:spcBef>
              <a:buFont typeface="Arial"/>
              <a:buChar char="•"/>
            </a:pPr>
            <a:r>
              <a:rPr lang="ar-SA" u="sng" dirty="0" smtClean="0"/>
              <a:t>القطاع المالي:</a:t>
            </a:r>
          </a:p>
          <a:p>
            <a:pPr marL="228600" indent="-228600" algn="r" defTabSz="914400" rtl="1" eaLnBrk="1" latinLnBrk="0" hangingPunct="1">
              <a:lnSpc>
                <a:spcPct val="90000"/>
              </a:lnSpc>
              <a:spcBef>
                <a:spcPts val="1000"/>
              </a:spcBef>
              <a:buFont typeface="Arial"/>
              <a:buChar char="•"/>
            </a:pPr>
            <a:r>
              <a:rPr lang="ar-SA" dirty="0" smtClean="0"/>
              <a:t>هو ذلك القطاع الذي يقوم بدور أساسي في الاقتصاد من خلال إتاحة قنوات مختلفة لتدفق الأموال من قطاعات لديها فائض إلى قطاعات تعاني من عجز، ويتم ذلك إما بأسلوب مباشر أو غير مباشر.</a:t>
            </a:r>
          </a:p>
          <a:p>
            <a:pPr marL="228600" indent="-228600" algn="r" defTabSz="914400" rtl="1" eaLnBrk="1" latinLnBrk="0" hangingPunct="1">
              <a:lnSpc>
                <a:spcPct val="90000"/>
              </a:lnSpc>
              <a:spcBef>
                <a:spcPts val="1000"/>
              </a:spcBef>
              <a:buFont typeface="Arial"/>
              <a:buChar char="•"/>
            </a:pPr>
            <a:r>
              <a:rPr lang="ar-SA" u="sng" dirty="0" smtClean="0"/>
              <a:t>المدخرين ( المقرضين): </a:t>
            </a:r>
          </a:p>
          <a:p>
            <a:pPr marL="228600" indent="-228600" algn="r" defTabSz="914400" rtl="1" eaLnBrk="1" latinLnBrk="0" hangingPunct="1">
              <a:lnSpc>
                <a:spcPct val="90000"/>
              </a:lnSpc>
              <a:spcBef>
                <a:spcPts val="1000"/>
              </a:spcBef>
              <a:buFont typeface="Arial"/>
              <a:buChar char="•"/>
            </a:pPr>
            <a:r>
              <a:rPr lang="ar-SA" dirty="0" smtClean="0"/>
              <a:t>قطاعات الفائض: </a:t>
            </a:r>
          </a:p>
          <a:p>
            <a:pPr algn="r" rtl="1"/>
            <a:r>
              <a:rPr lang="ar-SA" dirty="0" smtClean="0"/>
              <a:t>القطاع العائلي    </a:t>
            </a:r>
            <a:r>
              <a:rPr lang="ar-SA" dirty="0"/>
              <a:t>⬅ </a:t>
            </a:r>
            <a:r>
              <a:rPr lang="ar-SA" dirty="0" smtClean="0"/>
              <a:t>                                                                        ⬅   القطاع العائلي </a:t>
            </a:r>
          </a:p>
          <a:p>
            <a:pPr algn="r" rtl="1"/>
            <a:r>
              <a:rPr lang="ar-SA" dirty="0" smtClean="0"/>
              <a:t>قطاع الأعمال    ⬅                                                            </a:t>
            </a:r>
            <a:r>
              <a:rPr lang="ar-SA" dirty="0"/>
              <a:t>⬅ </a:t>
            </a:r>
            <a:r>
              <a:rPr lang="ar-SA" dirty="0" smtClean="0"/>
              <a:t>  قطاع الأعمال</a:t>
            </a:r>
          </a:p>
          <a:p>
            <a:pPr algn="r" rtl="1"/>
            <a:r>
              <a:rPr lang="ar-SA" dirty="0" smtClean="0"/>
              <a:t>القطاع الحكومي  ⬅       التحويل بطريق مباشر ( سوق المال)             ⬅  القطاع الحكومي</a:t>
            </a:r>
          </a:p>
          <a:p>
            <a:pPr algn="r" rtl="1"/>
            <a:r>
              <a:rPr lang="ar-SA" dirty="0" smtClean="0"/>
              <a:t>العالم الخارجي    </a:t>
            </a:r>
            <a:r>
              <a:rPr lang="ar-SA" dirty="0"/>
              <a:t>⬅ </a:t>
            </a:r>
            <a:r>
              <a:rPr lang="ar-SA" dirty="0" smtClean="0"/>
              <a:t>                                                         </a:t>
            </a:r>
            <a:r>
              <a:rPr lang="ar-SA" dirty="0"/>
              <a:t>⬅  </a:t>
            </a:r>
            <a:r>
              <a:rPr lang="ar-SA" dirty="0" smtClean="0"/>
              <a:t>  العالم الخارجي</a:t>
            </a:r>
          </a:p>
        </p:txBody>
      </p:sp>
      <p:sp>
        <p:nvSpPr>
          <p:cNvPr id="4" name="Rectangle 3"/>
          <p:cNvSpPr/>
          <p:nvPr/>
        </p:nvSpPr>
        <p:spPr>
          <a:xfrm>
            <a:off x="4230077" y="3410429"/>
            <a:ext cx="398259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smtClean="0"/>
              <a:t>التحويل بطريق غير </a:t>
            </a:r>
            <a:r>
              <a:rPr lang="ar-SA" sz="2000" dirty="0"/>
              <a:t>مباشر (الوسطاء الماليون)</a:t>
            </a:r>
            <a:endParaRPr lang="en-US" sz="2000" dirty="0"/>
          </a:p>
        </p:txBody>
      </p:sp>
      <p:sp>
        <p:nvSpPr>
          <p:cNvPr id="5" name="Rectangle 4"/>
          <p:cNvSpPr/>
          <p:nvPr/>
        </p:nvSpPr>
        <p:spPr>
          <a:xfrm>
            <a:off x="4216400" y="4639733"/>
            <a:ext cx="3996267"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التحويل بطريق مباشر ( سوق المال)</a:t>
            </a:r>
            <a:endParaRPr lang="en-US" dirty="0"/>
          </a:p>
        </p:txBody>
      </p:sp>
      <p:sp>
        <p:nvSpPr>
          <p:cNvPr id="6" name="Slide Number Placeholder 5"/>
          <p:cNvSpPr>
            <a:spLocks noGrp="1"/>
          </p:cNvSpPr>
          <p:nvPr>
            <p:ph type="sldNum" sz="quarter" idx="12"/>
          </p:nvPr>
        </p:nvSpPr>
        <p:spPr/>
        <p:txBody>
          <a:bodyPr/>
          <a:lstStyle/>
          <a:p>
            <a:fld id="{0844F29C-7DF9-104E-9467-69D906282182}" type="slidenum">
              <a:rPr lang="en-US" smtClean="0"/>
              <a:t>3</a:t>
            </a:fld>
            <a:endParaRPr lang="en-US" dirty="0"/>
          </a:p>
        </p:txBody>
      </p:sp>
    </p:spTree>
    <p:extLst>
      <p:ext uri="{BB962C8B-B14F-4D97-AF65-F5344CB8AC3E}">
        <p14:creationId xmlns:p14="http://schemas.microsoft.com/office/powerpoint/2010/main" val="119609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1008"/>
          </a:xfrm>
          <a:noFill/>
        </p:spPr>
        <p:txBody>
          <a:bodyPr/>
          <a:lstStyle/>
          <a:p>
            <a:pPr algn="ctr" defTabSz="914400" rtl="1" eaLnBrk="1" latinLnBrk="0" hangingPunct="1">
              <a:lnSpc>
                <a:spcPct val="90000"/>
              </a:lnSpc>
              <a:spcBef>
                <a:spcPct val="0"/>
              </a:spcBef>
              <a:buNone/>
            </a:pPr>
            <a:r>
              <a:rPr lang="ar-SA" dirty="0" smtClean="0"/>
              <a:t>الفصل الثاني اقتصاديات نقود وبنوك </a:t>
            </a:r>
            <a:endParaRPr lang="en-US" dirty="0"/>
          </a:p>
        </p:txBody>
      </p:sp>
      <p:sp>
        <p:nvSpPr>
          <p:cNvPr id="3" name="Content Placeholder 2"/>
          <p:cNvSpPr>
            <a:spLocks noGrp="1"/>
          </p:cNvSpPr>
          <p:nvPr>
            <p:ph idx="1"/>
          </p:nvPr>
        </p:nvSpPr>
        <p:spPr>
          <a:xfrm>
            <a:off x="838200" y="1236134"/>
            <a:ext cx="10515600" cy="4940829"/>
          </a:xfrm>
        </p:spPr>
        <p:txBody>
          <a:bodyPr>
            <a:normAutofit lnSpcReduction="10000"/>
          </a:bodyPr>
          <a:lstStyle/>
          <a:p>
            <a:pPr marL="228600" indent="-228600" algn="r" defTabSz="914400" rtl="1" eaLnBrk="1" latinLnBrk="0" hangingPunct="1">
              <a:lnSpc>
                <a:spcPct val="90000"/>
              </a:lnSpc>
              <a:spcBef>
                <a:spcPts val="1000"/>
              </a:spcBef>
              <a:buFont typeface="Arial"/>
              <a:buChar char="•"/>
            </a:pPr>
            <a:r>
              <a:rPr lang="ar-SA" u="sng" dirty="0" smtClean="0"/>
              <a:t>أسواق المال</a:t>
            </a:r>
            <a:r>
              <a:rPr lang="en-US" u="sng" dirty="0" smtClean="0"/>
              <a:t>:</a:t>
            </a:r>
            <a:r>
              <a:rPr lang="ar-SA" u="sng" dirty="0" smtClean="0"/>
              <a:t> </a:t>
            </a:r>
            <a:endParaRPr lang="en-US" u="sng" dirty="0"/>
          </a:p>
          <a:p>
            <a:pPr marL="228600" indent="-228600" algn="r" defTabSz="914400" rtl="1" eaLnBrk="1" latinLnBrk="0" hangingPunct="1">
              <a:lnSpc>
                <a:spcPct val="90000"/>
              </a:lnSpc>
              <a:spcBef>
                <a:spcPts val="1000"/>
              </a:spcBef>
              <a:buFont typeface="Arial"/>
              <a:buChar char="•"/>
            </a:pPr>
            <a:r>
              <a:rPr lang="ar-SA" dirty="0" smtClean="0"/>
              <a:t>سوق النقد </a:t>
            </a:r>
            <a:r>
              <a:rPr lang="en-US" dirty="0" smtClean="0"/>
              <a:t>(money market)</a:t>
            </a:r>
            <a:endParaRPr lang="ar-SA" dirty="0" smtClean="0"/>
          </a:p>
          <a:p>
            <a:pPr marL="228600" indent="-228600" algn="r" defTabSz="914400" rtl="1" eaLnBrk="1" latinLnBrk="0" hangingPunct="1">
              <a:lnSpc>
                <a:spcPct val="90000"/>
              </a:lnSpc>
              <a:spcBef>
                <a:spcPts val="1000"/>
              </a:spcBef>
              <a:buFont typeface="Arial"/>
              <a:buChar char="•"/>
            </a:pPr>
            <a:r>
              <a:rPr lang="ar-SA" dirty="0" smtClean="0"/>
              <a:t>سوق رأس المال </a:t>
            </a:r>
            <a:r>
              <a:rPr lang="en-US" dirty="0" smtClean="0"/>
              <a:t>:</a:t>
            </a:r>
            <a:r>
              <a:rPr lang="ar-SA" dirty="0" smtClean="0"/>
              <a:t>  ١/ القروض</a:t>
            </a:r>
            <a:r>
              <a:rPr lang="en-US" dirty="0" smtClean="0"/>
              <a:t>( loans, no </a:t>
            </a:r>
            <a:r>
              <a:rPr lang="en-US" dirty="0" err="1" smtClean="0"/>
              <a:t>secmrities</a:t>
            </a:r>
            <a:r>
              <a:rPr lang="en-US" dirty="0" smtClean="0"/>
              <a:t>) </a:t>
            </a:r>
            <a:r>
              <a:rPr lang="ar-SA" dirty="0"/>
              <a:t> </a:t>
            </a:r>
            <a:r>
              <a:rPr lang="ar-SA" dirty="0" smtClean="0"/>
              <a:t>. ٢/ سوق الأوراق المالية ( البورصة) </a:t>
            </a:r>
            <a:r>
              <a:rPr lang="en-US" dirty="0" smtClean="0"/>
              <a:t>(stock exchange </a:t>
            </a:r>
            <a:r>
              <a:rPr lang="en-US" dirty="0" err="1" smtClean="0"/>
              <a:t>secmrities</a:t>
            </a:r>
            <a:r>
              <a:rPr lang="en-US" dirty="0" smtClean="0"/>
              <a:t>).</a:t>
            </a: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العولمة المالية:  </a:t>
            </a:r>
          </a:p>
          <a:p>
            <a:pPr marL="228600" indent="-228600" algn="r" defTabSz="914400" rtl="1" eaLnBrk="1" latinLnBrk="0" hangingPunct="1">
              <a:lnSpc>
                <a:spcPct val="90000"/>
              </a:lnSpc>
              <a:spcBef>
                <a:spcPts val="1000"/>
              </a:spcBef>
              <a:buFont typeface="Arial"/>
              <a:buChar char="•"/>
            </a:pPr>
            <a:r>
              <a:rPr lang="ar-SA" dirty="0" smtClean="0"/>
              <a:t>هي حرية انتقال الأموال من دولة إلى أخرى.</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سوق النقد: </a:t>
            </a:r>
          </a:p>
          <a:p>
            <a:pPr marL="228600" indent="-228600" algn="r" defTabSz="914400" rtl="1" eaLnBrk="1" latinLnBrk="0" hangingPunct="1">
              <a:lnSpc>
                <a:spcPct val="90000"/>
              </a:lnSpc>
              <a:spcBef>
                <a:spcPts val="1000"/>
              </a:spcBef>
              <a:buFont typeface="Arial"/>
              <a:buChar char="•"/>
            </a:pPr>
            <a:r>
              <a:rPr lang="ar-SA" dirty="0" smtClean="0"/>
              <a:t>الأسواق التي يتم في إطارها خلق وتداول (بيع وشراء) الائتمان( تعامل مالي بأجل)  قصير الأجل (الذي تقل مدته عن سنة (متداول).</a:t>
            </a:r>
          </a:p>
          <a:p>
            <a:pPr marL="228600" indent="-228600" algn="r" defTabSz="914400" rtl="1" eaLnBrk="1" latinLnBrk="0" hangingPunct="1">
              <a:lnSpc>
                <a:spcPct val="90000"/>
              </a:lnSpc>
              <a:spcBef>
                <a:spcPts val="1000"/>
              </a:spcBef>
              <a:buFont typeface="Arial"/>
              <a:buChar char="•"/>
            </a:pPr>
            <a:endParaRPr lang="ar-SA" dirty="0" smtClean="0"/>
          </a:p>
        </p:txBody>
      </p:sp>
      <p:sp>
        <p:nvSpPr>
          <p:cNvPr id="4" name="Slide Number Placeholder 3"/>
          <p:cNvSpPr>
            <a:spLocks noGrp="1"/>
          </p:cNvSpPr>
          <p:nvPr>
            <p:ph type="sldNum" sz="quarter" idx="12"/>
          </p:nvPr>
        </p:nvSpPr>
        <p:spPr/>
        <p:txBody>
          <a:bodyPr/>
          <a:lstStyle/>
          <a:p>
            <a:fld id="{0844F29C-7DF9-104E-9467-69D906282182}" type="slidenum">
              <a:rPr lang="en-US" smtClean="0"/>
              <a:t>4</a:t>
            </a:fld>
            <a:endParaRPr lang="en-US" dirty="0"/>
          </a:p>
        </p:txBody>
      </p:sp>
    </p:spTree>
    <p:extLst>
      <p:ext uri="{BB962C8B-B14F-4D97-AF65-F5344CB8AC3E}">
        <p14:creationId xmlns:p14="http://schemas.microsoft.com/office/powerpoint/2010/main" val="14829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الفصل الثاني اقتصاديات نقود وبنوك </a:t>
            </a:r>
            <a:endParaRPr lang="en-US" dirty="0"/>
          </a:p>
        </p:txBody>
      </p:sp>
      <p:sp>
        <p:nvSpPr>
          <p:cNvPr id="3" name="Content Placeholder 2"/>
          <p:cNvSpPr>
            <a:spLocks noGrp="1"/>
          </p:cNvSpPr>
          <p:nvPr>
            <p:ph idx="1"/>
          </p:nvPr>
        </p:nvSpPr>
        <p:spPr>
          <a:xfrm>
            <a:off x="838200" y="1473200"/>
            <a:ext cx="10515600" cy="4957763"/>
          </a:xfrm>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u="sng" dirty="0" smtClean="0"/>
              <a:t>أدوات سوق النقد:</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١- أذون الخزانة.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٢- شهادات الإيداع.</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٣- الأوراق التجارية.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٤- عمليات إعادة الشراء.</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SA"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ar-SA" u="sng" dirty="0" smtClean="0"/>
              <a:t>أذون الخزانة: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هو دين حكومي قصير الأجل لمدة ٣-٦ أشهر ويكون عندها عجز في ميزانية الحكومة.</a:t>
            </a:r>
            <a:endParaRPr lang="ar-SA" dirty="0"/>
          </a:p>
          <a:p>
            <a:pPr marL="0" marR="0" lvl="0" indent="0" algn="r" defTabSz="914400" rtl="1" eaLnBrk="1" fontAlgn="auto" latinLnBrk="0" hangingPunct="1">
              <a:lnSpc>
                <a:spcPct val="100000"/>
              </a:lnSpc>
              <a:spcBef>
                <a:spcPts val="0"/>
              </a:spcBef>
              <a:spcAft>
                <a:spcPts val="0"/>
              </a:spcAft>
              <a:buClrTx/>
              <a:buSzTx/>
              <a:buFontTx/>
              <a:buNone/>
              <a:tabLst/>
              <a:defRPr/>
            </a:pPr>
            <a:endParaRPr lang="ar-SA"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ar-SA" u="sng" dirty="0" smtClean="0"/>
              <a:t>شهادات الإيداع:</a:t>
            </a:r>
          </a:p>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أوراق دين تباع بواسطة البنوك بأجل محدد.</a:t>
            </a: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5</a:t>
            </a:fld>
            <a:endParaRPr lang="en-US" dirty="0"/>
          </a:p>
        </p:txBody>
      </p:sp>
    </p:spTree>
    <p:extLst>
      <p:ext uri="{BB962C8B-B14F-4D97-AF65-F5344CB8AC3E}">
        <p14:creationId xmlns:p14="http://schemas.microsoft.com/office/powerpoint/2010/main" val="157952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426"/>
          </a:xfrm>
        </p:spPr>
        <p:txBody>
          <a:bodyPr/>
          <a:lstStyle/>
          <a:p>
            <a:pPr algn="ctr" rtl="1"/>
            <a:r>
              <a:rPr lang="ar-SA" dirty="0"/>
              <a:t>الفصل الثاني اقتصاديات نقود وبنوك </a:t>
            </a:r>
            <a:endParaRPr lang="en-US" dirty="0"/>
          </a:p>
        </p:txBody>
      </p:sp>
      <p:sp>
        <p:nvSpPr>
          <p:cNvPr id="3" name="Content Placeholder 2"/>
          <p:cNvSpPr>
            <a:spLocks noGrp="1"/>
          </p:cNvSpPr>
          <p:nvPr>
            <p:ph idx="1"/>
          </p:nvPr>
        </p:nvSpPr>
        <p:spPr>
          <a:xfrm>
            <a:off x="838200" y="1153552"/>
            <a:ext cx="10515600" cy="5023411"/>
          </a:xfrm>
        </p:spPr>
        <p:txBody>
          <a:bodyPr>
            <a:normAutofit lnSpcReduction="10000"/>
          </a:bodyPr>
          <a:lstStyle/>
          <a:p>
            <a:pPr marL="228600" indent="-228600" algn="r" defTabSz="914400" rtl="1" eaLnBrk="1" latinLnBrk="0" hangingPunct="1">
              <a:lnSpc>
                <a:spcPct val="90000"/>
              </a:lnSpc>
              <a:spcBef>
                <a:spcPts val="1000"/>
              </a:spcBef>
              <a:buFont typeface="Arial"/>
              <a:buChar char="•"/>
            </a:pPr>
            <a:r>
              <a:rPr lang="ar-SA" u="sng" dirty="0" smtClean="0"/>
              <a:t>الأوراق التجارية:</a:t>
            </a:r>
          </a:p>
          <a:p>
            <a:pPr marL="228600" indent="-228600" algn="r" defTabSz="914400" rtl="1" eaLnBrk="1" latinLnBrk="0" hangingPunct="1">
              <a:lnSpc>
                <a:spcPct val="90000"/>
              </a:lnSpc>
              <a:spcBef>
                <a:spcPts val="1000"/>
              </a:spcBef>
              <a:buFont typeface="Arial"/>
              <a:buChar char="•"/>
            </a:pPr>
            <a:r>
              <a:rPr lang="ar-SA" dirty="0" smtClean="0"/>
              <a:t>أدوات دين قصيرة الأجل تصدر من البنوك الكبرى والشركات تضمن حقاً شخصياً موضوعه دفع مبلغ معين من المال في أجل قصير أو بمجرد الاطلاع، ويستطيع حامل الورق التجاري أن يحصل على قيمتها من خلال البنك وأنواعها (الكمبيالة، الشيك). </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المؤسسات بسوق النقد: </a:t>
            </a:r>
          </a:p>
          <a:p>
            <a:pPr marL="228600" indent="-228600" algn="r" defTabSz="914400" rtl="1" eaLnBrk="1" latinLnBrk="0" hangingPunct="1">
              <a:lnSpc>
                <a:spcPct val="90000"/>
              </a:lnSpc>
              <a:spcBef>
                <a:spcPts val="1000"/>
              </a:spcBef>
              <a:buFont typeface="Arial"/>
              <a:buChar char="•"/>
            </a:pPr>
            <a:r>
              <a:rPr lang="ar-SA" dirty="0" smtClean="0"/>
              <a:t>١/ البنوك التجارية. ٢/ البنك المركزي. ٣/ المتعاملون.</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u="sng" dirty="0" smtClean="0"/>
              <a:t>عمليات إعادة الشراء:</a:t>
            </a:r>
          </a:p>
          <a:p>
            <a:pPr marL="228600" indent="-228600" algn="r" defTabSz="914400" rtl="1" eaLnBrk="1" latinLnBrk="0" hangingPunct="1">
              <a:lnSpc>
                <a:spcPct val="90000"/>
              </a:lnSpc>
              <a:spcBef>
                <a:spcPts val="1000"/>
              </a:spcBef>
              <a:buFont typeface="Arial"/>
              <a:buChar char="•"/>
            </a:pPr>
            <a:r>
              <a:rPr lang="ar-SA" dirty="0" smtClean="0"/>
              <a:t>قروض  قصيرة الأجل عادة يكون أجلها أقل من أسبوعين وقد تكون يوم واحد، وتستخدم فيها أذون الشهادة كضمان يحصل عليه المقرض.</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0844F29C-7DF9-104E-9467-69D906282182}" type="slidenum">
              <a:rPr lang="en-US" smtClean="0"/>
              <a:t>6</a:t>
            </a:fld>
            <a:endParaRPr lang="en-US" dirty="0"/>
          </a:p>
        </p:txBody>
      </p:sp>
    </p:spTree>
    <p:extLst>
      <p:ext uri="{BB962C8B-B14F-4D97-AF65-F5344CB8AC3E}">
        <p14:creationId xmlns:p14="http://schemas.microsoft.com/office/powerpoint/2010/main" val="133020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493"/>
          </a:xfrm>
        </p:spPr>
        <p:txBody>
          <a:bodyPr/>
          <a:lstStyle/>
          <a:p>
            <a:pPr algn="ctr" rtl="1"/>
            <a:r>
              <a:rPr lang="ar-SA" dirty="0"/>
              <a:t>الفصل الثاني اقتصاديات نقود وبنوك </a:t>
            </a:r>
            <a:endParaRPr lang="en-US" dirty="0"/>
          </a:p>
        </p:txBody>
      </p:sp>
      <p:sp>
        <p:nvSpPr>
          <p:cNvPr id="3" name="Content Placeholder 2"/>
          <p:cNvSpPr>
            <a:spLocks noGrp="1"/>
          </p:cNvSpPr>
          <p:nvPr>
            <p:ph idx="1"/>
          </p:nvPr>
        </p:nvSpPr>
        <p:spPr>
          <a:xfrm>
            <a:off x="838200" y="1026942"/>
            <a:ext cx="10515600" cy="5584873"/>
          </a:xfrm>
        </p:spPr>
        <p:txBody>
          <a:bodyPr>
            <a:normAutofit lnSpcReduction="10000"/>
          </a:bodyPr>
          <a:lstStyle/>
          <a:p>
            <a:pPr marL="228600" indent="-228600" algn="r" defTabSz="914400" rtl="1" eaLnBrk="1" latinLnBrk="0" hangingPunct="1">
              <a:lnSpc>
                <a:spcPct val="90000"/>
              </a:lnSpc>
              <a:spcBef>
                <a:spcPts val="1000"/>
              </a:spcBef>
              <a:buFont typeface="Arial"/>
              <a:buChar char="•"/>
            </a:pPr>
            <a:r>
              <a:rPr lang="ar-SA" u="sng" dirty="0" smtClean="0"/>
              <a:t>سوق الأوراق المالية ( الأسهم والسندات):</a:t>
            </a:r>
          </a:p>
          <a:p>
            <a:pPr marL="228600" indent="-228600" algn="r" defTabSz="914400" rtl="1" eaLnBrk="1" latinLnBrk="0" hangingPunct="1">
              <a:lnSpc>
                <a:spcPct val="90000"/>
              </a:lnSpc>
              <a:spcBef>
                <a:spcPts val="1000"/>
              </a:spcBef>
              <a:buFont typeface="Arial"/>
              <a:buChar char="•"/>
            </a:pPr>
            <a:r>
              <a:rPr lang="ar-SA" dirty="0" smtClean="0"/>
              <a:t>السوق الذي يتم فيه تداول ( بيع وشراء) الأوراق المالية وهو مختلف عن سوق رأس المال وهو الذي يتم فيه تداول الائتمان طويل الأجل.</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تقسيم سوق الأوراق المالية: </a:t>
            </a:r>
          </a:p>
          <a:p>
            <a:pPr marL="228600" indent="-228600" algn="r" defTabSz="914400" rtl="1" eaLnBrk="1" latinLnBrk="0" hangingPunct="1">
              <a:lnSpc>
                <a:spcPct val="90000"/>
              </a:lnSpc>
              <a:spcBef>
                <a:spcPts val="1000"/>
              </a:spcBef>
              <a:buFont typeface="Arial"/>
              <a:buChar char="•"/>
            </a:pPr>
            <a:r>
              <a:rPr lang="ar-SA" dirty="0" smtClean="0"/>
              <a:t>١/ على أساس نوع الورقة المصدرة: (سوق أسهم، سوق سندات) </a:t>
            </a:r>
          </a:p>
          <a:p>
            <a:pPr marL="228600" indent="-228600" algn="r" defTabSz="914400" rtl="1" eaLnBrk="1" latinLnBrk="0" hangingPunct="1">
              <a:lnSpc>
                <a:spcPct val="90000"/>
              </a:lnSpc>
              <a:spcBef>
                <a:spcPts val="1000"/>
              </a:spcBef>
              <a:buFont typeface="Arial"/>
              <a:buChar char="•"/>
            </a:pPr>
            <a:r>
              <a:rPr lang="ar-SA" dirty="0" smtClean="0"/>
              <a:t>٢/ على أساس نوع الإصدار: (سوق أولي، سوق ثانوي)</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634768"/>
              </p:ext>
            </p:extLst>
          </p:nvPr>
        </p:nvGraphicFramePr>
        <p:xfrm>
          <a:off x="2032000" y="2574386"/>
          <a:ext cx="8068603" cy="2278968"/>
        </p:xfrm>
        <a:graphic>
          <a:graphicData uri="http://schemas.openxmlformats.org/drawingml/2006/table">
            <a:tbl>
              <a:tblPr firstRow="1" bandRow="1">
                <a:tableStyleId>{5C22544A-7EE6-4342-B048-85BDC9FD1C3A}</a:tableStyleId>
              </a:tblPr>
              <a:tblGrid>
                <a:gridCol w="4239120"/>
                <a:gridCol w="3829483"/>
              </a:tblGrid>
              <a:tr h="569742">
                <a:tc>
                  <a:txBody>
                    <a:bodyPr/>
                    <a:lstStyle/>
                    <a:p>
                      <a:pPr marL="0" algn="r" defTabSz="914400" rtl="1" eaLnBrk="1" latinLnBrk="0" hangingPunct="1"/>
                      <a:r>
                        <a:rPr lang="ar-SA" dirty="0" smtClean="0"/>
                        <a:t>سوق الأوراق المالية</a:t>
                      </a:r>
                      <a:endParaRPr lang="en-US" dirty="0"/>
                    </a:p>
                  </a:txBody>
                  <a:tcPr/>
                </a:tc>
                <a:tc>
                  <a:txBody>
                    <a:bodyPr/>
                    <a:lstStyle/>
                    <a:p>
                      <a:pPr marL="0" algn="r" defTabSz="914400" rtl="1" eaLnBrk="1" latinLnBrk="0" hangingPunct="1"/>
                      <a:r>
                        <a:rPr lang="ar-SA" dirty="0" smtClean="0"/>
                        <a:t>سوق</a:t>
                      </a:r>
                      <a:r>
                        <a:rPr lang="ar-SA" baseline="0" dirty="0" smtClean="0"/>
                        <a:t> الأوراق التجارية</a:t>
                      </a:r>
                      <a:endParaRPr lang="en-US" dirty="0"/>
                    </a:p>
                  </a:txBody>
                  <a:tcPr/>
                </a:tc>
              </a:tr>
              <a:tr h="569742">
                <a:tc>
                  <a:txBody>
                    <a:bodyPr/>
                    <a:lstStyle/>
                    <a:p>
                      <a:pPr marL="0" algn="r" defTabSz="914400" rtl="1" eaLnBrk="1" latinLnBrk="0" hangingPunct="1"/>
                      <a:r>
                        <a:rPr lang="ar-SA" dirty="0" smtClean="0"/>
                        <a:t>طويلة الأجل</a:t>
                      </a:r>
                      <a:endParaRPr lang="en-US" dirty="0"/>
                    </a:p>
                  </a:txBody>
                  <a:tcPr/>
                </a:tc>
                <a:tc>
                  <a:txBody>
                    <a:bodyPr/>
                    <a:lstStyle/>
                    <a:p>
                      <a:pPr marL="0" algn="r" defTabSz="914400" rtl="1" eaLnBrk="1" latinLnBrk="0" hangingPunct="1"/>
                      <a:r>
                        <a:rPr lang="ar-SA" dirty="0" smtClean="0"/>
                        <a:t>قصيرة الأجل</a:t>
                      </a:r>
                      <a:endParaRPr lang="en-US" dirty="0"/>
                    </a:p>
                  </a:txBody>
                  <a:tcPr/>
                </a:tc>
              </a:tr>
              <a:tr h="569742">
                <a:tc>
                  <a:txBody>
                    <a:bodyPr/>
                    <a:lstStyle/>
                    <a:p>
                      <a:pPr marL="0" algn="r" defTabSz="914400" rtl="1" eaLnBrk="1" latinLnBrk="0" hangingPunct="1"/>
                      <a:r>
                        <a:rPr lang="ar-SA" dirty="0" smtClean="0"/>
                        <a:t>يتم تبادلها في سوق رأس المال </a:t>
                      </a:r>
                      <a:endParaRPr lang="en-US" dirty="0"/>
                    </a:p>
                  </a:txBody>
                  <a:tcPr/>
                </a:tc>
                <a:tc>
                  <a:txBody>
                    <a:bodyPr/>
                    <a:lstStyle/>
                    <a:p>
                      <a:pPr marL="0" algn="r" defTabSz="914400" rtl="1" eaLnBrk="1" latinLnBrk="0" hangingPunct="1"/>
                      <a:r>
                        <a:rPr lang="ar-SA" dirty="0" smtClean="0"/>
                        <a:t>يتم</a:t>
                      </a:r>
                      <a:r>
                        <a:rPr lang="ar-SA" baseline="0" dirty="0" smtClean="0"/>
                        <a:t> تبادلها في سوق النقد</a:t>
                      </a:r>
                      <a:endParaRPr lang="en-US" dirty="0"/>
                    </a:p>
                  </a:txBody>
                  <a:tcPr/>
                </a:tc>
              </a:tr>
              <a:tr h="569742">
                <a:tc>
                  <a:txBody>
                    <a:bodyPr/>
                    <a:lstStyle/>
                    <a:p>
                      <a:pPr marL="0" algn="r" defTabSz="914400" rtl="1" eaLnBrk="1" latinLnBrk="0" hangingPunct="1"/>
                      <a:r>
                        <a:rPr lang="ar-SA" dirty="0" smtClean="0"/>
                        <a:t>مثال: السندات والأسهم </a:t>
                      </a:r>
                      <a:endParaRPr lang="en-US" dirty="0"/>
                    </a:p>
                  </a:txBody>
                  <a:tcPr/>
                </a:tc>
                <a:tc>
                  <a:txBody>
                    <a:bodyPr/>
                    <a:lstStyle/>
                    <a:p>
                      <a:pPr marL="0" algn="r" defTabSz="914400" rtl="1" eaLnBrk="1" latinLnBrk="0" hangingPunct="1"/>
                      <a:r>
                        <a:rPr lang="ar-SA" dirty="0" smtClean="0"/>
                        <a:t>مثال: الكمبيالة،</a:t>
                      </a:r>
                      <a:r>
                        <a:rPr lang="ar-SA" baseline="0" dirty="0" smtClean="0"/>
                        <a:t> الشيك</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0844F29C-7DF9-104E-9467-69D906282182}" type="slidenum">
              <a:rPr lang="en-US" smtClean="0"/>
              <a:t>7</a:t>
            </a:fld>
            <a:endParaRPr lang="en-US" dirty="0"/>
          </a:p>
        </p:txBody>
      </p:sp>
    </p:spTree>
    <p:extLst>
      <p:ext uri="{BB962C8B-B14F-4D97-AF65-F5344CB8AC3E}">
        <p14:creationId xmlns:p14="http://schemas.microsoft.com/office/powerpoint/2010/main" val="181806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0967"/>
          </a:xfrm>
        </p:spPr>
        <p:txBody>
          <a:bodyPr/>
          <a:lstStyle/>
          <a:p>
            <a:pPr algn="ctr" rtl="1"/>
            <a:r>
              <a:rPr lang="ar-SA" dirty="0"/>
              <a:t>الفصل الثاني اقتصاديات نقود وبنوك</a:t>
            </a:r>
            <a:endParaRPr lang="en-US" dirty="0"/>
          </a:p>
        </p:txBody>
      </p:sp>
      <p:sp>
        <p:nvSpPr>
          <p:cNvPr id="3" name="Content Placeholder 2"/>
          <p:cNvSpPr>
            <a:spLocks noGrp="1"/>
          </p:cNvSpPr>
          <p:nvPr>
            <p:ph idx="1"/>
          </p:nvPr>
        </p:nvSpPr>
        <p:spPr>
          <a:xfrm>
            <a:off x="838200" y="1266091"/>
            <a:ext cx="10515600" cy="5345723"/>
          </a:xfrm>
        </p:spPr>
        <p:txBody>
          <a:bodyPr>
            <a:normAutofit lnSpcReduction="10000"/>
          </a:bodyPr>
          <a:lstStyle/>
          <a:p>
            <a:pPr marL="228600" indent="-228600" algn="r" defTabSz="914400" rtl="1" eaLnBrk="1" latinLnBrk="0" hangingPunct="1">
              <a:lnSpc>
                <a:spcPct val="90000"/>
              </a:lnSpc>
              <a:spcBef>
                <a:spcPts val="1000"/>
              </a:spcBef>
              <a:buFont typeface="Arial"/>
              <a:buChar char="•"/>
            </a:pPr>
            <a:r>
              <a:rPr lang="ar-SA" u="sng" dirty="0" smtClean="0"/>
              <a:t>السوق الأولي: </a:t>
            </a:r>
          </a:p>
          <a:p>
            <a:pPr marL="228600" indent="-228600" algn="r" defTabSz="914400" rtl="1" eaLnBrk="1" latinLnBrk="0" hangingPunct="1">
              <a:lnSpc>
                <a:spcPct val="90000"/>
              </a:lnSpc>
              <a:spcBef>
                <a:spcPts val="1000"/>
              </a:spcBef>
              <a:buFont typeface="Arial"/>
              <a:buChar char="•"/>
            </a:pPr>
            <a:r>
              <a:rPr lang="ar-SA" dirty="0" smtClean="0"/>
              <a:t>هو السوق الذي يتم فيه الإصدار لأول مره وقد تكون واحدة من الحالات التالية:</a:t>
            </a:r>
          </a:p>
          <a:p>
            <a:pPr marL="228600" indent="-228600" algn="r" defTabSz="914400" rtl="1" eaLnBrk="1" latinLnBrk="0" hangingPunct="1">
              <a:lnSpc>
                <a:spcPct val="90000"/>
              </a:lnSpc>
              <a:spcBef>
                <a:spcPts val="1000"/>
              </a:spcBef>
              <a:buFont typeface="Arial"/>
              <a:buChar char="•"/>
            </a:pPr>
            <a:r>
              <a:rPr lang="ar-SA" dirty="0" smtClean="0"/>
              <a:t>١/ أنها موجودة بالسوق وتريد زيادة رأس مالها.</a:t>
            </a:r>
          </a:p>
          <a:p>
            <a:pPr marL="228600" indent="-228600" algn="r" defTabSz="914400" rtl="1" eaLnBrk="1" latinLnBrk="0" hangingPunct="1">
              <a:lnSpc>
                <a:spcPct val="90000"/>
              </a:lnSpc>
              <a:spcBef>
                <a:spcPts val="1000"/>
              </a:spcBef>
              <a:buFont typeface="Arial"/>
              <a:buChar char="•"/>
            </a:pPr>
            <a:r>
              <a:rPr lang="ar-SA" dirty="0" smtClean="0"/>
              <a:t>٢/أنها جديدة بالسوق وتنزل لأول مره.</a:t>
            </a:r>
          </a:p>
          <a:p>
            <a:pPr marL="228600" indent="-228600" algn="r" defTabSz="914400" rtl="1" eaLnBrk="1" latinLnBrk="0" hangingPunct="1">
              <a:lnSpc>
                <a:spcPct val="90000"/>
              </a:lnSpc>
              <a:spcBef>
                <a:spcPts val="1000"/>
              </a:spcBef>
              <a:buFont typeface="Arial"/>
              <a:buChar char="•"/>
            </a:pPr>
            <a:r>
              <a:rPr lang="ar-SA" dirty="0" smtClean="0"/>
              <a:t>٣/ لديها نوع معين من الأوراق وتريد إصدار نوع جديد.</a:t>
            </a:r>
          </a:p>
          <a:p>
            <a:pPr marL="228600" indent="-228600" algn="r" defTabSz="914400" rtl="1" eaLnBrk="1" latinLnBrk="0" hangingPunct="1">
              <a:lnSpc>
                <a:spcPct val="90000"/>
              </a:lnSpc>
              <a:spcBef>
                <a:spcPts val="1000"/>
              </a:spcBef>
              <a:buFont typeface="Arial"/>
              <a:buChar char="•"/>
            </a:pPr>
            <a:r>
              <a:rPr lang="ar-SA" dirty="0" smtClean="0"/>
              <a:t>ويعمل في السوق الأولي البنوك (خاصة بنوك الاستثمار) وهي الوسيط التقليدي بين البائعين والمشترين.</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طرق بيع الأوراق المالية الجديدة في السوق الأولي:</a:t>
            </a:r>
          </a:p>
          <a:p>
            <a:pPr marL="228600" indent="-228600" algn="r" defTabSz="914400" rtl="1" eaLnBrk="1" latinLnBrk="0" hangingPunct="1">
              <a:lnSpc>
                <a:spcPct val="90000"/>
              </a:lnSpc>
              <a:spcBef>
                <a:spcPts val="1000"/>
              </a:spcBef>
              <a:buFont typeface="Arial"/>
              <a:buChar char="•"/>
            </a:pPr>
            <a:r>
              <a:rPr lang="ar-SA" dirty="0" smtClean="0"/>
              <a:t>١/ طريقة أقصي جهد.       ٢/ طريقة الوكالة.</a:t>
            </a:r>
          </a:p>
          <a:p>
            <a:pPr marL="228600" indent="-228600" algn="r" defTabSz="914400" rtl="1" eaLnBrk="1" latinLnBrk="0" hangingPunct="1">
              <a:lnSpc>
                <a:spcPct val="90000"/>
              </a:lnSpc>
              <a:spcBef>
                <a:spcPts val="1000"/>
              </a:spcBef>
              <a:buFont typeface="Arial"/>
              <a:buChar char="•"/>
            </a:pPr>
            <a:r>
              <a:rPr lang="ar-SA" dirty="0" smtClean="0"/>
              <a:t>٣طريقة تخطيط الاكتتاب.</a:t>
            </a:r>
          </a:p>
          <a:p>
            <a:pPr marL="228600" indent="-228600" algn="r" defTabSz="914400" rtl="1" eaLnBrk="1" latinLnBrk="0" hangingPunct="1">
              <a:lnSpc>
                <a:spcPct val="90000"/>
              </a:lnSpc>
              <a:spcBef>
                <a:spcPts val="1000"/>
              </a:spcBef>
              <a:buFont typeface="Arial"/>
              <a:buChar char="•"/>
            </a:pPr>
            <a:endParaRPr lang="en-US" u="sng" dirty="0"/>
          </a:p>
        </p:txBody>
      </p:sp>
      <p:sp>
        <p:nvSpPr>
          <p:cNvPr id="4" name="Slide Number Placeholder 3"/>
          <p:cNvSpPr>
            <a:spLocks noGrp="1"/>
          </p:cNvSpPr>
          <p:nvPr>
            <p:ph type="sldNum" sz="quarter" idx="12"/>
          </p:nvPr>
        </p:nvSpPr>
        <p:spPr/>
        <p:txBody>
          <a:bodyPr/>
          <a:lstStyle/>
          <a:p>
            <a:fld id="{0844F29C-7DF9-104E-9467-69D906282182}" type="slidenum">
              <a:rPr lang="en-US" smtClean="0"/>
              <a:t>8</a:t>
            </a:fld>
            <a:endParaRPr lang="en-US" dirty="0"/>
          </a:p>
        </p:txBody>
      </p:sp>
    </p:spTree>
    <p:extLst>
      <p:ext uri="{BB962C8B-B14F-4D97-AF65-F5344CB8AC3E}">
        <p14:creationId xmlns:p14="http://schemas.microsoft.com/office/powerpoint/2010/main" val="164698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89317"/>
          </a:xfrm>
        </p:spPr>
        <p:txBody>
          <a:bodyPr>
            <a:normAutofit fontScale="90000"/>
          </a:bodyPr>
          <a:lstStyle/>
          <a:p>
            <a:pPr algn="ctr" rtl="1"/>
            <a:r>
              <a:rPr lang="ar-SA" dirty="0"/>
              <a:t>الفصل الثاني اقتصاديات نقود وبنوك</a:t>
            </a:r>
            <a:endParaRPr lang="en-US" dirty="0"/>
          </a:p>
        </p:txBody>
      </p:sp>
      <p:sp>
        <p:nvSpPr>
          <p:cNvPr id="3" name="Content Placeholder 2"/>
          <p:cNvSpPr>
            <a:spLocks noGrp="1"/>
          </p:cNvSpPr>
          <p:nvPr>
            <p:ph idx="1"/>
          </p:nvPr>
        </p:nvSpPr>
        <p:spPr>
          <a:xfrm>
            <a:off x="838200" y="858130"/>
            <a:ext cx="10515600" cy="5318834"/>
          </a:xfrm>
        </p:spPr>
        <p:txBody>
          <a:bodyPr>
            <a:normAutofit fontScale="92500" lnSpcReduction="20000"/>
          </a:bodyPr>
          <a:lstStyle/>
          <a:p>
            <a:pPr marL="228600" indent="-228600" algn="r" defTabSz="914400" rtl="1" eaLnBrk="1" latinLnBrk="0" hangingPunct="1">
              <a:lnSpc>
                <a:spcPct val="90000"/>
              </a:lnSpc>
              <a:spcBef>
                <a:spcPts val="1000"/>
              </a:spcBef>
              <a:buFont typeface="Arial"/>
              <a:buChar char="•"/>
            </a:pPr>
            <a:r>
              <a:rPr lang="ar-SA" u="sng" dirty="0" smtClean="0"/>
              <a:t>١- طريقة أقصى جهد: </a:t>
            </a:r>
            <a:r>
              <a:rPr lang="ar-SA" dirty="0" smtClean="0"/>
              <a:t>يبذل البنك أقصى جهده لبيع الأوراق ، ويتم إرجاع الأوراق الغير مباعة للمصدر مقابل عمولة محددة. حالات استخدام طريقة أقصى جهد:</a:t>
            </a:r>
          </a:p>
          <a:p>
            <a:pPr marL="228600" indent="-228600" algn="r" defTabSz="914400" rtl="1" eaLnBrk="1" latinLnBrk="0" hangingPunct="1">
              <a:lnSpc>
                <a:spcPct val="90000"/>
              </a:lnSpc>
              <a:spcBef>
                <a:spcPts val="1000"/>
              </a:spcBef>
              <a:buFont typeface="Arial"/>
              <a:buChar char="•"/>
            </a:pPr>
            <a:r>
              <a:rPr lang="ar-SA" dirty="0" smtClean="0"/>
              <a:t>١/ الشركات الجديدة صغيرة الحجم، حيث يواجه بنك الاستثمار درجة عالية من المخاطرة في حالة تخطيط الاكتتاب.</a:t>
            </a:r>
          </a:p>
          <a:p>
            <a:pPr marL="228600" indent="-228600" algn="r" defTabSz="914400" rtl="1" eaLnBrk="1" latinLnBrk="0" hangingPunct="1">
              <a:lnSpc>
                <a:spcPct val="90000"/>
              </a:lnSpc>
              <a:spcBef>
                <a:spcPts val="1000"/>
              </a:spcBef>
              <a:buFont typeface="Arial"/>
              <a:buChar char="•"/>
            </a:pPr>
            <a:r>
              <a:rPr lang="ar-SA" dirty="0" smtClean="0"/>
              <a:t>٢/ حين ترى الشركة المصدرة أن شركتها الجديدة سيتم بيعها بسهولة وبعد ذلك تلجأ لطريقة أقصى جهد.</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u="sng" dirty="0" smtClean="0"/>
              <a:t>٢/ طريقة الوكالة: </a:t>
            </a:r>
            <a:r>
              <a:rPr lang="ar-SA" dirty="0" smtClean="0"/>
              <a:t>يتم استخدامها بناء على طلب الشركة وخاصة بمجالات الطرح الخاص.</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r>
              <a:rPr lang="ar-SA" u="sng" dirty="0" smtClean="0"/>
              <a:t>٣/ طريقة تخطيط (تغطية) الاكتتاب:</a:t>
            </a:r>
            <a:r>
              <a:rPr lang="ar-SA" dirty="0"/>
              <a:t> </a:t>
            </a:r>
            <a:r>
              <a:rPr lang="ar-SA" dirty="0" smtClean="0"/>
              <a:t>يقوم البنك بتغطية الاكتتاب بالكامل ويتحمل كامل المخاطرة على أمل تحقيق أرباح من خلال الفرق بين سعر الشراء والبيع وهي من أكثر الطرق مخاطرة بسبب احتمالية تعرض البنك للخسارة.</a:t>
            </a:r>
          </a:p>
          <a:p>
            <a:pPr marL="228600" indent="-228600" algn="r" defTabSz="914400" rtl="1" eaLnBrk="1" latinLnBrk="0" hangingPunct="1">
              <a:lnSpc>
                <a:spcPct val="90000"/>
              </a:lnSpc>
              <a:spcBef>
                <a:spcPts val="1000"/>
              </a:spcBef>
              <a:buFont typeface="Arial"/>
              <a:buChar char="•"/>
            </a:pPr>
            <a:r>
              <a:rPr lang="ar-SA" u="sng" dirty="0" smtClean="0"/>
              <a:t>(نشرة الاكتتاب): </a:t>
            </a:r>
            <a:r>
              <a:rPr lang="ar-SA" dirty="0" smtClean="0"/>
              <a:t>تحتوي على ملخص لأهم الحقائق المتعلقة بالشركة وأهم الحقائق عن الورقة المصدرة ، ويستخدمها البنك في الترويج للاكتتاب.</a:t>
            </a:r>
          </a:p>
          <a:p>
            <a:pPr marL="228600" indent="-228600" algn="r" defTabSz="914400" rtl="1" eaLnBrk="1" latinLnBrk="0" hangingPunct="1">
              <a:lnSpc>
                <a:spcPct val="90000"/>
              </a:lnSpc>
              <a:spcBef>
                <a:spcPts val="1000"/>
              </a:spcBef>
              <a:buFont typeface="Arial"/>
              <a:buChar char="•"/>
            </a:pPr>
            <a:endParaRPr lang="ar-SA" dirty="0" smtClean="0"/>
          </a:p>
        </p:txBody>
      </p:sp>
      <p:sp>
        <p:nvSpPr>
          <p:cNvPr id="4" name="Slide Number Placeholder 3"/>
          <p:cNvSpPr>
            <a:spLocks noGrp="1"/>
          </p:cNvSpPr>
          <p:nvPr>
            <p:ph type="sldNum" sz="quarter" idx="12"/>
          </p:nvPr>
        </p:nvSpPr>
        <p:spPr/>
        <p:txBody>
          <a:bodyPr/>
          <a:lstStyle/>
          <a:p>
            <a:fld id="{0844F29C-7DF9-104E-9467-69D906282182}" type="slidenum">
              <a:rPr lang="en-US" smtClean="0"/>
              <a:t>9</a:t>
            </a:fld>
            <a:endParaRPr lang="en-US" dirty="0"/>
          </a:p>
        </p:txBody>
      </p:sp>
    </p:spTree>
    <p:extLst>
      <p:ext uri="{BB962C8B-B14F-4D97-AF65-F5344CB8AC3E}">
        <p14:creationId xmlns:p14="http://schemas.microsoft.com/office/powerpoint/2010/main" val="281549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4236</TotalTime>
  <Words>1821</Words>
  <Application>Microsoft Macintosh PowerPoint</Application>
  <PresentationFormat>Widescreen</PresentationFormat>
  <Paragraphs>221</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Calibri Light</vt:lpstr>
      <vt:lpstr>Times New Roman</vt:lpstr>
      <vt:lpstr>Wingdings</vt:lpstr>
      <vt:lpstr>Arial</vt:lpstr>
      <vt:lpstr>Office Theme</vt:lpstr>
      <vt:lpstr>  اقتصاديات نقود وبنوك  </vt:lpstr>
      <vt:lpstr>الفصل الثاني اقتصاديات نقود وبنوك  </vt:lpstr>
      <vt:lpstr>الفصل الثاني اقتصاديات نقود وبنوك </vt:lpstr>
      <vt:lpstr>الفصل الثاني اقتصاديات نقود وبنوك </vt:lpstr>
      <vt:lpstr>الفصل الثاني اقتصاديات نقود وبنوك </vt:lpstr>
      <vt:lpstr>الفصل الثاني اقتصاديات نقود وبنوك </vt:lpstr>
      <vt:lpstr>الفصل الثاني اقتصاديات نقود وبنوك </vt:lpstr>
      <vt:lpstr>الفصل الثاني اقتصاديات نقود وبنوك</vt:lpstr>
      <vt:lpstr>الفصل الثاني اقتصاديات نقود وبنوك</vt:lpstr>
      <vt:lpstr>الفصل الثاني اقتصاديات نقود وبنوك</vt:lpstr>
      <vt:lpstr>الفصل الثاني اقتصاديات نقود وبنوك</vt:lpstr>
      <vt:lpstr>الفصل الثاني اقتصاديات نقود وبنوك </vt:lpstr>
      <vt:lpstr>الفصل الثاني اقتصاديات نقود وبنوك </vt:lpstr>
      <vt:lpstr>الفصل الثاني اقتصاديات نقود وبنوك </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deemah alammar</dc:creator>
  <cp:lastModifiedBy>deemah alammar</cp:lastModifiedBy>
  <cp:revision>41</cp:revision>
  <dcterms:created xsi:type="dcterms:W3CDTF">2017-02-19T06:54:24Z</dcterms:created>
  <dcterms:modified xsi:type="dcterms:W3CDTF">2017-03-07T06:00:57Z</dcterms:modified>
</cp:coreProperties>
</file>