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85" r:id="rId2"/>
    <p:sldId id="256" r:id="rId3"/>
    <p:sldId id="257" r:id="rId4"/>
    <p:sldId id="258" r:id="rId5"/>
    <p:sldId id="261" r:id="rId6"/>
    <p:sldId id="262" r:id="rId7"/>
    <p:sldId id="263" r:id="rId8"/>
    <p:sldId id="259" r:id="rId9"/>
    <p:sldId id="260" r:id="rId10"/>
    <p:sldId id="264" r:id="rId11"/>
    <p:sldId id="265" r:id="rId12"/>
    <p:sldId id="266" r:id="rId13"/>
    <p:sldId id="284"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نمط متوسط 1 - تميي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D7AC3CCA-C797-4891-BE02-D94E43425B78}" styleName="النمط المتوسط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55" d="100"/>
          <a:sy n="55" d="100"/>
        </p:scale>
        <p:origin x="-966"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B8ABB09-4A1D-463E-8065-109CC2B7EFAA}" type="datetimeFigureOut">
              <a:rPr lang="ar-SA" smtClean="0"/>
              <a:t>12/06/40</a:t>
            </a:fld>
            <a:endParaRPr lang="ar-SA"/>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12/06/40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12/06/40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B8ABB09-4A1D-463E-8065-109CC2B7EFAA}" type="datetimeFigureOut">
              <a:rPr lang="ar-SA" smtClean="0"/>
              <a:t>12/06/40</a:t>
            </a:fld>
            <a:endParaRPr lang="ar-SA"/>
          </a:p>
        </p:txBody>
      </p:sp>
      <p:sp>
        <p:nvSpPr>
          <p:cNvPr id="9" name="عنصر نائب لرقم الشريحة 8"/>
          <p:cNvSpPr>
            <a:spLocks noGrp="1"/>
          </p:cNvSpPr>
          <p:nvPr>
            <p:ph type="sldNum" sz="quarter" idx="15"/>
          </p:nvPr>
        </p:nvSpPr>
        <p:spPr/>
        <p:txBody>
          <a:bodyPr rtlCol="0"/>
          <a:lstStyle/>
          <a:p>
            <a:fld id="{0B34F065-1154-456A-91E3-76DE8E75E17B}" type="slidenum">
              <a:rPr lang="ar-SA" smtClean="0"/>
              <a:t>‹#›</a:t>
            </a:fld>
            <a:endParaRPr lang="ar-SA"/>
          </a:p>
        </p:txBody>
      </p:sp>
      <p:sp>
        <p:nvSpPr>
          <p:cNvPr id="10" name="عنصر نائب للتذييل 9"/>
          <p:cNvSpPr>
            <a:spLocks noGrp="1"/>
          </p:cNvSpPr>
          <p:nvPr>
            <p:ph type="ftr" sz="quarter" idx="16"/>
          </p:nvPr>
        </p:nvSpPr>
        <p:spPr/>
        <p:txBody>
          <a:bodyPr rtlCol="0"/>
          <a:lstStyle/>
          <a:p>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B8ABB09-4A1D-463E-8065-109CC2B7EFAA}" type="datetimeFigureOut">
              <a:rPr lang="ar-SA" smtClean="0"/>
              <a:t>12/06/40</a:t>
            </a:fld>
            <a:endParaRPr lang="ar-SA"/>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12/06/40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12/06/40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B8ABB09-4A1D-463E-8065-109CC2B7EFAA}" type="datetimeFigureOut">
              <a:rPr lang="ar-SA" smtClean="0"/>
              <a:t>12/06/40</a:t>
            </a:fld>
            <a:endParaRPr lang="ar-SA"/>
          </a:p>
        </p:txBody>
      </p:sp>
      <p:sp>
        <p:nvSpPr>
          <p:cNvPr id="7" name="عنصر نائب لرقم الشريحة 6"/>
          <p:cNvSpPr>
            <a:spLocks noGrp="1"/>
          </p:cNvSpPr>
          <p:nvPr>
            <p:ph type="sldNum" sz="quarter" idx="11"/>
          </p:nvPr>
        </p:nvSpPr>
        <p:spPr/>
        <p:txBody>
          <a:bodyPr rtlCol="0"/>
          <a:lstStyle/>
          <a:p>
            <a:fld id="{0B34F065-1154-456A-91E3-76DE8E75E17B}" type="slidenum">
              <a:rPr lang="ar-SA" smtClean="0"/>
              <a:t>‹#›</a:t>
            </a:fld>
            <a:endParaRPr lang="ar-SA"/>
          </a:p>
        </p:txBody>
      </p:sp>
      <p:sp>
        <p:nvSpPr>
          <p:cNvPr id="8" name="عنصر نائب للتذييل 7"/>
          <p:cNvSpPr>
            <a:spLocks noGrp="1"/>
          </p:cNvSpPr>
          <p:nvPr>
            <p:ph type="ftr" sz="quarter" idx="12"/>
          </p:nvPr>
        </p:nvSpPr>
        <p:spPr/>
        <p:txBody>
          <a:bodyPr rtlCol="0"/>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12/06/40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B8ABB09-4A1D-463E-8065-109CC2B7EFAA}" type="datetimeFigureOut">
              <a:rPr lang="ar-SA" smtClean="0"/>
              <a:t>12/06/40</a:t>
            </a:fld>
            <a:endParaRPr lang="ar-SA"/>
          </a:p>
        </p:txBody>
      </p:sp>
      <p:sp>
        <p:nvSpPr>
          <p:cNvPr id="22" name="عنصر نائب لرقم الشريحة 21"/>
          <p:cNvSpPr>
            <a:spLocks noGrp="1"/>
          </p:cNvSpPr>
          <p:nvPr>
            <p:ph type="sldNum" sz="quarter" idx="15"/>
          </p:nvPr>
        </p:nvSpPr>
        <p:spPr/>
        <p:txBody>
          <a:bodyPr rtlCol="0"/>
          <a:lstStyle/>
          <a:p>
            <a:fld id="{0B34F065-1154-456A-91E3-76DE8E75E17B}" type="slidenum">
              <a:rPr lang="ar-SA" smtClean="0"/>
              <a:t>‹#›</a:t>
            </a:fld>
            <a:endParaRPr lang="ar-SA"/>
          </a:p>
        </p:txBody>
      </p:sp>
      <p:sp>
        <p:nvSpPr>
          <p:cNvPr id="23" name="عنصر نائب للتذييل 22"/>
          <p:cNvSpPr>
            <a:spLocks noGrp="1"/>
          </p:cNvSpPr>
          <p:nvPr>
            <p:ph type="ftr" sz="quarter" idx="16"/>
          </p:nvPr>
        </p:nvSpPr>
        <p:spPr/>
        <p:txBody>
          <a:bodyPr rtlCol="0"/>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1B8ABB09-4A1D-463E-8065-109CC2B7EFAA}" type="datetimeFigureOut">
              <a:rPr lang="ar-SA" smtClean="0"/>
              <a:t>12/06/40</a:t>
            </a:fld>
            <a:endParaRPr lang="ar-SA"/>
          </a:p>
        </p:txBody>
      </p:sp>
      <p:sp>
        <p:nvSpPr>
          <p:cNvPr id="18" name="عنصر نائب لرقم الشريحة 17"/>
          <p:cNvSpPr>
            <a:spLocks noGrp="1"/>
          </p:cNvSpPr>
          <p:nvPr>
            <p:ph type="sldNum" sz="quarter" idx="11"/>
          </p:nvPr>
        </p:nvSpPr>
        <p:spPr/>
        <p:txBody>
          <a:bodyPr rtlCol="0"/>
          <a:lstStyle/>
          <a:p>
            <a:fld id="{0B34F065-1154-456A-91E3-76DE8E75E17B}" type="slidenum">
              <a:rPr lang="ar-SA" smtClean="0"/>
              <a:t>‹#›</a:t>
            </a:fld>
            <a:endParaRPr lang="ar-SA"/>
          </a:p>
        </p:txBody>
      </p:sp>
      <p:sp>
        <p:nvSpPr>
          <p:cNvPr id="21" name="عنصر نائب للتذييل 20"/>
          <p:cNvSpPr>
            <a:spLocks noGrp="1"/>
          </p:cNvSpPr>
          <p:nvPr>
            <p:ph type="ftr" sz="quarter" idx="12"/>
          </p:nvPr>
        </p:nvSpPr>
        <p:spPr/>
        <p:txBody>
          <a:bodyPr rtlCol="0"/>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8ABB09-4A1D-463E-8065-109CC2B7EFAA}" type="datetimeFigureOut">
              <a:rPr lang="ar-SA" smtClean="0"/>
              <a:t>12/06/40</a:t>
            </a:fld>
            <a:endParaRPr lang="ar-SA"/>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0" y="0"/>
            <a:ext cx="8748464" cy="6861065"/>
          </a:xfrm>
        </p:spPr>
        <p:txBody>
          <a:bodyPr>
            <a:normAutofit fontScale="25000" lnSpcReduction="20000"/>
          </a:bodyPr>
          <a:lstStyle/>
          <a:p>
            <a:pPr marL="0" indent="0">
              <a:buNone/>
            </a:pPr>
            <a:r>
              <a:rPr lang="ar-SA" sz="1800" b="1" dirty="0" smtClean="0"/>
              <a:t> </a:t>
            </a:r>
          </a:p>
          <a:p>
            <a:pPr marL="0" indent="0">
              <a:buNone/>
            </a:pPr>
            <a:endParaRPr lang="ar-SA" sz="2300" b="1" dirty="0"/>
          </a:p>
          <a:p>
            <a:pPr marL="0" indent="0">
              <a:buNone/>
            </a:pPr>
            <a:r>
              <a:rPr lang="ar-SA" sz="6400" b="1" dirty="0" smtClean="0">
                <a:latin typeface="Arial" pitchFamily="34" charset="0"/>
                <a:cs typeface="Arial" pitchFamily="34" charset="0"/>
              </a:rPr>
              <a:t>المملكة </a:t>
            </a:r>
            <a:r>
              <a:rPr lang="ar-SA" sz="6400" b="1" dirty="0">
                <a:latin typeface="Arial" pitchFamily="34" charset="0"/>
                <a:cs typeface="Arial" pitchFamily="34" charset="0"/>
              </a:rPr>
              <a:t>العربية </a:t>
            </a:r>
            <a:r>
              <a:rPr lang="ar-SA" sz="6400" b="1" dirty="0" smtClean="0">
                <a:latin typeface="Arial" pitchFamily="34" charset="0"/>
                <a:cs typeface="Arial" pitchFamily="34" charset="0"/>
              </a:rPr>
              <a:t>السعودية                                                                       </a:t>
            </a:r>
            <a:endParaRPr lang="en-US" sz="6400" b="1" dirty="0">
              <a:latin typeface="Arial" pitchFamily="34" charset="0"/>
              <a:cs typeface="Arial" pitchFamily="34" charset="0"/>
            </a:endParaRPr>
          </a:p>
          <a:p>
            <a:pPr marL="0" indent="0">
              <a:buNone/>
            </a:pPr>
            <a:r>
              <a:rPr lang="ar-SA" sz="6400" b="1" dirty="0">
                <a:latin typeface="Arial" pitchFamily="34" charset="0"/>
                <a:cs typeface="Arial" pitchFamily="34" charset="0"/>
              </a:rPr>
              <a:t>جامعة الملك سعود</a:t>
            </a:r>
            <a:endParaRPr lang="en-US" sz="6400" b="1" dirty="0">
              <a:latin typeface="Arial" pitchFamily="34" charset="0"/>
              <a:cs typeface="Arial" pitchFamily="34" charset="0"/>
            </a:endParaRPr>
          </a:p>
          <a:p>
            <a:pPr marL="0" indent="0">
              <a:buNone/>
            </a:pPr>
            <a:r>
              <a:rPr lang="ar-SA" sz="6400" b="1" dirty="0">
                <a:latin typeface="Arial" pitchFamily="34" charset="0"/>
                <a:cs typeface="Arial" pitchFamily="34" charset="0"/>
              </a:rPr>
              <a:t>كلية التربية</a:t>
            </a:r>
            <a:endParaRPr lang="en-US" sz="6400" b="1" dirty="0">
              <a:latin typeface="Arial" pitchFamily="34" charset="0"/>
              <a:cs typeface="Arial" pitchFamily="34" charset="0"/>
            </a:endParaRPr>
          </a:p>
          <a:p>
            <a:pPr marL="0" indent="0">
              <a:buNone/>
            </a:pPr>
            <a:r>
              <a:rPr lang="ar-SA" sz="6400" b="1" dirty="0">
                <a:latin typeface="Arial" pitchFamily="34" charset="0"/>
                <a:cs typeface="Arial" pitchFamily="34" charset="0"/>
              </a:rPr>
              <a:t>قسم المناهج وطرق التدريس</a:t>
            </a:r>
            <a:endParaRPr lang="en-US" sz="6400" b="1" dirty="0">
              <a:latin typeface="Arial" pitchFamily="34" charset="0"/>
              <a:cs typeface="Arial" pitchFamily="34" charset="0"/>
            </a:endParaRPr>
          </a:p>
          <a:p>
            <a:pPr marL="0" indent="0">
              <a:buNone/>
            </a:pPr>
            <a:r>
              <a:rPr lang="ar-SA" sz="6400" b="1" dirty="0">
                <a:latin typeface="Arial" pitchFamily="34" charset="0"/>
                <a:cs typeface="Arial" pitchFamily="34" charset="0"/>
              </a:rPr>
              <a:t>طرق تدريس التربية </a:t>
            </a:r>
            <a:r>
              <a:rPr lang="ar-SA" sz="6400" b="1" dirty="0" smtClean="0">
                <a:latin typeface="Arial" pitchFamily="34" charset="0"/>
                <a:cs typeface="Arial" pitchFamily="34" charset="0"/>
              </a:rPr>
              <a:t>البدنية</a:t>
            </a:r>
          </a:p>
          <a:p>
            <a:pPr marL="0" indent="0">
              <a:buNone/>
            </a:pPr>
            <a:endParaRPr lang="ar-SA" sz="6400" b="1" dirty="0">
              <a:latin typeface="Arial" pitchFamily="34" charset="0"/>
              <a:cs typeface="Arial" pitchFamily="34" charset="0"/>
            </a:endParaRPr>
          </a:p>
          <a:p>
            <a:pPr marL="0" indent="0" algn="ctr">
              <a:buNone/>
            </a:pPr>
            <a:endParaRPr lang="ar-SA" sz="6400" b="1" dirty="0">
              <a:latin typeface="Arial" pitchFamily="34" charset="0"/>
              <a:cs typeface="Arial" pitchFamily="34" charset="0"/>
            </a:endParaRPr>
          </a:p>
          <a:p>
            <a:pPr marL="0" indent="0" algn="ctr">
              <a:buNone/>
            </a:pPr>
            <a:r>
              <a:rPr lang="ar-SA" sz="9600" dirty="0" smtClean="0">
                <a:latin typeface="Arial" pitchFamily="34" charset="0"/>
                <a:cs typeface="Arial" pitchFamily="34" charset="0"/>
              </a:rPr>
              <a:t>دراسات </a:t>
            </a:r>
            <a:r>
              <a:rPr lang="ar-SA" sz="9600" dirty="0">
                <a:latin typeface="Arial" pitchFamily="34" charset="0"/>
                <a:cs typeface="Arial" pitchFamily="34" charset="0"/>
              </a:rPr>
              <a:t>متقدمة في تدريس التربية البدنية</a:t>
            </a:r>
            <a:endParaRPr lang="en-US" sz="9600" dirty="0">
              <a:latin typeface="Arial" pitchFamily="34" charset="0"/>
              <a:cs typeface="Arial" pitchFamily="34" charset="0"/>
            </a:endParaRPr>
          </a:p>
          <a:p>
            <a:pPr marL="0" indent="0" algn="ctr">
              <a:buNone/>
            </a:pPr>
            <a:r>
              <a:rPr lang="ar-SA" sz="9600" dirty="0">
                <a:latin typeface="Arial" pitchFamily="34" charset="0"/>
                <a:cs typeface="Arial" pitchFamily="34" charset="0"/>
              </a:rPr>
              <a:t>581 نهج</a:t>
            </a:r>
            <a:endParaRPr lang="en-US" sz="9600" dirty="0">
              <a:latin typeface="Arial" pitchFamily="34" charset="0"/>
              <a:cs typeface="Arial" pitchFamily="34" charset="0"/>
            </a:endParaRPr>
          </a:p>
          <a:p>
            <a:pPr marL="0" indent="0">
              <a:buNone/>
            </a:pPr>
            <a:r>
              <a:rPr lang="ar-SA" sz="4400" dirty="0"/>
              <a:t>  </a:t>
            </a:r>
            <a:endParaRPr lang="en-US" sz="4400" dirty="0"/>
          </a:p>
          <a:p>
            <a:pPr marL="0" indent="0">
              <a:buNone/>
            </a:pPr>
            <a:r>
              <a:rPr lang="ar-SA" sz="4400" dirty="0"/>
              <a:t> </a:t>
            </a:r>
            <a:endParaRPr lang="en-US" sz="9600" dirty="0">
              <a:latin typeface="Arial" pitchFamily="34" charset="0"/>
              <a:cs typeface="Arial" pitchFamily="34" charset="0"/>
            </a:endParaRPr>
          </a:p>
          <a:p>
            <a:pPr marL="0" indent="0" algn="ctr">
              <a:buNone/>
            </a:pPr>
            <a:r>
              <a:rPr lang="ar-SA" sz="9600" dirty="0">
                <a:latin typeface="Arial" pitchFamily="34" charset="0"/>
                <a:cs typeface="Arial" pitchFamily="34" charset="0"/>
              </a:rPr>
              <a:t>بحث بعنوان:</a:t>
            </a:r>
            <a:endParaRPr lang="en-US" sz="9600" dirty="0">
              <a:latin typeface="Arial" pitchFamily="34" charset="0"/>
              <a:cs typeface="Arial" pitchFamily="34" charset="0"/>
            </a:endParaRPr>
          </a:p>
          <a:p>
            <a:pPr marL="0" indent="0" algn="ctr">
              <a:buNone/>
            </a:pPr>
            <a:r>
              <a:rPr lang="ar-SA" sz="9600" dirty="0">
                <a:latin typeface="Arial" pitchFamily="34" charset="0"/>
                <a:cs typeface="Arial" pitchFamily="34" charset="0"/>
              </a:rPr>
              <a:t>طرق التدريس المستخدمة في تدريس المهارات الحركية في التربية البدنية واساليب التدريس (أسلوب التطبيق الذاتي، أسلوب التطبيق الذاتي المتعدد المستويات)</a:t>
            </a:r>
            <a:endParaRPr lang="en-US" sz="9600" dirty="0">
              <a:latin typeface="Arial" pitchFamily="34" charset="0"/>
              <a:cs typeface="Arial" pitchFamily="34" charset="0"/>
            </a:endParaRPr>
          </a:p>
          <a:p>
            <a:pPr marL="0" indent="0">
              <a:buNone/>
            </a:pPr>
            <a:r>
              <a:rPr lang="ar-SA" sz="9600" dirty="0">
                <a:latin typeface="Arial" pitchFamily="34" charset="0"/>
                <a:cs typeface="Arial" pitchFamily="34" charset="0"/>
              </a:rPr>
              <a:t> </a:t>
            </a:r>
            <a:endParaRPr lang="en-US" sz="9600" dirty="0">
              <a:latin typeface="Arial" pitchFamily="34" charset="0"/>
              <a:cs typeface="Arial" pitchFamily="34" charset="0"/>
            </a:endParaRPr>
          </a:p>
          <a:p>
            <a:pPr marL="0" indent="0" algn="ctr">
              <a:buNone/>
            </a:pPr>
            <a:r>
              <a:rPr lang="ar-SA" sz="9600" dirty="0">
                <a:latin typeface="Arial" pitchFamily="34" charset="0"/>
                <a:cs typeface="Arial" pitchFamily="34" charset="0"/>
              </a:rPr>
              <a:t>  أعداد الطالب: ناصر بن محمد القحيز</a:t>
            </a:r>
            <a:endParaRPr lang="en-US" sz="9600" dirty="0">
              <a:latin typeface="Arial" pitchFamily="34" charset="0"/>
              <a:cs typeface="Arial" pitchFamily="34" charset="0"/>
            </a:endParaRPr>
          </a:p>
          <a:p>
            <a:pPr marL="0" indent="0" algn="ctr">
              <a:buNone/>
            </a:pPr>
            <a:r>
              <a:rPr lang="ar-SA" sz="9600" dirty="0">
                <a:latin typeface="Arial" pitchFamily="34" charset="0"/>
                <a:cs typeface="Arial" pitchFamily="34" charset="0"/>
              </a:rPr>
              <a:t>أستاذ المقرر: د. راشد بن محمد الجساس</a:t>
            </a:r>
            <a:endParaRPr lang="en-US" sz="9600" dirty="0">
              <a:latin typeface="Arial" pitchFamily="34" charset="0"/>
              <a:cs typeface="Arial" pitchFamily="34" charset="0"/>
            </a:endParaRPr>
          </a:p>
          <a:p>
            <a:pPr marL="0" indent="0">
              <a:buNone/>
            </a:pPr>
            <a:r>
              <a:rPr lang="ar-SA" sz="9600" dirty="0">
                <a:latin typeface="Arial" pitchFamily="34" charset="0"/>
                <a:cs typeface="Arial" pitchFamily="34" charset="0"/>
              </a:rPr>
              <a:t> </a:t>
            </a:r>
            <a:endParaRPr lang="en-US" sz="9600" dirty="0">
              <a:latin typeface="Arial" pitchFamily="34" charset="0"/>
              <a:cs typeface="Arial" pitchFamily="34" charset="0"/>
            </a:endParaRPr>
          </a:p>
          <a:p>
            <a:pPr marL="0" indent="0">
              <a:buNone/>
            </a:pPr>
            <a:r>
              <a:rPr lang="ar-SA" sz="9600" dirty="0">
                <a:latin typeface="Arial" pitchFamily="34" charset="0"/>
                <a:cs typeface="Arial" pitchFamily="34" charset="0"/>
              </a:rPr>
              <a:t> </a:t>
            </a:r>
            <a:endParaRPr lang="en-US" sz="9600" dirty="0">
              <a:latin typeface="Arial" pitchFamily="34" charset="0"/>
              <a:cs typeface="Arial" pitchFamily="34" charset="0"/>
            </a:endParaRPr>
          </a:p>
          <a:p>
            <a:pPr marL="0" indent="0" algn="ctr">
              <a:buNone/>
            </a:pPr>
            <a:r>
              <a:rPr lang="ar-SA" sz="9600" dirty="0">
                <a:latin typeface="Arial" pitchFamily="34" charset="0"/>
                <a:cs typeface="Arial" pitchFamily="34" charset="0"/>
              </a:rPr>
              <a:t>الفصل الدراسي الثاني لعام 1439 هــ / 1440 هــ</a:t>
            </a:r>
            <a:endParaRPr lang="en-US" sz="9600" dirty="0">
              <a:latin typeface="Arial" pitchFamily="34" charset="0"/>
              <a:cs typeface="Arial" pitchFamily="34" charset="0"/>
            </a:endParaRPr>
          </a:p>
          <a:p>
            <a:pPr marL="0" indent="0">
              <a:buNone/>
            </a:pPr>
            <a:endParaRPr lang="en-US" sz="3200" dirty="0"/>
          </a:p>
          <a:p>
            <a:pPr marL="0" indent="0">
              <a:buNone/>
            </a:pPr>
            <a:endParaRPr lang="en-US" sz="3200" dirty="0"/>
          </a:p>
          <a:p>
            <a:pPr marL="0" indent="0" algn="ctr">
              <a:buNone/>
            </a:pPr>
            <a:endParaRPr lang="ar-SA" sz="6400" b="1" dirty="0" smtClean="0">
              <a:latin typeface="Arial" pitchFamily="34" charset="0"/>
              <a:cs typeface="Arial" pitchFamily="34" charset="0"/>
            </a:endParaRPr>
          </a:p>
          <a:p>
            <a:pPr marL="0" indent="0" algn="ctr">
              <a:buNone/>
            </a:pPr>
            <a:endParaRPr lang="ar-SA" sz="6400" b="1" dirty="0" smtClean="0">
              <a:latin typeface="Arial" pitchFamily="34" charset="0"/>
              <a:cs typeface="Arial" pitchFamily="34" charset="0"/>
            </a:endParaRPr>
          </a:p>
        </p:txBody>
      </p:sp>
      <p:pic>
        <p:nvPicPr>
          <p:cNvPr id="5" name="صورة 4" descr="ksuLogo"/>
          <p:cNvPicPr/>
          <p:nvPr/>
        </p:nvPicPr>
        <p:blipFill>
          <a:blip r:embed="rId2">
            <a:extLst>
              <a:ext uri="{28A0092B-C50C-407E-A947-70E740481C1C}">
                <a14:useLocalDpi xmlns:a14="http://schemas.microsoft.com/office/drawing/2010/main" val="0"/>
              </a:ext>
            </a:extLst>
          </a:blip>
          <a:srcRect/>
          <a:stretch>
            <a:fillRect/>
          </a:stretch>
        </p:blipFill>
        <p:spPr bwMode="auto">
          <a:xfrm>
            <a:off x="1331640" y="332657"/>
            <a:ext cx="1872208" cy="1728192"/>
          </a:xfrm>
          <a:prstGeom prst="rect">
            <a:avLst/>
          </a:prstGeom>
          <a:noFill/>
          <a:ln>
            <a:noFill/>
          </a:ln>
        </p:spPr>
      </p:pic>
    </p:spTree>
    <p:extLst>
      <p:ext uri="{BB962C8B-B14F-4D97-AF65-F5344CB8AC3E}">
        <p14:creationId xmlns:p14="http://schemas.microsoft.com/office/powerpoint/2010/main" val="11212848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107504" y="0"/>
            <a:ext cx="8640960" cy="6858000"/>
          </a:xfrm>
        </p:spPr>
        <p:txBody>
          <a:bodyPr>
            <a:normAutofit fontScale="85000" lnSpcReduction="20000"/>
          </a:bodyPr>
          <a:lstStyle/>
          <a:p>
            <a:pPr marL="0" indent="0">
              <a:buNone/>
            </a:pPr>
            <a:r>
              <a:rPr lang="ar-EG" dirty="0"/>
              <a:t>        </a:t>
            </a:r>
            <a:endParaRPr lang="ar-SA" dirty="0" smtClean="0"/>
          </a:p>
          <a:p>
            <a:pPr marL="0" indent="0" algn="ctr">
              <a:buNone/>
            </a:pPr>
            <a:r>
              <a:rPr lang="ar-EG" dirty="0"/>
              <a:t> </a:t>
            </a:r>
            <a:r>
              <a:rPr lang="ar-SA" b="1" dirty="0"/>
              <a:t>طرق التدريس المستخدمة في </a:t>
            </a:r>
            <a:r>
              <a:rPr lang="ar-SA" b="1" dirty="0" smtClean="0"/>
              <a:t>تدريس </a:t>
            </a:r>
            <a:r>
              <a:rPr lang="ar-SA" b="1" dirty="0"/>
              <a:t>المهارات الحركية في التربية البدنية</a:t>
            </a:r>
            <a:endParaRPr lang="en-US" dirty="0"/>
          </a:p>
          <a:p>
            <a:pPr marL="0" indent="0">
              <a:buNone/>
            </a:pPr>
            <a:endParaRPr lang="en-US" dirty="0"/>
          </a:p>
          <a:p>
            <a:pPr marL="0" indent="0">
              <a:buNone/>
            </a:pPr>
            <a:r>
              <a:rPr lang="ar-EG" b="1" dirty="0"/>
              <a:t>أولا ً: الطريقة الكلية :</a:t>
            </a:r>
            <a:endParaRPr lang="en-US" dirty="0"/>
          </a:p>
          <a:p>
            <a:pPr marL="0" indent="0">
              <a:buNone/>
            </a:pPr>
            <a:r>
              <a:rPr lang="ar-EG" dirty="0"/>
              <a:t>تعني هذه الطريقة تعليم التلاميذ المهارة الحركية ككل دون تقسيم الحركة إلى أجزاء .</a:t>
            </a:r>
            <a:endParaRPr lang="en-US" dirty="0"/>
          </a:p>
          <a:p>
            <a:pPr marL="0" indent="0">
              <a:buNone/>
            </a:pPr>
            <a:r>
              <a:rPr lang="ar-EG" dirty="0"/>
              <a:t> </a:t>
            </a:r>
            <a:endParaRPr lang="en-US" dirty="0"/>
          </a:p>
          <a:p>
            <a:pPr marL="0" indent="0">
              <a:buNone/>
            </a:pPr>
            <a:r>
              <a:rPr lang="ar-EG" b="1" dirty="0"/>
              <a:t>مميزات الطريقة الكلية :</a:t>
            </a:r>
            <a:endParaRPr lang="en-US" dirty="0"/>
          </a:p>
          <a:p>
            <a:pPr marL="0" indent="0">
              <a:buNone/>
            </a:pPr>
            <a:r>
              <a:rPr lang="ar-SA" b="1" dirty="0"/>
              <a:t>– </a:t>
            </a:r>
            <a:r>
              <a:rPr lang="ar-SA" dirty="0"/>
              <a:t>وضوح الهدف العام امام التلاميذ وهو امر له اهميته التربوية لأنه يجعلهم ايجابيون في عملية التعليم فيحاولون الوصول لتحقيق هذا الهدف من اقصر الطرق</a:t>
            </a:r>
            <a:endParaRPr lang="en-US" dirty="0"/>
          </a:p>
          <a:p>
            <a:pPr marL="0" indent="0">
              <a:buNone/>
            </a:pPr>
            <a:r>
              <a:rPr lang="ar-SA" dirty="0"/>
              <a:t>ـــ  تناسب تعليم المهارات السهلة </a:t>
            </a:r>
            <a:endParaRPr lang="en-US" dirty="0"/>
          </a:p>
          <a:p>
            <a:pPr marL="0" indent="0">
              <a:buNone/>
            </a:pPr>
            <a:r>
              <a:rPr lang="ar-SA" b="1" dirty="0"/>
              <a:t>–  </a:t>
            </a:r>
            <a:r>
              <a:rPr lang="ar-EG" dirty="0"/>
              <a:t>تستخدم في تدريس المهارة الحركية التي لا يمكن تجزئتها.</a:t>
            </a:r>
            <a:endParaRPr lang="en-US" dirty="0"/>
          </a:p>
          <a:p>
            <a:pPr marL="0" indent="0">
              <a:buNone/>
            </a:pPr>
            <a:r>
              <a:rPr lang="ar-SA" b="1" dirty="0"/>
              <a:t>–  </a:t>
            </a:r>
            <a:r>
              <a:rPr lang="ar-EG" dirty="0"/>
              <a:t>تعتبر طريقة شيقة بالنسبة للتلاميذ .</a:t>
            </a:r>
            <a:endParaRPr lang="en-US" dirty="0"/>
          </a:p>
          <a:p>
            <a:pPr marL="0" indent="0">
              <a:buNone/>
            </a:pPr>
            <a:r>
              <a:rPr lang="ar-SA" b="1" dirty="0"/>
              <a:t>–  </a:t>
            </a:r>
            <a:r>
              <a:rPr lang="ar-EG" dirty="0"/>
              <a:t>تناسب كثرة عدد التلاميذ في الفصل .</a:t>
            </a:r>
            <a:endParaRPr lang="en-US" dirty="0"/>
          </a:p>
          <a:p>
            <a:pPr marL="0" indent="0">
              <a:buNone/>
            </a:pPr>
            <a:r>
              <a:rPr lang="ar-SA" b="1" dirty="0"/>
              <a:t>–  </a:t>
            </a:r>
            <a:r>
              <a:rPr lang="ar-EG" dirty="0"/>
              <a:t>توفير قدر مناسب من وقت الحصة للتطبيق والممارسة لتحقيق التفاعل والانسجام بين تلاميذ الفصل</a:t>
            </a:r>
            <a:endParaRPr lang="en-US" dirty="0"/>
          </a:p>
          <a:p>
            <a:pPr marL="0" indent="0">
              <a:buNone/>
            </a:pPr>
            <a:r>
              <a:rPr lang="ar-EG" b="1" dirty="0"/>
              <a:t> </a:t>
            </a:r>
            <a:endParaRPr lang="en-US" dirty="0"/>
          </a:p>
          <a:p>
            <a:pPr marL="0" indent="0">
              <a:buNone/>
            </a:pPr>
            <a:r>
              <a:rPr lang="ar-EG" b="1" dirty="0"/>
              <a:t>عيوب الطريقة الكلية :</a:t>
            </a:r>
            <a:endParaRPr lang="en-US" dirty="0"/>
          </a:p>
          <a:p>
            <a:pPr marL="0" indent="0">
              <a:buNone/>
            </a:pPr>
            <a:r>
              <a:rPr lang="ar-SA" b="1" dirty="0"/>
              <a:t>–  </a:t>
            </a:r>
            <a:r>
              <a:rPr lang="ar-SA" dirty="0"/>
              <a:t>لا تراعي</a:t>
            </a:r>
            <a:r>
              <a:rPr lang="ar-SA" b="1" dirty="0"/>
              <a:t> </a:t>
            </a:r>
            <a:r>
              <a:rPr lang="ar-EG" dirty="0"/>
              <a:t>الفروق الفردية بين الطلاب . </a:t>
            </a:r>
            <a:endParaRPr lang="en-US" dirty="0"/>
          </a:p>
          <a:p>
            <a:pPr marL="0" indent="0">
              <a:buNone/>
            </a:pPr>
            <a:r>
              <a:rPr lang="ar-SA" b="1" dirty="0"/>
              <a:t>–  </a:t>
            </a:r>
            <a:r>
              <a:rPr lang="ar-SA" dirty="0"/>
              <a:t>يصعب على التلاميذ معرفة دقائق وتفاصيل الحركات</a:t>
            </a:r>
            <a:endParaRPr lang="en-US" dirty="0"/>
          </a:p>
          <a:p>
            <a:pPr marL="0" indent="0">
              <a:buNone/>
            </a:pPr>
            <a:r>
              <a:rPr lang="ar-SA" dirty="0"/>
              <a:t>ـــ يصعب استخدامها مع المهارات الحركية التي يتميز بعض اجزائها بصعوبة الاداء</a:t>
            </a:r>
            <a:endParaRPr lang="en-US" dirty="0"/>
          </a:p>
          <a:p>
            <a:pPr marL="0" indent="0">
              <a:buNone/>
            </a:pPr>
            <a:r>
              <a:rPr lang="ar-SA" dirty="0"/>
              <a:t>ــ صعوبة التخلص من الاخطاء التي تحدث اثناء ممارسة التمارين</a:t>
            </a:r>
            <a:endParaRPr lang="en-US" dirty="0"/>
          </a:p>
          <a:p>
            <a:endParaRPr lang="ar-SA" dirty="0"/>
          </a:p>
        </p:txBody>
      </p:sp>
    </p:spTree>
    <p:extLst>
      <p:ext uri="{BB962C8B-B14F-4D97-AF65-F5344CB8AC3E}">
        <p14:creationId xmlns:p14="http://schemas.microsoft.com/office/powerpoint/2010/main" val="2865186944"/>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188640"/>
            <a:ext cx="8147248" cy="6285312"/>
          </a:xfrm>
        </p:spPr>
        <p:txBody>
          <a:bodyPr>
            <a:normAutofit fontScale="92500" lnSpcReduction="10000"/>
          </a:bodyPr>
          <a:lstStyle/>
          <a:p>
            <a:pPr marL="0" indent="0">
              <a:buNone/>
            </a:pPr>
            <a:r>
              <a:rPr lang="ar-EG" b="1" dirty="0"/>
              <a:t>ثانياً: الطريقة الجزئية :</a:t>
            </a:r>
            <a:endParaRPr lang="en-US" dirty="0"/>
          </a:p>
          <a:p>
            <a:pPr marL="0" indent="0">
              <a:buNone/>
            </a:pPr>
            <a:r>
              <a:rPr lang="ar-EG" dirty="0"/>
              <a:t>وفيها تقسم الحركة إلى أجزاء ويقوم المدرس بتعليم كل جزء قائم بذاته وعندما يتأكد المدرس من إتقان هذا الجزء ينتقل إلى جزء آخر في الحركة وهكذا حتى ينتهي من كل الأجزاء ويقوم بعد ذلك بجميع تلك الأجزاء بعضها البعض .</a:t>
            </a:r>
            <a:endParaRPr lang="en-US" dirty="0"/>
          </a:p>
          <a:p>
            <a:pPr marL="0" indent="0">
              <a:buNone/>
            </a:pPr>
            <a:r>
              <a:rPr lang="ar-EG" dirty="0"/>
              <a:t> </a:t>
            </a:r>
            <a:endParaRPr lang="en-US" dirty="0"/>
          </a:p>
          <a:p>
            <a:pPr marL="0" indent="0">
              <a:buNone/>
            </a:pPr>
            <a:r>
              <a:rPr lang="ar-EG" b="1" dirty="0"/>
              <a:t>مميزات الطريقة الجزئية :</a:t>
            </a:r>
            <a:endParaRPr lang="en-US" dirty="0"/>
          </a:p>
          <a:p>
            <a:pPr marL="0" lvl="0" indent="0">
              <a:buNone/>
            </a:pPr>
            <a:r>
              <a:rPr lang="ar-SA" dirty="0" smtClean="0"/>
              <a:t>- </a:t>
            </a:r>
            <a:r>
              <a:rPr lang="ar-EG" dirty="0" smtClean="0"/>
              <a:t>يفضل </a:t>
            </a:r>
            <a:r>
              <a:rPr lang="ar-EG" dirty="0"/>
              <a:t>استخدامها عند تعليم المهارات الحركية المركبة</a:t>
            </a:r>
            <a:endParaRPr lang="en-US" dirty="0"/>
          </a:p>
          <a:p>
            <a:pPr marL="0" lvl="0" indent="0">
              <a:buNone/>
            </a:pPr>
            <a:r>
              <a:rPr lang="ar-SA" dirty="0" smtClean="0"/>
              <a:t>- </a:t>
            </a:r>
            <a:r>
              <a:rPr lang="ar-EG" dirty="0" smtClean="0"/>
              <a:t>تساعد </a:t>
            </a:r>
            <a:r>
              <a:rPr lang="ar-EG" dirty="0"/>
              <a:t>على إتقان أجزاء الحركة</a:t>
            </a:r>
            <a:endParaRPr lang="en-US" dirty="0"/>
          </a:p>
          <a:p>
            <a:pPr marL="0" lvl="0" indent="0">
              <a:buNone/>
            </a:pPr>
            <a:r>
              <a:rPr lang="ar-SA" dirty="0" smtClean="0"/>
              <a:t>- </a:t>
            </a:r>
            <a:r>
              <a:rPr lang="ar-SA" dirty="0"/>
              <a:t> </a:t>
            </a:r>
            <a:r>
              <a:rPr lang="ar-EG" dirty="0"/>
              <a:t>تساعد على فهم كل جزء من الحركة </a:t>
            </a:r>
            <a:endParaRPr lang="en-US" dirty="0"/>
          </a:p>
          <a:p>
            <a:pPr marL="0" lvl="0" indent="0">
              <a:buNone/>
            </a:pPr>
            <a:r>
              <a:rPr lang="ar-SA" dirty="0" smtClean="0"/>
              <a:t>- </a:t>
            </a:r>
            <a:r>
              <a:rPr lang="ar-EG" dirty="0" smtClean="0"/>
              <a:t>تستخدم </a:t>
            </a:r>
            <a:r>
              <a:rPr lang="ar-EG" dirty="0"/>
              <a:t>إذا كان عدد التلاميذ بالفصل قليلا ً </a:t>
            </a:r>
            <a:endParaRPr lang="en-US" dirty="0"/>
          </a:p>
          <a:p>
            <a:pPr marL="0" lvl="0" indent="0">
              <a:buNone/>
            </a:pPr>
            <a:r>
              <a:rPr lang="ar-SA" dirty="0" smtClean="0"/>
              <a:t>- </a:t>
            </a:r>
            <a:r>
              <a:rPr lang="ar-EG" dirty="0" smtClean="0"/>
              <a:t>تراعي </a:t>
            </a:r>
            <a:r>
              <a:rPr lang="ar-EG" dirty="0"/>
              <a:t>الفروق الفردية بين التلاميذ .</a:t>
            </a:r>
            <a:endParaRPr lang="en-US" dirty="0"/>
          </a:p>
          <a:p>
            <a:pPr marL="0" indent="0">
              <a:buNone/>
            </a:pPr>
            <a:r>
              <a:rPr lang="ar-EG" b="1" dirty="0"/>
              <a:t>عيوب الطريقة</a:t>
            </a:r>
            <a:r>
              <a:rPr lang="ar-EG" dirty="0"/>
              <a:t> </a:t>
            </a:r>
            <a:r>
              <a:rPr lang="ar-EG" b="1" dirty="0"/>
              <a:t>الجزئية :</a:t>
            </a:r>
            <a:endParaRPr lang="en-US" dirty="0"/>
          </a:p>
          <a:p>
            <a:pPr marL="0" lvl="0" indent="0">
              <a:buNone/>
            </a:pPr>
            <a:r>
              <a:rPr lang="ar-SA" dirty="0" smtClean="0"/>
              <a:t>- تحتاج </a:t>
            </a:r>
            <a:r>
              <a:rPr lang="ar-SA" dirty="0"/>
              <a:t>الى وقت طويل لتعلم كل جزء من الاجزاء على حده</a:t>
            </a:r>
            <a:endParaRPr lang="en-US" dirty="0"/>
          </a:p>
          <a:p>
            <a:pPr marL="0" lvl="0" indent="0">
              <a:buNone/>
            </a:pPr>
            <a:r>
              <a:rPr lang="ar-SA" dirty="0" smtClean="0"/>
              <a:t>- لا </a:t>
            </a:r>
            <a:r>
              <a:rPr lang="ar-SA" dirty="0"/>
              <a:t>تتناسب مع المهارات الحركية السهلة او التي يصعب تجزئتها</a:t>
            </a:r>
            <a:endParaRPr lang="en-US" dirty="0"/>
          </a:p>
          <a:p>
            <a:pPr marL="0" lvl="0" indent="0">
              <a:buNone/>
            </a:pPr>
            <a:r>
              <a:rPr lang="ar-SA" dirty="0" smtClean="0"/>
              <a:t>- يصاب </a:t>
            </a:r>
            <a:r>
              <a:rPr lang="ar-SA" dirty="0"/>
              <a:t>الطالب بالإحباط والملل نتيجة التكرار</a:t>
            </a:r>
            <a:endParaRPr lang="en-US" dirty="0"/>
          </a:p>
          <a:p>
            <a:r>
              <a:rPr lang="ar-EG" b="1" dirty="0"/>
              <a:t/>
            </a:r>
            <a:br>
              <a:rPr lang="ar-EG" b="1" dirty="0"/>
            </a:br>
            <a:endParaRPr lang="ar-SA" dirty="0"/>
          </a:p>
        </p:txBody>
      </p:sp>
    </p:spTree>
    <p:extLst>
      <p:ext uri="{BB962C8B-B14F-4D97-AF65-F5344CB8AC3E}">
        <p14:creationId xmlns:p14="http://schemas.microsoft.com/office/powerpoint/2010/main" val="2062862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51520" y="548680"/>
            <a:ext cx="8352928" cy="5925272"/>
          </a:xfrm>
        </p:spPr>
        <p:txBody>
          <a:bodyPr>
            <a:normAutofit/>
          </a:bodyPr>
          <a:lstStyle/>
          <a:p>
            <a:pPr marL="0" indent="0">
              <a:buNone/>
            </a:pPr>
            <a:r>
              <a:rPr lang="ar-EG" b="1" dirty="0"/>
              <a:t>ثالثا ً: الطريقة الكلية الجزئية :</a:t>
            </a:r>
            <a:endParaRPr lang="en-US" dirty="0"/>
          </a:p>
          <a:p>
            <a:pPr marL="0" indent="0">
              <a:buNone/>
            </a:pPr>
            <a:r>
              <a:rPr lang="ar-EG" dirty="0"/>
              <a:t>تعد هذه الطريقة مزيجا</a:t>
            </a:r>
            <a:r>
              <a:rPr lang="ar-SA" dirty="0"/>
              <a:t>ً بين الطريقتين وهي تستهدف الاستفادة من مزايا الطريقتين معاً وتلافي عيوب كل طريقة منهما وفي هذه الطريقة يبدا المعلم تعليم المهارة ككل في البداية وبعد اداء الطالب للمهارة يقوم بالانتقال الى الاجزاء الصعبة </a:t>
            </a:r>
            <a:r>
              <a:rPr lang="ar-SA" dirty="0" err="1"/>
              <a:t>كاجزاء</a:t>
            </a:r>
            <a:r>
              <a:rPr lang="ar-SA" dirty="0"/>
              <a:t> منفردة</a:t>
            </a:r>
            <a:endParaRPr lang="en-US" dirty="0"/>
          </a:p>
          <a:p>
            <a:pPr marL="0" indent="0">
              <a:buNone/>
            </a:pPr>
            <a:r>
              <a:rPr lang="ar-SA" dirty="0"/>
              <a:t> </a:t>
            </a:r>
            <a:endParaRPr lang="en-US" dirty="0"/>
          </a:p>
          <a:p>
            <a:pPr marL="0" indent="0">
              <a:buNone/>
            </a:pPr>
            <a:r>
              <a:rPr lang="ar-SA" b="1" dirty="0"/>
              <a:t>مميزات الطريقة الكلية الجزئية :</a:t>
            </a:r>
            <a:endParaRPr lang="en-US" dirty="0"/>
          </a:p>
          <a:p>
            <a:pPr marL="0" lvl="0" indent="0">
              <a:buNone/>
            </a:pPr>
            <a:r>
              <a:rPr lang="ar-SA" dirty="0" smtClean="0"/>
              <a:t>- تتيح </a:t>
            </a:r>
            <a:r>
              <a:rPr lang="ar-SA" dirty="0"/>
              <a:t>للمعلم خلط بين طرق التدريس للاستفادة من ايجابية كل طريق</a:t>
            </a:r>
            <a:endParaRPr lang="en-US" dirty="0"/>
          </a:p>
          <a:p>
            <a:pPr marL="0" lvl="0" indent="0">
              <a:buNone/>
            </a:pPr>
            <a:r>
              <a:rPr lang="ar-SA" dirty="0" smtClean="0"/>
              <a:t>- وضوح </a:t>
            </a:r>
            <a:r>
              <a:rPr lang="ar-SA" dirty="0"/>
              <a:t>الهدف الحركي يساعد على سرعة تحقيقه من قبل الطالب</a:t>
            </a:r>
            <a:endParaRPr lang="en-US" dirty="0"/>
          </a:p>
          <a:p>
            <a:pPr marL="0" lvl="0" indent="0">
              <a:buNone/>
            </a:pPr>
            <a:r>
              <a:rPr lang="ar-SA" dirty="0" smtClean="0"/>
              <a:t>- معالجة </a:t>
            </a:r>
            <a:r>
              <a:rPr lang="ar-SA" dirty="0"/>
              <a:t>الجزء الصعب لوحده مما يساعد على تقليل الوقت المبذول</a:t>
            </a:r>
            <a:endParaRPr lang="en-US" dirty="0"/>
          </a:p>
          <a:p>
            <a:pPr marL="0" indent="0">
              <a:buNone/>
            </a:pPr>
            <a:r>
              <a:rPr lang="ar-SA" dirty="0"/>
              <a:t> </a:t>
            </a:r>
            <a:endParaRPr lang="en-US" dirty="0"/>
          </a:p>
          <a:p>
            <a:pPr marL="0" indent="0">
              <a:buNone/>
            </a:pPr>
            <a:r>
              <a:rPr lang="ar-SA" b="1" dirty="0"/>
              <a:t>عيوب الطريقة الكلية الجزئية:</a:t>
            </a:r>
            <a:endParaRPr lang="en-US" dirty="0"/>
          </a:p>
          <a:p>
            <a:pPr marL="0" lvl="0" indent="0">
              <a:buNone/>
            </a:pPr>
            <a:r>
              <a:rPr lang="ar-SA" dirty="0" smtClean="0"/>
              <a:t>- الغاء </a:t>
            </a:r>
            <a:r>
              <a:rPr lang="ar-SA" dirty="0"/>
              <a:t>مبدا التدرج في التعليم حيث ينتقل المعلم الى الاجزاء الصعبة</a:t>
            </a:r>
            <a:endParaRPr lang="en-US" dirty="0"/>
          </a:p>
          <a:p>
            <a:pPr marL="0" lvl="0" indent="0">
              <a:buNone/>
            </a:pPr>
            <a:r>
              <a:rPr lang="ar-SA" dirty="0" smtClean="0"/>
              <a:t>- تحتاج </a:t>
            </a:r>
            <a:r>
              <a:rPr lang="ar-SA" dirty="0"/>
              <a:t>الى وقت اطول لمعالجة الاجزاء الصعبة في المهارة الحركية بشكل مستقل</a:t>
            </a:r>
            <a:endParaRPr lang="en-US" dirty="0"/>
          </a:p>
          <a:p>
            <a:endParaRPr lang="ar-SA" dirty="0"/>
          </a:p>
        </p:txBody>
      </p:sp>
    </p:spTree>
    <p:extLst>
      <p:ext uri="{BB962C8B-B14F-4D97-AF65-F5344CB8AC3E}">
        <p14:creationId xmlns:p14="http://schemas.microsoft.com/office/powerpoint/2010/main" val="1156137794"/>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683568" y="2348880"/>
            <a:ext cx="7467600" cy="1296144"/>
          </a:xfrm>
        </p:spPr>
        <p:txBody>
          <a:bodyPr/>
          <a:lstStyle/>
          <a:p>
            <a:pPr marL="0" indent="0" algn="ctr">
              <a:buNone/>
            </a:pPr>
            <a:r>
              <a:rPr lang="ar-SA" sz="6000" dirty="0" smtClean="0"/>
              <a:t>شكراً لتفاعلكم </a:t>
            </a:r>
          </a:p>
          <a:p>
            <a:pPr marL="0" indent="0" algn="ctr">
              <a:buNone/>
            </a:pPr>
            <a:endParaRPr lang="ar-SA" sz="6000" dirty="0"/>
          </a:p>
        </p:txBody>
      </p:sp>
    </p:spTree>
    <p:extLst>
      <p:ext uri="{BB962C8B-B14F-4D97-AF65-F5344CB8AC3E}">
        <p14:creationId xmlns:p14="http://schemas.microsoft.com/office/powerpoint/2010/main" val="169160842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16632"/>
            <a:ext cx="8062664" cy="1152128"/>
          </a:xfrm>
        </p:spPr>
        <p:txBody>
          <a:bodyPr>
            <a:normAutofit fontScale="90000"/>
          </a:bodyPr>
          <a:lstStyle/>
          <a:p>
            <a:pPr algn="ctr"/>
            <a:r>
              <a:rPr lang="ar-SA" dirty="0" smtClean="0"/>
              <a:t/>
            </a:r>
            <a:br>
              <a:rPr lang="ar-SA" dirty="0" smtClean="0"/>
            </a:br>
            <a:r>
              <a:rPr lang="ar-SA" dirty="0"/>
              <a:t/>
            </a:r>
            <a:br>
              <a:rPr lang="ar-SA" dirty="0"/>
            </a:br>
            <a:r>
              <a:rPr lang="ar-SA" dirty="0" smtClean="0"/>
              <a:t/>
            </a:r>
            <a:br>
              <a:rPr lang="ar-SA" dirty="0" smtClean="0"/>
            </a:br>
            <a:r>
              <a:rPr lang="ar-SA" dirty="0"/>
              <a:t/>
            </a:r>
            <a:br>
              <a:rPr lang="ar-SA" dirty="0"/>
            </a:br>
            <a:r>
              <a:rPr lang="ar-SA" dirty="0" smtClean="0"/>
              <a:t/>
            </a:r>
            <a:br>
              <a:rPr lang="ar-SA" dirty="0" smtClean="0"/>
            </a:br>
            <a:r>
              <a:rPr lang="ar-SA" dirty="0"/>
              <a:t/>
            </a:r>
            <a:br>
              <a:rPr lang="ar-SA" dirty="0"/>
            </a:br>
            <a:r>
              <a:rPr lang="ar-SA" dirty="0" smtClean="0"/>
              <a:t/>
            </a:r>
            <a:br>
              <a:rPr lang="ar-SA" dirty="0" smtClean="0"/>
            </a:br>
            <a:r>
              <a:rPr lang="ar-SA" dirty="0"/>
              <a:t/>
            </a:r>
            <a:br>
              <a:rPr lang="ar-SA" dirty="0"/>
            </a:br>
            <a:r>
              <a:rPr lang="ar-SA" dirty="0" smtClean="0"/>
              <a:t/>
            </a:r>
            <a:br>
              <a:rPr lang="ar-SA" dirty="0" smtClean="0"/>
            </a:br>
            <a:r>
              <a:rPr lang="ar-SA" dirty="0"/>
              <a:t/>
            </a:r>
            <a:br>
              <a:rPr lang="ar-SA" dirty="0"/>
            </a:br>
            <a:r>
              <a:rPr lang="en-US" dirty="0"/>
              <a:t/>
            </a:r>
            <a:br>
              <a:rPr lang="en-US" dirty="0"/>
            </a:br>
            <a:r>
              <a:rPr lang="ar-SA" dirty="0"/>
              <a:t> </a:t>
            </a:r>
            <a:r>
              <a:rPr lang="en-US" dirty="0"/>
              <a:t/>
            </a:r>
            <a:br>
              <a:rPr lang="en-US" dirty="0"/>
            </a:br>
            <a:r>
              <a:rPr lang="en-US" dirty="0" smtClean="0"/>
              <a:t/>
            </a:r>
            <a:br>
              <a:rPr lang="en-US" dirty="0" smtClean="0"/>
            </a:br>
            <a:r>
              <a:rPr lang="en-US" dirty="0"/>
              <a:t/>
            </a:r>
            <a:br>
              <a:rPr lang="en-US" dirty="0"/>
            </a:br>
            <a:r>
              <a:rPr lang="ar-SA" dirty="0" smtClean="0"/>
              <a:t/>
            </a:r>
            <a:br>
              <a:rPr lang="ar-SA" dirty="0" smtClean="0"/>
            </a:br>
            <a:r>
              <a:rPr lang="ar-SA" dirty="0"/>
              <a:t/>
            </a:r>
            <a:br>
              <a:rPr lang="ar-SA" dirty="0"/>
            </a:br>
            <a:r>
              <a:rPr lang="ar-SA" dirty="0" smtClean="0"/>
              <a:t>طرق </a:t>
            </a:r>
            <a:r>
              <a:rPr lang="ar-SA" dirty="0"/>
              <a:t>التدريس المستخدمة في </a:t>
            </a:r>
            <a:r>
              <a:rPr lang="ar-SA" dirty="0" smtClean="0"/>
              <a:t>تدريس </a:t>
            </a:r>
            <a:r>
              <a:rPr lang="ar-SA" dirty="0"/>
              <a:t>المهارات الحركية في التربية </a:t>
            </a:r>
            <a:r>
              <a:rPr lang="ar-SA" dirty="0" smtClean="0"/>
              <a:t>البدنية</a:t>
            </a:r>
            <a:r>
              <a:rPr lang="en-US" dirty="0"/>
              <a:t/>
            </a:r>
            <a:br>
              <a:rPr lang="en-US" dirty="0"/>
            </a:br>
            <a:endParaRPr lang="ar-SA" dirty="0"/>
          </a:p>
        </p:txBody>
      </p:sp>
      <p:sp>
        <p:nvSpPr>
          <p:cNvPr id="3" name="عنوان فرعي 2"/>
          <p:cNvSpPr>
            <a:spLocks noGrp="1"/>
          </p:cNvSpPr>
          <p:nvPr>
            <p:ph type="subTitle" idx="1"/>
          </p:nvPr>
        </p:nvSpPr>
        <p:spPr>
          <a:xfrm>
            <a:off x="0" y="836712"/>
            <a:ext cx="9110758" cy="6021288"/>
          </a:xfrm>
        </p:spPr>
        <p:txBody>
          <a:bodyPr>
            <a:normAutofit/>
          </a:bodyPr>
          <a:lstStyle/>
          <a:p>
            <a:pPr algn="r"/>
            <a:r>
              <a:rPr lang="ar-SA" sz="2000" b="0" dirty="0" smtClean="0">
                <a:solidFill>
                  <a:schemeClr val="tx1"/>
                </a:solidFill>
              </a:rPr>
              <a:t>ماهية الطريقة</a:t>
            </a:r>
            <a:endParaRPr lang="en-US" sz="2000" b="0" dirty="0">
              <a:solidFill>
                <a:schemeClr val="tx1"/>
              </a:solidFill>
            </a:endParaRPr>
          </a:p>
          <a:p>
            <a:pPr algn="r"/>
            <a:r>
              <a:rPr lang="ar-EG" sz="2000" b="0" dirty="0">
                <a:solidFill>
                  <a:schemeClr val="tx1"/>
                </a:solidFill>
              </a:rPr>
              <a:t>تعني الطريقة السلوك أو المذهب الذي نسلكه للوصول إلى الهدف أو مجموعة من الوسائل المستخدمة لتحقيق غايات تربوية محددة </a:t>
            </a:r>
            <a:r>
              <a:rPr lang="ar-EG" sz="2000" b="0" dirty="0" smtClean="0">
                <a:solidFill>
                  <a:schemeClr val="tx1"/>
                </a:solidFill>
              </a:rPr>
              <a:t>.</a:t>
            </a:r>
            <a:endParaRPr lang="ar-SA" sz="2000" b="0" dirty="0">
              <a:solidFill>
                <a:schemeClr val="tx1"/>
              </a:solidFill>
            </a:endParaRPr>
          </a:p>
          <a:p>
            <a:pPr algn="r"/>
            <a:endParaRPr lang="ar-SA" sz="2000" b="0" dirty="0" smtClean="0">
              <a:solidFill>
                <a:schemeClr val="tx1"/>
              </a:solidFill>
            </a:endParaRPr>
          </a:p>
          <a:p>
            <a:pPr algn="r"/>
            <a:r>
              <a:rPr lang="ar-EG" sz="2000" b="0" dirty="0" smtClean="0">
                <a:solidFill>
                  <a:schemeClr val="tx1"/>
                </a:solidFill>
              </a:rPr>
              <a:t>ويمكن </a:t>
            </a:r>
            <a:r>
              <a:rPr lang="ar-EG" sz="2000" b="0" dirty="0">
                <a:solidFill>
                  <a:schemeClr val="tx1"/>
                </a:solidFill>
              </a:rPr>
              <a:t>تعريف الطريقة بأنها الوسائل العملية التي يمكن بواسطتها تنفيذ أهداف التعليم وغاياته والأساليب التي يتبعها المعلم لتوصيل المعلومات إلى التلاميذ </a:t>
            </a:r>
            <a:endParaRPr lang="ar-SA" sz="2000" b="0" dirty="0" smtClean="0">
              <a:solidFill>
                <a:schemeClr val="tx1"/>
              </a:solidFill>
            </a:endParaRPr>
          </a:p>
          <a:p>
            <a:pPr algn="r"/>
            <a:endParaRPr lang="ar-SA" sz="2000" b="0" dirty="0" smtClean="0">
              <a:solidFill>
                <a:schemeClr val="tx1"/>
              </a:solidFill>
            </a:endParaRPr>
          </a:p>
          <a:p>
            <a:pPr algn="r"/>
            <a:r>
              <a:rPr lang="ar-SA" sz="2000" b="0" dirty="0" smtClean="0">
                <a:solidFill>
                  <a:schemeClr val="tx1"/>
                </a:solidFill>
              </a:rPr>
              <a:t>وتعرف </a:t>
            </a:r>
            <a:r>
              <a:rPr lang="ar-SA" sz="2000" b="0" dirty="0">
                <a:solidFill>
                  <a:schemeClr val="tx1"/>
                </a:solidFill>
              </a:rPr>
              <a:t>ايضاً بانها جميع الاقوال والافعال التي يمارسها المعلم مع تلاميذه في الدرس لمساعدتهم على نمو شخصياتهم معرفيا ووجدانيا </a:t>
            </a:r>
            <a:r>
              <a:rPr lang="ar-SA" sz="2000" b="0" dirty="0" err="1">
                <a:solidFill>
                  <a:schemeClr val="tx1"/>
                </a:solidFill>
              </a:rPr>
              <a:t>ومهاريا</a:t>
            </a:r>
            <a:endParaRPr lang="en-US" sz="2000" b="0" dirty="0">
              <a:solidFill>
                <a:schemeClr val="tx1"/>
              </a:solidFill>
            </a:endParaRPr>
          </a:p>
          <a:p>
            <a:pPr algn="r"/>
            <a:endParaRPr lang="ar-SA" sz="2000" b="0" dirty="0" smtClean="0">
              <a:solidFill>
                <a:schemeClr val="tx1"/>
              </a:solidFill>
            </a:endParaRPr>
          </a:p>
          <a:p>
            <a:pPr algn="r"/>
            <a:r>
              <a:rPr lang="ar-SA" sz="2000" b="0" dirty="0" smtClean="0">
                <a:solidFill>
                  <a:schemeClr val="tx1"/>
                </a:solidFill>
              </a:rPr>
              <a:t>وتعرف </a:t>
            </a:r>
            <a:r>
              <a:rPr lang="ar-SA" sz="2000" b="0" dirty="0">
                <a:solidFill>
                  <a:schemeClr val="tx1"/>
                </a:solidFill>
              </a:rPr>
              <a:t>ايضاً بانها عملية اجتماعية يتم من خلالها نقل مادة التعلم سواء معلومات كانت ام قيمة ام حركة ام خبرة من مرسل هو المدرس الى مستقبل هو المتعلم لتحقيق الأهداف المرجوة من عملية التعلم</a:t>
            </a:r>
            <a:endParaRPr lang="en-US" sz="2000" b="0" dirty="0">
              <a:solidFill>
                <a:schemeClr val="tx1"/>
              </a:solidFill>
            </a:endParaRPr>
          </a:p>
          <a:p>
            <a:pPr algn="r"/>
            <a:endParaRPr lang="ar-SA" sz="2000" b="0" dirty="0" smtClean="0">
              <a:solidFill>
                <a:schemeClr val="tx1"/>
              </a:solidFill>
            </a:endParaRPr>
          </a:p>
          <a:p>
            <a:pPr algn="r"/>
            <a:r>
              <a:rPr lang="ar-SA" sz="2000" b="0" dirty="0" smtClean="0">
                <a:solidFill>
                  <a:schemeClr val="tx1"/>
                </a:solidFill>
              </a:rPr>
              <a:t>وتعرف </a:t>
            </a:r>
            <a:r>
              <a:rPr lang="ar-SA" sz="2000" b="0" dirty="0">
                <a:solidFill>
                  <a:schemeClr val="tx1"/>
                </a:solidFill>
              </a:rPr>
              <a:t>ايضاً بانها جميع الوسائل والإجراءات والنشاطات ووسائل التقويم التي يهيئها المعلم من اجل تحقيق الأهداف التعليمية والتربوية للتلاميذ سواء داخل </a:t>
            </a:r>
            <a:r>
              <a:rPr lang="ar-SA" sz="2000" b="0" dirty="0" err="1">
                <a:solidFill>
                  <a:schemeClr val="tx1"/>
                </a:solidFill>
              </a:rPr>
              <a:t>اوخارج</a:t>
            </a:r>
            <a:r>
              <a:rPr lang="ar-SA" sz="2000" b="0" dirty="0">
                <a:solidFill>
                  <a:schemeClr val="tx1"/>
                </a:solidFill>
              </a:rPr>
              <a:t> غرفة الفصل</a:t>
            </a:r>
            <a:endParaRPr lang="en-US" sz="2000" b="0" dirty="0">
              <a:solidFill>
                <a:schemeClr val="tx1"/>
              </a:solidFill>
            </a:endParaRPr>
          </a:p>
          <a:p>
            <a:pPr algn="r"/>
            <a:endParaRPr lang="en-US" sz="2000" b="0" dirty="0" smtClean="0">
              <a:solidFill>
                <a:schemeClr val="tx1"/>
              </a:solidFill>
            </a:endParaRPr>
          </a:p>
          <a:p>
            <a:pPr algn="r"/>
            <a:endParaRPr lang="ar-SA" sz="2000" b="0" dirty="0" smtClean="0">
              <a:solidFill>
                <a:schemeClr val="tx1"/>
              </a:solidFill>
            </a:endParaRPr>
          </a:p>
          <a:p>
            <a:pPr algn="r"/>
            <a:endParaRPr lang="ar-SA" sz="2000" b="0" dirty="0">
              <a:solidFill>
                <a:schemeClr val="tx1"/>
              </a:solidFill>
            </a:endParaRPr>
          </a:p>
          <a:p>
            <a:pPr algn="r"/>
            <a:endParaRPr lang="ar-SA" sz="2000" b="0" dirty="0" smtClean="0">
              <a:solidFill>
                <a:schemeClr val="tx1"/>
              </a:solidFill>
            </a:endParaRPr>
          </a:p>
          <a:p>
            <a:pPr algn="r"/>
            <a:endParaRPr lang="ar-SA" sz="2000" b="0" dirty="0">
              <a:solidFill>
                <a:schemeClr val="tx1"/>
              </a:solidFill>
            </a:endParaRPr>
          </a:p>
          <a:p>
            <a:pPr algn="r"/>
            <a:endParaRPr lang="ar-SA" sz="2000" b="0" dirty="0" smtClean="0">
              <a:solidFill>
                <a:schemeClr val="tx1"/>
              </a:solidFill>
            </a:endParaRPr>
          </a:p>
          <a:p>
            <a:pPr algn="r"/>
            <a:endParaRPr lang="ar-SA" sz="2000" b="0" dirty="0">
              <a:solidFill>
                <a:schemeClr val="tx1"/>
              </a:solidFill>
            </a:endParaRPr>
          </a:p>
          <a:p>
            <a:pPr algn="r"/>
            <a:endParaRPr lang="ar-SA" sz="2000" b="0" dirty="0" smtClean="0">
              <a:solidFill>
                <a:schemeClr val="tx1"/>
              </a:solidFill>
            </a:endParaRPr>
          </a:p>
        </p:txBody>
      </p:sp>
    </p:spTree>
    <p:extLst>
      <p:ext uri="{BB962C8B-B14F-4D97-AF65-F5344CB8AC3E}">
        <p14:creationId xmlns:p14="http://schemas.microsoft.com/office/powerpoint/2010/main" val="2865209587"/>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179512" y="332656"/>
            <a:ext cx="8507288" cy="6264696"/>
          </a:xfrm>
        </p:spPr>
        <p:txBody>
          <a:bodyPr>
            <a:normAutofit/>
          </a:bodyPr>
          <a:lstStyle/>
          <a:p>
            <a:pPr marL="0" indent="0">
              <a:buNone/>
            </a:pPr>
            <a:r>
              <a:rPr lang="ar-EG" dirty="0"/>
              <a:t> وتتضمن الطريقة الإجراءات التي يستخدمها المعلم لمساعدة التلاميذ على تحقيق الأهداف والنتائج المطلوبة من الدرس وتشتمل الإجراءات التي يتخذها المعلم على المناقشات أو توجيه الأسئلة أو إثارة المشكلات ما يدعو التلاميذ إلى محاولة الاكتشاف أو فرض الفروض وبالتالي فإن فاعلية ما يقوم به المعلم بتوقف على الطريقة التي يستخدمها في درسه والطريقة الناجحة هي التي تحقق الأهداف المنشودة في أقل وقت وجهد وباقل التكاليف </a:t>
            </a:r>
            <a:endParaRPr lang="ar-SA" dirty="0" smtClean="0"/>
          </a:p>
          <a:p>
            <a:pPr marL="0" indent="0">
              <a:buNone/>
            </a:pPr>
            <a:endParaRPr lang="ar-SA" dirty="0"/>
          </a:p>
          <a:p>
            <a:pPr marL="0" indent="0">
              <a:buNone/>
            </a:pPr>
            <a:r>
              <a:rPr lang="ar-EG" dirty="0" smtClean="0"/>
              <a:t>وعموما </a:t>
            </a:r>
            <a:r>
              <a:rPr lang="ar-EG" dirty="0"/>
              <a:t>ً لا توجد طريقة واحدة نموذجية يمكن اعتمادها في كل درس لتحقيق الأهداف المرجوة من الدرس فهناك طريقة ناجحة وفعالة في موقف تعليمي معين ولكنها غير ناجحة وغير فعالة في موقف تعليمي آخر .</a:t>
            </a:r>
            <a:endParaRPr lang="en-US" dirty="0"/>
          </a:p>
          <a:p>
            <a:pPr marL="0" indent="0">
              <a:buNone/>
            </a:pPr>
            <a:r>
              <a:rPr lang="ar-EG" dirty="0"/>
              <a:t> </a:t>
            </a:r>
            <a:r>
              <a:rPr lang="ar-EG" b="1" dirty="0" smtClean="0"/>
              <a:t>ويتوقف </a:t>
            </a:r>
            <a:r>
              <a:rPr lang="ar-EG" b="1" dirty="0"/>
              <a:t>اختيار طريقة التدريس على عدة عوامل نذكر منها</a:t>
            </a:r>
            <a:r>
              <a:rPr lang="ar-EG" dirty="0"/>
              <a:t>:</a:t>
            </a:r>
            <a:endParaRPr lang="en-US" dirty="0"/>
          </a:p>
          <a:p>
            <a:pPr marL="0" indent="0">
              <a:buNone/>
            </a:pPr>
            <a:r>
              <a:rPr lang="ar-EG" dirty="0"/>
              <a:t> </a:t>
            </a:r>
            <a:endParaRPr lang="en-US" dirty="0"/>
          </a:p>
          <a:p>
            <a:pPr marL="0" indent="0">
              <a:buNone/>
            </a:pPr>
            <a:r>
              <a:rPr lang="ar-SA" dirty="0"/>
              <a:t>1-   </a:t>
            </a:r>
            <a:r>
              <a:rPr lang="ar-EG" b="1" dirty="0"/>
              <a:t>الأهداف المنشودة :</a:t>
            </a:r>
            <a:r>
              <a:rPr lang="ar-EG" dirty="0"/>
              <a:t> اختيار طريقة التدريس ترتبط بأهداف التعلم فكل طريقة تسهم في تحقيق هدف معين فالطريقة المناسبة لتحقيق الأهداف في اكتساب المعارف لا تكون مجدية في تنمية مهارات عملية أو في إكسابهم ميولا ً واتجاهات </a:t>
            </a:r>
            <a:endParaRPr lang="en-US" dirty="0"/>
          </a:p>
          <a:p>
            <a:pPr marL="0" indent="0">
              <a:buNone/>
            </a:pPr>
            <a:endParaRPr lang="ar-SA" dirty="0"/>
          </a:p>
        </p:txBody>
      </p:sp>
    </p:spTree>
    <p:extLst>
      <p:ext uri="{BB962C8B-B14F-4D97-AF65-F5344CB8AC3E}">
        <p14:creationId xmlns:p14="http://schemas.microsoft.com/office/powerpoint/2010/main" val="1535346161"/>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3">
                                            <p:txEl>
                                              <p:pRg st="3" end="3"/>
                                            </p:txEl>
                                          </p:spTgt>
                                        </p:tgtEl>
                                        <p:attrNameLst>
                                          <p:attrName>style.color</p:attrName>
                                        </p:attrNameLst>
                                      </p:cBhvr>
                                      <p:to>
                                        <a:srgbClr val="0B5394"/>
                                      </p:to>
                                    </p:animClr>
                                  </p:childTnLst>
                                </p:cTn>
                              </p:par>
                              <p:par>
                                <p:cTn id="7" presetID="3" presetClass="emph" presetSubtype="2" fill="hold" nodeType="withEffect">
                                  <p:stCondLst>
                                    <p:cond delay="0"/>
                                  </p:stCondLst>
                                  <p:childTnLst>
                                    <p:animClr clrSpc="rgb" dir="cw">
                                      <p:cBhvr override="childStyle">
                                        <p:cTn id="8" dur="2000" fill="hold"/>
                                        <p:tgtEl>
                                          <p:spTgt spid="3">
                                            <p:txEl>
                                              <p:pRg st="5" end="5"/>
                                            </p:txEl>
                                          </p:spTgt>
                                        </p:tgtEl>
                                        <p:attrNameLst>
                                          <p:attrName>style.color</p:attrName>
                                        </p:attrNameLst>
                                      </p:cBhvr>
                                      <p:to>
                                        <a:srgbClr val="0B5394"/>
                                      </p:to>
                                    </p:animClr>
                                  </p:childTnLst>
                                </p:cTn>
                              </p:par>
                              <p:par>
                                <p:cTn id="9" presetID="3" presetClass="emph" presetSubtype="2" fill="hold" nodeType="withEffect">
                                  <p:stCondLst>
                                    <p:cond delay="0"/>
                                  </p:stCondLst>
                                  <p:childTnLst>
                                    <p:animClr clrSpc="rgb" dir="cw">
                                      <p:cBhvr override="childStyle">
                                        <p:cTn id="10" dur="2000" fill="hold"/>
                                        <p:tgtEl>
                                          <p:spTgt spid="3">
                                            <p:txEl>
                                              <p:pRg st="4" end="4"/>
                                            </p:txEl>
                                          </p:spTgt>
                                        </p:tgtEl>
                                        <p:attrNameLst>
                                          <p:attrName>style.color</p:attrName>
                                        </p:attrNameLst>
                                      </p:cBhvr>
                                      <p:to>
                                        <a:srgbClr val="0B5394"/>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51520" y="404664"/>
            <a:ext cx="8280920" cy="6069288"/>
          </a:xfrm>
        </p:spPr>
        <p:txBody>
          <a:bodyPr>
            <a:normAutofit/>
          </a:bodyPr>
          <a:lstStyle/>
          <a:p>
            <a:pPr marL="0" indent="0">
              <a:buNone/>
            </a:pPr>
            <a:r>
              <a:rPr lang="ar-SA" dirty="0" smtClean="0"/>
              <a:t>2-</a:t>
            </a:r>
            <a:r>
              <a:rPr lang="ar-SA" dirty="0"/>
              <a:t>  </a:t>
            </a:r>
            <a:r>
              <a:rPr lang="ar-EG" b="1" dirty="0"/>
              <a:t>مستوى المتعلمين :</a:t>
            </a:r>
            <a:r>
              <a:rPr lang="ar-EG" dirty="0"/>
              <a:t> يجب أن تراعى عند اختيار الطريقة الفروق الفردية بين المتعلمين من حيث التعلم وأساليب التفكير كما تراعي أعمارهم وجنسهم وخلفياتهم الاجتماعية .</a:t>
            </a:r>
            <a:endParaRPr lang="en-US" dirty="0"/>
          </a:p>
          <a:p>
            <a:pPr marL="0" indent="0">
              <a:buNone/>
            </a:pPr>
            <a:r>
              <a:rPr lang="ar-SA" dirty="0"/>
              <a:t>3-   </a:t>
            </a:r>
            <a:r>
              <a:rPr lang="ar-EG" b="1" dirty="0"/>
              <a:t>المحتوى العلمي للدرس وطبيعة المادة :</a:t>
            </a:r>
            <a:r>
              <a:rPr lang="ar-EG" dirty="0"/>
              <a:t> يؤثر المحتوى في اختيار طريقة التدريس فلكل درس محتوى وخصائص يراد أساليب خاصة لتدريسه ولما كانت المادة متنوعة لذا فإنه من الضروري تنويع الطرق لتتناسب مع طبيعة المادة ومحتواها .</a:t>
            </a:r>
            <a:endParaRPr lang="en-US" dirty="0"/>
          </a:p>
          <a:p>
            <a:pPr marL="0" indent="0">
              <a:buNone/>
            </a:pPr>
            <a:r>
              <a:rPr lang="ar-SA" dirty="0"/>
              <a:t>4-   </a:t>
            </a:r>
            <a:r>
              <a:rPr lang="ar-EG" b="1" dirty="0"/>
              <a:t>دوافع التلاميذ:</a:t>
            </a:r>
            <a:r>
              <a:rPr lang="ar-EG" dirty="0"/>
              <a:t> أي تطوير رغبات التعلم لدى التلاميذ فيجب أن تستثير الطريقة دوافع التلاميذ للعمل مع المعلم وتولد لديه الاهتمام لبذل الجهد لتحقيق الأهداف المرجوة .</a:t>
            </a:r>
            <a:endParaRPr lang="en-US" dirty="0"/>
          </a:p>
          <a:p>
            <a:pPr marL="0" indent="0">
              <a:buNone/>
            </a:pPr>
            <a:r>
              <a:rPr lang="ar-SA" dirty="0"/>
              <a:t>5-   </a:t>
            </a:r>
            <a:r>
              <a:rPr lang="ar-EG" b="1" dirty="0"/>
              <a:t>الإمكانات المادية المتاحة :</a:t>
            </a:r>
            <a:r>
              <a:rPr lang="ar-EG" dirty="0"/>
              <a:t> ينبغي على المعلم التعرف على مختلف الإمكانات المتاحة والتي يمكن توفيرها (الملاعب – الأدوات الصغيرة – الأجهزة – الوسائل التعليمة – المراجع) وإدراكه لأهمية هذه الإمكانات فهي تيسر له اختيار الطريقة المناسبة .</a:t>
            </a:r>
            <a:endParaRPr lang="en-US" dirty="0"/>
          </a:p>
          <a:p>
            <a:pPr marL="0" indent="0">
              <a:buNone/>
            </a:pPr>
            <a:r>
              <a:rPr lang="ar-SA" dirty="0"/>
              <a:t>6-   </a:t>
            </a:r>
            <a:r>
              <a:rPr lang="ar-EG" b="1" dirty="0"/>
              <a:t>التقويم :</a:t>
            </a:r>
            <a:r>
              <a:rPr lang="ar-EG" dirty="0"/>
              <a:t> أن تحفز الطريقة المستخدمة التلاميذ على التقويم الذاتي ودراسة النتائج التي يصلون إليها والاستفادة منها مستقبلا </a:t>
            </a:r>
            <a:endParaRPr lang="ar-SA" dirty="0"/>
          </a:p>
        </p:txBody>
      </p:sp>
    </p:spTree>
    <p:extLst>
      <p:ext uri="{BB962C8B-B14F-4D97-AF65-F5344CB8AC3E}">
        <p14:creationId xmlns:p14="http://schemas.microsoft.com/office/powerpoint/2010/main" val="3529489435"/>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51520" y="188640"/>
            <a:ext cx="8424936" cy="6285312"/>
          </a:xfrm>
        </p:spPr>
        <p:txBody>
          <a:bodyPr>
            <a:normAutofit/>
          </a:bodyPr>
          <a:lstStyle/>
          <a:p>
            <a:pPr marL="0" indent="0">
              <a:buNone/>
            </a:pPr>
            <a:r>
              <a:rPr lang="ar-EG" b="1" dirty="0"/>
              <a:t>شروط ومعايير اختيار الطريقة </a:t>
            </a:r>
            <a:r>
              <a:rPr lang="ar-EG" b="1" dirty="0" smtClean="0"/>
              <a:t>المناسب</a:t>
            </a:r>
            <a:r>
              <a:rPr lang="ar-SA" b="1" dirty="0" smtClean="0"/>
              <a:t>ة </a:t>
            </a:r>
            <a:r>
              <a:rPr lang="ar-EG" b="1" dirty="0" smtClean="0"/>
              <a:t> </a:t>
            </a:r>
            <a:r>
              <a:rPr lang="ar-EG" b="1" dirty="0"/>
              <a:t>للتدريس :</a:t>
            </a:r>
            <a:endParaRPr lang="en-US" dirty="0"/>
          </a:p>
          <a:p>
            <a:pPr marL="0" indent="0">
              <a:buNone/>
            </a:pPr>
            <a:r>
              <a:rPr lang="ar-EG" dirty="0"/>
              <a:t> </a:t>
            </a:r>
            <a:endParaRPr lang="en-US" dirty="0"/>
          </a:p>
          <a:p>
            <a:pPr marL="0" indent="0">
              <a:buNone/>
            </a:pPr>
            <a:r>
              <a:rPr lang="ar-EG" b="1" dirty="0"/>
              <a:t>أولا ً: </a:t>
            </a:r>
            <a:r>
              <a:rPr lang="ar-EG" b="1" dirty="0" smtClean="0"/>
              <a:t>م</a:t>
            </a:r>
            <a:r>
              <a:rPr lang="ar-SA" b="1" dirty="0" err="1" smtClean="0"/>
              <a:t>ناسبة</a:t>
            </a:r>
            <a:r>
              <a:rPr lang="ar-EG" b="1" dirty="0" smtClean="0"/>
              <a:t> </a:t>
            </a:r>
            <a:r>
              <a:rPr lang="ar-EG" b="1" dirty="0"/>
              <a:t>الطريقة </a:t>
            </a:r>
            <a:r>
              <a:rPr lang="ar-EG" b="1" dirty="0" smtClean="0"/>
              <a:t>للهدف </a:t>
            </a:r>
            <a:r>
              <a:rPr lang="ar-EG" b="1" dirty="0"/>
              <a:t>المحدد : </a:t>
            </a:r>
            <a:r>
              <a:rPr lang="ar-EG" dirty="0"/>
              <a:t>يجب اختيار المدرس لطريقة </a:t>
            </a:r>
            <a:r>
              <a:rPr lang="ar-EG" dirty="0" smtClean="0"/>
              <a:t>التدريس</a:t>
            </a:r>
            <a:r>
              <a:rPr lang="ar-SA" dirty="0" smtClean="0"/>
              <a:t> </a:t>
            </a:r>
            <a:r>
              <a:rPr lang="ar-EG" dirty="0" smtClean="0"/>
              <a:t>في </a:t>
            </a:r>
            <a:r>
              <a:rPr lang="ar-EG" dirty="0"/>
              <a:t>ضوء الهدف المحدد للدرس ويجب أن تكون الأهداف واضحة ومحددة حتى لا يكون المعلم عرضة للتشتت والارتباك في اختياره للطرق والوسائل المناسبة أي يجب صياغة الأهداف على نحو دقيق بطريقة سلوكية إجرائية </a:t>
            </a:r>
            <a:r>
              <a:rPr lang="ar-EG" dirty="0" smtClean="0"/>
              <a:t>.</a:t>
            </a:r>
            <a:endParaRPr lang="en-US" dirty="0"/>
          </a:p>
          <a:p>
            <a:pPr marL="0" indent="0">
              <a:buNone/>
            </a:pPr>
            <a:r>
              <a:rPr lang="ar-EG" b="1" dirty="0"/>
              <a:t>ثانيا ً: </a:t>
            </a:r>
            <a:r>
              <a:rPr lang="ar-EG" b="1" dirty="0" smtClean="0"/>
              <a:t>م</a:t>
            </a:r>
            <a:r>
              <a:rPr lang="ar-SA" b="1" dirty="0" err="1" smtClean="0"/>
              <a:t>ناسبة</a:t>
            </a:r>
            <a:r>
              <a:rPr lang="ar-EG" b="1" dirty="0" smtClean="0"/>
              <a:t> </a:t>
            </a:r>
            <a:r>
              <a:rPr lang="ar-EG" b="1" dirty="0"/>
              <a:t>الطريقة </a:t>
            </a:r>
            <a:r>
              <a:rPr lang="ar-EG" b="1" dirty="0" smtClean="0"/>
              <a:t>للمحتوى</a:t>
            </a:r>
            <a:r>
              <a:rPr lang="ar-SA" b="1" dirty="0" smtClean="0"/>
              <a:t> المراد تدريسه</a:t>
            </a:r>
            <a:r>
              <a:rPr lang="ar-EG" b="1" dirty="0" smtClean="0"/>
              <a:t> </a:t>
            </a:r>
            <a:r>
              <a:rPr lang="ar-EG" b="1" dirty="0"/>
              <a:t>: </a:t>
            </a:r>
            <a:r>
              <a:rPr lang="ar-EG" dirty="0"/>
              <a:t>يجب ملائمة الطريقة </a:t>
            </a:r>
            <a:r>
              <a:rPr lang="ar-EG" dirty="0" smtClean="0"/>
              <a:t>للمحتوى </a:t>
            </a:r>
            <a:r>
              <a:rPr lang="ar-EG" dirty="0"/>
              <a:t>إذ أن المحتوى يعتبر ترجمة للأهداف كما أن محتوى الدرس اليومي أداة لتحقيق الأهداف الموضوعة لذا يجب على المعلم التعرف على المحتوى لكي يستطيع أن يختار المناسب منه </a:t>
            </a:r>
            <a:endParaRPr lang="ar-SA" dirty="0" smtClean="0"/>
          </a:p>
          <a:p>
            <a:pPr marL="0" indent="0">
              <a:buNone/>
            </a:pPr>
            <a:r>
              <a:rPr lang="ar-EG" dirty="0" smtClean="0"/>
              <a:t>.</a:t>
            </a:r>
            <a:r>
              <a:rPr lang="ar-EG" b="1" dirty="0" smtClean="0"/>
              <a:t> </a:t>
            </a:r>
            <a:r>
              <a:rPr lang="ar-EG" b="1" dirty="0"/>
              <a:t>ثالثا ً: </a:t>
            </a:r>
            <a:r>
              <a:rPr lang="ar-EG" b="1" dirty="0" smtClean="0"/>
              <a:t>م</a:t>
            </a:r>
            <a:r>
              <a:rPr lang="ar-SA" b="1" dirty="0" err="1" smtClean="0"/>
              <a:t>ناسبة</a:t>
            </a:r>
            <a:r>
              <a:rPr lang="ar-EG" b="1" dirty="0" smtClean="0"/>
              <a:t> </a:t>
            </a:r>
            <a:r>
              <a:rPr lang="ar-EG" b="1" dirty="0"/>
              <a:t>الطريقة </a:t>
            </a:r>
            <a:r>
              <a:rPr lang="ar-EG" b="1" dirty="0" smtClean="0"/>
              <a:t>لمستوى </a:t>
            </a:r>
            <a:r>
              <a:rPr lang="ar-EG" b="1" dirty="0"/>
              <a:t>نضج التلاميذ: </a:t>
            </a:r>
            <a:r>
              <a:rPr lang="ar-EG" dirty="0"/>
              <a:t>يجب على المعلم دراسة الخبرات السابقة للتلاميذ حتى يستطيع اختيار الوسيلة والطريقة التي تتناسب مع اهتماماتهم ومستوى نضجهم العقلي والبدني في المراحل السنية المختلفة بالإضافة إلى الفروق الفردية المتباينة بينهم في الرغبات والميول والاستعداد وطريقة التفكير وعدم مناسبة الطريقة لمستوى النضج يؤدي إلى عدم إثارة دوافع التلاميذ نحو المادة </a:t>
            </a:r>
            <a:endParaRPr lang="en-US" dirty="0"/>
          </a:p>
          <a:p>
            <a:endParaRPr lang="ar-SA" dirty="0"/>
          </a:p>
        </p:txBody>
      </p:sp>
    </p:spTree>
    <p:extLst>
      <p:ext uri="{BB962C8B-B14F-4D97-AF65-F5344CB8AC3E}">
        <p14:creationId xmlns:p14="http://schemas.microsoft.com/office/powerpoint/2010/main" val="814571865"/>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179512" y="332656"/>
            <a:ext cx="8496944" cy="6408712"/>
          </a:xfrm>
        </p:spPr>
        <p:txBody>
          <a:bodyPr>
            <a:normAutofit/>
          </a:bodyPr>
          <a:lstStyle/>
          <a:p>
            <a:pPr marL="0" indent="0">
              <a:buNone/>
            </a:pPr>
            <a:r>
              <a:rPr lang="ar-EG" b="1" dirty="0"/>
              <a:t>رابعا ً: </a:t>
            </a:r>
            <a:r>
              <a:rPr lang="ar-EG" b="1" dirty="0" smtClean="0"/>
              <a:t>م</a:t>
            </a:r>
            <a:r>
              <a:rPr lang="ar-SA" b="1" dirty="0" err="1" smtClean="0"/>
              <a:t>ناسبة</a:t>
            </a:r>
            <a:r>
              <a:rPr lang="ar-EG" b="1" dirty="0" smtClean="0"/>
              <a:t> </a:t>
            </a:r>
            <a:r>
              <a:rPr lang="ar-EG" b="1" dirty="0"/>
              <a:t>الطريقة </a:t>
            </a:r>
            <a:r>
              <a:rPr lang="ar-EG" b="1" dirty="0" smtClean="0"/>
              <a:t>للمعلم </a:t>
            </a:r>
            <a:r>
              <a:rPr lang="ar-EG" b="1" dirty="0"/>
              <a:t>: </a:t>
            </a:r>
            <a:r>
              <a:rPr lang="ar-EG" dirty="0"/>
              <a:t>الخصائص الشخصية ، الإعداد المهني ، الخبرة ، الذكاء كلها مميزات قد ينفرد معلم ببعض منها وقد لا تتوفر في غيره من المعلمين فبعض المعلمين لديهم القدرة على عرض المهارة بأسلوب شيق وهناك من المعلمين الذين تتوفر لديهم خلفية كافية عن المحتوى وتنعدم عند آخرين وهكذا تتنوع قدرات المعلمين وسماتهم الشخصية والمعلم الكفء هو الذي يكون مدركا ً لقدراته فيختار الطريقة والوسيلة الملائمة لهذه القدرات حتى لا يتعرض للفشل .</a:t>
            </a:r>
            <a:endParaRPr lang="en-US" dirty="0"/>
          </a:p>
          <a:p>
            <a:pPr marL="0" indent="0">
              <a:buNone/>
            </a:pPr>
            <a:r>
              <a:rPr lang="ar-EG" dirty="0"/>
              <a:t> </a:t>
            </a:r>
            <a:endParaRPr lang="en-US" dirty="0"/>
          </a:p>
          <a:p>
            <a:pPr marL="0" indent="0">
              <a:buNone/>
            </a:pPr>
            <a:r>
              <a:rPr lang="ar-EG" b="1" dirty="0"/>
              <a:t>خامسا ً: </a:t>
            </a:r>
            <a:r>
              <a:rPr lang="ar-EG" b="1" dirty="0" smtClean="0"/>
              <a:t>م</a:t>
            </a:r>
            <a:r>
              <a:rPr lang="ar-SA" b="1" dirty="0" err="1" smtClean="0"/>
              <a:t>ناسبة</a:t>
            </a:r>
            <a:r>
              <a:rPr lang="ar-EG" b="1" dirty="0" smtClean="0"/>
              <a:t> </a:t>
            </a:r>
            <a:r>
              <a:rPr lang="ar-EG" b="1" dirty="0"/>
              <a:t>الطريقة </a:t>
            </a:r>
            <a:r>
              <a:rPr lang="ar-EG" b="1" dirty="0" smtClean="0"/>
              <a:t>للزمن </a:t>
            </a:r>
            <a:r>
              <a:rPr lang="ar-EG" b="1" dirty="0"/>
              <a:t>: </a:t>
            </a:r>
            <a:r>
              <a:rPr lang="ar-EG" dirty="0"/>
              <a:t>في مدارسنا نجد أن المنهج ينقسم إلى وحدات دراسية موزعة على أسابيع وكل نشاط مخصص له عدد من الدروس في مدة زمنية محددة بغض النظر عن حجم أو صعوبة المهارة ما ينتج عنه تفاوت في استقبال واستيعاب المهارة من قبل التلاميذ حسب التفاوت في القدرات والاستعدادات لذا يجب على المعلم أن يختار الطريقة المناسبة للزمن المتاح والتي تؤدي في النهاية إلى تدريس فعال .</a:t>
            </a:r>
            <a:endParaRPr lang="en-US" dirty="0"/>
          </a:p>
          <a:p>
            <a:r>
              <a:rPr lang="ar-EG" dirty="0"/>
              <a:t> </a:t>
            </a:r>
            <a:endParaRPr lang="en-US" dirty="0"/>
          </a:p>
          <a:p>
            <a:endParaRPr lang="ar-SA" dirty="0"/>
          </a:p>
        </p:txBody>
      </p:sp>
    </p:spTree>
    <p:extLst>
      <p:ext uri="{BB962C8B-B14F-4D97-AF65-F5344CB8AC3E}">
        <p14:creationId xmlns:p14="http://schemas.microsoft.com/office/powerpoint/2010/main" val="1483027531"/>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323528" y="332656"/>
            <a:ext cx="8352928" cy="6336704"/>
          </a:xfrm>
        </p:spPr>
        <p:txBody>
          <a:bodyPr>
            <a:normAutofit/>
          </a:bodyPr>
          <a:lstStyle/>
          <a:p>
            <a:pPr marL="0" indent="0">
              <a:buNone/>
            </a:pPr>
            <a:r>
              <a:rPr lang="ar-EG" b="1" dirty="0"/>
              <a:t>سادسا ً: </a:t>
            </a:r>
            <a:r>
              <a:rPr lang="ar-EG" b="1" dirty="0" smtClean="0"/>
              <a:t>م</a:t>
            </a:r>
            <a:r>
              <a:rPr lang="ar-SA" b="1" dirty="0" err="1" smtClean="0"/>
              <a:t>ناسبة</a:t>
            </a:r>
            <a:r>
              <a:rPr lang="ar-EG" b="1" dirty="0" smtClean="0"/>
              <a:t> </a:t>
            </a:r>
            <a:r>
              <a:rPr lang="ar-EG" b="1" dirty="0"/>
              <a:t>الطريقة </a:t>
            </a:r>
            <a:r>
              <a:rPr lang="ar-EG" b="1" dirty="0" smtClean="0"/>
              <a:t>للإمكانات</a:t>
            </a:r>
            <a:r>
              <a:rPr lang="ar-EG" b="1" dirty="0"/>
              <a:t>: </a:t>
            </a:r>
            <a:r>
              <a:rPr lang="ar-EG" dirty="0"/>
              <a:t>عند اختيار المعلم لإحدى طرق التدريس يجب عليه اختيار الطريقة التي تتناسب بما هو متاح من إمكانات في المدرسة .</a:t>
            </a:r>
            <a:endParaRPr lang="en-US" dirty="0"/>
          </a:p>
          <a:p>
            <a:pPr marL="0" indent="0">
              <a:buNone/>
            </a:pPr>
            <a:r>
              <a:rPr lang="ar-EG" dirty="0"/>
              <a:t> </a:t>
            </a:r>
            <a:endParaRPr lang="en-US" dirty="0"/>
          </a:p>
          <a:p>
            <a:pPr marL="0" indent="0">
              <a:buNone/>
            </a:pPr>
            <a:r>
              <a:rPr lang="ar-EG" b="1" dirty="0"/>
              <a:t>سابعا ً: التنوع في الطريقة </a:t>
            </a:r>
            <a:r>
              <a:rPr lang="ar-EG" b="1" dirty="0" smtClean="0"/>
              <a:t>:</a:t>
            </a:r>
            <a:r>
              <a:rPr lang="ar-EG" b="1" dirty="0"/>
              <a:t> </a:t>
            </a:r>
            <a:r>
              <a:rPr lang="ar-EG" dirty="0"/>
              <a:t>المقصود بذلك هو عدم اعتماد المعلم على طريقة أو أسلوب واحد أثناء تدريسه إذ إن ذلك يقلل من دافعية الإنجاز لدى التلاميذ فالتلاميذ يحتاجون دائما ً إلى التنوع لزيادة التركيز لديهم وجذب انتباههم من بداية الدرس حتى نهايته .</a:t>
            </a:r>
            <a:endParaRPr lang="en-US" dirty="0"/>
          </a:p>
          <a:p>
            <a:pPr marL="0" indent="0">
              <a:buNone/>
            </a:pPr>
            <a:r>
              <a:rPr lang="ar-EG" dirty="0"/>
              <a:t> </a:t>
            </a:r>
            <a:endParaRPr lang="en-US" dirty="0"/>
          </a:p>
          <a:p>
            <a:pPr marL="0" indent="0">
              <a:buNone/>
            </a:pPr>
            <a:r>
              <a:rPr lang="ar-EG" b="1" dirty="0"/>
              <a:t>ثامنا ً: مدى مشاركة التلاميذ : </a:t>
            </a:r>
            <a:r>
              <a:rPr lang="ar-EG" dirty="0"/>
              <a:t>يعني ذلك استخدام المعلم لطرق ووسائل يتضمن استخدامها مشاركة التلميذ للمعلم في التنفيذ كما تتضمن اشتراك أكبر عدد من التلاميذ وتحملهم مسئوليات عديدة وهذا يستهدف اكتساب التلاميذ اتجاهات ومهارات متعددة بالإضافة إلى الحقائق والمعارف والمفاهيم التي يتضمنها المحتوى الدراسي .</a:t>
            </a:r>
            <a:endParaRPr lang="en-US" dirty="0"/>
          </a:p>
          <a:p>
            <a:endParaRPr lang="ar-SA" dirty="0"/>
          </a:p>
        </p:txBody>
      </p:sp>
    </p:spTree>
    <p:extLst>
      <p:ext uri="{BB962C8B-B14F-4D97-AF65-F5344CB8AC3E}">
        <p14:creationId xmlns:p14="http://schemas.microsoft.com/office/powerpoint/2010/main" val="2331386945"/>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51520" y="332656"/>
            <a:ext cx="8424936" cy="6141296"/>
          </a:xfrm>
        </p:spPr>
        <p:txBody>
          <a:bodyPr/>
          <a:lstStyle/>
          <a:p>
            <a:pPr marL="0" indent="0">
              <a:buNone/>
            </a:pPr>
            <a:r>
              <a:rPr lang="ar-EG" b="1" dirty="0"/>
              <a:t>القواعد الأساسية التي تبنى عليها طرق التدريس :    </a:t>
            </a:r>
            <a:endParaRPr lang="en-US" dirty="0"/>
          </a:p>
          <a:p>
            <a:pPr marL="0" indent="0">
              <a:buNone/>
            </a:pPr>
            <a:r>
              <a:rPr lang="ar-EG" dirty="0"/>
              <a:t>     التربية عملية يجب أن تهتم بالتلميذ من جميع النواحي الجسمية والعقلية والنفسية والاجتماعية والعاطفية لذا لابد من الاهتمام بطريقة التدريس وقواعدها لتسهيل مهمة المعلم في توصيل المعلومات وتحقيق الأهداف بأقل جهد وبسرعة كما تحقق أهداف التلميذ في التعلم والنمو السليم .</a:t>
            </a:r>
            <a:endParaRPr lang="en-US" dirty="0"/>
          </a:p>
          <a:p>
            <a:pPr marL="0" lvl="0" indent="0">
              <a:buNone/>
            </a:pPr>
            <a:r>
              <a:rPr lang="ar-SA" b="1" dirty="0" smtClean="0"/>
              <a:t>1- </a:t>
            </a:r>
            <a:r>
              <a:rPr lang="ar-EG" b="1" dirty="0" smtClean="0"/>
              <a:t>التدرج </a:t>
            </a:r>
            <a:r>
              <a:rPr lang="ar-EG" b="1" dirty="0"/>
              <a:t>من المعلوم إلى المجهول : </a:t>
            </a:r>
            <a:r>
              <a:rPr lang="ar-EG" dirty="0"/>
              <a:t> لا يستطيع أن يدرك التلميذ المعلومات الجديدة إلا إذا ارتبطت بالمعلومات القديمة السابقة ينشأ عنها حقائق متماسكة لذا يجب على المعلم الاستفادة من المعلومات السابقة لدى التلاميذ من أجل تشويقهم وإثارة اهتمامهم عند تعليمهم مهارة جديدة .</a:t>
            </a:r>
            <a:endParaRPr lang="en-US" dirty="0"/>
          </a:p>
          <a:p>
            <a:pPr marL="0" indent="0">
              <a:buNone/>
            </a:pPr>
            <a:r>
              <a:rPr lang="ar-EG" b="1" dirty="0"/>
              <a:t>مثال : </a:t>
            </a:r>
            <a:r>
              <a:rPr lang="ar-EG" dirty="0"/>
              <a:t>التصويب في كرة السلة أو كرة اليد يجب أن يبدأ أولا ً بتعليمهم مهارة </a:t>
            </a:r>
            <a:r>
              <a:rPr lang="ar-EG" dirty="0" smtClean="0"/>
              <a:t>الرمي</a:t>
            </a:r>
            <a:endParaRPr lang="ar-SA" dirty="0" smtClean="0"/>
          </a:p>
          <a:p>
            <a:pPr marL="0" indent="0">
              <a:buNone/>
            </a:pPr>
            <a:r>
              <a:rPr lang="ar-SA" b="1" dirty="0" smtClean="0"/>
              <a:t>2- </a:t>
            </a:r>
            <a:r>
              <a:rPr lang="ar-SA" b="1" dirty="0"/>
              <a:t>التدرج من السهل الى الصعب: </a:t>
            </a:r>
            <a:r>
              <a:rPr lang="ar-SA" dirty="0"/>
              <a:t>المقصود هنا السهل بالواضح لدى التلاميذ لذا يجب على المعلم ان يبدا بالمهارات الاساسية التي يراها التلميذ بسيطة وسهلة ثم يزيد عليها دقائق وتفاصيل حتى تتطور الى مرحلة اصعب</a:t>
            </a:r>
            <a:r>
              <a:rPr lang="ar-EG" dirty="0"/>
              <a:t> </a:t>
            </a:r>
            <a:endParaRPr lang="en-US" dirty="0"/>
          </a:p>
          <a:p>
            <a:endParaRPr lang="ar-SA" dirty="0"/>
          </a:p>
        </p:txBody>
      </p:sp>
    </p:spTree>
    <p:extLst>
      <p:ext uri="{BB962C8B-B14F-4D97-AF65-F5344CB8AC3E}">
        <p14:creationId xmlns:p14="http://schemas.microsoft.com/office/powerpoint/2010/main" val="23062581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51520" y="476672"/>
            <a:ext cx="8352928" cy="5997280"/>
          </a:xfrm>
        </p:spPr>
        <p:txBody>
          <a:bodyPr>
            <a:normAutofit/>
          </a:bodyPr>
          <a:lstStyle/>
          <a:p>
            <a:pPr marL="0" indent="0">
              <a:buNone/>
            </a:pPr>
            <a:r>
              <a:rPr lang="ar-SA" b="1" dirty="0" smtClean="0"/>
              <a:t>3-</a:t>
            </a:r>
            <a:r>
              <a:rPr lang="ar-SA" b="1" dirty="0"/>
              <a:t> </a:t>
            </a:r>
            <a:r>
              <a:rPr lang="ar-EG" b="1" dirty="0"/>
              <a:t>التدرج من البسيط إلى المركب : </a:t>
            </a:r>
            <a:r>
              <a:rPr lang="ar-EG" dirty="0"/>
              <a:t>وتبنى هذه القاعدة على أن العقل يدرك الأشياء ككل أولا ثم يتبين الأجزاء والتفاصيل بعد ذلك فيبدأ المعلم في تعليم التلميذ الوثب العالي من الثبات قبل تعلم خطوات الاقتراب .</a:t>
            </a:r>
            <a:endParaRPr lang="en-US" dirty="0"/>
          </a:p>
          <a:p>
            <a:pPr marL="0" indent="0">
              <a:buNone/>
            </a:pPr>
            <a:r>
              <a:rPr lang="ar-SA" b="1" dirty="0"/>
              <a:t>4-</a:t>
            </a:r>
            <a:r>
              <a:rPr lang="ar-EG" b="1" dirty="0"/>
              <a:t>التدرج من المحسوس إلى المعقول :</a:t>
            </a:r>
            <a:r>
              <a:rPr lang="ar-EG" dirty="0"/>
              <a:t> التلميذ يدرك أولا التجارب الحسية قبل الانتقال إلى التجارب المعنوية المجردة فالمعلم يجب تعليم التلميذ أداء الدحرجة الأمامية قبل شرح القاعدة الميكانيكية التي يبنى عليها الأداء كما يجب على المعلم الاستعانة بالوسائل التعليمية لاستخدام أكبر عدد ممكن من الحواس حتى يدركوا المعنى إدراكا ً صحيحا ً .</a:t>
            </a:r>
            <a:endParaRPr lang="en-US" dirty="0"/>
          </a:p>
          <a:p>
            <a:pPr marL="0" lvl="0" indent="0">
              <a:buNone/>
            </a:pPr>
            <a:r>
              <a:rPr lang="ar-SA" b="1" dirty="0" smtClean="0"/>
              <a:t>5-</a:t>
            </a:r>
            <a:r>
              <a:rPr lang="ar-EG" b="1" dirty="0"/>
              <a:t>التدرج من الجزئيات الى الكليات :</a:t>
            </a:r>
            <a:r>
              <a:rPr lang="ar-SA" dirty="0"/>
              <a:t> ان </a:t>
            </a:r>
            <a:r>
              <a:rPr lang="ar-SA" dirty="0" err="1"/>
              <a:t>نبدا</a:t>
            </a:r>
            <a:r>
              <a:rPr lang="ar-SA" dirty="0"/>
              <a:t> بتناول الجزئيات حتى نصل الى الكليات في تعليم المهارات الحركية جزء يلي الآخر كل جزء على حده ثم التواصل بين هذه الاجزاء حتى تؤدى المهارة الحركية </a:t>
            </a:r>
            <a:r>
              <a:rPr lang="ar-SA" dirty="0" smtClean="0"/>
              <a:t>ككل</a:t>
            </a:r>
            <a:endParaRPr lang="ar-SA" b="1" dirty="0" smtClean="0"/>
          </a:p>
          <a:p>
            <a:pPr marL="0" indent="0">
              <a:buNone/>
            </a:pPr>
            <a:r>
              <a:rPr lang="ar-SA" b="1" dirty="0" smtClean="0"/>
              <a:t>6- </a:t>
            </a:r>
            <a:r>
              <a:rPr lang="ar-EG" b="1" dirty="0"/>
              <a:t>الانتقال من العملي إلى النظري :</a:t>
            </a:r>
            <a:r>
              <a:rPr lang="ar-EG" dirty="0"/>
              <a:t> على المعلم أن يتخذ هذه القاعدة ليرشد التلاميذ إلى البحث في الحقائق للوصول الى معنى ما يحيط بهم فيجب على المعلم تدريس الألعاب الجماعية مثل كرة السلة أو الطائرة عمليا ً قبل الخوض في القوانين التي تحكم اللعبة نظريا ً </a:t>
            </a:r>
            <a:endParaRPr lang="ar-SA" dirty="0"/>
          </a:p>
        </p:txBody>
      </p:sp>
    </p:spTree>
    <p:extLst>
      <p:ext uri="{BB962C8B-B14F-4D97-AF65-F5344CB8AC3E}">
        <p14:creationId xmlns:p14="http://schemas.microsoft.com/office/powerpoint/2010/main" val="3910913880"/>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خصص 1">
      <a:dk1>
        <a:sysClr val="windowText" lastClr="000000"/>
      </a:dk1>
      <a:lt1>
        <a:sysClr val="window" lastClr="FFFFFF"/>
      </a:lt1>
      <a:dk2>
        <a:srgbClr val="04617B"/>
      </a:dk2>
      <a:lt2>
        <a:srgbClr val="DBF5F9"/>
      </a:lt2>
      <a:accent1>
        <a:srgbClr val="0F6FC6"/>
      </a:accent1>
      <a:accent2>
        <a:srgbClr val="009DD9"/>
      </a:accent2>
      <a:accent3>
        <a:srgbClr val="FFFF00"/>
      </a:accent3>
      <a:accent4>
        <a:srgbClr val="FFFF00"/>
      </a:accent4>
      <a:accent5>
        <a:srgbClr val="7CCA62"/>
      </a:accent5>
      <a:accent6>
        <a:srgbClr val="A5C249"/>
      </a:accent6>
      <a:hlink>
        <a:srgbClr val="F49100"/>
      </a:hlink>
      <a:folHlink>
        <a:srgbClr val="85DFD0"/>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278</TotalTime>
  <Words>275</Words>
  <Application>Microsoft Office PowerPoint</Application>
  <PresentationFormat>عرض على الشاشة (3:4)‏</PresentationFormat>
  <Paragraphs>119</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مشربية</vt:lpstr>
      <vt:lpstr>عرض تقديمي في PowerPoint</vt:lpstr>
      <vt:lpstr>                 طرق التدريس المستخدمة في تدريس المهارات الحركية في التربية البدنية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طرق تدريس التربية البدنية ما المقصود بالطريقة؟ وما المقصود بالتدريس؟ وما المقصود بطريقة التدريس؟</dc:title>
  <dc:creator>PC</dc:creator>
  <cp:lastModifiedBy>user</cp:lastModifiedBy>
  <cp:revision>30</cp:revision>
  <dcterms:created xsi:type="dcterms:W3CDTF">2019-01-21T09:41:07Z</dcterms:created>
  <dcterms:modified xsi:type="dcterms:W3CDTF">2019-02-17T10:04:54Z</dcterms:modified>
</cp:coreProperties>
</file>