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E171933-4619-4E11-9A3F-F7608DF75F80}" styleName="نمط متوسط 1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النمط المتوسط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النمط الفاتح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نمط متوسط 3 - تمييز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نمط فاتح 2 - تمييز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03/06/40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000">
              <a:schemeClr val="accent2">
                <a:lumMod val="60000"/>
                <a:lumOff val="40000"/>
              </a:schemeClr>
            </a:gs>
            <a:gs pos="13000">
              <a:srgbClr val="0047FF"/>
            </a:gs>
            <a:gs pos="28000">
              <a:srgbClr val="000082"/>
            </a:gs>
            <a:gs pos="42999">
              <a:srgbClr val="0047FF"/>
            </a:gs>
            <a:gs pos="58000">
              <a:srgbClr val="000082"/>
            </a:gs>
            <a:gs pos="26000">
              <a:srgbClr val="0047FF"/>
            </a:gs>
            <a:gs pos="87000">
              <a:srgbClr val="000082"/>
            </a:gs>
            <a:gs pos="52000">
              <a:srgbClr val="0047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03/06/40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359898"/>
            <a:ext cx="8839200" cy="1988982"/>
          </a:xfrm>
        </p:spPr>
        <p:txBody>
          <a:bodyPr>
            <a:noAutofit/>
          </a:bodyPr>
          <a:lstStyle/>
          <a:p>
            <a:pPr algn="r"/>
            <a:r>
              <a:rPr lang="ar-SA" sz="2400" b="1" dirty="0">
                <a:solidFill>
                  <a:srgbClr val="0070C0"/>
                </a:solidFill>
                <a:effectLst/>
              </a:rPr>
              <a:t>المملكة العربية السعودية</a:t>
            </a:r>
            <a:r>
              <a:rPr lang="en-US" sz="2400" dirty="0">
                <a:solidFill>
                  <a:srgbClr val="0070C0"/>
                </a:solidFill>
                <a:effectLst/>
              </a:rPr>
              <a:t/>
            </a:r>
            <a:br>
              <a:rPr lang="en-US" sz="2400" dirty="0">
                <a:solidFill>
                  <a:srgbClr val="0070C0"/>
                </a:solidFill>
                <a:effectLst/>
              </a:rPr>
            </a:br>
            <a:r>
              <a:rPr lang="ar-SA" sz="2400" b="1" dirty="0">
                <a:solidFill>
                  <a:srgbClr val="0070C0"/>
                </a:solidFill>
                <a:effectLst/>
              </a:rPr>
              <a:t>جامعة الملك سعود</a:t>
            </a:r>
            <a:r>
              <a:rPr lang="en-US" sz="2400" dirty="0">
                <a:solidFill>
                  <a:srgbClr val="0070C0"/>
                </a:solidFill>
                <a:effectLst/>
              </a:rPr>
              <a:t/>
            </a:r>
            <a:br>
              <a:rPr lang="en-US" sz="2400" dirty="0">
                <a:solidFill>
                  <a:srgbClr val="0070C0"/>
                </a:solidFill>
                <a:effectLst/>
              </a:rPr>
            </a:br>
            <a:r>
              <a:rPr lang="ar-SA" sz="2400" b="1" dirty="0">
                <a:solidFill>
                  <a:srgbClr val="0070C0"/>
                </a:solidFill>
                <a:effectLst/>
              </a:rPr>
              <a:t>كلية التربية</a:t>
            </a:r>
            <a:r>
              <a:rPr lang="en-US" sz="2400" dirty="0">
                <a:solidFill>
                  <a:srgbClr val="0070C0"/>
                </a:solidFill>
                <a:effectLst/>
              </a:rPr>
              <a:t/>
            </a:r>
            <a:br>
              <a:rPr lang="en-US" sz="2400" dirty="0">
                <a:solidFill>
                  <a:srgbClr val="0070C0"/>
                </a:solidFill>
                <a:effectLst/>
              </a:rPr>
            </a:br>
            <a:r>
              <a:rPr lang="ar-SA" sz="2400" b="1" dirty="0">
                <a:solidFill>
                  <a:srgbClr val="0070C0"/>
                </a:solidFill>
                <a:effectLst/>
              </a:rPr>
              <a:t>قسم المناهج وطرق التدريس</a:t>
            </a:r>
            <a:r>
              <a:rPr lang="en-US" sz="2400" dirty="0">
                <a:solidFill>
                  <a:srgbClr val="0070C0"/>
                </a:solidFill>
                <a:effectLst/>
              </a:rPr>
              <a:t/>
            </a:r>
            <a:br>
              <a:rPr lang="en-US" sz="2400" dirty="0">
                <a:solidFill>
                  <a:srgbClr val="0070C0"/>
                </a:solidFill>
                <a:effectLst/>
              </a:rPr>
            </a:br>
            <a:r>
              <a:rPr lang="ar-SA" sz="2400" b="1" dirty="0">
                <a:solidFill>
                  <a:srgbClr val="0070C0"/>
                </a:solidFill>
                <a:effectLst/>
              </a:rPr>
              <a:t>طرق تدريس التربية البدنية</a:t>
            </a:r>
            <a:endParaRPr lang="ar-SA" sz="2400" dirty="0">
              <a:solidFill>
                <a:srgbClr val="0070C0"/>
              </a:solidFill>
            </a:endParaRPr>
          </a:p>
        </p:txBody>
      </p:sp>
      <p:sp>
        <p:nvSpPr>
          <p:cNvPr id="3" name="عنوان فرعي 2"/>
          <p:cNvSpPr>
            <a:spLocks noGrp="1"/>
          </p:cNvSpPr>
          <p:nvPr>
            <p:ph type="subTitle" idx="1"/>
          </p:nvPr>
        </p:nvSpPr>
        <p:spPr>
          <a:xfrm>
            <a:off x="1115616" y="2564904"/>
            <a:ext cx="7848872" cy="4104456"/>
          </a:xfrm>
        </p:spPr>
        <p:txBody>
          <a:bodyPr>
            <a:normAutofit fontScale="92500" lnSpcReduction="10000"/>
          </a:bodyPr>
          <a:lstStyle/>
          <a:p>
            <a:pPr algn="ctr"/>
            <a:r>
              <a:rPr lang="ar-SA" b="1" dirty="0">
                <a:solidFill>
                  <a:srgbClr val="0070C0"/>
                </a:solidFill>
              </a:rPr>
              <a:t>دراسات متقدمة في تدريس التربية البدنية</a:t>
            </a:r>
            <a:endParaRPr lang="en-US" b="1" dirty="0">
              <a:solidFill>
                <a:srgbClr val="0070C0"/>
              </a:solidFill>
            </a:endParaRPr>
          </a:p>
          <a:p>
            <a:pPr algn="ctr"/>
            <a:r>
              <a:rPr lang="ar-SA" b="1" dirty="0">
                <a:solidFill>
                  <a:srgbClr val="0070C0"/>
                </a:solidFill>
              </a:rPr>
              <a:t>581 نهج</a:t>
            </a:r>
            <a:endParaRPr lang="en-US" b="1" dirty="0">
              <a:solidFill>
                <a:srgbClr val="0070C0"/>
              </a:solidFill>
            </a:endParaRPr>
          </a:p>
          <a:p>
            <a:pPr algn="ctr"/>
            <a:r>
              <a:rPr lang="ar-SA" b="1" dirty="0">
                <a:solidFill>
                  <a:srgbClr val="0070C0"/>
                </a:solidFill>
              </a:rPr>
              <a:t>   </a:t>
            </a:r>
            <a:endParaRPr lang="en-US" b="1" dirty="0">
              <a:solidFill>
                <a:srgbClr val="0070C0"/>
              </a:solidFill>
            </a:endParaRPr>
          </a:p>
          <a:p>
            <a:pPr algn="ctr"/>
            <a:r>
              <a:rPr lang="ar-SA" b="1" dirty="0">
                <a:solidFill>
                  <a:srgbClr val="0070C0"/>
                </a:solidFill>
              </a:rPr>
              <a:t>بحث بعنوان:</a:t>
            </a:r>
            <a:endParaRPr lang="en-US" b="1" dirty="0">
              <a:solidFill>
                <a:srgbClr val="0070C0"/>
              </a:solidFill>
            </a:endParaRPr>
          </a:p>
          <a:p>
            <a:pPr algn="ctr"/>
            <a:r>
              <a:rPr lang="ar-SA" b="1" dirty="0">
                <a:solidFill>
                  <a:srgbClr val="0070C0"/>
                </a:solidFill>
              </a:rPr>
              <a:t>اساليب التدريس في التربية البدنية (أسلوب التطبيق الذاتي، أسلوب التطبيق الذاتي المتعدد المستويات)</a:t>
            </a:r>
            <a:endParaRPr lang="en-US" b="1" dirty="0">
              <a:solidFill>
                <a:srgbClr val="0070C0"/>
              </a:solidFill>
            </a:endParaRPr>
          </a:p>
          <a:p>
            <a:pPr algn="ctr"/>
            <a:r>
              <a:rPr lang="ar-SA" b="1" dirty="0">
                <a:solidFill>
                  <a:srgbClr val="0070C0"/>
                </a:solidFill>
              </a:rPr>
              <a:t> </a:t>
            </a:r>
            <a:endParaRPr lang="en-US" b="1" dirty="0">
              <a:solidFill>
                <a:srgbClr val="0070C0"/>
              </a:solidFill>
            </a:endParaRPr>
          </a:p>
          <a:p>
            <a:pPr algn="ctr"/>
            <a:r>
              <a:rPr lang="ar-SA" b="1" dirty="0">
                <a:solidFill>
                  <a:srgbClr val="0070C0"/>
                </a:solidFill>
              </a:rPr>
              <a:t>  أعداد الطالب: ناصر بن محمد القحيز</a:t>
            </a:r>
            <a:endParaRPr lang="en-US" b="1" dirty="0">
              <a:solidFill>
                <a:srgbClr val="0070C0"/>
              </a:solidFill>
            </a:endParaRPr>
          </a:p>
          <a:p>
            <a:pPr algn="ctr"/>
            <a:r>
              <a:rPr lang="ar-SA" b="1" dirty="0">
                <a:solidFill>
                  <a:srgbClr val="0070C0"/>
                </a:solidFill>
              </a:rPr>
              <a:t>أستاذ المقرر: د. راشد بن محمد </a:t>
            </a:r>
            <a:r>
              <a:rPr lang="ar-SA" b="1" dirty="0" smtClean="0">
                <a:solidFill>
                  <a:srgbClr val="0070C0"/>
                </a:solidFill>
              </a:rPr>
              <a:t>الجساس </a:t>
            </a:r>
          </a:p>
          <a:p>
            <a:pPr algn="ctr"/>
            <a:r>
              <a:rPr lang="ar-SA" b="1" dirty="0" smtClean="0">
                <a:solidFill>
                  <a:srgbClr val="0070C0"/>
                </a:solidFill>
              </a:rPr>
              <a:t>الفصل </a:t>
            </a:r>
            <a:r>
              <a:rPr lang="ar-SA" b="1" dirty="0">
                <a:solidFill>
                  <a:srgbClr val="0070C0"/>
                </a:solidFill>
              </a:rPr>
              <a:t>الدراسي الثاني لعام 1439 هــ / 1440 هــ</a:t>
            </a:r>
            <a:endParaRPr lang="en-US" b="1" dirty="0">
              <a:solidFill>
                <a:srgbClr val="0070C0"/>
              </a:solidFill>
            </a:endParaRPr>
          </a:p>
          <a:p>
            <a:endParaRPr lang="ar-SA" dirty="0"/>
          </a:p>
        </p:txBody>
      </p:sp>
      <p:pic>
        <p:nvPicPr>
          <p:cNvPr id="4" name="صورة 3" descr="ksuLogo"/>
          <p:cNvPicPr/>
          <p:nvPr/>
        </p:nvPicPr>
        <p:blipFill>
          <a:blip r:embed="rId2">
            <a:extLst>
              <a:ext uri="{28A0092B-C50C-407E-A947-70E740481C1C}">
                <a14:useLocalDpi xmlns:a14="http://schemas.microsoft.com/office/drawing/2010/main" val="0"/>
              </a:ext>
            </a:extLst>
          </a:blip>
          <a:srcRect/>
          <a:stretch>
            <a:fillRect/>
          </a:stretch>
        </p:blipFill>
        <p:spPr bwMode="auto">
          <a:xfrm>
            <a:off x="1043608" y="80962"/>
            <a:ext cx="1788160" cy="2232025"/>
          </a:xfrm>
          <a:prstGeom prst="rect">
            <a:avLst/>
          </a:prstGeom>
          <a:noFill/>
          <a:ln>
            <a:noFill/>
          </a:ln>
        </p:spPr>
      </p:pic>
    </p:spTree>
    <p:extLst>
      <p:ext uri="{BB962C8B-B14F-4D97-AF65-F5344CB8AC3E}">
        <p14:creationId xmlns:p14="http://schemas.microsoft.com/office/powerpoint/2010/main" val="34531688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466144" cy="6048672"/>
          </a:xfrm>
        </p:spPr>
        <p:txBody>
          <a:bodyPr/>
          <a:lstStyle/>
          <a:p>
            <a:pPr marL="82296" indent="0" algn="ctr">
              <a:buNone/>
            </a:pPr>
            <a:r>
              <a:rPr lang="ar-SA" b="1" dirty="0">
                <a:solidFill>
                  <a:srgbClr val="0070C0"/>
                </a:solidFill>
              </a:rPr>
              <a:t>(التطبيــق</a:t>
            </a:r>
            <a:r>
              <a:rPr lang="ar-SA" b="1" dirty="0" smtClean="0">
                <a:solidFill>
                  <a:srgbClr val="0070C0"/>
                </a:solidFill>
              </a:rPr>
              <a:t>)</a:t>
            </a:r>
            <a:endParaRPr lang="en-US" sz="1800" b="1" dirty="0" smtClean="0">
              <a:solidFill>
                <a:srgbClr val="0070C0"/>
              </a:solidFill>
            </a:endParaRPr>
          </a:p>
          <a:p>
            <a:pPr marL="402336" lvl="1" indent="0">
              <a:buNone/>
            </a:pPr>
            <a:r>
              <a:rPr lang="ar-SA" b="1" dirty="0" smtClean="0">
                <a:solidFill>
                  <a:srgbClr val="0070C0"/>
                </a:solidFill>
              </a:rPr>
              <a:t>- أداء الأعمال كما هو موضح في الورقة.</a:t>
            </a:r>
            <a:endParaRPr lang="en-US" sz="1600" b="1" dirty="0" smtClean="0">
              <a:solidFill>
                <a:srgbClr val="0070C0"/>
              </a:solidFill>
            </a:endParaRPr>
          </a:p>
          <a:p>
            <a:pPr marL="82296" indent="0">
              <a:buNone/>
            </a:pPr>
            <a:r>
              <a:rPr lang="ar-SA" b="1" dirty="0" smtClean="0">
                <a:solidFill>
                  <a:srgbClr val="0070C0"/>
                </a:solidFill>
              </a:rPr>
              <a:t>   - سجل </a:t>
            </a:r>
            <a:r>
              <a:rPr lang="ar-SA" b="1" dirty="0">
                <a:solidFill>
                  <a:srgbClr val="0070C0"/>
                </a:solidFill>
              </a:rPr>
              <a:t>الأداء بوضع علامة (</a:t>
            </a:r>
            <a:r>
              <a:rPr lang="en-US" sz="1800" b="1" dirty="0">
                <a:solidFill>
                  <a:srgbClr val="0070C0"/>
                </a:solidFill>
                <a:sym typeface="Wingdings"/>
              </a:rPr>
              <a:t></a:t>
            </a:r>
            <a:r>
              <a:rPr lang="ar-SA" b="1" dirty="0">
                <a:solidFill>
                  <a:srgbClr val="0070C0"/>
                </a:solidFill>
              </a:rPr>
              <a:t>) للمحاولة الصحيحة وعلامة (×) للمحاولة </a:t>
            </a:r>
            <a:r>
              <a:rPr lang="ar-SA" b="1" dirty="0" smtClean="0">
                <a:solidFill>
                  <a:srgbClr val="0070C0"/>
                </a:solidFill>
              </a:rPr>
              <a:t>الخاطئة. </a:t>
            </a:r>
          </a:p>
          <a:p>
            <a:pPr marL="82296" indent="0">
              <a:buNone/>
            </a:pPr>
            <a:endParaRPr lang="ar-SA" b="1" dirty="0"/>
          </a:p>
        </p:txBody>
      </p:sp>
      <p:graphicFrame>
        <p:nvGraphicFramePr>
          <p:cNvPr id="5" name="جدول 4"/>
          <p:cNvGraphicFramePr>
            <a:graphicFrameLocks noGrp="1"/>
          </p:cNvGraphicFramePr>
          <p:nvPr>
            <p:extLst>
              <p:ext uri="{D42A27DB-BD31-4B8C-83A1-F6EECF244321}">
                <p14:modId xmlns:p14="http://schemas.microsoft.com/office/powerpoint/2010/main" val="258397253"/>
              </p:ext>
            </p:extLst>
          </p:nvPr>
        </p:nvGraphicFramePr>
        <p:xfrm>
          <a:off x="1475656" y="2780928"/>
          <a:ext cx="6984776" cy="3814532"/>
        </p:xfrm>
        <a:graphic>
          <a:graphicData uri="http://schemas.openxmlformats.org/drawingml/2006/table">
            <a:tbl>
              <a:tblPr rtl="1" firstRow="1" firstCol="1" lastRow="1" lastCol="1" bandRow="1" bandCol="1">
                <a:tableStyleId>{616DA210-FB5B-4158-B5E0-FEB733F419BA}</a:tableStyleId>
              </a:tblPr>
              <a:tblGrid>
                <a:gridCol w="5642865"/>
                <a:gridCol w="455989"/>
                <a:gridCol w="455989"/>
                <a:gridCol w="429933"/>
              </a:tblGrid>
              <a:tr h="600067">
                <a:tc>
                  <a:txBody>
                    <a:bodyPr/>
                    <a:lstStyle/>
                    <a:p>
                      <a:pPr algn="ctr" rtl="1">
                        <a:lnSpc>
                          <a:spcPct val="115000"/>
                        </a:lnSpc>
                        <a:spcAft>
                          <a:spcPts val="1000"/>
                        </a:spcAft>
                      </a:pPr>
                      <a:r>
                        <a:rPr lang="ar-SA" sz="2400" dirty="0">
                          <a:effectLst/>
                        </a:rPr>
                        <a:t>محـــك العمـــل</a:t>
                      </a:r>
                      <a:endParaRPr lang="en-US" sz="1600" dirty="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2400">
                          <a:effectLst/>
                        </a:rPr>
                        <a:t>المحاولات</a:t>
                      </a:r>
                      <a:endParaRPr lang="en-US" sz="1600">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r>
              <a:tr h="600067">
                <a:tc>
                  <a:txBody>
                    <a:bodyPr/>
                    <a:lstStyle/>
                    <a:p>
                      <a:pPr marL="242570" indent="-242570" algn="justLow" rtl="1">
                        <a:lnSpc>
                          <a:spcPct val="115000"/>
                        </a:lnSpc>
                        <a:spcAft>
                          <a:spcPts val="1000"/>
                        </a:spcAft>
                      </a:pPr>
                      <a:r>
                        <a:rPr lang="ar-SA" sz="2400">
                          <a:effectLst/>
                        </a:rPr>
                        <a:t>1-التصويب على الحائط من مسافة 3م.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r>
              <a:tr h="600067">
                <a:tc>
                  <a:txBody>
                    <a:bodyPr/>
                    <a:lstStyle/>
                    <a:p>
                      <a:pPr marL="242570" indent="-242570" algn="justLow" rtl="1">
                        <a:lnSpc>
                          <a:spcPct val="115000"/>
                        </a:lnSpc>
                        <a:spcAft>
                          <a:spcPts val="1000"/>
                        </a:spcAft>
                      </a:pPr>
                      <a:r>
                        <a:rPr lang="ar-SA" sz="2400">
                          <a:effectLst/>
                        </a:rPr>
                        <a:t>2-التصويب على برج السلة من مسافة 4م.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r>
              <a:tr h="600067">
                <a:tc>
                  <a:txBody>
                    <a:bodyPr/>
                    <a:lstStyle/>
                    <a:p>
                      <a:pPr marL="242570" indent="-242570" algn="justLow" rtl="1">
                        <a:lnSpc>
                          <a:spcPct val="115000"/>
                        </a:lnSpc>
                        <a:spcAft>
                          <a:spcPts val="1000"/>
                        </a:spcAft>
                      </a:pPr>
                      <a:r>
                        <a:rPr lang="ar-SA" sz="2400">
                          <a:effectLst/>
                        </a:rPr>
                        <a:t>3-التصويب على برج السلة من مسافة 4م.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r>
              <a:tr h="600067">
                <a:tc>
                  <a:txBody>
                    <a:bodyPr/>
                    <a:lstStyle/>
                    <a:p>
                      <a:pPr marL="242570" indent="-242570" algn="justLow" rtl="1">
                        <a:lnSpc>
                          <a:spcPct val="115000"/>
                        </a:lnSpc>
                        <a:spcAft>
                          <a:spcPts val="1000"/>
                        </a:spcAft>
                      </a:pPr>
                      <a:r>
                        <a:rPr lang="ar-SA" sz="2400">
                          <a:effectLst/>
                        </a:rPr>
                        <a:t>4-التصويب على برج السلة من مسافة 5م.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a:effectLst/>
                        </a:rPr>
                        <a:t> </a:t>
                      </a:r>
                      <a:endParaRPr lang="en-US" sz="1600">
                        <a:effectLst/>
                        <a:latin typeface="Calibri"/>
                        <a:ea typeface="Calibri"/>
                        <a:cs typeface="Arial"/>
                      </a:endParaRPr>
                    </a:p>
                  </a:txBody>
                  <a:tcPr marL="68580" marR="68580" marT="0" marB="0"/>
                </a:tc>
              </a:tr>
              <a:tr h="600067">
                <a:tc>
                  <a:txBody>
                    <a:bodyPr/>
                    <a:lstStyle/>
                    <a:p>
                      <a:pPr marL="242570" indent="-242570" algn="justLow" rtl="1">
                        <a:lnSpc>
                          <a:spcPct val="115000"/>
                        </a:lnSpc>
                        <a:spcAft>
                          <a:spcPts val="1000"/>
                        </a:spcAft>
                      </a:pPr>
                      <a:r>
                        <a:rPr lang="ar-SA" sz="2400" dirty="0">
                          <a:effectLst/>
                        </a:rPr>
                        <a:t>5-تنطيط الكرة ثم التصويب على برج السلة من مسافة 6م.</a:t>
                      </a:r>
                      <a:endParaRPr lang="en-US" sz="1600" dirty="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dirty="0">
                          <a:effectLst/>
                        </a:rPr>
                        <a:t> </a:t>
                      </a:r>
                      <a:endParaRPr lang="en-US" sz="1600" dirty="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dirty="0">
                          <a:effectLst/>
                        </a:rPr>
                        <a:t> </a:t>
                      </a:r>
                      <a:endParaRPr lang="en-US" sz="1600" dirty="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400" dirty="0">
                          <a:effectLst/>
                        </a:rPr>
                        <a:t> </a:t>
                      </a:r>
                      <a:endParaRPr lang="en-US"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187863453"/>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82168" cy="6336704"/>
          </a:xfrm>
        </p:spPr>
        <p:txBody>
          <a:bodyPr>
            <a:normAutofit fontScale="85000" lnSpcReduction="10000"/>
          </a:bodyPr>
          <a:lstStyle/>
          <a:p>
            <a:pPr marL="82296" indent="0" algn="ctr">
              <a:buNone/>
            </a:pPr>
            <a:r>
              <a:rPr lang="ar-SA" b="1" dirty="0">
                <a:solidFill>
                  <a:srgbClr val="0070C0"/>
                </a:solidFill>
              </a:rPr>
              <a:t>خامساً: أسلوب التطبيق الذاتي المتعدد المستويات</a:t>
            </a:r>
            <a:endParaRPr lang="en-US" dirty="0">
              <a:solidFill>
                <a:srgbClr val="0070C0"/>
              </a:solidFill>
            </a:endParaRPr>
          </a:p>
          <a:p>
            <a:pPr marL="82296" indent="0">
              <a:buNone/>
            </a:pPr>
            <a:endParaRPr lang="ar-SA" b="1" dirty="0" smtClean="0">
              <a:solidFill>
                <a:srgbClr val="0070C0"/>
              </a:solidFill>
            </a:endParaRPr>
          </a:p>
          <a:p>
            <a:pPr marL="82296" indent="0">
              <a:buNone/>
            </a:pPr>
            <a:r>
              <a:rPr lang="ar-SA" b="1" dirty="0" smtClean="0">
                <a:solidFill>
                  <a:srgbClr val="0070C0"/>
                </a:solidFill>
              </a:rPr>
              <a:t>وصف </a:t>
            </a:r>
            <a:r>
              <a:rPr lang="ar-SA" b="1" dirty="0">
                <a:solidFill>
                  <a:srgbClr val="0070C0"/>
                </a:solidFill>
              </a:rPr>
              <a:t>الأسلوب:</a:t>
            </a:r>
            <a:endParaRPr lang="en-US" dirty="0">
              <a:solidFill>
                <a:srgbClr val="0070C0"/>
              </a:solidFill>
            </a:endParaRPr>
          </a:p>
          <a:p>
            <a:pPr marL="82296" indent="0">
              <a:buNone/>
            </a:pPr>
            <a:r>
              <a:rPr lang="ar-SA" dirty="0"/>
              <a:t>إن ما يميز هذا الأسلوب عن الأساليب السابقة الذكر أن الطالب يؤدي المهارة بمستويات مختلفة وإن كل طالب يشارك في العمل حسب قدراته وإمكاناته حيث يركز هذا الأسلوب على مراعاة جوانب الفروق الفردية لدى الطلاب.</a:t>
            </a:r>
            <a:endParaRPr lang="en-US" dirty="0"/>
          </a:p>
          <a:p>
            <a:pPr marL="82296" indent="0">
              <a:buNone/>
            </a:pPr>
            <a:endParaRPr lang="ar-SA" b="1" dirty="0" smtClean="0"/>
          </a:p>
          <a:p>
            <a:pPr marL="82296" indent="0">
              <a:buNone/>
            </a:pPr>
            <a:r>
              <a:rPr lang="ar-SA" b="1" dirty="0" smtClean="0">
                <a:solidFill>
                  <a:srgbClr val="0070C0"/>
                </a:solidFill>
              </a:rPr>
              <a:t>تعريف </a:t>
            </a:r>
            <a:r>
              <a:rPr lang="ar-SA" b="1" dirty="0">
                <a:solidFill>
                  <a:srgbClr val="0070C0"/>
                </a:solidFill>
              </a:rPr>
              <a:t>الأسلوب:</a:t>
            </a:r>
            <a:endParaRPr lang="en-US" dirty="0">
              <a:solidFill>
                <a:srgbClr val="0070C0"/>
              </a:solidFill>
            </a:endParaRPr>
          </a:p>
          <a:p>
            <a:pPr marL="82296" indent="0">
              <a:buNone/>
            </a:pPr>
            <a:r>
              <a:rPr lang="ar-SA" dirty="0"/>
              <a:t>هو الأسلوب الذي يأخذ بنظر الاعتبار مستويات الطلاب كافة في تأدية المهارات الحركية من خلال تحديد واجبات او مستويات متعددة للتمرن على المهارات من قبل المدرس لذلك يعتمد هذا الأسلوب على مقدرة الطالب في تأدية المهارة بحسب قدراته البدنية </a:t>
            </a:r>
            <a:r>
              <a:rPr lang="ar-SA" dirty="0" err="1"/>
              <a:t>والمهارية</a:t>
            </a:r>
            <a:r>
              <a:rPr lang="ar-SA" dirty="0"/>
              <a:t> ويكون القرار الرئيسي له بالبدء بالمستوى الذي يمكنه من الأداء اذ تقدم هذه الواجبات للطالب ليختار منها ما يتناسب مع قدراته الى تحقيق متطلبات الواجب الحركي </a:t>
            </a:r>
            <a:endParaRPr lang="ar-SA" dirty="0"/>
          </a:p>
        </p:txBody>
      </p:sp>
    </p:spTree>
    <p:extLst>
      <p:ext uri="{BB962C8B-B14F-4D97-AF65-F5344CB8AC3E}">
        <p14:creationId xmlns:p14="http://schemas.microsoft.com/office/powerpoint/2010/main" val="405648358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54176" cy="6336704"/>
          </a:xfrm>
        </p:spPr>
        <p:txBody>
          <a:bodyPr>
            <a:normAutofit fontScale="92500" lnSpcReduction="20000"/>
          </a:bodyPr>
          <a:lstStyle/>
          <a:p>
            <a:pPr marL="82296" indent="0">
              <a:buNone/>
            </a:pPr>
            <a:r>
              <a:rPr lang="ar-SA" b="1" dirty="0" smtClean="0">
                <a:solidFill>
                  <a:srgbClr val="0070C0"/>
                </a:solidFill>
              </a:rPr>
              <a:t> تحليل </a:t>
            </a:r>
            <a:r>
              <a:rPr lang="ar-SA" b="1" dirty="0">
                <a:solidFill>
                  <a:srgbClr val="0070C0"/>
                </a:solidFill>
              </a:rPr>
              <a:t>الأسلوب:</a:t>
            </a:r>
            <a:endParaRPr lang="en-US" dirty="0">
              <a:solidFill>
                <a:srgbClr val="0070C0"/>
              </a:solidFill>
            </a:endParaRPr>
          </a:p>
          <a:p>
            <a:pPr marL="82296" indent="0">
              <a:buNone/>
            </a:pPr>
            <a:r>
              <a:rPr lang="ar-SA" dirty="0"/>
              <a:t>يختلف هذا الأسلوب عن الأساليب الأربعة السابقة في تحديد العمل المطلوب اذ يتم تحديد مستوى العمل من قبل المعلم وما على التلميذ الا اجتياز هذا الحد او المستوى المطلوب منه اما في هذا الأسلوب جاء بمبدأ جديد في وضع العمل من خلال وضع مستويات مختلفة من الإنجاز ضمن العمل الواحد وهذه الحالة الجديدة اوجدت للتلميذ قرارا رئيسيا يتخذه بنفسه وهذا لا يمكن اتخاذه في الأساليب السابقة </a:t>
            </a:r>
            <a:endParaRPr lang="en-US" dirty="0"/>
          </a:p>
          <a:p>
            <a:pPr marL="82296" indent="0">
              <a:buNone/>
            </a:pPr>
            <a:r>
              <a:rPr lang="ar-SA" b="1" dirty="0" smtClean="0"/>
              <a:t> </a:t>
            </a:r>
            <a:r>
              <a:rPr lang="ar-SA" b="1" dirty="0" smtClean="0">
                <a:solidFill>
                  <a:srgbClr val="0070C0"/>
                </a:solidFill>
              </a:rPr>
              <a:t>فمثلاً </a:t>
            </a:r>
            <a:r>
              <a:rPr lang="ar-SA" b="1" dirty="0">
                <a:solidFill>
                  <a:srgbClr val="0070C0"/>
                </a:solidFill>
              </a:rPr>
              <a:t>في الوثب العالي</a:t>
            </a:r>
            <a:r>
              <a:rPr lang="ar-SA" dirty="0">
                <a:solidFill>
                  <a:srgbClr val="0070C0"/>
                </a:solidFill>
              </a:rPr>
              <a:t>:</a:t>
            </a:r>
            <a:endParaRPr lang="en-US" dirty="0">
              <a:solidFill>
                <a:srgbClr val="0070C0"/>
              </a:solidFill>
            </a:endParaRPr>
          </a:p>
          <a:p>
            <a:pPr marL="82296" indent="0">
              <a:buNone/>
            </a:pPr>
            <a:r>
              <a:rPr lang="ar-SA" dirty="0"/>
              <a:t>إذا كان ارتفاع العارضة 100سم فإن أغلب الطلاب يتجاوزون هذا الارتفاع، أما إذا زيد الارتفاع إلى 120سم فإن غالبية الطلاب لا يتجاوزون هذا الارتفاع. وفي هذا الأسلوب يجد المعلم الحل الملائم حيث يمكن وضع ثلاثة ارتفاعات مختلفة يختار الطالب ما يتناسب مع قدراته منها حتى يؤدي من خلالها الوثب. فإذا نجح في المستوى الذي اختاره فإنه يمكنه التقدم إلى المستوى الذي يليه أو الثبات على هذا المستوى وبذلك يمكن أن يؤدي الطلاب المهارة أكثر وقت ممكن من الدرس.</a:t>
            </a:r>
            <a:endParaRPr lang="en-US" dirty="0"/>
          </a:p>
          <a:p>
            <a:endParaRPr lang="ar-SA" dirty="0"/>
          </a:p>
        </p:txBody>
      </p:sp>
    </p:spTree>
    <p:extLst>
      <p:ext uri="{BB962C8B-B14F-4D97-AF65-F5344CB8AC3E}">
        <p14:creationId xmlns:p14="http://schemas.microsoft.com/office/powerpoint/2010/main" val="1016024989"/>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80720"/>
          </a:xfrm>
        </p:spPr>
        <p:txBody>
          <a:bodyPr>
            <a:normAutofit fontScale="85000" lnSpcReduction="20000"/>
          </a:bodyPr>
          <a:lstStyle/>
          <a:p>
            <a:pPr marL="82296" indent="0" algn="ctr">
              <a:buNone/>
            </a:pPr>
            <a:r>
              <a:rPr lang="ar-SA" b="1" dirty="0">
                <a:solidFill>
                  <a:srgbClr val="0070C0"/>
                </a:solidFill>
              </a:rPr>
              <a:t>كيفية تطبيق أسلوب التطبيق الذاتي المتعدد المستويات في الدرس:</a:t>
            </a:r>
            <a:endParaRPr lang="en-US" sz="1800" dirty="0">
              <a:solidFill>
                <a:srgbClr val="0070C0"/>
              </a:solidFill>
            </a:endParaRPr>
          </a:p>
          <a:p>
            <a:pPr marL="82296" indent="0">
              <a:buNone/>
            </a:pPr>
            <a:endParaRPr lang="ar-SA" b="1" dirty="0" smtClean="0"/>
          </a:p>
          <a:p>
            <a:pPr marL="82296" indent="0">
              <a:buNone/>
            </a:pPr>
            <a:r>
              <a:rPr lang="ar-SA" b="1" dirty="0" smtClean="0">
                <a:solidFill>
                  <a:srgbClr val="0070C0"/>
                </a:solidFill>
              </a:rPr>
              <a:t>النشاط </a:t>
            </a:r>
            <a:r>
              <a:rPr lang="ar-SA" b="1" dirty="0">
                <a:solidFill>
                  <a:srgbClr val="0070C0"/>
                </a:solidFill>
              </a:rPr>
              <a:t>التعليمي:</a:t>
            </a:r>
            <a:endParaRPr lang="en-US" sz="1800" dirty="0">
              <a:solidFill>
                <a:srgbClr val="0070C0"/>
              </a:solidFill>
            </a:endParaRPr>
          </a:p>
          <a:p>
            <a:pPr marL="82296" lvl="0" indent="0">
              <a:buNone/>
            </a:pPr>
            <a:r>
              <a:rPr lang="ar-SA" dirty="0" smtClean="0"/>
              <a:t>1- تحديد </a:t>
            </a:r>
            <a:r>
              <a:rPr lang="ar-SA" dirty="0"/>
              <a:t>المهارة والجزء المراد تنفيذه في الدرس</a:t>
            </a:r>
            <a:endParaRPr lang="en-US" sz="2000" dirty="0"/>
          </a:p>
          <a:p>
            <a:pPr marL="82296" lvl="0" indent="0">
              <a:buNone/>
            </a:pPr>
            <a:r>
              <a:rPr lang="ar-SA" dirty="0" smtClean="0"/>
              <a:t>2- يقوم </a:t>
            </a:r>
            <a:r>
              <a:rPr lang="ar-SA" dirty="0"/>
              <a:t>المعلم بشرح المهارة ويؤدي نموذج </a:t>
            </a:r>
            <a:endParaRPr lang="en-US" sz="2000" dirty="0"/>
          </a:p>
          <a:p>
            <a:pPr marL="82296" lvl="0" indent="0">
              <a:buNone/>
            </a:pPr>
            <a:r>
              <a:rPr lang="ar-SA" dirty="0" smtClean="0"/>
              <a:t>3- يشرح </a:t>
            </a:r>
            <a:r>
              <a:rPr lang="ar-SA" dirty="0"/>
              <a:t>المعلم دور الطلاب </a:t>
            </a:r>
            <a:endParaRPr lang="en-US" sz="2000" dirty="0"/>
          </a:p>
          <a:p>
            <a:pPr marL="402336" lvl="1" indent="0">
              <a:buNone/>
            </a:pPr>
            <a:r>
              <a:rPr lang="ar-SA" dirty="0" smtClean="0"/>
              <a:t>- قراءة </a:t>
            </a:r>
            <a:r>
              <a:rPr lang="ar-SA" dirty="0"/>
              <a:t>الورقة قبل البدء في أداء المهارة</a:t>
            </a:r>
            <a:endParaRPr lang="en-US" sz="1800" dirty="0"/>
          </a:p>
          <a:p>
            <a:pPr marL="402336" lvl="1" indent="0">
              <a:buNone/>
            </a:pPr>
            <a:r>
              <a:rPr lang="ar-SA" dirty="0" smtClean="0"/>
              <a:t>- توضيح </a:t>
            </a:r>
            <a:r>
              <a:rPr lang="ar-SA" dirty="0"/>
              <a:t>المستويات المختلفة وكيفية اتخاذه قراره حول المكان الذي سيقوم العمل فيه والمستوى الذي سيبدأ منه</a:t>
            </a:r>
            <a:endParaRPr lang="en-US" sz="1800" dirty="0"/>
          </a:p>
          <a:p>
            <a:pPr marL="82296" indent="0">
              <a:buNone/>
            </a:pPr>
            <a:r>
              <a:rPr lang="ar-SA" b="1" dirty="0">
                <a:solidFill>
                  <a:srgbClr val="0070C0"/>
                </a:solidFill>
              </a:rPr>
              <a:t>النشاط التطبيقي:</a:t>
            </a:r>
            <a:endParaRPr lang="en-US" sz="1800" dirty="0">
              <a:solidFill>
                <a:srgbClr val="0070C0"/>
              </a:solidFill>
            </a:endParaRPr>
          </a:p>
          <a:p>
            <a:pPr marL="402336" lvl="1" indent="0">
              <a:buNone/>
            </a:pPr>
            <a:r>
              <a:rPr lang="ar-SA" dirty="0" smtClean="0"/>
              <a:t>- البدء </a:t>
            </a:r>
            <a:r>
              <a:rPr lang="ar-SA" dirty="0"/>
              <a:t>بالعمل لتطبيق المهارة</a:t>
            </a:r>
            <a:endParaRPr lang="en-US" sz="1800" dirty="0"/>
          </a:p>
          <a:p>
            <a:pPr marL="402336" lvl="1" indent="0">
              <a:buNone/>
            </a:pPr>
            <a:r>
              <a:rPr lang="ar-SA" dirty="0" smtClean="0"/>
              <a:t>- مقارنة </a:t>
            </a:r>
            <a:r>
              <a:rPr lang="ar-SA" dirty="0"/>
              <a:t>أدائه بورقة العمل التي بحوزته وله الحق في اتخاذ القرار الاتي:</a:t>
            </a:r>
            <a:endParaRPr lang="en-US" sz="1800" dirty="0"/>
          </a:p>
          <a:p>
            <a:pPr marL="658368" lvl="2" indent="0">
              <a:buNone/>
            </a:pPr>
            <a:r>
              <a:rPr lang="ar-SA" dirty="0" smtClean="0"/>
              <a:t>1- تكرار </a:t>
            </a:r>
            <a:r>
              <a:rPr lang="ar-SA" dirty="0"/>
              <a:t>نفس العمل</a:t>
            </a:r>
            <a:endParaRPr lang="en-US" sz="1600" dirty="0"/>
          </a:p>
          <a:p>
            <a:pPr marL="658368" lvl="2" indent="0">
              <a:buNone/>
            </a:pPr>
            <a:r>
              <a:rPr lang="ar-SA" dirty="0" smtClean="0"/>
              <a:t>2- اختيار </a:t>
            </a:r>
            <a:r>
              <a:rPr lang="ar-SA" dirty="0"/>
              <a:t>مستوى اعلى </a:t>
            </a:r>
            <a:endParaRPr lang="en-US" sz="1600" dirty="0"/>
          </a:p>
          <a:p>
            <a:pPr marL="658368" lvl="2" indent="0">
              <a:buNone/>
            </a:pPr>
            <a:r>
              <a:rPr lang="ar-SA" dirty="0" smtClean="0"/>
              <a:t>3- اختيار </a:t>
            </a:r>
            <a:r>
              <a:rPr lang="ar-SA" dirty="0"/>
              <a:t>مستوى أدني</a:t>
            </a:r>
            <a:endParaRPr lang="en-US" sz="1600" dirty="0"/>
          </a:p>
          <a:p>
            <a:pPr marL="82296" indent="0">
              <a:buNone/>
            </a:pPr>
            <a:r>
              <a:rPr lang="ar-SA" b="1" dirty="0">
                <a:solidFill>
                  <a:srgbClr val="0070C0"/>
                </a:solidFill>
              </a:rPr>
              <a:t>التقويم:</a:t>
            </a:r>
            <a:endParaRPr lang="en-US" sz="1800" dirty="0">
              <a:solidFill>
                <a:srgbClr val="0070C0"/>
              </a:solidFill>
            </a:endParaRPr>
          </a:p>
          <a:p>
            <a:pPr marL="82296" indent="0">
              <a:buNone/>
            </a:pPr>
            <a:r>
              <a:rPr lang="ar-SA" dirty="0"/>
              <a:t>يقوم الطالب بتسجيل نتائج العمل مستخدما ورقة المعيار</a:t>
            </a:r>
            <a:endParaRPr lang="ar-SA" dirty="0"/>
          </a:p>
        </p:txBody>
      </p:sp>
    </p:spTree>
    <p:extLst>
      <p:ext uri="{BB962C8B-B14F-4D97-AF65-F5344CB8AC3E}">
        <p14:creationId xmlns:p14="http://schemas.microsoft.com/office/powerpoint/2010/main" val="264006239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352928" cy="850106"/>
          </a:xfrm>
        </p:spPr>
        <p:txBody>
          <a:bodyPr>
            <a:normAutofit/>
          </a:bodyPr>
          <a:lstStyle/>
          <a:p>
            <a:r>
              <a:rPr lang="ar-SA" b="1" dirty="0">
                <a:solidFill>
                  <a:srgbClr val="0070C0"/>
                </a:solidFill>
                <a:effectLst/>
              </a:rPr>
              <a:t>بنية أسلوب التطبيق الذاتي المتعدد المستويات</a:t>
            </a:r>
            <a:endParaRPr lang="ar-SA" dirty="0">
              <a:solidFill>
                <a:srgbClr val="0070C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63727403"/>
              </p:ext>
            </p:extLst>
          </p:nvPr>
        </p:nvGraphicFramePr>
        <p:xfrm>
          <a:off x="1835696" y="1124744"/>
          <a:ext cx="6336704" cy="2016224"/>
        </p:xfrm>
        <a:graphic>
          <a:graphicData uri="http://schemas.openxmlformats.org/drawingml/2006/table">
            <a:tbl>
              <a:tblPr rtl="1" firstRow="1" firstCol="1" lastRow="1" lastCol="1" bandRow="1" bandCol="1">
                <a:tableStyleId>{F2DE63D5-997A-4646-A377-4702673A728D}</a:tableStyleId>
              </a:tblPr>
              <a:tblGrid>
                <a:gridCol w="3121242"/>
                <a:gridCol w="3215462"/>
              </a:tblGrid>
              <a:tr h="504056">
                <a:tc>
                  <a:txBody>
                    <a:bodyPr/>
                    <a:lstStyle/>
                    <a:p>
                      <a:pPr algn="ctr" rtl="1">
                        <a:lnSpc>
                          <a:spcPct val="115000"/>
                        </a:lnSpc>
                        <a:spcAft>
                          <a:spcPts val="1000"/>
                        </a:spcAft>
                      </a:pPr>
                      <a:r>
                        <a:rPr lang="ar-SA" sz="2800" dirty="0">
                          <a:effectLst/>
                        </a:rPr>
                        <a:t>القـرارات</a:t>
                      </a:r>
                      <a:endParaRPr lang="en-US" sz="1800" dirty="0">
                        <a:effectLst/>
                        <a:latin typeface="Calibri"/>
                        <a:ea typeface="Calibri"/>
                        <a:cs typeface="Arial"/>
                      </a:endParaRPr>
                    </a:p>
                  </a:txBody>
                  <a:tcPr marL="68580" marR="68580" marT="0" marB="0"/>
                </a:tc>
                <a:tc>
                  <a:txBody>
                    <a:bodyPr/>
                    <a:lstStyle/>
                    <a:p>
                      <a:pPr algn="ctr" rtl="1">
                        <a:lnSpc>
                          <a:spcPct val="115000"/>
                        </a:lnSpc>
                        <a:spcAft>
                          <a:spcPts val="1000"/>
                        </a:spcAft>
                      </a:pPr>
                      <a:r>
                        <a:rPr lang="ar-SA" sz="2800">
                          <a:effectLst/>
                        </a:rPr>
                        <a:t>متخذ القرار</a:t>
                      </a:r>
                      <a:endParaRPr lang="en-US" sz="1800">
                        <a:effectLst/>
                        <a:latin typeface="Calibri"/>
                        <a:ea typeface="Calibri"/>
                        <a:cs typeface="Arial"/>
                      </a:endParaRPr>
                    </a:p>
                  </a:txBody>
                  <a:tcPr marL="68580" marR="68580" marT="0" marB="0"/>
                </a:tc>
              </a:tr>
              <a:tr h="504056">
                <a:tc>
                  <a:txBody>
                    <a:bodyPr/>
                    <a:lstStyle/>
                    <a:p>
                      <a:pPr algn="ctr" rtl="1">
                        <a:lnSpc>
                          <a:spcPct val="115000"/>
                        </a:lnSpc>
                        <a:spcAft>
                          <a:spcPts val="1000"/>
                        </a:spcAft>
                      </a:pPr>
                      <a:r>
                        <a:rPr lang="ar-SA" sz="2800">
                          <a:effectLst/>
                        </a:rPr>
                        <a:t> قرارات التخطيط</a:t>
                      </a:r>
                      <a:endParaRPr lang="en-US" sz="1800">
                        <a:effectLst/>
                        <a:latin typeface="Calibri"/>
                        <a:ea typeface="Calibri"/>
                        <a:cs typeface="Arial"/>
                      </a:endParaRPr>
                    </a:p>
                  </a:txBody>
                  <a:tcPr marL="68580" marR="68580" marT="0" marB="0"/>
                </a:tc>
                <a:tc>
                  <a:txBody>
                    <a:bodyPr/>
                    <a:lstStyle/>
                    <a:p>
                      <a:pPr algn="ctr" rtl="1">
                        <a:lnSpc>
                          <a:spcPct val="115000"/>
                        </a:lnSpc>
                        <a:spcAft>
                          <a:spcPts val="1000"/>
                        </a:spcAft>
                      </a:pPr>
                      <a:r>
                        <a:rPr lang="ar-SA" sz="2800">
                          <a:effectLst/>
                        </a:rPr>
                        <a:t>المعلم</a:t>
                      </a:r>
                      <a:endParaRPr lang="en-US" sz="1800">
                        <a:effectLst/>
                        <a:latin typeface="Calibri"/>
                        <a:ea typeface="Calibri"/>
                        <a:cs typeface="Arial"/>
                      </a:endParaRPr>
                    </a:p>
                  </a:txBody>
                  <a:tcPr marL="68580" marR="68580" marT="0" marB="0"/>
                </a:tc>
              </a:tr>
              <a:tr h="504056">
                <a:tc>
                  <a:txBody>
                    <a:bodyPr/>
                    <a:lstStyle/>
                    <a:p>
                      <a:pPr algn="ctr" rtl="1">
                        <a:lnSpc>
                          <a:spcPct val="115000"/>
                        </a:lnSpc>
                        <a:spcAft>
                          <a:spcPts val="1000"/>
                        </a:spcAft>
                      </a:pPr>
                      <a:r>
                        <a:rPr lang="ar-SA" sz="2800">
                          <a:effectLst/>
                        </a:rPr>
                        <a:t> قرارات التنفيـذ</a:t>
                      </a:r>
                      <a:endParaRPr lang="en-US" sz="1800">
                        <a:effectLst/>
                        <a:latin typeface="Calibri"/>
                        <a:ea typeface="Calibri"/>
                        <a:cs typeface="Arial"/>
                      </a:endParaRPr>
                    </a:p>
                  </a:txBody>
                  <a:tcPr marL="68580" marR="68580" marT="0" marB="0"/>
                </a:tc>
                <a:tc>
                  <a:txBody>
                    <a:bodyPr/>
                    <a:lstStyle/>
                    <a:p>
                      <a:pPr algn="ctr" rtl="1">
                        <a:lnSpc>
                          <a:spcPct val="115000"/>
                        </a:lnSpc>
                        <a:spcAft>
                          <a:spcPts val="1000"/>
                        </a:spcAft>
                      </a:pPr>
                      <a:r>
                        <a:rPr lang="ar-SA" sz="2800">
                          <a:effectLst/>
                        </a:rPr>
                        <a:t>الطالب</a:t>
                      </a:r>
                      <a:endParaRPr lang="en-US" sz="1800">
                        <a:effectLst/>
                        <a:latin typeface="Calibri"/>
                        <a:ea typeface="Calibri"/>
                        <a:cs typeface="Arial"/>
                      </a:endParaRPr>
                    </a:p>
                  </a:txBody>
                  <a:tcPr marL="68580" marR="68580" marT="0" marB="0"/>
                </a:tc>
              </a:tr>
              <a:tr h="504056">
                <a:tc>
                  <a:txBody>
                    <a:bodyPr/>
                    <a:lstStyle/>
                    <a:p>
                      <a:pPr algn="ctr" rtl="1">
                        <a:lnSpc>
                          <a:spcPct val="115000"/>
                        </a:lnSpc>
                        <a:spcAft>
                          <a:spcPts val="1000"/>
                        </a:spcAft>
                      </a:pPr>
                      <a:r>
                        <a:rPr lang="ar-SA" sz="2800">
                          <a:effectLst/>
                        </a:rPr>
                        <a:t> قرارات التقويم</a:t>
                      </a:r>
                      <a:endParaRPr lang="en-US" sz="1800">
                        <a:effectLst/>
                        <a:latin typeface="Calibri"/>
                        <a:ea typeface="Calibri"/>
                        <a:cs typeface="Arial"/>
                      </a:endParaRPr>
                    </a:p>
                  </a:txBody>
                  <a:tcPr marL="68580" marR="68580" marT="0" marB="0"/>
                </a:tc>
                <a:tc>
                  <a:txBody>
                    <a:bodyPr/>
                    <a:lstStyle/>
                    <a:p>
                      <a:pPr algn="ctr" rtl="1">
                        <a:lnSpc>
                          <a:spcPct val="115000"/>
                        </a:lnSpc>
                        <a:spcAft>
                          <a:spcPts val="1000"/>
                        </a:spcAft>
                      </a:pPr>
                      <a:r>
                        <a:rPr lang="ar-SA" sz="2800" dirty="0">
                          <a:effectLst/>
                        </a:rPr>
                        <a:t>الطالب </a:t>
                      </a:r>
                      <a:endParaRPr lang="en-US" sz="1800" dirty="0">
                        <a:effectLst/>
                        <a:latin typeface="Calibri"/>
                        <a:ea typeface="Calibri"/>
                        <a:cs typeface="Arial"/>
                      </a:endParaRPr>
                    </a:p>
                  </a:txBody>
                  <a:tcPr marL="68580" marR="68580" marT="0" marB="0"/>
                </a:tc>
              </a:tr>
            </a:tbl>
          </a:graphicData>
        </a:graphic>
      </p:graphicFrame>
      <p:sp>
        <p:nvSpPr>
          <p:cNvPr id="5" name="مستطيل 4"/>
          <p:cNvSpPr/>
          <p:nvPr/>
        </p:nvSpPr>
        <p:spPr>
          <a:xfrm>
            <a:off x="1714376" y="3364615"/>
            <a:ext cx="7272808" cy="3539430"/>
          </a:xfrm>
          <a:prstGeom prst="rect">
            <a:avLst/>
          </a:prstGeom>
        </p:spPr>
        <p:txBody>
          <a:bodyPr wrap="square">
            <a:spAutoFit/>
          </a:bodyPr>
          <a:lstStyle/>
          <a:p>
            <a:r>
              <a:rPr lang="ar-SA" sz="2800" b="1" dirty="0">
                <a:solidFill>
                  <a:srgbClr val="0070C0"/>
                </a:solidFill>
              </a:rPr>
              <a:t>أهداف أسلوب التطبيق الذاتي المتعدد المستويات</a:t>
            </a:r>
            <a:r>
              <a:rPr lang="ar-SA" sz="2800" b="1" dirty="0"/>
              <a:t>:</a:t>
            </a:r>
            <a:endParaRPr lang="en-US" sz="2800" dirty="0"/>
          </a:p>
          <a:p>
            <a:pPr lvl="0"/>
            <a:r>
              <a:rPr lang="ar-SA" sz="2800" dirty="0" smtClean="0"/>
              <a:t>1- اشتراك </a:t>
            </a:r>
            <a:r>
              <a:rPr lang="ar-SA" sz="2800" dirty="0"/>
              <a:t>جميع الطلاب في أداء المهارة.</a:t>
            </a:r>
            <a:endParaRPr lang="en-US" sz="2800" dirty="0"/>
          </a:p>
          <a:p>
            <a:pPr lvl="0"/>
            <a:r>
              <a:rPr lang="ar-SA" sz="2800" dirty="0" smtClean="0"/>
              <a:t>2- الاهتمام </a:t>
            </a:r>
            <a:r>
              <a:rPr lang="ar-SA" sz="2800" dirty="0"/>
              <a:t>بالفروق الفردية.</a:t>
            </a:r>
            <a:endParaRPr lang="en-US" sz="2800" dirty="0"/>
          </a:p>
          <a:p>
            <a:pPr lvl="0"/>
            <a:r>
              <a:rPr lang="ar-SA" sz="2800" dirty="0" smtClean="0"/>
              <a:t>3- إتاحة </a:t>
            </a:r>
            <a:r>
              <a:rPr lang="ar-SA" sz="2800" dirty="0"/>
              <a:t>الفرصة للطلاب لأداء المهارة حسب قدرتهم.</a:t>
            </a:r>
            <a:endParaRPr lang="en-US" sz="2800" dirty="0"/>
          </a:p>
          <a:p>
            <a:pPr lvl="0"/>
            <a:r>
              <a:rPr lang="ar-SA" sz="2800" dirty="0" smtClean="0"/>
              <a:t>4- إمكانية </a:t>
            </a:r>
            <a:r>
              <a:rPr lang="ar-SA" sz="2800" dirty="0"/>
              <a:t>الرجوع إلى المستوى الأقل صعوبة إذا لم ينجح الطالب في المستوى الذي اختاره.</a:t>
            </a:r>
            <a:endParaRPr lang="en-US" sz="2800" dirty="0"/>
          </a:p>
          <a:p>
            <a:pPr lvl="0"/>
            <a:r>
              <a:rPr lang="ar-SA" sz="2800" dirty="0" smtClean="0"/>
              <a:t>5- منح </a:t>
            </a:r>
            <a:r>
              <a:rPr lang="ar-SA" sz="2800" dirty="0"/>
              <a:t>الطالب الفرصة أن يدرك العلاقة بين طموحه وحقيقة أدائه.</a:t>
            </a:r>
            <a:endParaRPr lang="en-US" sz="2800" dirty="0"/>
          </a:p>
        </p:txBody>
      </p:sp>
    </p:spTree>
    <p:extLst>
      <p:ext uri="{BB962C8B-B14F-4D97-AF65-F5344CB8AC3E}">
        <p14:creationId xmlns:p14="http://schemas.microsoft.com/office/powerpoint/2010/main" val="3213931012"/>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6632"/>
            <a:ext cx="9036496" cy="6741368"/>
          </a:xfrm>
        </p:spPr>
        <p:txBody>
          <a:bodyPr>
            <a:normAutofit fontScale="92500" lnSpcReduction="20000"/>
          </a:bodyPr>
          <a:lstStyle/>
          <a:p>
            <a:pPr marL="82296" indent="0">
              <a:buNone/>
            </a:pPr>
            <a:r>
              <a:rPr lang="ar-SA" b="1" dirty="0">
                <a:solidFill>
                  <a:srgbClr val="0070C0"/>
                </a:solidFill>
              </a:rPr>
              <a:t>دور المعلم في اسلوب التطبيق الذاتي المتعدد المستويات</a:t>
            </a:r>
            <a:endParaRPr lang="en-US" dirty="0">
              <a:solidFill>
                <a:srgbClr val="0070C0"/>
              </a:solidFill>
            </a:endParaRPr>
          </a:p>
          <a:p>
            <a:pPr marL="82296" indent="0">
              <a:buNone/>
            </a:pPr>
            <a:r>
              <a:rPr lang="ar-SA" dirty="0" smtClean="0"/>
              <a:t>أ- الإجابة </a:t>
            </a:r>
            <a:r>
              <a:rPr lang="ar-SA" dirty="0"/>
              <a:t>على أسئلة الطالب.</a:t>
            </a:r>
            <a:endParaRPr lang="en-US" dirty="0"/>
          </a:p>
          <a:p>
            <a:pPr marL="82296" indent="0">
              <a:buNone/>
            </a:pPr>
            <a:r>
              <a:rPr lang="ar-SA" dirty="0" smtClean="0"/>
              <a:t>ب- استمرار </a:t>
            </a:r>
            <a:r>
              <a:rPr lang="ar-SA" dirty="0"/>
              <a:t>الاتصال بالطالب.</a:t>
            </a:r>
            <a:endParaRPr lang="en-US" dirty="0"/>
          </a:p>
          <a:p>
            <a:pPr marL="82296" indent="0">
              <a:buNone/>
            </a:pPr>
            <a:r>
              <a:rPr lang="ar-SA" b="1" dirty="0">
                <a:solidFill>
                  <a:srgbClr val="0070C0"/>
                </a:solidFill>
              </a:rPr>
              <a:t>دور التلميذ في اسلوب التطبيق المتعدد المستويات</a:t>
            </a:r>
            <a:endParaRPr lang="en-US" dirty="0">
              <a:solidFill>
                <a:srgbClr val="0070C0"/>
              </a:solidFill>
            </a:endParaRPr>
          </a:p>
          <a:p>
            <a:pPr marL="82296" indent="0">
              <a:buNone/>
            </a:pPr>
            <a:r>
              <a:rPr lang="en-US" b="1" dirty="0"/>
              <a:t> </a:t>
            </a:r>
            <a:endParaRPr lang="en-US" dirty="0"/>
          </a:p>
          <a:p>
            <a:pPr marL="82296" indent="0">
              <a:buNone/>
            </a:pPr>
            <a:r>
              <a:rPr lang="ar-SA" dirty="0" smtClean="0"/>
              <a:t>أ- تجريب </a:t>
            </a:r>
            <a:r>
              <a:rPr lang="ar-SA" dirty="0"/>
              <a:t>المستويات المختلفة التي وضعها المعلم.</a:t>
            </a:r>
            <a:endParaRPr lang="en-US" dirty="0"/>
          </a:p>
          <a:p>
            <a:pPr marL="82296" indent="0">
              <a:buNone/>
            </a:pPr>
            <a:r>
              <a:rPr lang="ar-SA" dirty="0" smtClean="0"/>
              <a:t>ب- اختيار </a:t>
            </a:r>
            <a:r>
              <a:rPr lang="ar-SA" dirty="0"/>
              <a:t>مستوى البداية في العمل لتطبيق المهارة.</a:t>
            </a:r>
            <a:endParaRPr lang="en-US" dirty="0"/>
          </a:p>
          <a:p>
            <a:pPr marL="82296" indent="0">
              <a:buNone/>
            </a:pPr>
            <a:r>
              <a:rPr lang="ar-SA" dirty="0" smtClean="0"/>
              <a:t>ج- البدء </a:t>
            </a:r>
            <a:r>
              <a:rPr lang="ar-SA" dirty="0"/>
              <a:t>في العمل لتطبيق المهارة.</a:t>
            </a:r>
            <a:endParaRPr lang="en-US" dirty="0"/>
          </a:p>
          <a:p>
            <a:pPr marL="82296" indent="0">
              <a:buNone/>
            </a:pPr>
            <a:r>
              <a:rPr lang="ar-SA" dirty="0" smtClean="0"/>
              <a:t>د- تقويم </a:t>
            </a:r>
            <a:r>
              <a:rPr lang="ar-SA" dirty="0"/>
              <a:t>الطالب لمستوى أدائه حسب المعيار الذي اختاره.</a:t>
            </a:r>
            <a:endParaRPr lang="en-US" dirty="0"/>
          </a:p>
          <a:p>
            <a:pPr marL="82296" indent="0">
              <a:buNone/>
            </a:pPr>
            <a:r>
              <a:rPr lang="ar-SA" dirty="0" smtClean="0"/>
              <a:t>هـ- يقرر </a:t>
            </a:r>
            <a:r>
              <a:rPr lang="ar-SA" dirty="0"/>
              <a:t>الطالب إذا كانت البداية مناسبة أو غير مناسبة.</a:t>
            </a:r>
            <a:endParaRPr lang="en-US" dirty="0"/>
          </a:p>
          <a:p>
            <a:pPr marL="82296" indent="0">
              <a:buNone/>
            </a:pPr>
            <a:r>
              <a:rPr lang="ar-SA" dirty="0"/>
              <a:t> </a:t>
            </a:r>
            <a:endParaRPr lang="en-US" dirty="0"/>
          </a:p>
          <a:p>
            <a:pPr marL="82296" indent="0">
              <a:buNone/>
            </a:pPr>
            <a:r>
              <a:rPr lang="ar-SA" b="1" dirty="0"/>
              <a:t>- </a:t>
            </a:r>
            <a:r>
              <a:rPr lang="ar-SA" b="1" dirty="0">
                <a:solidFill>
                  <a:srgbClr val="0070C0"/>
                </a:solidFill>
              </a:rPr>
              <a:t>ملاحظة:</a:t>
            </a:r>
            <a:endParaRPr lang="en-US" dirty="0">
              <a:solidFill>
                <a:srgbClr val="0070C0"/>
              </a:solidFill>
            </a:endParaRPr>
          </a:p>
          <a:p>
            <a:pPr marL="82296" indent="0">
              <a:buNone/>
            </a:pPr>
            <a:r>
              <a:rPr lang="ar-SA" dirty="0"/>
              <a:t>- أفضل جزء من الدرس يمكن ممارسة هذا الأسلوب فيه النشاط التطبيقي كما يمكن استخدامه في جزء التمرينات.</a:t>
            </a:r>
            <a:endParaRPr lang="en-US" dirty="0"/>
          </a:p>
          <a:p>
            <a:pPr marL="82296" indent="0">
              <a:buNone/>
            </a:pPr>
            <a:r>
              <a:rPr lang="ar-SA" dirty="0"/>
              <a:t> </a:t>
            </a:r>
            <a:endParaRPr lang="en-US" dirty="0"/>
          </a:p>
          <a:p>
            <a:endParaRPr lang="ar-SA" dirty="0"/>
          </a:p>
        </p:txBody>
      </p:sp>
    </p:spTree>
    <p:extLst>
      <p:ext uri="{BB962C8B-B14F-4D97-AF65-F5344CB8AC3E}">
        <p14:creationId xmlns:p14="http://schemas.microsoft.com/office/powerpoint/2010/main" val="899058026"/>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856984" cy="1143000"/>
          </a:xfrm>
        </p:spPr>
        <p:txBody>
          <a:bodyPr>
            <a:normAutofit fontScale="90000"/>
          </a:bodyPr>
          <a:lstStyle/>
          <a:p>
            <a:pPr algn="ctr"/>
            <a:r>
              <a:rPr lang="ar-SA" b="1" dirty="0" smtClean="0">
                <a:solidFill>
                  <a:schemeClr val="tx1"/>
                </a:solidFill>
                <a:effectLst/>
              </a:rPr>
              <a:t/>
            </a:r>
            <a:br>
              <a:rPr lang="ar-SA" b="1" dirty="0" smtClean="0">
                <a:solidFill>
                  <a:schemeClr val="tx1"/>
                </a:solidFill>
                <a:effectLst/>
              </a:rPr>
            </a:br>
            <a:r>
              <a:rPr lang="ar-SA" b="1" dirty="0">
                <a:solidFill>
                  <a:schemeClr val="tx1"/>
                </a:solidFill>
                <a:effectLst/>
              </a:rPr>
              <a:t/>
            </a:r>
            <a:br>
              <a:rPr lang="ar-SA" b="1" dirty="0">
                <a:solidFill>
                  <a:schemeClr val="tx1"/>
                </a:solidFill>
                <a:effectLst/>
              </a:rPr>
            </a:br>
            <a:r>
              <a:rPr lang="ar-SA" b="1" dirty="0" smtClean="0">
                <a:solidFill>
                  <a:srgbClr val="0070C0"/>
                </a:solidFill>
                <a:effectLst/>
              </a:rPr>
              <a:t>قنوات </a:t>
            </a:r>
            <a:r>
              <a:rPr lang="ar-SA" b="1" dirty="0">
                <a:solidFill>
                  <a:srgbClr val="0070C0"/>
                </a:solidFill>
                <a:effectLst/>
              </a:rPr>
              <a:t>النمو في أسلوب التطبيق الذاتي المتعدد المستويات:</a:t>
            </a:r>
            <a:r>
              <a:rPr lang="en-US" dirty="0">
                <a:effectLst/>
              </a:rPr>
              <a:t/>
            </a:r>
            <a:br>
              <a:rPr lang="en-US" dirty="0">
                <a:effectLst/>
              </a:rPr>
            </a:br>
            <a:r>
              <a:rPr lang="en-US" b="1" dirty="0">
                <a:effectLst/>
              </a:rPr>
              <a:t> </a:t>
            </a:r>
            <a:r>
              <a:rPr lang="en-US" dirty="0">
                <a:effectLst/>
              </a:rPr>
              <a:t/>
            </a:r>
            <a:br>
              <a:rPr lang="en-US" dirty="0">
                <a:effectLst/>
              </a:rPr>
            </a:b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21017648"/>
              </p:ext>
            </p:extLst>
          </p:nvPr>
        </p:nvGraphicFramePr>
        <p:xfrm>
          <a:off x="1259632" y="1556792"/>
          <a:ext cx="7344816" cy="3600400"/>
        </p:xfrm>
        <a:graphic>
          <a:graphicData uri="http://schemas.openxmlformats.org/drawingml/2006/table">
            <a:tbl>
              <a:tblPr rtl="1" firstRow="1" firstCol="1" lastRow="1" lastCol="1" bandRow="1" bandCol="1">
                <a:tableStyleId>{616DA210-FB5B-4158-B5E0-FEB733F419BA}</a:tableStyleId>
              </a:tblPr>
              <a:tblGrid>
                <a:gridCol w="1161414"/>
                <a:gridCol w="1251544"/>
                <a:gridCol w="1282378"/>
                <a:gridCol w="1282378"/>
                <a:gridCol w="1183551"/>
                <a:gridCol w="1183551"/>
              </a:tblGrid>
              <a:tr h="706442">
                <a:tc rowSpan="2">
                  <a:txBody>
                    <a:bodyPr/>
                    <a:lstStyle/>
                    <a:p>
                      <a:pPr algn="ctr" rtl="1">
                        <a:lnSpc>
                          <a:spcPct val="115000"/>
                        </a:lnSpc>
                        <a:spcAft>
                          <a:spcPts val="1000"/>
                        </a:spcAft>
                      </a:pPr>
                      <a:r>
                        <a:rPr lang="ar-SA" sz="2800" dirty="0">
                          <a:effectLst/>
                        </a:rPr>
                        <a:t>الرقم</a:t>
                      </a:r>
                      <a:endParaRPr lang="en-US" sz="1800" b="1" dirty="0">
                        <a:effectLst/>
                        <a:latin typeface="Calibri"/>
                        <a:ea typeface="Calibri"/>
                        <a:cs typeface="Arial"/>
                      </a:endParaRPr>
                    </a:p>
                  </a:txBody>
                  <a:tcPr marL="68580" marR="68580" marT="0" marB="0"/>
                </a:tc>
                <a:tc rowSpan="2">
                  <a:txBody>
                    <a:bodyPr/>
                    <a:lstStyle/>
                    <a:p>
                      <a:pPr algn="ctr" rtl="1">
                        <a:lnSpc>
                          <a:spcPct val="115000"/>
                        </a:lnSpc>
                        <a:spcAft>
                          <a:spcPts val="1000"/>
                        </a:spcAft>
                      </a:pPr>
                      <a:r>
                        <a:rPr lang="ar-SA" sz="2800">
                          <a:effectLst/>
                        </a:rPr>
                        <a:t>اسم الأسلوب</a:t>
                      </a:r>
                      <a:endParaRPr lang="en-US" sz="1800" b="1">
                        <a:effectLst/>
                        <a:latin typeface="Calibri"/>
                        <a:ea typeface="Calibri"/>
                        <a:cs typeface="Arial"/>
                      </a:endParaRPr>
                    </a:p>
                  </a:txBody>
                  <a:tcPr marL="68580" marR="68580" marT="0" marB="0"/>
                </a:tc>
                <a:tc gridSpan="4">
                  <a:txBody>
                    <a:bodyPr/>
                    <a:lstStyle/>
                    <a:p>
                      <a:pPr algn="ctr" rtl="1">
                        <a:lnSpc>
                          <a:spcPct val="115000"/>
                        </a:lnSpc>
                        <a:spcAft>
                          <a:spcPts val="1000"/>
                        </a:spcAft>
                      </a:pPr>
                      <a:r>
                        <a:rPr lang="ar-SA" sz="2800">
                          <a:effectLst/>
                        </a:rPr>
                        <a:t>قنـــوات النمـو</a:t>
                      </a:r>
                      <a:endParaRPr lang="en-US" sz="1800" b="1">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252661">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1000"/>
                        </a:spcAft>
                      </a:pPr>
                      <a:r>
                        <a:rPr lang="ar-SA" sz="2400">
                          <a:effectLst/>
                        </a:rPr>
                        <a:t>الجانب المهاري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spc="-30">
                          <a:effectLst/>
                        </a:rPr>
                        <a:t>الجانب الاجتماعي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الجانب الانفعالي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الجانب المعرفي</a:t>
                      </a:r>
                      <a:endParaRPr lang="en-US" sz="1800" b="1">
                        <a:effectLst/>
                        <a:latin typeface="Calibri"/>
                        <a:ea typeface="Calibri"/>
                        <a:cs typeface="Arial"/>
                      </a:endParaRPr>
                    </a:p>
                  </a:txBody>
                  <a:tcPr marL="68580" marR="68580" marT="0" marB="0"/>
                </a:tc>
              </a:tr>
              <a:tr h="1641297">
                <a:tc>
                  <a:txBody>
                    <a:bodyPr/>
                    <a:lstStyle/>
                    <a:p>
                      <a:pPr algn="ctr" rtl="1">
                        <a:lnSpc>
                          <a:spcPct val="115000"/>
                        </a:lnSpc>
                        <a:spcAft>
                          <a:spcPts val="1000"/>
                        </a:spcAft>
                      </a:pPr>
                      <a:r>
                        <a:rPr lang="ar-SA" sz="2400" dirty="0">
                          <a:effectLst/>
                        </a:rPr>
                        <a:t>5</a:t>
                      </a:r>
                      <a:endParaRPr lang="en-US" sz="1800" b="1" dirty="0">
                        <a:effectLst/>
                        <a:latin typeface="Calibri"/>
                        <a:ea typeface="Calibri"/>
                        <a:cs typeface="Arial"/>
                      </a:endParaRPr>
                    </a:p>
                  </a:txBody>
                  <a:tcPr marL="68580" marR="68580" marT="0" marB="0"/>
                </a:tc>
                <a:tc>
                  <a:txBody>
                    <a:bodyPr/>
                    <a:lstStyle/>
                    <a:p>
                      <a:pPr algn="justLow" rtl="1">
                        <a:lnSpc>
                          <a:spcPts val="2100"/>
                        </a:lnSpc>
                        <a:spcAft>
                          <a:spcPts val="1000"/>
                        </a:spcAft>
                      </a:pPr>
                      <a:r>
                        <a:rPr lang="ar-SA" sz="1800">
                          <a:effectLst/>
                        </a:rPr>
                        <a:t>أسلوب التطبيق الذاتي متعدد المستويات.</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5</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2</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5</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dirty="0">
                          <a:effectLst/>
                        </a:rPr>
                        <a:t>2</a:t>
                      </a:r>
                      <a:endParaRPr lang="en-US" sz="18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782542748"/>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54176" cy="6336704"/>
          </a:xfrm>
        </p:spPr>
        <p:txBody>
          <a:bodyPr>
            <a:normAutofit lnSpcReduction="10000"/>
          </a:bodyPr>
          <a:lstStyle/>
          <a:p>
            <a:pPr marL="82296" indent="0">
              <a:buNone/>
            </a:pPr>
            <a:r>
              <a:rPr lang="ar-SA" b="1" dirty="0">
                <a:solidFill>
                  <a:srgbClr val="0070C0"/>
                </a:solidFill>
              </a:rPr>
              <a:t>مميزات الاسلوب:</a:t>
            </a:r>
            <a:endParaRPr lang="en-US" dirty="0">
              <a:solidFill>
                <a:srgbClr val="0070C0"/>
              </a:solidFill>
            </a:endParaRPr>
          </a:p>
          <a:p>
            <a:pPr marL="82296" lvl="0" indent="0">
              <a:buNone/>
            </a:pPr>
            <a:r>
              <a:rPr lang="ar-SA" dirty="0" smtClean="0"/>
              <a:t>1- يوفر </a:t>
            </a:r>
            <a:r>
              <a:rPr lang="ar-SA" dirty="0"/>
              <a:t>الفرص لجميع التلاميذ للقيام بأداء المهارة</a:t>
            </a:r>
            <a:endParaRPr lang="en-US" dirty="0"/>
          </a:p>
          <a:p>
            <a:pPr marL="82296" lvl="0" indent="0">
              <a:buNone/>
            </a:pPr>
            <a:r>
              <a:rPr lang="ar-SA" dirty="0" smtClean="0"/>
              <a:t>2- يكون </a:t>
            </a:r>
            <a:r>
              <a:rPr lang="ar-SA" dirty="0"/>
              <a:t>الاداء حسب امكانية كل تلميذ</a:t>
            </a:r>
            <a:endParaRPr lang="en-US" dirty="0"/>
          </a:p>
          <a:p>
            <a:pPr marL="82296" lvl="0" indent="0">
              <a:buNone/>
            </a:pPr>
            <a:r>
              <a:rPr lang="ar-SA" dirty="0" smtClean="0"/>
              <a:t>3- الاسلوب </a:t>
            </a:r>
            <a:r>
              <a:rPr lang="ar-SA" dirty="0"/>
              <a:t>يشجع التلاميذ على تقويم أنفسهم اثناء الاداء</a:t>
            </a:r>
            <a:endParaRPr lang="en-US" dirty="0"/>
          </a:p>
          <a:p>
            <a:pPr marL="82296" lvl="0" indent="0">
              <a:buNone/>
            </a:pPr>
            <a:r>
              <a:rPr lang="ar-SA" dirty="0" smtClean="0"/>
              <a:t>4- يشجع </a:t>
            </a:r>
            <a:r>
              <a:rPr lang="ar-SA" dirty="0"/>
              <a:t>التلاميذ على الاعتماد على النفس</a:t>
            </a:r>
            <a:endParaRPr lang="en-US" dirty="0"/>
          </a:p>
          <a:p>
            <a:pPr marL="82296" lvl="0" indent="0">
              <a:buNone/>
            </a:pPr>
            <a:r>
              <a:rPr lang="ar-SA" dirty="0" smtClean="0"/>
              <a:t>5- يفسح </a:t>
            </a:r>
            <a:r>
              <a:rPr lang="ar-SA" dirty="0"/>
              <a:t>المجال امام التلاميذ للقيام بمحاولات أكثر لأداء </a:t>
            </a:r>
            <a:r>
              <a:rPr lang="ar-SA" dirty="0" smtClean="0"/>
              <a:t>المهارة</a:t>
            </a:r>
          </a:p>
          <a:p>
            <a:pPr marL="82296" indent="0">
              <a:buNone/>
            </a:pPr>
            <a:r>
              <a:rPr lang="ar-SA" b="1" dirty="0">
                <a:solidFill>
                  <a:srgbClr val="0070C0"/>
                </a:solidFill>
              </a:rPr>
              <a:t>عيوب الاسلوب:</a:t>
            </a:r>
            <a:endParaRPr lang="en-US" dirty="0">
              <a:solidFill>
                <a:srgbClr val="0070C0"/>
              </a:solidFill>
            </a:endParaRPr>
          </a:p>
          <a:p>
            <a:pPr marL="82296" lvl="0" indent="0">
              <a:buNone/>
            </a:pPr>
            <a:r>
              <a:rPr lang="ar-SA" dirty="0" smtClean="0"/>
              <a:t>1- لا </a:t>
            </a:r>
            <a:r>
              <a:rPr lang="ar-SA" dirty="0"/>
              <a:t>يفسح المجال للمعلم بمراقبة جميع التلاميذ عند ادائهم</a:t>
            </a:r>
            <a:endParaRPr lang="en-US" dirty="0"/>
          </a:p>
          <a:p>
            <a:pPr marL="82296" lvl="0" indent="0">
              <a:buNone/>
            </a:pPr>
            <a:r>
              <a:rPr lang="ar-SA" dirty="0" smtClean="0"/>
              <a:t>2- يحتاج </a:t>
            </a:r>
            <a:r>
              <a:rPr lang="ar-SA" dirty="0"/>
              <a:t>الى اجهزة وادوات كثيرة وكذلك الى ساحات واسعة</a:t>
            </a:r>
            <a:endParaRPr lang="en-US" dirty="0"/>
          </a:p>
          <a:p>
            <a:pPr marL="82296" lvl="0" indent="0">
              <a:buNone/>
            </a:pPr>
            <a:r>
              <a:rPr lang="ar-SA" dirty="0" smtClean="0"/>
              <a:t>3- يقلل </a:t>
            </a:r>
            <a:r>
              <a:rPr lang="ar-SA" dirty="0"/>
              <a:t>روح المنافسة بين التلاميذ</a:t>
            </a:r>
            <a:endParaRPr lang="en-US" dirty="0"/>
          </a:p>
          <a:p>
            <a:pPr marL="82296" lvl="0" indent="0">
              <a:buNone/>
            </a:pPr>
            <a:endParaRPr lang="en-US" dirty="0"/>
          </a:p>
          <a:p>
            <a:pPr marL="82296" indent="0">
              <a:buNone/>
            </a:pPr>
            <a:r>
              <a:rPr lang="ar-SA" b="1" dirty="0"/>
              <a:t> </a:t>
            </a:r>
            <a:endParaRPr lang="en-US" dirty="0"/>
          </a:p>
          <a:p>
            <a:endParaRPr lang="ar-SA" dirty="0"/>
          </a:p>
        </p:txBody>
      </p:sp>
    </p:spTree>
    <p:extLst>
      <p:ext uri="{BB962C8B-B14F-4D97-AF65-F5344CB8AC3E}">
        <p14:creationId xmlns:p14="http://schemas.microsoft.com/office/powerpoint/2010/main" val="3601020433"/>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82168" cy="6408712"/>
          </a:xfrm>
        </p:spPr>
        <p:txBody>
          <a:bodyPr/>
          <a:lstStyle/>
          <a:p>
            <a:pPr marL="82296" lvl="0" indent="0">
              <a:buNone/>
            </a:pPr>
            <a:r>
              <a:rPr lang="ar-SA" sz="2400" b="1" dirty="0">
                <a:solidFill>
                  <a:srgbClr val="0070C0"/>
                </a:solidFill>
              </a:rPr>
              <a:t>ورقة معيار كرة يد (التصويب بالوثب العالي رقم (6)</a:t>
            </a:r>
            <a:endParaRPr lang="en-US" sz="2400" b="1" dirty="0">
              <a:solidFill>
                <a:srgbClr val="0070C0"/>
              </a:solidFill>
            </a:endParaRPr>
          </a:p>
          <a:p>
            <a:pPr marL="82296" indent="0">
              <a:buNone/>
            </a:pPr>
            <a:r>
              <a:rPr lang="ar-SA" sz="2400" b="1" dirty="0"/>
              <a:t>الاسم: 			الفصل: 	        التاريخ: 		الأسلوب المستخدم التطبيق الذاتي</a:t>
            </a:r>
            <a:endParaRPr lang="en-US" sz="2400" b="1" dirty="0"/>
          </a:p>
          <a:p>
            <a:pPr marL="82296" indent="0">
              <a:buNone/>
            </a:pPr>
            <a:r>
              <a:rPr lang="ar-SA" sz="2400" b="1" u="sng" dirty="0">
                <a:solidFill>
                  <a:srgbClr val="0070C0"/>
                </a:solidFill>
              </a:rPr>
              <a:t>التصويب بالوثب العالي:</a:t>
            </a:r>
            <a:endParaRPr lang="en-US" sz="2400" b="1" dirty="0">
              <a:solidFill>
                <a:srgbClr val="0070C0"/>
              </a:solidFill>
            </a:endParaRPr>
          </a:p>
          <a:p>
            <a:pPr marL="82296" indent="0">
              <a:buNone/>
            </a:pPr>
            <a:r>
              <a:rPr lang="ar-SA" sz="2400" b="1" dirty="0">
                <a:solidFill>
                  <a:srgbClr val="0070C0"/>
                </a:solidFill>
              </a:rPr>
              <a:t>البرنامج يعطي لك عاملين في درجة الصعوبة 1-الارتفاع 2-مساحة المرمى</a:t>
            </a:r>
            <a:r>
              <a:rPr lang="ar-SA" sz="2400" b="1" dirty="0"/>
              <a:t>.</a:t>
            </a:r>
            <a:endParaRPr lang="en-US" sz="2400" b="1" dirty="0"/>
          </a:p>
          <a:p>
            <a:pPr marL="82296" indent="0">
              <a:buNone/>
            </a:pPr>
            <a:r>
              <a:rPr lang="ar-SA" sz="2400" b="1" dirty="0"/>
              <a:t>1-سجل رقم المحطة التي بدأت منها.</a:t>
            </a:r>
            <a:endParaRPr lang="en-US" sz="2400" b="1" dirty="0"/>
          </a:p>
          <a:p>
            <a:pPr marL="82296" indent="0">
              <a:buNone/>
            </a:pPr>
            <a:r>
              <a:rPr lang="ar-SA" sz="2400" b="1" dirty="0"/>
              <a:t>2-ضع علامة (</a:t>
            </a:r>
            <a:r>
              <a:rPr lang="en-US" sz="2400" b="1" dirty="0">
                <a:sym typeface="Wingdings"/>
              </a:rPr>
              <a:t></a:t>
            </a:r>
            <a:r>
              <a:rPr lang="ar-SA" sz="2400" b="1" dirty="0"/>
              <a:t>) للمحاولة الصحيحة وعلامة (×) للمحاولة الخاطئة:</a:t>
            </a:r>
            <a:endParaRPr lang="en-US" sz="2400" b="1" dirty="0"/>
          </a:p>
          <a:p>
            <a:pPr marL="82296" indent="0">
              <a:buNone/>
            </a:pPr>
            <a:r>
              <a:rPr lang="ar-SA" sz="2400" b="1" dirty="0"/>
              <a:t>3-إذا لم تنجح في التصويب في المحطة التي اخترتها عليك الرجوع إلى المحطة رقم (1</a:t>
            </a:r>
            <a:r>
              <a:rPr lang="ar-SA" sz="2400" b="1" dirty="0" smtClean="0"/>
              <a:t>).</a:t>
            </a:r>
            <a:endParaRPr lang="en-US" sz="2400" b="1" dirty="0"/>
          </a:p>
        </p:txBody>
      </p:sp>
      <p:graphicFrame>
        <p:nvGraphicFramePr>
          <p:cNvPr id="4" name="جدول 3"/>
          <p:cNvGraphicFramePr>
            <a:graphicFrameLocks noGrp="1"/>
          </p:cNvGraphicFramePr>
          <p:nvPr>
            <p:extLst>
              <p:ext uri="{D42A27DB-BD31-4B8C-83A1-F6EECF244321}">
                <p14:modId xmlns:p14="http://schemas.microsoft.com/office/powerpoint/2010/main" val="2699774545"/>
              </p:ext>
            </p:extLst>
          </p:nvPr>
        </p:nvGraphicFramePr>
        <p:xfrm>
          <a:off x="467543" y="4077068"/>
          <a:ext cx="8496945" cy="2664299"/>
        </p:xfrm>
        <a:graphic>
          <a:graphicData uri="http://schemas.openxmlformats.org/drawingml/2006/table">
            <a:tbl>
              <a:tblPr rtl="1" firstRow="1" firstCol="1" lastRow="1" lastCol="1" bandRow="1" bandCol="1">
                <a:tableStyleId>{616DA210-FB5B-4158-B5E0-FEB733F419BA}</a:tableStyleId>
              </a:tblPr>
              <a:tblGrid>
                <a:gridCol w="6864516"/>
                <a:gridCol w="554709"/>
                <a:gridCol w="554709"/>
                <a:gridCol w="523011"/>
              </a:tblGrid>
              <a:tr h="520739">
                <a:tc>
                  <a:txBody>
                    <a:bodyPr/>
                    <a:lstStyle/>
                    <a:p>
                      <a:pPr algn="ctr" rtl="1">
                        <a:lnSpc>
                          <a:spcPct val="115000"/>
                        </a:lnSpc>
                        <a:spcAft>
                          <a:spcPts val="1000"/>
                        </a:spcAft>
                      </a:pPr>
                      <a:r>
                        <a:rPr lang="ar-SA" sz="2400" dirty="0">
                          <a:effectLst/>
                        </a:rPr>
                        <a:t>المحطـــــــــات</a:t>
                      </a:r>
                      <a:endParaRPr lang="en-US" sz="1600" dirty="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700">
                          <a:effectLst/>
                        </a:rPr>
                        <a:t>عدد التكرار</a:t>
                      </a:r>
                      <a:endParaRPr lang="en-US" sz="1100">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r>
              <a:tr h="428712">
                <a:tc>
                  <a:txBody>
                    <a:bodyPr/>
                    <a:lstStyle/>
                    <a:p>
                      <a:pPr marL="242570" indent="-242570" algn="justLow" rtl="1">
                        <a:lnSpc>
                          <a:spcPct val="115000"/>
                        </a:lnSpc>
                        <a:spcAft>
                          <a:spcPts val="1000"/>
                        </a:spcAft>
                      </a:pPr>
                      <a:r>
                        <a:rPr lang="ar-SA" sz="2000">
                          <a:effectLst/>
                        </a:rPr>
                        <a:t>1-التصويب من فوق مانع ارتفاع 20سم وعلى مرمى مساحة 2×3م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2-التصويب من فوق مانع ارتفاعه 20سم وعلى مرمى مساحة 1×1م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3-التصويب من فوق مانع ارتفاعه 50سم وعلى مرمى مساحة 80× 60م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4-التصويب من فوق مانع ارتفاعه 60سم وعلى مرمى مساحة 50×50م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dirty="0">
                          <a:effectLst/>
                        </a:rPr>
                        <a:t>5-التصويب من فوق مرتبة وعلى مرمى مساحة 1× 2م</a:t>
                      </a:r>
                      <a:endParaRPr lang="en-US" sz="1600" dirty="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dirty="0">
                          <a:effectLst/>
                        </a:rPr>
                        <a:t> </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735833936"/>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392FFA17"/>
          <p:cNvPicPr>
            <a:picLocks noGrp="1"/>
          </p:cNvPicPr>
          <p:nvPr>
            <p:ph idx="1"/>
          </p:nvPr>
        </p:nvPicPr>
        <p:blipFill>
          <a:blip r:embed="rId2">
            <a:lum bright="12000"/>
            <a:extLst>
              <a:ext uri="{28A0092B-C50C-407E-A947-70E740481C1C}">
                <a14:useLocalDpi xmlns:a14="http://schemas.microsoft.com/office/drawing/2010/main" val="0"/>
              </a:ext>
            </a:extLst>
          </a:blip>
          <a:srcRect l="3728" t="2692" r="2121" b="3275"/>
          <a:stretch>
            <a:fillRect/>
          </a:stretch>
        </p:blipFill>
        <p:spPr bwMode="auto">
          <a:xfrm>
            <a:off x="395536" y="3645024"/>
            <a:ext cx="8496944" cy="2952328"/>
          </a:xfrm>
          <a:prstGeom prst="rect">
            <a:avLst/>
          </a:prstGeom>
          <a:ln w="228600" cap="sq" cmpd="thickThin">
            <a:solidFill>
              <a:srgbClr val="000000"/>
            </a:solidFill>
            <a:prstDash val="solid"/>
            <a:miter lim="800000"/>
          </a:ln>
          <a:effectLst>
            <a:innerShdw blurRad="76200">
              <a:srgbClr val="000000"/>
            </a:innerShdw>
          </a:effectLst>
        </p:spPr>
      </p:pic>
      <p:graphicFrame>
        <p:nvGraphicFramePr>
          <p:cNvPr id="5" name="جدول 4"/>
          <p:cNvGraphicFramePr>
            <a:graphicFrameLocks noGrp="1"/>
          </p:cNvGraphicFramePr>
          <p:nvPr>
            <p:extLst>
              <p:ext uri="{D42A27DB-BD31-4B8C-83A1-F6EECF244321}">
                <p14:modId xmlns:p14="http://schemas.microsoft.com/office/powerpoint/2010/main" val="410945560"/>
              </p:ext>
            </p:extLst>
          </p:nvPr>
        </p:nvGraphicFramePr>
        <p:xfrm>
          <a:off x="467544" y="548680"/>
          <a:ext cx="8496945" cy="2664299"/>
        </p:xfrm>
        <a:graphic>
          <a:graphicData uri="http://schemas.openxmlformats.org/drawingml/2006/table">
            <a:tbl>
              <a:tblPr rtl="1" firstRow="1" firstCol="1" lastRow="1" lastCol="1" bandRow="1" bandCol="1">
                <a:tableStyleId>{616DA210-FB5B-4158-B5E0-FEB733F419BA}</a:tableStyleId>
              </a:tblPr>
              <a:tblGrid>
                <a:gridCol w="6864516"/>
                <a:gridCol w="554709"/>
                <a:gridCol w="554709"/>
                <a:gridCol w="523011"/>
              </a:tblGrid>
              <a:tr h="520739">
                <a:tc>
                  <a:txBody>
                    <a:bodyPr/>
                    <a:lstStyle/>
                    <a:p>
                      <a:pPr algn="ctr" rtl="1">
                        <a:lnSpc>
                          <a:spcPct val="115000"/>
                        </a:lnSpc>
                        <a:spcAft>
                          <a:spcPts val="1000"/>
                        </a:spcAft>
                      </a:pPr>
                      <a:r>
                        <a:rPr lang="ar-SA" sz="2400" dirty="0">
                          <a:effectLst/>
                        </a:rPr>
                        <a:t>المحطـــــــــات</a:t>
                      </a:r>
                      <a:endParaRPr lang="en-US" sz="1600" dirty="0">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1700">
                          <a:effectLst/>
                        </a:rPr>
                        <a:t>عدد التكرار</a:t>
                      </a:r>
                      <a:endParaRPr lang="en-US" sz="1100">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r>
              <a:tr h="428712">
                <a:tc>
                  <a:txBody>
                    <a:bodyPr/>
                    <a:lstStyle/>
                    <a:p>
                      <a:pPr marL="242570" indent="-242570" algn="justLow" rtl="1">
                        <a:lnSpc>
                          <a:spcPct val="115000"/>
                        </a:lnSpc>
                        <a:spcAft>
                          <a:spcPts val="1000"/>
                        </a:spcAft>
                      </a:pPr>
                      <a:r>
                        <a:rPr lang="ar-SA" sz="2000">
                          <a:effectLst/>
                        </a:rPr>
                        <a:t>1-التصويب من فوق مانع ارتفاع 20سم وعلى مرمى مساحة 2×3م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2-التصويب من فوق مانع ارتفاعه 20سم وعلى مرمى مساحة 1×1م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3-التصويب من فوق مانع ارتفاعه 50سم وعلى مرمى مساحة 80× 60م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a:effectLst/>
                        </a:rPr>
                        <a:t>4-التصويب من فوق مانع ارتفاعه 60سم وعلى مرمى مساحة 50×50م</a:t>
                      </a:r>
                      <a:endParaRPr lang="en-US" sz="16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r>
              <a:tr h="428712">
                <a:tc>
                  <a:txBody>
                    <a:bodyPr/>
                    <a:lstStyle/>
                    <a:p>
                      <a:pPr marL="242570" indent="-242570" algn="justLow" rtl="1">
                        <a:lnSpc>
                          <a:spcPct val="115000"/>
                        </a:lnSpc>
                        <a:spcAft>
                          <a:spcPts val="1000"/>
                        </a:spcAft>
                      </a:pPr>
                      <a:r>
                        <a:rPr lang="ar-SA" sz="2000" dirty="0">
                          <a:effectLst/>
                        </a:rPr>
                        <a:t>5-التصويب من فوق مرتبة وعلى مرمى مساحة 1× 2م</a:t>
                      </a:r>
                      <a:endParaRPr lang="en-US" sz="1600" dirty="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a:effectLst/>
                        </a:rPr>
                        <a:t> </a:t>
                      </a:r>
                      <a:endParaRPr lang="en-US" sz="1100">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1100" dirty="0">
                          <a:effectLst/>
                        </a:rPr>
                        <a:t> </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57982224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solidFill>
                  <a:srgbClr val="0070C0"/>
                </a:solidFill>
                <a:effectLst/>
              </a:rPr>
              <a:t>رابعاً: أسلوب التطبيق الذاتي</a:t>
            </a:r>
            <a:r>
              <a:rPr lang="en-US" dirty="0">
                <a:solidFill>
                  <a:schemeClr val="tx1"/>
                </a:solidFill>
                <a:effectLst/>
              </a:rPr>
              <a:t/>
            </a:r>
            <a:br>
              <a:rPr lang="en-US" dirty="0">
                <a:solidFill>
                  <a:schemeClr val="tx1"/>
                </a:solidFill>
                <a:effectLst/>
              </a:rPr>
            </a:br>
            <a:endParaRPr lang="ar-SA" dirty="0">
              <a:solidFill>
                <a:schemeClr val="tx1"/>
              </a:solidFill>
            </a:endParaRPr>
          </a:p>
        </p:txBody>
      </p:sp>
      <p:sp>
        <p:nvSpPr>
          <p:cNvPr id="3" name="عنصر نائب للمحتوى 2"/>
          <p:cNvSpPr>
            <a:spLocks noGrp="1"/>
          </p:cNvSpPr>
          <p:nvPr>
            <p:ph idx="1"/>
          </p:nvPr>
        </p:nvSpPr>
        <p:spPr>
          <a:ln>
            <a:solidFill>
              <a:schemeClr val="bg1"/>
            </a:solidFill>
          </a:ln>
        </p:spPr>
        <p:txBody>
          <a:bodyPr>
            <a:normAutofit fontScale="92500" lnSpcReduction="20000"/>
          </a:bodyPr>
          <a:lstStyle/>
          <a:p>
            <a:pPr marL="82296" indent="0">
              <a:buNone/>
            </a:pPr>
            <a:r>
              <a:rPr lang="ar-SA" b="1" dirty="0">
                <a:solidFill>
                  <a:srgbClr val="0070C0"/>
                </a:solidFill>
              </a:rPr>
              <a:t>وصف الأسلوب:</a:t>
            </a:r>
            <a:endParaRPr lang="en-US" dirty="0">
              <a:solidFill>
                <a:srgbClr val="0070C0"/>
              </a:solidFill>
            </a:endParaRPr>
          </a:p>
          <a:p>
            <a:pPr marL="82296" indent="0">
              <a:buNone/>
            </a:pPr>
            <a:r>
              <a:rPr lang="ar-SA" dirty="0">
                <a:solidFill>
                  <a:srgbClr val="000000"/>
                </a:solidFill>
              </a:rPr>
              <a:t>إن ما يميز هذا الأسلوب عن غيره من الأساليب السابقة تركيزه على عملية التقويم التي يقوم بها الطالب نفسه بدلاً من المعلم عن طريق استخدامه لورقة العمل (المحك) وبذلك يكتسب الطلاب القدرة على تقويم أنفسهم والاعتماد على أنفسهم.</a:t>
            </a:r>
            <a:endParaRPr lang="en-US" dirty="0">
              <a:solidFill>
                <a:srgbClr val="000000"/>
              </a:solidFill>
            </a:endParaRPr>
          </a:p>
          <a:p>
            <a:pPr marL="82296" indent="0">
              <a:buNone/>
            </a:pPr>
            <a:r>
              <a:rPr lang="ar-SA" b="1" dirty="0">
                <a:solidFill>
                  <a:srgbClr val="0070C0"/>
                </a:solidFill>
              </a:rPr>
              <a:t>تعريف الأسلوب:</a:t>
            </a:r>
            <a:endParaRPr lang="en-US" dirty="0">
              <a:solidFill>
                <a:srgbClr val="0070C0"/>
              </a:solidFill>
            </a:endParaRPr>
          </a:p>
          <a:p>
            <a:pPr marL="82296" indent="0">
              <a:buNone/>
            </a:pPr>
            <a:r>
              <a:rPr lang="ar-SA" dirty="0"/>
              <a:t>هو الأسلوب الذي يعتمد فيه الطالب ورقة الواجب ليعطي لنفسه التغذية الراجعة اذ يقوم الطالب بأداء المهارة ثم بعد ذلك يتخذ القرار الخاص في مرحلة ما بعد الدرس فيكون مراقبة الطالب وتعليمه كيفية استخدام ورقة الواجب</a:t>
            </a:r>
            <a:endParaRPr lang="ar-SA" dirty="0"/>
          </a:p>
        </p:txBody>
      </p:sp>
    </p:spTree>
    <p:extLst>
      <p:ext uri="{BB962C8B-B14F-4D97-AF65-F5344CB8AC3E}">
        <p14:creationId xmlns:p14="http://schemas.microsoft.com/office/powerpoint/2010/main" val="2593382088"/>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539552" y="332656"/>
            <a:ext cx="8394136" cy="6264696"/>
          </a:xfrm>
        </p:spPr>
        <p:txBody>
          <a:bodyPr>
            <a:normAutofit fontScale="92500" lnSpcReduction="20000"/>
          </a:bodyPr>
          <a:lstStyle/>
          <a:p>
            <a:pPr marL="82296" indent="0" algn="ctr">
              <a:buNone/>
            </a:pPr>
            <a:r>
              <a:rPr lang="ar-SA" b="1" dirty="0">
                <a:solidFill>
                  <a:srgbClr val="0070C0"/>
                </a:solidFill>
              </a:rPr>
              <a:t>المراجع:</a:t>
            </a:r>
            <a:endParaRPr lang="en-US" dirty="0">
              <a:solidFill>
                <a:srgbClr val="0070C0"/>
              </a:solidFill>
            </a:endParaRPr>
          </a:p>
          <a:p>
            <a:pPr marL="82296" lvl="0" indent="0" algn="ctr">
              <a:buNone/>
            </a:pPr>
            <a:r>
              <a:rPr lang="ar-SA" dirty="0" smtClean="0"/>
              <a:t>1-أمر </a:t>
            </a:r>
            <a:r>
              <a:rPr lang="ar-SA" dirty="0"/>
              <a:t>الله احمد </a:t>
            </a:r>
            <a:r>
              <a:rPr lang="ar-SA" dirty="0" err="1"/>
              <a:t>البساطي</a:t>
            </a:r>
            <a:r>
              <a:rPr lang="ar-SA" dirty="0"/>
              <a:t>. (1430هـ) التدريس في التربية البدنية والرياضة. جامعة الملك سعود: الرياض</a:t>
            </a:r>
            <a:endParaRPr lang="en-US" dirty="0"/>
          </a:p>
          <a:p>
            <a:pPr marL="82296" lvl="0" indent="0" algn="ctr">
              <a:buNone/>
            </a:pPr>
            <a:r>
              <a:rPr lang="ar-SA" dirty="0" smtClean="0"/>
              <a:t>2-زينب </a:t>
            </a:r>
            <a:r>
              <a:rPr lang="ar-SA" dirty="0"/>
              <a:t>عمر وغادة جلال. (1428هـ) طرق تدريس التربية الرياضية: الاسس النظرية والتطبيقات العملية. دار الفكر العربي: القاهرة</a:t>
            </a:r>
            <a:endParaRPr lang="en-US" dirty="0"/>
          </a:p>
          <a:p>
            <a:pPr marL="82296" lvl="0" indent="0" algn="ctr">
              <a:buNone/>
            </a:pPr>
            <a:r>
              <a:rPr lang="ar-SA" dirty="0" smtClean="0"/>
              <a:t>3- محمد </a:t>
            </a:r>
            <a:r>
              <a:rPr lang="ar-SA" dirty="0"/>
              <a:t>خميس ونايف سعادة. (2009) التربية الرياضية وطرائق تدريسها. جامعة القدس المفتوحة: القاهرة</a:t>
            </a:r>
            <a:endParaRPr lang="en-US" dirty="0"/>
          </a:p>
          <a:p>
            <a:pPr marL="82296" lvl="0" indent="0" algn="ctr">
              <a:buNone/>
            </a:pPr>
            <a:r>
              <a:rPr lang="ar-SA" dirty="0" smtClean="0"/>
              <a:t>4- وليد </a:t>
            </a:r>
            <a:r>
              <a:rPr lang="ar-SA" dirty="0"/>
              <a:t>علي وقصي حازم. (2009) طرائق تدريس التربية الرياضية. دار الكتب والوثائق: بغداد</a:t>
            </a:r>
            <a:endParaRPr lang="en-US" dirty="0"/>
          </a:p>
          <a:p>
            <a:pPr marL="82296" lvl="0" indent="0" algn="ctr">
              <a:buNone/>
            </a:pPr>
            <a:r>
              <a:rPr lang="ar-SA" dirty="0" smtClean="0"/>
              <a:t>5- مصطفى </a:t>
            </a:r>
            <a:r>
              <a:rPr lang="ar-SA" dirty="0"/>
              <a:t>السايح. (2001) اتجاهات حديثة في تدريس التربية البدنية والرياضية. مطبعة الاشعاع الفنية: الاسكندرية</a:t>
            </a:r>
            <a:endParaRPr lang="en-US" dirty="0"/>
          </a:p>
          <a:p>
            <a:pPr marL="82296" lvl="0" indent="0" algn="ctr">
              <a:buNone/>
            </a:pPr>
            <a:r>
              <a:rPr lang="ar-SA" dirty="0" smtClean="0"/>
              <a:t>6- رشيد </a:t>
            </a:r>
            <a:r>
              <a:rPr lang="ar-SA" dirty="0"/>
              <a:t>الحمد وخالد السبر. (1426هـ) اساليب التعليم في التربية البدنية. الرياض</a:t>
            </a:r>
            <a:endParaRPr lang="en-US" dirty="0"/>
          </a:p>
          <a:p>
            <a:endParaRPr lang="ar-SA" dirty="0"/>
          </a:p>
        </p:txBody>
      </p:sp>
    </p:spTree>
    <p:extLst>
      <p:ext uri="{BB962C8B-B14F-4D97-AF65-F5344CB8AC3E}">
        <p14:creationId xmlns:p14="http://schemas.microsoft.com/office/powerpoint/2010/main" val="263826041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16632"/>
            <a:ext cx="7890080" cy="6741368"/>
          </a:xfrm>
        </p:spPr>
        <p:txBody>
          <a:bodyPr>
            <a:normAutofit fontScale="92500" lnSpcReduction="10000"/>
          </a:bodyPr>
          <a:lstStyle/>
          <a:p>
            <a:pPr marL="82296" indent="0">
              <a:buNone/>
            </a:pPr>
            <a:r>
              <a:rPr lang="ar-SA" b="1" dirty="0">
                <a:solidFill>
                  <a:srgbClr val="0070C0"/>
                </a:solidFill>
              </a:rPr>
              <a:t>تحليل الأسلوب</a:t>
            </a:r>
            <a:r>
              <a:rPr lang="ar-SA" b="1" dirty="0"/>
              <a:t>:</a:t>
            </a:r>
            <a:endParaRPr lang="en-US" dirty="0"/>
          </a:p>
          <a:p>
            <a:pPr marL="82296" lvl="0" indent="0">
              <a:buNone/>
            </a:pPr>
            <a:r>
              <a:rPr lang="ar-SA" dirty="0" smtClean="0"/>
              <a:t>- يتطلب </a:t>
            </a:r>
            <a:r>
              <a:rPr lang="ar-SA" dirty="0"/>
              <a:t>من التلميذ انجاز العمل بنفسه كما في الأسلوب التدريبي واتخاذ قرارات مرحلة ما بعد التدريس بنفسه ايضاً</a:t>
            </a:r>
            <a:endParaRPr lang="en-US" dirty="0"/>
          </a:p>
          <a:p>
            <a:pPr marL="82296" lvl="0" indent="0">
              <a:buNone/>
            </a:pPr>
            <a:r>
              <a:rPr lang="ar-SA" dirty="0" smtClean="0"/>
              <a:t>- مقارنة </a:t>
            </a:r>
            <a:r>
              <a:rPr lang="ar-SA" dirty="0"/>
              <a:t>الإنجاز مع ورقة الواجب او رسم خلاصة عند الإنجاز الذي تعلموا وتدربوا عليه كما في أسلوب التبادل يكون تقويمه بنفسه عند فحص انجازه</a:t>
            </a:r>
            <a:endParaRPr lang="en-US" dirty="0"/>
          </a:p>
          <a:p>
            <a:pPr marL="82296" indent="0">
              <a:buNone/>
            </a:pPr>
            <a:r>
              <a:rPr lang="ar-SA" b="1" dirty="0">
                <a:solidFill>
                  <a:srgbClr val="0070C0"/>
                </a:solidFill>
              </a:rPr>
              <a:t>كيفية تطبيق اسلوب التطبيق الذاتي في الدرس:</a:t>
            </a:r>
            <a:endParaRPr lang="en-US" dirty="0">
              <a:solidFill>
                <a:srgbClr val="0070C0"/>
              </a:solidFill>
            </a:endParaRPr>
          </a:p>
          <a:p>
            <a:pPr marL="82296" indent="0">
              <a:buNone/>
            </a:pPr>
            <a:r>
              <a:rPr lang="ar-SA" dirty="0"/>
              <a:t>يتم التدريس بهذا الأسلوب بالخطوات الآتية:</a:t>
            </a:r>
            <a:endParaRPr lang="en-US" dirty="0"/>
          </a:p>
          <a:p>
            <a:pPr marL="82296" lvl="0" indent="0">
              <a:buNone/>
            </a:pPr>
            <a:r>
              <a:rPr lang="ar-SA" b="1" dirty="0" smtClean="0">
                <a:solidFill>
                  <a:srgbClr val="0070C0"/>
                </a:solidFill>
              </a:rPr>
              <a:t>أ- النشاط </a:t>
            </a:r>
            <a:r>
              <a:rPr lang="ar-SA" b="1" dirty="0">
                <a:solidFill>
                  <a:srgbClr val="0070C0"/>
                </a:solidFill>
              </a:rPr>
              <a:t>التعليمي:</a:t>
            </a:r>
            <a:endParaRPr lang="en-US" dirty="0">
              <a:solidFill>
                <a:srgbClr val="0070C0"/>
              </a:solidFill>
            </a:endParaRPr>
          </a:p>
          <a:p>
            <a:pPr marL="82296" lvl="0" indent="0">
              <a:buClrTx/>
              <a:buNone/>
            </a:pPr>
            <a:r>
              <a:rPr lang="ar-SA" dirty="0" smtClean="0"/>
              <a:t>1- يقوم </a:t>
            </a:r>
            <a:r>
              <a:rPr lang="ar-SA" dirty="0"/>
              <a:t>المعلم بشرح المهارة ويؤدي نموذج</a:t>
            </a:r>
            <a:endParaRPr lang="en-US" dirty="0"/>
          </a:p>
          <a:p>
            <a:pPr marL="82296" lvl="0" indent="0">
              <a:buClrTx/>
              <a:buNone/>
            </a:pPr>
            <a:r>
              <a:rPr lang="ar-SA" dirty="0" smtClean="0"/>
              <a:t>2- يشرح </a:t>
            </a:r>
            <a:r>
              <a:rPr lang="ar-SA" dirty="0"/>
              <a:t>المعلم دور الطلاب </a:t>
            </a:r>
            <a:endParaRPr lang="en-US" dirty="0"/>
          </a:p>
          <a:p>
            <a:pPr lvl="0">
              <a:buClrTx/>
              <a:buFont typeface="Arial" pitchFamily="34" charset="0"/>
              <a:buChar char="•"/>
            </a:pPr>
            <a:r>
              <a:rPr lang="ar-SA" dirty="0"/>
              <a:t>قراءة الورقة قبل البدء في أداء المهارة</a:t>
            </a:r>
            <a:endParaRPr lang="en-US" dirty="0"/>
          </a:p>
          <a:p>
            <a:pPr lvl="0">
              <a:buClrTx/>
              <a:buFont typeface="Arial" pitchFamily="34" charset="0"/>
              <a:buChar char="•"/>
            </a:pPr>
            <a:r>
              <a:rPr lang="ar-SA" dirty="0"/>
              <a:t>أداء التمرين وتسجيل النتائج بعد كل تمرين</a:t>
            </a:r>
            <a:endParaRPr lang="en-US" dirty="0"/>
          </a:p>
          <a:p>
            <a:pPr lvl="0">
              <a:buClrTx/>
              <a:buFont typeface="Arial" pitchFamily="34" charset="0"/>
              <a:buChar char="•"/>
            </a:pPr>
            <a:r>
              <a:rPr lang="ar-SA" dirty="0"/>
              <a:t>شرح الإجراءات التنظيمية لسير العمل مثل البداية والنهاية</a:t>
            </a:r>
            <a:endParaRPr lang="en-US" dirty="0"/>
          </a:p>
          <a:p>
            <a:pPr marL="82296" indent="0">
              <a:buNone/>
            </a:pPr>
            <a:endParaRPr lang="ar-SA" dirty="0"/>
          </a:p>
        </p:txBody>
      </p:sp>
    </p:spTree>
    <p:extLst>
      <p:ext uri="{BB962C8B-B14F-4D97-AF65-F5344CB8AC3E}">
        <p14:creationId xmlns:p14="http://schemas.microsoft.com/office/powerpoint/2010/main" val="155957133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88640"/>
            <a:ext cx="7890080" cy="6552728"/>
          </a:xfrm>
        </p:spPr>
        <p:txBody>
          <a:bodyPr/>
          <a:lstStyle/>
          <a:p>
            <a:pPr marL="82296" lvl="0" indent="0">
              <a:buNone/>
            </a:pPr>
            <a:r>
              <a:rPr lang="ar-SA" b="1" dirty="0" smtClean="0"/>
              <a:t>ب- </a:t>
            </a:r>
            <a:r>
              <a:rPr lang="ar-SA" b="1" dirty="0" smtClean="0">
                <a:solidFill>
                  <a:srgbClr val="0070C0"/>
                </a:solidFill>
              </a:rPr>
              <a:t>النشاط </a:t>
            </a:r>
            <a:r>
              <a:rPr lang="ar-SA" b="1" dirty="0">
                <a:solidFill>
                  <a:srgbClr val="0070C0"/>
                </a:solidFill>
              </a:rPr>
              <a:t>التطبيقي:</a:t>
            </a:r>
            <a:endParaRPr lang="en-US" dirty="0">
              <a:solidFill>
                <a:srgbClr val="0070C0"/>
              </a:solidFill>
            </a:endParaRPr>
          </a:p>
          <a:p>
            <a:pPr marL="82296" lvl="0" indent="0">
              <a:buNone/>
            </a:pPr>
            <a:r>
              <a:rPr lang="ar-SA" dirty="0"/>
              <a:t>البدء بأداء المهارة وفق ورقة </a:t>
            </a:r>
            <a:r>
              <a:rPr lang="ar-SA" dirty="0" smtClean="0"/>
              <a:t>المعيار</a:t>
            </a:r>
            <a:endParaRPr lang="en-US" dirty="0"/>
          </a:p>
          <a:p>
            <a:pPr marL="82296" indent="0">
              <a:buNone/>
            </a:pPr>
            <a:r>
              <a:rPr lang="ar-SA" b="1" dirty="0">
                <a:solidFill>
                  <a:srgbClr val="0070C0"/>
                </a:solidFill>
              </a:rPr>
              <a:t>ج-التقويم:</a:t>
            </a:r>
            <a:endParaRPr lang="en-US" dirty="0">
              <a:solidFill>
                <a:srgbClr val="0070C0"/>
              </a:solidFill>
            </a:endParaRPr>
          </a:p>
          <a:p>
            <a:pPr marL="82296" indent="0">
              <a:buNone/>
            </a:pPr>
            <a:r>
              <a:rPr lang="ar-SA" dirty="0"/>
              <a:t>يقوم التلميذ في نهاية كل عمل يقوم به بمقارنة أدائه مع ورقة المعيار فإذا كان الإنجاز مشابهاً لما موجود فباستطاعة التلميذ الانتقال الى العمل </a:t>
            </a:r>
            <a:r>
              <a:rPr lang="ar-SA" dirty="0" smtClean="0"/>
              <a:t>الآخر</a:t>
            </a:r>
          </a:p>
          <a:p>
            <a:pPr marL="82296" indent="0">
              <a:buNone/>
            </a:pPr>
            <a:r>
              <a:rPr lang="ar-SA" b="1" dirty="0">
                <a:solidFill>
                  <a:srgbClr val="0070C0"/>
                </a:solidFill>
              </a:rPr>
              <a:t>بنية أسلوب التطبيق الذاتي:</a:t>
            </a:r>
            <a:endParaRPr lang="en-US" dirty="0">
              <a:solidFill>
                <a:srgbClr val="0070C0"/>
              </a:solidFill>
            </a:endParaRPr>
          </a:p>
          <a:p>
            <a:pPr marL="82296" indent="0">
              <a:buNone/>
            </a:pPr>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1015410203"/>
              </p:ext>
            </p:extLst>
          </p:nvPr>
        </p:nvGraphicFramePr>
        <p:xfrm>
          <a:off x="1259632" y="4149080"/>
          <a:ext cx="7416824" cy="2520280"/>
        </p:xfrm>
        <a:graphic>
          <a:graphicData uri="http://schemas.openxmlformats.org/drawingml/2006/table">
            <a:tbl>
              <a:tblPr rtl="1" firstRow="1" firstCol="1" lastRow="1" lastCol="1" bandRow="1" bandCol="1">
                <a:tableStyleId>{F5AB1C69-6EDB-4FF4-983F-18BD219EF322}</a:tableStyleId>
              </a:tblPr>
              <a:tblGrid>
                <a:gridCol w="3653273"/>
                <a:gridCol w="3763551"/>
              </a:tblGrid>
              <a:tr h="630070">
                <a:tc>
                  <a:txBody>
                    <a:bodyPr/>
                    <a:lstStyle/>
                    <a:p>
                      <a:pPr algn="ctr" rtl="1">
                        <a:lnSpc>
                          <a:spcPct val="115000"/>
                        </a:lnSpc>
                        <a:spcAft>
                          <a:spcPts val="0"/>
                        </a:spcAft>
                      </a:pPr>
                      <a:r>
                        <a:rPr lang="ar-SA" sz="2400" dirty="0">
                          <a:effectLst/>
                        </a:rPr>
                        <a:t>القـرارات</a:t>
                      </a:r>
                      <a:endParaRPr lang="en-US" sz="16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400">
                          <a:effectLst/>
                        </a:rPr>
                        <a:t>متخذ القرار</a:t>
                      </a:r>
                      <a:endParaRPr lang="en-US" sz="1600">
                        <a:effectLst/>
                        <a:latin typeface="Calibri"/>
                        <a:ea typeface="Calibri"/>
                        <a:cs typeface="Arial"/>
                      </a:endParaRPr>
                    </a:p>
                  </a:txBody>
                  <a:tcPr marL="68580" marR="68580" marT="0" marB="0"/>
                </a:tc>
              </a:tr>
              <a:tr h="630070">
                <a:tc>
                  <a:txBody>
                    <a:bodyPr/>
                    <a:lstStyle/>
                    <a:p>
                      <a:pPr algn="ctr" rtl="1">
                        <a:lnSpc>
                          <a:spcPct val="115000"/>
                        </a:lnSpc>
                        <a:spcAft>
                          <a:spcPts val="0"/>
                        </a:spcAft>
                      </a:pPr>
                      <a:r>
                        <a:rPr lang="ar-SA" sz="2400">
                          <a:effectLst/>
                        </a:rPr>
                        <a:t>- قرارات التخطيط</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2400">
                          <a:effectLst/>
                        </a:rPr>
                        <a:t>المعلم</a:t>
                      </a:r>
                      <a:endParaRPr lang="en-US" sz="1600">
                        <a:effectLst/>
                        <a:latin typeface="Calibri"/>
                        <a:ea typeface="Calibri"/>
                        <a:cs typeface="Arial"/>
                      </a:endParaRPr>
                    </a:p>
                  </a:txBody>
                  <a:tcPr marL="68580" marR="68580" marT="0" marB="0"/>
                </a:tc>
              </a:tr>
              <a:tr h="630070">
                <a:tc>
                  <a:txBody>
                    <a:bodyPr/>
                    <a:lstStyle/>
                    <a:p>
                      <a:pPr algn="ctr" rtl="1">
                        <a:lnSpc>
                          <a:spcPct val="115000"/>
                        </a:lnSpc>
                        <a:spcAft>
                          <a:spcPts val="0"/>
                        </a:spcAft>
                      </a:pPr>
                      <a:r>
                        <a:rPr lang="ar-SA" sz="2400">
                          <a:effectLst/>
                        </a:rPr>
                        <a:t>- قرارات التنفيـذ</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2400">
                          <a:effectLst/>
                        </a:rPr>
                        <a:t>الطالب</a:t>
                      </a:r>
                      <a:endParaRPr lang="en-US" sz="1600">
                        <a:effectLst/>
                        <a:latin typeface="Calibri"/>
                        <a:ea typeface="Calibri"/>
                        <a:cs typeface="Arial"/>
                      </a:endParaRPr>
                    </a:p>
                  </a:txBody>
                  <a:tcPr marL="68580" marR="68580" marT="0" marB="0"/>
                </a:tc>
              </a:tr>
              <a:tr h="630070">
                <a:tc>
                  <a:txBody>
                    <a:bodyPr/>
                    <a:lstStyle/>
                    <a:p>
                      <a:pPr algn="ctr" rtl="1">
                        <a:lnSpc>
                          <a:spcPct val="115000"/>
                        </a:lnSpc>
                        <a:spcAft>
                          <a:spcPts val="0"/>
                        </a:spcAft>
                      </a:pPr>
                      <a:r>
                        <a:rPr lang="ar-SA" sz="2400">
                          <a:effectLst/>
                        </a:rPr>
                        <a:t>- قرارات التقويم</a:t>
                      </a:r>
                      <a:endParaRPr lang="en-US" sz="1600">
                        <a:effectLst/>
                        <a:latin typeface="Calibri"/>
                        <a:ea typeface="Calibri"/>
                        <a:cs typeface="Arial"/>
                      </a:endParaRPr>
                    </a:p>
                  </a:txBody>
                  <a:tcPr marL="68580" marR="68580" marT="0" marB="0"/>
                </a:tc>
                <a:tc>
                  <a:txBody>
                    <a:bodyPr/>
                    <a:lstStyle/>
                    <a:p>
                      <a:pPr algn="ctr" rtl="1">
                        <a:lnSpc>
                          <a:spcPct val="115000"/>
                        </a:lnSpc>
                        <a:spcAft>
                          <a:spcPts val="0"/>
                        </a:spcAft>
                      </a:pPr>
                      <a:r>
                        <a:rPr lang="ar-SA" sz="2400" dirty="0">
                          <a:effectLst/>
                        </a:rPr>
                        <a:t>الطالب </a:t>
                      </a:r>
                      <a:endParaRPr lang="en-US"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961481853"/>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60648"/>
            <a:ext cx="8538152" cy="6408712"/>
          </a:xfrm>
        </p:spPr>
        <p:txBody>
          <a:bodyPr>
            <a:normAutofit fontScale="77500" lnSpcReduction="20000"/>
          </a:bodyPr>
          <a:lstStyle/>
          <a:p>
            <a:pPr marL="82296" indent="0" algn="ctr">
              <a:buNone/>
            </a:pPr>
            <a:r>
              <a:rPr lang="ar-SA" b="1" dirty="0">
                <a:solidFill>
                  <a:srgbClr val="0070C0"/>
                </a:solidFill>
              </a:rPr>
              <a:t>دور المعلم في اسلوب التطبيق الذاتي</a:t>
            </a:r>
            <a:endParaRPr lang="en-US" dirty="0">
              <a:solidFill>
                <a:srgbClr val="0070C0"/>
              </a:solidFill>
            </a:endParaRPr>
          </a:p>
          <a:p>
            <a:pPr marL="82296" lvl="0" indent="0">
              <a:buNone/>
            </a:pPr>
            <a:r>
              <a:rPr lang="ar-SA" dirty="0" smtClean="0"/>
              <a:t>1- اتخاذ </a:t>
            </a:r>
            <a:r>
              <a:rPr lang="ar-SA" dirty="0"/>
              <a:t>جميع قرارات التخطيط من خلال اختيار موضوع الدراسة ومحتوى المادة</a:t>
            </a:r>
            <a:endParaRPr lang="en-US" dirty="0"/>
          </a:p>
          <a:p>
            <a:pPr marL="82296" lvl="0" indent="0">
              <a:buNone/>
            </a:pPr>
            <a:r>
              <a:rPr lang="ar-SA" dirty="0" smtClean="0"/>
              <a:t>2- تصميم </a:t>
            </a:r>
            <a:r>
              <a:rPr lang="ar-SA" dirty="0"/>
              <a:t>ورقة المعيار التي يستخدمها التلميذ</a:t>
            </a:r>
            <a:endParaRPr lang="en-US" dirty="0"/>
          </a:p>
          <a:p>
            <a:pPr marL="82296" lvl="0" indent="0">
              <a:buNone/>
            </a:pPr>
            <a:r>
              <a:rPr lang="ar-SA" dirty="0" smtClean="0"/>
              <a:t>3- شرح </a:t>
            </a:r>
            <a:r>
              <a:rPr lang="ar-SA" dirty="0"/>
              <a:t>الغرض من الاسلوب وعرض محتوى المادة والطريقة المستخدمة والاجراءات التنظيمية</a:t>
            </a:r>
            <a:endParaRPr lang="en-US" dirty="0"/>
          </a:p>
          <a:p>
            <a:pPr marL="82296" lvl="0" indent="0">
              <a:buNone/>
            </a:pPr>
            <a:r>
              <a:rPr lang="ar-SA" dirty="0" smtClean="0"/>
              <a:t>4- ملاحظة </a:t>
            </a:r>
            <a:r>
              <a:rPr lang="ar-SA" dirty="0"/>
              <a:t>اداء التلميذ وكيفية استخدامه لورقة المعيار للتوجيه الذاتي</a:t>
            </a:r>
            <a:endParaRPr lang="en-US" dirty="0"/>
          </a:p>
          <a:p>
            <a:pPr marL="82296" lvl="0" indent="0">
              <a:buNone/>
            </a:pPr>
            <a:r>
              <a:rPr lang="ar-SA" dirty="0" smtClean="0"/>
              <a:t>5- مساعدة </a:t>
            </a:r>
            <a:r>
              <a:rPr lang="ar-SA" dirty="0"/>
              <a:t>التلميذ عند اللزوم واعطاء تغذية راجعة توضح النقاط المهمة الخاصة بالأداء</a:t>
            </a:r>
            <a:endParaRPr lang="en-US" dirty="0"/>
          </a:p>
          <a:p>
            <a:pPr marL="82296" indent="0">
              <a:buNone/>
            </a:pPr>
            <a:r>
              <a:rPr lang="ar-SA" dirty="0"/>
              <a:t> </a:t>
            </a:r>
            <a:endParaRPr lang="en-US" dirty="0"/>
          </a:p>
          <a:p>
            <a:pPr marL="82296" indent="0" algn="ctr">
              <a:buNone/>
            </a:pPr>
            <a:r>
              <a:rPr lang="ar-SA" b="1" dirty="0">
                <a:solidFill>
                  <a:srgbClr val="0070C0"/>
                </a:solidFill>
              </a:rPr>
              <a:t>دور التلميذ في اسلوب التطبيق الذاتي</a:t>
            </a:r>
            <a:endParaRPr lang="en-US" dirty="0">
              <a:solidFill>
                <a:srgbClr val="0070C0"/>
              </a:solidFill>
            </a:endParaRPr>
          </a:p>
          <a:p>
            <a:pPr marL="82296" lvl="0" indent="0">
              <a:buNone/>
            </a:pPr>
            <a:r>
              <a:rPr lang="ar-SA" dirty="0" smtClean="0"/>
              <a:t>1- التلميذ </a:t>
            </a:r>
            <a:r>
              <a:rPr lang="ar-SA" dirty="0"/>
              <a:t>هو المسئول عن اتخاذ قرارات التنفيذ</a:t>
            </a:r>
            <a:endParaRPr lang="en-US" dirty="0"/>
          </a:p>
          <a:p>
            <a:pPr marL="82296" lvl="0" indent="0">
              <a:buNone/>
            </a:pPr>
            <a:r>
              <a:rPr lang="ar-SA" dirty="0" smtClean="0"/>
              <a:t>2- التقويم </a:t>
            </a:r>
            <a:r>
              <a:rPr lang="ar-SA" dirty="0"/>
              <a:t>الذاتي من خلال استخدام ورقة المعيار للتغذية الراجعة لنفسه</a:t>
            </a:r>
            <a:endParaRPr lang="en-US" dirty="0"/>
          </a:p>
          <a:p>
            <a:pPr marL="82296" lvl="0" indent="0">
              <a:buNone/>
            </a:pPr>
            <a:r>
              <a:rPr lang="ar-SA" dirty="0" smtClean="0"/>
              <a:t>3- قراءة </a:t>
            </a:r>
            <a:r>
              <a:rPr lang="ar-SA" dirty="0"/>
              <a:t>ورقة المعيار وتنفيذ محتواها والعودة لها عند الحاجة للتذكر</a:t>
            </a:r>
            <a:endParaRPr lang="en-US" dirty="0"/>
          </a:p>
          <a:p>
            <a:pPr marL="82296" lvl="0" indent="0">
              <a:buNone/>
            </a:pPr>
            <a:r>
              <a:rPr lang="ar-SA" dirty="0" smtClean="0"/>
              <a:t>4- مقارنة </a:t>
            </a:r>
            <a:r>
              <a:rPr lang="ar-SA" dirty="0"/>
              <a:t>ادائه مع ما هو موضح في ورقة المعيار</a:t>
            </a:r>
            <a:endParaRPr lang="en-US" dirty="0"/>
          </a:p>
          <a:p>
            <a:pPr marL="82296" lvl="0" indent="0">
              <a:buNone/>
            </a:pPr>
            <a:r>
              <a:rPr lang="ar-SA" dirty="0" smtClean="0"/>
              <a:t>5- التلميذ </a:t>
            </a:r>
            <a:r>
              <a:rPr lang="ar-SA" dirty="0"/>
              <a:t>هو الذي يحدد مكان الاداء وبالتالي يختار المكان القريب من الزملاء الذين يميل إليهم</a:t>
            </a:r>
            <a:endParaRPr lang="en-US" dirty="0"/>
          </a:p>
          <a:p>
            <a:pPr marL="82296" lvl="0" indent="0">
              <a:buNone/>
            </a:pPr>
            <a:r>
              <a:rPr lang="ar-SA" dirty="0" smtClean="0"/>
              <a:t>6- يتقبل </a:t>
            </a:r>
            <a:r>
              <a:rPr lang="ar-SA" dirty="0"/>
              <a:t>اخطاءه في حدود قدراته</a:t>
            </a:r>
            <a:endParaRPr lang="en-US" dirty="0"/>
          </a:p>
          <a:p>
            <a:endParaRPr lang="ar-SA" dirty="0"/>
          </a:p>
        </p:txBody>
      </p:sp>
    </p:spTree>
    <p:extLst>
      <p:ext uri="{BB962C8B-B14F-4D97-AF65-F5344CB8AC3E}">
        <p14:creationId xmlns:p14="http://schemas.microsoft.com/office/powerpoint/2010/main" val="3997025175"/>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6632"/>
            <a:ext cx="8754176" cy="6480720"/>
          </a:xfrm>
        </p:spPr>
        <p:txBody>
          <a:bodyPr>
            <a:normAutofit fontScale="77500" lnSpcReduction="20000"/>
          </a:bodyPr>
          <a:lstStyle/>
          <a:p>
            <a:pPr marL="82296" indent="0" algn="ctr">
              <a:buNone/>
            </a:pPr>
            <a:r>
              <a:rPr lang="ar-SA" b="1" dirty="0">
                <a:solidFill>
                  <a:srgbClr val="0070C0"/>
                </a:solidFill>
              </a:rPr>
              <a:t>أهداف أسلوب التطبيق الذاتي:</a:t>
            </a:r>
            <a:endParaRPr lang="en-US" dirty="0">
              <a:solidFill>
                <a:srgbClr val="0070C0"/>
              </a:solidFill>
            </a:endParaRPr>
          </a:p>
          <a:p>
            <a:pPr marL="596646" lvl="0" indent="-514350">
              <a:buClrTx/>
              <a:buFont typeface="+mj-lt"/>
              <a:buAutoNum type="arabicPeriod"/>
            </a:pPr>
            <a:r>
              <a:rPr lang="ar-SA" dirty="0"/>
              <a:t>اعتماد الطالب على نفسه في التغذية الراجعة.</a:t>
            </a:r>
            <a:endParaRPr lang="en-US" dirty="0"/>
          </a:p>
          <a:p>
            <a:pPr marL="596646" lvl="0" indent="-514350">
              <a:buClrTx/>
              <a:buFont typeface="+mj-lt"/>
              <a:buAutoNum type="arabicPeriod"/>
            </a:pPr>
            <a:r>
              <a:rPr lang="ar-SA" dirty="0"/>
              <a:t>استخدام الطالب لورقة المعيار ليحسن من أدائه.</a:t>
            </a:r>
            <a:endParaRPr lang="en-US" dirty="0"/>
          </a:p>
          <a:p>
            <a:pPr marL="596646" lvl="0" indent="-514350">
              <a:buClrTx/>
              <a:buFont typeface="+mj-lt"/>
              <a:buAutoNum type="arabicPeriod"/>
            </a:pPr>
            <a:r>
              <a:rPr lang="ar-SA" dirty="0"/>
              <a:t>يتحلى الطالب بالأمانة والموضوعية عند تقييمه لنفسه.</a:t>
            </a:r>
            <a:endParaRPr lang="en-US" dirty="0"/>
          </a:p>
          <a:p>
            <a:pPr marL="596646" lvl="0" indent="-514350">
              <a:buClrTx/>
              <a:buFont typeface="+mj-lt"/>
              <a:buAutoNum type="arabicPeriod"/>
            </a:pPr>
            <a:r>
              <a:rPr lang="ar-SA" dirty="0"/>
              <a:t>يعرف حدود إمكاناته ويتقبلها.</a:t>
            </a:r>
            <a:endParaRPr lang="en-US" dirty="0"/>
          </a:p>
          <a:p>
            <a:pPr marL="596646" lvl="0" indent="-514350">
              <a:buClrTx/>
              <a:buFont typeface="+mj-lt"/>
              <a:buAutoNum type="arabicPeriod"/>
            </a:pPr>
            <a:r>
              <a:rPr lang="ar-SA" dirty="0"/>
              <a:t>يتعرف الطالب على أخطائه بذاته من خلال مقارنة ما يقوم به بورقة العمل.</a:t>
            </a:r>
            <a:endParaRPr lang="en-US" dirty="0"/>
          </a:p>
          <a:p>
            <a:pPr marL="596646" lvl="0" indent="-514350">
              <a:buClrTx/>
              <a:buFont typeface="+mj-lt"/>
              <a:buAutoNum type="arabicPeriod"/>
            </a:pPr>
            <a:r>
              <a:rPr lang="ar-SA" dirty="0"/>
              <a:t>الاستمرار في العمل الفردي باتخاذ القرارات عند التنفيذ والتغذية الراجعة.</a:t>
            </a:r>
            <a:endParaRPr lang="en-US" dirty="0"/>
          </a:p>
          <a:p>
            <a:pPr marL="82296" indent="0">
              <a:buNone/>
            </a:pPr>
            <a:r>
              <a:rPr lang="ar-SA" dirty="0"/>
              <a:t> </a:t>
            </a:r>
            <a:endParaRPr lang="en-US" dirty="0"/>
          </a:p>
          <a:p>
            <a:pPr marL="82296" indent="0" algn="ctr">
              <a:buNone/>
            </a:pPr>
            <a:r>
              <a:rPr lang="ar-SA" b="1" dirty="0">
                <a:solidFill>
                  <a:srgbClr val="0070C0"/>
                </a:solidFill>
              </a:rPr>
              <a:t>ملاحظـــات:</a:t>
            </a:r>
            <a:endParaRPr lang="en-US" dirty="0">
              <a:solidFill>
                <a:srgbClr val="0070C0"/>
              </a:solidFill>
            </a:endParaRPr>
          </a:p>
          <a:p>
            <a:pPr marL="82296" indent="0">
              <a:buNone/>
            </a:pPr>
            <a:r>
              <a:rPr lang="ar-SA" dirty="0" smtClean="0"/>
              <a:t>1- إن </a:t>
            </a:r>
            <a:r>
              <a:rPr lang="ar-SA" dirty="0"/>
              <a:t>أسلوب التطبيق الذاتي لا يناسب جميع مهارات التربية البدنية وخاصة عند تعلم مهارة جديدة وصعبة في نفس الوقت مثال الشقلبة الخلفية في رياضة الجمباز.</a:t>
            </a:r>
            <a:endParaRPr lang="en-US" dirty="0"/>
          </a:p>
          <a:p>
            <a:pPr marL="82296" indent="0">
              <a:buNone/>
            </a:pPr>
            <a:r>
              <a:rPr lang="ar-SA" dirty="0" smtClean="0"/>
              <a:t>2- يناسب </a:t>
            </a:r>
            <a:r>
              <a:rPr lang="ar-SA" dirty="0"/>
              <a:t>هذا الأسلوب الأعمال التي لها نتائج مثل التصويب في كرة السلة أو الإرسال في كرة الطائرة وكذلك في رمي الرمح بمعنى الأنشطة التي تختص بنتائج الحركة وليس بالحركة نفسها.</a:t>
            </a:r>
            <a:endParaRPr lang="en-US" dirty="0"/>
          </a:p>
          <a:p>
            <a:pPr marL="82296" lvl="0" indent="0">
              <a:buNone/>
            </a:pPr>
            <a:r>
              <a:rPr lang="ar-SA" dirty="0" smtClean="0"/>
              <a:t>3- يناسب </a:t>
            </a:r>
            <a:r>
              <a:rPr lang="ar-SA" dirty="0"/>
              <a:t>هذا الأسلوب الطلاب الذين لديهم خبرة سابقة في المهارات الرياضية.</a:t>
            </a:r>
            <a:endParaRPr lang="en-US" dirty="0"/>
          </a:p>
          <a:p>
            <a:endParaRPr lang="ar-SA" dirty="0"/>
          </a:p>
        </p:txBody>
      </p:sp>
    </p:spTree>
    <p:extLst>
      <p:ext uri="{BB962C8B-B14F-4D97-AF65-F5344CB8AC3E}">
        <p14:creationId xmlns:p14="http://schemas.microsoft.com/office/powerpoint/2010/main" val="1382463520"/>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0070C0"/>
                </a:solidFill>
                <a:effectLst/>
              </a:rPr>
              <a:t>قنوات النمو في أسلوب التطبيق الذاتي</a:t>
            </a:r>
            <a:endParaRPr lang="ar-SA" b="1" dirty="0">
              <a:solidFill>
                <a:srgbClr val="0070C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93262273"/>
              </p:ext>
            </p:extLst>
          </p:nvPr>
        </p:nvGraphicFramePr>
        <p:xfrm>
          <a:off x="1691682" y="1844824"/>
          <a:ext cx="7056782" cy="3672408"/>
        </p:xfrm>
        <a:graphic>
          <a:graphicData uri="http://schemas.openxmlformats.org/drawingml/2006/table">
            <a:tbl>
              <a:tblPr rtl="1" firstRow="1" firstCol="1" lastRow="1" lastCol="1" bandRow="1" bandCol="1">
                <a:tableStyleId>{F2DE63D5-997A-4646-A377-4702673A728D}</a:tableStyleId>
              </a:tblPr>
              <a:tblGrid>
                <a:gridCol w="1115868"/>
                <a:gridCol w="1202464"/>
                <a:gridCol w="1232088"/>
                <a:gridCol w="1232088"/>
                <a:gridCol w="1137137"/>
                <a:gridCol w="1137137"/>
              </a:tblGrid>
              <a:tr h="652224">
                <a:tc rowSpan="2">
                  <a:txBody>
                    <a:bodyPr/>
                    <a:lstStyle/>
                    <a:p>
                      <a:pPr algn="ctr" rtl="1">
                        <a:lnSpc>
                          <a:spcPct val="115000"/>
                        </a:lnSpc>
                        <a:spcAft>
                          <a:spcPts val="1000"/>
                        </a:spcAft>
                      </a:pPr>
                      <a:r>
                        <a:rPr lang="ar-SA" sz="2800" dirty="0">
                          <a:effectLst/>
                        </a:rPr>
                        <a:t>الرقم</a:t>
                      </a:r>
                      <a:endParaRPr lang="en-US" sz="1800" b="1" dirty="0">
                        <a:effectLst/>
                        <a:latin typeface="Calibri"/>
                        <a:ea typeface="Calibri"/>
                        <a:cs typeface="Arial"/>
                      </a:endParaRPr>
                    </a:p>
                  </a:txBody>
                  <a:tcPr marL="68580" marR="68580" marT="0" marB="0"/>
                </a:tc>
                <a:tc rowSpan="2">
                  <a:txBody>
                    <a:bodyPr/>
                    <a:lstStyle/>
                    <a:p>
                      <a:pPr algn="ctr" rtl="1">
                        <a:lnSpc>
                          <a:spcPct val="115000"/>
                        </a:lnSpc>
                        <a:spcAft>
                          <a:spcPts val="1000"/>
                        </a:spcAft>
                      </a:pPr>
                      <a:r>
                        <a:rPr lang="ar-SA" sz="2800">
                          <a:effectLst/>
                        </a:rPr>
                        <a:t>اسم الأسلوب</a:t>
                      </a:r>
                      <a:endParaRPr lang="en-US" sz="1800" b="1">
                        <a:effectLst/>
                        <a:latin typeface="Calibri"/>
                        <a:ea typeface="Calibri"/>
                        <a:cs typeface="Arial"/>
                      </a:endParaRPr>
                    </a:p>
                  </a:txBody>
                  <a:tcPr marL="68580" marR="68580" marT="0" marB="0"/>
                </a:tc>
                <a:tc gridSpan="4">
                  <a:txBody>
                    <a:bodyPr/>
                    <a:lstStyle/>
                    <a:p>
                      <a:pPr algn="ctr" rtl="1">
                        <a:lnSpc>
                          <a:spcPct val="115000"/>
                        </a:lnSpc>
                        <a:spcAft>
                          <a:spcPts val="1000"/>
                        </a:spcAft>
                      </a:pPr>
                      <a:r>
                        <a:rPr lang="ar-SA" sz="2800">
                          <a:effectLst/>
                        </a:rPr>
                        <a:t>قنـــوات النمـو</a:t>
                      </a:r>
                      <a:endParaRPr lang="en-US" sz="1800" b="1">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190367">
                <a:tc vMerge="1">
                  <a:txBody>
                    <a:bodyPr/>
                    <a:lstStyle/>
                    <a:p>
                      <a:pPr rtl="1"/>
                      <a:endParaRPr lang="ar-SA"/>
                    </a:p>
                  </a:txBody>
                  <a:tcPr/>
                </a:tc>
                <a:tc vMerge="1">
                  <a:txBody>
                    <a:bodyPr/>
                    <a:lstStyle/>
                    <a:p>
                      <a:pPr rtl="1"/>
                      <a:endParaRPr lang="ar-SA"/>
                    </a:p>
                  </a:txBody>
                  <a:tcPr/>
                </a:tc>
                <a:tc>
                  <a:txBody>
                    <a:bodyPr/>
                    <a:lstStyle/>
                    <a:p>
                      <a:pPr algn="ctr" rtl="1">
                        <a:lnSpc>
                          <a:spcPct val="115000"/>
                        </a:lnSpc>
                        <a:spcAft>
                          <a:spcPts val="1000"/>
                        </a:spcAft>
                      </a:pPr>
                      <a:r>
                        <a:rPr lang="ar-SA" sz="2400">
                          <a:effectLst/>
                        </a:rPr>
                        <a:t>الجانب المهاري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spc="-30">
                          <a:effectLst/>
                        </a:rPr>
                        <a:t>الجانب الاجتماعي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الجانب الانفعالي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الجانب المعرفي</a:t>
                      </a:r>
                      <a:endParaRPr lang="en-US" sz="1800" b="1">
                        <a:effectLst/>
                        <a:latin typeface="Calibri"/>
                        <a:ea typeface="Calibri"/>
                        <a:cs typeface="Arial"/>
                      </a:endParaRPr>
                    </a:p>
                  </a:txBody>
                  <a:tcPr marL="68580" marR="68580" marT="0" marB="0"/>
                </a:tc>
              </a:tr>
              <a:tr h="1829817">
                <a:tc>
                  <a:txBody>
                    <a:bodyPr/>
                    <a:lstStyle/>
                    <a:p>
                      <a:pPr algn="ctr" rtl="1">
                        <a:lnSpc>
                          <a:spcPct val="115000"/>
                        </a:lnSpc>
                        <a:spcAft>
                          <a:spcPts val="1000"/>
                        </a:spcAft>
                      </a:pPr>
                      <a:r>
                        <a:rPr lang="ar-SA" sz="2400">
                          <a:effectLst/>
                        </a:rPr>
                        <a:t>4</a:t>
                      </a:r>
                      <a:endParaRPr lang="en-US" sz="1800" b="1">
                        <a:effectLst/>
                        <a:latin typeface="Calibri"/>
                        <a:ea typeface="Calibri"/>
                        <a:cs typeface="Arial"/>
                      </a:endParaRPr>
                    </a:p>
                  </a:txBody>
                  <a:tcPr marL="68580" marR="68580" marT="0" marB="0"/>
                </a:tc>
                <a:tc>
                  <a:txBody>
                    <a:bodyPr/>
                    <a:lstStyle/>
                    <a:p>
                      <a:pPr algn="justLow" rtl="1">
                        <a:lnSpc>
                          <a:spcPts val="2100"/>
                        </a:lnSpc>
                        <a:spcAft>
                          <a:spcPts val="1000"/>
                        </a:spcAft>
                      </a:pPr>
                      <a:r>
                        <a:rPr lang="ar-SA" sz="2400">
                          <a:effectLst/>
                        </a:rPr>
                        <a:t>أسلوب التطبيق الذاتـي</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dirty="0">
                          <a:effectLst/>
                        </a:rPr>
                        <a:t>2</a:t>
                      </a:r>
                      <a:endParaRPr lang="en-US" sz="1800" b="1" dirty="0">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2</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a:effectLst/>
                        </a:rPr>
                        <a:t>4</a:t>
                      </a:r>
                      <a:endParaRPr lang="en-US" sz="1800" b="1">
                        <a:effectLst/>
                        <a:latin typeface="Calibri"/>
                        <a:ea typeface="Calibri"/>
                        <a:cs typeface="Arial"/>
                      </a:endParaRPr>
                    </a:p>
                  </a:txBody>
                  <a:tcPr marL="68580" marR="68580" marT="0" marB="0"/>
                </a:tc>
                <a:tc>
                  <a:txBody>
                    <a:bodyPr/>
                    <a:lstStyle/>
                    <a:p>
                      <a:pPr algn="ctr" rtl="1">
                        <a:lnSpc>
                          <a:spcPct val="115000"/>
                        </a:lnSpc>
                        <a:spcAft>
                          <a:spcPts val="1000"/>
                        </a:spcAft>
                      </a:pPr>
                      <a:r>
                        <a:rPr lang="ar-SA" sz="2400" dirty="0">
                          <a:effectLst/>
                        </a:rPr>
                        <a:t>2</a:t>
                      </a:r>
                      <a:endParaRPr lang="en-US" sz="18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85009217"/>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04664"/>
            <a:ext cx="7890080" cy="6192688"/>
          </a:xfrm>
        </p:spPr>
        <p:txBody>
          <a:bodyPr>
            <a:normAutofit lnSpcReduction="10000"/>
          </a:bodyPr>
          <a:lstStyle/>
          <a:p>
            <a:pPr marL="82296" indent="0">
              <a:buNone/>
            </a:pPr>
            <a:r>
              <a:rPr lang="ar-SA" b="1" dirty="0">
                <a:solidFill>
                  <a:srgbClr val="0070C0"/>
                </a:solidFill>
              </a:rPr>
              <a:t>مميزات الاسلوب:</a:t>
            </a:r>
            <a:endParaRPr lang="en-US" dirty="0">
              <a:solidFill>
                <a:srgbClr val="0070C0"/>
              </a:solidFill>
            </a:endParaRPr>
          </a:p>
          <a:p>
            <a:pPr marL="82296" lvl="0" indent="0">
              <a:buClrTx/>
              <a:buNone/>
            </a:pPr>
            <a:r>
              <a:rPr lang="ar-SA" dirty="0" smtClean="0"/>
              <a:t>1- فسح </a:t>
            </a:r>
            <a:r>
              <a:rPr lang="ar-SA" dirty="0"/>
              <a:t>المجال امام التلميذ للاعتماد على نفسه بأخذ القرارات</a:t>
            </a:r>
            <a:endParaRPr lang="en-US" dirty="0"/>
          </a:p>
          <a:p>
            <a:pPr marL="82296" lvl="0" indent="0">
              <a:buClrTx/>
              <a:buNone/>
            </a:pPr>
            <a:r>
              <a:rPr lang="ar-SA" dirty="0" smtClean="0"/>
              <a:t>2- تطوير </a:t>
            </a:r>
            <a:r>
              <a:rPr lang="ar-SA" dirty="0"/>
              <a:t>التلميذ لتحمل المسؤولية</a:t>
            </a:r>
            <a:endParaRPr lang="en-US" dirty="0"/>
          </a:p>
          <a:p>
            <a:pPr marL="82296" lvl="0" indent="0">
              <a:buClrTx/>
              <a:buNone/>
            </a:pPr>
            <a:r>
              <a:rPr lang="ar-SA" dirty="0" smtClean="0"/>
              <a:t>3- يتعلم </a:t>
            </a:r>
            <a:r>
              <a:rPr lang="ar-SA" dirty="0"/>
              <a:t>كيفية استخدام التقويم الذاتي</a:t>
            </a:r>
            <a:endParaRPr lang="en-US" dirty="0"/>
          </a:p>
          <a:p>
            <a:pPr marL="82296" indent="0">
              <a:buNone/>
            </a:pPr>
            <a:r>
              <a:rPr lang="ar-SA" b="1" dirty="0">
                <a:solidFill>
                  <a:srgbClr val="0070C0"/>
                </a:solidFill>
              </a:rPr>
              <a:t>عيوب الاسلوب:</a:t>
            </a:r>
            <a:endParaRPr lang="en-US" dirty="0">
              <a:solidFill>
                <a:srgbClr val="0070C0"/>
              </a:solidFill>
            </a:endParaRPr>
          </a:p>
          <a:p>
            <a:pPr marL="82296" lvl="0" indent="0">
              <a:buNone/>
            </a:pPr>
            <a:r>
              <a:rPr lang="ar-SA" dirty="0" smtClean="0"/>
              <a:t>1- احتمال </a:t>
            </a:r>
            <a:r>
              <a:rPr lang="ar-SA" dirty="0"/>
              <a:t>الوقوع بالخطأ اثناء اداء التلميذ </a:t>
            </a:r>
            <a:endParaRPr lang="en-US" dirty="0"/>
          </a:p>
          <a:p>
            <a:pPr marL="82296" lvl="0" indent="0">
              <a:buNone/>
            </a:pPr>
            <a:r>
              <a:rPr lang="ar-SA" dirty="0" smtClean="0"/>
              <a:t>2- عدم </a:t>
            </a:r>
            <a:r>
              <a:rPr lang="ar-SA" dirty="0"/>
              <a:t>دقة تقويم التلميذ لذاته</a:t>
            </a:r>
            <a:endParaRPr lang="en-US" dirty="0"/>
          </a:p>
          <a:p>
            <a:pPr marL="82296" lvl="0" indent="0">
              <a:buNone/>
            </a:pPr>
            <a:r>
              <a:rPr lang="ar-SA" dirty="0" smtClean="0"/>
              <a:t>3- يعمل </a:t>
            </a:r>
            <a:r>
              <a:rPr lang="ar-SA" dirty="0"/>
              <a:t>التلميذ حسب الكيفية التي تناسبه</a:t>
            </a:r>
            <a:endParaRPr lang="en-US" dirty="0"/>
          </a:p>
          <a:p>
            <a:pPr marL="82296" lvl="0" indent="0">
              <a:buNone/>
            </a:pPr>
            <a:r>
              <a:rPr lang="ar-SA" dirty="0" smtClean="0"/>
              <a:t>4- تولد </a:t>
            </a:r>
            <a:r>
              <a:rPr lang="ar-SA" dirty="0"/>
              <a:t>للمعلم صورة مشوشة عن انجاز التلاميذ</a:t>
            </a:r>
            <a:endParaRPr lang="en-US" dirty="0"/>
          </a:p>
          <a:p>
            <a:pPr marL="82296" indent="0">
              <a:buNone/>
            </a:pPr>
            <a:r>
              <a:rPr lang="ar-SA" dirty="0"/>
              <a:t> </a:t>
            </a:r>
            <a:endParaRPr lang="en-US" dirty="0"/>
          </a:p>
          <a:p>
            <a:pPr marL="82296" indent="0">
              <a:buNone/>
            </a:pPr>
            <a:r>
              <a:rPr lang="ar-SA" dirty="0"/>
              <a:t> </a:t>
            </a:r>
            <a:endParaRPr lang="en-US" dirty="0"/>
          </a:p>
          <a:p>
            <a:endParaRPr lang="ar-SA" dirty="0"/>
          </a:p>
        </p:txBody>
      </p:sp>
    </p:spTree>
    <p:extLst>
      <p:ext uri="{BB962C8B-B14F-4D97-AF65-F5344CB8AC3E}">
        <p14:creationId xmlns:p14="http://schemas.microsoft.com/office/powerpoint/2010/main" val="600336639"/>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82168" cy="6669360"/>
          </a:xfrm>
        </p:spPr>
        <p:txBody>
          <a:bodyPr>
            <a:normAutofit/>
          </a:bodyPr>
          <a:lstStyle/>
          <a:p>
            <a:pPr marL="82296" indent="0">
              <a:buNone/>
            </a:pPr>
            <a:r>
              <a:rPr lang="ar-SA" sz="2400" b="1" dirty="0">
                <a:solidFill>
                  <a:srgbClr val="0070C0"/>
                </a:solidFill>
              </a:rPr>
              <a:t>ورقة عمل-التصويب على السلة بيد واحدة من الثبات</a:t>
            </a:r>
            <a:endParaRPr lang="en-US" sz="2400" b="1" dirty="0">
              <a:solidFill>
                <a:srgbClr val="0070C0"/>
              </a:solidFill>
            </a:endParaRPr>
          </a:p>
          <a:p>
            <a:pPr marL="82296" indent="0">
              <a:buNone/>
            </a:pPr>
            <a:r>
              <a:rPr lang="ar-SA" sz="2400" b="1" dirty="0"/>
              <a:t>الأسلوب المستخدم 		 (التطبيق الذاتي (4)) 		رقم البطاقة (18)</a:t>
            </a:r>
            <a:endParaRPr lang="en-US" sz="2400" b="1" dirty="0"/>
          </a:p>
          <a:p>
            <a:pPr marL="82296" indent="0">
              <a:buNone/>
            </a:pPr>
            <a:r>
              <a:rPr lang="ar-SA" sz="2400" b="1" dirty="0"/>
              <a:t>الاسم: 				الفصل: 			التاريخ:</a:t>
            </a:r>
            <a:endParaRPr lang="en-US" sz="2400" b="1" dirty="0"/>
          </a:p>
          <a:p>
            <a:pPr marL="82296" indent="0">
              <a:buNone/>
            </a:pPr>
            <a:r>
              <a:rPr lang="ar-SA" sz="2400" b="1" u="sng" dirty="0">
                <a:solidFill>
                  <a:srgbClr val="0070C0"/>
                </a:solidFill>
              </a:rPr>
              <a:t>تعليمات للطالب:</a:t>
            </a:r>
            <a:endParaRPr lang="en-US" sz="2400" b="1" dirty="0">
              <a:solidFill>
                <a:srgbClr val="0070C0"/>
              </a:solidFill>
            </a:endParaRPr>
          </a:p>
          <a:p>
            <a:pPr marL="82296" indent="0">
              <a:buNone/>
            </a:pPr>
            <a:r>
              <a:rPr lang="ar-SA" sz="2400" b="1" dirty="0"/>
              <a:t>- أداء أربع محاولات التصويب على السلة بيد واحدة من الثبات.</a:t>
            </a:r>
            <a:endParaRPr lang="en-US" sz="2400" b="1" dirty="0"/>
          </a:p>
          <a:p>
            <a:pPr>
              <a:buFontTx/>
              <a:buChar char="-"/>
            </a:pPr>
            <a:r>
              <a:rPr lang="ar-SA" sz="2400" b="1" dirty="0" smtClean="0"/>
              <a:t>سجل </a:t>
            </a:r>
            <a:r>
              <a:rPr lang="ar-SA" sz="2400" b="1" dirty="0"/>
              <a:t>الأداء بوضع علامة (</a:t>
            </a:r>
            <a:r>
              <a:rPr lang="en-US" sz="2400" b="1" dirty="0">
                <a:sym typeface="Wingdings"/>
              </a:rPr>
              <a:t></a:t>
            </a:r>
            <a:r>
              <a:rPr lang="ar-SA" sz="2400" b="1" dirty="0"/>
              <a:t>) </a:t>
            </a:r>
            <a:r>
              <a:rPr lang="ar-SA" sz="2400" b="1" dirty="0" smtClean="0"/>
              <a:t>للمحاولة </a:t>
            </a:r>
            <a:r>
              <a:rPr lang="ar-SA" sz="2400" b="1" dirty="0"/>
              <a:t>الصحيحة وعلامة (×) للمحاولة </a:t>
            </a:r>
            <a:r>
              <a:rPr lang="ar-SA" sz="2400" b="1" dirty="0" smtClean="0"/>
              <a:t>الخاطئة</a:t>
            </a:r>
          </a:p>
          <a:p>
            <a:pPr>
              <a:buFontTx/>
              <a:buChar char="-"/>
            </a:pPr>
            <a:endParaRPr lang="ar-SA" sz="2400" b="1" dirty="0"/>
          </a:p>
        </p:txBody>
      </p:sp>
      <p:graphicFrame>
        <p:nvGraphicFramePr>
          <p:cNvPr id="4" name="جدول 3"/>
          <p:cNvGraphicFramePr>
            <a:graphicFrameLocks noGrp="1"/>
          </p:cNvGraphicFramePr>
          <p:nvPr>
            <p:extLst>
              <p:ext uri="{D42A27DB-BD31-4B8C-83A1-F6EECF244321}">
                <p14:modId xmlns:p14="http://schemas.microsoft.com/office/powerpoint/2010/main" val="2970405853"/>
              </p:ext>
            </p:extLst>
          </p:nvPr>
        </p:nvGraphicFramePr>
        <p:xfrm>
          <a:off x="971600" y="3429000"/>
          <a:ext cx="7920880" cy="3284983"/>
        </p:xfrm>
        <a:graphic>
          <a:graphicData uri="http://schemas.openxmlformats.org/drawingml/2006/table">
            <a:tbl>
              <a:tblPr rtl="1" firstRow="1" firstCol="1" lastRow="1" lastCol="1" bandRow="1" bandCol="1">
                <a:tableStyleId>{7E9639D4-E3E2-4D34-9284-5A2195B3D0D7}</a:tableStyleId>
              </a:tblPr>
              <a:tblGrid>
                <a:gridCol w="6399126"/>
                <a:gridCol w="517101"/>
                <a:gridCol w="517101"/>
                <a:gridCol w="487552"/>
              </a:tblGrid>
              <a:tr h="469283">
                <a:tc>
                  <a:txBody>
                    <a:bodyPr/>
                    <a:lstStyle/>
                    <a:p>
                      <a:pPr algn="ctr" rtl="1">
                        <a:lnSpc>
                          <a:spcPct val="115000"/>
                        </a:lnSpc>
                        <a:spcAft>
                          <a:spcPts val="1000"/>
                        </a:spcAft>
                      </a:pPr>
                      <a:r>
                        <a:rPr lang="ar-SA" sz="2000" dirty="0">
                          <a:effectLst/>
                        </a:rPr>
                        <a:t>محـــك العمـــل</a:t>
                      </a:r>
                      <a:endParaRPr lang="en-US" sz="1400" b="1" dirty="0">
                        <a:solidFill>
                          <a:schemeClr val="bg1"/>
                        </a:solidFill>
                        <a:effectLst/>
                        <a:latin typeface="Calibri"/>
                        <a:ea typeface="Calibri"/>
                        <a:cs typeface="Arial"/>
                      </a:endParaRPr>
                    </a:p>
                  </a:txBody>
                  <a:tcPr marL="68580" marR="68580" marT="0" marB="0"/>
                </a:tc>
                <a:tc gridSpan="3">
                  <a:txBody>
                    <a:bodyPr/>
                    <a:lstStyle/>
                    <a:p>
                      <a:pPr algn="ctr" rtl="1">
                        <a:lnSpc>
                          <a:spcPct val="115000"/>
                        </a:lnSpc>
                        <a:spcAft>
                          <a:spcPts val="1000"/>
                        </a:spcAft>
                      </a:pPr>
                      <a:r>
                        <a:rPr lang="ar-SA" sz="2000">
                          <a:effectLst/>
                        </a:rPr>
                        <a:t>المحاولات</a:t>
                      </a:r>
                      <a:endParaRPr lang="en-US" sz="1400" b="1">
                        <a:solidFill>
                          <a:schemeClr val="bg1"/>
                        </a:solidFill>
                        <a:effectLst/>
                        <a:latin typeface="Calibri"/>
                        <a:ea typeface="Calibri"/>
                        <a:cs typeface="Arial"/>
                      </a:endParaRPr>
                    </a:p>
                  </a:txBody>
                  <a:tcPr marL="68580" marR="68580" marT="0" marB="0"/>
                </a:tc>
                <a:tc hMerge="1">
                  <a:txBody>
                    <a:bodyPr/>
                    <a:lstStyle/>
                    <a:p>
                      <a:pPr rtl="1"/>
                      <a:endParaRPr lang="ar-SA"/>
                    </a:p>
                  </a:txBody>
                  <a:tcPr/>
                </a:tc>
                <a:tc hMerge="1">
                  <a:txBody>
                    <a:bodyPr/>
                    <a:lstStyle/>
                    <a:p>
                      <a:pPr rtl="1"/>
                      <a:endParaRPr lang="ar-SA"/>
                    </a:p>
                  </a:txBody>
                  <a:tcPr/>
                </a:tc>
              </a:tr>
              <a:tr h="469283">
                <a:tc>
                  <a:txBody>
                    <a:bodyPr/>
                    <a:lstStyle/>
                    <a:p>
                      <a:pPr marL="242570" indent="-242570" algn="justLow" rtl="1">
                        <a:lnSpc>
                          <a:spcPct val="115000"/>
                        </a:lnSpc>
                        <a:spcAft>
                          <a:spcPts val="1000"/>
                        </a:spcAft>
                      </a:pPr>
                      <a:r>
                        <a:rPr lang="ar-SA" sz="2000">
                          <a:effectLst/>
                        </a:rPr>
                        <a:t>1-أمسك الكرة باليدين أمام الذقن ثم واجه السلة</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r>
              <a:tr h="938567">
                <a:tc>
                  <a:txBody>
                    <a:bodyPr/>
                    <a:lstStyle/>
                    <a:p>
                      <a:pPr marL="242570" indent="-242570" algn="justLow" rtl="1">
                        <a:lnSpc>
                          <a:spcPct val="115000"/>
                        </a:lnSpc>
                        <a:spcAft>
                          <a:spcPts val="1000"/>
                        </a:spcAft>
                      </a:pPr>
                      <a:r>
                        <a:rPr lang="ar-SA" sz="2000" dirty="0">
                          <a:effectLst/>
                        </a:rPr>
                        <a:t>2-قدم إحدى القدمين أماماً المماثلة لليد المصوبة مع بقاء الجسم مستقيم وثني الركبتين قليلاً.</a:t>
                      </a:r>
                      <a:endParaRPr lang="en-US" sz="1400" b="1" dirty="0">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r>
              <a:tr h="938567">
                <a:tc>
                  <a:txBody>
                    <a:bodyPr/>
                    <a:lstStyle/>
                    <a:p>
                      <a:pPr marL="242570" indent="-242570" algn="justLow" rtl="1">
                        <a:lnSpc>
                          <a:spcPct val="115000"/>
                        </a:lnSpc>
                        <a:spcAft>
                          <a:spcPts val="1000"/>
                        </a:spcAft>
                      </a:pPr>
                      <a:r>
                        <a:rPr lang="ar-SA" sz="2000">
                          <a:effectLst/>
                        </a:rPr>
                        <a:t>3-ضع الكرة على أصابع اليد المصوبة والذراع مثنية من المرفق مع ثني الرسغ خلف حتى تستريح الكرة على أصابع اليد</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r>
              <a:tr h="469283">
                <a:tc>
                  <a:txBody>
                    <a:bodyPr/>
                    <a:lstStyle/>
                    <a:p>
                      <a:pPr marL="242570" indent="-242570" algn="justLow" rtl="1">
                        <a:lnSpc>
                          <a:spcPct val="115000"/>
                        </a:lnSpc>
                        <a:spcAft>
                          <a:spcPts val="1000"/>
                        </a:spcAft>
                      </a:pPr>
                      <a:r>
                        <a:rPr lang="ar-SA" sz="2000">
                          <a:effectLst/>
                        </a:rPr>
                        <a:t>4-مد الركبتين والذراعين أماماً عالياً مع دفع الكرة باتجاه السلة</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a:effectLst/>
                        </a:rPr>
                        <a:t> </a:t>
                      </a:r>
                      <a:endParaRPr lang="en-US" sz="1400" b="1">
                        <a:solidFill>
                          <a:schemeClr val="bg1"/>
                        </a:solidFill>
                        <a:effectLst/>
                        <a:latin typeface="Calibri"/>
                        <a:ea typeface="Calibri"/>
                        <a:cs typeface="Arial"/>
                      </a:endParaRPr>
                    </a:p>
                  </a:txBody>
                  <a:tcPr marL="68580" marR="68580" marT="0" marB="0"/>
                </a:tc>
                <a:tc>
                  <a:txBody>
                    <a:bodyPr/>
                    <a:lstStyle/>
                    <a:p>
                      <a:pPr algn="justLow" rtl="1">
                        <a:lnSpc>
                          <a:spcPct val="115000"/>
                        </a:lnSpc>
                        <a:spcAft>
                          <a:spcPts val="1000"/>
                        </a:spcAft>
                      </a:pPr>
                      <a:r>
                        <a:rPr lang="ar-SA" sz="2000" dirty="0">
                          <a:effectLst/>
                        </a:rPr>
                        <a:t> </a:t>
                      </a:r>
                      <a:endParaRPr lang="en-US" sz="1400" b="1" dirty="0">
                        <a:solidFill>
                          <a:schemeClr val="bg1"/>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001917723"/>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65</TotalTime>
  <Words>1415</Words>
  <Application>Microsoft Office PowerPoint</Application>
  <PresentationFormat>عرض على الشاشة (3:4)‏</PresentationFormat>
  <Paragraphs>279</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انقلاب</vt:lpstr>
      <vt:lpstr>المملكة العربية السعودية جامعة الملك سعود كلية التربية قسم المناهج وطرق التدريس طرق تدريس التربية البدنية</vt:lpstr>
      <vt:lpstr>رابعاً: أسلوب التطبيق الذاتي </vt:lpstr>
      <vt:lpstr>عرض تقديمي في PowerPoint</vt:lpstr>
      <vt:lpstr>عرض تقديمي في PowerPoint</vt:lpstr>
      <vt:lpstr>عرض تقديمي في PowerPoint</vt:lpstr>
      <vt:lpstr>عرض تقديمي في PowerPoint</vt:lpstr>
      <vt:lpstr>قنوات النمو في أسلوب التطبيق الذاتي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بنية أسلوب التطبيق الذاتي المتعدد المستويات</vt:lpstr>
      <vt:lpstr>عرض تقديمي في PowerPoint</vt:lpstr>
      <vt:lpstr>  قنوات النمو في أسلوب التطبيق الذاتي المتعدد المستويات: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المملكة العربية السعودية جامعة الملك سعود كلية التربية قسم المناهج وطرق التدريس طرق تدريس التربية البدنية</dc:title>
  <dc:creator>PC</dc:creator>
  <cp:lastModifiedBy>PC</cp:lastModifiedBy>
  <cp:revision>8</cp:revision>
  <dcterms:created xsi:type="dcterms:W3CDTF">2019-02-08T18:23:36Z</dcterms:created>
  <dcterms:modified xsi:type="dcterms:W3CDTF">2019-02-08T19:39:33Z</dcterms:modified>
</cp:coreProperties>
</file>