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69" r:id="rId3"/>
    <p:sldId id="274" r:id="rId4"/>
    <p:sldId id="270" r:id="rId5"/>
    <p:sldId id="271" r:id="rId6"/>
    <p:sldId id="272" r:id="rId7"/>
    <p:sldId id="273" r:id="rId8"/>
    <p:sldId id="281" r:id="rId9"/>
    <p:sldId id="282" r:id="rId10"/>
    <p:sldId id="283" r:id="rId11"/>
    <p:sldId id="284" r:id="rId12"/>
    <p:sldId id="285" r:id="rId13"/>
    <p:sldId id="257" r:id="rId14"/>
    <p:sldId id="258" r:id="rId15"/>
    <p:sldId id="259" r:id="rId16"/>
    <p:sldId id="260" r:id="rId17"/>
    <p:sldId id="261" r:id="rId18"/>
    <p:sldId id="262" r:id="rId19"/>
    <p:sldId id="263" r:id="rId20"/>
    <p:sldId id="264" r:id="rId21"/>
    <p:sldId id="265" r:id="rId22"/>
    <p:sldId id="266" r:id="rId23"/>
    <p:sldId id="277" r:id="rId24"/>
    <p:sldId id="279" r:id="rId25"/>
    <p:sldId id="275" r:id="rId26"/>
    <p:sldId id="276" r:id="rId27"/>
    <p:sldId id="27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662" autoAdjust="0"/>
  </p:normalViewPr>
  <p:slideViewPr>
    <p:cSldViewPr>
      <p:cViewPr varScale="1">
        <p:scale>
          <a:sx n="85" d="100"/>
          <a:sy n="85" d="100"/>
        </p:scale>
        <p:origin x="-152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3728097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373986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2666668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1599546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4165525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70546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2934569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2589771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1768667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4221437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519C30-DFA8-441E-A077-E8FDD0233C22}" type="datetimeFigureOut">
              <a:rPr lang="en-US" smtClean="0"/>
              <a:t>28/5/2017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40AD0-5CBD-4A27-87A0-AF3035950039}" type="slidenum">
              <a:rPr lang="en-US" smtClean="0"/>
              <a:t>‹#›</a:t>
            </a:fld>
            <a:endParaRPr lang="en-US" dirty="0"/>
          </a:p>
        </p:txBody>
      </p:sp>
    </p:spTree>
    <p:extLst>
      <p:ext uri="{BB962C8B-B14F-4D97-AF65-F5344CB8AC3E}">
        <p14:creationId xmlns:p14="http://schemas.microsoft.com/office/powerpoint/2010/main" val="862595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519C30-DFA8-441E-A077-E8FDD0233C22}" type="datetimeFigureOut">
              <a:rPr lang="en-US" smtClean="0"/>
              <a:t>28/5/2017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40AD0-5CBD-4A27-87A0-AF3035950039}" type="slidenum">
              <a:rPr lang="en-US" smtClean="0"/>
              <a:t>‹#›</a:t>
            </a:fld>
            <a:endParaRPr lang="en-US" dirty="0"/>
          </a:p>
        </p:txBody>
      </p:sp>
    </p:spTree>
    <p:extLst>
      <p:ext uri="{BB962C8B-B14F-4D97-AF65-F5344CB8AC3E}">
        <p14:creationId xmlns:p14="http://schemas.microsoft.com/office/powerpoint/2010/main" val="21266750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kalkhidir@ksu.edu.sa" TargetMode="External"/><Relationship Id="rId2" Type="http://schemas.openxmlformats.org/officeDocument/2006/relationships/hyperlink" Target="mailto:khalkhidir@ksu.edu.sa" TargetMode="Externa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udiarabiaoilandgas.com/magazines/SAOG_ISSUE_17/saog17.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arch.proquest.com/docview/1442487929?accountid=44936" TargetMode="External"/><Relationship Id="rId2" Type="http://schemas.openxmlformats.org/officeDocument/2006/relationships/hyperlink" Target="http://www.springer.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sciences.ksu.edu.sa/sites/sciences.ksu.edu.sa/files/imce_images/program-geo.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19800"/>
          </a:xfrm>
        </p:spPr>
        <p:txBody>
          <a:bodyPr>
            <a:normAutofit/>
          </a:bodyPr>
          <a:lstStyle/>
          <a:p>
            <a:pPr rtl="1" fontAlgn="t"/>
            <a:r>
              <a:rPr lang="en-US" b="1" dirty="0"/>
              <a:t> “International conference on Petrochemical Engineering” </a:t>
            </a:r>
            <a:r>
              <a:rPr lang="en-US" b="1" dirty="0" smtClean="0"/>
              <a:t>July </a:t>
            </a:r>
            <a:r>
              <a:rPr lang="en-US" b="1" dirty="0"/>
              <a:t>10-12, 2017 at Dubai, UAE.</a:t>
            </a:r>
            <a:r>
              <a:rPr lang="en-US" dirty="0"/>
              <a:t/>
            </a:r>
            <a:br>
              <a:rPr lang="en-US" dirty="0"/>
            </a:br>
            <a:r>
              <a:rPr lang="en-US" b="1" dirty="0"/>
              <a:t>“Exploring Innovations and technologies in petroleum and refinery industries” </a:t>
            </a:r>
            <a:r>
              <a:rPr lang="en-US" dirty="0"/>
              <a:t/>
            </a:r>
            <a:br>
              <a:rPr lang="en-US" dirty="0"/>
            </a:br>
            <a:endParaRPr lang="en-US" dirty="0"/>
          </a:p>
        </p:txBody>
      </p:sp>
    </p:spTree>
    <p:extLst>
      <p:ext uri="{BB962C8B-B14F-4D97-AF65-F5344CB8AC3E}">
        <p14:creationId xmlns:p14="http://schemas.microsoft.com/office/powerpoint/2010/main" val="112815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228600"/>
                <a:ext cx="8229600" cy="6553200"/>
              </a:xfrm>
            </p:spPr>
            <p:txBody>
              <a:bodyPr>
                <a:normAutofit fontScale="85000" lnSpcReduction="10000"/>
              </a:bodyPr>
              <a:lstStyle/>
              <a:p>
                <a:pPr marL="0" indent="0">
                  <a:buNone/>
                </a:pPr>
                <a:r>
                  <a:rPr lang="en-US" b="1" dirty="0" smtClean="0"/>
                  <a:t>Equation 5 after simplification will result in</a:t>
                </a:r>
                <a:endParaRPr lang="en-US" dirty="0"/>
              </a:p>
              <a:p>
                <a:pPr marL="0" indent="0">
                  <a:buNone/>
                </a:pPr>
                <a14:m>
                  <m:oMathPara xmlns:m="http://schemas.openxmlformats.org/officeDocument/2006/math">
                    <m:oMathParaPr>
                      <m:jc m:val="centerGroup"/>
                    </m:oMathParaPr>
                    <m:oMath xmlns:m="http://schemas.openxmlformats.org/officeDocument/2006/math">
                      <m:rad>
                        <m:radPr>
                          <m:degHide m:val="on"/>
                          <m:ctrlPr>
                            <a:rPr lang="en-US" b="1" i="1">
                              <a:latin typeface="Cambria Math"/>
                            </a:rPr>
                          </m:ctrlPr>
                        </m:radPr>
                        <m:deg/>
                        <m:e>
                          <m:d>
                            <m:dPr>
                              <m:begChr m:val="["/>
                              <m:endChr m:val="]"/>
                              <m:ctrlPr>
                                <a:rPr lang="en-US" b="1" i="1">
                                  <a:latin typeface="Cambria Math"/>
                                </a:rPr>
                              </m:ctrlPr>
                            </m:dPr>
                            <m:e>
                              <m:f>
                                <m:fPr>
                                  <m:ctrlPr>
                                    <a:rPr lang="en-US" b="1" i="1">
                                      <a:latin typeface="Cambria Math"/>
                                    </a:rPr>
                                  </m:ctrlPr>
                                </m:fPr>
                                <m:num>
                                  <m:r>
                                    <a:rPr lang="en-US" b="1" i="1">
                                      <a:latin typeface="Cambria Math"/>
                                    </a:rPr>
                                    <m:t>𝐤</m:t>
                                  </m:r>
                                </m:num>
                                <m:den>
                                  <m:r>
                                    <a:rPr lang="en-US" b="1" i="1">
                                      <a:latin typeface="Cambria Math"/>
                                    </a:rPr>
                                    <m:t>𝚽</m:t>
                                  </m:r>
                                </m:den>
                              </m:f>
                            </m:e>
                          </m:d>
                        </m:e>
                      </m:rad>
                      <m:r>
                        <a:rPr lang="en-US" b="1">
                          <a:latin typeface="Cambria Math"/>
                        </a:rPr>
                        <m:t>= </m:t>
                      </m:r>
                      <m:r>
                        <a:rPr lang="en-US" b="1" i="1">
                          <a:latin typeface="Cambria Math"/>
                        </a:rPr>
                        <m:t>𝟐</m:t>
                      </m:r>
                      <m:r>
                        <a:rPr lang="en-US" b="1" i="1">
                          <a:latin typeface="Cambria Math"/>
                        </a:rPr>
                        <m:t>∗</m:t>
                      </m:r>
                      <m:sSub>
                        <m:sSubPr>
                          <m:ctrlPr>
                            <a:rPr lang="en-US" b="1" i="1">
                              <a:latin typeface="Cambria Math"/>
                            </a:rPr>
                          </m:ctrlPr>
                        </m:sSubPr>
                        <m:e>
                          <m:r>
                            <a:rPr lang="en-US" b="1" i="1">
                              <a:latin typeface="Cambria Math"/>
                            </a:rPr>
                            <m:t>𝑻</m:t>
                          </m:r>
                        </m:e>
                        <m:sub>
                          <m:r>
                            <a:rPr lang="en-US" b="1" i="1">
                              <a:latin typeface="Cambria Math"/>
                            </a:rPr>
                            <m:t>𝟐</m:t>
                          </m:r>
                        </m:sub>
                      </m:sSub>
                      <m:rad>
                        <m:radPr>
                          <m:degHide m:val="on"/>
                          <m:ctrlPr>
                            <a:rPr lang="en-US" b="1" i="1">
                              <a:latin typeface="Cambria Math"/>
                            </a:rPr>
                          </m:ctrlPr>
                        </m:radPr>
                        <m:deg/>
                        <m:e>
                          <m:sSup>
                            <m:sSupPr>
                              <m:ctrlPr>
                                <a:rPr lang="en-US" b="1" i="1">
                                  <a:latin typeface="Cambria Math"/>
                                </a:rPr>
                              </m:ctrlPr>
                            </m:sSupPr>
                            <m:e>
                              <m:r>
                                <a:rPr lang="en-US" b="1" i="1">
                                  <a:latin typeface="Cambria Math"/>
                                </a:rPr>
                                <m:t>𝚽</m:t>
                              </m:r>
                            </m:e>
                            <m:sup>
                              <m:r>
                                <a:rPr lang="en-US" b="1" i="1">
                                  <a:latin typeface="Cambria Math"/>
                                </a:rPr>
                                <m:t>𝟑</m:t>
                              </m:r>
                            </m:sup>
                          </m:sSup>
                        </m:e>
                      </m:rad>
                      <m:r>
                        <a:rPr lang="en-US" b="1">
                          <a:latin typeface="Cambria Math"/>
                        </a:rPr>
                        <m:t>                        </m:t>
                      </m:r>
                      <m:r>
                        <a:rPr lang="en-US" b="1" i="0" smtClean="0">
                          <a:latin typeface="Cambria Math"/>
                        </a:rPr>
                        <m:t>              </m:t>
                      </m:r>
                      <m:r>
                        <a:rPr lang="en-US" b="1" i="1">
                          <a:latin typeface="Cambria Math"/>
                        </a:rPr>
                        <m:t>𝟔</m:t>
                      </m:r>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𝐁𝐮𝐭</m:t>
                      </m:r>
                      <m:r>
                        <a:rPr lang="en-US" b="1">
                          <a:latin typeface="Cambria Math"/>
                        </a:rPr>
                        <m:t>; </m:t>
                      </m:r>
                      <m:rad>
                        <m:radPr>
                          <m:degHide m:val="on"/>
                          <m:ctrlPr>
                            <a:rPr lang="en-US" b="1" i="1">
                              <a:latin typeface="Cambria Math"/>
                            </a:rPr>
                          </m:ctrlPr>
                        </m:radPr>
                        <m:deg/>
                        <m:e>
                          <m:d>
                            <m:dPr>
                              <m:begChr m:val="["/>
                              <m:endChr m:val="]"/>
                              <m:ctrlPr>
                                <a:rPr lang="en-US" b="1" i="1">
                                  <a:latin typeface="Cambria Math"/>
                                </a:rPr>
                              </m:ctrlPr>
                            </m:dPr>
                            <m:e>
                              <m:f>
                                <m:fPr>
                                  <m:ctrlPr>
                                    <a:rPr lang="en-US" b="1" i="1">
                                      <a:latin typeface="Cambria Math"/>
                                    </a:rPr>
                                  </m:ctrlPr>
                                </m:fPr>
                                <m:num>
                                  <m:r>
                                    <a:rPr lang="en-US" b="1" i="1">
                                      <a:latin typeface="Cambria Math"/>
                                    </a:rPr>
                                    <m:t>𝐤</m:t>
                                  </m:r>
                                </m:num>
                                <m:den>
                                  <m:r>
                                    <a:rPr lang="en-US" b="1" i="1">
                                      <a:latin typeface="Cambria Math"/>
                                    </a:rPr>
                                    <m:t>𝚽</m:t>
                                  </m:r>
                                </m:den>
                              </m:f>
                            </m:e>
                          </m:d>
                        </m:e>
                      </m:rad>
                      <m:r>
                        <a:rPr lang="en-US" b="1">
                          <a:latin typeface="Cambria Math"/>
                        </a:rPr>
                        <m:t>=</m:t>
                      </m:r>
                      <m:r>
                        <a:rPr lang="en-US" b="1" i="1">
                          <a:latin typeface="Cambria Math"/>
                        </a:rPr>
                        <m:t>𝐑𝐐𝐈</m:t>
                      </m:r>
                      <m:r>
                        <a:rPr lang="en-US" b="1">
                          <a:latin typeface="Cambria Math"/>
                        </a:rPr>
                        <m:t>                                        </m:t>
                      </m:r>
                      <m:r>
                        <a:rPr lang="en-US" b="1" i="1" smtClean="0">
                          <a:latin typeface="Cambria Math"/>
                        </a:rPr>
                        <m:t>   </m:t>
                      </m:r>
                      <m:r>
                        <a:rPr lang="en-US" b="1" i="1">
                          <a:latin typeface="Cambria Math"/>
                        </a:rPr>
                        <m:t>𝟕</m:t>
                      </m:r>
                    </m:oMath>
                  </m:oMathPara>
                </a14:m>
                <a:endParaRPr lang="en-US" dirty="0"/>
              </a:p>
              <a:p>
                <a:pPr marL="0" indent="0">
                  <a:buNone/>
                </a:pPr>
                <a:r>
                  <a:rPr lang="en-US" b="1" dirty="0"/>
                  <a:t>Where RQI is the reservoir quality index in micrometer, k is the permeability in millidarcy and Φ is the fractional porosity, a conversion factor of 0.0314 is needed to convert sqrt(k/Φ) to micrometer </a:t>
                </a:r>
                <a:r>
                  <a:rPr lang="en-US" b="1" dirty="0" smtClean="0"/>
                  <a:t>Amaefule </a:t>
                </a:r>
                <a:r>
                  <a:rPr lang="en-US" b="1" dirty="0"/>
                  <a:t>et al 1993. </a:t>
                </a:r>
                <a:endParaRPr lang="en-US" dirty="0"/>
              </a:p>
              <a:p>
                <a:pPr marL="0" indent="0">
                  <a:buNone/>
                </a:pPr>
                <a:r>
                  <a:rPr lang="en-US" b="1" dirty="0"/>
                  <a:t>Insert equation 7 into equation 6</a:t>
                </a:r>
                <a:endParaRPr lang="en-US" dirty="0"/>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𝐑𝐐𝐈</m:t>
                      </m:r>
                      <m:r>
                        <a:rPr lang="en-US" b="1">
                          <a:latin typeface="Cambria Math"/>
                        </a:rPr>
                        <m:t>=</m:t>
                      </m:r>
                      <m:r>
                        <a:rPr lang="en-US" b="1" i="1">
                          <a:latin typeface="Cambria Math"/>
                        </a:rPr>
                        <m:t>𝟐</m:t>
                      </m:r>
                      <m:r>
                        <a:rPr lang="en-US" b="1" i="1">
                          <a:latin typeface="Cambria Math"/>
                        </a:rPr>
                        <m:t>∗</m:t>
                      </m:r>
                      <m:sSub>
                        <m:sSubPr>
                          <m:ctrlPr>
                            <a:rPr lang="en-US" b="1" i="1">
                              <a:latin typeface="Cambria Math"/>
                            </a:rPr>
                          </m:ctrlPr>
                        </m:sSubPr>
                        <m:e>
                          <m:r>
                            <a:rPr lang="en-US" b="1" i="1">
                              <a:latin typeface="Cambria Math"/>
                            </a:rPr>
                            <m:t>𝑻</m:t>
                          </m:r>
                        </m:e>
                        <m:sub>
                          <m:r>
                            <a:rPr lang="en-US" b="1" i="1">
                              <a:latin typeface="Cambria Math"/>
                            </a:rPr>
                            <m:t>𝟐</m:t>
                          </m:r>
                        </m:sub>
                      </m:sSub>
                      <m:r>
                        <a:rPr lang="en-US" b="1" i="1">
                          <a:latin typeface="Cambria Math"/>
                        </a:rPr>
                        <m:t>∗</m:t>
                      </m:r>
                      <m:rad>
                        <m:radPr>
                          <m:degHide m:val="on"/>
                          <m:ctrlPr>
                            <a:rPr lang="en-US" b="1" i="1">
                              <a:latin typeface="Cambria Math"/>
                            </a:rPr>
                          </m:ctrlPr>
                        </m:radPr>
                        <m:deg/>
                        <m:e>
                          <m:sSup>
                            <m:sSupPr>
                              <m:ctrlPr>
                                <a:rPr lang="en-US" b="1" i="1">
                                  <a:latin typeface="Cambria Math"/>
                                </a:rPr>
                              </m:ctrlPr>
                            </m:sSupPr>
                            <m:e>
                              <m:r>
                                <a:rPr lang="en-US" b="1" i="1">
                                  <a:latin typeface="Cambria Math"/>
                                </a:rPr>
                                <m:t>𝚽</m:t>
                              </m:r>
                            </m:e>
                            <m:sup>
                              <m:r>
                                <a:rPr lang="en-US" b="1" i="1">
                                  <a:latin typeface="Cambria Math"/>
                                </a:rPr>
                                <m:t>𝟑</m:t>
                              </m:r>
                            </m:sup>
                          </m:sSup>
                        </m:e>
                      </m:rad>
                      <m:r>
                        <a:rPr lang="en-US" b="1">
                          <a:latin typeface="Cambria Math"/>
                        </a:rPr>
                        <m:t>                                        </m:t>
                      </m:r>
                      <m:r>
                        <a:rPr lang="en-US" b="1" i="1">
                          <a:latin typeface="Cambria Math"/>
                        </a:rPr>
                        <m:t>𝟖</m:t>
                      </m:r>
                    </m:oMath>
                  </m:oMathPara>
                </a14:m>
                <a:endParaRPr lang="en-US" dirty="0"/>
              </a:p>
              <a:p>
                <a:pPr marL="0" indent="0">
                  <a:buNone/>
                </a:pPr>
                <a:r>
                  <a:rPr lang="en-US" b="1" dirty="0"/>
                  <a:t>The maximum value of reservoir quality index scaled as </a:t>
                </a: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228600"/>
                <a:ext cx="8229600" cy="6553200"/>
              </a:xfrm>
              <a:blipFill rotWithShape="1">
                <a:blip r:embed="rId2"/>
                <a:stretch>
                  <a:fillRect l="-1333" t="-1395" r="-1630"/>
                </a:stretch>
              </a:blipFill>
            </p:spPr>
            <p:txBody>
              <a:bodyPr/>
              <a:lstStyle/>
              <a:p>
                <a:r>
                  <a:rPr lang="en-US">
                    <a:noFill/>
                  </a:rPr>
                  <a:t> </a:t>
                </a:r>
              </a:p>
            </p:txBody>
          </p:sp>
        </mc:Fallback>
      </mc:AlternateContent>
    </p:spTree>
    <p:extLst>
      <p:ext uri="{BB962C8B-B14F-4D97-AF65-F5344CB8AC3E}">
        <p14:creationId xmlns:p14="http://schemas.microsoft.com/office/powerpoint/2010/main" val="40839446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76200"/>
                <a:ext cx="8229600" cy="6781800"/>
              </a:xfrm>
            </p:spPr>
            <p:txBody>
              <a:bodyPr>
                <a:normAutofit fontScale="85000" lnSpcReduction="10000"/>
              </a:bodyPr>
              <a:lstStyle/>
              <a:p>
                <a:pPr marL="0" indent="0">
                  <a:buNone/>
                </a:pPr>
                <a:r>
                  <a:rPr lang="en-US" b="1" dirty="0"/>
                  <a:t>The maximum value of reservoir quality index scaled as </a:t>
                </a:r>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US" b="1" i="1">
                              <a:latin typeface="Cambria Math"/>
                            </a:rPr>
                          </m:ctrlPr>
                        </m:sSubPr>
                        <m:e>
                          <m:r>
                            <a:rPr lang="en-US" b="1" i="1">
                              <a:latin typeface="Cambria Math"/>
                            </a:rPr>
                            <m:t>𝐑𝐐𝐈</m:t>
                          </m:r>
                        </m:e>
                        <m:sub>
                          <m:r>
                            <a:rPr lang="en-US" b="1" i="1">
                              <a:latin typeface="Cambria Math"/>
                            </a:rPr>
                            <m:t>𝐦𝐚𝐱</m:t>
                          </m:r>
                        </m:sub>
                      </m:sSub>
                      <m:r>
                        <a:rPr lang="en-US" b="1">
                          <a:latin typeface="Cambria Math"/>
                        </a:rPr>
                        <m:t>=</m:t>
                      </m:r>
                      <m:r>
                        <a:rPr lang="en-US" b="1" i="1">
                          <a:latin typeface="Cambria Math"/>
                        </a:rPr>
                        <m:t>𝟐</m:t>
                      </m:r>
                      <m:r>
                        <a:rPr lang="en-US" b="1" i="1">
                          <a:latin typeface="Cambria Math"/>
                        </a:rPr>
                        <m:t>∗</m:t>
                      </m:r>
                      <m:sSub>
                        <m:sSubPr>
                          <m:ctrlPr>
                            <a:rPr lang="en-US" b="1" i="1">
                              <a:latin typeface="Cambria Math"/>
                            </a:rPr>
                          </m:ctrlPr>
                        </m:sSubPr>
                        <m:e>
                          <m:r>
                            <a:rPr lang="en-US" b="1" i="1">
                              <a:latin typeface="Cambria Math"/>
                            </a:rPr>
                            <m:t>𝐓</m:t>
                          </m:r>
                        </m:e>
                        <m:sub>
                          <m:r>
                            <a:rPr lang="en-US" b="1" i="1">
                              <a:latin typeface="Cambria Math"/>
                            </a:rPr>
                            <m:t>𝟐𝐦𝐚𝐱</m:t>
                          </m:r>
                        </m:sub>
                      </m:sSub>
                      <m:r>
                        <a:rPr lang="en-US" b="1" i="1">
                          <a:latin typeface="Cambria Math"/>
                        </a:rPr>
                        <m:t>∗</m:t>
                      </m:r>
                      <m:rad>
                        <m:radPr>
                          <m:degHide m:val="on"/>
                          <m:ctrlPr>
                            <a:rPr lang="en-US" b="1" i="1">
                              <a:latin typeface="Cambria Math"/>
                            </a:rPr>
                          </m:ctrlPr>
                        </m:radPr>
                        <m:deg/>
                        <m:e>
                          <m:sSup>
                            <m:sSupPr>
                              <m:ctrlPr>
                                <a:rPr lang="en-US" b="1" i="1">
                                  <a:latin typeface="Cambria Math"/>
                                </a:rPr>
                              </m:ctrlPr>
                            </m:sSupPr>
                            <m:e>
                              <m:r>
                                <a:rPr lang="en-US" b="1" i="1">
                                  <a:latin typeface="Cambria Math"/>
                                </a:rPr>
                                <m:t>𝚽</m:t>
                              </m:r>
                            </m:e>
                            <m:sup>
                              <m:r>
                                <a:rPr lang="en-US" b="1" i="1">
                                  <a:latin typeface="Cambria Math"/>
                                </a:rPr>
                                <m:t>𝟑</m:t>
                              </m:r>
                            </m:sup>
                          </m:sSup>
                        </m:e>
                      </m:rad>
                      <m:r>
                        <a:rPr lang="en-US" b="1">
                          <a:latin typeface="Cambria Math"/>
                        </a:rPr>
                        <m:t>                              </m:t>
                      </m:r>
                      <m:r>
                        <a:rPr lang="en-US" b="1" i="1">
                          <a:latin typeface="Cambria Math"/>
                        </a:rPr>
                        <m:t>𝟗</m:t>
                      </m:r>
                    </m:oMath>
                  </m:oMathPara>
                </a14:m>
                <a:endParaRPr lang="en-US" dirty="0"/>
              </a:p>
              <a:p>
                <a:pPr marL="0" indent="0">
                  <a:buNone/>
                </a:pPr>
                <a:r>
                  <a:rPr lang="en-US" b="1" dirty="0"/>
                  <a:t>But the reservoir quality index can be connected to water saturation S</a:t>
                </a:r>
                <a:r>
                  <a:rPr lang="en-US" b="1" baseline="-25000" dirty="0"/>
                  <a:t>w</a:t>
                </a:r>
                <a:r>
                  <a:rPr lang="en-US" b="1" dirty="0"/>
                  <a:t> and fractal dimension D</a:t>
                </a:r>
                <a:r>
                  <a:rPr lang="en-US" b="1" baseline="-25000" dirty="0"/>
                  <a:t>f</a:t>
                </a:r>
                <a:r>
                  <a:rPr lang="en-US" b="1" dirty="0"/>
                  <a:t> as follows:</a:t>
                </a:r>
                <a:endParaRPr lang="en-US" dirty="0"/>
              </a:p>
              <a:p>
                <a:pPr marL="0" indent="0">
                  <a:buNone/>
                </a:pPr>
                <a:r>
                  <a:rPr lang="en-US" b="1" dirty="0" smtClean="0"/>
                  <a:t>           </a:t>
                </a:r>
                <a14:m>
                  <m:oMath xmlns:m="http://schemas.openxmlformats.org/officeDocument/2006/math">
                    <m:sSub>
                      <m:sSubPr>
                        <m:ctrlPr>
                          <a:rPr lang="en-US" b="1" i="1" smtClean="0">
                            <a:latin typeface="Cambria Math"/>
                          </a:rPr>
                        </m:ctrlPr>
                      </m:sSubPr>
                      <m:e>
                        <m:r>
                          <a:rPr lang="en-US" b="1" i="1">
                            <a:latin typeface="Cambria Math"/>
                          </a:rPr>
                          <m:t>𝐒</m:t>
                        </m:r>
                      </m:e>
                      <m:sub>
                        <m:r>
                          <a:rPr lang="en-US" b="1" i="1">
                            <a:latin typeface="Cambria Math"/>
                          </a:rPr>
                          <m:t>𝐰</m:t>
                        </m:r>
                      </m:sub>
                    </m:sSub>
                    <m:r>
                      <a:rPr lang="en-US" b="1">
                        <a:latin typeface="Cambria Math"/>
                      </a:rPr>
                      <m:t>=</m:t>
                    </m:r>
                    <m:sSup>
                      <m:sSupPr>
                        <m:ctrlPr>
                          <a:rPr lang="en-US" b="1" i="1">
                            <a:latin typeface="Cambria Math"/>
                          </a:rPr>
                        </m:ctrlPr>
                      </m:sSupPr>
                      <m:e>
                        <m:d>
                          <m:dPr>
                            <m:begChr m:val="["/>
                            <m:endChr m:val="]"/>
                            <m:ctrlPr>
                              <a:rPr lang="en-US" b="1" i="1">
                                <a:latin typeface="Cambria Math"/>
                              </a:rPr>
                            </m:ctrlPr>
                          </m:dPr>
                          <m:e>
                            <m:f>
                              <m:fPr>
                                <m:ctrlPr>
                                  <a:rPr lang="en-US" b="1" i="1">
                                    <a:latin typeface="Cambria Math"/>
                                  </a:rPr>
                                </m:ctrlPr>
                              </m:fPr>
                              <m:num>
                                <m:r>
                                  <a:rPr lang="en-US" b="1" i="1">
                                    <a:latin typeface="Cambria Math"/>
                                  </a:rPr>
                                  <m:t>𝐑𝐐𝐈</m:t>
                                </m:r>
                              </m:num>
                              <m:den>
                                <m:sSub>
                                  <m:sSubPr>
                                    <m:ctrlPr>
                                      <a:rPr lang="en-US" b="1" i="1">
                                        <a:latin typeface="Cambria Math"/>
                                      </a:rPr>
                                    </m:ctrlPr>
                                  </m:sSubPr>
                                  <m:e>
                                    <m:r>
                                      <a:rPr lang="en-US" b="1" i="1">
                                        <a:latin typeface="Cambria Math"/>
                                      </a:rPr>
                                      <m:t>𝐑𝐐𝐈</m:t>
                                    </m:r>
                                  </m:e>
                                  <m:sub>
                                    <m:r>
                                      <a:rPr lang="en-US" b="1" i="1">
                                        <a:latin typeface="Cambria Math"/>
                                      </a:rPr>
                                      <m:t>𝐦𝐚𝐱</m:t>
                                    </m:r>
                                  </m:sub>
                                </m:sSub>
                              </m:den>
                            </m:f>
                          </m:e>
                        </m:d>
                      </m:e>
                      <m:sup>
                        <m:r>
                          <a:rPr lang="en-US" b="1" i="1">
                            <a:latin typeface="Cambria Math"/>
                          </a:rPr>
                          <m:t>𝟑</m:t>
                        </m:r>
                        <m:r>
                          <a:rPr lang="en-US" b="1" i="1">
                            <a:latin typeface="Cambria Math"/>
                          </a:rPr>
                          <m:t>−</m:t>
                        </m:r>
                        <m:r>
                          <a:rPr lang="en-US" b="1" i="1">
                            <a:latin typeface="Cambria Math"/>
                          </a:rPr>
                          <m:t>𝐃𝐟</m:t>
                        </m:r>
                      </m:sup>
                    </m:sSup>
                    <m:r>
                      <a:rPr lang="en-US" b="1">
                        <a:latin typeface="Cambria Math"/>
                      </a:rPr>
                      <m:t>                                              </m:t>
                    </m:r>
                    <m:r>
                      <a:rPr lang="en-US" b="1" i="1">
                        <a:latin typeface="Cambria Math"/>
                      </a:rPr>
                      <m:t>𝟏𝟎</m:t>
                    </m:r>
                  </m:oMath>
                </a14:m>
                <a:r>
                  <a:rPr lang="en-US" b="1" dirty="0"/>
                  <a:t> </a:t>
                </a:r>
                <a:endParaRPr lang="en-US" dirty="0"/>
              </a:p>
              <a:p>
                <a:pPr marL="0" indent="0">
                  <a:buNone/>
                </a:pPr>
                <a:r>
                  <a:rPr lang="en-US" b="1" dirty="0" smtClean="0"/>
                  <a:t>Insert </a:t>
                </a:r>
                <a:r>
                  <a:rPr lang="en-US" b="1" dirty="0"/>
                  <a:t>equation 8 into equation 10</a:t>
                </a:r>
                <a:endParaRPr lang="en-US" dirty="0"/>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𝐒𝐰</m:t>
                      </m:r>
                      <m:r>
                        <a:rPr lang="en-US" b="1">
                          <a:latin typeface="Cambria Math"/>
                        </a:rPr>
                        <m:t>=</m:t>
                      </m:r>
                      <m:sSup>
                        <m:sSupPr>
                          <m:ctrlPr>
                            <a:rPr lang="en-US" b="1" i="1">
                              <a:latin typeface="Cambria Math"/>
                            </a:rPr>
                          </m:ctrlPr>
                        </m:sSupPr>
                        <m:e>
                          <m:d>
                            <m:dPr>
                              <m:begChr m:val="["/>
                              <m:endChr m:val="]"/>
                              <m:ctrlPr>
                                <a:rPr lang="en-US" b="1" i="1">
                                  <a:latin typeface="Cambria Math"/>
                                </a:rPr>
                              </m:ctrlPr>
                            </m:dPr>
                            <m:e>
                              <m:f>
                                <m:fPr>
                                  <m:ctrlPr>
                                    <a:rPr lang="en-US" b="1" i="1">
                                      <a:latin typeface="Cambria Math"/>
                                    </a:rPr>
                                  </m:ctrlPr>
                                </m:fPr>
                                <m:num>
                                  <m:r>
                                    <a:rPr lang="en-US" b="1">
                                      <a:latin typeface="Cambria Math"/>
                                    </a:rPr>
                                    <m:t> </m:t>
                                  </m:r>
                                  <m:r>
                                    <a:rPr lang="en-US" b="1" i="1">
                                      <a:latin typeface="Cambria Math"/>
                                    </a:rPr>
                                    <m:t>𝟐</m:t>
                                  </m:r>
                                  <m:r>
                                    <a:rPr lang="en-US" b="1" i="1">
                                      <a:latin typeface="Cambria Math"/>
                                    </a:rPr>
                                    <m:t>∗</m:t>
                                  </m:r>
                                  <m:sSub>
                                    <m:sSubPr>
                                      <m:ctrlPr>
                                        <a:rPr lang="en-US" b="1" i="1">
                                          <a:latin typeface="Cambria Math"/>
                                        </a:rPr>
                                      </m:ctrlPr>
                                    </m:sSubPr>
                                    <m:e>
                                      <m:r>
                                        <a:rPr lang="en-US" b="1" i="1">
                                          <a:latin typeface="Cambria Math"/>
                                        </a:rPr>
                                        <m:t>𝐓</m:t>
                                      </m:r>
                                    </m:e>
                                    <m:sub>
                                      <m:r>
                                        <a:rPr lang="en-US" b="1" i="1">
                                          <a:latin typeface="Cambria Math"/>
                                        </a:rPr>
                                        <m:t>𝟐</m:t>
                                      </m:r>
                                    </m:sub>
                                  </m:sSub>
                                  <m:r>
                                    <a:rPr lang="en-US" b="1" i="1">
                                      <a:latin typeface="Cambria Math"/>
                                    </a:rPr>
                                    <m:t>∗</m:t>
                                  </m:r>
                                  <m:rad>
                                    <m:radPr>
                                      <m:degHide m:val="on"/>
                                      <m:ctrlPr>
                                        <a:rPr lang="en-US" b="1" i="1">
                                          <a:latin typeface="Cambria Math"/>
                                        </a:rPr>
                                      </m:ctrlPr>
                                    </m:radPr>
                                    <m:deg/>
                                    <m:e>
                                      <m:sSup>
                                        <m:sSupPr>
                                          <m:ctrlPr>
                                            <a:rPr lang="en-US" b="1" i="1">
                                              <a:latin typeface="Cambria Math"/>
                                            </a:rPr>
                                          </m:ctrlPr>
                                        </m:sSupPr>
                                        <m:e>
                                          <m:r>
                                            <a:rPr lang="en-US" b="1" i="1">
                                              <a:latin typeface="Cambria Math"/>
                                            </a:rPr>
                                            <m:t>𝚽</m:t>
                                          </m:r>
                                        </m:e>
                                        <m:sup>
                                          <m:r>
                                            <a:rPr lang="en-US" b="1" i="1">
                                              <a:latin typeface="Cambria Math"/>
                                            </a:rPr>
                                            <m:t>𝟑</m:t>
                                          </m:r>
                                        </m:sup>
                                      </m:sSup>
                                    </m:e>
                                  </m:rad>
                                  <m:r>
                                    <a:rPr lang="en-US" b="1">
                                      <a:latin typeface="Cambria Math"/>
                                    </a:rPr>
                                    <m:t>   </m:t>
                                  </m:r>
                                </m:num>
                                <m:den>
                                  <m:sSub>
                                    <m:sSubPr>
                                      <m:ctrlPr>
                                        <a:rPr lang="en-US" b="1" i="1">
                                          <a:latin typeface="Cambria Math"/>
                                        </a:rPr>
                                      </m:ctrlPr>
                                    </m:sSubPr>
                                    <m:e>
                                      <m:r>
                                        <a:rPr lang="en-US" b="1" i="1">
                                          <a:latin typeface="Cambria Math"/>
                                        </a:rPr>
                                        <m:t>𝐑𝐐𝐈</m:t>
                                      </m:r>
                                    </m:e>
                                    <m:sub>
                                      <m:r>
                                        <a:rPr lang="en-US" b="1" i="1">
                                          <a:latin typeface="Cambria Math"/>
                                        </a:rPr>
                                        <m:t>𝐦𝐚𝐱</m:t>
                                      </m:r>
                                    </m:sub>
                                  </m:sSub>
                                </m:den>
                              </m:f>
                            </m:e>
                          </m:d>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                               </m:t>
                      </m:r>
                      <m:r>
                        <a:rPr lang="en-US" b="1" i="1">
                          <a:latin typeface="Cambria Math"/>
                        </a:rPr>
                        <m:t>𝟏𝟏</m:t>
                      </m:r>
                    </m:oMath>
                  </m:oMathPara>
                </a14:m>
                <a:endParaRPr lang="en-US" dirty="0"/>
              </a:p>
              <a:p>
                <a:pPr marL="0" indent="0">
                  <a:buNone/>
                </a:pPr>
                <a:r>
                  <a:rPr lang="en-US" b="1" dirty="0"/>
                  <a:t>Insert equation 9 into equation 11 </a:t>
                </a:r>
                <a:endParaRPr lang="en-US" dirty="0"/>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𝐒𝐰</m:t>
                      </m:r>
                      <m:r>
                        <a:rPr lang="en-US" b="1">
                          <a:latin typeface="Cambria Math"/>
                        </a:rPr>
                        <m:t>=</m:t>
                      </m:r>
                      <m:sSup>
                        <m:sSupPr>
                          <m:ctrlPr>
                            <a:rPr lang="en-US" b="1" i="1">
                              <a:latin typeface="Cambria Math"/>
                            </a:rPr>
                          </m:ctrlPr>
                        </m:sSupPr>
                        <m:e>
                          <m:d>
                            <m:dPr>
                              <m:begChr m:val="["/>
                              <m:endChr m:val="]"/>
                              <m:ctrlPr>
                                <a:rPr lang="en-US" b="1" i="1">
                                  <a:latin typeface="Cambria Math"/>
                                </a:rPr>
                              </m:ctrlPr>
                            </m:dPr>
                            <m:e>
                              <m:f>
                                <m:fPr>
                                  <m:ctrlPr>
                                    <a:rPr lang="en-US" b="1" i="1">
                                      <a:latin typeface="Cambria Math"/>
                                    </a:rPr>
                                  </m:ctrlPr>
                                </m:fPr>
                                <m:num>
                                  <m:r>
                                    <a:rPr lang="en-US" b="1">
                                      <a:latin typeface="Cambria Math"/>
                                    </a:rPr>
                                    <m:t> </m:t>
                                  </m:r>
                                  <m:r>
                                    <a:rPr lang="en-US" b="1" i="1">
                                      <a:latin typeface="Cambria Math"/>
                                    </a:rPr>
                                    <m:t>𝟐</m:t>
                                  </m:r>
                                  <m:r>
                                    <a:rPr lang="en-US" b="1" i="1">
                                      <a:latin typeface="Cambria Math"/>
                                    </a:rPr>
                                    <m:t>∗</m:t>
                                  </m:r>
                                  <m:sSub>
                                    <m:sSubPr>
                                      <m:ctrlPr>
                                        <a:rPr lang="en-US" b="1" i="1">
                                          <a:latin typeface="Cambria Math"/>
                                        </a:rPr>
                                      </m:ctrlPr>
                                    </m:sSubPr>
                                    <m:e>
                                      <m:r>
                                        <a:rPr lang="en-US" b="1" i="1">
                                          <a:latin typeface="Cambria Math"/>
                                        </a:rPr>
                                        <m:t>𝐓</m:t>
                                      </m:r>
                                    </m:e>
                                    <m:sub>
                                      <m:r>
                                        <a:rPr lang="en-US" b="1" i="1">
                                          <a:latin typeface="Cambria Math"/>
                                        </a:rPr>
                                        <m:t>𝟐</m:t>
                                      </m:r>
                                    </m:sub>
                                  </m:sSub>
                                  <m:r>
                                    <a:rPr lang="en-US" b="1" i="1">
                                      <a:latin typeface="Cambria Math"/>
                                    </a:rPr>
                                    <m:t>∗</m:t>
                                  </m:r>
                                  <m:rad>
                                    <m:radPr>
                                      <m:degHide m:val="on"/>
                                      <m:ctrlPr>
                                        <a:rPr lang="en-US" b="1" i="1">
                                          <a:latin typeface="Cambria Math"/>
                                        </a:rPr>
                                      </m:ctrlPr>
                                    </m:radPr>
                                    <m:deg/>
                                    <m:e>
                                      <m:sSup>
                                        <m:sSupPr>
                                          <m:ctrlPr>
                                            <a:rPr lang="en-US" b="1" i="1">
                                              <a:latin typeface="Cambria Math"/>
                                            </a:rPr>
                                          </m:ctrlPr>
                                        </m:sSupPr>
                                        <m:e>
                                          <m:r>
                                            <a:rPr lang="en-US" b="1" i="1">
                                              <a:latin typeface="Cambria Math"/>
                                            </a:rPr>
                                            <m:t>𝚽</m:t>
                                          </m:r>
                                        </m:e>
                                        <m:sup>
                                          <m:r>
                                            <a:rPr lang="en-US" b="1" i="1">
                                              <a:latin typeface="Cambria Math"/>
                                            </a:rPr>
                                            <m:t>𝟑</m:t>
                                          </m:r>
                                        </m:sup>
                                      </m:sSup>
                                    </m:e>
                                  </m:rad>
                                  <m:r>
                                    <a:rPr lang="en-US" b="1">
                                      <a:latin typeface="Cambria Math"/>
                                    </a:rPr>
                                    <m:t>   </m:t>
                                  </m:r>
                                </m:num>
                                <m:den>
                                  <m:r>
                                    <a:rPr lang="en-US" b="1" i="1">
                                      <a:latin typeface="Cambria Math"/>
                                    </a:rPr>
                                    <m:t>𝟐</m:t>
                                  </m:r>
                                  <m:r>
                                    <a:rPr lang="en-US" b="1" i="1">
                                      <a:latin typeface="Cambria Math"/>
                                    </a:rPr>
                                    <m:t>∗</m:t>
                                  </m:r>
                                  <m:sSub>
                                    <m:sSubPr>
                                      <m:ctrlPr>
                                        <a:rPr lang="en-US" b="1" i="1">
                                          <a:latin typeface="Cambria Math"/>
                                        </a:rPr>
                                      </m:ctrlPr>
                                    </m:sSubPr>
                                    <m:e>
                                      <m:r>
                                        <a:rPr lang="en-US" b="1" i="1">
                                          <a:latin typeface="Cambria Math"/>
                                        </a:rPr>
                                        <m:t>𝐓</m:t>
                                      </m:r>
                                    </m:e>
                                    <m:sub>
                                      <m:r>
                                        <a:rPr lang="en-US" b="1" i="1">
                                          <a:latin typeface="Cambria Math"/>
                                        </a:rPr>
                                        <m:t>𝟐𝐦𝐚𝐱</m:t>
                                      </m:r>
                                    </m:sub>
                                  </m:sSub>
                                  <m:r>
                                    <a:rPr lang="en-US" b="1" i="1">
                                      <a:latin typeface="Cambria Math"/>
                                    </a:rPr>
                                    <m:t>∗</m:t>
                                  </m:r>
                                  <m:rad>
                                    <m:radPr>
                                      <m:degHide m:val="on"/>
                                      <m:ctrlPr>
                                        <a:rPr lang="en-US" b="1" i="1">
                                          <a:latin typeface="Cambria Math"/>
                                        </a:rPr>
                                      </m:ctrlPr>
                                    </m:radPr>
                                    <m:deg/>
                                    <m:e>
                                      <m:sSup>
                                        <m:sSupPr>
                                          <m:ctrlPr>
                                            <a:rPr lang="en-US" b="1" i="1">
                                              <a:latin typeface="Cambria Math"/>
                                            </a:rPr>
                                          </m:ctrlPr>
                                        </m:sSupPr>
                                        <m:e>
                                          <m:r>
                                            <a:rPr lang="en-US" b="1" i="1">
                                              <a:latin typeface="Cambria Math"/>
                                            </a:rPr>
                                            <m:t>𝚽</m:t>
                                          </m:r>
                                        </m:e>
                                        <m:sup>
                                          <m:r>
                                            <a:rPr lang="en-US" b="1" i="1">
                                              <a:latin typeface="Cambria Math"/>
                                            </a:rPr>
                                            <m:t>𝟑</m:t>
                                          </m:r>
                                        </m:sup>
                                      </m:sSup>
                                    </m:e>
                                  </m:rad>
                                  <m:r>
                                    <a:rPr lang="en-US" b="1">
                                      <a:latin typeface="Cambria Math"/>
                                    </a:rPr>
                                    <m:t> </m:t>
                                  </m:r>
                                </m:den>
                              </m:f>
                            </m:e>
                          </m:d>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                            </m:t>
                      </m:r>
                      <m:r>
                        <a:rPr lang="en-US" b="1" i="1">
                          <a:latin typeface="Cambria Math"/>
                        </a:rPr>
                        <m:t>𝟏𝟐</m:t>
                      </m:r>
                    </m:oMath>
                  </m:oMathPara>
                </a14:m>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76200"/>
                <a:ext cx="8229600" cy="6781800"/>
              </a:xfrm>
              <a:blipFill rotWithShape="1">
                <a:blip r:embed="rId2"/>
                <a:stretch>
                  <a:fillRect l="-1333" t="-1349" r="-296"/>
                </a:stretch>
              </a:blipFill>
            </p:spPr>
            <p:txBody>
              <a:bodyPr/>
              <a:lstStyle/>
              <a:p>
                <a:r>
                  <a:rPr lang="en-US">
                    <a:noFill/>
                  </a:rPr>
                  <a:t> </a:t>
                </a:r>
              </a:p>
            </p:txBody>
          </p:sp>
        </mc:Fallback>
      </mc:AlternateContent>
    </p:spTree>
    <p:extLst>
      <p:ext uri="{BB962C8B-B14F-4D97-AF65-F5344CB8AC3E}">
        <p14:creationId xmlns:p14="http://schemas.microsoft.com/office/powerpoint/2010/main" val="1518308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2400"/>
                <a:ext cx="8229600" cy="6629400"/>
              </a:xfrm>
            </p:spPr>
            <p:txBody>
              <a:bodyPr/>
              <a:lstStyle/>
              <a:p>
                <a:pPr marL="0" indent="0">
                  <a:buNone/>
                </a:pPr>
                <a:r>
                  <a:rPr lang="en-US" b="1" dirty="0"/>
                  <a:t>Equation 12 after simplification will become</a:t>
                </a:r>
                <a:endParaRPr lang="en-US" dirty="0"/>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𝐒𝐰</m:t>
                      </m:r>
                      <m:r>
                        <a:rPr lang="en-US" b="1">
                          <a:latin typeface="Cambria Math"/>
                        </a:rPr>
                        <m:t>=</m:t>
                      </m:r>
                      <m:sSup>
                        <m:sSupPr>
                          <m:ctrlPr>
                            <a:rPr lang="en-US" b="1" i="1">
                              <a:latin typeface="Cambria Math"/>
                            </a:rPr>
                          </m:ctrlPr>
                        </m:sSupPr>
                        <m:e>
                          <m:d>
                            <m:dPr>
                              <m:begChr m:val="["/>
                              <m:endChr m:val="]"/>
                              <m:ctrlPr>
                                <a:rPr lang="en-US" b="1" i="1">
                                  <a:latin typeface="Cambria Math"/>
                                </a:rPr>
                              </m:ctrlPr>
                            </m:dPr>
                            <m:e>
                              <m:f>
                                <m:fPr>
                                  <m:ctrlPr>
                                    <a:rPr lang="en-US" b="1" i="1">
                                      <a:latin typeface="Cambria Math"/>
                                    </a:rPr>
                                  </m:ctrlPr>
                                </m:fPr>
                                <m:num>
                                  <m:r>
                                    <a:rPr lang="en-US" b="1">
                                      <a:latin typeface="Cambria Math"/>
                                    </a:rPr>
                                    <m:t> </m:t>
                                  </m:r>
                                  <m:sSub>
                                    <m:sSubPr>
                                      <m:ctrlPr>
                                        <a:rPr lang="en-US" b="1" i="1">
                                          <a:latin typeface="Cambria Math"/>
                                        </a:rPr>
                                      </m:ctrlPr>
                                    </m:sSubPr>
                                    <m:e>
                                      <m:r>
                                        <a:rPr lang="en-US" b="1" i="1">
                                          <a:latin typeface="Cambria Math"/>
                                        </a:rPr>
                                        <m:t>𝐓</m:t>
                                      </m:r>
                                    </m:e>
                                    <m:sub>
                                      <m:r>
                                        <a:rPr lang="en-US" b="1" i="1">
                                          <a:latin typeface="Cambria Math"/>
                                        </a:rPr>
                                        <m:t>𝟐</m:t>
                                      </m:r>
                                    </m:sub>
                                  </m:sSub>
                                  <m:r>
                                    <a:rPr lang="en-US" b="1">
                                      <a:latin typeface="Cambria Math"/>
                                    </a:rPr>
                                    <m:t>  </m:t>
                                  </m:r>
                                </m:num>
                                <m:den>
                                  <m:sSub>
                                    <m:sSubPr>
                                      <m:ctrlPr>
                                        <a:rPr lang="en-US" b="1" i="1">
                                          <a:latin typeface="Cambria Math"/>
                                        </a:rPr>
                                      </m:ctrlPr>
                                    </m:sSubPr>
                                    <m:e>
                                      <m:r>
                                        <a:rPr lang="en-US" b="1" i="1">
                                          <a:latin typeface="Cambria Math"/>
                                        </a:rPr>
                                        <m:t>𝐓</m:t>
                                      </m:r>
                                    </m:e>
                                    <m:sub>
                                      <m:r>
                                        <a:rPr lang="en-US" b="1" i="1">
                                          <a:latin typeface="Cambria Math"/>
                                        </a:rPr>
                                        <m:t>𝟐𝐦𝐚𝐱</m:t>
                                      </m:r>
                                    </m:sub>
                                  </m:sSub>
                                  <m:r>
                                    <a:rPr lang="en-US" b="1">
                                      <a:latin typeface="Cambria Math"/>
                                    </a:rPr>
                                    <m:t> </m:t>
                                  </m:r>
                                </m:den>
                              </m:f>
                            </m:e>
                          </m:d>
                        </m:e>
                        <m:sup>
                          <m:r>
                            <a:rPr lang="en-US" b="1" i="1">
                              <a:latin typeface="Cambria Math"/>
                            </a:rPr>
                            <m:t>𝟑</m:t>
                          </m:r>
                          <m:r>
                            <a:rPr lang="en-US" b="1" i="1">
                              <a:latin typeface="Cambria Math"/>
                            </a:rPr>
                            <m:t>−</m:t>
                          </m:r>
                          <m:r>
                            <a:rPr lang="en-US" b="1" i="1">
                              <a:latin typeface="Cambria Math"/>
                            </a:rPr>
                            <m:t>𝐃𝐟</m:t>
                          </m:r>
                        </m:sup>
                      </m:sSup>
                      <m:r>
                        <a:rPr lang="en-US" b="1" i="1">
                          <a:latin typeface="Cambria Math"/>
                        </a:rPr>
                        <m:t>                                               </m:t>
                      </m:r>
                      <m:r>
                        <a:rPr lang="en-US" b="1" i="1">
                          <a:latin typeface="Cambria Math"/>
                        </a:rPr>
                        <m:t>𝟏𝟑</m:t>
                      </m:r>
                    </m:oMath>
                  </m:oMathPara>
                </a14:m>
                <a:endParaRPr lang="en-US" dirty="0"/>
              </a:p>
              <a:p>
                <a:pPr marL="0" indent="0">
                  <a:buNone/>
                </a:pPr>
                <a:r>
                  <a:rPr lang="en-US" b="1" dirty="0"/>
                  <a:t>Equation 13 is the prove of equation </a:t>
                </a:r>
                <a:r>
                  <a:rPr lang="en-US" b="1" dirty="0" smtClean="0"/>
                  <a:t>1which </a:t>
                </a:r>
                <a:r>
                  <a:rPr lang="en-US" b="1" dirty="0"/>
                  <a:t>relates water saturation to transverse relaxation time of nuclear magnetic resonance; maximum transverse relaxation time of nuclear magnetic resonance ; and fractal dimension.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2400"/>
                <a:ext cx="8229600" cy="6629400"/>
              </a:xfrm>
              <a:blipFill rotWithShape="1">
                <a:blip r:embed="rId2"/>
                <a:stretch>
                  <a:fillRect l="-1852" t="-1195" r="-2148"/>
                </a:stretch>
              </a:blipFill>
            </p:spPr>
            <p:txBody>
              <a:bodyPr/>
              <a:lstStyle/>
              <a:p>
                <a:r>
                  <a:rPr lang="en-US">
                    <a:noFill/>
                  </a:rPr>
                  <a:t> </a:t>
                </a:r>
              </a:p>
            </p:txBody>
          </p:sp>
        </mc:Fallback>
      </mc:AlternateContent>
    </p:spTree>
    <p:extLst>
      <p:ext uri="{BB962C8B-B14F-4D97-AF65-F5344CB8AC3E}">
        <p14:creationId xmlns:p14="http://schemas.microsoft.com/office/powerpoint/2010/main" val="20407547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SJ1;</a:t>
            </a:r>
            <a:r>
              <a:rPr lang="el-GR" b="1" dirty="0" smtClean="0">
                <a:cs typeface="Calibri"/>
              </a:rPr>
              <a:t>Φ</a:t>
            </a:r>
            <a:r>
              <a:rPr lang="en-US" b="1" dirty="0" smtClean="0">
                <a:cs typeface="Calibri"/>
              </a:rPr>
              <a:t>=29%;K=1680mD;</a:t>
            </a:r>
            <a:br>
              <a:rPr lang="en-US" b="1" dirty="0" smtClean="0">
                <a:cs typeface="Calibri"/>
              </a:rPr>
            </a:br>
            <a:r>
              <a:rPr lang="en-US" b="1" dirty="0" smtClean="0">
                <a:cs typeface="Calibri"/>
              </a:rPr>
              <a:t>Df=2.7859</a:t>
            </a:r>
            <a:endParaRPr lang="en-US" b="1" dirty="0"/>
          </a:p>
        </p:txBody>
      </p:sp>
      <p:sp>
        <p:nvSpPr>
          <p:cNvPr id="3" name="Content Placeholder 2"/>
          <p:cNvSpPr>
            <a:spLocks noGrp="1"/>
          </p:cNvSpPr>
          <p:nvPr>
            <p:ph idx="1"/>
          </p:nvPr>
        </p:nvSpPr>
        <p:spPr/>
        <p:txBody>
          <a:bodyPr/>
          <a:lstStyle/>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00200"/>
            <a:ext cx="7498080" cy="5134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7233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SJ2;</a:t>
            </a:r>
            <a:r>
              <a:rPr lang="el-GR" b="1" dirty="0">
                <a:cs typeface="Calibri"/>
              </a:rPr>
              <a:t>Φ</a:t>
            </a:r>
            <a:r>
              <a:rPr lang="en-US" b="1" dirty="0" smtClean="0">
                <a:cs typeface="Calibri"/>
              </a:rPr>
              <a:t>=35%;K=1955mD</a:t>
            </a:r>
            <a:r>
              <a:rPr lang="en-US" b="1" dirty="0">
                <a:cs typeface="Calibri"/>
              </a:rPr>
              <a:t>;</a:t>
            </a:r>
            <a:br>
              <a:rPr lang="en-US" b="1" dirty="0">
                <a:cs typeface="Calibri"/>
              </a:rPr>
            </a:br>
            <a:r>
              <a:rPr lang="en-US" b="1" dirty="0" smtClean="0">
                <a:cs typeface="Calibri"/>
              </a:rPr>
              <a:t>Df=2.7748</a:t>
            </a:r>
            <a:endParaRPr lang="en-US" b="1" dirty="0"/>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524000"/>
            <a:ext cx="7589520" cy="5226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53878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SJ3;</a:t>
            </a:r>
            <a:r>
              <a:rPr lang="el-GR" b="1" dirty="0" smtClean="0">
                <a:cs typeface="Calibri"/>
              </a:rPr>
              <a:t>Φ</a:t>
            </a:r>
            <a:r>
              <a:rPr lang="en-US" b="1" dirty="0" smtClean="0">
                <a:cs typeface="Calibri"/>
              </a:rPr>
              <a:t>=34%;K=56mD;</a:t>
            </a:r>
            <a:br>
              <a:rPr lang="en-US" b="1" dirty="0" smtClean="0">
                <a:cs typeface="Calibri"/>
              </a:rPr>
            </a:br>
            <a:r>
              <a:rPr lang="en-US" b="1" dirty="0" smtClean="0">
                <a:cs typeface="Calibri"/>
              </a:rPr>
              <a:t>Df=2.4379</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199" y="1524000"/>
            <a:ext cx="8138160" cy="5212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10890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SJ4;</a:t>
            </a:r>
            <a:r>
              <a:rPr lang="el-GR" b="1" dirty="0" smtClean="0">
                <a:cs typeface="Calibri"/>
              </a:rPr>
              <a:t>Φ</a:t>
            </a:r>
            <a:r>
              <a:rPr lang="en-US" b="1" dirty="0" smtClean="0">
                <a:cs typeface="Calibri"/>
              </a:rPr>
              <a:t>=30%;K=176mD;</a:t>
            </a:r>
            <a:br>
              <a:rPr lang="en-US" b="1" dirty="0" smtClean="0">
                <a:cs typeface="Calibri"/>
              </a:rPr>
            </a:br>
            <a:r>
              <a:rPr lang="en-US" b="1" dirty="0" smtClean="0">
                <a:cs typeface="Calibri"/>
              </a:rPr>
              <a:t>Df=2.6843</a:t>
            </a: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395" y="1706879"/>
            <a:ext cx="7498080" cy="5160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42935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SJ7;</a:t>
            </a:r>
            <a:r>
              <a:rPr lang="el-GR" b="1" dirty="0" smtClean="0">
                <a:cs typeface="Calibri"/>
              </a:rPr>
              <a:t>Φ</a:t>
            </a:r>
            <a:r>
              <a:rPr lang="en-US" b="1" dirty="0" smtClean="0">
                <a:cs typeface="Calibri"/>
              </a:rPr>
              <a:t>=35%;K=1472mD;</a:t>
            </a:r>
            <a:br>
              <a:rPr lang="en-US" b="1" dirty="0" smtClean="0">
                <a:cs typeface="Calibri"/>
              </a:rPr>
            </a:br>
            <a:r>
              <a:rPr lang="en-US" b="1" dirty="0" smtClean="0">
                <a:cs typeface="Calibri"/>
              </a:rPr>
              <a:t>Df=2.7683</a:t>
            </a:r>
            <a:endParaRPr lang="en-US"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598" y="1600200"/>
            <a:ext cx="7498080" cy="5160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17546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SJ8;</a:t>
            </a:r>
            <a:r>
              <a:rPr lang="el-GR" b="1" dirty="0" smtClean="0">
                <a:cs typeface="Calibri"/>
              </a:rPr>
              <a:t>Φ</a:t>
            </a:r>
            <a:r>
              <a:rPr lang="en-US" b="1" dirty="0" smtClean="0">
                <a:cs typeface="Calibri"/>
              </a:rPr>
              <a:t>=32%;K=1344mD;</a:t>
            </a:r>
            <a:br>
              <a:rPr lang="en-US" b="1" dirty="0" smtClean="0">
                <a:cs typeface="Calibri"/>
              </a:rPr>
            </a:br>
            <a:r>
              <a:rPr lang="en-US" b="1" dirty="0" smtClean="0">
                <a:cs typeface="Calibri"/>
              </a:rPr>
              <a:t>Df=2.7752</a:t>
            </a:r>
            <a:endParaRPr lang="en-US"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1377548"/>
            <a:ext cx="7040880" cy="5404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22488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SJ9;</a:t>
            </a:r>
            <a:r>
              <a:rPr lang="el-GR" b="1" dirty="0" smtClean="0">
                <a:cs typeface="Calibri"/>
              </a:rPr>
              <a:t>Φ</a:t>
            </a:r>
            <a:r>
              <a:rPr lang="en-US" b="1" dirty="0" smtClean="0">
                <a:cs typeface="Calibri"/>
              </a:rPr>
              <a:t>=31%;K=1394mD;</a:t>
            </a:r>
            <a:br>
              <a:rPr lang="en-US" b="1" dirty="0" smtClean="0">
                <a:cs typeface="Calibri"/>
              </a:rPr>
            </a:br>
            <a:r>
              <a:rPr lang="en-US" b="1" dirty="0" smtClean="0">
                <a:cs typeface="Calibri"/>
              </a:rPr>
              <a:t>Df=2.7786</a:t>
            </a:r>
            <a:endParaRPr lang="en-US"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1523999"/>
            <a:ext cx="7498080" cy="5160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7904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33350"/>
            <a:ext cx="9052560" cy="6694170"/>
          </a:xfrm>
        </p:spPr>
        <p:txBody>
          <a:bodyPr>
            <a:noAutofit/>
          </a:bodyPr>
          <a:lstStyle/>
          <a:p>
            <a:r>
              <a:rPr lang="en-US" sz="4000" b="1" dirty="0"/>
              <a:t>Nuclear Magnetic resonance </a:t>
            </a:r>
            <a:r>
              <a:rPr lang="en-US" sz="4000" b="1" dirty="0" smtClean="0"/>
              <a:t>relaxation </a:t>
            </a:r>
            <a:r>
              <a:rPr lang="en-US" sz="4000" b="1" dirty="0"/>
              <a:t>Time As a Diagnostic Parameter for Reservoir characterization</a:t>
            </a:r>
            <a:r>
              <a:rPr lang="en-US" b="1" dirty="0"/>
              <a:t> </a:t>
            </a:r>
            <a:r>
              <a:rPr lang="en-US" b="1" dirty="0" smtClean="0"/>
              <a:t/>
            </a:r>
            <a:br>
              <a:rPr lang="en-US" b="1" dirty="0" smtClean="0"/>
            </a:br>
            <a:r>
              <a:rPr lang="en-US" sz="3200" b="1" dirty="0" smtClean="0"/>
              <a:t>Professor</a:t>
            </a:r>
            <a:r>
              <a:rPr lang="en-US" sz="3200" b="1" dirty="0" smtClean="0"/>
              <a:t>: </a:t>
            </a:r>
            <a:r>
              <a:rPr lang="en-US" sz="3200" b="1" dirty="0" smtClean="0"/>
              <a:t>Khalid Elyas Mohamed Elameen</a:t>
            </a:r>
            <a:r>
              <a:rPr lang="en-US" sz="3200" b="1" dirty="0"/>
              <a:t> </a:t>
            </a:r>
            <a:r>
              <a:rPr lang="en-US" sz="3200" b="1" dirty="0" smtClean="0"/>
              <a:t>Alkhidir</a:t>
            </a:r>
            <a:br>
              <a:rPr lang="en-US" sz="3200" b="1" dirty="0" smtClean="0"/>
            </a:br>
            <a:r>
              <a:rPr lang="en-US" sz="3200" b="1" dirty="0" smtClean="0">
                <a:hlinkClick r:id="rId2"/>
              </a:rPr>
              <a:t>khalkhidir@ksu.edu.sa</a:t>
            </a:r>
            <a:r>
              <a:rPr lang="en-US" sz="3200" b="1" dirty="0" smtClean="0"/>
              <a:t/>
            </a:r>
            <a:br>
              <a:rPr lang="en-US" sz="3200" b="1" dirty="0" smtClean="0"/>
            </a:br>
            <a:r>
              <a:rPr lang="en-US" sz="3200" b="1" dirty="0" smtClean="0">
                <a:hlinkClick r:id="rId3"/>
              </a:rPr>
              <a:t>kalkhidir@ksu.edu.sa</a:t>
            </a:r>
            <a:r>
              <a:rPr lang="en-US" sz="3200" b="1" dirty="0" smtClean="0"/>
              <a:t/>
            </a:r>
            <a:br>
              <a:rPr lang="en-US" sz="3200" b="1" dirty="0" smtClean="0"/>
            </a:br>
            <a:r>
              <a:rPr lang="en-US" sz="3200" b="1" dirty="0" smtClean="0"/>
              <a:t>King Saud University, college of Engineering, </a:t>
            </a:r>
            <a:br>
              <a:rPr lang="en-US" sz="3200" b="1" dirty="0" smtClean="0"/>
            </a:br>
            <a:r>
              <a:rPr lang="en-US" sz="3200" b="1" dirty="0" smtClean="0"/>
              <a:t>Al-amoudi Research Chair in Petroleum EOR</a:t>
            </a:r>
            <a:br>
              <a:rPr lang="en-US" sz="3200" b="1" dirty="0" smtClean="0"/>
            </a:br>
            <a:endParaRPr lang="en-US" sz="3200" dirty="0"/>
          </a:p>
        </p:txBody>
      </p:sp>
      <p:pic>
        <p:nvPicPr>
          <p:cNvPr id="4" name="Picture 3"/>
          <p:cNvPicPr/>
          <p:nvPr/>
        </p:nvPicPr>
        <p:blipFill>
          <a:blip r:embed="rId4">
            <a:extLst>
              <a:ext uri="{28A0092B-C50C-407E-A947-70E740481C1C}">
                <a14:useLocalDpi xmlns:a14="http://schemas.microsoft.com/office/drawing/2010/main" val="0"/>
              </a:ext>
            </a:extLst>
          </a:blip>
          <a:stretch>
            <a:fillRect/>
          </a:stretch>
        </p:blipFill>
        <p:spPr>
          <a:xfrm>
            <a:off x="6720840" y="152400"/>
            <a:ext cx="1737360" cy="667385"/>
          </a:xfrm>
          <a:prstGeom prst="rect">
            <a:avLst/>
          </a:prstGeom>
        </p:spPr>
      </p:pic>
      <p:pic>
        <p:nvPicPr>
          <p:cNvPr id="5" name="Picture 4" descr="2017-05-03 0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2400" y="133350"/>
            <a:ext cx="1104900" cy="1085850"/>
          </a:xfrm>
          <a:prstGeom prst="rect">
            <a:avLst/>
          </a:prstGeom>
          <a:noFill/>
          <a:ln>
            <a:noFill/>
          </a:ln>
        </p:spPr>
      </p:pic>
    </p:spTree>
    <p:extLst>
      <p:ext uri="{BB962C8B-B14F-4D97-AF65-F5344CB8AC3E}">
        <p14:creationId xmlns:p14="http://schemas.microsoft.com/office/powerpoint/2010/main" val="26836280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SJ11;</a:t>
            </a:r>
            <a:r>
              <a:rPr lang="el-GR" b="1" dirty="0" smtClean="0">
                <a:cs typeface="Calibri"/>
              </a:rPr>
              <a:t>Φ</a:t>
            </a:r>
            <a:r>
              <a:rPr lang="en-US" b="1" dirty="0" smtClean="0">
                <a:cs typeface="Calibri"/>
              </a:rPr>
              <a:t>=36%;K=1197mD;</a:t>
            </a:r>
            <a:br>
              <a:rPr lang="en-US" b="1" dirty="0" smtClean="0">
                <a:cs typeface="Calibri"/>
              </a:rPr>
            </a:br>
            <a:r>
              <a:rPr lang="en-US" b="1" dirty="0" smtClean="0">
                <a:cs typeface="Calibri"/>
              </a:rPr>
              <a:t>Df=2.7586</a:t>
            </a:r>
            <a:endParaRPr lang="en-US"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447799"/>
            <a:ext cx="7772400" cy="5348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67793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SJ12;</a:t>
            </a:r>
            <a:r>
              <a:rPr lang="el-GR" b="1" dirty="0" smtClean="0">
                <a:cs typeface="Calibri"/>
              </a:rPr>
              <a:t>Φ</a:t>
            </a:r>
            <a:r>
              <a:rPr lang="en-US" b="1" dirty="0" smtClean="0">
                <a:cs typeface="Calibri"/>
              </a:rPr>
              <a:t>=28%;K=1440mD;</a:t>
            </a:r>
            <a:br>
              <a:rPr lang="en-US" b="1" dirty="0" smtClean="0">
                <a:cs typeface="Calibri"/>
              </a:rPr>
            </a:br>
            <a:r>
              <a:rPr lang="en-US" b="1" dirty="0" smtClean="0">
                <a:cs typeface="Calibri"/>
              </a:rPr>
              <a:t>Df=2.7859</a:t>
            </a:r>
            <a:endParaRPr lang="en-US"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447798"/>
            <a:ext cx="7772400" cy="5348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76903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Sample SJ13;</a:t>
            </a:r>
            <a:r>
              <a:rPr lang="el-GR" b="1" dirty="0" smtClean="0">
                <a:cs typeface="Calibri"/>
              </a:rPr>
              <a:t>Φ</a:t>
            </a:r>
            <a:r>
              <a:rPr lang="en-US" b="1" dirty="0" smtClean="0">
                <a:cs typeface="Calibri"/>
              </a:rPr>
              <a:t>=25%;K=973mD;</a:t>
            </a:r>
            <a:br>
              <a:rPr lang="en-US" b="1" dirty="0" smtClean="0">
                <a:cs typeface="Calibri"/>
              </a:rPr>
            </a:br>
            <a:r>
              <a:rPr lang="en-US" b="1" dirty="0" smtClean="0">
                <a:cs typeface="Calibri"/>
              </a:rPr>
              <a:t>Df=2.7557</a:t>
            </a:r>
            <a:endParaRPr lang="en-US" dirty="0"/>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 y="1447799"/>
            <a:ext cx="7680960" cy="5286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25290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19200"/>
          </a:xfrm>
        </p:spPr>
        <p:txBody>
          <a:bodyPr>
            <a:noAutofit/>
          </a:bodyPr>
          <a:lstStyle/>
          <a:p>
            <a:r>
              <a:rPr lang="en-US" sz="2800" b="1" dirty="0" smtClean="0">
                <a:latin typeface="Times New Roman" panose="02020603050405020304" pitchFamily="18" charset="0"/>
                <a:cs typeface="Times New Roman" panose="02020603050405020304" pitchFamily="18" charset="0"/>
              </a:rPr>
              <a:t>Petrophysical model showing transverse relaxation Time Fractal Dimension of Nuclear magnetic resonance </a:t>
            </a:r>
            <a:endParaRPr lang="en-US" sz="2800" b="1"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9563111"/>
              </p:ext>
            </p:extLst>
          </p:nvPr>
        </p:nvGraphicFramePr>
        <p:xfrm>
          <a:off x="457200" y="1447800"/>
          <a:ext cx="8229600" cy="5273040"/>
        </p:xfrm>
        <a:graphic>
          <a:graphicData uri="http://schemas.openxmlformats.org/drawingml/2006/table">
            <a:tbl>
              <a:tblPr firstRow="1" bandRow="1">
                <a:tableStyleId>{073A0DAA-6AF3-43AB-8588-CEC1D06C72B9}</a:tableStyleId>
              </a:tblPr>
              <a:tblGrid>
                <a:gridCol w="2057400"/>
                <a:gridCol w="2057400"/>
                <a:gridCol w="2057400"/>
                <a:gridCol w="2057400"/>
              </a:tblGrid>
              <a:tr h="688883">
                <a:tc>
                  <a:txBody>
                    <a:bodyPr/>
                    <a:lstStyle/>
                    <a:p>
                      <a:r>
                        <a:rPr lang="en-US" sz="2000" dirty="0" smtClean="0"/>
                        <a:t>Sample Number</a:t>
                      </a:r>
                      <a:endParaRPr lang="en-US" sz="2000" b="1" dirty="0"/>
                    </a:p>
                  </a:txBody>
                  <a:tcPr/>
                </a:tc>
                <a:tc>
                  <a:txBody>
                    <a:bodyPr/>
                    <a:lstStyle/>
                    <a:p>
                      <a:r>
                        <a:rPr lang="en-US" sz="2000" dirty="0" smtClean="0"/>
                        <a:t>Porosity ( %)</a:t>
                      </a:r>
                      <a:endParaRPr lang="en-US" sz="2000" b="1" dirty="0"/>
                    </a:p>
                  </a:txBody>
                  <a:tcPr/>
                </a:tc>
                <a:tc>
                  <a:txBody>
                    <a:bodyPr/>
                    <a:lstStyle/>
                    <a:p>
                      <a:r>
                        <a:rPr lang="en-US" sz="2000" dirty="0" smtClean="0"/>
                        <a:t>Permeability (mD)</a:t>
                      </a:r>
                      <a:endParaRPr lang="en-US" sz="2000" b="1" dirty="0"/>
                    </a:p>
                  </a:txBody>
                  <a:tcPr/>
                </a:tc>
                <a:tc>
                  <a:txBody>
                    <a:bodyPr/>
                    <a:lstStyle/>
                    <a:p>
                      <a:r>
                        <a:rPr lang="en-US" sz="2000" dirty="0" smtClean="0"/>
                        <a:t>T2NMR fractal dimension</a:t>
                      </a:r>
                      <a:endParaRPr lang="en-US" sz="2000" b="1" dirty="0"/>
                    </a:p>
                  </a:txBody>
                  <a:tcPr/>
                </a:tc>
              </a:tr>
              <a:tr h="449272">
                <a:tc>
                  <a:txBody>
                    <a:bodyPr/>
                    <a:lstStyle/>
                    <a:p>
                      <a:r>
                        <a:rPr lang="en-US" sz="2400" b="1" dirty="0" smtClean="0"/>
                        <a:t>SJ1</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29</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1680</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2.7859 </a:t>
                      </a:r>
                      <a:endParaRPr lang="en-US" sz="2400" b="1" dirty="0">
                        <a:latin typeface="Times New Roman" panose="02020603050405020304" pitchFamily="18" charset="0"/>
                        <a:cs typeface="Times New Roman" panose="02020603050405020304" pitchFamily="18" charset="0"/>
                      </a:endParaRPr>
                    </a:p>
                  </a:txBody>
                  <a:tcPr/>
                </a:tc>
              </a:tr>
              <a:tr h="449272">
                <a:tc>
                  <a:txBody>
                    <a:bodyPr/>
                    <a:lstStyle/>
                    <a:p>
                      <a:r>
                        <a:rPr lang="en-US" sz="2400" b="1" dirty="0" smtClean="0"/>
                        <a:t>SJ2</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35</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1955</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2.7748 </a:t>
                      </a:r>
                      <a:endParaRPr lang="en-US" sz="2400" b="1" dirty="0">
                        <a:latin typeface="Times New Roman" panose="02020603050405020304" pitchFamily="18" charset="0"/>
                        <a:cs typeface="Times New Roman" panose="02020603050405020304" pitchFamily="18" charset="0"/>
                      </a:endParaRPr>
                    </a:p>
                  </a:txBody>
                  <a:tcPr/>
                </a:tc>
              </a:tr>
              <a:tr h="449272">
                <a:tc>
                  <a:txBody>
                    <a:bodyPr/>
                    <a:lstStyle/>
                    <a:p>
                      <a:r>
                        <a:rPr lang="en-US" sz="2400" b="1" dirty="0" smtClean="0"/>
                        <a:t>SJ3</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34</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56</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2.4379 </a:t>
                      </a:r>
                      <a:endParaRPr lang="en-US" sz="2400" b="1" dirty="0">
                        <a:latin typeface="Times New Roman" panose="02020603050405020304" pitchFamily="18" charset="0"/>
                        <a:cs typeface="Times New Roman" panose="02020603050405020304" pitchFamily="18" charset="0"/>
                      </a:endParaRPr>
                    </a:p>
                  </a:txBody>
                  <a:tcPr/>
                </a:tc>
              </a:tr>
              <a:tr h="449272">
                <a:tc>
                  <a:txBody>
                    <a:bodyPr/>
                    <a:lstStyle/>
                    <a:p>
                      <a:r>
                        <a:rPr lang="en-US" sz="2400" b="1" dirty="0" smtClean="0"/>
                        <a:t>SJ4</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30</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176</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2.6843</a:t>
                      </a:r>
                      <a:endParaRPr lang="en-US" sz="2400" b="1" dirty="0">
                        <a:latin typeface="Times New Roman" panose="02020603050405020304" pitchFamily="18" charset="0"/>
                        <a:cs typeface="Times New Roman" panose="02020603050405020304" pitchFamily="18" charset="0"/>
                      </a:endParaRPr>
                    </a:p>
                  </a:txBody>
                  <a:tcPr/>
                </a:tc>
              </a:tr>
              <a:tr h="449272">
                <a:tc>
                  <a:txBody>
                    <a:bodyPr/>
                    <a:lstStyle/>
                    <a:p>
                      <a:r>
                        <a:rPr lang="en-US" sz="2400" b="1" dirty="0" smtClean="0"/>
                        <a:t>SJ7</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35</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1472</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2.7683</a:t>
                      </a:r>
                      <a:endParaRPr lang="en-US" sz="2400" b="1" dirty="0">
                        <a:latin typeface="Times New Roman" panose="02020603050405020304" pitchFamily="18" charset="0"/>
                        <a:cs typeface="Times New Roman" panose="02020603050405020304" pitchFamily="18" charset="0"/>
                      </a:endParaRPr>
                    </a:p>
                  </a:txBody>
                  <a:tcPr/>
                </a:tc>
              </a:tr>
              <a:tr h="449272">
                <a:tc>
                  <a:txBody>
                    <a:bodyPr/>
                    <a:lstStyle/>
                    <a:p>
                      <a:r>
                        <a:rPr lang="en-US" sz="2400" b="1" dirty="0" smtClean="0"/>
                        <a:t>SJ8</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32</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1344</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2.7752</a:t>
                      </a:r>
                      <a:endParaRPr lang="en-US" sz="2400" b="1" dirty="0">
                        <a:latin typeface="Times New Roman" panose="02020603050405020304" pitchFamily="18" charset="0"/>
                        <a:cs typeface="Times New Roman" panose="02020603050405020304" pitchFamily="18" charset="0"/>
                      </a:endParaRPr>
                    </a:p>
                  </a:txBody>
                  <a:tcPr/>
                </a:tc>
              </a:tr>
              <a:tr h="449272">
                <a:tc>
                  <a:txBody>
                    <a:bodyPr/>
                    <a:lstStyle/>
                    <a:p>
                      <a:r>
                        <a:rPr lang="en-US" sz="2400" b="1" dirty="0" smtClean="0"/>
                        <a:t>SJ9</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31</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1394</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2.7786</a:t>
                      </a:r>
                      <a:endParaRPr lang="en-US" sz="2400" b="1" dirty="0">
                        <a:latin typeface="Times New Roman" panose="02020603050405020304" pitchFamily="18" charset="0"/>
                        <a:cs typeface="Times New Roman" panose="02020603050405020304" pitchFamily="18" charset="0"/>
                      </a:endParaRPr>
                    </a:p>
                  </a:txBody>
                  <a:tcPr/>
                </a:tc>
              </a:tr>
              <a:tr h="449272">
                <a:tc>
                  <a:txBody>
                    <a:bodyPr/>
                    <a:lstStyle/>
                    <a:p>
                      <a:r>
                        <a:rPr lang="en-US" sz="2400" b="1" dirty="0" smtClean="0"/>
                        <a:t>SJ11</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36</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1997</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2.7586 </a:t>
                      </a:r>
                      <a:endParaRPr lang="en-US" sz="2400" b="1" dirty="0">
                        <a:latin typeface="Times New Roman" panose="02020603050405020304" pitchFamily="18" charset="0"/>
                        <a:cs typeface="Times New Roman" panose="02020603050405020304" pitchFamily="18" charset="0"/>
                      </a:endParaRPr>
                    </a:p>
                  </a:txBody>
                  <a:tcPr/>
                </a:tc>
              </a:tr>
              <a:tr h="449272">
                <a:tc>
                  <a:txBody>
                    <a:bodyPr/>
                    <a:lstStyle/>
                    <a:p>
                      <a:r>
                        <a:rPr lang="en-US" sz="2400" b="1" dirty="0" smtClean="0"/>
                        <a:t>SJ12</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28</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1440</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2.7859 </a:t>
                      </a:r>
                      <a:endParaRPr lang="en-US" sz="2400" b="1" dirty="0">
                        <a:latin typeface="Times New Roman" panose="02020603050405020304" pitchFamily="18" charset="0"/>
                        <a:cs typeface="Times New Roman" panose="02020603050405020304" pitchFamily="18" charset="0"/>
                      </a:endParaRPr>
                    </a:p>
                  </a:txBody>
                  <a:tcPr/>
                </a:tc>
              </a:tr>
              <a:tr h="449272">
                <a:tc>
                  <a:txBody>
                    <a:bodyPr/>
                    <a:lstStyle/>
                    <a:p>
                      <a:r>
                        <a:rPr lang="en-US" sz="2400" b="1" dirty="0" smtClean="0"/>
                        <a:t>SJ13</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25</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973</a:t>
                      </a:r>
                      <a:endParaRPr lang="en-US" sz="2400" b="1" dirty="0">
                        <a:latin typeface="Times New Roman" panose="02020603050405020304" pitchFamily="18" charset="0"/>
                        <a:cs typeface="Times New Roman" panose="02020603050405020304" pitchFamily="18" charset="0"/>
                      </a:endParaRPr>
                    </a:p>
                  </a:txBody>
                  <a:tcPr/>
                </a:tc>
                <a:tc>
                  <a:txBody>
                    <a:bodyPr/>
                    <a:lstStyle/>
                    <a:p>
                      <a:r>
                        <a:rPr lang="en-US" sz="2400" b="1" dirty="0" smtClean="0"/>
                        <a:t>2.7557</a:t>
                      </a:r>
                      <a:endParaRPr lang="en-US" sz="2400" b="1"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20093936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1295400"/>
          </a:xfrm>
        </p:spPr>
        <p:txBody>
          <a:bodyPr>
            <a:noAutofit/>
          </a:bodyPr>
          <a:lstStyle/>
          <a:p>
            <a:r>
              <a:rPr lang="en-US" sz="3200" b="1" dirty="0" smtClean="0">
                <a:solidFill>
                  <a:srgbClr val="00B0F0"/>
                </a:solidFill>
              </a:rPr>
              <a:t>The three Shajara Transverse Relaxation time nuclear magnetic resonance Fractal dimension Units</a:t>
            </a:r>
            <a:endParaRPr lang="en-US" sz="3200" b="1" dirty="0">
              <a:solidFill>
                <a:srgbClr val="00B0F0"/>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0999" y="1447800"/>
            <a:ext cx="7162801" cy="5257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69582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t>Conclusions</a:t>
            </a:r>
            <a:endParaRPr lang="en-US" b="1" dirty="0"/>
          </a:p>
        </p:txBody>
      </p:sp>
      <p:sp>
        <p:nvSpPr>
          <p:cNvPr id="3" name="Content Placeholder 2"/>
          <p:cNvSpPr>
            <a:spLocks noGrp="1"/>
          </p:cNvSpPr>
          <p:nvPr>
            <p:ph idx="1"/>
          </p:nvPr>
        </p:nvSpPr>
        <p:spPr>
          <a:xfrm>
            <a:off x="457200" y="1219200"/>
            <a:ext cx="8229600" cy="5410200"/>
          </a:xfrm>
        </p:spPr>
        <p:txBody>
          <a:bodyPr>
            <a:normAutofit fontScale="92500"/>
          </a:bodyPr>
          <a:lstStyle/>
          <a:p>
            <a:pPr algn="just"/>
            <a:r>
              <a:rPr lang="en-US" b="1" dirty="0" smtClean="0"/>
              <a:t>The sandstones of the Shajara Reservoirs of the Shajara formation of the permo-Carboniferous unayzah group were divided here into three units based on nuclear magnetic resonance transverse relaxation time.</a:t>
            </a:r>
          </a:p>
          <a:p>
            <a:pPr algn="just"/>
            <a:r>
              <a:rPr lang="en-US" b="1" dirty="0" smtClean="0"/>
              <a:t>The transverse time nuclear magnetic resonance fractal dimension increases with increasing permeability.</a:t>
            </a:r>
          </a:p>
          <a:p>
            <a:pPr algn="just"/>
            <a:r>
              <a:rPr lang="en-US" b="1" dirty="0" smtClean="0"/>
              <a:t>The fractal dimension also increases with increasing grain size due to the presence of interconnected channels.</a:t>
            </a:r>
          </a:p>
          <a:p>
            <a:endParaRPr lang="en-US" dirty="0" smtClean="0"/>
          </a:p>
          <a:p>
            <a:endParaRPr lang="en-US" dirty="0"/>
          </a:p>
        </p:txBody>
      </p:sp>
    </p:spTree>
    <p:extLst>
      <p:ext uri="{BB962C8B-B14F-4D97-AF65-F5344CB8AC3E}">
        <p14:creationId xmlns:p14="http://schemas.microsoft.com/office/powerpoint/2010/main" val="23216457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lgn="just"/>
            <a:r>
              <a:rPr lang="en-US" b="1" dirty="0" smtClean="0"/>
              <a:t>Digenetic features such as foreignization accelerates the transverse relaxation time fractal dimension of the Shajara sandstones due to their deposition in oxygenated environment. However, compaction and cementing materials reduce the NMR fractal dimension owing to pore oclusion</a:t>
            </a:r>
            <a:r>
              <a:rPr lang="en-US" dirty="0" smtClean="0"/>
              <a:t>.</a:t>
            </a:r>
          </a:p>
          <a:p>
            <a:pPr marL="0" indent="0" algn="just">
              <a:buNone/>
            </a:pPr>
            <a:endParaRPr lang="en-US" dirty="0" smtClean="0"/>
          </a:p>
          <a:p>
            <a:pPr marL="0" indent="0" algn="just">
              <a:buNone/>
            </a:pPr>
            <a:r>
              <a:rPr lang="en-US" dirty="0" smtClean="0"/>
              <a:t>  </a:t>
            </a:r>
            <a:endParaRPr lang="en-US" dirty="0"/>
          </a:p>
        </p:txBody>
      </p:sp>
    </p:spTree>
    <p:extLst>
      <p:ext uri="{BB962C8B-B14F-4D97-AF65-F5344CB8AC3E}">
        <p14:creationId xmlns:p14="http://schemas.microsoft.com/office/powerpoint/2010/main" val="5965733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sz="8800" b="1" dirty="0" smtClean="0"/>
              <a:t>Thank you</a:t>
            </a:r>
            <a:endParaRPr lang="en-US" sz="8800" b="1" dirty="0"/>
          </a:p>
        </p:txBody>
      </p:sp>
    </p:spTree>
    <p:extLst>
      <p:ext uri="{BB962C8B-B14F-4D97-AF65-F5344CB8AC3E}">
        <p14:creationId xmlns:p14="http://schemas.microsoft.com/office/powerpoint/2010/main" val="1607072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dirty="0" smtClean="0"/>
              <a:t>Abstract</a:t>
            </a:r>
            <a:endParaRPr lang="en-US" b="1" dirty="0"/>
          </a:p>
        </p:txBody>
      </p:sp>
      <p:sp>
        <p:nvSpPr>
          <p:cNvPr id="3" name="Content Placeholder 2"/>
          <p:cNvSpPr>
            <a:spLocks noGrp="1"/>
          </p:cNvSpPr>
          <p:nvPr>
            <p:ph idx="1"/>
          </p:nvPr>
        </p:nvSpPr>
        <p:spPr>
          <a:xfrm>
            <a:off x="457200" y="1066800"/>
            <a:ext cx="8229600" cy="5562600"/>
          </a:xfrm>
        </p:spPr>
        <p:txBody>
          <a:bodyPr>
            <a:noAutofit/>
          </a:bodyPr>
          <a:lstStyle/>
          <a:p>
            <a:pPr marL="0" indent="0">
              <a:buNone/>
            </a:pPr>
            <a:r>
              <a:rPr lang="en-US" sz="2400" dirty="0"/>
              <a:t>Field observations have been reported and stratigraphic column was constructed. Porosity was measured and permeability was calculated from capillary pressure data. Transverse nuclear magnetic resonance relaxation time was derived from capillary pressure data. NMR fractal dimensions were calculated. Based on the results the sandstones of the Shajara Reservoirs of the Shajara Formation of the Permo-Carboniferous Unayzah Group were divided here into three units. The obtained units from base to top are: </a:t>
            </a:r>
            <a:r>
              <a:rPr lang="en-US" sz="2400" b="1" dirty="0"/>
              <a:t>Lower Shajara Nuclear Magnetic Resonance relaxation Time Fractal Dimension unit, Middle Shajara Nuclear Magnetic Resonance relaxation Time Fractal Dimension unit, Upper Shajara Nuclea</a:t>
            </a:r>
            <a:r>
              <a:rPr lang="en-US" sz="2400" dirty="0"/>
              <a:t>r </a:t>
            </a:r>
            <a:r>
              <a:rPr lang="en-US" sz="2400" b="1" dirty="0"/>
              <a:t>Magnetic Resonance relaxation Time Fractal Dimension unit.</a:t>
            </a:r>
            <a:r>
              <a:rPr lang="en-US" sz="2400" dirty="0"/>
              <a:t> It was found that the permeability increases with increasing relaxation time fractal </a:t>
            </a:r>
            <a:r>
              <a:rPr lang="en-US" sz="2400" dirty="0" smtClean="0"/>
              <a:t>dimension.</a:t>
            </a:r>
            <a:endParaRPr lang="en-US" sz="2400" dirty="0"/>
          </a:p>
        </p:txBody>
      </p:sp>
    </p:spTree>
    <p:extLst>
      <p:ext uri="{BB962C8B-B14F-4D97-AF65-F5344CB8AC3E}">
        <p14:creationId xmlns:p14="http://schemas.microsoft.com/office/powerpoint/2010/main" val="40975408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81000"/>
            <a:ext cx="8229600" cy="6324600"/>
          </a:xfrm>
        </p:spPr>
        <p:txBody>
          <a:bodyPr>
            <a:normAutofit fontScale="92500" lnSpcReduction="10000"/>
          </a:bodyPr>
          <a:lstStyle/>
          <a:p>
            <a:pPr marL="0" indent="0">
              <a:buNone/>
            </a:pPr>
            <a:r>
              <a:rPr lang="en-US" b="1" dirty="0" smtClean="0"/>
              <a:t>Al-Khidir et al 2010 Reservoirs </a:t>
            </a:r>
            <a:r>
              <a:rPr lang="en-US" b="1" dirty="0"/>
              <a:t>Heterogeneity Characterization of the Shajara Member: Permo-Carboniferous Unayzah </a:t>
            </a:r>
            <a:r>
              <a:rPr lang="en-US" b="1" dirty="0" smtClean="0"/>
              <a:t>Formation. </a:t>
            </a:r>
          </a:p>
          <a:p>
            <a:pPr marL="0" indent="0">
              <a:buNone/>
            </a:pPr>
            <a:r>
              <a:rPr lang="en-US" dirty="0"/>
              <a:t>The 2nd Saudi meeting on Oil and Natural Gas Exploration and production </a:t>
            </a:r>
            <a:r>
              <a:rPr lang="en-US" dirty="0" smtClean="0"/>
              <a:t>Technologies</a:t>
            </a:r>
            <a:endParaRPr lang="en-US" dirty="0"/>
          </a:p>
          <a:p>
            <a:pPr marL="0" indent="0">
              <a:buNone/>
            </a:pPr>
            <a:r>
              <a:rPr lang="en-US" dirty="0" smtClean="0"/>
              <a:t>King Fahad university of Petroleum and minerals Campus</a:t>
            </a:r>
            <a:r>
              <a:rPr lang="en-US" dirty="0"/>
              <a:t>, Dhahran, saudi Arabia December 18 - 20, </a:t>
            </a:r>
            <a:r>
              <a:rPr lang="en-US" dirty="0" smtClean="0"/>
              <a:t>2010</a:t>
            </a:r>
            <a:endParaRPr lang="en-US" dirty="0"/>
          </a:p>
          <a:p>
            <a:pPr marL="0" indent="0">
              <a:buNone/>
            </a:pPr>
            <a:r>
              <a:rPr lang="en-US" dirty="0">
                <a:hlinkClick r:id="rId2"/>
              </a:rPr>
              <a:t>http://</a:t>
            </a:r>
            <a:r>
              <a:rPr lang="en-US" dirty="0" smtClean="0">
                <a:hlinkClick r:id="rId2"/>
              </a:rPr>
              <a:t>saudiarabiaoilandgas.com/magazines/SAOG_ISSUE_17/saog17.pdf</a:t>
            </a:r>
            <a:endParaRPr lang="en-US" dirty="0" smtClean="0"/>
          </a:p>
          <a:p>
            <a:pPr marL="0" indent="0">
              <a:buNone/>
            </a:pPr>
            <a:r>
              <a:rPr lang="en-US" b="1" dirty="0" smtClean="0"/>
              <a:t>Al-khidir et al 2011 Bimodal </a:t>
            </a:r>
            <a:r>
              <a:rPr lang="en-US" b="1" dirty="0"/>
              <a:t>pore size behavior of the Shajara Formation Reservoirs of the Permo-Carboniferous Unayzah Group, Saudi </a:t>
            </a:r>
            <a:r>
              <a:rPr lang="en-US" b="1" dirty="0" smtClean="0"/>
              <a:t>Arabia. </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950657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76200"/>
            <a:ext cx="8686800" cy="6629400"/>
          </a:xfrm>
        </p:spPr>
        <p:txBody>
          <a:bodyPr>
            <a:normAutofit fontScale="92500"/>
          </a:bodyPr>
          <a:lstStyle/>
          <a:p>
            <a:pPr marL="0" indent="0">
              <a:buNone/>
            </a:pPr>
            <a:r>
              <a:rPr lang="en-US" b="1" dirty="0"/>
              <a:t>Journal of petroleum exploration and Production </a:t>
            </a:r>
            <a:r>
              <a:rPr lang="en-US" b="1" dirty="0" smtClean="0"/>
              <a:t>technology</a:t>
            </a:r>
            <a:endParaRPr lang="en-US" dirty="0"/>
          </a:p>
          <a:p>
            <a:pPr marL="0" indent="0">
              <a:buNone/>
            </a:pPr>
            <a:r>
              <a:rPr lang="en-US" dirty="0" smtClean="0">
                <a:hlinkClick r:id="rId2"/>
              </a:rPr>
              <a:t>http</a:t>
            </a:r>
            <a:r>
              <a:rPr lang="en-US" dirty="0">
                <a:hlinkClick r:id="rId2"/>
              </a:rPr>
              <a:t>://</a:t>
            </a:r>
            <a:r>
              <a:rPr lang="en-US" dirty="0" smtClean="0">
                <a:hlinkClick r:id="rId2"/>
              </a:rPr>
              <a:t>www.springer.com</a:t>
            </a:r>
            <a:r>
              <a:rPr lang="en-US" dirty="0" smtClean="0"/>
              <a:t>.</a:t>
            </a:r>
          </a:p>
          <a:p>
            <a:pPr marL="0" indent="0">
              <a:buNone/>
            </a:pPr>
            <a:r>
              <a:rPr lang="en-US" b="1" dirty="0" smtClean="0"/>
              <a:t>Al-khidir et al 2012 </a:t>
            </a:r>
            <a:r>
              <a:rPr lang="en-US" b="1" dirty="0"/>
              <a:t>Characterization of heterogeneity of the Shajara reservoirs of the Shajara formation of the Permo-Carboniferous Unayzah group</a:t>
            </a:r>
            <a:r>
              <a:rPr lang="en-US" b="1" dirty="0" smtClean="0"/>
              <a:t>. </a:t>
            </a:r>
          </a:p>
          <a:p>
            <a:pPr marL="0" indent="0">
              <a:buNone/>
            </a:pPr>
            <a:r>
              <a:rPr lang="en-US" b="1" dirty="0" smtClean="0"/>
              <a:t>Arabian Journal of Geoscienes</a:t>
            </a:r>
            <a:r>
              <a:rPr lang="en-US" dirty="0"/>
              <a:t> </a:t>
            </a:r>
          </a:p>
          <a:p>
            <a:pPr marL="0" indent="0">
              <a:buNone/>
            </a:pPr>
            <a:r>
              <a:rPr lang="en-US" dirty="0">
                <a:hlinkClick r:id="rId2"/>
              </a:rPr>
              <a:t>http://</a:t>
            </a:r>
            <a:r>
              <a:rPr lang="en-US" dirty="0" smtClean="0">
                <a:hlinkClick r:id="rId2"/>
              </a:rPr>
              <a:t>www.springer.com</a:t>
            </a:r>
            <a:endParaRPr lang="en-US" dirty="0" smtClean="0"/>
          </a:p>
          <a:p>
            <a:pPr marL="0" indent="0">
              <a:buNone/>
            </a:pPr>
            <a:r>
              <a:rPr lang="en-US" b="1" dirty="0" smtClean="0"/>
              <a:t>Al-Khidir et al Geoscience</a:t>
            </a:r>
            <a:r>
              <a:rPr lang="en-US" b="1" dirty="0"/>
              <a:t>; New Findings Reported from King Saud University Describe Advances in Geoscience Science Letter (Oct 25, 2013): 359</a:t>
            </a:r>
            <a:r>
              <a:rPr lang="en-US" b="1" dirty="0" smtClean="0"/>
              <a:t>.</a:t>
            </a:r>
          </a:p>
          <a:p>
            <a:pPr marL="0" indent="0">
              <a:buNone/>
            </a:pPr>
            <a:r>
              <a:rPr lang="en-US" b="1" dirty="0">
                <a:hlinkClick r:id="rId3"/>
              </a:rPr>
              <a:t>http://</a:t>
            </a:r>
            <a:r>
              <a:rPr lang="en-US" b="1" dirty="0" smtClean="0">
                <a:hlinkClick r:id="rId3"/>
              </a:rPr>
              <a:t>search.proquest.com/docview/1442487929?accountid=44936</a:t>
            </a:r>
            <a:endParaRPr lang="en-US" b="1" dirty="0" smtClean="0"/>
          </a:p>
          <a:p>
            <a:pPr marL="0" indent="0">
              <a:buNone/>
            </a:pPr>
            <a:endParaRPr lang="en-US" b="1" dirty="0"/>
          </a:p>
          <a:p>
            <a:pPr marL="0" indent="0">
              <a:buNone/>
            </a:pPr>
            <a:endParaRPr lang="en-US" dirty="0" smtClean="0"/>
          </a:p>
          <a:p>
            <a:pPr marL="0" indent="0">
              <a:buNone/>
            </a:pPr>
            <a:endParaRPr lang="en-US" b="1"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596041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705600"/>
          </a:xfrm>
        </p:spPr>
        <p:txBody>
          <a:bodyPr>
            <a:normAutofit/>
          </a:bodyPr>
          <a:lstStyle/>
          <a:p>
            <a:pPr marL="0" indent="0">
              <a:buNone/>
            </a:pPr>
            <a:r>
              <a:rPr lang="en-US" b="1" dirty="0"/>
              <a:t>Al-Khidir et al 2013 Differential Capacity Fractal Dimension and Water Saturation Fractal Dimension as Parameters for Reservoir Characterization: Shajara Formation of the Permo-Carboniferous Unayzah Group as a Case Study</a:t>
            </a:r>
            <a:r>
              <a:rPr lang="en-US" b="1" dirty="0" smtClean="0"/>
              <a:t>.</a:t>
            </a:r>
            <a:endParaRPr lang="en-US" dirty="0" smtClean="0"/>
          </a:p>
          <a:p>
            <a:pPr marL="0" indent="0">
              <a:buNone/>
            </a:pPr>
            <a:r>
              <a:rPr lang="en-US" dirty="0" smtClean="0"/>
              <a:t>10th </a:t>
            </a:r>
            <a:r>
              <a:rPr lang="en-US" dirty="0"/>
              <a:t>Meeting of the Saudi Society for Geoscience “Geosciences for Sustainable Development</a:t>
            </a:r>
            <a:r>
              <a:rPr lang="en-US" dirty="0" smtClean="0"/>
              <a:t>”</a:t>
            </a:r>
          </a:p>
          <a:p>
            <a:pPr marL="0" indent="0">
              <a:buNone/>
            </a:pPr>
            <a:r>
              <a:rPr lang="en-US" dirty="0"/>
              <a:t>15-17 April, 2013 </a:t>
            </a:r>
            <a:r>
              <a:rPr lang="en-US" dirty="0" smtClean="0"/>
              <a:t>King Fahad university of petroleum and minerals </a:t>
            </a:r>
            <a:r>
              <a:rPr lang="en-US" dirty="0"/>
              <a:t>Campus, Dhahran, Saudi </a:t>
            </a:r>
            <a:r>
              <a:rPr lang="en-US" dirty="0" smtClean="0"/>
              <a:t>Arabia.</a:t>
            </a:r>
          </a:p>
          <a:p>
            <a:pPr marL="0" indent="0">
              <a:buNone/>
            </a:pPr>
            <a:endParaRPr lang="en-US" dirty="0"/>
          </a:p>
          <a:p>
            <a:pPr marL="0" indent="0">
              <a:buNone/>
            </a:pPr>
            <a:endParaRPr lang="en-US" dirty="0"/>
          </a:p>
          <a:p>
            <a:pPr marL="0" indent="0">
              <a:buNone/>
            </a:pPr>
            <a:endParaRPr lang="en-US" dirty="0" smtClean="0"/>
          </a:p>
          <a:p>
            <a:pPr marL="0" indent="0">
              <a:buNone/>
            </a:pPr>
            <a:endParaRPr lang="en-US" dirty="0"/>
          </a:p>
          <a:p>
            <a:pPr marL="0" indent="0">
              <a:buNone/>
            </a:pPr>
            <a:endParaRPr lang="en-US" b="1" dirty="0" smtClean="0"/>
          </a:p>
          <a:p>
            <a:pPr marL="0" indent="0">
              <a:buNone/>
            </a:pPr>
            <a:endParaRPr lang="en-US" dirty="0" smtClean="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67107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400800"/>
          </a:xfrm>
        </p:spPr>
        <p:txBody>
          <a:bodyPr/>
          <a:lstStyle/>
          <a:p>
            <a:pPr marL="0" indent="0">
              <a:buNone/>
            </a:pPr>
            <a:r>
              <a:rPr lang="en-US" b="1" dirty="0"/>
              <a:t>Al-Khidir 2015 Induced Polarization Relaxation Time Fractal Dimension Derived from Capillary pressure data for characterizing Shajara Reservoirs of the shajara Formation of the Permo-carboniferous Unayzah Group.</a:t>
            </a:r>
          </a:p>
          <a:p>
            <a:pPr marL="0" indent="0">
              <a:buNone/>
            </a:pPr>
            <a:r>
              <a:rPr lang="en-US" dirty="0"/>
              <a:t>The Eleventh International Geological Conference 23 – 25 Rajab 1436 12 – 14 May 2015.  </a:t>
            </a:r>
            <a:endParaRPr lang="en-US" dirty="0" smtClean="0"/>
          </a:p>
          <a:p>
            <a:pPr marL="0" indent="0">
              <a:buNone/>
            </a:pPr>
            <a:r>
              <a:rPr lang="en-US" dirty="0" smtClean="0">
                <a:hlinkClick r:id="rId2"/>
              </a:rPr>
              <a:t>https</a:t>
            </a:r>
            <a:r>
              <a:rPr lang="en-US" dirty="0">
                <a:hlinkClick r:id="rId2"/>
              </a:rPr>
              <a:t>://</a:t>
            </a:r>
            <a:r>
              <a:rPr lang="en-US" dirty="0" smtClean="0">
                <a:hlinkClick r:id="rId2"/>
              </a:rPr>
              <a:t>sciences.ksu.edu.sa/sites/sciences.ksu.edu.sa/files/imce_images/program-geo.pdf</a:t>
            </a: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384270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Theoretical background </a:t>
            </a:r>
            <a:endParaRPr lang="en-US" sz="4000"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7500" lnSpcReduction="20000"/>
              </a:bodyPr>
              <a:lstStyle/>
              <a:p>
                <a:pPr marL="0" indent="0">
                  <a:buNone/>
                </a:pPr>
                <a:r>
                  <a:rPr lang="en-US" b="1" dirty="0"/>
                  <a:t>The transverse relaxation time of nuclear magnetic resonance can be scaled as follows:</a:t>
                </a:r>
              </a:p>
              <a:p>
                <a:pPr marL="0" indent="0">
                  <a:buNone/>
                </a:pPr>
                <a14:m>
                  <m:oMathPara xmlns:m="http://schemas.openxmlformats.org/officeDocument/2006/math">
                    <m:oMathParaPr>
                      <m:jc m:val="centerGroup"/>
                    </m:oMathParaPr>
                    <m:oMath xmlns:m="http://schemas.openxmlformats.org/officeDocument/2006/math">
                      <m:sSub>
                        <m:sSubPr>
                          <m:ctrlPr>
                            <a:rPr lang="en-US" b="1" i="1">
                              <a:latin typeface="Cambria Math"/>
                            </a:rPr>
                          </m:ctrlPr>
                        </m:sSubPr>
                        <m:e>
                          <m:r>
                            <a:rPr lang="en-US" b="1" i="1">
                              <a:latin typeface="Cambria Math"/>
                            </a:rPr>
                            <m:t>𝐒</m:t>
                          </m:r>
                        </m:e>
                        <m:sub>
                          <m:r>
                            <a:rPr lang="en-US" b="1" i="1">
                              <a:latin typeface="Cambria Math"/>
                            </a:rPr>
                            <m:t>𝐰</m:t>
                          </m:r>
                        </m:sub>
                      </m:sSub>
                      <m:r>
                        <a:rPr lang="en-US" b="1">
                          <a:latin typeface="Cambria Math"/>
                        </a:rPr>
                        <m:t>=</m:t>
                      </m:r>
                      <m:sSup>
                        <m:sSupPr>
                          <m:ctrlPr>
                            <a:rPr lang="en-US" b="1" i="1">
                              <a:latin typeface="Cambria Math"/>
                            </a:rPr>
                          </m:ctrlPr>
                        </m:sSupPr>
                        <m:e>
                          <m:d>
                            <m:dPr>
                              <m:begChr m:val="["/>
                              <m:endChr m:val="]"/>
                              <m:ctrlPr>
                                <a:rPr lang="en-US" b="1" i="1">
                                  <a:latin typeface="Cambria Math"/>
                                </a:rPr>
                              </m:ctrlPr>
                            </m:dPr>
                            <m:e>
                              <m:f>
                                <m:fPr>
                                  <m:ctrlPr>
                                    <a:rPr lang="en-US" b="1" i="1">
                                      <a:latin typeface="Cambria Math"/>
                                    </a:rPr>
                                  </m:ctrlPr>
                                </m:fPr>
                                <m:num>
                                  <m:r>
                                    <a:rPr lang="en-US" b="1" i="1">
                                      <a:latin typeface="Cambria Math"/>
                                    </a:rPr>
                                    <m:t>𝐓𝟐</m:t>
                                  </m:r>
                                </m:num>
                                <m:den>
                                  <m:sSub>
                                    <m:sSubPr>
                                      <m:ctrlPr>
                                        <a:rPr lang="en-US" b="1" i="1">
                                          <a:latin typeface="Cambria Math"/>
                                        </a:rPr>
                                      </m:ctrlPr>
                                    </m:sSubPr>
                                    <m:e>
                                      <m:r>
                                        <a:rPr lang="en-US" b="1" i="1">
                                          <a:latin typeface="Cambria Math"/>
                                        </a:rPr>
                                        <m:t>𝐓𝟐</m:t>
                                      </m:r>
                                    </m:e>
                                    <m:sub>
                                      <m:r>
                                        <a:rPr lang="en-US" b="1" i="1">
                                          <a:latin typeface="Cambria Math"/>
                                        </a:rPr>
                                        <m:t>𝐦𝐚𝐱</m:t>
                                      </m:r>
                                    </m:sub>
                                  </m:sSub>
                                </m:den>
                              </m:f>
                            </m:e>
                          </m:d>
                        </m:e>
                        <m:sup>
                          <m:r>
                            <a:rPr lang="en-US" b="1" i="1">
                              <a:latin typeface="Cambria Math"/>
                            </a:rPr>
                            <m:t>𝟑</m:t>
                          </m:r>
                          <m:r>
                            <a:rPr lang="en-US" b="1" i="1">
                              <a:latin typeface="Cambria Math"/>
                            </a:rPr>
                            <m:t>−</m:t>
                          </m:r>
                          <m:sSub>
                            <m:sSubPr>
                              <m:ctrlPr>
                                <a:rPr lang="en-US" b="1" i="1">
                                  <a:latin typeface="Cambria Math"/>
                                </a:rPr>
                              </m:ctrlPr>
                            </m:sSubPr>
                            <m:e>
                              <m:r>
                                <a:rPr lang="en-US" b="1" i="1">
                                  <a:latin typeface="Cambria Math"/>
                                </a:rPr>
                                <m:t>𝑫</m:t>
                              </m:r>
                            </m:e>
                            <m:sub>
                              <m:r>
                                <a:rPr lang="en-US" b="1" i="1">
                                  <a:latin typeface="Cambria Math"/>
                                </a:rPr>
                                <m:t>𝒇</m:t>
                              </m:r>
                            </m:sub>
                          </m:sSub>
                        </m:sup>
                      </m:sSup>
                      <m:r>
                        <a:rPr lang="en-US" b="1">
                          <a:latin typeface="Cambria Math"/>
                        </a:rPr>
                        <m:t>    </m:t>
                      </m:r>
                      <m:r>
                        <a:rPr lang="en-US" i="1">
                          <a:latin typeface="Cambria Math"/>
                        </a:rPr>
                        <m:t>             </m:t>
                      </m:r>
                      <m:r>
                        <a:rPr lang="en-US" i="1">
                          <a:latin typeface="Cambria Math"/>
                        </a:rPr>
                        <m:t>1</m:t>
                      </m:r>
                    </m:oMath>
                  </m:oMathPara>
                </a14:m>
                <a:endParaRPr lang="en-US" dirty="0"/>
              </a:p>
              <a:p>
                <a:pPr marL="0" indent="0">
                  <a:buNone/>
                </a:pPr>
                <a:r>
                  <a:rPr lang="en-US" b="1" dirty="0"/>
                  <a:t>Where S</a:t>
                </a:r>
                <a:r>
                  <a:rPr lang="en-US" b="1" baseline="-25000" dirty="0"/>
                  <a:t>w</a:t>
                </a:r>
                <a:r>
                  <a:rPr lang="en-US" b="1" dirty="0"/>
                  <a:t> is the water saturation; T2 transverse relaxation time of nuclear magnetic resonance (NMR) and T2 max is the maximum transverse relaxation time of nuclear magnetic resonance and D</a:t>
                </a:r>
                <a:r>
                  <a:rPr lang="en-US" b="1" baseline="-25000" dirty="0"/>
                  <a:t>f</a:t>
                </a:r>
                <a:r>
                  <a:rPr lang="en-US" b="1" dirty="0"/>
                  <a:t> is the fractal dimension. </a:t>
                </a:r>
              </a:p>
              <a:p>
                <a:pPr marL="0" indent="0">
                  <a:buNone/>
                </a:pPr>
                <a:r>
                  <a:rPr lang="en-US" b="1" dirty="0"/>
                  <a:t>Equation 1 can be proved from Schlumberger Doll Research as follows:</a:t>
                </a:r>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𝐤</m:t>
                      </m:r>
                      <m:r>
                        <a:rPr lang="en-US" b="1">
                          <a:latin typeface="Cambria Math"/>
                        </a:rPr>
                        <m:t>=</m:t>
                      </m:r>
                      <m:r>
                        <a:rPr lang="en-US" b="1" i="1">
                          <a:latin typeface="Cambria Math"/>
                        </a:rPr>
                        <m:t>𝟒</m:t>
                      </m:r>
                      <m:r>
                        <a:rPr lang="en-US" b="1" i="1">
                          <a:latin typeface="Cambria Math"/>
                        </a:rPr>
                        <m:t>∗</m:t>
                      </m:r>
                      <m:sSup>
                        <m:sSupPr>
                          <m:ctrlPr>
                            <a:rPr lang="en-US" b="1" i="1">
                              <a:latin typeface="Cambria Math"/>
                            </a:rPr>
                          </m:ctrlPr>
                        </m:sSupPr>
                        <m:e>
                          <m:r>
                            <a:rPr lang="en-US" b="1" i="1">
                              <a:latin typeface="Cambria Math"/>
                            </a:rPr>
                            <m:t>𝚽</m:t>
                          </m:r>
                        </m:e>
                        <m:sup>
                          <m:r>
                            <a:rPr lang="en-US" b="1" i="1">
                              <a:latin typeface="Cambria Math"/>
                            </a:rPr>
                            <m:t>𝟒</m:t>
                          </m:r>
                        </m:sup>
                      </m:sSup>
                      <m:r>
                        <a:rPr lang="en-US" b="1" i="1">
                          <a:latin typeface="Cambria Math"/>
                        </a:rPr>
                        <m:t>∗</m:t>
                      </m:r>
                      <m:sSup>
                        <m:sSupPr>
                          <m:ctrlPr>
                            <a:rPr lang="en-US" b="1" i="1">
                              <a:latin typeface="Cambria Math"/>
                            </a:rPr>
                          </m:ctrlPr>
                        </m:sSupPr>
                        <m:e>
                          <m:sSub>
                            <m:sSubPr>
                              <m:ctrlPr>
                                <a:rPr lang="en-US" b="1" i="1">
                                  <a:latin typeface="Cambria Math"/>
                                </a:rPr>
                              </m:ctrlPr>
                            </m:sSubPr>
                            <m:e>
                              <m:r>
                                <a:rPr lang="en-US" b="1" i="1">
                                  <a:latin typeface="Cambria Math"/>
                                </a:rPr>
                                <m:t>𝐓</m:t>
                              </m:r>
                            </m:e>
                            <m:sub>
                              <m:r>
                                <a:rPr lang="en-US" b="1" i="1">
                                  <a:latin typeface="Cambria Math"/>
                                </a:rPr>
                                <m:t>𝟐</m:t>
                              </m:r>
                            </m:sub>
                          </m:sSub>
                        </m:e>
                        <m:sup>
                          <m:r>
                            <a:rPr lang="en-US" b="1" i="1">
                              <a:latin typeface="Cambria Math"/>
                            </a:rPr>
                            <m:t>𝟐</m:t>
                          </m:r>
                        </m:sup>
                      </m:sSup>
                      <m:r>
                        <a:rPr lang="en-US" b="1">
                          <a:latin typeface="Cambria Math"/>
                        </a:rPr>
                        <m:t>                             </m:t>
                      </m:r>
                      <m:r>
                        <a:rPr lang="en-US" b="1" i="1">
                          <a:latin typeface="Cambria Math"/>
                        </a:rPr>
                        <m:t>𝟐</m:t>
                      </m:r>
                    </m:oMath>
                  </m:oMathPara>
                </a14:m>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85" t="-2426" r="-1852"/>
                </a:stretch>
              </a:blipFill>
            </p:spPr>
            <p:txBody>
              <a:bodyPr/>
              <a:lstStyle/>
              <a:p>
                <a:r>
                  <a:rPr lang="en-US">
                    <a:noFill/>
                  </a:rPr>
                  <a:t> </a:t>
                </a:r>
              </a:p>
            </p:txBody>
          </p:sp>
        </mc:Fallback>
      </mc:AlternateContent>
    </p:spTree>
    <p:extLst>
      <p:ext uri="{BB962C8B-B14F-4D97-AF65-F5344CB8AC3E}">
        <p14:creationId xmlns:p14="http://schemas.microsoft.com/office/powerpoint/2010/main" val="12228236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228600"/>
                <a:ext cx="8229600" cy="6324600"/>
              </a:xfrm>
            </p:spPr>
            <p:txBody>
              <a:bodyPr>
                <a:normAutofit fontScale="92500" lnSpcReduction="10000"/>
              </a:bodyPr>
              <a:lstStyle/>
              <a:p>
                <a:pPr marL="0" indent="0">
                  <a:buNone/>
                </a:pPr>
                <a:r>
                  <a:rPr lang="en-US" b="1" dirty="0" smtClean="0"/>
                  <a:t>Where k is the permeability in millidarcy (mD) ; Φ is the fractional porosity ; and T</a:t>
                </a:r>
                <a:r>
                  <a:rPr lang="en-US" b="1" baseline="-25000" dirty="0"/>
                  <a:t>2</a:t>
                </a:r>
                <a:r>
                  <a:rPr lang="en-US" b="1" dirty="0"/>
                  <a:t> the transverse relaxation time of nuclear magnetic resonance. </a:t>
                </a:r>
              </a:p>
              <a:p>
                <a:pPr marL="0" indent="0">
                  <a:buNone/>
                </a:pPr>
                <a:r>
                  <a:rPr lang="en-US" b="1" dirty="0"/>
                  <a:t>Divide both sides of equation 2 by porosity Φ </a:t>
                </a:r>
              </a:p>
              <a:p>
                <a:pPr marL="0" indent="0">
                  <a:buNone/>
                </a:pPr>
                <a14:m>
                  <m:oMathPara xmlns:m="http://schemas.openxmlformats.org/officeDocument/2006/math">
                    <m:oMathParaPr>
                      <m:jc m:val="centerGroup"/>
                    </m:oMathParaPr>
                    <m:oMath xmlns:m="http://schemas.openxmlformats.org/officeDocument/2006/math">
                      <m:f>
                        <m:fPr>
                          <m:ctrlPr>
                            <a:rPr lang="en-US" b="1" i="1">
                              <a:latin typeface="Cambria Math"/>
                            </a:rPr>
                          </m:ctrlPr>
                        </m:fPr>
                        <m:num>
                          <m:r>
                            <a:rPr lang="en-US" b="1" i="1">
                              <a:latin typeface="Cambria Math"/>
                            </a:rPr>
                            <m:t>𝐤</m:t>
                          </m:r>
                        </m:num>
                        <m:den>
                          <m:r>
                            <a:rPr lang="en-US" b="1" i="1">
                              <a:latin typeface="Cambria Math"/>
                            </a:rPr>
                            <m:t>𝚽</m:t>
                          </m:r>
                        </m:den>
                      </m:f>
                      <m:r>
                        <a:rPr lang="en-US" b="1">
                          <a:latin typeface="Cambria Math"/>
                        </a:rPr>
                        <m:t>=</m:t>
                      </m:r>
                      <m:d>
                        <m:dPr>
                          <m:begChr m:val="["/>
                          <m:endChr m:val="]"/>
                          <m:ctrlPr>
                            <a:rPr lang="en-US" b="1" i="1">
                              <a:latin typeface="Cambria Math"/>
                            </a:rPr>
                          </m:ctrlPr>
                        </m:dPr>
                        <m:e>
                          <m:r>
                            <a:rPr lang="en-US" b="1" i="1">
                              <a:latin typeface="Cambria Math"/>
                            </a:rPr>
                            <m:t>𝟒</m:t>
                          </m:r>
                          <m:r>
                            <a:rPr lang="en-US" b="1" i="1">
                              <a:latin typeface="Cambria Math"/>
                            </a:rPr>
                            <m:t>∗</m:t>
                          </m:r>
                          <m:f>
                            <m:fPr>
                              <m:ctrlPr>
                                <a:rPr lang="en-US" b="1" i="1">
                                  <a:latin typeface="Cambria Math"/>
                                </a:rPr>
                              </m:ctrlPr>
                            </m:fPr>
                            <m:num>
                              <m:sSup>
                                <m:sSupPr>
                                  <m:ctrlPr>
                                    <a:rPr lang="en-US" b="1" i="1">
                                      <a:latin typeface="Cambria Math"/>
                                    </a:rPr>
                                  </m:ctrlPr>
                                </m:sSupPr>
                                <m:e>
                                  <m:r>
                                    <a:rPr lang="en-US" b="1" i="1">
                                      <a:latin typeface="Cambria Math"/>
                                    </a:rPr>
                                    <m:t>𝚽</m:t>
                                  </m:r>
                                </m:e>
                                <m:sup>
                                  <m:r>
                                    <a:rPr lang="en-US" b="1" i="1">
                                      <a:latin typeface="Cambria Math"/>
                                    </a:rPr>
                                    <m:t>𝟒</m:t>
                                  </m:r>
                                </m:sup>
                              </m:sSup>
                            </m:num>
                            <m:den>
                              <m:r>
                                <a:rPr lang="en-US" b="1" i="1">
                                  <a:latin typeface="Cambria Math"/>
                                </a:rPr>
                                <m:t>𝚽</m:t>
                              </m:r>
                            </m:den>
                          </m:f>
                          <m:r>
                            <a:rPr lang="en-US" b="1" i="1">
                              <a:latin typeface="Cambria Math"/>
                            </a:rPr>
                            <m:t>∗</m:t>
                          </m:r>
                          <m:r>
                            <a:rPr lang="en-US" b="1" i="1">
                              <a:latin typeface="Cambria Math"/>
                            </a:rPr>
                            <m:t>𝐓</m:t>
                          </m:r>
                          <m:sSup>
                            <m:sSupPr>
                              <m:ctrlPr>
                                <a:rPr lang="en-US" b="1" i="1">
                                  <a:latin typeface="Cambria Math"/>
                                </a:rPr>
                              </m:ctrlPr>
                            </m:sSupPr>
                            <m:e>
                              <m:r>
                                <a:rPr lang="en-US" b="1" i="1">
                                  <a:latin typeface="Cambria Math"/>
                                </a:rPr>
                                <m:t>𝟐</m:t>
                              </m:r>
                            </m:e>
                            <m:sup>
                              <m:r>
                                <a:rPr lang="en-US" b="1" i="1">
                                  <a:latin typeface="Cambria Math"/>
                                </a:rPr>
                                <m:t>𝟐</m:t>
                              </m:r>
                            </m:sup>
                          </m:sSup>
                        </m:e>
                      </m:d>
                      <m:r>
                        <a:rPr lang="en-US" b="1">
                          <a:latin typeface="Cambria Math"/>
                        </a:rPr>
                        <m:t>                           </m:t>
                      </m:r>
                      <m:r>
                        <a:rPr lang="en-US" b="1" i="1" smtClean="0">
                          <a:latin typeface="Cambria Math"/>
                        </a:rPr>
                        <m:t> </m:t>
                      </m:r>
                      <m:r>
                        <a:rPr lang="en-US" b="1" i="1">
                          <a:latin typeface="Cambria Math"/>
                        </a:rPr>
                        <m:t>𝟑</m:t>
                      </m:r>
                    </m:oMath>
                  </m:oMathPara>
                </a14:m>
                <a:endParaRPr lang="en-US" dirty="0"/>
              </a:p>
              <a:p>
                <a:pPr marL="0" indent="0">
                  <a:buNone/>
                </a:pPr>
                <a:r>
                  <a:rPr lang="en-US" b="1" dirty="0"/>
                  <a:t>Equation 3 after simplification will become</a:t>
                </a:r>
                <a:endParaRPr lang="en-US" dirty="0"/>
              </a:p>
              <a:p>
                <a:pPr marL="0" indent="0">
                  <a:buNone/>
                </a:pPr>
                <a14:m>
                  <m:oMathPara xmlns:m="http://schemas.openxmlformats.org/officeDocument/2006/math">
                    <m:oMathParaPr>
                      <m:jc m:val="centerGroup"/>
                    </m:oMathParaPr>
                    <m:oMath xmlns:m="http://schemas.openxmlformats.org/officeDocument/2006/math">
                      <m:f>
                        <m:fPr>
                          <m:ctrlPr>
                            <a:rPr lang="en-US" b="1" i="1">
                              <a:latin typeface="Cambria Math"/>
                            </a:rPr>
                          </m:ctrlPr>
                        </m:fPr>
                        <m:num>
                          <m:r>
                            <a:rPr lang="en-US" b="1" i="1">
                              <a:latin typeface="Cambria Math"/>
                            </a:rPr>
                            <m:t>𝐤</m:t>
                          </m:r>
                        </m:num>
                        <m:den>
                          <m:r>
                            <a:rPr lang="en-US" b="1" i="1">
                              <a:latin typeface="Cambria Math"/>
                            </a:rPr>
                            <m:t>𝚽</m:t>
                          </m:r>
                        </m:den>
                      </m:f>
                      <m:r>
                        <a:rPr lang="en-US" b="1">
                          <a:latin typeface="Cambria Math"/>
                        </a:rPr>
                        <m:t>=</m:t>
                      </m:r>
                      <m:d>
                        <m:dPr>
                          <m:begChr m:val="["/>
                          <m:endChr m:val="]"/>
                          <m:ctrlPr>
                            <a:rPr lang="en-US" b="1" i="1">
                              <a:latin typeface="Cambria Math"/>
                            </a:rPr>
                          </m:ctrlPr>
                        </m:dPr>
                        <m:e>
                          <m:r>
                            <a:rPr lang="en-US" b="1" i="1">
                              <a:latin typeface="Cambria Math"/>
                            </a:rPr>
                            <m:t>𝟒</m:t>
                          </m:r>
                          <m:r>
                            <a:rPr lang="en-US" b="1" i="1">
                              <a:latin typeface="Cambria Math"/>
                            </a:rPr>
                            <m:t>∗</m:t>
                          </m:r>
                          <m:sSup>
                            <m:sSupPr>
                              <m:ctrlPr>
                                <a:rPr lang="en-US" b="1" i="1">
                                  <a:latin typeface="Cambria Math"/>
                                </a:rPr>
                              </m:ctrlPr>
                            </m:sSupPr>
                            <m:e>
                              <m:r>
                                <a:rPr lang="en-US" b="1" i="1">
                                  <a:latin typeface="Cambria Math"/>
                                </a:rPr>
                                <m:t>𝚽</m:t>
                              </m:r>
                            </m:e>
                            <m:sup>
                              <m:r>
                                <a:rPr lang="en-US" b="1" i="1">
                                  <a:latin typeface="Cambria Math"/>
                                </a:rPr>
                                <m:t>𝟑</m:t>
                              </m:r>
                            </m:sup>
                          </m:sSup>
                          <m:r>
                            <a:rPr lang="en-US" b="1" i="1">
                              <a:latin typeface="Cambria Math"/>
                            </a:rPr>
                            <m:t>∗</m:t>
                          </m:r>
                          <m:sSup>
                            <m:sSupPr>
                              <m:ctrlPr>
                                <a:rPr lang="en-US" b="1" i="1">
                                  <a:latin typeface="Cambria Math"/>
                                </a:rPr>
                              </m:ctrlPr>
                            </m:sSupPr>
                            <m:e>
                              <m:sSub>
                                <m:sSubPr>
                                  <m:ctrlPr>
                                    <a:rPr lang="en-US" b="1" i="1">
                                      <a:latin typeface="Cambria Math"/>
                                    </a:rPr>
                                  </m:ctrlPr>
                                </m:sSubPr>
                                <m:e>
                                  <m:r>
                                    <a:rPr lang="en-US" b="1" i="1">
                                      <a:latin typeface="Cambria Math"/>
                                    </a:rPr>
                                    <m:t>𝑻</m:t>
                                  </m:r>
                                </m:e>
                                <m:sub>
                                  <m:r>
                                    <a:rPr lang="en-US" b="1" i="1">
                                      <a:latin typeface="Cambria Math"/>
                                    </a:rPr>
                                    <m:t>𝟐</m:t>
                                  </m:r>
                                </m:sub>
                              </m:sSub>
                            </m:e>
                            <m:sup>
                              <m:r>
                                <a:rPr lang="en-US" b="1" i="1">
                                  <a:latin typeface="Cambria Math"/>
                                </a:rPr>
                                <m:t>𝟐</m:t>
                              </m:r>
                            </m:sup>
                          </m:sSup>
                        </m:e>
                      </m:d>
                      <m:r>
                        <a:rPr lang="en-US" b="1">
                          <a:latin typeface="Cambria Math"/>
                        </a:rPr>
                        <m:t>                     </m:t>
                      </m:r>
                      <m:r>
                        <a:rPr lang="en-US" b="1" i="0" smtClean="0">
                          <a:latin typeface="Cambria Math"/>
                        </a:rPr>
                        <m:t>        </m:t>
                      </m:r>
                      <m:r>
                        <a:rPr lang="en-US" b="1">
                          <a:latin typeface="Cambria Math"/>
                        </a:rPr>
                        <m:t> </m:t>
                      </m:r>
                      <m:r>
                        <a:rPr lang="en-US" b="1" i="1">
                          <a:latin typeface="Cambria Math"/>
                        </a:rPr>
                        <m:t>𝟒</m:t>
                      </m:r>
                    </m:oMath>
                  </m:oMathPara>
                </a14:m>
                <a:endParaRPr lang="en-US" dirty="0"/>
              </a:p>
              <a:p>
                <a:pPr marL="0" indent="0">
                  <a:buNone/>
                </a:pPr>
                <a:r>
                  <a:rPr lang="en-US" b="1" dirty="0"/>
                  <a:t>Take square root of both sides of equation 4</a:t>
                </a:r>
                <a:endParaRPr lang="en-US" dirty="0"/>
              </a:p>
              <a:p>
                <a:pPr marL="0" indent="0">
                  <a:buNone/>
                </a:pPr>
                <a14:m>
                  <m:oMathPara xmlns:m="http://schemas.openxmlformats.org/officeDocument/2006/math">
                    <m:oMathParaPr>
                      <m:jc m:val="centerGroup"/>
                    </m:oMathParaPr>
                    <m:oMath xmlns:m="http://schemas.openxmlformats.org/officeDocument/2006/math">
                      <m:rad>
                        <m:radPr>
                          <m:degHide m:val="on"/>
                          <m:ctrlPr>
                            <a:rPr lang="en-US" b="1" i="1">
                              <a:latin typeface="Cambria Math"/>
                            </a:rPr>
                          </m:ctrlPr>
                        </m:radPr>
                        <m:deg/>
                        <m:e>
                          <m:d>
                            <m:dPr>
                              <m:begChr m:val="["/>
                              <m:endChr m:val="]"/>
                              <m:ctrlPr>
                                <a:rPr lang="en-US" b="1" i="1">
                                  <a:latin typeface="Cambria Math"/>
                                </a:rPr>
                              </m:ctrlPr>
                            </m:dPr>
                            <m:e>
                              <m:f>
                                <m:fPr>
                                  <m:ctrlPr>
                                    <a:rPr lang="en-US" b="1" i="1">
                                      <a:latin typeface="Cambria Math"/>
                                    </a:rPr>
                                  </m:ctrlPr>
                                </m:fPr>
                                <m:num>
                                  <m:r>
                                    <a:rPr lang="en-US" b="1" i="1">
                                      <a:latin typeface="Cambria Math"/>
                                    </a:rPr>
                                    <m:t>𝒌</m:t>
                                  </m:r>
                                </m:num>
                                <m:den>
                                  <m:r>
                                    <a:rPr lang="en-US" b="1" i="1">
                                      <a:latin typeface="Cambria Math"/>
                                    </a:rPr>
                                    <m:t>𝜱</m:t>
                                  </m:r>
                                </m:den>
                              </m:f>
                            </m:e>
                          </m:d>
                          <m:r>
                            <a:rPr lang="en-US" b="1" i="1">
                              <a:latin typeface="Cambria Math"/>
                            </a:rPr>
                            <m:t>=</m:t>
                          </m:r>
                          <m:d>
                            <m:dPr>
                              <m:begChr m:val="["/>
                              <m:endChr m:val="]"/>
                              <m:ctrlPr>
                                <a:rPr lang="en-US" b="1" i="1">
                                  <a:latin typeface="Cambria Math"/>
                                </a:rPr>
                              </m:ctrlPr>
                            </m:dPr>
                            <m:e>
                              <m:r>
                                <a:rPr lang="en-US" b="1" i="1">
                                  <a:latin typeface="Cambria Math"/>
                                </a:rPr>
                                <m:t>𝟒</m:t>
                              </m:r>
                              <m:r>
                                <a:rPr lang="en-US" b="1" i="1">
                                  <a:latin typeface="Cambria Math"/>
                                </a:rPr>
                                <m:t>∗</m:t>
                              </m:r>
                              <m:sSup>
                                <m:sSupPr>
                                  <m:ctrlPr>
                                    <a:rPr lang="en-US" b="1" i="1">
                                      <a:latin typeface="Cambria Math"/>
                                    </a:rPr>
                                  </m:ctrlPr>
                                </m:sSupPr>
                                <m:e>
                                  <m:r>
                                    <a:rPr lang="en-US" b="1" i="1">
                                      <a:latin typeface="Cambria Math"/>
                                    </a:rPr>
                                    <m:t>𝜱</m:t>
                                  </m:r>
                                </m:e>
                                <m:sup>
                                  <m:r>
                                    <a:rPr lang="en-US" b="1" i="1">
                                      <a:latin typeface="Cambria Math"/>
                                    </a:rPr>
                                    <m:t>𝟑</m:t>
                                  </m:r>
                                </m:sup>
                              </m:sSup>
                              <m:r>
                                <a:rPr lang="en-US" b="1" i="1">
                                  <a:latin typeface="Cambria Math"/>
                                </a:rPr>
                                <m:t>∗</m:t>
                              </m:r>
                              <m:r>
                                <a:rPr lang="en-US" b="1" i="1">
                                  <a:latin typeface="Cambria Math"/>
                                </a:rPr>
                                <m:t>𝑻</m:t>
                              </m:r>
                              <m:sSup>
                                <m:sSupPr>
                                  <m:ctrlPr>
                                    <a:rPr lang="en-US" b="1" i="1">
                                      <a:latin typeface="Cambria Math"/>
                                    </a:rPr>
                                  </m:ctrlPr>
                                </m:sSupPr>
                                <m:e>
                                  <m:r>
                                    <a:rPr lang="en-US" b="1" i="1">
                                      <a:latin typeface="Cambria Math"/>
                                    </a:rPr>
                                    <m:t>𝟐</m:t>
                                  </m:r>
                                </m:e>
                                <m:sup>
                                  <m:r>
                                    <a:rPr lang="en-US" b="1" i="1">
                                      <a:latin typeface="Cambria Math"/>
                                    </a:rPr>
                                    <m:t>𝟐</m:t>
                                  </m:r>
                                </m:sup>
                              </m:sSup>
                            </m:e>
                          </m:d>
                          <m:r>
                            <a:rPr lang="en-US" b="1" i="1">
                              <a:latin typeface="Cambria Math"/>
                            </a:rPr>
                            <m:t>                       </m:t>
                          </m:r>
                          <m:r>
                            <a:rPr lang="en-US" b="1" i="1">
                              <a:latin typeface="Cambria Math"/>
                            </a:rPr>
                            <m:t>𝟓</m:t>
                          </m:r>
                        </m:e>
                      </m:rad>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228600"/>
                <a:ext cx="8229600" cy="6324600"/>
              </a:xfrm>
              <a:blipFill rotWithShape="1">
                <a:blip r:embed="rId2"/>
                <a:stretch>
                  <a:fillRect l="-1704" t="-1929" r="-444"/>
                </a:stretch>
              </a:blipFill>
            </p:spPr>
            <p:txBody>
              <a:bodyPr/>
              <a:lstStyle/>
              <a:p>
                <a:r>
                  <a:rPr lang="en-US">
                    <a:noFill/>
                  </a:rPr>
                  <a:t> </a:t>
                </a:r>
              </a:p>
            </p:txBody>
          </p:sp>
        </mc:Fallback>
      </mc:AlternateContent>
    </p:spTree>
    <p:extLst>
      <p:ext uri="{BB962C8B-B14F-4D97-AF65-F5344CB8AC3E}">
        <p14:creationId xmlns:p14="http://schemas.microsoft.com/office/powerpoint/2010/main" val="6652451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490</TotalTime>
  <Words>1131</Words>
  <Application>Microsoft Office PowerPoint</Application>
  <PresentationFormat>On-screen Show (4:3)</PresentationFormat>
  <Paragraphs>131</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 “International conference on Petrochemical Engineering” July 10-12, 2017 at Dubai, UAE. “Exploring Innovations and technologies in petroleum and refinery industries”  </vt:lpstr>
      <vt:lpstr>Nuclear Magnetic resonance relaxation Time As a Diagnostic Parameter for Reservoir characterization  Professor: Khalid Elyas Mohamed Elameen Alkhidir khalkhidir@ksu.edu.sa kalkhidir@ksu.edu.sa King Saud University, college of Engineering,  Al-amoudi Research Chair in Petroleum EOR </vt:lpstr>
      <vt:lpstr>Abstract</vt:lpstr>
      <vt:lpstr>PowerPoint Presentation</vt:lpstr>
      <vt:lpstr>PowerPoint Presentation</vt:lpstr>
      <vt:lpstr>PowerPoint Presentation</vt:lpstr>
      <vt:lpstr>PowerPoint Presentation</vt:lpstr>
      <vt:lpstr>Theoretical background </vt:lpstr>
      <vt:lpstr>PowerPoint Presentation</vt:lpstr>
      <vt:lpstr>PowerPoint Presentation</vt:lpstr>
      <vt:lpstr>PowerPoint Presentation</vt:lpstr>
      <vt:lpstr>PowerPoint Presentation</vt:lpstr>
      <vt:lpstr>Sample SJ1;Φ=29%;K=1680mD; Df=2.7859</vt:lpstr>
      <vt:lpstr>Sample SJ2;Φ=35%;K=1955mD; Df=2.7748</vt:lpstr>
      <vt:lpstr>Sample SJ3;Φ=34%;K=56mD; Df=2.4379</vt:lpstr>
      <vt:lpstr>Sample SJ4;Φ=30%;K=176mD; Df=2.6843</vt:lpstr>
      <vt:lpstr>Sample SJ7;Φ=35%;K=1472mD; Df=2.7683</vt:lpstr>
      <vt:lpstr>Sample SJ8;Φ=32%;K=1344mD; Df=2.7752</vt:lpstr>
      <vt:lpstr>Sample SJ9;Φ=31%;K=1394mD; Df=2.7786</vt:lpstr>
      <vt:lpstr>Sample SJ11;Φ=36%;K=1197mD; Df=2.7586</vt:lpstr>
      <vt:lpstr>Sample SJ12;Φ=28%;K=1440mD; Df=2.7859</vt:lpstr>
      <vt:lpstr>Sample SJ13;Φ=25%;K=973mD; Df=2.7557</vt:lpstr>
      <vt:lpstr>Petrophysical model showing transverse relaxation Time Fractal Dimension of Nuclear magnetic resonance </vt:lpstr>
      <vt:lpstr>The three Shajara Transverse Relaxation time nuclear magnetic resonance Fractal dimension Units</vt:lpstr>
      <vt:lpstr>Conclusions</vt:lpstr>
      <vt:lpstr>PowerPoint Presentation</vt:lpstr>
      <vt:lpstr>PowerPoint Presentation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34</cp:revision>
  <dcterms:created xsi:type="dcterms:W3CDTF">2017-05-21T05:05:38Z</dcterms:created>
  <dcterms:modified xsi:type="dcterms:W3CDTF">2017-05-28T07:03:17Z</dcterms:modified>
</cp:coreProperties>
</file>