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77" r:id="rId3"/>
    <p:sldId id="259" r:id="rId4"/>
    <p:sldId id="337" r:id="rId5"/>
    <p:sldId id="331" r:id="rId6"/>
    <p:sldId id="296" r:id="rId7"/>
    <p:sldId id="295" r:id="rId8"/>
    <p:sldId id="329" r:id="rId9"/>
    <p:sldId id="330" r:id="rId10"/>
    <p:sldId id="328" r:id="rId11"/>
    <p:sldId id="338" r:id="rId12"/>
    <p:sldId id="301" r:id="rId13"/>
    <p:sldId id="343" r:id="rId14"/>
    <p:sldId id="339" r:id="rId15"/>
    <p:sldId id="341" r:id="rId16"/>
    <p:sldId id="340" r:id="rId17"/>
    <p:sldId id="309" r:id="rId18"/>
    <p:sldId id="318" r:id="rId19"/>
    <p:sldId id="345" r:id="rId20"/>
    <p:sldId id="347" r:id="rId21"/>
    <p:sldId id="342" r:id="rId22"/>
    <p:sldId id="348" r:id="rId23"/>
    <p:sldId id="349" r:id="rId24"/>
    <p:sldId id="350" r:id="rId25"/>
    <p:sldId id="333" r:id="rId26"/>
    <p:sldId id="336" r:id="rId27"/>
    <p:sldId id="334" r:id="rId28"/>
    <p:sldId id="346" r:id="rId29"/>
    <p:sldId id="324" r:id="rId30"/>
    <p:sldId id="323" r:id="rId31"/>
    <p:sldId id="305" r:id="rId32"/>
    <p:sldId id="316" r:id="rId33"/>
    <p:sldId id="327" r:id="rId34"/>
    <p:sldId id="326" r:id="rId35"/>
    <p:sldId id="325" r:id="rId36"/>
    <p:sldId id="276"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447EC4"/>
    <a:srgbClr val="2A684C"/>
    <a:srgbClr val="000000"/>
    <a:srgbClr val="CFDB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نمط متوسط 1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64" autoAdjust="0"/>
    <p:restoredTop sz="94660" autoAdjust="0"/>
  </p:normalViewPr>
  <p:slideViewPr>
    <p:cSldViewPr>
      <p:cViewPr>
        <p:scale>
          <a:sx n="107" d="100"/>
          <a:sy n="107" d="100"/>
        </p:scale>
        <p:origin x="-474"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www.themegallery.com</a:t>
            </a:r>
            <a:endParaRPr lang="en-US"/>
          </a:p>
        </p:txBody>
      </p:sp>
      <p:sp>
        <p:nvSpPr>
          <p:cNvPr id="8" name="Slide Number Placeholder 7"/>
          <p:cNvSpPr>
            <a:spLocks noGrp="1"/>
          </p:cNvSpPr>
          <p:nvPr>
            <p:ph type="sldNum" sz="quarter" idx="11"/>
          </p:nvPr>
        </p:nvSpPr>
        <p:spPr/>
        <p:txBody>
          <a:bodyPr/>
          <a:lstStyle/>
          <a:p>
            <a:fld id="{A210C38C-9C82-494B-81F7-52AE995EE157}" type="slidenum">
              <a:rPr lang="en-US" smtClean="0"/>
              <a:pPr/>
              <a:t>‹#›</a:t>
            </a:fld>
            <a:endParaRPr lang="en-US"/>
          </a:p>
        </p:txBody>
      </p:sp>
      <p:sp>
        <p:nvSpPr>
          <p:cNvPr id="9" name="Footer Placeholder 8"/>
          <p:cNvSpPr>
            <a:spLocks noGrp="1"/>
          </p:cNvSpPr>
          <p:nvPr>
            <p:ph type="ftr" sz="quarter" idx="12"/>
          </p:nvPr>
        </p:nvSpPr>
        <p:spPr/>
        <p:txBody>
          <a:bodyPr/>
          <a:lstStyle/>
          <a:p>
            <a:r>
              <a:rPr lang="en-US" smtClean="0"/>
              <a:t>Company Logo</a:t>
            </a:r>
            <a:endParaRPr lang="en-US"/>
          </a:p>
        </p:txBody>
      </p:sp>
    </p:spTree>
  </p:cSld>
  <p:clrMapOvr>
    <a:masterClrMapping/>
  </p:clrMapOvr>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www.themegallery.com</a:t>
            </a:r>
            <a:endParaRPr lang="en-US"/>
          </a:p>
        </p:txBody>
      </p:sp>
      <p:sp>
        <p:nvSpPr>
          <p:cNvPr id="8" name="Footer Placeholder 7"/>
          <p:cNvSpPr>
            <a:spLocks noGrp="1"/>
          </p:cNvSpPr>
          <p:nvPr>
            <p:ph type="ftr" sz="quarter" idx="11"/>
          </p:nvPr>
        </p:nvSpPr>
        <p:spPr/>
        <p:txBody>
          <a:bodyPr/>
          <a:lstStyle/>
          <a:p>
            <a:r>
              <a:rPr lang="en-US" smtClean="0"/>
              <a:t>Company Logo</a:t>
            </a:r>
            <a:endParaRPr lang="en-US"/>
          </a:p>
        </p:txBody>
      </p:sp>
      <p:sp>
        <p:nvSpPr>
          <p:cNvPr id="9" name="Slide Number Placeholder 8"/>
          <p:cNvSpPr>
            <a:spLocks noGrp="1"/>
          </p:cNvSpPr>
          <p:nvPr>
            <p:ph type="sldNum" sz="quarter" idx="12"/>
          </p:nvPr>
        </p:nvSpPr>
        <p:spPr/>
        <p:txBody>
          <a:bodyPr/>
          <a:lstStyle/>
          <a:p>
            <a:fld id="{A210C38C-9C82-494B-81F7-52AE995EE157}"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hf sldNum="0"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
        <p:nvSpPr>
          <p:cNvPr id="5" name="Slide Number Placeholder 4"/>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www.themegallery.com</a:t>
            </a:r>
            <a:endParaRPr lang="en-US"/>
          </a:p>
        </p:txBody>
      </p:sp>
      <p:sp>
        <p:nvSpPr>
          <p:cNvPr id="3" name="Footer Placeholder 2"/>
          <p:cNvSpPr>
            <a:spLocks noGrp="1"/>
          </p:cNvSpPr>
          <p:nvPr>
            <p:ph type="ftr" sz="quarter" idx="11"/>
          </p:nvPr>
        </p:nvSpPr>
        <p:spPr/>
        <p:txBody>
          <a:bodyPr/>
          <a:lstStyle/>
          <a:p>
            <a:r>
              <a:rPr lang="en-US" smtClean="0"/>
              <a:t>Company Logo</a:t>
            </a:r>
            <a:endParaRPr lang="en-US"/>
          </a:p>
        </p:txBody>
      </p:sp>
      <p:sp>
        <p:nvSpPr>
          <p:cNvPr id="4" name="Slide Number Placeholder 3"/>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smtClean="0"/>
              <a:t>www.themegallery.com</a:t>
            </a:r>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Company Logo</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210C38C-9C82-494B-81F7-52AE995EE157}"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28597" y="2786058"/>
            <a:ext cx="8215369" cy="2308324"/>
          </a:xfrm>
          <a:prstGeom prst="rect">
            <a:avLst/>
          </a:prstGeom>
        </p:spPr>
        <p:txBody>
          <a:bodyPr wrap="square">
            <a:spAutoFit/>
          </a:bodyPr>
          <a:lstStyle/>
          <a:p>
            <a:pPr algn="ct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1">
                    <a:lumMod val="75000"/>
                  </a:schemeClr>
                </a:solidFill>
                <a:effectLst>
                  <a:outerShdw blurRad="41275" dist="12700" dir="12000000" algn="tl" rotWithShape="0">
                    <a:srgbClr val="000000">
                      <a:alpha val="40000"/>
                    </a:srgbClr>
                  </a:outerShdw>
                </a:effectLst>
                <a:latin typeface="Aharoni" pitchFamily="2" charset="-79"/>
                <a:cs typeface="Aharoni" pitchFamily="2" charset="-79"/>
              </a:rPr>
              <a:t>HEMODYNAMIC   MONITORING </a:t>
            </a:r>
            <a:endParaRPr lang="ar-SA" sz="7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1">
                  <a:lumMod val="75000"/>
                </a:schemeClr>
              </a:solidFill>
              <a:effectLst>
                <a:outerShdw blurRad="41275" dist="12700" dir="12000000" algn="tl" rotWithShape="0">
                  <a:srgbClr val="000000">
                    <a:alpha val="40000"/>
                  </a:srgbClr>
                </a:outerShdw>
              </a:effectLst>
            </a:endParaRPr>
          </a:p>
        </p:txBody>
      </p:sp>
      <p:pic>
        <p:nvPicPr>
          <p:cNvPr id="7" name="صورة 6" descr="بدون عنوان.png"/>
          <p:cNvPicPr>
            <a:picLocks noChangeAspect="1"/>
          </p:cNvPicPr>
          <p:nvPr/>
        </p:nvPicPr>
        <p:blipFill>
          <a:blip r:embed="rId2"/>
          <a:stretch>
            <a:fillRect/>
          </a:stretch>
        </p:blipFill>
        <p:spPr>
          <a:xfrm>
            <a:off x="7358082" y="285728"/>
            <a:ext cx="1500198" cy="189024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Type of </a:t>
            </a:r>
            <a:r>
              <a:rPr lang="en-US" dirty="0"/>
              <a:t>Invasive </a:t>
            </a:r>
            <a:r>
              <a:rPr lang="en-US" dirty="0" smtClean="0"/>
              <a:t>monitoring</a:t>
            </a:r>
            <a:endParaRPr lang="en-US" dirty="0"/>
          </a:p>
        </p:txBody>
      </p:sp>
      <p:sp>
        <p:nvSpPr>
          <p:cNvPr id="7" name="Content Placeholder 6"/>
          <p:cNvSpPr>
            <a:spLocks noGrp="1"/>
          </p:cNvSpPr>
          <p:nvPr>
            <p:ph idx="1"/>
          </p:nvPr>
        </p:nvSpPr>
        <p:spPr/>
        <p:txBody>
          <a:bodyPr>
            <a:normAutofit/>
          </a:bodyPr>
          <a:lstStyle/>
          <a:p>
            <a:pPr algn="l" rtl="0"/>
            <a:r>
              <a:rPr lang="en-US" sz="3200" b="1" dirty="0" smtClean="0">
                <a:solidFill>
                  <a:schemeClr val="tx1"/>
                </a:solidFill>
              </a:rPr>
              <a:t>Invasive</a:t>
            </a:r>
          </a:p>
          <a:p>
            <a:pPr lvl="1" algn="l" rtl="0"/>
            <a:r>
              <a:rPr lang="en-US" sz="3200" b="1" dirty="0" smtClean="0">
                <a:solidFill>
                  <a:schemeClr val="tx1"/>
                </a:solidFill>
              </a:rPr>
              <a:t>Arterial pressure monitoring</a:t>
            </a:r>
          </a:p>
          <a:p>
            <a:pPr lvl="1" algn="l" rtl="0"/>
            <a:r>
              <a:rPr lang="en-US" sz="3200" b="1" dirty="0" smtClean="0">
                <a:solidFill>
                  <a:schemeClr val="tx1"/>
                </a:solidFill>
              </a:rPr>
              <a:t>Central venous pressure </a:t>
            </a:r>
            <a:r>
              <a:rPr lang="en-US" sz="3200" b="1" dirty="0">
                <a:solidFill>
                  <a:schemeClr val="tx1"/>
                </a:solidFill>
              </a:rPr>
              <a:t>monitoring</a:t>
            </a:r>
            <a:endParaRPr lang="en-US" sz="3200" b="1" dirty="0" smtClean="0">
              <a:solidFill>
                <a:schemeClr val="tx1"/>
              </a:solidFill>
            </a:endParaRPr>
          </a:p>
          <a:p>
            <a:pPr lvl="1" algn="l" rtl="0"/>
            <a:r>
              <a:rPr lang="en-US" sz="3200" b="1" dirty="0" smtClean="0">
                <a:solidFill>
                  <a:schemeClr val="tx1"/>
                </a:solidFill>
              </a:rPr>
              <a:t>Pulmonary artery pressure </a:t>
            </a:r>
            <a:r>
              <a:rPr lang="en-US" sz="3200" b="1" dirty="0">
                <a:solidFill>
                  <a:schemeClr val="tx1"/>
                </a:solidFill>
              </a:rPr>
              <a:t>monitoring</a:t>
            </a:r>
            <a:r>
              <a:rPr lang="en-US" sz="3200" b="1" dirty="0" smtClean="0">
                <a:solidFill>
                  <a:schemeClr val="tx1"/>
                </a:solidFill>
              </a:rPr>
              <a:t> </a:t>
            </a:r>
          </a:p>
        </p:txBody>
      </p:sp>
      <p:sp>
        <p:nvSpPr>
          <p:cNvPr id="2" name="Date Placeholder 1"/>
          <p:cNvSpPr>
            <a:spLocks noGrp="1"/>
          </p:cNvSpPr>
          <p:nvPr>
            <p:ph type="dt" sz="half" idx="10"/>
          </p:nvPr>
        </p:nvSpPr>
        <p:spPr/>
        <p:txBody>
          <a:bodyPr/>
          <a:lstStyle/>
          <a:p>
            <a:r>
              <a:rPr lang="en-US" smtClean="0"/>
              <a:t>www.themegallery.com</a:t>
            </a:r>
            <a:endParaRPr lang="en-US"/>
          </a:p>
        </p:txBody>
      </p:sp>
      <p:sp>
        <p:nvSpPr>
          <p:cNvPr id="3" name="Footer Placeholder 2"/>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4071644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Indications for Arterial Catheterization</a:t>
            </a:r>
          </a:p>
        </p:txBody>
      </p:sp>
      <p:sp>
        <p:nvSpPr>
          <p:cNvPr id="5" name="Content Placeholder 4"/>
          <p:cNvSpPr>
            <a:spLocks noGrp="1"/>
          </p:cNvSpPr>
          <p:nvPr>
            <p:ph idx="1"/>
          </p:nvPr>
        </p:nvSpPr>
        <p:spPr/>
        <p:txBody>
          <a:bodyPr>
            <a:normAutofit/>
          </a:bodyPr>
          <a:lstStyle/>
          <a:p>
            <a:pPr marL="0" indent="0">
              <a:buNone/>
            </a:pPr>
            <a:endParaRPr lang="en-US" dirty="0"/>
          </a:p>
          <a:p>
            <a:pPr algn="l" rtl="0"/>
            <a:r>
              <a:rPr lang="en-US" b="1" dirty="0">
                <a:solidFill>
                  <a:schemeClr val="tx1"/>
                </a:solidFill>
              </a:rPr>
              <a:t>Need for continuous blood pressure </a:t>
            </a:r>
            <a:r>
              <a:rPr lang="en-US" b="1" dirty="0" smtClean="0">
                <a:solidFill>
                  <a:schemeClr val="tx1"/>
                </a:solidFill>
              </a:rPr>
              <a:t>measurement</a:t>
            </a:r>
          </a:p>
          <a:p>
            <a:pPr algn="l" rtl="0"/>
            <a:r>
              <a:rPr lang="en-US" b="1" dirty="0" smtClean="0">
                <a:solidFill>
                  <a:schemeClr val="tx1"/>
                </a:solidFill>
              </a:rPr>
              <a:t>Hemodynamic </a:t>
            </a:r>
            <a:r>
              <a:rPr lang="en-US" b="1" dirty="0">
                <a:solidFill>
                  <a:schemeClr val="tx1"/>
                </a:solidFill>
              </a:rPr>
              <a:t>instability</a:t>
            </a:r>
          </a:p>
          <a:p>
            <a:pPr algn="l" rtl="0"/>
            <a:r>
              <a:rPr lang="en-US" b="1" dirty="0">
                <a:solidFill>
                  <a:schemeClr val="tx1"/>
                </a:solidFill>
              </a:rPr>
              <a:t>Vasopressor </a:t>
            </a:r>
            <a:r>
              <a:rPr lang="en-US" b="1" dirty="0" smtClean="0">
                <a:solidFill>
                  <a:schemeClr val="tx1"/>
                </a:solidFill>
              </a:rPr>
              <a:t>requirement</a:t>
            </a:r>
            <a:endParaRPr lang="en-US" b="1" dirty="0">
              <a:solidFill>
                <a:schemeClr val="tx1"/>
              </a:solidFill>
            </a:endParaRPr>
          </a:p>
          <a:p>
            <a:pPr algn="l" rtl="0"/>
            <a:r>
              <a:rPr lang="en-US" b="1" dirty="0" smtClean="0">
                <a:solidFill>
                  <a:schemeClr val="tx1"/>
                </a:solidFill>
              </a:rPr>
              <a:t>Respiratory failure </a:t>
            </a:r>
          </a:p>
          <a:p>
            <a:pPr algn="l" rtl="0"/>
            <a:r>
              <a:rPr lang="en-US" b="1" dirty="0" smtClean="0">
                <a:solidFill>
                  <a:schemeClr val="tx1"/>
                </a:solidFill>
              </a:rPr>
              <a:t>Frequent </a:t>
            </a:r>
            <a:r>
              <a:rPr lang="en-US" b="1" dirty="0">
                <a:solidFill>
                  <a:schemeClr val="tx1"/>
                </a:solidFill>
              </a:rPr>
              <a:t>arterial blood gas </a:t>
            </a:r>
            <a:r>
              <a:rPr lang="en-US" b="1" dirty="0" smtClean="0">
                <a:solidFill>
                  <a:schemeClr val="tx1"/>
                </a:solidFill>
              </a:rPr>
              <a:t>assessments</a:t>
            </a:r>
            <a:endParaRPr lang="en-US" b="1" dirty="0">
              <a:solidFill>
                <a:schemeClr val="tx1"/>
              </a:solidFill>
            </a:endParaRPr>
          </a:p>
          <a:p>
            <a:pPr algn="l" rtl="0"/>
            <a:r>
              <a:rPr lang="en-US" b="1" dirty="0" smtClean="0">
                <a:solidFill>
                  <a:schemeClr val="tx1"/>
                </a:solidFill>
              </a:rPr>
              <a:t>Most </a:t>
            </a:r>
            <a:r>
              <a:rPr lang="en-US" b="1" dirty="0">
                <a:solidFill>
                  <a:schemeClr val="tx1"/>
                </a:solidFill>
              </a:rPr>
              <a:t>common locations: radial, femoral, axillary, and dorsalis </a:t>
            </a:r>
            <a:r>
              <a:rPr lang="en-US" b="1" dirty="0" err="1">
                <a:solidFill>
                  <a:schemeClr val="tx1"/>
                </a:solidFill>
              </a:rPr>
              <a:t>pedis</a:t>
            </a:r>
            <a:endParaRPr lang="en-US" b="1" dirty="0">
              <a:solidFill>
                <a:schemeClr val="tx1"/>
              </a:solidFill>
            </a:endParaRP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1854719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57158" y="476672"/>
            <a:ext cx="8534400" cy="1094940"/>
          </a:xfrm>
        </p:spPr>
        <p:txBody>
          <a:bodyPr>
            <a:normAutofit fontScale="90000"/>
          </a:bodyPr>
          <a:lstStyle/>
          <a:p>
            <a:r>
              <a:rPr lang="en-US" sz="2800" b="1" u="sng" dirty="0" smtClean="0">
                <a:solidFill>
                  <a:schemeClr val="accent4">
                    <a:lumMod val="50000"/>
                  </a:schemeClr>
                </a:solidFill>
              </a:rPr>
              <a:t>CENTRAL VENOUS PRESSURE MONITORING  (CVP)</a:t>
            </a:r>
            <a:endParaRPr lang="ar-SA" sz="2800" dirty="0">
              <a:solidFill>
                <a:schemeClr val="accent4">
                  <a:lumMod val="50000"/>
                </a:schemeClr>
              </a:solidFill>
            </a:endParaRPr>
          </a:p>
        </p:txBody>
      </p:sp>
      <p:sp>
        <p:nvSpPr>
          <p:cNvPr id="4" name="عنصر نائب للمحتوى 3"/>
          <p:cNvSpPr>
            <a:spLocks noGrp="1"/>
          </p:cNvSpPr>
          <p:nvPr>
            <p:ph idx="1"/>
          </p:nvPr>
        </p:nvSpPr>
        <p:spPr/>
        <p:txBody>
          <a:bodyPr/>
          <a:lstStyle/>
          <a:p>
            <a:pPr algn="l">
              <a:buNone/>
            </a:pPr>
            <a:r>
              <a:rPr lang="en-US" dirty="0" smtClean="0">
                <a:solidFill>
                  <a:schemeClr val="tx2">
                    <a:lumMod val="50000"/>
                  </a:schemeClr>
                </a:solidFill>
                <a:latin typeface="+mj-lt"/>
              </a:rPr>
              <a:t> </a:t>
            </a:r>
          </a:p>
          <a:p>
            <a:pPr algn="l">
              <a:buNone/>
            </a:pPr>
            <a:r>
              <a:rPr lang="en-US" b="1" dirty="0" smtClean="0">
                <a:solidFill>
                  <a:schemeClr val="tx2">
                    <a:lumMod val="50000"/>
                  </a:schemeClr>
                </a:solidFill>
                <a:latin typeface="+mj-lt"/>
                <a:cs typeface="Aharoni" pitchFamily="2" charset="-79"/>
              </a:rPr>
              <a:t>The CVP, the pressure in the vena cava or right atrium, is used to assess right ventricular function and venous blood return to the right side of the heart. The CVP can be continuously measured by connecting either a catheter positioned in the vena cava or the proximal port of a pulmonary artery catheter to a pressure monitoring system</a:t>
            </a:r>
            <a:endParaRPr lang="ar-SA" b="1" dirty="0">
              <a:solidFill>
                <a:schemeClr val="tx2">
                  <a:lumMod val="50000"/>
                </a:schemeClr>
              </a:solidFill>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723" y="980728"/>
            <a:ext cx="4680520" cy="4939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9264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Central Venous Pressure Waveform</a:t>
            </a: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264696" cy="4625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711506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Indications for Pulmonary Artery Catheterization</a:t>
            </a:r>
          </a:p>
        </p:txBody>
      </p:sp>
      <p:sp>
        <p:nvSpPr>
          <p:cNvPr id="5" name="Content Placeholder 4"/>
          <p:cNvSpPr>
            <a:spLocks noGrp="1"/>
          </p:cNvSpPr>
          <p:nvPr>
            <p:ph idx="1"/>
          </p:nvPr>
        </p:nvSpPr>
        <p:spPr/>
        <p:txBody>
          <a:bodyPr>
            <a:normAutofit/>
          </a:bodyPr>
          <a:lstStyle/>
          <a:p>
            <a:pPr algn="l" rtl="0"/>
            <a:r>
              <a:rPr lang="en-US" b="1" dirty="0" smtClean="0">
                <a:solidFill>
                  <a:schemeClr val="tx1"/>
                </a:solidFill>
              </a:rPr>
              <a:t>Identification </a:t>
            </a:r>
            <a:r>
              <a:rPr lang="en-US" b="1" dirty="0">
                <a:solidFill>
                  <a:schemeClr val="tx1"/>
                </a:solidFill>
              </a:rPr>
              <a:t>of the type of </a:t>
            </a:r>
            <a:r>
              <a:rPr lang="en-US" b="1" dirty="0" smtClean="0">
                <a:solidFill>
                  <a:schemeClr val="tx1"/>
                </a:solidFill>
              </a:rPr>
              <a:t>shock </a:t>
            </a:r>
          </a:p>
          <a:p>
            <a:pPr lvl="1" algn="l" rtl="0"/>
            <a:r>
              <a:rPr lang="en-US" sz="2400" b="1" dirty="0" smtClean="0">
                <a:solidFill>
                  <a:schemeClr val="tx1"/>
                </a:solidFill>
              </a:rPr>
              <a:t>Cardiogenic </a:t>
            </a:r>
            <a:r>
              <a:rPr lang="en-US" sz="2400" b="1" dirty="0">
                <a:solidFill>
                  <a:schemeClr val="tx1"/>
                </a:solidFill>
              </a:rPr>
              <a:t>(acute MI)</a:t>
            </a:r>
          </a:p>
          <a:p>
            <a:pPr lvl="1" algn="l" rtl="0"/>
            <a:r>
              <a:rPr lang="en-US" sz="2400" b="1" dirty="0">
                <a:solidFill>
                  <a:schemeClr val="tx1"/>
                </a:solidFill>
              </a:rPr>
              <a:t>Hypovolemic (hemorrhagic)</a:t>
            </a:r>
          </a:p>
          <a:p>
            <a:pPr lvl="1" algn="l" rtl="0"/>
            <a:r>
              <a:rPr lang="en-US" sz="2400" b="1" dirty="0">
                <a:solidFill>
                  <a:schemeClr val="tx1"/>
                </a:solidFill>
              </a:rPr>
              <a:t>Obstructive (PE, cardiac </a:t>
            </a:r>
            <a:r>
              <a:rPr lang="en-US" sz="2400" b="1" dirty="0" err="1">
                <a:solidFill>
                  <a:schemeClr val="tx1"/>
                </a:solidFill>
              </a:rPr>
              <a:t>tamponade</a:t>
            </a:r>
            <a:r>
              <a:rPr lang="en-US" sz="2400" b="1" dirty="0">
                <a:solidFill>
                  <a:schemeClr val="tx1"/>
                </a:solidFill>
              </a:rPr>
              <a:t>)</a:t>
            </a:r>
          </a:p>
          <a:p>
            <a:pPr lvl="1" algn="l" rtl="0"/>
            <a:r>
              <a:rPr lang="en-US" sz="2400" b="1" dirty="0">
                <a:solidFill>
                  <a:schemeClr val="tx1"/>
                </a:solidFill>
              </a:rPr>
              <a:t>Distributive (septic)</a:t>
            </a:r>
          </a:p>
          <a:p>
            <a:pPr lvl="1" algn="l" rtl="0"/>
            <a:r>
              <a:rPr lang="en-US" sz="2400" b="1" dirty="0">
                <a:solidFill>
                  <a:schemeClr val="tx1"/>
                </a:solidFill>
              </a:rPr>
              <a:t>Many critically ill patients exhibit elements of more than 1 shock classification</a:t>
            </a:r>
          </a:p>
          <a:p>
            <a:pPr algn="l" rtl="0"/>
            <a:r>
              <a:rPr lang="en-US" b="1" dirty="0" smtClean="0">
                <a:solidFill>
                  <a:schemeClr val="tx1"/>
                </a:solidFill>
              </a:rPr>
              <a:t>Monitoring </a:t>
            </a:r>
            <a:r>
              <a:rPr lang="en-US" b="1" dirty="0">
                <a:solidFill>
                  <a:schemeClr val="tx1"/>
                </a:solidFill>
              </a:rPr>
              <a:t>the effectiveness of therapy</a:t>
            </a:r>
          </a:p>
          <a:p>
            <a:endParaRPr lang="en-US" dirty="0"/>
          </a:p>
        </p:txBody>
      </p:sp>
    </p:spTree>
    <p:extLst>
      <p:ext uri="{BB962C8B-B14F-4D97-AF65-F5344CB8AC3E}">
        <p14:creationId xmlns:p14="http://schemas.microsoft.com/office/powerpoint/2010/main" val="1488995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4400" b="1" dirty="0">
                <a:effectLst/>
              </a:rPr>
              <a:t>Pulmonary Artery </a:t>
            </a:r>
            <a:r>
              <a:rPr lang="en-US" sz="4400" b="1" dirty="0" smtClean="0">
                <a:effectLst/>
              </a:rPr>
              <a:t>Catheter</a:t>
            </a:r>
            <a:br>
              <a:rPr lang="en-US" sz="4400" b="1" dirty="0" smtClean="0">
                <a:effectLst/>
              </a:rPr>
            </a:br>
            <a:r>
              <a:rPr lang="en-US" sz="4400" b="1" dirty="0" smtClean="0">
                <a:effectLst/>
              </a:rPr>
              <a:t>(</a:t>
            </a:r>
            <a:r>
              <a:rPr lang="en-US" sz="4400" b="1" dirty="0">
                <a:effectLst/>
              </a:rPr>
              <a:t>Swan-</a:t>
            </a:r>
            <a:r>
              <a:rPr lang="en-US" sz="4400" b="1" dirty="0" err="1">
                <a:effectLst/>
              </a:rPr>
              <a:t>Ganz</a:t>
            </a:r>
            <a:r>
              <a:rPr lang="en-US" sz="4400" b="1" dirty="0">
                <a:effectLst/>
              </a:rPr>
              <a:t> </a:t>
            </a:r>
            <a:r>
              <a:rPr lang="en-US" sz="4400" b="1" dirty="0" smtClean="0">
                <a:effectLst/>
              </a:rPr>
              <a:t>catheter)</a:t>
            </a:r>
            <a:endParaRPr lang="en-US" sz="4400" b="1" dirty="0">
              <a:effectLst/>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1916832"/>
            <a:ext cx="529153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8771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914384"/>
          </a:xfrm>
        </p:spPr>
        <p:txBody>
          <a:bodyPr>
            <a:noAutofit/>
          </a:bodyPr>
          <a:lstStyle/>
          <a:p>
            <a:r>
              <a:rPr lang="en-US" sz="2800" b="1" u="sng" dirty="0" smtClean="0">
                <a:solidFill>
                  <a:schemeClr val="accent1">
                    <a:lumMod val="50000"/>
                  </a:schemeClr>
                </a:solidFill>
              </a:rPr>
              <a:t>PULMONARY ARTERY Catheter</a:t>
            </a:r>
            <a:endParaRPr lang="ar-SA" sz="2800" b="1" dirty="0">
              <a:solidFill>
                <a:schemeClr val="accent1">
                  <a:lumMod val="50000"/>
                </a:schemeClr>
              </a:solidFill>
            </a:endParaRPr>
          </a:p>
        </p:txBody>
      </p:sp>
      <p:pic>
        <p:nvPicPr>
          <p:cNvPr id="11266" name="Picture 2" descr="http://upload.wikimedia.org/wikipedia/commons/e/ea/Pulmonary_artery_catheter_engli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7920880" cy="51845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dirty="0"/>
          </a:p>
        </p:txBody>
      </p:sp>
      <p:pic>
        <p:nvPicPr>
          <p:cNvPr id="5" name="Picture 2" descr="C:\Users\UMA HARI\Desktop\New folder\hemo1_2.gif"/>
          <p:cNvPicPr>
            <a:picLocks noGrp="1" noChangeAspect="1" noChangeArrowheads="1"/>
          </p:cNvPicPr>
          <p:nvPr>
            <p:ph idx="1"/>
          </p:nvPr>
        </p:nvPicPr>
        <p:blipFill>
          <a:blip r:embed="rId2" cstate="print"/>
          <a:srcRect/>
          <a:stretch>
            <a:fillRect/>
          </a:stretch>
        </p:blipFill>
        <p:spPr bwMode="auto">
          <a:xfrm>
            <a:off x="214282" y="214290"/>
            <a:ext cx="8715435" cy="642942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712968" cy="792088"/>
          </a:xfrm>
        </p:spPr>
        <p:txBody>
          <a:bodyPr/>
          <a:lstStyle/>
          <a:p>
            <a:r>
              <a:rPr lang="en-US" sz="3600" b="1" dirty="0" smtClean="0">
                <a:effectLst>
                  <a:outerShdw blurRad="38100" dist="38100" dir="2700000" algn="tl">
                    <a:srgbClr val="000000">
                      <a:alpha val="43137"/>
                    </a:srgbClr>
                  </a:outerShdw>
                </a:effectLst>
              </a:rPr>
              <a:t>Measuring hemodynamic parameters </a:t>
            </a:r>
            <a:endParaRPr lang="en-US" sz="3600" b="1"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104016" y="1340768"/>
            <a:ext cx="8503920" cy="4447356"/>
          </a:xfrm>
        </p:spPr>
        <p:txBody>
          <a:bodyPr>
            <a:normAutofit/>
          </a:bodyPr>
          <a:lstStyle/>
          <a:p>
            <a:pPr algn="l" rtl="0"/>
            <a:r>
              <a:rPr lang="en-US" b="1" dirty="0" smtClean="0">
                <a:solidFill>
                  <a:schemeClr val="tx1"/>
                </a:solidFill>
              </a:rPr>
              <a:t>Before obtaining hemodynamic parameters, the transducer is leveled and zeroed</a:t>
            </a:r>
            <a:r>
              <a:rPr lang="en-US" b="1" dirty="0">
                <a:solidFill>
                  <a:schemeClr val="tx1"/>
                </a:solidFill>
              </a:rPr>
              <a:t>.</a:t>
            </a:r>
          </a:p>
          <a:p>
            <a:pPr marL="0" indent="0" algn="l" rtl="0">
              <a:buNone/>
            </a:pPr>
            <a:r>
              <a:rPr lang="en-US" b="1" dirty="0">
                <a:solidFill>
                  <a:schemeClr val="tx1"/>
                </a:solidFill>
              </a:rPr>
              <a:t>1. Explain the procedure to the patient to gain informed consent.</a:t>
            </a:r>
          </a:p>
          <a:p>
            <a:pPr marL="0" indent="0" algn="l" rtl="0">
              <a:buNone/>
            </a:pPr>
            <a:r>
              <a:rPr lang="en-US" b="1" dirty="0">
                <a:solidFill>
                  <a:schemeClr val="tx1"/>
                </a:solidFill>
              </a:rPr>
              <a:t>2. If IV fluid is not running, ensure that the CVC is patent by flushing the catheter.</a:t>
            </a:r>
          </a:p>
          <a:p>
            <a:pPr marL="0" indent="0" algn="l" rtl="0">
              <a:buNone/>
            </a:pPr>
            <a:r>
              <a:rPr lang="en-US" b="1" dirty="0">
                <a:solidFill>
                  <a:schemeClr val="tx1"/>
                </a:solidFill>
              </a:rPr>
              <a:t>3. Place the patient flat in a supine position if possible. </a:t>
            </a:r>
          </a:p>
          <a:p>
            <a:pPr algn="l" rtl="0"/>
            <a:r>
              <a:rPr lang="en-US" b="1" dirty="0" smtClean="0">
                <a:solidFill>
                  <a:schemeClr val="tx1"/>
                </a:solidFill>
              </a:rPr>
              <a:t>Zero reference point is:</a:t>
            </a:r>
            <a:r>
              <a:rPr lang="en-US" b="1" dirty="0">
                <a:solidFill>
                  <a:schemeClr val="tx1"/>
                </a:solidFill>
              </a:rPr>
              <a:t> </a:t>
            </a:r>
            <a:r>
              <a:rPr lang="en-US" b="1" dirty="0" smtClean="0">
                <a:solidFill>
                  <a:schemeClr val="tx1"/>
                </a:solidFill>
              </a:rPr>
              <a:t>mid-axillary line </a:t>
            </a:r>
            <a:r>
              <a:rPr lang="en-US" b="1" dirty="0">
                <a:solidFill>
                  <a:schemeClr val="tx1"/>
                </a:solidFill>
              </a:rPr>
              <a:t>at the fourth </a:t>
            </a:r>
            <a:r>
              <a:rPr lang="en-US" b="1" dirty="0" smtClean="0">
                <a:solidFill>
                  <a:schemeClr val="tx1"/>
                </a:solidFill>
              </a:rPr>
              <a:t>intercostal space</a:t>
            </a:r>
          </a:p>
          <a:p>
            <a:pPr marL="0" indent="0" algn="l" rtl="0">
              <a:buNone/>
            </a:pPr>
            <a:r>
              <a:rPr lang="en-US" b="1" dirty="0" smtClean="0">
                <a:solidFill>
                  <a:schemeClr val="tx1"/>
                </a:solidFill>
              </a:rPr>
              <a:t> (</a:t>
            </a:r>
            <a:r>
              <a:rPr lang="en-US" b="1" dirty="0" err="1" smtClean="0">
                <a:solidFill>
                  <a:schemeClr val="tx1"/>
                </a:solidFill>
              </a:rPr>
              <a:t>Phlebostatic</a:t>
            </a:r>
            <a:r>
              <a:rPr lang="en-US" b="1" dirty="0" smtClean="0">
                <a:solidFill>
                  <a:schemeClr val="tx1"/>
                </a:solidFill>
              </a:rPr>
              <a:t> axis)</a:t>
            </a:r>
          </a:p>
          <a:p>
            <a:pPr algn="l" rtl="0"/>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797152"/>
            <a:ext cx="4503373" cy="1981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3612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dirty="0" smtClean="0">
                <a:solidFill>
                  <a:schemeClr val="accent1"/>
                </a:solidFill>
              </a:rPr>
              <a:t>Outline </a:t>
            </a:r>
            <a:endParaRPr lang="en-US" dirty="0">
              <a:solidFill>
                <a:schemeClr val="accent1"/>
              </a:solidFill>
            </a:endParaRPr>
          </a:p>
        </p:txBody>
      </p:sp>
      <p:grpSp>
        <p:nvGrpSpPr>
          <p:cNvPr id="88105" name="Group 41"/>
          <p:cNvGrpSpPr>
            <a:grpSpLocks/>
          </p:cNvGrpSpPr>
          <p:nvPr/>
        </p:nvGrpSpPr>
        <p:grpSpPr bwMode="auto">
          <a:xfrm>
            <a:off x="2362200" y="1905000"/>
            <a:ext cx="4724400" cy="685800"/>
            <a:chOff x="1296" y="1824"/>
            <a:chExt cx="2976" cy="432"/>
          </a:xfrm>
        </p:grpSpPr>
        <p:sp>
          <p:nvSpPr>
            <p:cNvPr id="88106"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07"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08" name="Text Box 44"/>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dirty="0"/>
                <a:t>Click to add Title</a:t>
              </a:r>
            </a:p>
          </p:txBody>
        </p:sp>
        <p:sp>
          <p:nvSpPr>
            <p:cNvPr id="88109" name="Text Box 4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dirty="0">
                  <a:solidFill>
                    <a:schemeClr val="bg1"/>
                  </a:solidFill>
                </a:rPr>
                <a:t>1</a:t>
              </a:r>
            </a:p>
          </p:txBody>
        </p:sp>
      </p:grpSp>
      <p:grpSp>
        <p:nvGrpSpPr>
          <p:cNvPr id="88110" name="Group 46"/>
          <p:cNvGrpSpPr>
            <a:grpSpLocks/>
          </p:cNvGrpSpPr>
          <p:nvPr/>
        </p:nvGrpSpPr>
        <p:grpSpPr bwMode="auto">
          <a:xfrm>
            <a:off x="2362200" y="2743200"/>
            <a:ext cx="4724400" cy="685800"/>
            <a:chOff x="1296" y="1824"/>
            <a:chExt cx="2976" cy="432"/>
          </a:xfrm>
        </p:grpSpPr>
        <p:sp>
          <p:nvSpPr>
            <p:cNvPr id="88111" name="AutoShape 47"/>
            <p:cNvSpPr>
              <a:spLocks noChangeArrowheads="1"/>
            </p:cNvSpPr>
            <p:nvPr/>
          </p:nvSpPr>
          <p:spPr bwMode="gray">
            <a:xfrm>
              <a:off x="1536" y="1899"/>
              <a:ext cx="2736" cy="288"/>
            </a:xfrm>
            <a:prstGeom prst="roundRect">
              <a:avLst>
                <a:gd name="adj" fmla="val 16667"/>
              </a:avLst>
            </a:prstGeom>
            <a:noFill/>
            <a:ln w="28575" algn="ctr">
              <a:solidFill>
                <a:schemeClr val="accent1"/>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12" name="AutoShape 4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13" name="Text Box 4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14" name="Text Box 5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2</a:t>
              </a:r>
            </a:p>
          </p:txBody>
        </p:sp>
      </p:grpSp>
      <p:grpSp>
        <p:nvGrpSpPr>
          <p:cNvPr id="88115" name="Group 51"/>
          <p:cNvGrpSpPr>
            <a:grpSpLocks/>
          </p:cNvGrpSpPr>
          <p:nvPr/>
        </p:nvGrpSpPr>
        <p:grpSpPr bwMode="auto">
          <a:xfrm>
            <a:off x="2362200" y="3581400"/>
            <a:ext cx="4724400" cy="685800"/>
            <a:chOff x="1296" y="1824"/>
            <a:chExt cx="2976" cy="432"/>
          </a:xfrm>
        </p:grpSpPr>
        <p:sp>
          <p:nvSpPr>
            <p:cNvPr id="88116" name="AutoShape 52"/>
            <p:cNvSpPr>
              <a:spLocks noChangeArrowheads="1"/>
            </p:cNvSpPr>
            <p:nvPr/>
          </p:nvSpPr>
          <p:spPr bwMode="gray">
            <a:xfrm>
              <a:off x="1536" y="1899"/>
              <a:ext cx="2736" cy="288"/>
            </a:xfrm>
            <a:prstGeom prst="roundRect">
              <a:avLst>
                <a:gd name="adj" fmla="val 16667"/>
              </a:avLst>
            </a:prstGeom>
            <a:noFill/>
            <a:ln w="28575" algn="ctr">
              <a:solidFill>
                <a:schemeClr val="hlink"/>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17"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18" name="Text Box 54"/>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19" name="Text Box 5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3</a:t>
              </a:r>
            </a:p>
          </p:txBody>
        </p:sp>
      </p:grpSp>
      <p:grpSp>
        <p:nvGrpSpPr>
          <p:cNvPr id="88120" name="Group 56"/>
          <p:cNvGrpSpPr>
            <a:grpSpLocks/>
          </p:cNvGrpSpPr>
          <p:nvPr/>
        </p:nvGrpSpPr>
        <p:grpSpPr bwMode="auto">
          <a:xfrm>
            <a:off x="2362200" y="4495800"/>
            <a:ext cx="4724400" cy="685800"/>
            <a:chOff x="1296" y="1824"/>
            <a:chExt cx="2976" cy="432"/>
          </a:xfrm>
        </p:grpSpPr>
        <p:sp>
          <p:nvSpPr>
            <p:cNvPr id="88121" name="AutoShape 57"/>
            <p:cNvSpPr>
              <a:spLocks noChangeArrowheads="1"/>
            </p:cNvSpPr>
            <p:nvPr/>
          </p:nvSpPr>
          <p:spPr bwMode="gray">
            <a:xfrm>
              <a:off x="1536" y="1899"/>
              <a:ext cx="2736" cy="288"/>
            </a:xfrm>
            <a:prstGeom prst="roundRect">
              <a:avLst>
                <a:gd name="adj" fmla="val 16667"/>
              </a:avLst>
            </a:prstGeom>
            <a:noFill/>
            <a:ln w="28575" algn="ctr">
              <a:solidFill>
                <a:schemeClr val="folHlink"/>
              </a:solidFill>
              <a:round/>
              <a:headEnd/>
              <a:tailEnd/>
            </a:ln>
            <a:effectLst>
              <a:outerShdw dist="99190" dir="2388334" algn="ctr" rotWithShape="0">
                <a:schemeClr val="bg2">
                  <a:alpha val="50000"/>
                </a:schemeClr>
              </a:outerShdw>
            </a:effectLst>
          </p:spPr>
          <p:txBody>
            <a:bodyPr wrap="none" anchor="ctr"/>
            <a:lstStyle/>
            <a:p>
              <a:pPr algn="ctr"/>
              <a:endParaRPr lang="ar-SA"/>
            </a:p>
          </p:txBody>
        </p:sp>
        <p:sp>
          <p:nvSpPr>
            <p:cNvPr id="88122" name="AutoShape 58"/>
            <p:cNvSpPr>
              <a:spLocks noChangeArrowheads="1"/>
            </p:cNvSpPr>
            <p:nvPr/>
          </p:nvSpPr>
          <p:spPr bwMode="gray">
            <a:xfrm>
              <a:off x="1296" y="1824"/>
              <a:ext cx="432" cy="432"/>
            </a:xfrm>
            <a:prstGeom prst="diamond">
              <a:avLst/>
            </a:prstGeom>
            <a:solidFill>
              <a:schemeClr val="fo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23" name="Text Box 5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24" name="Text Box 6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4</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229600" cy="1195536"/>
          </a:xfrm>
        </p:spPr>
        <p:txBody>
          <a:bodyPr/>
          <a:lstStyle/>
          <a:p>
            <a:r>
              <a:rPr lang="en-US" dirty="0"/>
              <a:t>M</a:t>
            </a:r>
            <a:r>
              <a:rPr lang="en-US" dirty="0" smtClean="0"/>
              <a:t>ethods</a:t>
            </a:r>
            <a:endParaRPr lang="en-US" dirty="0"/>
          </a:p>
        </p:txBody>
      </p:sp>
      <p:sp>
        <p:nvSpPr>
          <p:cNvPr id="5" name="Content Placeholder 4"/>
          <p:cNvSpPr>
            <a:spLocks noGrp="1"/>
          </p:cNvSpPr>
          <p:nvPr>
            <p:ph idx="1"/>
          </p:nvPr>
        </p:nvSpPr>
        <p:spPr/>
        <p:txBody>
          <a:bodyPr/>
          <a:lstStyle/>
          <a:p>
            <a:endParaRPr lang="en-US" dirty="0"/>
          </a:p>
          <a:p>
            <a:pPr marL="514350" indent="-514350" algn="l" rtl="0">
              <a:buFont typeface="+mj-lt"/>
              <a:buAutoNum type="arabicPeriod"/>
            </a:pPr>
            <a:r>
              <a:rPr lang="en-US" sz="2800" b="1" dirty="0">
                <a:solidFill>
                  <a:schemeClr val="tx1"/>
                </a:solidFill>
              </a:rPr>
              <a:t>Using a </a:t>
            </a:r>
            <a:r>
              <a:rPr lang="en-US" sz="2800" b="1" dirty="0" smtClean="0">
                <a:solidFill>
                  <a:schemeClr val="tx1"/>
                </a:solidFill>
              </a:rPr>
              <a:t>manometer</a:t>
            </a:r>
            <a:r>
              <a:rPr lang="en-US" sz="2800" dirty="0">
                <a:solidFill>
                  <a:schemeClr val="tx1"/>
                </a:solidFill>
              </a:rPr>
              <a:t> </a:t>
            </a:r>
            <a:endParaRPr lang="en-US" sz="2800" dirty="0" smtClean="0">
              <a:solidFill>
                <a:schemeClr val="tx1"/>
              </a:solidFill>
            </a:endParaRPr>
          </a:p>
          <a:p>
            <a:pPr marL="514350" indent="-514350">
              <a:buFont typeface="+mj-lt"/>
              <a:buAutoNum type="arabicPeriod"/>
            </a:pPr>
            <a:endParaRPr lang="en-US" sz="2800" dirty="0">
              <a:solidFill>
                <a:schemeClr val="tx1"/>
              </a:solidFill>
            </a:endParaRPr>
          </a:p>
          <a:p>
            <a:pPr marL="514350" indent="-514350">
              <a:buFont typeface="+mj-lt"/>
              <a:buAutoNum type="arabicPeriod"/>
            </a:pPr>
            <a:endParaRPr lang="en-US" sz="2800" dirty="0" smtClean="0">
              <a:solidFill>
                <a:schemeClr val="tx1"/>
              </a:solidFill>
            </a:endParaRPr>
          </a:p>
          <a:p>
            <a:pPr marL="514350" indent="-514350">
              <a:buFont typeface="+mj-lt"/>
              <a:buAutoNum type="arabicPeriod"/>
            </a:pPr>
            <a:endParaRPr lang="en-US" sz="2800" dirty="0">
              <a:solidFill>
                <a:schemeClr val="tx1"/>
              </a:solidFill>
            </a:endParaRPr>
          </a:p>
          <a:p>
            <a:pPr marL="514350" indent="-514350" algn="l" rtl="0">
              <a:buFont typeface="+mj-lt"/>
              <a:buAutoNum type="arabicPeriod"/>
            </a:pPr>
            <a:r>
              <a:rPr lang="en-US" sz="2800" b="1" dirty="0">
                <a:solidFill>
                  <a:schemeClr val="tx1"/>
                </a:solidFill>
              </a:rPr>
              <a:t>Using a transducer </a:t>
            </a:r>
            <a:endParaRPr lang="en-US" sz="2800" dirty="0">
              <a:solidFill>
                <a:schemeClr val="tx1"/>
              </a:solidFill>
            </a:endParaRPr>
          </a:p>
          <a:p>
            <a:pPr marL="514350" indent="-514350">
              <a:buFont typeface="+mj-lt"/>
              <a:buAutoNum type="arabicPeriod"/>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12775"/>
            <a:ext cx="3348373" cy="2305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933055"/>
            <a:ext cx="3348373" cy="256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0572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60648"/>
            <a:ext cx="7056784" cy="6378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98796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933"/>
            <a:ext cx="8229600" cy="1123528"/>
          </a:xfrm>
        </p:spPr>
        <p:txBody>
          <a:bodyPr>
            <a:normAutofit/>
          </a:bodyPr>
          <a:lstStyle/>
          <a:p>
            <a:pPr marL="514350" indent="-514350" rtl="0"/>
            <a:r>
              <a:rPr lang="en-US" b="1" dirty="0"/>
              <a:t>Using a transducer </a:t>
            </a:r>
            <a:endParaRPr lang="en-US" dirty="0"/>
          </a:p>
        </p:txBody>
      </p:sp>
      <p:sp>
        <p:nvSpPr>
          <p:cNvPr id="5" name="Content Placeholder 4"/>
          <p:cNvSpPr>
            <a:spLocks noGrp="1"/>
          </p:cNvSpPr>
          <p:nvPr>
            <p:ph idx="1"/>
          </p:nvPr>
        </p:nvSpPr>
        <p:spPr>
          <a:xfrm>
            <a:off x="301752" y="1527048"/>
            <a:ext cx="5494384" cy="4572000"/>
          </a:xfrm>
        </p:spPr>
        <p:txBody>
          <a:bodyPr/>
          <a:lstStyle/>
          <a:p>
            <a:endParaRPr lang="en-US" dirty="0"/>
          </a:p>
          <a:p>
            <a:pPr marL="514350" indent="-514350" algn="l" rtl="0">
              <a:buFont typeface="+mj-lt"/>
              <a:buAutoNum type="arabicPeriod"/>
            </a:pPr>
            <a:r>
              <a:rPr lang="en-US" b="1" dirty="0">
                <a:solidFill>
                  <a:schemeClr val="tx1"/>
                </a:solidFill>
              </a:rPr>
              <a:t>white or proximal lumen is suitable for measuring CVP</a:t>
            </a:r>
            <a:r>
              <a:rPr lang="en-US" b="1" dirty="0" smtClean="0">
                <a:solidFill>
                  <a:schemeClr val="tx1"/>
                </a:solidFill>
              </a:rPr>
              <a:t>.</a:t>
            </a:r>
          </a:p>
          <a:p>
            <a:pPr marL="514350" indent="-514350" algn="l" rtl="0">
              <a:buFont typeface="+mj-lt"/>
              <a:buAutoNum type="arabicPeriod"/>
            </a:pPr>
            <a:endParaRPr lang="en-US" b="1" dirty="0">
              <a:solidFill>
                <a:schemeClr val="tx1"/>
              </a:solidFill>
            </a:endParaRPr>
          </a:p>
          <a:p>
            <a:pPr marL="514350" indent="-514350" algn="l" rtl="0">
              <a:buFont typeface="+mj-lt"/>
              <a:buAutoNum type="arabicPeriod"/>
            </a:pPr>
            <a:endParaRPr lang="en-US" b="1" dirty="0" smtClean="0">
              <a:solidFill>
                <a:schemeClr val="tx1"/>
              </a:solidFill>
            </a:endParaRPr>
          </a:p>
          <a:p>
            <a:pPr marL="514350" indent="-514350">
              <a:buFont typeface="+mj-lt"/>
              <a:buAutoNum type="arabicPeriod"/>
            </a:pPr>
            <a:endParaRPr lang="en-US" b="1" dirty="0">
              <a:solidFill>
                <a:schemeClr val="tx1"/>
              </a:solidFill>
            </a:endParaRPr>
          </a:p>
          <a:p>
            <a:pPr marL="514350" indent="-514350" algn="l" rtl="0">
              <a:buFont typeface="+mj-lt"/>
              <a:buAutoNum type="arabicPeriod"/>
            </a:pPr>
            <a:r>
              <a:rPr lang="en-US" b="1" dirty="0">
                <a:solidFill>
                  <a:schemeClr val="tx1"/>
                </a:solidFill>
              </a:rPr>
              <a:t>Tape the transducer to the </a:t>
            </a:r>
            <a:r>
              <a:rPr lang="en-US" b="1" dirty="0" err="1" smtClean="0">
                <a:solidFill>
                  <a:schemeClr val="tx1"/>
                </a:solidFill>
              </a:rPr>
              <a:t>phlebostatic</a:t>
            </a:r>
            <a:r>
              <a:rPr lang="en-US" b="1" dirty="0" smtClean="0">
                <a:solidFill>
                  <a:schemeClr val="tx1"/>
                </a:solidFill>
              </a:rPr>
              <a:t> axis </a:t>
            </a:r>
            <a:r>
              <a:rPr lang="en-US" b="1" dirty="0">
                <a:solidFill>
                  <a:schemeClr val="tx1"/>
                </a:solidFill>
              </a:rPr>
              <a:t>or as near to the right atrium as possible</a:t>
            </a:r>
          </a:p>
          <a:p>
            <a:pPr algn="l" rtl="0"/>
            <a:endParaRPr lang="en-US" dirty="0"/>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7" y="1465482"/>
            <a:ext cx="3125287" cy="2287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892646"/>
            <a:ext cx="3125286" cy="2560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07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50" y="534906"/>
            <a:ext cx="8229600" cy="691480"/>
          </a:xfrm>
        </p:spPr>
        <p:txBody>
          <a:bodyPr/>
          <a:lstStyle/>
          <a:p>
            <a:r>
              <a:rPr lang="en-US" i="1" dirty="0" smtClean="0"/>
              <a:t>Continue</a:t>
            </a:r>
            <a:endParaRPr lang="en-US" i="1" dirty="0"/>
          </a:p>
        </p:txBody>
      </p:sp>
      <p:sp>
        <p:nvSpPr>
          <p:cNvPr id="5" name="Content Placeholder 4"/>
          <p:cNvSpPr>
            <a:spLocks noGrp="1"/>
          </p:cNvSpPr>
          <p:nvPr>
            <p:ph idx="1"/>
          </p:nvPr>
        </p:nvSpPr>
        <p:spPr>
          <a:xfrm>
            <a:off x="301752" y="1527048"/>
            <a:ext cx="5422376" cy="4572000"/>
          </a:xfrm>
        </p:spPr>
        <p:txBody>
          <a:bodyPr/>
          <a:lstStyle/>
          <a:p>
            <a:pPr marL="514350" indent="-514350" algn="l" rtl="0">
              <a:buFont typeface="+mj-lt"/>
              <a:buAutoNum type="arabicPeriod" startAt="3"/>
            </a:pPr>
            <a:r>
              <a:rPr lang="en-US" b="1" dirty="0" smtClean="0">
                <a:solidFill>
                  <a:schemeClr val="tx1"/>
                </a:solidFill>
              </a:rPr>
              <a:t>Turn </a:t>
            </a:r>
            <a:r>
              <a:rPr lang="en-US" b="1" dirty="0">
                <a:solidFill>
                  <a:schemeClr val="tx1"/>
                </a:solidFill>
              </a:rPr>
              <a:t>the tap off to the patient and open to the air by removing the cap from the three-way port opening the system to the atmosphere</a:t>
            </a:r>
            <a:r>
              <a:rPr lang="en-US" b="1" dirty="0" smtClean="0">
                <a:solidFill>
                  <a:schemeClr val="tx1"/>
                </a:solidFill>
              </a:rPr>
              <a:t>.</a:t>
            </a:r>
          </a:p>
          <a:p>
            <a:pPr marL="514350" indent="-514350">
              <a:buFont typeface="+mj-lt"/>
              <a:buAutoNum type="arabicPeriod" startAt="3"/>
            </a:pPr>
            <a:endParaRPr lang="en-US" b="1" dirty="0">
              <a:solidFill>
                <a:schemeClr val="tx1"/>
              </a:solidFill>
            </a:endParaRPr>
          </a:p>
          <a:p>
            <a:pPr marL="514350" indent="-514350" algn="l" rtl="0">
              <a:buFont typeface="+mj-lt"/>
              <a:buAutoNum type="arabicPeriod" startAt="3"/>
            </a:pPr>
            <a:r>
              <a:rPr lang="en-US" b="1" dirty="0">
                <a:solidFill>
                  <a:schemeClr val="tx1"/>
                </a:solidFill>
              </a:rPr>
              <a:t>Press the zero button on the monitor and wait while calibration occurs.</a:t>
            </a:r>
          </a:p>
          <a:p>
            <a:pPr algn="l" rtl="0"/>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5835" y="1232066"/>
            <a:ext cx="3208015" cy="240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789040"/>
            <a:ext cx="3208014" cy="243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rot="5400000">
            <a:off x="8459665" y="4345273"/>
            <a:ext cx="576064" cy="32769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266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61256"/>
            <a:ext cx="8229600" cy="1051520"/>
          </a:xfrm>
        </p:spPr>
        <p:txBody>
          <a:bodyPr/>
          <a:lstStyle/>
          <a:p>
            <a:r>
              <a:rPr lang="en-US" i="1" dirty="0"/>
              <a:t>Continue</a:t>
            </a:r>
            <a:endParaRPr lang="en-US" dirty="0"/>
          </a:p>
        </p:txBody>
      </p:sp>
      <p:sp>
        <p:nvSpPr>
          <p:cNvPr id="5" name="Content Placeholder 4"/>
          <p:cNvSpPr>
            <a:spLocks noGrp="1"/>
          </p:cNvSpPr>
          <p:nvPr>
            <p:ph idx="1"/>
          </p:nvPr>
        </p:nvSpPr>
        <p:spPr>
          <a:xfrm>
            <a:off x="179512" y="1527048"/>
            <a:ext cx="4896544" cy="4782272"/>
          </a:xfrm>
        </p:spPr>
        <p:txBody>
          <a:bodyPr>
            <a:normAutofit fontScale="92500"/>
          </a:bodyPr>
          <a:lstStyle/>
          <a:p>
            <a:pPr marL="514350" indent="-514350" algn="l" rtl="0">
              <a:buFont typeface="+mj-lt"/>
              <a:buAutoNum type="arabicPeriod" startAt="5"/>
            </a:pPr>
            <a:r>
              <a:rPr lang="en-US" b="1" dirty="0" smtClean="0">
                <a:solidFill>
                  <a:schemeClr val="tx1"/>
                </a:solidFill>
              </a:rPr>
              <a:t>When </a:t>
            </a:r>
            <a:r>
              <a:rPr lang="en-US" b="1" dirty="0">
                <a:solidFill>
                  <a:schemeClr val="tx1"/>
                </a:solidFill>
              </a:rPr>
              <a:t>'zeroed' is displayed on the monitor, replace the cap on the three-way tap and turn the tap on to the patient</a:t>
            </a:r>
            <a:r>
              <a:rPr lang="en-US" b="1" dirty="0" smtClean="0">
                <a:solidFill>
                  <a:schemeClr val="tx1"/>
                </a:solidFill>
              </a:rPr>
              <a:t>.</a:t>
            </a:r>
          </a:p>
          <a:p>
            <a:pPr marL="0" indent="0" algn="l" rtl="0">
              <a:buNone/>
            </a:pPr>
            <a:endParaRPr lang="en-US" b="1" dirty="0">
              <a:solidFill>
                <a:schemeClr val="tx1"/>
              </a:solidFill>
            </a:endParaRPr>
          </a:p>
          <a:p>
            <a:pPr marL="0" indent="0" algn="l" rtl="0">
              <a:buNone/>
            </a:pPr>
            <a:endParaRPr lang="en-US" b="1" dirty="0">
              <a:solidFill>
                <a:schemeClr val="tx1"/>
              </a:solidFill>
            </a:endParaRPr>
          </a:p>
          <a:p>
            <a:pPr marL="514350" indent="-514350" algn="l" rtl="0">
              <a:buFont typeface="+mj-lt"/>
              <a:buAutoNum type="arabicPeriod" startAt="6"/>
            </a:pPr>
            <a:r>
              <a:rPr lang="en-US" b="1" dirty="0" smtClean="0">
                <a:solidFill>
                  <a:schemeClr val="tx1"/>
                </a:solidFill>
              </a:rPr>
              <a:t>Observe </a:t>
            </a:r>
            <a:r>
              <a:rPr lang="en-US" b="1" dirty="0">
                <a:solidFill>
                  <a:schemeClr val="tx1"/>
                </a:solidFill>
              </a:rPr>
              <a:t>the CVP trace on the monitor. The waveform undulates as the right atrium contracts and relaxes, emptying and filling with blood. (light blue in this image)</a:t>
            </a:r>
          </a:p>
          <a:p>
            <a:pPr algn="l" rtl="0"/>
            <a:endParaRPr lang="en-US" b="1" dirty="0">
              <a:solidFill>
                <a:schemeClr val="tx1"/>
              </a:solidFill>
            </a:endParaRP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412776"/>
            <a:ext cx="355635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293096"/>
            <a:ext cx="3553235" cy="2376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597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07504" y="-675456"/>
            <a:ext cx="9145016" cy="7541595"/>
          </a:xfrm>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099505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60648"/>
            <a:ext cx="7632848" cy="5730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486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97252"/>
            <a:ext cx="7987869" cy="599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3980388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Catheter displacement</a:t>
            </a:r>
            <a:endParaRPr lang="en-US" dirty="0"/>
          </a:p>
        </p:txBody>
      </p:sp>
      <p:sp>
        <p:nvSpPr>
          <p:cNvPr id="5" name="Content Placeholder 4"/>
          <p:cNvSpPr>
            <a:spLocks noGrp="1"/>
          </p:cNvSpPr>
          <p:nvPr>
            <p:ph idx="1"/>
          </p:nvPr>
        </p:nvSpPr>
        <p:spPr/>
        <p:txBody>
          <a:bodyPr/>
          <a:lstStyle/>
          <a:p>
            <a:endParaRPr lang="en-US" dirty="0"/>
          </a:p>
          <a:p>
            <a:pPr marL="0" indent="0" algn="l" rtl="0">
              <a:buNone/>
            </a:pPr>
            <a:r>
              <a:rPr lang="en-US" b="1" dirty="0">
                <a:solidFill>
                  <a:schemeClr val="tx1"/>
                </a:solidFill>
              </a:rPr>
              <a:t>I</a:t>
            </a:r>
            <a:r>
              <a:rPr lang="en-US" b="1" dirty="0" smtClean="0">
                <a:solidFill>
                  <a:schemeClr val="tx1"/>
                </a:solidFill>
              </a:rPr>
              <a:t>f </a:t>
            </a:r>
            <a:r>
              <a:rPr lang="en-US" b="1" dirty="0">
                <a:solidFill>
                  <a:schemeClr val="tx1"/>
                </a:solidFill>
              </a:rPr>
              <a:t>the CVC moves into the chambers of the heart then cardiac arrhythmias may be noted, and should be reported. If the CVC is no longer in the correct position, CVP readings and medication administration will be affected.</a:t>
            </a: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417444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95536" y="404664"/>
            <a:ext cx="8534400" cy="1080120"/>
          </a:xfrm>
        </p:spPr>
        <p:txBody>
          <a:bodyPr>
            <a:normAutofit/>
          </a:bodyPr>
          <a:lstStyle/>
          <a:p>
            <a:r>
              <a:rPr lang="en-US" b="1" u="sng" dirty="0" smtClean="0">
                <a:solidFill>
                  <a:schemeClr val="tx2">
                    <a:lumMod val="75000"/>
                  </a:schemeClr>
                </a:solidFill>
              </a:rPr>
              <a:t>DERIVED PARAMETERS</a:t>
            </a:r>
            <a:endParaRPr lang="ar-SA" dirty="0">
              <a:solidFill>
                <a:schemeClr val="tx2">
                  <a:lumMod val="75000"/>
                </a:schemeClr>
              </a:solidFill>
            </a:endParaRPr>
          </a:p>
        </p:txBody>
      </p:sp>
      <p:sp>
        <p:nvSpPr>
          <p:cNvPr id="4" name="عنصر نائب للمحتوى 3"/>
          <p:cNvSpPr>
            <a:spLocks noGrp="1"/>
          </p:cNvSpPr>
          <p:nvPr>
            <p:ph idx="1"/>
          </p:nvPr>
        </p:nvSpPr>
        <p:spPr>
          <a:xfrm>
            <a:off x="457200" y="1600200"/>
            <a:ext cx="8229600" cy="4637112"/>
          </a:xfrm>
        </p:spPr>
        <p:txBody>
          <a:bodyPr>
            <a:normAutofit/>
          </a:bodyPr>
          <a:lstStyle/>
          <a:p>
            <a:pPr algn="l" rtl="0"/>
            <a:endParaRPr lang="en-US" sz="2000" dirty="0" smtClean="0">
              <a:solidFill>
                <a:schemeClr val="accent1">
                  <a:lumMod val="75000"/>
                </a:schemeClr>
              </a:solidFill>
              <a:cs typeface="Aharoni" pitchFamily="2" charset="-79"/>
            </a:endParaRPr>
          </a:p>
          <a:p>
            <a:pPr algn="l" rtl="0"/>
            <a:r>
              <a:rPr lang="en-US" sz="2000" dirty="0" smtClean="0">
                <a:solidFill>
                  <a:schemeClr val="accent1">
                    <a:lumMod val="75000"/>
                  </a:schemeClr>
                </a:solidFill>
                <a:cs typeface="Aharoni" pitchFamily="2" charset="-79"/>
              </a:rPr>
              <a:t>Cardiac o/p measurements may be combined with systemic arterial, venous, and PAP determinations to calculate a number of variables useful in assessing the overall hemodynamic status of the patient.</a:t>
            </a:r>
          </a:p>
          <a:p>
            <a:pPr algn="l" rtl="0"/>
            <a:r>
              <a:rPr lang="en-US" sz="2000" dirty="0" smtClean="0">
                <a:solidFill>
                  <a:schemeClr val="accent1">
                    <a:lumMod val="75000"/>
                  </a:schemeClr>
                </a:solidFill>
                <a:cs typeface="Aharoni" pitchFamily="2" charset="-79"/>
              </a:rPr>
              <a:t> They are,</a:t>
            </a:r>
          </a:p>
          <a:p>
            <a:pPr lvl="0" algn="l" rtl="0"/>
            <a:r>
              <a:rPr lang="en-US" sz="2000" b="1" dirty="0" smtClean="0">
                <a:solidFill>
                  <a:schemeClr val="accent1">
                    <a:lumMod val="75000"/>
                  </a:schemeClr>
                </a:solidFill>
                <a:cs typeface="Aharoni" pitchFamily="2" charset="-79"/>
              </a:rPr>
              <a:t>Cardiac index</a:t>
            </a:r>
            <a:r>
              <a:rPr lang="en-US" sz="2000" dirty="0" smtClean="0">
                <a:solidFill>
                  <a:schemeClr val="accent1">
                    <a:lumMod val="75000"/>
                  </a:schemeClr>
                </a:solidFill>
                <a:cs typeface="Aharoni" pitchFamily="2" charset="-79"/>
              </a:rPr>
              <a:t> = Cardiac output / Body surface area</a:t>
            </a:r>
          </a:p>
          <a:p>
            <a:pPr lvl="0" algn="l" rtl="0"/>
            <a:r>
              <a:rPr lang="en-US" sz="2000" b="1" dirty="0" smtClean="0">
                <a:solidFill>
                  <a:schemeClr val="accent1">
                    <a:lumMod val="75000"/>
                  </a:schemeClr>
                </a:solidFill>
                <a:cs typeface="Aharoni" pitchFamily="2" charset="-79"/>
              </a:rPr>
              <a:t>Systemic vascular resistance</a:t>
            </a:r>
            <a:r>
              <a:rPr lang="en-US" sz="2000" dirty="0" smtClean="0">
                <a:solidFill>
                  <a:schemeClr val="accent1">
                    <a:lumMod val="75000"/>
                  </a:schemeClr>
                </a:solidFill>
                <a:cs typeface="Aharoni" pitchFamily="2" charset="-79"/>
              </a:rPr>
              <a:t> = [(Mean arterial pressure - resistance CVP or RT atrial pressure)/Cardiac output] x 80</a:t>
            </a:r>
          </a:p>
          <a:p>
            <a:pPr lvl="0" algn="l" rtl="0"/>
            <a:r>
              <a:rPr lang="en-US" sz="2000" b="1" dirty="0" smtClean="0">
                <a:solidFill>
                  <a:schemeClr val="accent1">
                    <a:lumMod val="75000"/>
                  </a:schemeClr>
                </a:solidFill>
                <a:cs typeface="Aharoni" pitchFamily="2" charset="-79"/>
              </a:rPr>
              <a:t>Pulmonary vascular resistance </a:t>
            </a:r>
            <a:r>
              <a:rPr lang="en-US" sz="2000" dirty="0" smtClean="0">
                <a:solidFill>
                  <a:schemeClr val="accent1">
                    <a:lumMod val="75000"/>
                  </a:schemeClr>
                </a:solidFill>
                <a:cs typeface="Aharoni" pitchFamily="2" charset="-79"/>
              </a:rPr>
              <a:t> = [(PAP - PAWP) / Cardiac vascular resistance output] x 80</a:t>
            </a:r>
          </a:p>
          <a:p>
            <a:pPr lvl="0" algn="l" rtl="0"/>
            <a:r>
              <a:rPr lang="en-US" sz="2000" b="1" dirty="0" smtClean="0">
                <a:solidFill>
                  <a:schemeClr val="accent1">
                    <a:lumMod val="75000"/>
                  </a:schemeClr>
                </a:solidFill>
                <a:cs typeface="Aharoni" pitchFamily="2" charset="-79"/>
              </a:rPr>
              <a:t>Mixed venous oxygen saturation (SvO2)</a:t>
            </a:r>
            <a:endParaRPr lang="en-US" sz="2000" dirty="0" smtClean="0">
              <a:solidFill>
                <a:schemeClr val="accent1">
                  <a:lumMod val="75000"/>
                </a:schemeClr>
              </a:solidFill>
              <a:cs typeface="Aharoni" pitchFamily="2" charset="-79"/>
            </a:endParaRPr>
          </a:p>
          <a:p>
            <a:pPr algn="l" rtl="0">
              <a:buNone/>
            </a:pPr>
            <a:r>
              <a:rPr lang="en-US" sz="2000" b="1" dirty="0" smtClean="0">
                <a:solidFill>
                  <a:schemeClr val="accent1">
                    <a:lumMod val="75000"/>
                  </a:schemeClr>
                </a:solidFill>
                <a:cs typeface="Aharoni" pitchFamily="2" charset="-79"/>
              </a:rPr>
              <a:t>                                   (SvO2 = SaO2 - [VO2 / (1.36 x </a:t>
            </a:r>
            <a:r>
              <a:rPr lang="en-US" sz="2000" b="1" dirty="0" err="1" smtClean="0">
                <a:solidFill>
                  <a:schemeClr val="accent1">
                    <a:lumMod val="75000"/>
                  </a:schemeClr>
                </a:solidFill>
                <a:cs typeface="Aharoni" pitchFamily="2" charset="-79"/>
              </a:rPr>
              <a:t>Hb</a:t>
            </a:r>
            <a:r>
              <a:rPr lang="en-US" sz="2000" b="1" dirty="0" smtClean="0">
                <a:solidFill>
                  <a:schemeClr val="accent1">
                    <a:lumMod val="75000"/>
                  </a:schemeClr>
                </a:solidFill>
                <a:cs typeface="Aharoni" pitchFamily="2" charset="-79"/>
              </a:rPr>
              <a:t> x CO)] (6)</a:t>
            </a:r>
            <a:endParaRPr lang="en-US" sz="2000" dirty="0" smtClean="0">
              <a:solidFill>
                <a:schemeClr val="accent1">
                  <a:lumMod val="75000"/>
                </a:schemeClr>
              </a:solidFill>
              <a:cs typeface="Aharoni" pitchFamily="2" charset="-79"/>
            </a:endParaRPr>
          </a:p>
          <a:p>
            <a:pPr algn="l" rtl="0"/>
            <a:endParaRPr lang="en-US" sz="2000" dirty="0" smtClean="0">
              <a:solidFill>
                <a:schemeClr val="accent1">
                  <a:lumMod val="75000"/>
                </a:schemeClr>
              </a:solidFill>
              <a:cs typeface="Aharoni" pitchFamily="2" charset="-79"/>
            </a:endParaRPr>
          </a:p>
          <a:p>
            <a:pPr algn="l" rtl="0">
              <a:buNone/>
            </a:pPr>
            <a:endParaRPr lang="en-US" sz="2000" dirty="0" smtClean="0">
              <a:solidFill>
                <a:schemeClr val="accent1">
                  <a:lumMod val="75000"/>
                </a:schemeClr>
              </a:solidFill>
            </a:endParaRPr>
          </a:p>
          <a:p>
            <a:pPr algn="l" rtl="0"/>
            <a:endParaRPr lang="ar-SA" sz="2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323528" y="332656"/>
            <a:ext cx="8534400" cy="1571636"/>
          </a:xfrm>
        </p:spPr>
        <p:txBody>
          <a:bodyPr>
            <a:normAutofit/>
          </a:bodyPr>
          <a:lstStyle/>
          <a:p>
            <a:r>
              <a:rPr lang="en-GB" b="1" u="sng" dirty="0" smtClean="0"/>
              <a:t>Definition</a:t>
            </a:r>
            <a:r>
              <a:rPr lang="en-US" dirty="0" smtClean="0"/>
              <a:t/>
            </a:r>
            <a:br>
              <a:rPr lang="en-US" dirty="0" smtClean="0"/>
            </a:br>
            <a:endParaRPr lang="en-US" dirty="0"/>
          </a:p>
        </p:txBody>
      </p:sp>
      <p:sp>
        <p:nvSpPr>
          <p:cNvPr id="69635" name="Rectangle 3"/>
          <p:cNvSpPr>
            <a:spLocks noGrp="1" noChangeArrowheads="1"/>
          </p:cNvSpPr>
          <p:nvPr>
            <p:ph idx="1"/>
          </p:nvPr>
        </p:nvSpPr>
        <p:spPr>
          <a:xfrm>
            <a:off x="619125" y="1571612"/>
            <a:ext cx="7686675" cy="4654563"/>
          </a:xfrm>
        </p:spPr>
        <p:txBody>
          <a:bodyPr>
            <a:noAutofit/>
          </a:bodyPr>
          <a:lstStyle/>
          <a:p>
            <a:pPr lvl="1">
              <a:lnSpc>
                <a:spcPct val="80000"/>
              </a:lnSpc>
            </a:pPr>
            <a:r>
              <a:rPr lang="en-US" sz="2400" dirty="0" smtClean="0"/>
              <a:t>	</a:t>
            </a:r>
            <a:r>
              <a:rPr lang="en-US" sz="2400" b="1" dirty="0" smtClean="0">
                <a:solidFill>
                  <a:schemeClr val="tx1"/>
                </a:solidFill>
              </a:rPr>
              <a:t>Hemodynamic monitoring refers to measurement of pressure, flow and oxygenation of blood within the cardiovascular system.</a:t>
            </a:r>
          </a:p>
          <a:p>
            <a:pPr marL="457200" lvl="1" indent="0">
              <a:lnSpc>
                <a:spcPct val="80000"/>
              </a:lnSpc>
              <a:buNone/>
            </a:pPr>
            <a:endParaRPr lang="en-US" sz="2400" b="1" dirty="0" smtClean="0">
              <a:solidFill>
                <a:schemeClr val="tx1"/>
              </a:solidFill>
            </a:endParaRPr>
          </a:p>
          <a:p>
            <a:pPr marL="457200" lvl="1" indent="0" algn="ctr">
              <a:lnSpc>
                <a:spcPct val="80000"/>
              </a:lnSpc>
              <a:buNone/>
            </a:pPr>
            <a:r>
              <a:rPr lang="en-US" sz="2400" b="1" dirty="0" smtClean="0">
                <a:solidFill>
                  <a:schemeClr val="tx1"/>
                </a:solidFill>
              </a:rPr>
              <a:t>	</a:t>
            </a:r>
            <a:r>
              <a:rPr lang="en-US" sz="4000" b="1" dirty="0" smtClean="0">
                <a:solidFill>
                  <a:schemeClr val="tx1"/>
                </a:solidFill>
              </a:rPr>
              <a:t>OR</a:t>
            </a:r>
          </a:p>
          <a:p>
            <a:pPr marL="457200" lvl="1" indent="0" algn="ctr">
              <a:lnSpc>
                <a:spcPct val="80000"/>
              </a:lnSpc>
              <a:buNone/>
            </a:pPr>
            <a:endParaRPr lang="en-US" sz="2400" b="1" dirty="0" smtClean="0">
              <a:solidFill>
                <a:schemeClr val="tx1"/>
              </a:solidFill>
            </a:endParaRPr>
          </a:p>
          <a:p>
            <a:pPr lvl="1">
              <a:lnSpc>
                <a:spcPct val="80000"/>
              </a:lnSpc>
            </a:pPr>
            <a:r>
              <a:rPr lang="en-US" sz="2400" b="1" dirty="0" smtClean="0">
                <a:solidFill>
                  <a:schemeClr val="tx1"/>
                </a:solidFill>
              </a:rPr>
              <a:t>	Using invasive technology to provide quantitative information about vascular capacity, blood volume, pump effectiveness and tissue perfusion.</a:t>
            </a:r>
          </a:p>
          <a:p>
            <a:pPr lvl="1" algn="l">
              <a:lnSpc>
                <a:spcPct val="80000"/>
              </a:lnSpc>
              <a:buNone/>
            </a:pPr>
            <a:r>
              <a:rPr lang="en-US" sz="2400" dirty="0" smtClean="0">
                <a:solidFill>
                  <a:schemeClr val="tx1"/>
                </a:solidFill>
              </a:rPr>
              <a:t> </a:t>
            </a:r>
          </a:p>
          <a:p>
            <a:pPr lvl="1" algn="ctr">
              <a:lnSpc>
                <a:spcPct val="80000"/>
              </a:lnSpc>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98314" y="0"/>
            <a:ext cx="8534400" cy="1500174"/>
          </a:xfrm>
        </p:spPr>
        <p:txBody>
          <a:bodyPr>
            <a:normAutofit fontScale="90000"/>
          </a:bodyPr>
          <a:lstStyle/>
          <a:p>
            <a:r>
              <a:rPr lang="en-US" sz="3600" b="1" dirty="0" smtClean="0">
                <a:solidFill>
                  <a:schemeClr val="accent4">
                    <a:lumMod val="50000"/>
                  </a:schemeClr>
                </a:solidFill>
              </a:rPr>
              <a:t>Normal value</a:t>
            </a:r>
            <a:r>
              <a:rPr lang="en-US" sz="6000" b="1" dirty="0" smtClean="0">
                <a:solidFill>
                  <a:schemeClr val="accent4">
                    <a:lumMod val="50000"/>
                  </a:schemeClr>
                </a:solidFill>
                <a:ea typeface="Times New Roman"/>
                <a:cs typeface="Arial"/>
              </a:rPr>
              <a:t/>
            </a:r>
            <a:br>
              <a:rPr lang="en-US" sz="6000" b="1" dirty="0" smtClean="0">
                <a:solidFill>
                  <a:schemeClr val="accent4">
                    <a:lumMod val="50000"/>
                  </a:schemeClr>
                </a:solidFill>
                <a:ea typeface="Times New Roman"/>
                <a:cs typeface="Arial"/>
              </a:rPr>
            </a:br>
            <a:endParaRPr lang="ar-SA" b="1" dirty="0">
              <a:solidFill>
                <a:schemeClr val="accent4">
                  <a:lumMod val="50000"/>
                </a:schemeClr>
              </a:solidFill>
            </a:endParaRPr>
          </a:p>
        </p:txBody>
      </p:sp>
      <p:graphicFrame>
        <p:nvGraphicFramePr>
          <p:cNvPr id="5" name="عنصر نائب للمحتوى 4"/>
          <p:cNvGraphicFramePr>
            <a:graphicFrameLocks noGrp="1"/>
          </p:cNvGraphicFramePr>
          <p:nvPr>
            <p:ph idx="1"/>
          </p:nvPr>
        </p:nvGraphicFramePr>
        <p:xfrm>
          <a:off x="642910" y="1500174"/>
          <a:ext cx="7885401" cy="4757252"/>
        </p:xfrm>
        <a:graphic>
          <a:graphicData uri="http://schemas.openxmlformats.org/drawingml/2006/table">
            <a:tbl>
              <a:tblPr rtl="1" firstRow="1" bandRow="1">
                <a:effectLst>
                  <a:innerShdw blurRad="114300">
                    <a:prstClr val="black"/>
                  </a:innerShdw>
                </a:effectLst>
                <a:tableStyleId>{00A15C55-8517-42AA-B614-E9B94910E393}</a:tableStyleId>
              </a:tblPr>
              <a:tblGrid>
                <a:gridCol w="4350441"/>
                <a:gridCol w="3534960"/>
              </a:tblGrid>
              <a:tr h="407330">
                <a:tc>
                  <a:txBody>
                    <a:bodyPr/>
                    <a:lstStyle/>
                    <a:p>
                      <a:pPr algn="ctr">
                        <a:spcAft>
                          <a:spcPts val="0"/>
                        </a:spcAft>
                      </a:pPr>
                      <a:r>
                        <a:rPr lang="en-US" sz="2000" dirty="0">
                          <a:solidFill>
                            <a:schemeClr val="bg1"/>
                          </a:solidFill>
                        </a:rPr>
                        <a:t>Normal value</a:t>
                      </a:r>
                      <a:endParaRPr lang="en-US" sz="4000" dirty="0">
                        <a:solidFill>
                          <a:schemeClr val="bg1"/>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50000"/>
                      </a:schemeClr>
                    </a:solidFill>
                  </a:tcPr>
                </a:tc>
                <a:tc>
                  <a:txBody>
                    <a:bodyPr/>
                    <a:lstStyle/>
                    <a:p>
                      <a:pPr algn="ctr">
                        <a:spcAft>
                          <a:spcPts val="0"/>
                        </a:spcAft>
                      </a:pPr>
                      <a:r>
                        <a:rPr lang="en-US" sz="2000" dirty="0">
                          <a:solidFill>
                            <a:schemeClr val="bg1"/>
                          </a:solidFill>
                        </a:rPr>
                        <a:t>Parameter</a:t>
                      </a:r>
                      <a:endParaRPr lang="en-US" sz="4000" dirty="0">
                        <a:solidFill>
                          <a:schemeClr val="bg1"/>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50000"/>
                      </a:schemeClr>
                    </a:solidFill>
                  </a:tcPr>
                </a:tc>
              </a:tr>
              <a:tr h="52136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u="sng" dirty="0" smtClean="0">
                          <a:solidFill>
                            <a:schemeClr val="tx1">
                              <a:lumMod val="95000"/>
                              <a:lumOff val="5000"/>
                            </a:schemeClr>
                          </a:solidFill>
                          <a:latin typeface="Verdana"/>
                          <a:ea typeface="Times New Roman"/>
                          <a:cs typeface="Arial"/>
                        </a:rPr>
                        <a:t>70 -90 mm Hg</a:t>
                      </a:r>
                      <a:endParaRPr lang="en-US" sz="1600" dirty="0" smtClean="0">
                        <a:solidFill>
                          <a:schemeClr val="tx1">
                            <a:lumMod val="95000"/>
                            <a:lumOff val="5000"/>
                          </a:schemeClr>
                        </a:solidFill>
                        <a:latin typeface="Times New Roman"/>
                        <a:ea typeface="Times New Roman"/>
                        <a:cs typeface="Arial"/>
                      </a:endParaRP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r>
                        <a:rPr lang="en-US" sz="1600" u="sng" dirty="0">
                          <a:solidFill>
                            <a:schemeClr val="tx1">
                              <a:lumMod val="95000"/>
                              <a:lumOff val="5000"/>
                            </a:schemeClr>
                          </a:solidFill>
                          <a:latin typeface="Verdana"/>
                          <a:ea typeface="Times New Roman"/>
                          <a:cs typeface="Arial"/>
                        </a:rPr>
                        <a:t>Mean Arterial Pressure (MAP)</a:t>
                      </a:r>
                      <a:endParaRPr lang="en-US" sz="1600" dirty="0">
                        <a:solidFill>
                          <a:schemeClr val="tx1">
                            <a:lumMod val="95000"/>
                            <a:lumOff val="5000"/>
                          </a:schemeClr>
                        </a:solidFill>
                        <a:latin typeface="Calibri"/>
                        <a:ea typeface="Times New Roman"/>
                        <a:cs typeface="Arial"/>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770021">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u="sng" dirty="0" smtClean="0">
                          <a:solidFill>
                            <a:schemeClr val="tx1">
                              <a:lumMod val="95000"/>
                              <a:lumOff val="5000"/>
                            </a:schemeClr>
                          </a:solidFill>
                          <a:latin typeface="Verdana"/>
                          <a:ea typeface="Times New Roman"/>
                          <a:cs typeface="Arial"/>
                        </a:rPr>
                        <a:t>2.8-4.2 L/min/m2</a:t>
                      </a:r>
                      <a:endParaRPr lang="en-US" sz="1600" dirty="0" smtClean="0">
                        <a:solidFill>
                          <a:schemeClr val="tx1">
                            <a:lumMod val="95000"/>
                            <a:lumOff val="5000"/>
                          </a:schemeClr>
                        </a:solidFill>
                        <a:latin typeface="Times New Roman"/>
                        <a:ea typeface="Times New Roman"/>
                        <a:cs typeface="Arial"/>
                      </a:endParaRP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lang="en-US" sz="1600" u="sng" dirty="0">
                          <a:solidFill>
                            <a:schemeClr val="tx1">
                              <a:lumMod val="95000"/>
                              <a:lumOff val="5000"/>
                            </a:schemeClr>
                          </a:solidFill>
                          <a:latin typeface="Verdana"/>
                          <a:ea typeface="Times New Roman"/>
                          <a:cs typeface="Arial"/>
                        </a:rPr>
                        <a:t>Cardiac Index (CI)</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07330">
                <a:tc>
                  <a:txBody>
                    <a:bodyPr/>
                    <a:lstStyle/>
                    <a:p>
                      <a:pPr algn="ctr" rtl="1"/>
                      <a:r>
                        <a:rPr kumimoji="0" lang="en-US" sz="1600" kern="1200" dirty="0" smtClean="0">
                          <a:solidFill>
                            <a:schemeClr val="tx1">
                              <a:lumMod val="95000"/>
                              <a:lumOff val="5000"/>
                            </a:schemeClr>
                          </a:solidFill>
                          <a:latin typeface="+mn-lt"/>
                          <a:ea typeface="+mn-ea"/>
                          <a:cs typeface="+mn-cs"/>
                        </a:rPr>
                        <a:t>4-8 L/min</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u="sng" kern="1200" dirty="0" smtClean="0">
                          <a:solidFill>
                            <a:schemeClr val="tx1">
                              <a:lumMod val="95000"/>
                              <a:lumOff val="5000"/>
                            </a:schemeClr>
                          </a:solidFill>
                          <a:latin typeface="+mn-lt"/>
                          <a:ea typeface="+mn-ea"/>
                          <a:cs typeface="+mn-cs"/>
                        </a:rPr>
                        <a:t>Cardiac Output (CO)</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7940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tx1">
                              <a:lumMod val="95000"/>
                              <a:lumOff val="5000"/>
                            </a:schemeClr>
                          </a:solidFill>
                          <a:latin typeface="+mn-lt"/>
                          <a:ea typeface="+mn-ea"/>
                          <a:cs typeface="+mn-cs"/>
                        </a:rPr>
                        <a:t>2-6 mmHg</a:t>
                      </a: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u="sng" kern="1200" dirty="0" smtClean="0">
                          <a:solidFill>
                            <a:schemeClr val="tx1">
                              <a:lumMod val="95000"/>
                              <a:lumOff val="5000"/>
                            </a:schemeClr>
                          </a:solidFill>
                          <a:latin typeface="+mn-lt"/>
                          <a:ea typeface="+mn-ea"/>
                          <a:cs typeface="+mn-cs"/>
                        </a:rPr>
                        <a:t>Central Venous Pressure (CVP)</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07330">
                <a:tc>
                  <a:txBody>
                    <a:bodyPr/>
                    <a:lstStyle/>
                    <a:p>
                      <a:pPr algn="ctr" rtl="1"/>
                      <a:r>
                        <a:rPr kumimoji="0" lang="en-US" sz="1600" kern="1200" dirty="0" smtClean="0">
                          <a:solidFill>
                            <a:schemeClr val="tx1">
                              <a:lumMod val="95000"/>
                              <a:lumOff val="5000"/>
                            </a:schemeClr>
                          </a:solidFill>
                          <a:latin typeface="+mn-lt"/>
                          <a:ea typeface="+mn-ea"/>
                          <a:cs typeface="+mn-cs"/>
                        </a:rPr>
                        <a:t>2-8mm H2O</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kern="1200" dirty="0" err="1" smtClean="0">
                          <a:solidFill>
                            <a:schemeClr val="tx1">
                              <a:lumMod val="95000"/>
                              <a:lumOff val="5000"/>
                            </a:schemeClr>
                          </a:solidFill>
                          <a:latin typeface="+mn-lt"/>
                          <a:ea typeface="+mn-ea"/>
                          <a:cs typeface="+mn-cs"/>
                        </a:rPr>
                        <a:t>Atrial</a:t>
                      </a:r>
                      <a:r>
                        <a:rPr kumimoji="0" lang="en-US" sz="1600" kern="1200" dirty="0" smtClean="0">
                          <a:solidFill>
                            <a:schemeClr val="tx1">
                              <a:lumMod val="95000"/>
                              <a:lumOff val="5000"/>
                            </a:schemeClr>
                          </a:solidFill>
                          <a:latin typeface="+mn-lt"/>
                          <a:ea typeface="+mn-ea"/>
                          <a:cs typeface="+mn-cs"/>
                        </a:rPr>
                        <a:t> Pressure (RA)</a:t>
                      </a:r>
                      <a:r>
                        <a:rPr kumimoji="0" lang="en-US" sz="1600" b="1" kern="1200" dirty="0" smtClean="0">
                          <a:solidFill>
                            <a:schemeClr val="tx1">
                              <a:lumMod val="95000"/>
                              <a:lumOff val="5000"/>
                            </a:schemeClr>
                          </a:solidFill>
                          <a:latin typeface="+mn-lt"/>
                          <a:ea typeface="+mn-ea"/>
                          <a:cs typeface="+mn-cs"/>
                        </a:rPr>
                        <a:t>)</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982662">
                <a:tc>
                  <a:txBody>
                    <a:bodyPr/>
                    <a:lstStyle/>
                    <a:p>
                      <a:pPr algn="ctr" rtl="1"/>
                      <a:r>
                        <a:rPr lang="en-US" sz="1600" dirty="0" smtClean="0">
                          <a:solidFill>
                            <a:schemeClr val="tx1">
                              <a:lumMod val="95000"/>
                              <a:lumOff val="5000"/>
                            </a:schemeClr>
                          </a:solidFill>
                          <a:latin typeface="Verdana"/>
                          <a:ea typeface="Times New Roman"/>
                          <a:cs typeface="Arial"/>
                        </a:rPr>
                        <a:t>Systolic 20-30 mmHg (PAS)</a:t>
                      </a:r>
                      <a:br>
                        <a:rPr lang="en-US" sz="1600" dirty="0" smtClean="0">
                          <a:solidFill>
                            <a:schemeClr val="tx1">
                              <a:lumMod val="95000"/>
                              <a:lumOff val="5000"/>
                            </a:schemeClr>
                          </a:solidFill>
                          <a:latin typeface="Verdana"/>
                          <a:ea typeface="Times New Roman"/>
                          <a:cs typeface="Arial"/>
                        </a:rPr>
                      </a:br>
                      <a:r>
                        <a:rPr lang="en-US" sz="1600" dirty="0" smtClean="0">
                          <a:solidFill>
                            <a:schemeClr val="tx1">
                              <a:lumMod val="95000"/>
                              <a:lumOff val="5000"/>
                            </a:schemeClr>
                          </a:solidFill>
                          <a:latin typeface="Verdana"/>
                          <a:ea typeface="Times New Roman"/>
                          <a:cs typeface="Arial"/>
                        </a:rPr>
                        <a:t>Diastolic 8-12 mmHg (PAD)</a:t>
                      </a:r>
                      <a:br>
                        <a:rPr lang="en-US" sz="1600" dirty="0" smtClean="0">
                          <a:solidFill>
                            <a:schemeClr val="tx1">
                              <a:lumMod val="95000"/>
                              <a:lumOff val="5000"/>
                            </a:schemeClr>
                          </a:solidFill>
                          <a:latin typeface="Verdana"/>
                          <a:ea typeface="Times New Roman"/>
                          <a:cs typeface="Arial"/>
                        </a:rPr>
                      </a:br>
                      <a:r>
                        <a:rPr lang="en-US" sz="1600" dirty="0" smtClean="0">
                          <a:solidFill>
                            <a:schemeClr val="tx1">
                              <a:lumMod val="95000"/>
                              <a:lumOff val="5000"/>
                            </a:schemeClr>
                          </a:solidFill>
                          <a:latin typeface="Verdana"/>
                          <a:ea typeface="Times New Roman"/>
                          <a:cs typeface="Arial"/>
                        </a:rPr>
                        <a:t>Mean 15-25 mmHg </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lang="en-US" sz="1600" u="sng" dirty="0">
                          <a:solidFill>
                            <a:schemeClr val="tx1">
                              <a:lumMod val="95000"/>
                              <a:lumOff val="5000"/>
                            </a:schemeClr>
                          </a:solidFill>
                          <a:latin typeface="Verdana"/>
                          <a:ea typeface="Times New Roman"/>
                          <a:cs typeface="Arial"/>
                        </a:rPr>
                        <a:t>Pulmonary Artery Pressure (</a:t>
                      </a:r>
                      <a:r>
                        <a:rPr lang="en-US" sz="1600" u="sng" dirty="0" smtClean="0">
                          <a:solidFill>
                            <a:schemeClr val="tx1">
                              <a:lumMod val="95000"/>
                              <a:lumOff val="5000"/>
                            </a:schemeClr>
                          </a:solidFill>
                          <a:latin typeface="Verdana"/>
                          <a:ea typeface="Times New Roman"/>
                          <a:cs typeface="Arial"/>
                        </a:rPr>
                        <a:t>PA)</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624339">
                <a:tc>
                  <a:txBody>
                    <a:bodyPr/>
                    <a:lstStyle/>
                    <a:p>
                      <a:pPr algn="ctr" rtl="1"/>
                      <a:r>
                        <a:rPr kumimoji="0" lang="en-US" sz="1800" kern="1200" dirty="0" smtClean="0">
                          <a:solidFill>
                            <a:schemeClr val="dk1"/>
                          </a:solidFill>
                          <a:latin typeface="+mn-lt"/>
                          <a:ea typeface="+mn-ea"/>
                          <a:cs typeface="+mn-cs"/>
                        </a:rPr>
                        <a:t>8-12 mmHg</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kumimoji="0" lang="en-US" sz="1800" u="sng" kern="1200" dirty="0" smtClean="0">
                          <a:solidFill>
                            <a:schemeClr val="dk1"/>
                          </a:solidFill>
                          <a:latin typeface="+mn-lt"/>
                          <a:ea typeface="+mn-ea"/>
                          <a:cs typeface="+mn-cs"/>
                        </a:rPr>
                        <a:t>Pulmonary Capillary Wedge Pressure (PWCP)</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4000" b="1" u="sng" dirty="0" smtClean="0">
                <a:solidFill>
                  <a:schemeClr val="tx2">
                    <a:lumMod val="75000"/>
                  </a:schemeClr>
                </a:solidFill>
              </a:rPr>
              <a:t>NURSING INTERVENTIONS</a:t>
            </a:r>
            <a:endParaRPr lang="ar-SA" sz="4000" dirty="0">
              <a:solidFill>
                <a:schemeClr val="tx2">
                  <a:lumMod val="75000"/>
                </a:schemeClr>
              </a:solidFill>
            </a:endParaRPr>
          </a:p>
        </p:txBody>
      </p:sp>
      <p:sp>
        <p:nvSpPr>
          <p:cNvPr id="4" name="عنصر نائب للمحتوى 3"/>
          <p:cNvSpPr>
            <a:spLocks noGrp="1"/>
          </p:cNvSpPr>
          <p:nvPr>
            <p:ph idx="1"/>
          </p:nvPr>
        </p:nvSpPr>
        <p:spPr>
          <a:xfrm>
            <a:off x="301752" y="1142984"/>
            <a:ext cx="8503920" cy="4956064"/>
          </a:xfrm>
        </p:spPr>
        <p:txBody>
          <a:bodyPr>
            <a:normAutofit/>
          </a:bodyPr>
          <a:lstStyle/>
          <a:p>
            <a:pPr lvl="0" algn="l" rtl="0"/>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Once catheter is inserted, it is secured and a dry, sterile dressing is applied. </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Catheter placement is confirmed by a chest x-ray, and the site is inspected daily for signs of infection. The dressing and pressure monitoring system or water manometer are changed according to hospital policy.</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In general, the dressing is to be kept dry and air occlusive. </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Dressing changes are performed with the use of sterile technique. </a:t>
            </a:r>
          </a:p>
          <a:p>
            <a:pPr lvl="0" algn="l" rtl="0"/>
            <a:r>
              <a:rPr lang="en-US" sz="1500" b="1" dirty="0" smtClean="0">
                <a:solidFill>
                  <a:schemeClr val="accent1">
                    <a:lumMod val="50000"/>
                  </a:schemeClr>
                </a:solidFill>
                <a:cs typeface="Aharoni" pitchFamily="2" charset="-79"/>
              </a:rPr>
              <a:t>CVP catheters can be used for infusing intravenous fluids, administering intravenous medications, and drawing blood specimens in addition to monitoring pressure.</a:t>
            </a:r>
          </a:p>
          <a:p>
            <a:pPr marL="0" indent="0" algn="l" rtl="0">
              <a:buNone/>
            </a:pPr>
            <a:endParaRPr lang="en-US" sz="1500" b="1" dirty="0" smtClean="0">
              <a:solidFill>
                <a:schemeClr val="accent1">
                  <a:lumMod val="50000"/>
                </a:schemeClr>
              </a:solidFill>
            </a:endParaRPr>
          </a:p>
          <a:p>
            <a:pPr algn="l" rtl="0"/>
            <a:endParaRPr lang="ar-SA" sz="1500"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4900" b="1" i="1" dirty="0" smtClean="0">
                <a:solidFill>
                  <a:schemeClr val="tx2">
                    <a:lumMod val="50000"/>
                  </a:schemeClr>
                </a:solidFill>
              </a:rPr>
              <a:t>Continue</a:t>
            </a:r>
            <a:endParaRPr lang="ar-SA" i="1" dirty="0">
              <a:solidFill>
                <a:schemeClr val="tx2">
                  <a:lumMod val="50000"/>
                </a:schemeClr>
              </a:solidFill>
            </a:endParaRPr>
          </a:p>
        </p:txBody>
      </p:sp>
      <p:sp>
        <p:nvSpPr>
          <p:cNvPr id="4" name="عنصر نائب للمحتوى 3"/>
          <p:cNvSpPr>
            <a:spLocks noGrp="1"/>
          </p:cNvSpPr>
          <p:nvPr>
            <p:ph idx="1"/>
          </p:nvPr>
        </p:nvSpPr>
        <p:spPr>
          <a:xfrm>
            <a:off x="301752" y="1643050"/>
            <a:ext cx="8503920" cy="4882294"/>
          </a:xfrm>
        </p:spPr>
        <p:txBody>
          <a:bodyPr>
            <a:noAutofit/>
          </a:bodyPr>
          <a:lstStyle/>
          <a:p>
            <a:pPr lvl="0" algn="l" rtl="0"/>
            <a:r>
              <a:rPr lang="en-US" sz="1600" dirty="0" smtClean="0">
                <a:solidFill>
                  <a:schemeClr val="accent1">
                    <a:lumMod val="50000"/>
                  </a:schemeClr>
                </a:solidFill>
                <a:latin typeface="+mj-lt"/>
                <a:cs typeface="Aharoni" pitchFamily="2" charset="-79"/>
              </a:rPr>
              <a:t>the transducer must be positioned at the </a:t>
            </a:r>
            <a:r>
              <a:rPr lang="en-US" sz="1600" dirty="0" err="1" smtClean="0">
                <a:solidFill>
                  <a:schemeClr val="accent1">
                    <a:lumMod val="50000"/>
                  </a:schemeClr>
                </a:solidFill>
                <a:latin typeface="+mj-lt"/>
                <a:cs typeface="Aharoni" pitchFamily="2" charset="-79"/>
              </a:rPr>
              <a:t>phlebostatic</a:t>
            </a:r>
            <a:r>
              <a:rPr lang="en-US" sz="1600" dirty="0" smtClean="0">
                <a:solidFill>
                  <a:schemeClr val="accent1">
                    <a:lumMod val="50000"/>
                  </a:schemeClr>
                </a:solidFill>
                <a:latin typeface="+mj-lt"/>
                <a:cs typeface="Aharoni" pitchFamily="2" charset="-79"/>
              </a:rPr>
              <a:t> axis to ensure accurate readings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The nurse who obtains the wedge reading ensures that the catheter has returned to its normal position in the pulmonary artery by evaluating the pulmonary artery pressure waveform.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The pulmonary artery diastolic reading and the wedge pressure reflect the pressure in the ventricle at end-diastole and are particularly important to monitor in critically ill patients, because they are used to evaluate left ventricular filling pressures (preload)</a:t>
            </a:r>
          </a:p>
          <a:p>
            <a:pPr lvl="0" algn="l" rtl="0"/>
            <a:r>
              <a:rPr lang="en-US" sz="1600" dirty="0" smtClean="0">
                <a:solidFill>
                  <a:schemeClr val="accent1">
                    <a:lumMod val="50000"/>
                  </a:schemeClr>
                </a:solidFill>
                <a:latin typeface="+mj-lt"/>
                <a:cs typeface="Aharoni" pitchFamily="2" charset="-79"/>
              </a:rPr>
              <a:t>At end-diastole, when the mitral valve is open, the wedge pressure is the same as the pressure in the left atrium and the left ventricle, unless the patient has mitral valve disease or pulmonary hypertension.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Critically ill patients usually require higher left ventricular filling pressures to optimize cardiac output. These patients may need to have their wedge pressure maintained as high as 18 mm Hg.</a:t>
            </a:r>
          </a:p>
          <a:p>
            <a:pPr algn="l" rtl="0"/>
            <a:endParaRPr lang="en-US" sz="1600" dirty="0" smtClean="0">
              <a:solidFill>
                <a:schemeClr val="accent1">
                  <a:lumMod val="50000"/>
                </a:schemeClr>
              </a:solidFill>
              <a:latin typeface="+mj-lt"/>
            </a:endParaRPr>
          </a:p>
          <a:p>
            <a:pPr algn="l" rtl="0"/>
            <a:endParaRPr lang="en-US" sz="1600" dirty="0" smtClean="0">
              <a:solidFill>
                <a:schemeClr val="accent1">
                  <a:lumMod val="50000"/>
                </a:schemeClr>
              </a:solidFill>
              <a:latin typeface="+mj-lt"/>
            </a:endParaRPr>
          </a:p>
          <a:p>
            <a:pPr algn="l" rtl="0"/>
            <a:endParaRPr lang="ar-SA" sz="1600"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3600" b="1" u="sng" dirty="0" smtClean="0">
                <a:solidFill>
                  <a:schemeClr val="tx2">
                    <a:lumMod val="75000"/>
                  </a:schemeClr>
                </a:solidFill>
              </a:rPr>
              <a:t>NURSING RESPONSIBILITIES</a:t>
            </a:r>
            <a:endParaRPr lang="ar-SA" sz="3600" dirty="0">
              <a:solidFill>
                <a:schemeClr val="tx2">
                  <a:lumMod val="75000"/>
                </a:schemeClr>
              </a:solidFill>
            </a:endParaRPr>
          </a:p>
        </p:txBody>
      </p:sp>
      <p:sp>
        <p:nvSpPr>
          <p:cNvPr id="4" name="عنصر نائب للمحتوى 3"/>
          <p:cNvSpPr>
            <a:spLocks noGrp="1"/>
          </p:cNvSpPr>
          <p:nvPr>
            <p:ph idx="1"/>
          </p:nvPr>
        </p:nvSpPr>
        <p:spPr>
          <a:xfrm>
            <a:off x="467544" y="1412776"/>
            <a:ext cx="8229600" cy="4525963"/>
          </a:xfrm>
        </p:spPr>
        <p:txBody>
          <a:bodyPr>
            <a:noAutofit/>
          </a:bodyPr>
          <a:lstStyle/>
          <a:p>
            <a:pPr marL="0" indent="0" algn="l" rtl="0">
              <a:buNone/>
            </a:pPr>
            <a:r>
              <a:rPr lang="en-US" sz="2100" b="1" dirty="0" smtClean="0">
                <a:solidFill>
                  <a:schemeClr val="tx2">
                    <a:lumMod val="50000"/>
                  </a:schemeClr>
                </a:solidFill>
                <a:latin typeface="+mj-lt"/>
                <a:cs typeface="Aharoni" pitchFamily="2" charset="-79"/>
              </a:rPr>
              <a:t>Site Care and Catheter Safety: </a:t>
            </a:r>
          </a:p>
          <a:p>
            <a:pPr lvl="0" algn="l" rtl="0"/>
            <a:r>
              <a:rPr lang="en-US" sz="2100" b="1" dirty="0" smtClean="0">
                <a:solidFill>
                  <a:schemeClr val="tx1"/>
                </a:solidFill>
                <a:latin typeface="+mj-lt"/>
                <a:cs typeface="Aharoni" pitchFamily="2" charset="-79"/>
              </a:rPr>
              <a:t>A sterile dressing is placed over the insertion site and the catheter is taped in place. The insertion</a:t>
            </a:r>
            <a:br>
              <a:rPr lang="en-US" sz="2100" b="1" dirty="0" smtClean="0">
                <a:solidFill>
                  <a:schemeClr val="tx1"/>
                </a:solidFill>
                <a:latin typeface="+mj-lt"/>
                <a:cs typeface="Aharoni" pitchFamily="2" charset="-79"/>
              </a:rPr>
            </a:br>
            <a:r>
              <a:rPr lang="en-US" sz="2100" b="1" dirty="0" smtClean="0">
                <a:solidFill>
                  <a:schemeClr val="tx1"/>
                </a:solidFill>
                <a:latin typeface="+mj-lt"/>
                <a:cs typeface="Aharoni" pitchFamily="2" charset="-79"/>
              </a:rPr>
              <a:t>site should be assessed for infection and the dressing changed every 72 hours and </a:t>
            </a:r>
            <a:r>
              <a:rPr lang="en-US" sz="2100" b="1" dirty="0" err="1" smtClean="0">
                <a:solidFill>
                  <a:schemeClr val="tx1"/>
                </a:solidFill>
                <a:latin typeface="+mj-lt"/>
                <a:cs typeface="Aharoni" pitchFamily="2" charset="-79"/>
              </a:rPr>
              <a:t>prn</a:t>
            </a:r>
            <a:r>
              <a:rPr lang="en-US" sz="2100" b="1" dirty="0" smtClean="0">
                <a:solidFill>
                  <a:schemeClr val="tx1"/>
                </a:solidFill>
                <a:latin typeface="+mj-lt"/>
                <a:cs typeface="Aharoni" pitchFamily="2" charset="-79"/>
              </a:rPr>
              <a:t>. </a:t>
            </a:r>
          </a:p>
          <a:p>
            <a:pPr lvl="0" algn="l" rtl="0"/>
            <a:r>
              <a:rPr lang="en-US" sz="2100" b="1" dirty="0" smtClean="0">
                <a:solidFill>
                  <a:schemeClr val="tx1"/>
                </a:solidFill>
                <a:latin typeface="+mj-lt"/>
                <a:cs typeface="Aharoni" pitchFamily="2" charset="-79"/>
              </a:rPr>
              <a:t>The placement of the catheter, stated in centimeters, should be documented and assessed every shift. </a:t>
            </a:r>
          </a:p>
          <a:p>
            <a:pPr lvl="0" algn="l" rtl="0"/>
            <a:r>
              <a:rPr lang="en-US" sz="2100" b="1" dirty="0" smtClean="0">
                <a:solidFill>
                  <a:schemeClr val="tx1"/>
                </a:solidFill>
                <a:latin typeface="+mj-lt"/>
                <a:cs typeface="Aharoni" pitchFamily="2" charset="-79"/>
              </a:rPr>
              <a:t>The integrity of the sterile sleeve must be maintained so the catheter can be advanced or pulled back without contamination.</a:t>
            </a:r>
          </a:p>
          <a:p>
            <a:pPr lvl="0" algn="l" rtl="0"/>
            <a:r>
              <a:rPr lang="en-US" sz="2100" b="1" dirty="0" smtClean="0">
                <a:solidFill>
                  <a:schemeClr val="tx1"/>
                </a:solidFill>
                <a:latin typeface="+mj-lt"/>
                <a:cs typeface="Aharoni" pitchFamily="2" charset="-79"/>
              </a:rPr>
              <a:t>The catheter tubing should be labeled and all the connections secure. </a:t>
            </a:r>
          </a:p>
          <a:p>
            <a:r>
              <a:rPr lang="en-US" sz="2100" b="1" dirty="0" smtClean="0">
                <a:solidFill>
                  <a:schemeClr val="tx1"/>
                </a:solidFill>
                <a:latin typeface="+mj-lt"/>
                <a:cs typeface="Aharoni" pitchFamily="2" charset="-79"/>
              </a:rPr>
              <a:t>The balloon should always be</a:t>
            </a:r>
            <a:br>
              <a:rPr lang="en-US" sz="2100" b="1" dirty="0" smtClean="0">
                <a:solidFill>
                  <a:schemeClr val="tx1"/>
                </a:solidFill>
                <a:latin typeface="+mj-lt"/>
                <a:cs typeface="Aharoni" pitchFamily="2" charset="-79"/>
              </a:rPr>
            </a:br>
            <a:r>
              <a:rPr lang="en-US" sz="2100" b="1" dirty="0" smtClean="0">
                <a:solidFill>
                  <a:schemeClr val="tx1"/>
                </a:solidFill>
                <a:latin typeface="+mj-lt"/>
                <a:cs typeface="Aharoni" pitchFamily="2" charset="-79"/>
              </a:rPr>
              <a:t>deflated and the syringe closed and locked unless you are taking a PCWP measurement</a:t>
            </a:r>
          </a:p>
          <a:p>
            <a:pPr algn="l" rtl="0"/>
            <a:endParaRPr lang="en-US" sz="2100" b="1" dirty="0">
              <a:solidFill>
                <a:schemeClr val="accent2">
                  <a:lumMod val="60000"/>
                  <a:lumOff val="40000"/>
                </a:schemeClr>
              </a:solidFill>
              <a:latin typeface="+mj-lt"/>
              <a:cs typeface="Aharoni" pitchFamily="2" charset="-79"/>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51520" y="620688"/>
            <a:ext cx="8534400" cy="1128698"/>
          </a:xfrm>
        </p:spPr>
        <p:txBody>
          <a:bodyPr>
            <a:normAutofit fontScale="90000"/>
          </a:bodyPr>
          <a:lstStyle/>
          <a:p>
            <a:r>
              <a:rPr lang="en-US" b="1" dirty="0" smtClean="0">
                <a:solidFill>
                  <a:schemeClr val="tx2">
                    <a:lumMod val="75000"/>
                  </a:schemeClr>
                </a:solidFill>
              </a:rPr>
              <a:t>Patient Activity and Positioning:</a:t>
            </a:r>
            <a:r>
              <a:rPr lang="en-US" dirty="0" smtClean="0">
                <a:solidFill>
                  <a:schemeClr val="tx2">
                    <a:lumMod val="75000"/>
                  </a:schemeClr>
                </a:solidFill>
              </a:rPr>
              <a:t> </a:t>
            </a:r>
            <a:endParaRPr lang="ar-SA" dirty="0">
              <a:solidFill>
                <a:schemeClr val="tx2">
                  <a:lumMod val="75000"/>
                </a:schemeClr>
              </a:solidFill>
            </a:endParaRPr>
          </a:p>
        </p:txBody>
      </p:sp>
      <p:sp>
        <p:nvSpPr>
          <p:cNvPr id="4" name="عنصر نائب للمحتوى 3"/>
          <p:cNvSpPr>
            <a:spLocks noGrp="1"/>
          </p:cNvSpPr>
          <p:nvPr>
            <p:ph idx="1"/>
          </p:nvPr>
        </p:nvSpPr>
        <p:spPr>
          <a:xfrm>
            <a:off x="467544" y="1844824"/>
            <a:ext cx="8229600" cy="4525963"/>
          </a:xfrm>
        </p:spPr>
        <p:txBody>
          <a:bodyPr/>
          <a:lstStyle/>
          <a:p>
            <a:pPr lvl="0" algn="l" rtl="0"/>
            <a:r>
              <a:rPr lang="en-US" b="1" dirty="0" smtClean="0">
                <a:solidFill>
                  <a:schemeClr val="tx1"/>
                </a:solidFill>
                <a:latin typeface="+mj-lt"/>
                <a:cs typeface="Aharoni" pitchFamily="2" charset="-79"/>
              </a:rPr>
              <a:t>Many physicians allow stable patients who have PA catheters, such as post CABG patients, to get out of bed and sit. The nurse must position the patient in a manner that avoids dislodging the</a:t>
            </a:r>
            <a:br>
              <a:rPr lang="en-US" b="1" dirty="0" smtClean="0">
                <a:solidFill>
                  <a:schemeClr val="tx1"/>
                </a:solidFill>
                <a:latin typeface="+mj-lt"/>
                <a:cs typeface="Aharoni" pitchFamily="2" charset="-79"/>
              </a:rPr>
            </a:br>
            <a:r>
              <a:rPr lang="en-US" b="1" dirty="0" smtClean="0">
                <a:solidFill>
                  <a:schemeClr val="tx1"/>
                </a:solidFill>
                <a:latin typeface="+mj-lt"/>
                <a:cs typeface="Aharoni" pitchFamily="2" charset="-79"/>
              </a:rPr>
              <a:t>catheter. </a:t>
            </a:r>
          </a:p>
          <a:p>
            <a:pPr lvl="0" algn="l" rtl="0">
              <a:buNone/>
            </a:pPr>
            <a:endParaRPr lang="en-US" b="1" dirty="0" smtClean="0">
              <a:solidFill>
                <a:schemeClr val="tx1"/>
              </a:solidFill>
              <a:latin typeface="+mj-lt"/>
              <a:cs typeface="Aharoni" pitchFamily="2" charset="-79"/>
            </a:endParaRPr>
          </a:p>
          <a:p>
            <a:pPr lvl="0" algn="l" rtl="0"/>
            <a:r>
              <a:rPr lang="en-US" b="1" dirty="0" smtClean="0">
                <a:solidFill>
                  <a:schemeClr val="tx1"/>
                </a:solidFill>
                <a:latin typeface="+mj-lt"/>
                <a:cs typeface="Aharoni" pitchFamily="2" charset="-79"/>
              </a:rPr>
              <a:t>Proper positioning during hemodynamic readings will ensure accuracy. </a:t>
            </a:r>
          </a:p>
          <a:p>
            <a:pPr algn="l" rtl="0"/>
            <a:endParaRPr lang="en-US" b="1" dirty="0" smtClean="0">
              <a:solidFill>
                <a:schemeClr val="tx1"/>
              </a:solidFill>
              <a:latin typeface="+mj-lt"/>
              <a:cs typeface="Aharoni" pitchFamily="2" charset="-79"/>
            </a:endParaRPr>
          </a:p>
          <a:p>
            <a:pPr algn="l" rtl="0"/>
            <a:endParaRPr lang="ar-SA"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968152"/>
          </a:xfrm>
        </p:spPr>
        <p:txBody>
          <a:bodyPr>
            <a:normAutofit/>
          </a:bodyPr>
          <a:lstStyle/>
          <a:p>
            <a:r>
              <a:rPr lang="en-US" b="1" u="sng" dirty="0" smtClean="0">
                <a:solidFill>
                  <a:schemeClr val="accent1">
                    <a:lumMod val="50000"/>
                  </a:schemeClr>
                </a:solidFill>
                <a:latin typeface="Algerian" pitchFamily="82" charset="0"/>
              </a:rPr>
              <a:t>Conclusion</a:t>
            </a:r>
            <a:r>
              <a:rPr lang="en-US" b="1" dirty="0" smtClean="0">
                <a:solidFill>
                  <a:schemeClr val="accent1">
                    <a:lumMod val="50000"/>
                  </a:schemeClr>
                </a:solidFill>
              </a:rPr>
              <a:t> </a:t>
            </a:r>
            <a:endParaRPr lang="ar-SA" dirty="0">
              <a:solidFill>
                <a:schemeClr val="accent1">
                  <a:lumMod val="50000"/>
                </a:schemeClr>
              </a:solidFill>
            </a:endParaRPr>
          </a:p>
        </p:txBody>
      </p:sp>
      <p:sp>
        <p:nvSpPr>
          <p:cNvPr id="4" name="عنصر نائب للمحتوى 3"/>
          <p:cNvSpPr>
            <a:spLocks noGrp="1"/>
          </p:cNvSpPr>
          <p:nvPr>
            <p:ph idx="1"/>
          </p:nvPr>
        </p:nvSpPr>
        <p:spPr>
          <a:xfrm>
            <a:off x="216241" y="1484784"/>
            <a:ext cx="8929718" cy="4598874"/>
          </a:xfrm>
        </p:spPr>
        <p:txBody>
          <a:bodyPr>
            <a:noAutofit/>
          </a:bodyPr>
          <a:lstStyle/>
          <a:p>
            <a:pPr algn="l">
              <a:lnSpc>
                <a:spcPct val="170000"/>
              </a:lnSpc>
              <a:buNone/>
            </a:pPr>
            <a:r>
              <a:rPr lang="en-US" sz="1750" b="1" i="1" dirty="0" smtClean="0">
                <a:solidFill>
                  <a:schemeClr val="tx1"/>
                </a:solidFill>
                <a:latin typeface="+mj-lt"/>
                <a:cs typeface="Aharoni" pitchFamily="2" charset="-79"/>
              </a:rPr>
              <a:t>Hemodynamic</a:t>
            </a:r>
            <a:r>
              <a:rPr lang="en-US" sz="1750" b="1" dirty="0" smtClean="0">
                <a:solidFill>
                  <a:schemeClr val="tx1"/>
                </a:solidFill>
                <a:latin typeface="+mj-lt"/>
                <a:cs typeface="Aharoni" pitchFamily="2" charset="-79"/>
              </a:rPr>
              <a:t> is the forces involved in blood circulation. Hemodynamic monitoring started with the estimation of heart rate using the simple skill of 'finger on the pulse' and then moved on to more and more sophisticated techniques like stethoscope, sphygmomanometer, ECG etc. The  status of critically ill patients can be assessed either from non-invasive single parameter indicators or various invasive techniques that provide multi-parameter hemodynamic measurements. As a result, comprehensive data can be provided for the clinician to proactively address hemodynamic crisis and safely manage the patient instead of reacting to late indicators of hemodynamic instability</a:t>
            </a:r>
          </a:p>
          <a:p>
            <a:pPr algn="l">
              <a:lnSpc>
                <a:spcPct val="170000"/>
              </a:lnSpc>
              <a:buNone/>
            </a:pPr>
            <a:endParaRPr lang="en-US" sz="1750" b="1" dirty="0" smtClean="0">
              <a:solidFill>
                <a:schemeClr val="accent4">
                  <a:lumMod val="50000"/>
                </a:schemeClr>
              </a:solidFill>
              <a:latin typeface="+mj-lt"/>
              <a:cs typeface="Aharoni" pitchFamily="2" charset="-79"/>
            </a:endParaRPr>
          </a:p>
          <a:p>
            <a:pPr algn="l">
              <a:buNone/>
            </a:pPr>
            <a:endParaRPr lang="ar-SA" sz="1750" b="1" dirty="0">
              <a:solidFill>
                <a:schemeClr val="accent4">
                  <a:lumMod val="50000"/>
                </a:schemeClr>
              </a:solidFill>
              <a:latin typeface="+mj-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ext Box 4"/>
          <p:cNvSpPr txBox="1">
            <a:spLocks noChangeArrowheads="1"/>
          </p:cNvSpPr>
          <p:nvPr/>
        </p:nvSpPr>
        <p:spPr bwMode="white">
          <a:xfrm>
            <a:off x="2438400" y="3276600"/>
            <a:ext cx="4724400" cy="366713"/>
          </a:xfrm>
          <a:prstGeom prst="rect">
            <a:avLst/>
          </a:prstGeom>
          <a:noFill/>
          <a:ln w="9525">
            <a:noFill/>
            <a:miter lim="800000"/>
            <a:headEnd/>
            <a:tailEnd/>
          </a:ln>
          <a:effectLst/>
        </p:spPr>
        <p:txBody>
          <a:bodyPr>
            <a:spAutoFit/>
          </a:bodyPr>
          <a:lstStyle/>
          <a:p>
            <a:r>
              <a:rPr lang="en-US">
                <a:solidFill>
                  <a:schemeClr val="bg1"/>
                </a:solidFill>
              </a:rPr>
              <a:t>www.themegallery.com</a:t>
            </a:r>
          </a:p>
        </p:txBody>
      </p:sp>
      <p:sp>
        <p:nvSpPr>
          <p:cNvPr id="87045" name="WordArt 5"/>
          <p:cNvSpPr>
            <a:spLocks noChangeArrowheads="1" noChangeShapeType="1" noTextEdit="1"/>
          </p:cNvSpPr>
          <p:nvPr/>
        </p:nvSpPr>
        <p:spPr bwMode="gray">
          <a:xfrm>
            <a:off x="1331640" y="2420888"/>
            <a:ext cx="6840760" cy="2088232"/>
          </a:xfrm>
          <a:prstGeom prst="rect">
            <a:avLst/>
          </a:prstGeom>
        </p:spPr>
        <p:txBody>
          <a:bodyPr wrap="none" fromWordArt="1">
            <a:prstTxWarp prst="textDeflate">
              <a:avLst>
                <a:gd name="adj" fmla="val 0"/>
              </a:avLst>
            </a:prstTxWarp>
          </a:bodyPr>
          <a:lstStyle/>
          <a:p>
            <a:pPr algn="ctr"/>
            <a:r>
              <a:rPr lang="en-US" sz="3600" b="1" kern="10" dirty="0">
                <a:ln w="19050">
                  <a:solidFill>
                    <a:schemeClr val="bg1"/>
                  </a:solidFill>
                  <a:round/>
                  <a:headEnd/>
                  <a:tailEnd/>
                </a:ln>
                <a:gradFill rotWithShape="1">
                  <a:gsLst>
                    <a:gs pos="0">
                      <a:schemeClr val="tx1"/>
                    </a:gs>
                    <a:gs pos="100000">
                      <a:schemeClr val="hlink"/>
                    </a:gs>
                  </a:gsLst>
                  <a:lin ang="0" scaled="1"/>
                </a:gradFill>
                <a:effectLst>
                  <a:outerShdw dist="63500" dir="2212194" algn="ctr" rotWithShape="0">
                    <a:srgbClr val="868686">
                      <a:alpha val="50000"/>
                    </a:srgbClr>
                  </a:outerShdw>
                </a:effectLst>
                <a:latin typeface="Arial"/>
                <a:cs typeface="Arial"/>
              </a:rPr>
              <a:t>Thank You !</a:t>
            </a:r>
            <a:endParaRPr lang="ar-SA" sz="3600" b="1" kern="10" dirty="0">
              <a:ln w="19050">
                <a:solidFill>
                  <a:schemeClr val="bg1"/>
                </a:solidFill>
                <a:round/>
                <a:headEnd/>
                <a:tailEnd/>
              </a:ln>
              <a:gradFill rotWithShape="1">
                <a:gsLst>
                  <a:gs pos="0">
                    <a:schemeClr val="tx1"/>
                  </a:gs>
                  <a:gs pos="100000">
                    <a:schemeClr val="hlink"/>
                  </a:gs>
                </a:gsLst>
                <a:lin ang="0" scaled="1"/>
              </a:gradFill>
              <a:effectLst>
                <a:outerShdw dist="63500" dir="2212194" algn="ctr" rotWithShape="0">
                  <a:srgbClr val="868686">
                    <a:alpha val="50000"/>
                  </a:srgb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p:cTn id="7" dur="500" fill="hold"/>
                                        <p:tgtEl>
                                          <p:spTgt spid="87045"/>
                                        </p:tgtEl>
                                        <p:attrNameLst>
                                          <p:attrName>ppt_w</p:attrName>
                                        </p:attrNameLst>
                                      </p:cBhvr>
                                      <p:tavLst>
                                        <p:tav tm="0">
                                          <p:val>
                                            <p:fltVal val="0"/>
                                          </p:val>
                                        </p:tav>
                                        <p:tav tm="100000">
                                          <p:val>
                                            <p:strVal val="#ppt_w"/>
                                          </p:val>
                                        </p:tav>
                                      </p:tavLst>
                                    </p:anim>
                                    <p:anim calcmode="lin" valueType="num">
                                      <p:cBhvr>
                                        <p:cTn id="8" dur="500" fill="hold"/>
                                        <p:tgtEl>
                                          <p:spTgt spid="87045"/>
                                        </p:tgtEl>
                                        <p:attrNameLst>
                                          <p:attrName>ppt_h</p:attrName>
                                        </p:attrNameLst>
                                      </p:cBhvr>
                                      <p:tavLst>
                                        <p:tav tm="0">
                                          <p:val>
                                            <p:fltVal val="0"/>
                                          </p:val>
                                        </p:tav>
                                        <p:tav tm="100000">
                                          <p:val>
                                            <p:strVal val="#ppt_h"/>
                                          </p:val>
                                        </p:tav>
                                      </p:tavLst>
                                    </p:anim>
                                    <p:animEffect transition="in" filter="fade">
                                      <p:cBhvr>
                                        <p:cTn id="9" dur="500"/>
                                        <p:tgtEl>
                                          <p:spTgt spid="87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Indications</a:t>
            </a:r>
            <a:r>
              <a:rPr lang="en-US" b="1" dirty="0" smtClean="0"/>
              <a:t>:</a:t>
            </a:r>
            <a:endParaRPr lang="en-US" dirty="0"/>
          </a:p>
        </p:txBody>
      </p:sp>
      <p:sp>
        <p:nvSpPr>
          <p:cNvPr id="5" name="Content Placeholder 4"/>
          <p:cNvSpPr>
            <a:spLocks noGrp="1"/>
          </p:cNvSpPr>
          <p:nvPr>
            <p:ph idx="1"/>
          </p:nvPr>
        </p:nvSpPr>
        <p:spPr/>
        <p:txBody>
          <a:bodyPr>
            <a:normAutofit/>
          </a:bodyPr>
          <a:lstStyle/>
          <a:p>
            <a:pPr algn="l" rtl="0"/>
            <a:r>
              <a:rPr lang="en-US" b="1" dirty="0" smtClean="0">
                <a:solidFill>
                  <a:schemeClr val="tx1"/>
                </a:solidFill>
              </a:rPr>
              <a:t>Continuous</a:t>
            </a:r>
            <a:r>
              <a:rPr lang="en-US" b="1" dirty="0">
                <a:solidFill>
                  <a:schemeClr val="tx1"/>
                </a:solidFill>
              </a:rPr>
              <a:t>, real-time blood pressure monitoring </a:t>
            </a:r>
            <a:endParaRPr lang="en-US" b="1" dirty="0" smtClean="0">
              <a:solidFill>
                <a:schemeClr val="tx1"/>
              </a:solidFill>
            </a:endParaRPr>
          </a:p>
          <a:p>
            <a:pPr algn="l" rtl="0"/>
            <a:r>
              <a:rPr lang="en-US" b="1" dirty="0" smtClean="0">
                <a:solidFill>
                  <a:schemeClr val="tx1"/>
                </a:solidFill>
              </a:rPr>
              <a:t>Planned </a:t>
            </a:r>
            <a:r>
              <a:rPr lang="en-US" b="1" dirty="0">
                <a:solidFill>
                  <a:schemeClr val="tx1"/>
                </a:solidFill>
              </a:rPr>
              <a:t>pharmacologic or mechanical cardiovascular manipulation</a:t>
            </a:r>
          </a:p>
          <a:p>
            <a:pPr algn="l" rtl="0"/>
            <a:r>
              <a:rPr lang="en-US" b="1" dirty="0" smtClean="0">
                <a:solidFill>
                  <a:schemeClr val="tx1"/>
                </a:solidFill>
              </a:rPr>
              <a:t>Repeated </a:t>
            </a:r>
            <a:r>
              <a:rPr lang="en-US" b="1" dirty="0">
                <a:solidFill>
                  <a:schemeClr val="tx1"/>
                </a:solidFill>
              </a:rPr>
              <a:t>blood sampling</a:t>
            </a:r>
          </a:p>
          <a:p>
            <a:pPr algn="l" rtl="0"/>
            <a:r>
              <a:rPr lang="en-US" b="1" dirty="0" smtClean="0">
                <a:solidFill>
                  <a:schemeClr val="tx1"/>
                </a:solidFill>
              </a:rPr>
              <a:t>Determination </a:t>
            </a:r>
            <a:r>
              <a:rPr lang="en-US" b="1" dirty="0">
                <a:solidFill>
                  <a:schemeClr val="tx1"/>
                </a:solidFill>
              </a:rPr>
              <a:t>of volume responsiveness from systolic pressure or pulse -pressure variation</a:t>
            </a:r>
          </a:p>
          <a:p>
            <a:pPr algn="l" rtl="0"/>
            <a:r>
              <a:rPr lang="en-US" b="1" dirty="0" smtClean="0">
                <a:solidFill>
                  <a:schemeClr val="tx1"/>
                </a:solidFill>
              </a:rPr>
              <a:t>Supplementary </a:t>
            </a:r>
            <a:r>
              <a:rPr lang="en-US" b="1" dirty="0">
                <a:solidFill>
                  <a:schemeClr val="tx1"/>
                </a:solidFill>
              </a:rPr>
              <a:t>diagnostic information from the arterial waveform</a:t>
            </a:r>
          </a:p>
          <a:p>
            <a:pPr algn="l" rtl="0"/>
            <a:r>
              <a:rPr lang="en-US" b="1" dirty="0" smtClean="0">
                <a:solidFill>
                  <a:schemeClr val="tx1"/>
                </a:solidFill>
              </a:rPr>
              <a:t>Failure </a:t>
            </a:r>
            <a:r>
              <a:rPr lang="en-US" b="1" dirty="0">
                <a:solidFill>
                  <a:schemeClr val="tx1"/>
                </a:solidFill>
              </a:rPr>
              <a:t>of indirect arterial blood pressure measurement</a:t>
            </a:r>
            <a:br>
              <a:rPr lang="en-US" b="1" dirty="0">
                <a:solidFill>
                  <a:schemeClr val="tx1"/>
                </a:solidFill>
              </a:rPr>
            </a:br>
            <a:endParaRPr lang="en-US" b="1" dirty="0">
              <a:solidFill>
                <a:schemeClr val="tx1"/>
              </a:solidFill>
            </a:endParaRPr>
          </a:p>
        </p:txBody>
      </p:sp>
    </p:spTree>
    <p:extLst>
      <p:ext uri="{BB962C8B-B14F-4D97-AF65-F5344CB8AC3E}">
        <p14:creationId xmlns:p14="http://schemas.microsoft.com/office/powerpoint/2010/main" val="330054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spc="100" dirty="0">
                <a:ln w="18000">
                  <a:solidFill>
                    <a:schemeClr val="accent1">
                      <a:satMod val="200000"/>
                      <a:tint val="72000"/>
                    </a:schemeClr>
                  </a:solidFill>
                  <a:prstDash val="solid"/>
                </a:ln>
                <a:solidFill>
                  <a:schemeClr val="accent3">
                    <a:lumMod val="50000"/>
                  </a:schemeClr>
                </a:solidFill>
                <a:effectLst>
                  <a:outerShdw blurRad="25000" dist="20000" dir="16020000" algn="tl">
                    <a:schemeClr val="accent1">
                      <a:satMod val="200000"/>
                      <a:shade val="1000"/>
                      <a:alpha val="60000"/>
                    </a:schemeClr>
                  </a:outerShdw>
                </a:effectLst>
              </a:rPr>
              <a:t>SPECIALISED EQUIPMENTS NEEDED FOR INVASIVE MONITORING</a:t>
            </a:r>
            <a:endParaRPr lang="en-US" dirty="0"/>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8496943" cy="561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4813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ic.cuhk.edu.hk/web8/invasive%20BP%20monitor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58" y="404664"/>
            <a:ext cx="8181155" cy="58655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HEMODYNAMIC MONITER</a:t>
            </a:r>
            <a:endParaRPr lang="ar-SA" dirty="0"/>
          </a:p>
        </p:txBody>
      </p:sp>
      <p:pic>
        <p:nvPicPr>
          <p:cNvPr id="6" name="Picture 2" descr="C:\Users\UMA HARI\Desktop\New folder\hemodynamic-monitor-77962-140345.jpg"/>
          <p:cNvPicPr>
            <a:picLocks noGrp="1" noChangeAspect="1" noChangeArrowheads="1"/>
          </p:cNvPicPr>
          <p:nvPr>
            <p:ph idx="1"/>
          </p:nvPr>
        </p:nvPicPr>
        <p:blipFill>
          <a:blip r:embed="rId2" cstate="print"/>
          <a:srcRect/>
          <a:stretch>
            <a:fillRect/>
          </a:stretch>
        </p:blipFill>
        <p:spPr bwMode="auto">
          <a:xfrm>
            <a:off x="642910" y="1650396"/>
            <a:ext cx="7786742" cy="463612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6043"/>
            <a:ext cx="8856984" cy="6681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4334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20688"/>
            <a:ext cx="6840760" cy="5639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5990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460</TotalTime>
  <Words>1152</Words>
  <Application>Microsoft Office PowerPoint</Application>
  <PresentationFormat>On-screen Show (4:3)</PresentationFormat>
  <Paragraphs>179</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Executive</vt:lpstr>
      <vt:lpstr>PowerPoint Presentation</vt:lpstr>
      <vt:lpstr>Outline </vt:lpstr>
      <vt:lpstr>Definition </vt:lpstr>
      <vt:lpstr>Indications:</vt:lpstr>
      <vt:lpstr>SPECIALISED EQUIPMENTS NEEDED FOR INVASIVE MONITORING</vt:lpstr>
      <vt:lpstr>PowerPoint Presentation</vt:lpstr>
      <vt:lpstr>HEMODYNAMIC MONITER</vt:lpstr>
      <vt:lpstr>PowerPoint Presentation</vt:lpstr>
      <vt:lpstr>PowerPoint Presentation</vt:lpstr>
      <vt:lpstr>Type of Invasive monitoring</vt:lpstr>
      <vt:lpstr> Indications for Arterial Catheterization</vt:lpstr>
      <vt:lpstr>CENTRAL VENOUS PRESSURE MONITORING  (CVP)</vt:lpstr>
      <vt:lpstr>PowerPoint Presentation</vt:lpstr>
      <vt:lpstr> Central Venous Pressure Waveform</vt:lpstr>
      <vt:lpstr> Indications for Pulmonary Artery Catheterization</vt:lpstr>
      <vt:lpstr> Pulmonary Artery Catheter (Swan-Ganz catheter)</vt:lpstr>
      <vt:lpstr>PULMONARY ARTERY Catheter</vt:lpstr>
      <vt:lpstr>PowerPoint Presentation</vt:lpstr>
      <vt:lpstr>Measuring hemodynamic parameters </vt:lpstr>
      <vt:lpstr>Methods</vt:lpstr>
      <vt:lpstr>PowerPoint Presentation</vt:lpstr>
      <vt:lpstr>Using a transducer </vt:lpstr>
      <vt:lpstr>Continue</vt:lpstr>
      <vt:lpstr>Continue</vt:lpstr>
      <vt:lpstr>PowerPoint Presentation</vt:lpstr>
      <vt:lpstr>PowerPoint Presentation</vt:lpstr>
      <vt:lpstr>PowerPoint Presentation</vt:lpstr>
      <vt:lpstr>Catheter displacement</vt:lpstr>
      <vt:lpstr>DERIVED PARAMETERS</vt:lpstr>
      <vt:lpstr>Normal value </vt:lpstr>
      <vt:lpstr>NURSING INTERVENTIONS</vt:lpstr>
      <vt:lpstr>Continue</vt:lpstr>
      <vt:lpstr>NURSING RESPONSIBILITIES</vt:lpstr>
      <vt:lpstr>Patient Activity and Positioning: </vt:lpstr>
      <vt:lpstr>Conclusion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DELL</dc:creator>
  <cp:lastModifiedBy>rtumala</cp:lastModifiedBy>
  <cp:revision>42</cp:revision>
  <dcterms:created xsi:type="dcterms:W3CDTF">2015-02-24T06:51:55Z</dcterms:created>
  <dcterms:modified xsi:type="dcterms:W3CDTF">2016-10-11T09:25:53Z</dcterms:modified>
</cp:coreProperties>
</file>