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0"/>
  </p:notesMasterIdLst>
  <p:sldIdLst>
    <p:sldId id="276" r:id="rId2"/>
    <p:sldId id="297" r:id="rId3"/>
    <p:sldId id="280" r:id="rId4"/>
    <p:sldId id="281" r:id="rId5"/>
    <p:sldId id="277" r:id="rId6"/>
    <p:sldId id="258" r:id="rId7"/>
    <p:sldId id="282" r:id="rId8"/>
    <p:sldId id="259" r:id="rId9"/>
    <p:sldId id="260" r:id="rId10"/>
    <p:sldId id="261" r:id="rId11"/>
    <p:sldId id="262" r:id="rId12"/>
    <p:sldId id="320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2" r:id="rId22"/>
    <p:sldId id="273" r:id="rId23"/>
    <p:sldId id="274" r:id="rId24"/>
    <p:sldId id="324" r:id="rId25"/>
    <p:sldId id="322" r:id="rId26"/>
    <p:sldId id="323" r:id="rId27"/>
    <p:sldId id="321" r:id="rId28"/>
    <p:sldId id="298" r:id="rId29"/>
    <p:sldId id="299" r:id="rId30"/>
    <p:sldId id="300" r:id="rId31"/>
    <p:sldId id="318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285" r:id="rId41"/>
    <p:sldId id="286" r:id="rId42"/>
    <p:sldId id="287" r:id="rId43"/>
    <p:sldId id="292" r:id="rId44"/>
    <p:sldId id="294" r:id="rId45"/>
    <p:sldId id="295" r:id="rId46"/>
    <p:sldId id="293" r:id="rId47"/>
    <p:sldId id="296" r:id="rId48"/>
    <p:sldId id="325" r:id="rId49"/>
  </p:sldIdLst>
  <p:sldSz cx="12192000" cy="6858000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706" autoAdjust="0"/>
    <p:restoredTop sz="94660"/>
  </p:normalViewPr>
  <p:slideViewPr>
    <p:cSldViewPr snapToGrid="0">
      <p:cViewPr>
        <p:scale>
          <a:sx n="50" d="100"/>
          <a:sy n="5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6D986D-4600-43DF-8F9D-09B8F6D8EE44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B6C05C91-65AF-4EF0-AFAC-35EE7A60411F}">
      <dgm:prSet phldrT="[Text]" phldr="1"/>
      <dgm:spPr/>
      <dgm:t>
        <a:bodyPr/>
        <a:lstStyle/>
        <a:p>
          <a:endParaRPr lang="en-US" dirty="0"/>
        </a:p>
      </dgm:t>
    </dgm:pt>
    <dgm:pt modelId="{63B17ECA-796B-4AF5-86DD-3AF2A523CD52}" type="parTrans" cxnId="{E9DC4BE8-D45E-448C-BDFC-3AB850673A30}">
      <dgm:prSet/>
      <dgm:spPr/>
      <dgm:t>
        <a:bodyPr/>
        <a:lstStyle/>
        <a:p>
          <a:endParaRPr lang="en-US"/>
        </a:p>
      </dgm:t>
    </dgm:pt>
    <dgm:pt modelId="{8E0B47DB-FFB2-4AFF-955B-FE8541B6EE2F}" type="sibTrans" cxnId="{E9DC4BE8-D45E-448C-BDFC-3AB850673A30}">
      <dgm:prSet/>
      <dgm:spPr/>
      <dgm:t>
        <a:bodyPr/>
        <a:lstStyle/>
        <a:p>
          <a:endParaRPr lang="en-US"/>
        </a:p>
      </dgm:t>
    </dgm:pt>
    <dgm:pt modelId="{4A9DF595-11BD-4687-80A8-A5D776ABC620}" type="pres">
      <dgm:prSet presAssocID="{A86D986D-4600-43DF-8F9D-09B8F6D8EE44}" presName="Name0" presStyleCnt="0">
        <dgm:presLayoutVars>
          <dgm:chMax/>
          <dgm:chPref/>
          <dgm:dir/>
          <dgm:animLvl val="lvl"/>
        </dgm:presLayoutVars>
      </dgm:prSet>
      <dgm:spPr/>
    </dgm:pt>
    <dgm:pt modelId="{8B3F7FF3-54B9-4A4F-AAE4-A2F6106923AC}" type="pres">
      <dgm:prSet presAssocID="{B6C05C91-65AF-4EF0-AFAC-35EE7A60411F}" presName="composite" presStyleCnt="0"/>
      <dgm:spPr/>
    </dgm:pt>
    <dgm:pt modelId="{933772AE-73A3-467C-852A-516B2C47C730}" type="pres">
      <dgm:prSet presAssocID="{B6C05C91-65AF-4EF0-AFAC-35EE7A60411F}" presName="ParentAccentShape" presStyleLbl="trBgShp" presStyleIdx="0" presStyleCnt="1"/>
      <dgm:spPr/>
    </dgm:pt>
    <dgm:pt modelId="{99E03AEA-B5E6-45EF-80C1-96714FECE2B9}" type="pres">
      <dgm:prSet presAssocID="{B6C05C91-65AF-4EF0-AFAC-35EE7A60411F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C90041-98C3-43DE-91F8-43AF587CCD72}" type="pres">
      <dgm:prSet presAssocID="{B6C05C91-65AF-4EF0-AFAC-35EE7A60411F}" presName="ChildText" presStyleLbl="revTx" presStyleIdx="1" presStyleCnt="2">
        <dgm:presLayoutVars>
          <dgm:chMax val="0"/>
          <dgm:chPref val="0"/>
        </dgm:presLayoutVars>
      </dgm:prSet>
      <dgm:spPr/>
    </dgm:pt>
    <dgm:pt modelId="{10797D6A-AE2A-43C5-90CA-3D4F04D6C83B}" type="pres">
      <dgm:prSet presAssocID="{B6C05C91-65AF-4EF0-AFAC-35EE7A60411F}" presName="ChildAccentShape" presStyleLbl="trBgShp" presStyleIdx="0" presStyleCnt="1"/>
      <dgm:spPr/>
    </dgm:pt>
    <dgm:pt modelId="{20063F66-B9DB-45A8-BF2B-F17ED66514A2}" type="pres">
      <dgm:prSet presAssocID="{B6C05C91-65AF-4EF0-AFAC-35EE7A60411F}" presName="Image" presStyleLbl="alignImgPlace1" presStyleIdx="0" presStyleCnt="1" custScaleX="202166" custScaleY="15802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solidFill>
            <a:schemeClr val="accent2">
              <a:lumMod val="75000"/>
            </a:schemeClr>
          </a:solidFill>
        </a:ln>
      </dgm:spPr>
    </dgm:pt>
  </dgm:ptLst>
  <dgm:cxnLst>
    <dgm:cxn modelId="{05685913-63D7-4593-8B0A-A7281CAB5B7B}" type="presOf" srcId="{A86D986D-4600-43DF-8F9D-09B8F6D8EE44}" destId="{4A9DF595-11BD-4687-80A8-A5D776ABC620}" srcOrd="0" destOrd="0" presId="urn:microsoft.com/office/officeart/2009/3/layout/SnapshotPictureList"/>
    <dgm:cxn modelId="{C0BD1B86-3542-4E70-BFBA-77F14CBD0054}" type="presOf" srcId="{B6C05C91-65AF-4EF0-AFAC-35EE7A60411F}" destId="{99E03AEA-B5E6-45EF-80C1-96714FECE2B9}" srcOrd="0" destOrd="0" presId="urn:microsoft.com/office/officeart/2009/3/layout/SnapshotPictureList"/>
    <dgm:cxn modelId="{E9DC4BE8-D45E-448C-BDFC-3AB850673A30}" srcId="{A86D986D-4600-43DF-8F9D-09B8F6D8EE44}" destId="{B6C05C91-65AF-4EF0-AFAC-35EE7A60411F}" srcOrd="0" destOrd="0" parTransId="{63B17ECA-796B-4AF5-86DD-3AF2A523CD52}" sibTransId="{8E0B47DB-FFB2-4AFF-955B-FE8541B6EE2F}"/>
    <dgm:cxn modelId="{2D71A90C-6D04-4F84-9D14-69698285E529}" type="presParOf" srcId="{4A9DF595-11BD-4687-80A8-A5D776ABC620}" destId="{8B3F7FF3-54B9-4A4F-AAE4-A2F6106923AC}" srcOrd="0" destOrd="0" presId="urn:microsoft.com/office/officeart/2009/3/layout/SnapshotPictureList"/>
    <dgm:cxn modelId="{6D167C05-8BFC-46C0-9DCE-868051778013}" type="presParOf" srcId="{8B3F7FF3-54B9-4A4F-AAE4-A2F6106923AC}" destId="{933772AE-73A3-467C-852A-516B2C47C730}" srcOrd="0" destOrd="0" presId="urn:microsoft.com/office/officeart/2009/3/layout/SnapshotPictureList"/>
    <dgm:cxn modelId="{66260FCE-2EDB-4AED-869C-C28E87766162}" type="presParOf" srcId="{8B3F7FF3-54B9-4A4F-AAE4-A2F6106923AC}" destId="{99E03AEA-B5E6-45EF-80C1-96714FECE2B9}" srcOrd="1" destOrd="0" presId="urn:microsoft.com/office/officeart/2009/3/layout/SnapshotPictureList"/>
    <dgm:cxn modelId="{60B6B846-C77E-4D8F-BB2D-3A1604D9A950}" type="presParOf" srcId="{8B3F7FF3-54B9-4A4F-AAE4-A2F6106923AC}" destId="{62C90041-98C3-43DE-91F8-43AF587CCD72}" srcOrd="2" destOrd="0" presId="urn:microsoft.com/office/officeart/2009/3/layout/SnapshotPictureList"/>
    <dgm:cxn modelId="{3CEEBF14-2E8B-48E4-98D1-B3F4D59A96B9}" type="presParOf" srcId="{8B3F7FF3-54B9-4A4F-AAE4-A2F6106923AC}" destId="{10797D6A-AE2A-43C5-90CA-3D4F04D6C83B}" srcOrd="3" destOrd="0" presId="urn:microsoft.com/office/officeart/2009/3/layout/SnapshotPictureList"/>
    <dgm:cxn modelId="{BCF0FC3F-173F-4DC2-A4C4-A83967D71A03}" type="presParOf" srcId="{8B3F7FF3-54B9-4A4F-AAE4-A2F6106923AC}" destId="{20063F66-B9DB-45A8-BF2B-F17ED66514A2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3772AE-73A3-467C-852A-516B2C47C730}">
      <dsp:nvSpPr>
        <dsp:cNvPr id="0" name=""/>
        <dsp:cNvSpPr/>
      </dsp:nvSpPr>
      <dsp:spPr>
        <a:xfrm>
          <a:off x="851564" y="605104"/>
          <a:ext cx="1606811" cy="1143424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063F66-B9DB-45A8-BF2B-F17ED66514A2}">
      <dsp:nvSpPr>
        <dsp:cNvPr id="0" name=""/>
        <dsp:cNvSpPr/>
      </dsp:nvSpPr>
      <dsp:spPr>
        <a:xfrm>
          <a:off x="535" y="154299"/>
          <a:ext cx="3123527" cy="170917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E03AEA-B5E6-45EF-80C1-96714FECE2B9}">
      <dsp:nvSpPr>
        <dsp:cNvPr id="0" name=""/>
        <dsp:cNvSpPr/>
      </dsp:nvSpPr>
      <dsp:spPr>
        <a:xfrm>
          <a:off x="914382" y="1550062"/>
          <a:ext cx="1482212" cy="135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22860" rIns="60960" bIns="22860" numCol="1" spcCol="1270" anchor="ctr" anchorCtr="0">
          <a:noAutofit/>
        </a:bodyPr>
        <a:lstStyle/>
        <a:p>
          <a:pPr lvl="0" algn="l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 dirty="0"/>
        </a:p>
      </dsp:txBody>
      <dsp:txXfrm>
        <a:off x="914382" y="1550062"/>
        <a:ext cx="1482212" cy="135725"/>
      </dsp:txXfrm>
    </dsp:sp>
    <dsp:sp modelId="{62C90041-98C3-43DE-91F8-43AF587CCD72}">
      <dsp:nvSpPr>
        <dsp:cNvPr id="0" name=""/>
        <dsp:cNvSpPr/>
      </dsp:nvSpPr>
      <dsp:spPr>
        <a:xfrm>
          <a:off x="2523789" y="605104"/>
          <a:ext cx="734616" cy="1143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ABCA6-B5C3-45C2-AD8B-298FDAC41D59}" type="datetimeFigureOut">
              <a:rPr lang="en-US" smtClean="0"/>
              <a:t>2/11/2016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A3F50-CF2F-46DF-9A89-118FBE97C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15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ABC28-6429-46D7-945E-639D892089C0}" type="slidenum">
              <a:rPr lang="ar-SA" smtClean="0"/>
              <a:t>43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44017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KW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747561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44609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51241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9444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500221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635575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21528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77932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2971395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63517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396978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KW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KW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10E45-CA87-462B-B750-2F1D429B8DBF}" type="datetimeFigureOut">
              <a:rPr lang="ar-KW" smtClean="0"/>
              <a:t>03/05/1437</a:t>
            </a:fld>
            <a:endParaRPr lang="ar-KW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BC367-794A-437D-ABCB-06BA2F77019F}" type="slidenum">
              <a:rPr lang="ar-KW" smtClean="0"/>
              <a:t>‹#›</a:t>
            </a:fld>
            <a:endParaRPr lang="ar-KW"/>
          </a:p>
        </p:txBody>
      </p:sp>
    </p:spTree>
    <p:extLst>
      <p:ext uri="{BB962C8B-B14F-4D97-AF65-F5344CB8AC3E}">
        <p14:creationId xmlns:p14="http://schemas.microsoft.com/office/powerpoint/2010/main" val="166009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google.com.sa/url?sa=i&amp;rct=j&amp;q=&amp;esrc=s&amp;frm=1&amp;source=images&amp;cd=&amp;cad=rja&amp;docid=gh4SzdeXECFWZM&amp;tbnid=wi3uYJ5BXcDuzM:&amp;ved=0CAUQjRw&amp;url=http://www.brooksidepress.org/Products/Nursing_Fundamentals_1/lesson_2_Section_1.htm&amp;ei=nxJQUtKdPOSU0AW574CICg&amp;psig=AFQjCNEdVs9PEtxlbQN69mnM6ko59canDQ&amp;ust=1381065456552280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www.google.com.sa/url?sa=i&amp;rct=j&amp;q=&amp;esrc=s&amp;frm=1&amp;source=images&amp;cd=&amp;cad=rja&amp;docid=-gJYznhNdnWt9M&amp;tbnid=h3cETbJ7nA6sTM:&amp;ved=0CAUQjRw&amp;url=http://www.youtube.com/watch?v=XBQcHc9vKvc&amp;ei=ZRJQUuPxOOm70QWm_oHwBg&amp;psig=AFQjCNEdVs9PEtxlbQN69mnM6ko59canDQ&amp;ust=1381065456552280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google.com.sa/url?sa=i&amp;rct=j&amp;q=&amp;esrc=s&amp;frm=1&amp;source=images&amp;cd=&amp;cad=rja&amp;docid=W40Bf2eJkVetLM&amp;tbnid=DQ9dApelSY6PJM:&amp;ved=0CAUQjRw&amp;url=http://www.wikihow.com/Make-a-Hospital-Corner&amp;ei=0BJQUsqaObDZ0QX9moGgDw&amp;psig=AFQjCNEdVs9PEtxlbQN69mnM6ko59canDQ&amp;ust=1381065456552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hyperlink" Target="http://www.google.com.sa/url?sa=i&amp;rct=j&amp;q=&amp;esrc=s&amp;frm=1&amp;source=images&amp;cd=&amp;cad=rja&amp;docid=W40Bf2eJkVetLM&amp;tbnid=GKHFT8j5fcJp1M:&amp;ved=0CAUQjRw&amp;url=http://www.wikihow.com/Make-a-Hospital-Corner&amp;ei=nxNQUr6VN9KS0QWJ34HQAQ&amp;psig=AFQjCNHyAE0V7Dak9chRqZU7YEzJ5PR70A&amp;ust=1381065969574168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www.google.com.sa/url?sa=i&amp;rct=j&amp;q=&amp;esrc=s&amp;frm=1&amp;source=images&amp;cd=&amp;cad=rja&amp;docid=5s4M5cJF4DzJUM&amp;tbnid=roQMnqNb4__jvM:&amp;ved=0CAUQjRw&amp;url=http://www.studyblue.com/notes/note/n/bedmaking-module-5/deck/7151970&amp;ei=rxFQUpC5Haaw0QXB14GYAg&amp;psig=AFQjCNEdVs9PEtxlbQN69mnM6ko59canDQ&amp;ust=1381065456552280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Mz-EplMltPs" TargetMode="External"/><Relationship Id="rId3" Type="http://schemas.openxmlformats.org/officeDocument/2006/relationships/hyperlink" Target="https://www.youtube.com/watch?v=iDUCgZK7ckE" TargetMode="External"/><Relationship Id="rId7" Type="http://schemas.openxmlformats.org/officeDocument/2006/relationships/hyperlink" Target="https://www.youtube.com/watch?v=s9HxGX8cw6I" TargetMode="External"/><Relationship Id="rId2" Type="http://schemas.openxmlformats.org/officeDocument/2006/relationships/hyperlink" Target="https://www.youtube.com/watch?v=vHYKR3GWMZ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RUj30pc-KEI" TargetMode="External"/><Relationship Id="rId5" Type="http://schemas.openxmlformats.org/officeDocument/2006/relationships/hyperlink" Target="https://www.youtube.com/watch?v=J4PSa8O_ojg" TargetMode="External"/><Relationship Id="rId4" Type="http://schemas.openxmlformats.org/officeDocument/2006/relationships/hyperlink" Target="https://www.youtube.com/watch?v=DIRhngB7gz0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128838" y="585788"/>
            <a:ext cx="8229599" cy="2857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002060"/>
                </a:solidFill>
              </a:rPr>
              <a:t>Lifting and </a:t>
            </a:r>
            <a:br>
              <a:rPr lang="en-US" sz="6600" b="1" dirty="0">
                <a:solidFill>
                  <a:srgbClr val="002060"/>
                </a:solidFill>
              </a:rPr>
            </a:br>
            <a:r>
              <a:rPr lang="en-US" sz="6600" b="1" dirty="0">
                <a:solidFill>
                  <a:srgbClr val="002060"/>
                </a:solidFill>
              </a:rPr>
              <a:t>Positioning </a:t>
            </a:r>
            <a:r>
              <a:rPr lang="en-US" sz="6600" b="1" dirty="0" smtClean="0">
                <a:solidFill>
                  <a:srgbClr val="002060"/>
                </a:solidFill>
              </a:rPr>
              <a:t>Patient</a:t>
            </a:r>
          </a:p>
          <a:p>
            <a:pPr algn="ctr"/>
            <a:r>
              <a:rPr lang="en-US" sz="6600" b="1" dirty="0" smtClean="0">
                <a:solidFill>
                  <a:srgbClr val="002060"/>
                </a:solidFill>
              </a:rPr>
              <a:t>Bed making</a:t>
            </a:r>
            <a:endParaRPr lang="en-US" sz="6600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45681" y="4216827"/>
            <a:ext cx="5100637" cy="15668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8" name="صورة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368" y="3342004"/>
            <a:ext cx="3913971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4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583367" y="209862"/>
            <a:ext cx="10515600" cy="6505731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sz="3200" b="1" i="1" dirty="0" smtClean="0">
                <a:solidFill>
                  <a:srgbClr val="FF0000"/>
                </a:solidFill>
              </a:rPr>
              <a:t>3. Prone position</a:t>
            </a: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/>
              <a:t>The person lies on the abdomen with the head turned to 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one </a:t>
            </a:r>
            <a:r>
              <a:rPr lang="en-US" dirty="0"/>
              <a:t>side.</a:t>
            </a:r>
          </a:p>
          <a:p>
            <a:pPr marL="0" indent="0" algn="l">
              <a:buNone/>
            </a:pPr>
            <a:r>
              <a:rPr lang="en-US" dirty="0"/>
              <a:t>The bed is flat.</a:t>
            </a:r>
          </a:p>
          <a:p>
            <a:pPr marL="0" indent="0" algn="l">
              <a:buNone/>
            </a:pPr>
            <a:r>
              <a:rPr lang="en-US" dirty="0"/>
              <a:t>Small pillows are placed </a:t>
            </a:r>
            <a:r>
              <a:rPr lang="en-US" u="sng" dirty="0"/>
              <a:t>under the head, abdomen, and lower legs</a:t>
            </a:r>
            <a:r>
              <a:rPr lang="en-US" dirty="0"/>
              <a:t>.</a:t>
            </a:r>
          </a:p>
          <a:p>
            <a:pPr marL="0" indent="0" algn="l">
              <a:buNone/>
            </a:pPr>
            <a:r>
              <a:rPr lang="en-US" dirty="0"/>
              <a:t>Arms are flexed at the elbows with the hands near the head</a:t>
            </a:r>
            <a:r>
              <a:rPr lang="en-US" dirty="0" smtClean="0"/>
              <a:t>.</a:t>
            </a:r>
            <a:endParaRPr lang="ar-SA" dirty="0" smtClean="0"/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sz="3200" b="1" i="1" dirty="0" smtClean="0">
                <a:solidFill>
                  <a:srgbClr val="FF0000"/>
                </a:solidFill>
              </a:rPr>
              <a:t>4. Lateral </a:t>
            </a:r>
            <a:r>
              <a:rPr lang="en-US" sz="3200" b="1" i="1" dirty="0">
                <a:solidFill>
                  <a:srgbClr val="FF0000"/>
                </a:solidFill>
              </a:rPr>
              <a:t>position (side-lying</a:t>
            </a:r>
            <a:r>
              <a:rPr lang="en-US" sz="3200" b="1" i="1" dirty="0" smtClean="0">
                <a:solidFill>
                  <a:srgbClr val="FF0000"/>
                </a:solidFill>
              </a:rPr>
              <a:t>)</a:t>
            </a:r>
            <a:endParaRPr lang="ar-SA" sz="3200" b="1" i="1" dirty="0" smtClean="0">
              <a:solidFill>
                <a:srgbClr val="FF0000"/>
              </a:solidFill>
            </a:endParaRP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/>
              <a:t>A pillow is under the </a:t>
            </a:r>
            <a:r>
              <a:rPr lang="en-US" u="sng" dirty="0"/>
              <a:t>head and neck</a:t>
            </a:r>
            <a:r>
              <a:rPr lang="en-US" dirty="0"/>
              <a:t>.</a:t>
            </a:r>
          </a:p>
          <a:p>
            <a:pPr marL="0" indent="0" algn="l">
              <a:buNone/>
            </a:pPr>
            <a:r>
              <a:rPr lang="en-US" dirty="0"/>
              <a:t>The upper leg, ankle, and thigh are supported with pillows.</a:t>
            </a:r>
          </a:p>
          <a:p>
            <a:pPr marL="0" indent="0" algn="l">
              <a:buNone/>
            </a:pPr>
            <a:r>
              <a:rPr lang="en-US" dirty="0"/>
              <a:t>A pillow is positioned against the person’s back.</a:t>
            </a:r>
          </a:p>
          <a:p>
            <a:pPr marL="0" indent="0" algn="l">
              <a:buNone/>
            </a:pPr>
            <a:r>
              <a:rPr lang="en-US" dirty="0"/>
              <a:t>A small pillow is </a:t>
            </a:r>
            <a:r>
              <a:rPr lang="en-US" u="sng" dirty="0"/>
              <a:t>under the upper arm and hand</a:t>
            </a:r>
            <a:r>
              <a:rPr lang="en-US" dirty="0"/>
              <a:t>. </a:t>
            </a:r>
          </a:p>
          <a:p>
            <a:endParaRPr lang="ar-KW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038" y="209862"/>
            <a:ext cx="3657600" cy="23761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94" y="3757614"/>
            <a:ext cx="3545306" cy="264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9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838200" y="239843"/>
            <a:ext cx="10515600" cy="593712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b="1" u="sng" dirty="0">
                <a:solidFill>
                  <a:srgbClr val="FF0000"/>
                </a:solidFill>
              </a:rPr>
              <a:t>ORTHOPNEIC </a:t>
            </a:r>
            <a:r>
              <a:rPr lang="en-US" b="1" u="sng" dirty="0" smtClean="0">
                <a:solidFill>
                  <a:srgbClr val="FF0000"/>
                </a:solidFill>
              </a:rPr>
              <a:t>POSITION</a:t>
            </a:r>
            <a:endParaRPr lang="ar-SA" b="1" u="sng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b="1" u="sng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dirty="0"/>
              <a:t>FREQUENTLY USED BY PATIENTS WITH </a:t>
            </a:r>
            <a:r>
              <a:rPr lang="en-US" u="sng" dirty="0"/>
              <a:t>RESPIRATORY PROBLEMS</a:t>
            </a:r>
          </a:p>
          <a:p>
            <a:pPr marL="0" indent="0" algn="ctr">
              <a:buNone/>
            </a:pPr>
            <a:r>
              <a:rPr lang="en-US" dirty="0"/>
              <a:t>HELPS EXPAND THE CHEST AND LUNGS TO </a:t>
            </a:r>
            <a:r>
              <a:rPr lang="en-US" u="sng" dirty="0"/>
              <a:t>ALLOW MORE OXYGEN TO ENTER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750" y="2966387"/>
            <a:ext cx="5948475" cy="36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62" y="359764"/>
            <a:ext cx="11692328" cy="635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5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MOVING PERSONS IN BED </a:t>
            </a:r>
            <a:endParaRPr lang="ar-KW" b="1" i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dirty="0" smtClean="0"/>
              <a:t>&gt;</a:t>
            </a:r>
            <a:r>
              <a:rPr lang="en-US" sz="3200" b="1" dirty="0" smtClean="0"/>
              <a:t>Protect </a:t>
            </a:r>
            <a:r>
              <a:rPr lang="en-US" sz="3200" b="1" dirty="0"/>
              <a:t>the skin when moving the person</a:t>
            </a:r>
            <a:r>
              <a:rPr lang="en-US" sz="3200" b="1" dirty="0" smtClean="0"/>
              <a:t>.</a:t>
            </a:r>
          </a:p>
          <a:p>
            <a:pPr marL="0" indent="0" algn="l">
              <a:buNone/>
            </a:pPr>
            <a:r>
              <a:rPr lang="en-US" sz="3200" b="1" dirty="0" smtClean="0"/>
              <a:t>&gt;Friction is the rubbing of one surface against another.</a:t>
            </a:r>
          </a:p>
          <a:p>
            <a:pPr marL="0" indent="0" algn="l">
              <a:buNone/>
            </a:pPr>
            <a:r>
              <a:rPr lang="en-US" sz="3200" b="1" dirty="0" smtClean="0"/>
              <a:t>&gt;Shearing </a:t>
            </a:r>
            <a:r>
              <a:rPr lang="en-US" sz="3200" b="1" dirty="0"/>
              <a:t>is when the skin sticks to a surface while muscles slide in the direction the body is moving.</a:t>
            </a:r>
          </a:p>
          <a:p>
            <a:pPr marL="0" indent="0" algn="l">
              <a:buNone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reduce friction and shearing:</a:t>
            </a:r>
          </a:p>
          <a:p>
            <a:pPr marL="0" indent="0" algn="l">
              <a:buNone/>
            </a:pPr>
            <a:r>
              <a:rPr lang="en-US" sz="3200" b="1" dirty="0" smtClean="0"/>
              <a:t>&gt; Roll </a:t>
            </a:r>
            <a:r>
              <a:rPr lang="en-US" sz="3200" b="1" dirty="0"/>
              <a:t>the person or use assist devices</a:t>
            </a:r>
            <a:r>
              <a:rPr lang="en-US" sz="3200" b="1" dirty="0" smtClean="0"/>
              <a:t>.</a:t>
            </a:r>
            <a:endParaRPr lang="en-US" sz="3200" b="1" dirty="0"/>
          </a:p>
          <a:p>
            <a:pPr marL="0" indent="0" algn="l">
              <a:buNone/>
            </a:pPr>
            <a:r>
              <a:rPr lang="en-US" sz="3200" b="1" dirty="0" smtClean="0"/>
              <a:t>&gt;Use </a:t>
            </a:r>
            <a:r>
              <a:rPr lang="en-US" sz="3200" b="1" dirty="0"/>
              <a:t>a lift sheet (turning sheet), turning pad, large incontinence product, slide board, or slide sheet. </a:t>
            </a:r>
          </a:p>
          <a:p>
            <a:endParaRPr lang="ar-KW" sz="3200" b="1" dirty="0"/>
          </a:p>
        </p:txBody>
      </p:sp>
    </p:spTree>
    <p:extLst>
      <p:ext uri="{BB962C8B-B14F-4D97-AF65-F5344CB8AC3E}">
        <p14:creationId xmlns:p14="http://schemas.microsoft.com/office/powerpoint/2010/main" val="416619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931" y="374754"/>
            <a:ext cx="11917180" cy="145087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RAISING THE </a:t>
            </a:r>
            <a:br>
              <a:rPr lang="en-US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PATIENT'S SHOULDERS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04932" y="1409075"/>
            <a:ext cx="11917180" cy="521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4695" y="149903"/>
            <a:ext cx="11137691" cy="154078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RAISING THE SHOULDERS</a:t>
            </a:r>
            <a:b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TWO HELPERS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64891" y="1394085"/>
            <a:ext cx="11842229" cy="521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9863" y="119921"/>
            <a:ext cx="11797258" cy="157076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ASSISTING A PATIENT TO MOVE</a:t>
            </a:r>
            <a:br>
              <a:rPr lang="en-US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UP IN BED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629588" y="1484026"/>
            <a:ext cx="4976734" cy="52615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THE PATIENT CAN ASSIST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SA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sz="3200" b="1" dirty="0"/>
              <a:t>HAVE THE PATIENT GRASP THE HEADBOARD AND BEND HIS KNEES</a:t>
            </a:r>
          </a:p>
          <a:p>
            <a:pPr marL="0" indent="0" algn="l">
              <a:buNone/>
            </a:pPr>
            <a:r>
              <a:rPr lang="en-US" sz="3200" b="1" dirty="0"/>
              <a:t>PLACE YOUR FOREARMS UNDER HIS SHOULDERS AND KNEES</a:t>
            </a:r>
          </a:p>
          <a:p>
            <a:pPr marL="0" indent="0" algn="l">
              <a:buNone/>
            </a:pPr>
            <a:r>
              <a:rPr lang="en-US" sz="3200" b="1" dirty="0"/>
              <a:t>LIFT AT THE COUNT OF THREE</a:t>
            </a:r>
          </a:p>
          <a:p>
            <a:endParaRPr lang="ar-KW" sz="32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889" y="1189884"/>
            <a:ext cx="5486876" cy="5407621"/>
          </a:xfrm>
          <a:prstGeom prst="rect">
            <a:avLst/>
          </a:prstGeom>
          <a:effectLst>
            <a:glow rad="127000">
              <a:srgbClr val="00B0F0"/>
            </a:glow>
          </a:effectLst>
        </p:spPr>
      </p:pic>
    </p:spTree>
    <p:extLst>
      <p:ext uri="{BB962C8B-B14F-4D97-AF65-F5344CB8AC3E}">
        <p14:creationId xmlns:p14="http://schemas.microsoft.com/office/powerpoint/2010/main" val="76124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708161" cy="1325563"/>
          </a:xfrm>
        </p:spPr>
        <p:txBody>
          <a:bodyPr/>
          <a:lstStyle/>
          <a:p>
            <a:r>
              <a:rPr lang="en-US" b="1" i="1" u="sng" dirty="0">
                <a:solidFill>
                  <a:srgbClr val="FF0000"/>
                </a:solidFill>
              </a:rPr>
              <a:t>MOVING UP IN BED</a:t>
            </a:r>
            <a:endParaRPr lang="ar-KW" b="1" i="1" u="sng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838200" y="1690688"/>
            <a:ext cx="4228475" cy="4486275"/>
          </a:xfrm>
          <a:prstGeom prst="rect">
            <a:avLst/>
          </a:prstGeom>
        </p:spPr>
        <p:txBody>
          <a:bodyPr/>
          <a:lstStyle/>
          <a:p>
            <a:pPr marL="0" indent="0" algn="l">
              <a:buNone/>
            </a:pPr>
            <a:r>
              <a:rPr lang="en-US" sz="3200" dirty="0" smtClean="0"/>
              <a:t>- IF </a:t>
            </a:r>
            <a:r>
              <a:rPr lang="en-US" sz="3200" dirty="0"/>
              <a:t>THE PATIENT HAS A </a:t>
            </a:r>
            <a:r>
              <a:rPr lang="en-US" sz="3200" b="1" dirty="0">
                <a:solidFill>
                  <a:srgbClr val="FF0000"/>
                </a:solidFill>
              </a:rPr>
              <a:t>TRAPEZE</a:t>
            </a:r>
            <a:r>
              <a:rPr lang="en-US" sz="3200" dirty="0"/>
              <a:t> ON THE BED HAVE THE PATIENT GRASP THE TRAPEZE AND BEND AT THE KNEES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233" y="229248"/>
            <a:ext cx="6130977" cy="6456365"/>
          </a:xfrm>
          <a:prstGeom prst="rect">
            <a:avLst/>
          </a:prstGeom>
          <a:effectLst>
            <a:glow rad="292100">
              <a:srgbClr val="00B0F0">
                <a:alpha val="33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75815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3776" y="618518"/>
            <a:ext cx="4842448" cy="94046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USING A LIFT SHEET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838200" y="1199212"/>
            <a:ext cx="5052934" cy="554636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3200" b="1" dirty="0" smtClean="0"/>
              <a:t>- A </a:t>
            </a:r>
            <a:r>
              <a:rPr lang="en-US" sz="3200" b="1" dirty="0"/>
              <a:t>LIFT SHEET MAKES LIFTING EASIER</a:t>
            </a:r>
          </a:p>
          <a:p>
            <a:pPr marL="0" indent="0" algn="l">
              <a:buNone/>
            </a:pPr>
            <a:r>
              <a:rPr lang="en-US" sz="3200" b="1" dirty="0"/>
              <a:t>HELPS PREVENT FRICTION AGAINST THE PATIENT’S SKIN</a:t>
            </a:r>
          </a:p>
          <a:p>
            <a:pPr marL="0" indent="0" algn="l">
              <a:buNone/>
            </a:pPr>
            <a:r>
              <a:rPr lang="en-US" sz="3200" b="1" dirty="0"/>
              <a:t>TAKES TWO WORKERS TO LIFT</a:t>
            </a:r>
          </a:p>
          <a:p>
            <a:pPr marL="0" indent="0" algn="l">
              <a:buNone/>
            </a:pPr>
            <a:r>
              <a:rPr lang="en-US" sz="3200" b="1" dirty="0"/>
              <a:t>IF PATIENT CAN HELP HAVE HIM BEND HIS KNEES</a:t>
            </a:r>
          </a:p>
          <a:p>
            <a:pPr marL="0" indent="0" algn="l">
              <a:buNone/>
            </a:pPr>
            <a:r>
              <a:rPr lang="en-US" sz="3200" b="1" dirty="0"/>
              <a:t>USE FOR PERSONS WHO CAN NOT HELP WITH THE MOVE 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164" y="365125"/>
            <a:ext cx="5385188" cy="6200567"/>
          </a:xfrm>
          <a:prstGeom prst="rect">
            <a:avLst/>
          </a:prstGeom>
          <a:effectLst>
            <a:glow rad="203200">
              <a:srgbClr val="00B0F0">
                <a:alpha val="51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78265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MOVING A PATIENT TO </a:t>
            </a:r>
            <a:b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SIDE OF THE BED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KW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838200" y="1364106"/>
            <a:ext cx="10329472" cy="779488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MOVED IN SEGMENTS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4" y="1988186"/>
            <a:ext cx="11512446" cy="46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5400" b="1" dirty="0">
                <a:solidFill>
                  <a:srgbClr val="FF0000"/>
                </a:solidFill>
              </a:rPr>
              <a:t>Outline</a:t>
            </a:r>
            <a:endParaRPr lang="ar-SA" sz="5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25144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Body Mechanics</a:t>
            </a:r>
          </a:p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Assisting in Lifting</a:t>
            </a:r>
          </a:p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Assisting in Positioning</a:t>
            </a:r>
          </a:p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Basic Body Positions </a:t>
            </a:r>
          </a:p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Moving Patients in Bed</a:t>
            </a:r>
          </a:p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ROMs</a:t>
            </a:r>
          </a:p>
          <a:p>
            <a:pPr algn="l" rtl="0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Bed making</a:t>
            </a:r>
          </a:p>
        </p:txBody>
      </p:sp>
    </p:spTree>
    <p:extLst>
      <p:ext uri="{BB962C8B-B14F-4D97-AF65-F5344CB8AC3E}">
        <p14:creationId xmlns:p14="http://schemas.microsoft.com/office/powerpoint/2010/main" val="135399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9902" y="149903"/>
            <a:ext cx="8919147" cy="1139252"/>
          </a:xfrm>
        </p:spPr>
        <p:txBody>
          <a:bodyPr>
            <a:normAutofit fontScale="90000"/>
          </a:bodyPr>
          <a:lstStyle/>
          <a:p>
            <a:r>
              <a:rPr lang="en-US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TURNING A PATIENT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99804" y="884419"/>
            <a:ext cx="11317574" cy="577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u="sng" dirty="0" smtClean="0">
                <a:solidFill>
                  <a:srgbClr val="FF0000"/>
                </a:solidFill>
              </a:rPr>
              <a:t>LOG ROLLING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239843" y="1334125"/>
            <a:ext cx="11812249" cy="172386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/>
              <a:t>A PATIENT WHO HAS A SPINAL INJURY OR SPINAL SURGERY MUST BE KEPT IN GOOD BODY ALIGNMENT WHEN TURNING.</a:t>
            </a:r>
          </a:p>
          <a:p>
            <a:pPr marL="0" indent="0" algn="ctr">
              <a:buNone/>
            </a:pPr>
            <a:r>
              <a:rPr lang="en-US" b="1" dirty="0"/>
              <a:t>USING A LIFT SHEET THE PERSON IS TURNED IN ONE MOTION.</a:t>
            </a:r>
          </a:p>
          <a:p>
            <a:pPr marL="0" indent="0" algn="ctr">
              <a:buNone/>
            </a:pPr>
            <a:r>
              <a:rPr lang="en-US" b="1" dirty="0"/>
              <a:t> IT TAKES 2 OR 3 PERSONS TO SAFELY LOGROLL  A  PATIENT.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43" y="3057992"/>
            <a:ext cx="11812249" cy="367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ASSISTING TO DANGLE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8274570" y="2485166"/>
            <a:ext cx="3717560" cy="41404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4000" dirty="0"/>
              <a:t>DANGLING REFERS TO SITTING ON THE SIDE OF THE BED WITH THE FEET HANGING DOWN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02" y="1530735"/>
            <a:ext cx="7300209" cy="510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8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4813" y="365125"/>
            <a:ext cx="5711253" cy="4896423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b="1" i="1" dirty="0" smtClean="0"/>
              <a:t>DO </a:t>
            </a:r>
            <a:r>
              <a:rPr lang="en-US" sz="3600" b="1" i="1" dirty="0"/>
              <a:t>NOT LEAVE THE PATIENT ALONE WHEN DANGLING.  </a:t>
            </a:r>
            <a:br>
              <a:rPr lang="en-US" sz="3600" b="1" i="1" dirty="0"/>
            </a:br>
            <a:r>
              <a:rPr lang="en-US" sz="3600" b="1" i="1" dirty="0"/>
              <a:t/>
            </a:r>
            <a:br>
              <a:rPr lang="en-US" sz="3600" b="1" i="1" dirty="0"/>
            </a:br>
            <a:r>
              <a:rPr lang="en-US" sz="3600" b="1" i="1" dirty="0"/>
              <a:t>HAVE THE PATIENT COUGH, DEEP BREATHE, AND EXERCISE THEIR LEG MUSCLES WHEN DANGLING.</a:t>
            </a:r>
            <a:br>
              <a:rPr lang="en-US" sz="3600" b="1" i="1" dirty="0"/>
            </a:br>
            <a:r>
              <a:rPr lang="en-US" sz="3600" b="1" i="1" dirty="0"/>
              <a:t/>
            </a:r>
            <a:br>
              <a:rPr lang="en-US" sz="3600" b="1" i="1" dirty="0"/>
            </a:br>
            <a:r>
              <a:rPr lang="en-US" sz="3600" b="1" i="1" dirty="0"/>
              <a:t>IF THE PATIENT BECOMES DIZZY LIE HIM DOWN.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284813" y="5981075"/>
            <a:ext cx="11437495" cy="614596"/>
          </a:xfrm>
          <a:prstGeom prst="rect">
            <a:avLst/>
          </a:prstGeom>
        </p:spPr>
        <p:txBody>
          <a:bodyPr/>
          <a:lstStyle/>
          <a:p>
            <a:pPr marL="0" indent="0" algn="l">
              <a:buNone/>
            </a:pPr>
            <a:r>
              <a:rPr lang="en-US" dirty="0"/>
              <a:t>CHECK THE PERSON’S PULSE AND RESPIRATIONS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675" y="365125"/>
            <a:ext cx="5131633" cy="557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3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Transferring</a:t>
            </a:r>
            <a:endParaRPr lang="ar-KW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700414" y="1848932"/>
            <a:ext cx="10363826" cy="342410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3600" dirty="0" smtClean="0"/>
              <a:t>-Be sure to protect patient and health care worker</a:t>
            </a:r>
          </a:p>
          <a:p>
            <a:pPr marL="0" indent="0" algn="l">
              <a:buNone/>
            </a:pPr>
            <a:r>
              <a:rPr lang="en-US" sz="3600" dirty="0" smtClean="0"/>
              <a:t>-Be sure you know how to operate the --wheelchair/stretcher</a:t>
            </a:r>
          </a:p>
          <a:p>
            <a:pPr marL="0" indent="0" algn="l">
              <a:buNone/>
            </a:pPr>
            <a:r>
              <a:rPr lang="en-US" sz="3600" dirty="0" smtClean="0"/>
              <a:t>Lock the wheels</a:t>
            </a:r>
            <a:r>
              <a:rPr lang="ar-SA" sz="3600" dirty="0" smtClean="0"/>
              <a:t>-</a:t>
            </a:r>
            <a:endParaRPr lang="en-US" sz="3600" dirty="0" smtClean="0"/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560" y="3901440"/>
            <a:ext cx="4953000" cy="275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19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149903"/>
            <a:ext cx="3703820" cy="1334123"/>
          </a:xfrm>
        </p:spPr>
        <p:txBody>
          <a:bodyPr>
            <a:normAutofit fontScale="90000"/>
          </a:bodyPr>
          <a:lstStyle/>
          <a:p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 DOWN A RAMP WITH A WHEELCHAIR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5561352" y="269825"/>
            <a:ext cx="6265888" cy="1214201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algn="l">
              <a:buNone/>
            </a:pPr>
            <a:r>
              <a:rPr lang="en-US" sz="3500" b="1" i="1" dirty="0"/>
              <a:t>BACK INTO THE ELEVATOR SO </a:t>
            </a:r>
            <a:r>
              <a:rPr lang="en-US" sz="3500" b="1" i="1" dirty="0" smtClean="0"/>
              <a:t>THE</a:t>
            </a:r>
          </a:p>
          <a:p>
            <a:pPr marL="0" indent="0" algn="l">
              <a:buNone/>
            </a:pPr>
            <a:r>
              <a:rPr lang="en-US" sz="3500" b="1" i="1" dirty="0" smtClean="0"/>
              <a:t> </a:t>
            </a:r>
            <a:r>
              <a:rPr lang="en-US" sz="3500" b="1" i="1" dirty="0"/>
              <a:t>PATIENT FACES THE FRONT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12" y="1484026"/>
            <a:ext cx="4572396" cy="504182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869" y="1428056"/>
            <a:ext cx="5531371" cy="52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9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199" y="254832"/>
            <a:ext cx="4798103" cy="1424065"/>
          </a:xfrm>
        </p:spPr>
        <p:txBody>
          <a:bodyPr>
            <a:normAutofit fontScale="90000"/>
          </a:bodyPr>
          <a:lstStyle/>
          <a:p>
            <a:r>
              <a:rPr lang="en-US" sz="3100" b="1" i="1" dirty="0"/>
              <a:t>TRANSFER THE PATIENT FEET FIRST DOWN A RAMP</a:t>
            </a:r>
            <a:r>
              <a:rPr lang="en-US" dirty="0"/>
              <a:t/>
            </a:r>
            <a:br>
              <a:rPr lang="en-US" dirty="0"/>
            </a:b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6265889" y="254833"/>
            <a:ext cx="5501390" cy="1064302"/>
          </a:xfrm>
          <a:prstGeom prst="rect">
            <a:avLst/>
          </a:prstGeom>
        </p:spPr>
        <p:txBody>
          <a:bodyPr/>
          <a:lstStyle/>
          <a:p>
            <a:pPr marL="0" indent="0" algn="l">
              <a:buNone/>
            </a:pPr>
            <a:r>
              <a:rPr lang="en-US" b="1" i="1" dirty="0"/>
              <a:t>ENTER THE ELEVATOR HEAD FIRST</a:t>
            </a:r>
          </a:p>
          <a:p>
            <a:endParaRPr lang="ar-KW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29" y="1139252"/>
            <a:ext cx="5279683" cy="553475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347" y="966863"/>
            <a:ext cx="5039019" cy="564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0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853712"/>
            <a:ext cx="3943350" cy="38651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9199" y="4786311"/>
            <a:ext cx="1809751" cy="5752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i="1" dirty="0">
                <a:solidFill>
                  <a:srgbClr val="FF0000"/>
                </a:solidFill>
              </a:rPr>
              <a:t>BED </a:t>
            </a:r>
            <a:r>
              <a:rPr lang="en-US" b="1" i="1" dirty="0" smtClean="0">
                <a:solidFill>
                  <a:srgbClr val="FF0000"/>
                </a:solidFill>
              </a:rPr>
              <a:t>CRADLE</a:t>
            </a:r>
            <a:endParaRPr lang="en-US" b="1" i="1" dirty="0">
              <a:solidFill>
                <a:srgbClr val="FF0000"/>
              </a:solidFill>
            </a:endParaRPr>
          </a:p>
        </p:txBody>
      </p:sp>
      <p:pic>
        <p:nvPicPr>
          <p:cNvPr id="6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0" y="184269"/>
            <a:ext cx="3218070" cy="258182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199" y="2484131"/>
            <a:ext cx="1524000" cy="3695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i="1" dirty="0">
                <a:solidFill>
                  <a:srgbClr val="FF0000"/>
                </a:solidFill>
              </a:rPr>
              <a:t>FOOT BOARD</a:t>
            </a:r>
            <a:endParaRPr lang="ar-SA" dirty="0"/>
          </a:p>
        </p:txBody>
      </p:sp>
      <p:pic>
        <p:nvPicPr>
          <p:cNvPr id="8" name="صورة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22" y="325277"/>
            <a:ext cx="4093245" cy="3529477"/>
          </a:xfrm>
          <a:prstGeom prst="rect">
            <a:avLst/>
          </a:prstGeom>
        </p:spPr>
      </p:pic>
      <p:pic>
        <p:nvPicPr>
          <p:cNvPr id="9" name="عنصر نائب للمحتوى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2548" y="3964672"/>
            <a:ext cx="3818880" cy="221856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984544" y="6045314"/>
            <a:ext cx="1866900" cy="4255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Split Sheet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84544" y="3252785"/>
            <a:ext cx="1866900" cy="6019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Mechanical lift 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12" name="صورة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6066" y="930275"/>
            <a:ext cx="2742416" cy="2101591"/>
          </a:xfrm>
          <a:prstGeom prst="rect">
            <a:avLst/>
          </a:prstGeom>
        </p:spPr>
      </p:pic>
      <p:pic>
        <p:nvPicPr>
          <p:cNvPr id="13" name="عنصر نائب للمحتوى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9082" y="53693"/>
            <a:ext cx="2358192" cy="3854754"/>
          </a:xfrm>
          <a:prstGeom prst="rect">
            <a:avLst/>
          </a:prstGeom>
        </p:spPr>
      </p:pic>
      <p:pic>
        <p:nvPicPr>
          <p:cNvPr id="14" name="عنصر نائب للمحتوى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3512" y="4033924"/>
            <a:ext cx="2948174" cy="222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6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191750" cy="64928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ROM (</a:t>
            </a:r>
            <a:r>
              <a:rPr lang="en-US" b="1" i="1" dirty="0" smtClean="0">
                <a:solidFill>
                  <a:srgbClr val="0070C0"/>
                </a:solidFill>
              </a:rPr>
              <a:t>Range of motion </a:t>
            </a:r>
            <a:r>
              <a:rPr lang="en-US" b="1" i="1" dirty="0" smtClean="0">
                <a:solidFill>
                  <a:srgbClr val="FF0000"/>
                </a:solidFill>
              </a:rPr>
              <a:t>) </a:t>
            </a:r>
            <a:endParaRPr lang="ar-KW" b="1" i="1" dirty="0">
              <a:solidFill>
                <a:srgbClr val="FF0000"/>
              </a:solidFill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250781"/>
            <a:ext cx="10001249" cy="549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3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ROM</a:t>
            </a:r>
            <a:r>
              <a:rPr lang="en-US" dirty="0" smtClean="0"/>
              <a:t> (</a:t>
            </a:r>
            <a:r>
              <a:rPr lang="en-US" b="1" cap="none" dirty="0" smtClean="0">
                <a:solidFill>
                  <a:srgbClr val="FF0000"/>
                </a:solidFill>
              </a:rPr>
              <a:t>Ring of motion exercise </a:t>
            </a:r>
            <a:r>
              <a:rPr lang="en-US" dirty="0" smtClean="0"/>
              <a:t>)                    </a:t>
            </a: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838200" y="2014537"/>
            <a:ext cx="10792326" cy="4386263"/>
          </a:xfrm>
          <a:prstGeom prst="rect">
            <a:avLst/>
          </a:prstGeom>
        </p:spPr>
        <p:txBody>
          <a:bodyPr/>
          <a:lstStyle/>
          <a:p>
            <a:pPr marL="0" indent="0" algn="l">
              <a:buNone/>
            </a:pPr>
            <a:r>
              <a:rPr lang="en-US" sz="3600" dirty="0"/>
              <a:t>Range of motion exercise refers to activity aimed at improving movement of a specific joint.</a:t>
            </a:r>
            <a:endParaRPr lang="en-US" sz="3600" b="1" u="sng" cap="none" dirty="0" smtClean="0">
              <a:solidFill>
                <a:srgbClr val="FF0000"/>
              </a:solidFill>
            </a:endParaRPr>
          </a:p>
          <a:p>
            <a:pPr marL="0" indent="0" algn="l">
              <a:buNone/>
            </a:pPr>
            <a:r>
              <a:rPr lang="en-US" sz="3600" b="1" u="sng" cap="none" dirty="0" smtClean="0">
                <a:solidFill>
                  <a:srgbClr val="FF0000"/>
                </a:solidFill>
              </a:rPr>
              <a:t>Benefits of joint movement:</a:t>
            </a:r>
          </a:p>
          <a:p>
            <a:pPr marL="0" indent="0" algn="l">
              <a:buNone/>
            </a:pPr>
            <a:r>
              <a:rPr lang="en-US" sz="3600" cap="none" dirty="0" smtClean="0"/>
              <a:t>-Increased comfort and flexibility.</a:t>
            </a:r>
          </a:p>
          <a:p>
            <a:pPr marL="0" indent="0" algn="l">
              <a:buNone/>
            </a:pPr>
            <a:r>
              <a:rPr lang="en-US" sz="3600" cap="none" dirty="0" smtClean="0"/>
              <a:t>-Increased circulation and nutrition to joint.</a:t>
            </a:r>
          </a:p>
          <a:p>
            <a:endParaRPr lang="ar-KW" cap="none" dirty="0"/>
          </a:p>
        </p:txBody>
      </p:sp>
    </p:spTree>
    <p:extLst>
      <p:ext uri="{BB962C8B-B14F-4D97-AF65-F5344CB8AC3E}">
        <p14:creationId xmlns:p14="http://schemas.microsoft.com/office/powerpoint/2010/main" val="120477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dirty="0" smtClean="0"/>
              <a:t>The efficient, coordinated, and safe use of the body  to move objects and carry out  the activities of daily living.</a:t>
            </a:r>
          </a:p>
          <a:p>
            <a:pPr marL="0" indent="0" algn="l">
              <a:buNone/>
            </a:pPr>
            <a:r>
              <a:rPr lang="en-US" dirty="0" smtClean="0"/>
              <a:t> </a:t>
            </a:r>
          </a:p>
          <a:p>
            <a:pPr marL="0" indent="0" algn="l">
              <a:buNone/>
            </a:pPr>
            <a:r>
              <a:rPr lang="en-US" dirty="0" smtClean="0"/>
              <a:t>movement </a:t>
            </a:r>
            <a:r>
              <a:rPr lang="en-US" dirty="0"/>
              <a:t>of the body in a coordinated and efficient way so that proper balance, alignment  and conservation  of energy  is   maintained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4585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rgbClr val="FF0000"/>
                </a:solidFill>
              </a:rPr>
              <a:t>Body Mechanics- 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50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38821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Type of ROM </a:t>
            </a:r>
            <a:endParaRPr lang="ar-KW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228599" y="1785938"/>
            <a:ext cx="11229975" cy="48148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1. </a:t>
            </a:r>
            <a:r>
              <a:rPr lang="en-US" sz="2800" b="1" cap="none" dirty="0" smtClean="0">
                <a:solidFill>
                  <a:srgbClr val="FF0000"/>
                </a:solidFill>
              </a:rPr>
              <a:t>Active ROM : </a:t>
            </a:r>
          </a:p>
          <a:p>
            <a:pPr marL="0" indent="0" algn="l">
              <a:buNone/>
            </a:pPr>
            <a:r>
              <a:rPr lang="en-US" sz="2800" b="1" cap="none" dirty="0" smtClean="0"/>
              <a:t> movements performed by the Patient.</a:t>
            </a:r>
          </a:p>
          <a:p>
            <a:pPr marL="0" indent="0" algn="l">
              <a:buNone/>
            </a:pPr>
            <a:r>
              <a:rPr lang="en-US" sz="2800" b="1" cap="none" dirty="0" smtClean="0">
                <a:solidFill>
                  <a:srgbClr val="FF0000"/>
                </a:solidFill>
              </a:rPr>
              <a:t>2. passive  ROM :</a:t>
            </a:r>
          </a:p>
          <a:p>
            <a:pPr marL="0" indent="0" algn="l">
              <a:buNone/>
            </a:pPr>
            <a:r>
              <a:rPr lang="en-US" sz="2800" b="1" cap="none" dirty="0" smtClean="0"/>
              <a:t> movements performed by the health care members .</a:t>
            </a:r>
          </a:p>
          <a:p>
            <a:pPr marL="0" indent="0" algn="l">
              <a:buNone/>
            </a:pPr>
            <a:r>
              <a:rPr lang="en-US" sz="2800" b="1" cap="none" dirty="0" smtClean="0">
                <a:solidFill>
                  <a:srgbClr val="FF0000"/>
                </a:solidFill>
              </a:rPr>
              <a:t>3. active assistive ROM: </a:t>
            </a:r>
          </a:p>
          <a:p>
            <a:pPr marL="0" indent="0" algn="l">
              <a:buNone/>
            </a:pPr>
            <a:r>
              <a:rPr lang="en-US" sz="2800" b="1" cap="none" dirty="0" smtClean="0"/>
              <a:t>The patient dose  the exercises with some assistance from another person</a:t>
            </a:r>
          </a:p>
          <a:p>
            <a:endParaRPr lang="ar-KW" dirty="0"/>
          </a:p>
        </p:txBody>
      </p:sp>
    </p:spTree>
    <p:extLst>
      <p:ext uri="{BB962C8B-B14F-4D97-AF65-F5344CB8AC3E}">
        <p14:creationId xmlns:p14="http://schemas.microsoft.com/office/powerpoint/2010/main" val="10207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Types of passive ROMs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Head and neck exercises</a:t>
            </a:r>
          </a:p>
          <a:p>
            <a:pPr algn="l" rtl="0"/>
            <a:r>
              <a:rPr lang="en-US" dirty="0"/>
              <a:t>Shoulder and elbow exercises</a:t>
            </a:r>
          </a:p>
          <a:p>
            <a:pPr algn="l" rtl="0"/>
            <a:r>
              <a:rPr lang="en-US" dirty="0"/>
              <a:t>Forearm and wrist exercises</a:t>
            </a:r>
          </a:p>
          <a:p>
            <a:pPr algn="l" rtl="0"/>
            <a:r>
              <a:rPr lang="en-US" dirty="0"/>
              <a:t>Hand and finger exercises</a:t>
            </a:r>
          </a:p>
          <a:p>
            <a:pPr algn="l" rtl="0"/>
            <a:r>
              <a:rPr lang="en-US" dirty="0"/>
              <a:t>Hip and knee exercises</a:t>
            </a:r>
          </a:p>
          <a:p>
            <a:pPr algn="l" rtl="0"/>
            <a:r>
              <a:rPr lang="en-US" dirty="0"/>
              <a:t>Ankle and foot exercises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0516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ROM Terms to Know  </a:t>
            </a:r>
            <a:r>
              <a:rPr lang="en-US" dirty="0" smtClean="0"/>
              <a:t>                    </a:t>
            </a: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571500" y="1903750"/>
            <a:ext cx="10821025" cy="4661941"/>
          </a:xfrm>
          <a:prstGeom prst="rect">
            <a:avLst/>
          </a:prstGeom>
        </p:spPr>
        <p:txBody>
          <a:bodyPr/>
          <a:lstStyle/>
          <a:p>
            <a:pPr marL="457200" indent="-457200" algn="l" rtl="0">
              <a:buFont typeface="+mj-lt"/>
              <a:buAutoNum type="arabicPeriod"/>
            </a:pPr>
            <a:r>
              <a:rPr lang="en-US" sz="2400" b="1" u="sng" cap="none" dirty="0" smtClean="0">
                <a:solidFill>
                  <a:srgbClr val="FF0000"/>
                </a:solidFill>
              </a:rPr>
              <a:t>Flexion </a:t>
            </a:r>
            <a:r>
              <a:rPr lang="en-US" sz="2400" b="1" cap="none" dirty="0" smtClean="0"/>
              <a:t>to bend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u="sng" cap="none" dirty="0" smtClean="0">
                <a:solidFill>
                  <a:srgbClr val="FF0000"/>
                </a:solidFill>
              </a:rPr>
              <a:t>Extension </a:t>
            </a:r>
            <a:r>
              <a:rPr lang="en-US" sz="2400" b="1" cap="none" dirty="0" smtClean="0"/>
              <a:t>to straighten 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u="sng" cap="none" dirty="0" smtClean="0">
                <a:solidFill>
                  <a:srgbClr val="FF0000"/>
                </a:solidFill>
              </a:rPr>
              <a:t>Abduction </a:t>
            </a:r>
            <a:r>
              <a:rPr lang="en-US" sz="2400" b="1" cap="none" dirty="0" smtClean="0"/>
              <a:t>moving the body part away from midline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u="sng" cap="none" dirty="0" smtClean="0">
                <a:solidFill>
                  <a:srgbClr val="FF0000"/>
                </a:solidFill>
              </a:rPr>
              <a:t>Adduction </a:t>
            </a:r>
            <a:r>
              <a:rPr lang="en-US" sz="2400" b="1" cap="none" dirty="0" smtClean="0"/>
              <a:t>moving the body part towards midline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u="sng" cap="none" dirty="0" smtClean="0">
                <a:solidFill>
                  <a:srgbClr val="FF0000"/>
                </a:solidFill>
              </a:rPr>
              <a:t>Internal rotation </a:t>
            </a:r>
            <a:r>
              <a:rPr lang="en-US" sz="2400" b="1" cap="none" dirty="0" err="1" smtClean="0"/>
              <a:t>rotation</a:t>
            </a:r>
            <a:r>
              <a:rPr lang="en-US" sz="2400" b="1" cap="none" dirty="0" smtClean="0"/>
              <a:t> towards the center of the body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u="sng" cap="none" dirty="0" smtClean="0">
                <a:solidFill>
                  <a:srgbClr val="FF0000"/>
                </a:solidFill>
              </a:rPr>
              <a:t>External rotation  </a:t>
            </a:r>
            <a:r>
              <a:rPr lang="en-US" sz="2400" b="1" cap="none" dirty="0" err="1" smtClean="0"/>
              <a:t>rotation</a:t>
            </a:r>
            <a:r>
              <a:rPr lang="en-US" sz="2400" b="1" cap="none" dirty="0" smtClean="0"/>
              <a:t> away from the center of the body</a:t>
            </a:r>
          </a:p>
          <a:p>
            <a:pPr marL="457200" indent="-457200" algn="l" rtl="0">
              <a:buFont typeface="+mj-lt"/>
              <a:buAutoNum type="arabicPeriod"/>
            </a:pPr>
            <a:endParaRPr lang="ar-KW" dirty="0"/>
          </a:p>
        </p:txBody>
      </p:sp>
    </p:spTree>
    <p:extLst>
      <p:ext uri="{BB962C8B-B14F-4D97-AF65-F5344CB8AC3E}">
        <p14:creationId xmlns:p14="http://schemas.microsoft.com/office/powerpoint/2010/main" val="145708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Flexion</a:t>
            </a:r>
            <a:br>
              <a:rPr lang="en-US" dirty="0" smtClean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3777956" y="713678"/>
            <a:ext cx="4636088" cy="5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8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Extension</a:t>
            </a:r>
            <a:br>
              <a:rPr lang="en-US" dirty="0" smtClean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3657600" y="365125"/>
            <a:ext cx="5740621" cy="582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8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Abduction</a:t>
            </a:r>
            <a:br>
              <a:rPr lang="en-US" dirty="0" smtClean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798820" y="1675381"/>
            <a:ext cx="10253272" cy="483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5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3776" y="618517"/>
            <a:ext cx="3358422" cy="865509"/>
          </a:xfrm>
        </p:spPr>
        <p:txBody>
          <a:bodyPr/>
          <a:lstStyle/>
          <a:p>
            <a:pPr algn="l"/>
            <a:r>
              <a:rPr lang="en-US" dirty="0" smtClean="0"/>
              <a:t>Adduction</a:t>
            </a: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4392118" y="618516"/>
            <a:ext cx="6279781" cy="599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Internal Rotation</a:t>
            </a:r>
            <a:br>
              <a:rPr lang="en-US" dirty="0" smtClean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339724" y="1690688"/>
            <a:ext cx="8187027" cy="453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External Rotation</a:t>
            </a:r>
            <a:br>
              <a:rPr lang="en-US" dirty="0" smtClean="0"/>
            </a:br>
            <a:endParaRPr lang="ar-KW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895708" y="1338146"/>
            <a:ext cx="7919259" cy="478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3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1" y="500063"/>
            <a:ext cx="5943599" cy="59436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924" y="500063"/>
            <a:ext cx="4833939" cy="597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1825625"/>
            <a:ext cx="10515600" cy="4503738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00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/>
              <a:t>1.  Assume a </a:t>
            </a:r>
            <a:r>
              <a:rPr lang="en-US" sz="3600" b="1" u="sng" dirty="0" smtClean="0"/>
              <a:t>proper stance </a:t>
            </a:r>
            <a:r>
              <a:rPr lang="en-US" sz="3600" b="1" dirty="0" smtClean="0"/>
              <a:t>before moving or turning the patient</a:t>
            </a:r>
          </a:p>
          <a:p>
            <a:pPr algn="l"/>
            <a:r>
              <a:rPr lang="en-US" sz="3600" b="1" dirty="0" smtClean="0"/>
              <a:t>2.  </a:t>
            </a:r>
            <a:r>
              <a:rPr lang="en-US" sz="3600" b="1" u="sng" dirty="0" smtClean="0"/>
              <a:t>Distribute workload </a:t>
            </a:r>
            <a:r>
              <a:rPr lang="en-US" sz="3600" b="1" dirty="0" smtClean="0"/>
              <a:t>evenly </a:t>
            </a:r>
            <a:r>
              <a:rPr lang="en-US" sz="3600" b="1" dirty="0"/>
              <a:t>before moving or turning the </a:t>
            </a:r>
            <a:r>
              <a:rPr lang="en-US" sz="3600" b="1" dirty="0" smtClean="0"/>
              <a:t>   </a:t>
            </a:r>
          </a:p>
          <a:p>
            <a:pPr algn="l"/>
            <a:r>
              <a:rPr lang="en-US" sz="3600" b="1" dirty="0"/>
              <a:t> </a:t>
            </a:r>
            <a:r>
              <a:rPr lang="en-US" sz="3600" b="1" dirty="0" smtClean="0"/>
              <a:t>     patient</a:t>
            </a:r>
            <a:endParaRPr lang="en-US" sz="3600" b="1" dirty="0"/>
          </a:p>
          <a:p>
            <a:pPr algn="l"/>
            <a:r>
              <a:rPr lang="en-US" sz="3600" b="1" dirty="0" smtClean="0"/>
              <a:t>3.  Establish a </a:t>
            </a:r>
            <a:r>
              <a:rPr lang="en-US" sz="3600" b="1" u="sng" dirty="0" smtClean="0"/>
              <a:t>comfortable  height  </a:t>
            </a:r>
            <a:r>
              <a:rPr lang="en-US" sz="3600" b="1" dirty="0" smtClean="0"/>
              <a:t>when working with clients.</a:t>
            </a:r>
          </a:p>
          <a:p>
            <a:pPr algn="l"/>
            <a:r>
              <a:rPr lang="en-US" sz="3600" b="1" dirty="0" smtClean="0"/>
              <a:t>4.  Push and pull objects when  moving them to conserve </a:t>
            </a:r>
          </a:p>
          <a:p>
            <a:pPr algn="l"/>
            <a:r>
              <a:rPr lang="en-US" sz="3600" b="1" dirty="0" smtClean="0"/>
              <a:t>      energy.</a:t>
            </a:r>
          </a:p>
          <a:p>
            <a:pPr algn="l"/>
            <a:r>
              <a:rPr lang="en-US" sz="3600" b="1" dirty="0" smtClean="0"/>
              <a:t> 5.  Use </a:t>
            </a:r>
            <a:r>
              <a:rPr lang="en-US" sz="3600" b="1" u="sng" dirty="0" smtClean="0"/>
              <a:t>large muscles </a:t>
            </a:r>
            <a:r>
              <a:rPr lang="en-US" sz="3600" b="1" dirty="0" smtClean="0"/>
              <a:t>for lifting  and moving, </a:t>
            </a:r>
            <a:r>
              <a:rPr lang="en-US" sz="3600" b="1" dirty="0" smtClean="0">
                <a:solidFill>
                  <a:srgbClr val="FF0000"/>
                </a:solidFill>
              </a:rPr>
              <a:t>not the back    </a:t>
            </a:r>
          </a:p>
          <a:p>
            <a:pPr algn="l"/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      muscles.</a:t>
            </a:r>
          </a:p>
          <a:p>
            <a:pPr algn="l"/>
            <a:r>
              <a:rPr lang="en-US" sz="3600" b="1" dirty="0" smtClean="0"/>
              <a:t>6.  </a:t>
            </a:r>
            <a:r>
              <a:rPr lang="en-US" sz="3600" b="1" u="sng" dirty="0" smtClean="0"/>
              <a:t>Avoid </a:t>
            </a:r>
            <a:r>
              <a:rPr lang="en-US" sz="3600" b="1" dirty="0" smtClean="0"/>
              <a:t>leaning and stretching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341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Principles of Body Mechanics-</a:t>
            </a:r>
            <a:r>
              <a:rPr lang="en-US" b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93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/>
              <a:t>Bedmaking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25144"/>
          </a:xfrm>
        </p:spPr>
        <p:txBody>
          <a:bodyPr/>
          <a:lstStyle/>
          <a:p>
            <a:pPr algn="l" rtl="0">
              <a:buClr>
                <a:srgbClr val="FF0000"/>
              </a:buClr>
            </a:pPr>
            <a:r>
              <a:rPr lang="en-US" dirty="0" smtClean="0"/>
              <a:t>process </a:t>
            </a:r>
            <a:r>
              <a:rPr lang="en-US" dirty="0"/>
              <a:t>of keeping bed clean</a:t>
            </a:r>
            <a:r>
              <a:rPr lang="en-US" dirty="0" smtClean="0"/>
              <a:t>, neat </a:t>
            </a:r>
            <a:r>
              <a:rPr lang="en-US" dirty="0"/>
              <a:t>and tidy.</a:t>
            </a:r>
          </a:p>
          <a:p>
            <a:pPr algn="l" rtl="0">
              <a:buClr>
                <a:srgbClr val="FF0000"/>
              </a:buClr>
            </a:pPr>
            <a:r>
              <a:rPr lang="en-US" dirty="0"/>
              <a:t>the technique of preparing different type of bed in making a patient/client comfortable </a:t>
            </a:r>
            <a:endParaRPr lang="en-US" dirty="0" smtClean="0"/>
          </a:p>
          <a:p>
            <a:pPr marL="0" indent="0" algn="l" rtl="0">
              <a:buNone/>
            </a:pP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351585" y="3572656"/>
            <a:ext cx="7646117" cy="27699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21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Bed making</a:t>
            </a:r>
            <a:endParaRPr lang="ar-SA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Purpose:</a:t>
            </a:r>
          </a:p>
          <a:p>
            <a:pPr algn="l" rtl="0"/>
            <a:r>
              <a:rPr lang="en-US" dirty="0" smtClean="0"/>
              <a:t>Maintain health promotion</a:t>
            </a:r>
          </a:p>
          <a:p>
            <a:pPr algn="l" rtl="0"/>
            <a:r>
              <a:rPr lang="en-US" dirty="0" smtClean="0"/>
              <a:t>Prevent infection</a:t>
            </a:r>
          </a:p>
          <a:p>
            <a:pPr marL="0" indent="0" algn="l" rtl="0">
              <a:buNone/>
            </a:pPr>
            <a:endParaRPr lang="en-US" dirty="0" smtClean="0"/>
          </a:p>
          <a:p>
            <a:pPr marL="0" indent="0" algn="l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When to do:</a:t>
            </a:r>
          </a:p>
          <a:p>
            <a:pPr algn="l" rtl="0"/>
            <a:r>
              <a:rPr lang="en-US" dirty="0" smtClean="0"/>
              <a:t>Daily routine </a:t>
            </a:r>
          </a:p>
          <a:p>
            <a:pPr algn="l" rtl="0"/>
            <a:r>
              <a:rPr lang="en-US" dirty="0" smtClean="0"/>
              <a:t>As  needed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910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0070C0"/>
                </a:solidFill>
              </a:rPr>
              <a:t>Practice Guidelines in Bed making 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algn="l" rtl="0">
              <a:buAutoNum type="arabicPeriod"/>
            </a:pPr>
            <a:r>
              <a:rPr lang="en-US" b="1" u="sng" dirty="0" smtClean="0"/>
              <a:t>Wash hands</a:t>
            </a:r>
            <a:r>
              <a:rPr lang="en-US" b="1" dirty="0" smtClean="0"/>
              <a:t> thoroughly when handling  a client’s bed linen</a:t>
            </a:r>
          </a:p>
          <a:p>
            <a:pPr marL="514350" indent="-514350" algn="l" rtl="0">
              <a:buAutoNum type="arabicPeriod"/>
            </a:pPr>
            <a:r>
              <a:rPr lang="en-US" b="1" dirty="0" smtClean="0"/>
              <a:t>Hold soiled linen </a:t>
            </a:r>
            <a:r>
              <a:rPr lang="en-US" b="1" u="sng" dirty="0" smtClean="0"/>
              <a:t>away from uniform </a:t>
            </a:r>
          </a:p>
          <a:p>
            <a:pPr marL="514350" indent="-514350" algn="l" rtl="0">
              <a:buAutoNum type="arabicPeriod"/>
            </a:pPr>
            <a:r>
              <a:rPr lang="en-US" b="1" dirty="0" smtClean="0"/>
              <a:t>Linen for one client is </a:t>
            </a:r>
            <a:r>
              <a:rPr lang="en-US" b="1" u="sng" dirty="0" smtClean="0"/>
              <a:t>never placed on another client’s bed</a:t>
            </a:r>
            <a:r>
              <a:rPr lang="en-US" b="1" dirty="0" smtClean="0"/>
              <a:t>.</a:t>
            </a:r>
          </a:p>
          <a:p>
            <a:pPr marL="514350" indent="-514350" algn="l" rtl="0">
              <a:buAutoNum type="arabicPeriod"/>
            </a:pPr>
            <a:r>
              <a:rPr lang="en-US" b="1" dirty="0" smtClean="0"/>
              <a:t>Place soiled linens </a:t>
            </a:r>
            <a:r>
              <a:rPr lang="en-US" b="1" u="sng" dirty="0" smtClean="0"/>
              <a:t>directly on a portable linen hamper </a:t>
            </a:r>
            <a:r>
              <a:rPr lang="en-US" b="1" dirty="0" smtClean="0"/>
              <a:t>or tucked into a pillow case  at the end of the bed  before it is gathered up for disposal </a:t>
            </a:r>
          </a:p>
          <a:p>
            <a:pPr marL="514350" indent="-514350" algn="l" rtl="0">
              <a:buAutoNum type="arabicPeriod"/>
            </a:pPr>
            <a:r>
              <a:rPr lang="en-US" b="1" dirty="0" smtClean="0"/>
              <a:t> </a:t>
            </a:r>
            <a:r>
              <a:rPr lang="en-US" b="1" u="sng" dirty="0" smtClean="0"/>
              <a:t>Do not shake </a:t>
            </a:r>
            <a:r>
              <a:rPr lang="en-US" b="1" dirty="0" smtClean="0"/>
              <a:t>soiled linens in the air . </a:t>
            </a:r>
          </a:p>
          <a:p>
            <a:pPr marL="514350" indent="-514350" algn="l" rtl="0">
              <a:buAutoNum type="arabicPeriod"/>
            </a:pPr>
            <a:r>
              <a:rPr lang="en-US" b="1" dirty="0" smtClean="0"/>
              <a:t>When stripping and making a bed,  </a:t>
            </a:r>
            <a:r>
              <a:rPr lang="en-US" b="1" u="sng" dirty="0" smtClean="0"/>
              <a:t>conserve time and energy by doing it on one side  </a:t>
            </a:r>
            <a:r>
              <a:rPr lang="en-US" b="1" dirty="0" smtClean="0"/>
              <a:t>as much as possible before  working on the other side</a:t>
            </a:r>
          </a:p>
          <a:p>
            <a:pPr marL="514350" indent="-514350" algn="l" rtl="0">
              <a:buAutoNum type="arabicPeriod"/>
            </a:pPr>
            <a:r>
              <a:rPr lang="en-US" b="1" u="sng" dirty="0" smtClean="0"/>
              <a:t>Gather all linen </a:t>
            </a:r>
            <a:r>
              <a:rPr lang="en-US" b="1" dirty="0" smtClean="0"/>
              <a:t>before starting  to strip a bed. </a:t>
            </a:r>
          </a:p>
          <a:p>
            <a:pPr marL="0" indent="0" algn="l" rtl="0">
              <a:buNone/>
            </a:pPr>
            <a:r>
              <a:rPr lang="en-US" b="1" dirty="0" smtClean="0"/>
              <a:t> </a:t>
            </a:r>
            <a:endParaRPr lang="en-US" dirty="0" smtClean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8988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of   Bed Making </a:t>
            </a:r>
            <a:endParaRPr lang="ar-S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7010399" y="1417639"/>
            <a:ext cx="3383280" cy="49831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1"/>
          <p:cNvSpPr txBox="1">
            <a:spLocks noGrp="1"/>
          </p:cNvSpPr>
          <p:nvPr>
            <p:ph idx="1"/>
          </p:nvPr>
        </p:nvSpPr>
        <p:spPr>
          <a:xfrm>
            <a:off x="1981200" y="1600201"/>
            <a:ext cx="4834880" cy="4525963"/>
          </a:xfrm>
        </p:spPr>
        <p:txBody>
          <a:bodyPr wrap="square">
            <a:noAutofit/>
          </a:bodyPr>
          <a:lstStyle/>
          <a:p>
            <a:pPr lvl="0" algn="l"/>
            <a:r>
              <a:rPr lang="en-US" dirty="0"/>
              <a:t>1.  CLOSED BED</a:t>
            </a:r>
          </a:p>
          <a:p>
            <a:pPr lvl="0" algn="l">
              <a:buClr>
                <a:srgbClr val="0099CC"/>
              </a:buClr>
              <a:buSzPct val="70000"/>
              <a:buFont typeface="Monotype Sorts" pitchFamily="2"/>
              <a:buChar char=""/>
            </a:pPr>
            <a:r>
              <a:rPr lang="en-US" dirty="0"/>
              <a:t>Made following the </a:t>
            </a:r>
            <a:r>
              <a:rPr lang="en-US" u="sng" dirty="0"/>
              <a:t>discharge</a:t>
            </a:r>
            <a:r>
              <a:rPr lang="en-US" dirty="0"/>
              <a:t> of patient to keep the bed clean until </a:t>
            </a:r>
            <a:r>
              <a:rPr lang="en-US" u="sng" dirty="0"/>
              <a:t>new patient is admitted</a:t>
            </a:r>
          </a:p>
          <a:p>
            <a:pPr lvl="0" algn="l">
              <a:buClr>
                <a:srgbClr val="0099CC"/>
              </a:buClr>
              <a:buSzPct val="70000"/>
              <a:buFont typeface="Monotype Sorts" pitchFamily="2"/>
              <a:buChar char="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7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 Open bed </a:t>
            </a:r>
            <a:endParaRPr lang="ar-SA" dirty="0"/>
          </a:p>
        </p:txBody>
      </p:sp>
      <p:pic>
        <p:nvPicPr>
          <p:cNvPr id="5122" name="Picture 2" descr="http://www.brooksidepress.org/Products/Nursing_Fundamentals_1/images/Bed_Low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1600201"/>
            <a:ext cx="5040560" cy="487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571500" y="1573932"/>
            <a:ext cx="4732412" cy="4712568"/>
          </a:xfrm>
          <a:prstGeom prst="rect">
            <a:avLst/>
          </a:prstGeom>
        </p:spPr>
        <p:txBody>
          <a:bodyPr vert="horz" wrap="square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0099CC"/>
              </a:buClr>
              <a:buSzPct val="70000"/>
              <a:buFont typeface="Monotype Sorts" pitchFamily="2"/>
              <a:buChar char=""/>
            </a:pPr>
            <a:r>
              <a:rPr lang="en-US" sz="2800" dirty="0" smtClean="0"/>
              <a:t>Fanfold  ( fold sheets like accordion pleats) top sheets to foot of bed to convert closed bed to open bed</a:t>
            </a:r>
          </a:p>
          <a:p>
            <a:pPr algn="l">
              <a:buClr>
                <a:srgbClr val="0099CC"/>
              </a:buClr>
              <a:buSzPct val="70000"/>
              <a:buFont typeface="Monotype Sorts" pitchFamily="2"/>
              <a:buChar char=""/>
            </a:pPr>
            <a:r>
              <a:rPr lang="en-US" sz="2800" dirty="0" smtClean="0"/>
              <a:t>Done to welcome a new patient or for patients who are ambulatory or out-of-bed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1711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 Occupied bed </a:t>
            </a:r>
            <a:endParaRPr lang="ar-SA" dirty="0"/>
          </a:p>
        </p:txBody>
      </p:sp>
      <p:pic>
        <p:nvPicPr>
          <p:cNvPr id="4098" name="Picture 2" descr="http://i1.ytimg.com/vi/XBQcHc9vKvc/hqdefaul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1268760"/>
            <a:ext cx="4536504" cy="529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2"/>
          <p:cNvSpPr txBox="1">
            <a:spLocks/>
          </p:cNvSpPr>
          <p:nvPr/>
        </p:nvSpPr>
        <p:spPr>
          <a:xfrm>
            <a:off x="1981200" y="1772816"/>
            <a:ext cx="3250704" cy="4608512"/>
          </a:xfrm>
          <a:prstGeom prst="rect">
            <a:avLst/>
          </a:prstGeom>
        </p:spPr>
        <p:txBody>
          <a:bodyPr vert="horz" wrap="square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0099CC"/>
              </a:buClr>
              <a:buSzPct val="70000"/>
              <a:buFont typeface="Monotype Sorts" pitchFamily="2"/>
              <a:buChar char=""/>
            </a:pPr>
            <a:r>
              <a:rPr lang="en-US" dirty="0" smtClean="0"/>
              <a:t>Bed is made while patient is in it</a:t>
            </a:r>
          </a:p>
          <a:p>
            <a:pPr algn="l">
              <a:buClr>
                <a:srgbClr val="0099CC"/>
              </a:buClr>
              <a:buSzPct val="70000"/>
              <a:buFont typeface="Monotype Sorts" pitchFamily="2"/>
              <a:buChar char=""/>
            </a:pPr>
            <a:r>
              <a:rPr lang="en-US" dirty="0" smtClean="0"/>
              <a:t>Usually done after the morning bath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3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Linen corner</a:t>
            </a:r>
            <a:br>
              <a:rPr lang="en-US" dirty="0" smtClean="0"/>
            </a:br>
            <a:r>
              <a:rPr lang="en-US" dirty="0" smtClean="0"/>
              <a:t>1                                 2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6146" name="Picture 2" descr="https://encrypted-tbn1.gstatic.com/images?q=tbn:ANd9GcSZrdatIgorZW8EdVtax9Pv4JFf6sObGh8FQV0YddpxrZlkyM28q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9" y="1673424"/>
            <a:ext cx="4172135" cy="47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ncrypted-tbn1.gstatic.com/images?q=tbn:ANd9GcSmKGs_MWubMG0V94qdKEUKV4ojyOvJzxgPm7FKlLocBc7Lf3coK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1591607"/>
            <a:ext cx="4014614" cy="507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17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ar-SA" dirty="0"/>
          </a:p>
        </p:txBody>
      </p:sp>
      <p:pic>
        <p:nvPicPr>
          <p:cNvPr id="3076" name="Picture 4" descr="http://classconnection.s3.amazonaws.com/874/flashcards/2608874/jpg/making_occupied_bed136044286369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49" y="0"/>
            <a:ext cx="76581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72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www.youtube.com/watch?v=vHYKR3GWMZk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www.youtube.com/watch?v=iDUCgZK7ckE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www.youtube.com/watch?v=DIRhngB7gz0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www.youtube.com/watch?v=J4PSa8O_ojg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www.youtube.com/watch?v=RUj30pc-KEI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www.youtube.com/watch?v=s9HxGX8cw6I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www.youtube.com/watch?v=RUj30pc-KEI</a:t>
            </a: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>
                <a:hlinkClick r:id="rId8"/>
              </a:rPr>
              <a:t>https</a:t>
            </a:r>
            <a:r>
              <a:rPr lang="en-US">
                <a:hlinkClick r:id="rId8"/>
              </a:rPr>
              <a:t>://</a:t>
            </a:r>
            <a:r>
              <a:rPr lang="en-US" smtClean="0">
                <a:hlinkClick r:id="rId8"/>
              </a:rPr>
              <a:t>www.youtube.com/watch?v=Mz-EplMltPs</a:t>
            </a:r>
            <a:endParaRPr lang="en-US" smtClean="0"/>
          </a:p>
          <a:p>
            <a:pPr marL="514350" indent="-514350" algn="l" rtl="0">
              <a:buFont typeface="+mj-lt"/>
              <a:buAutoNum type="arabicPeriod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84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1" dirty="0"/>
              <a:t>7.  Request assistance  from others  when working with  heavy </a:t>
            </a:r>
            <a:r>
              <a:rPr lang="en-US" b="1" dirty="0" smtClean="0"/>
              <a:t>  </a:t>
            </a:r>
          </a:p>
          <a:p>
            <a:pPr marL="0" indent="0" algn="l">
              <a:buNone/>
            </a:pPr>
            <a:r>
              <a:rPr lang="en-US" b="1" dirty="0"/>
              <a:t> </a:t>
            </a:r>
            <a:r>
              <a:rPr lang="en-US" b="1" dirty="0" smtClean="0"/>
              <a:t>    clients </a:t>
            </a:r>
            <a:r>
              <a:rPr lang="en-US" b="1" dirty="0"/>
              <a:t>to  avoid strain</a:t>
            </a:r>
          </a:p>
          <a:p>
            <a:pPr algn="l"/>
            <a:r>
              <a:rPr lang="en-US" b="1" dirty="0"/>
              <a:t>8.  Avoid twisting your body.  Face the direction  of movement</a:t>
            </a:r>
          </a:p>
          <a:p>
            <a:pPr marL="0" indent="0" algn="l">
              <a:buNone/>
            </a:pPr>
            <a:r>
              <a:rPr lang="en-US" b="1" dirty="0" smtClean="0"/>
              <a:t>straight)</a:t>
            </a:r>
            <a:endParaRPr lang="en-US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26021" y="2077873"/>
            <a:ext cx="10515600" cy="4503738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7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3600" b="1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341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Principles of Body Mechanics-</a:t>
            </a:r>
            <a:r>
              <a:rPr lang="en-US" b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31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194871"/>
            <a:ext cx="9939728" cy="1630753"/>
          </a:xfrm>
        </p:spPr>
        <p:txBody>
          <a:bodyPr>
            <a:normAutofit/>
          </a:bodyPr>
          <a:lstStyle/>
          <a:p>
            <a:pPr algn="ctr"/>
            <a:r>
              <a:rPr lang="en-US" b="1" i="1" dirty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ASSISTING </a:t>
            </a:r>
            <a:r>
              <a:rPr lang="en-US" b="1" i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 LIFTING</a:t>
            </a: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497001" y="1937350"/>
            <a:ext cx="10460033" cy="454227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a.   Nurses should </a:t>
            </a:r>
            <a:r>
              <a:rPr lang="en-US" sz="2400" b="1" u="sng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not lift  more than 51 </a:t>
            </a:r>
            <a:r>
              <a:rPr lang="en-US" sz="2400" b="1" u="sng" dirty="0" err="1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lbs</a:t>
            </a:r>
            <a:r>
              <a:rPr lang="en-US" sz="2400" b="1" u="sng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without assistance  from proper   </a:t>
            </a:r>
          </a:p>
          <a:p>
            <a:pPr marL="0" indent="0" algn="l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    equipment  and / or other persons </a:t>
            </a:r>
          </a:p>
          <a:p>
            <a:pPr marL="0" indent="0" algn="l">
              <a:buNone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b. Use of the  </a:t>
            </a:r>
            <a:r>
              <a:rPr lang="en-US" sz="2400" b="1" u="sng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arms as lever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is often applied in the clinical practice  when the </a:t>
            </a:r>
          </a:p>
          <a:p>
            <a:pPr marL="0" indent="0" algn="l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  nurse needs to raise a client’s head of the bed or give back care to a client </a:t>
            </a:r>
          </a:p>
          <a:p>
            <a:pPr marL="0" indent="0" algn="l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  with  traction</a:t>
            </a:r>
          </a:p>
          <a:p>
            <a:pPr marL="0" indent="0" algn="l">
              <a:buNone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C. The nurse must </a:t>
            </a:r>
            <a:r>
              <a:rPr lang="en-US" sz="2400" b="1" u="sng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use major muscle groups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of thighs, knees, upper and lower </a:t>
            </a:r>
          </a:p>
          <a:p>
            <a:pPr marL="0" indent="0" algn="l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   arms, abdomen and pelvis to prevent back strain</a:t>
            </a:r>
          </a:p>
          <a:p>
            <a:pPr marL="0" indent="0" algn="l">
              <a:buNone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D. Maintain a distance of at </a:t>
            </a:r>
            <a:r>
              <a:rPr lang="en-US" sz="2400" b="1" u="sng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least 30 cm  ( 12 inches)  between the feet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and </a:t>
            </a:r>
          </a:p>
          <a:p>
            <a:pPr marL="0" indent="0" algn="l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  keep  the load close to the body , especially when it is at knee level </a:t>
            </a:r>
          </a:p>
          <a:p>
            <a:pPr marL="0" indent="0" algn="l">
              <a:buNone/>
            </a:pPr>
            <a:endParaRPr lang="en-US" sz="2400" b="1" dirty="0">
              <a:solidFill>
                <a:schemeClr val="accent5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marL="0" indent="0" algn="l">
              <a:buNone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cs typeface="Aharoni" panose="02010803020104030203" pitchFamily="2" charset="-79"/>
              </a:rPr>
              <a:t> </a:t>
            </a:r>
            <a:endParaRPr lang="ar-KW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1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8200" y="194871"/>
            <a:ext cx="9939728" cy="1630753"/>
          </a:xfrm>
        </p:spPr>
        <p:txBody>
          <a:bodyPr>
            <a:normAutofit/>
          </a:bodyPr>
          <a:lstStyle/>
          <a:p>
            <a:pPr algn="ctr"/>
            <a:r>
              <a:rPr lang="en-US" b="1" i="1" dirty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ASSISTING </a:t>
            </a:r>
            <a:r>
              <a:rPr lang="en-US" b="1" i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 POSITIONING</a:t>
            </a:r>
            <a:endParaRPr lang="ar-KW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418174" y="1700866"/>
            <a:ext cx="11437495" cy="455804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Position client in a good body alignment and change the position regularly every two hours </a:t>
            </a:r>
          </a:p>
          <a:p>
            <a:pPr marL="0" indent="0" algn="l">
              <a:buNone/>
            </a:pPr>
            <a:endParaRPr lang="en-US" b="1" dirty="0" smtClean="0">
              <a:solidFill>
                <a:srgbClr val="FF0000"/>
              </a:solidFill>
              <a:cs typeface="Aharoni" panose="02010803020104030203" pitchFamily="2" charset="-79"/>
            </a:endParaRPr>
          </a:p>
          <a:p>
            <a:pPr marL="0" indent="0" algn="l">
              <a:buNone/>
            </a:pP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1.  Make sure the mattress is </a:t>
            </a:r>
            <a:r>
              <a:rPr lang="en-US" b="1" u="sng" dirty="0" smtClean="0">
                <a:solidFill>
                  <a:srgbClr val="002060"/>
                </a:solidFill>
                <a:cs typeface="Aharoni" panose="02010803020104030203" pitchFamily="2" charset="-79"/>
              </a:rPr>
              <a:t>firm </a:t>
            </a:r>
          </a:p>
          <a:p>
            <a:pPr marL="0" indent="0" algn="l">
              <a:buNone/>
            </a:pP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2.  Ensure the </a:t>
            </a:r>
            <a:r>
              <a:rPr lang="en-US" b="1" u="sng" dirty="0" smtClean="0">
                <a:solidFill>
                  <a:srgbClr val="002060"/>
                </a:solidFill>
                <a:cs typeface="Aharoni" panose="02010803020104030203" pitchFamily="2" charset="-79"/>
              </a:rPr>
              <a:t>bed is clean and dry</a:t>
            </a: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.  Wrinkled or damped sheets  increase the risk of pressure ulcer formation  </a:t>
            </a:r>
          </a:p>
          <a:p>
            <a:pPr marL="0" indent="0" algn="l">
              <a:buNone/>
            </a:pP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3.  </a:t>
            </a:r>
            <a:r>
              <a:rPr lang="en-US" b="1" u="sng" dirty="0" smtClean="0">
                <a:solidFill>
                  <a:srgbClr val="002060"/>
                </a:solidFill>
                <a:cs typeface="Aharoni" panose="02010803020104030203" pitchFamily="2" charset="-79"/>
              </a:rPr>
              <a:t>Avoid placing one body part </a:t>
            </a: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, particularly one with bony prominences directly on top of another body part </a:t>
            </a:r>
            <a:endParaRPr lang="en-US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marL="0" indent="0" algn="l">
              <a:buNone/>
            </a:pPr>
            <a:r>
              <a:rPr lang="en-US" b="1" dirty="0" smtClean="0">
                <a:solidFill>
                  <a:srgbClr val="002060"/>
                </a:solidFill>
                <a:cs typeface="Aharoni" panose="02010803020104030203" pitchFamily="2" charset="-79"/>
              </a:rPr>
              <a:t>4.  Plan a systematic  24 hour schedule  for </a:t>
            </a:r>
            <a:r>
              <a:rPr lang="en-US" b="1" u="sng" dirty="0" smtClean="0">
                <a:solidFill>
                  <a:srgbClr val="002060"/>
                </a:solidFill>
                <a:cs typeface="Aharoni" panose="02010803020104030203" pitchFamily="2" charset="-79"/>
              </a:rPr>
              <a:t>position changes</a:t>
            </a:r>
            <a:endParaRPr lang="en-US" b="1" u="sng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marL="0" indent="0">
              <a:buNone/>
            </a:pPr>
            <a:endParaRPr lang="ar-KW" b="1" u="sng" dirty="0"/>
          </a:p>
        </p:txBody>
      </p:sp>
    </p:spTree>
    <p:extLst>
      <p:ext uri="{BB962C8B-B14F-4D97-AF65-F5344CB8AC3E}">
        <p14:creationId xmlns:p14="http://schemas.microsoft.com/office/powerpoint/2010/main" val="160490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7362" y="0"/>
            <a:ext cx="11814749" cy="13341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/>
            </a:r>
            <a:br>
              <a:rPr 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BASIC BODY POSITIONS</a:t>
            </a:r>
            <a:r>
              <a:rPr lang="en-US" sz="5400" dirty="0"/>
              <a:t/>
            </a:r>
            <a:br>
              <a:rPr lang="en-US" sz="5400" dirty="0"/>
            </a:br>
            <a:endParaRPr lang="ar-KW" sz="5400" dirty="0"/>
          </a:p>
        </p:txBody>
      </p:sp>
      <p:pic>
        <p:nvPicPr>
          <p:cNvPr id="5" name="عنصر نائب للمحتوى 4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07362" y="1499016"/>
            <a:ext cx="11814749" cy="520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69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4294967295"/>
          </p:nvPr>
        </p:nvSpPr>
        <p:spPr>
          <a:xfrm>
            <a:off x="179882" y="659566"/>
            <a:ext cx="11173918" cy="596608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Fowler’s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 is a semi‑sitting position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SA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/>
              <a:t>The spine is kept straight.</a:t>
            </a:r>
          </a:p>
          <a:p>
            <a:pPr marL="0" indent="0" algn="l">
              <a:buNone/>
            </a:pPr>
            <a:r>
              <a:rPr lang="en-US" dirty="0"/>
              <a:t>The head is supported with a small pillow.</a:t>
            </a:r>
          </a:p>
          <a:p>
            <a:pPr marL="0" indent="0" algn="l">
              <a:buNone/>
            </a:pPr>
            <a:r>
              <a:rPr lang="en-US" dirty="0"/>
              <a:t>The arms are supported with pillows</a:t>
            </a:r>
            <a:r>
              <a:rPr lang="en-US" dirty="0" smtClean="0"/>
              <a:t>.</a:t>
            </a:r>
            <a:endParaRPr lang="ar-SA" dirty="0" smtClean="0"/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The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supine (dorsal recumbent) position is the back‑lying position</a:t>
            </a:r>
            <a:r>
              <a:rPr lang="en-US" dirty="0"/>
              <a:t>.</a:t>
            </a:r>
          </a:p>
          <a:p>
            <a:pPr marL="0" indent="0" algn="l">
              <a:buNone/>
            </a:pPr>
            <a:r>
              <a:rPr lang="en-US" dirty="0"/>
              <a:t>The bed is flat.</a:t>
            </a:r>
          </a:p>
          <a:p>
            <a:pPr marL="0" indent="0" algn="l">
              <a:buNone/>
            </a:pPr>
            <a:r>
              <a:rPr lang="en-US" dirty="0"/>
              <a:t>The </a:t>
            </a:r>
            <a:r>
              <a:rPr lang="en-US" u="sng" dirty="0"/>
              <a:t>head and shoulders </a:t>
            </a:r>
            <a:r>
              <a:rPr lang="en-US" dirty="0"/>
              <a:t>are supported on a pillow.</a:t>
            </a:r>
          </a:p>
          <a:p>
            <a:pPr marL="0" indent="0" algn="l">
              <a:buNone/>
            </a:pPr>
            <a:r>
              <a:rPr lang="en-US" dirty="0"/>
              <a:t>Arms and hands are </a:t>
            </a:r>
            <a:r>
              <a:rPr lang="en-US" u="sng" dirty="0"/>
              <a:t>at the sides. </a:t>
            </a:r>
            <a:endParaRPr lang="en-US" u="sng" dirty="0" smtClean="0"/>
          </a:p>
          <a:p>
            <a:pPr marL="0" indent="0" algn="l">
              <a:buNone/>
            </a:pPr>
            <a:r>
              <a:rPr lang="en-US" dirty="0" smtClean="0"/>
              <a:t>Lay </a:t>
            </a:r>
            <a:r>
              <a:rPr lang="en-US" dirty="0"/>
              <a:t>on </a:t>
            </a:r>
            <a:r>
              <a:rPr lang="en-US" dirty="0" smtClean="0"/>
              <a:t> </a:t>
            </a:r>
            <a:r>
              <a:rPr lang="en-US" dirty="0"/>
              <a:t>back with </a:t>
            </a:r>
            <a:r>
              <a:rPr lang="en-US" dirty="0" smtClean="0"/>
              <a:t> </a:t>
            </a:r>
            <a:r>
              <a:rPr lang="en-US" u="sng" dirty="0"/>
              <a:t>knees flexed and feet flat </a:t>
            </a:r>
            <a:r>
              <a:rPr lang="en-US" dirty="0"/>
              <a:t>on the bed. 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This </a:t>
            </a:r>
            <a:r>
              <a:rPr lang="en-US" dirty="0"/>
              <a:t>position is used to do </a:t>
            </a:r>
            <a:r>
              <a:rPr lang="en-US" u="sng" dirty="0"/>
              <a:t>medical exams of the vaginal and rectum</a:t>
            </a:r>
            <a:r>
              <a:rPr lang="en-US" dirty="0"/>
              <a:t>. Some people use this position for a comfort measure or exercise. </a:t>
            </a:r>
            <a:endParaRPr lang="ar-KW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7485337"/>
              </p:ext>
            </p:extLst>
          </p:nvPr>
        </p:nvGraphicFramePr>
        <p:xfrm>
          <a:off x="7600950" y="882587"/>
          <a:ext cx="3386137" cy="2017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714" y="3729038"/>
            <a:ext cx="3367086" cy="187166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66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1378</Words>
  <Application>Microsoft Office PowerPoint</Application>
  <PresentationFormat>Custom</PresentationFormat>
  <Paragraphs>206</Paragraphs>
  <Slides>48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نسق Office</vt:lpstr>
      <vt:lpstr>PowerPoint Presentation</vt:lpstr>
      <vt:lpstr>Outline</vt:lpstr>
      <vt:lpstr>Body Mechanics-  </vt:lpstr>
      <vt:lpstr>Principles of Body Mechanics- </vt:lpstr>
      <vt:lpstr>Principles of Body Mechanics- </vt:lpstr>
      <vt:lpstr>ASSISTING IN  LIFTING</vt:lpstr>
      <vt:lpstr>ASSISTING IN  POSITIONING</vt:lpstr>
      <vt:lpstr> BASIC BODY POSITIONS </vt:lpstr>
      <vt:lpstr>PowerPoint Presentation</vt:lpstr>
      <vt:lpstr>PowerPoint Presentation</vt:lpstr>
      <vt:lpstr>PowerPoint Presentation</vt:lpstr>
      <vt:lpstr>PowerPoint Presentation</vt:lpstr>
      <vt:lpstr>MOVING PERSONS IN BED </vt:lpstr>
      <vt:lpstr>RAISING THE  PATIENT'S SHOULDERS </vt:lpstr>
      <vt:lpstr>RAISING THE SHOULDERS WITH TWO HELPERS </vt:lpstr>
      <vt:lpstr>ASSISTING A PATIENT TO MOVE  UP IN BED </vt:lpstr>
      <vt:lpstr>MOVING UP IN BED</vt:lpstr>
      <vt:lpstr>USING A LIFT SHEET </vt:lpstr>
      <vt:lpstr>MOVING A PATIENT TO  THE SIDE OF THE BED </vt:lpstr>
      <vt:lpstr>TURNING A PATIENT </vt:lpstr>
      <vt:lpstr>LOG ROLLING </vt:lpstr>
      <vt:lpstr>ASSISTING TO DANGLE </vt:lpstr>
      <vt:lpstr>    DO NOT LEAVE THE PATIENT ALONE WHEN DANGLING.    HAVE THE PATIENT COUGH, DEEP BREATHE, AND EXERCISE THEIR LEG MUSCLES WHEN DANGLING.  IF THE PATIENT BECOMES DIZZY LIE HIM DOWN.   </vt:lpstr>
      <vt:lpstr>Transferring</vt:lpstr>
      <vt:lpstr>BACK DOWN A RAMP WITH A WHEELCHAIR </vt:lpstr>
      <vt:lpstr>TRANSFER THE PATIENT FEET FIRST DOWN A RAMP </vt:lpstr>
      <vt:lpstr>PowerPoint Presentation</vt:lpstr>
      <vt:lpstr>ROM (Range of motion ) </vt:lpstr>
      <vt:lpstr>ROM (Ring of motion exercise )                    </vt:lpstr>
      <vt:lpstr>Type of ROM </vt:lpstr>
      <vt:lpstr>Types of passive ROMs</vt:lpstr>
      <vt:lpstr>ROM Terms to Know                      </vt:lpstr>
      <vt:lpstr>Flexion </vt:lpstr>
      <vt:lpstr>Extension </vt:lpstr>
      <vt:lpstr>Abduction </vt:lpstr>
      <vt:lpstr>Adduction</vt:lpstr>
      <vt:lpstr>Internal Rotation </vt:lpstr>
      <vt:lpstr>External Rotation </vt:lpstr>
      <vt:lpstr>PowerPoint Presentation</vt:lpstr>
      <vt:lpstr>Bedmaking</vt:lpstr>
      <vt:lpstr>Bed making</vt:lpstr>
      <vt:lpstr>Practice Guidelines in Bed making </vt:lpstr>
      <vt:lpstr>Types of   Bed Making </vt:lpstr>
      <vt:lpstr>2.  Open bed </vt:lpstr>
      <vt:lpstr>3.  Occupied bed </vt:lpstr>
      <vt:lpstr>Linen corner 1                                 2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Prevent Decubitus Ulcers By:</dc:title>
  <dc:creator>قيصر القيصـــــــــر</dc:creator>
  <cp:lastModifiedBy>Administrator</cp:lastModifiedBy>
  <cp:revision>38</cp:revision>
  <dcterms:created xsi:type="dcterms:W3CDTF">2013-09-28T17:48:40Z</dcterms:created>
  <dcterms:modified xsi:type="dcterms:W3CDTF">2016-02-11T06:19:36Z</dcterms:modified>
</cp:coreProperties>
</file>