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53"/>
  </p:notesMasterIdLst>
  <p:sldIdLst>
    <p:sldId id="257" r:id="rId2"/>
    <p:sldId id="296" r:id="rId3"/>
    <p:sldId id="310" r:id="rId4"/>
    <p:sldId id="295" r:id="rId5"/>
    <p:sldId id="306" r:id="rId6"/>
    <p:sldId id="298" r:id="rId7"/>
    <p:sldId id="307" r:id="rId8"/>
    <p:sldId id="258" r:id="rId9"/>
    <p:sldId id="299" r:id="rId10"/>
    <p:sldId id="265" r:id="rId11"/>
    <p:sldId id="266" r:id="rId12"/>
    <p:sldId id="300" r:id="rId13"/>
    <p:sldId id="326" r:id="rId14"/>
    <p:sldId id="303" r:id="rId15"/>
    <p:sldId id="267" r:id="rId16"/>
    <p:sldId id="325" r:id="rId17"/>
    <p:sldId id="302" r:id="rId18"/>
    <p:sldId id="289" r:id="rId19"/>
    <p:sldId id="305" r:id="rId20"/>
    <p:sldId id="311" r:id="rId21"/>
    <p:sldId id="290" r:id="rId22"/>
    <p:sldId id="324" r:id="rId23"/>
    <p:sldId id="291" r:id="rId24"/>
    <p:sldId id="292" r:id="rId25"/>
    <p:sldId id="293" r:id="rId26"/>
    <p:sldId id="268" r:id="rId27"/>
    <p:sldId id="270" r:id="rId28"/>
    <p:sldId id="312" r:id="rId29"/>
    <p:sldId id="271" r:id="rId30"/>
    <p:sldId id="308" r:id="rId31"/>
    <p:sldId id="272" r:id="rId32"/>
    <p:sldId id="273" r:id="rId33"/>
    <p:sldId id="274" r:id="rId34"/>
    <p:sldId id="275" r:id="rId35"/>
    <p:sldId id="277" r:id="rId36"/>
    <p:sldId id="320" r:id="rId37"/>
    <p:sldId id="276" r:id="rId38"/>
    <p:sldId id="313" r:id="rId39"/>
    <p:sldId id="318" r:id="rId40"/>
    <p:sldId id="278" r:id="rId41"/>
    <p:sldId id="316" r:id="rId42"/>
    <p:sldId id="314" r:id="rId43"/>
    <p:sldId id="284" r:id="rId44"/>
    <p:sldId id="287" r:id="rId45"/>
    <p:sldId id="321" r:id="rId46"/>
    <p:sldId id="281" r:id="rId47"/>
    <p:sldId id="282" r:id="rId48"/>
    <p:sldId id="283" r:id="rId49"/>
    <p:sldId id="322" r:id="rId50"/>
    <p:sldId id="288" r:id="rId51"/>
    <p:sldId id="323" r:id="rId5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51" d="100"/>
          <a:sy n="51" d="100"/>
        </p:scale>
        <p:origin x="60" y="726"/>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3E29AB-736F-4303-A30B-4CE652310B1B}" type="datetimeFigureOut">
              <a:rPr lang="en-US" smtClean="0"/>
              <a:t>10/4/2016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823060-F45B-40E4-8B78-74CD8A8432CA}" type="slidenum">
              <a:rPr lang="en-US" smtClean="0"/>
              <a:t>‹#›</a:t>
            </a:fld>
            <a:endParaRPr lang="en-US"/>
          </a:p>
        </p:txBody>
      </p:sp>
    </p:spTree>
    <p:extLst>
      <p:ext uri="{BB962C8B-B14F-4D97-AF65-F5344CB8AC3E}">
        <p14:creationId xmlns:p14="http://schemas.microsoft.com/office/powerpoint/2010/main" val="2296403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sz="2400">
                <a:solidFill>
                  <a:schemeClr val="tx1"/>
                </a:solidFill>
                <a:latin typeface="Arial" panose="020B0604020202020204" pitchFamily="34" charset="0"/>
              </a:defRPr>
            </a:lvl1pPr>
            <a:lvl2pPr marL="742950" indent="-285750" defTabSz="931863" eaLnBrk="0" hangingPunct="0">
              <a:defRPr sz="2400">
                <a:solidFill>
                  <a:schemeClr val="tx1"/>
                </a:solidFill>
                <a:latin typeface="Arial" panose="020B0604020202020204" pitchFamily="34" charset="0"/>
              </a:defRPr>
            </a:lvl2pPr>
            <a:lvl3pPr marL="1143000" indent="-228600" defTabSz="931863" eaLnBrk="0" hangingPunct="0">
              <a:defRPr sz="2400">
                <a:solidFill>
                  <a:schemeClr val="tx1"/>
                </a:solidFill>
                <a:latin typeface="Arial" panose="020B0604020202020204" pitchFamily="34" charset="0"/>
              </a:defRPr>
            </a:lvl3pPr>
            <a:lvl4pPr marL="1600200" indent="-228600" defTabSz="931863" eaLnBrk="0" hangingPunct="0">
              <a:defRPr sz="2400">
                <a:solidFill>
                  <a:schemeClr val="tx1"/>
                </a:solidFill>
                <a:latin typeface="Arial" panose="020B0604020202020204" pitchFamily="34" charset="0"/>
              </a:defRPr>
            </a:lvl4pPr>
            <a:lvl5pPr marL="2057400" indent="-228600" defTabSz="931863" eaLnBrk="0" hangingPunct="0">
              <a:defRPr sz="2400">
                <a:solidFill>
                  <a:schemeClr val="tx1"/>
                </a:solidFill>
                <a:latin typeface="Arial" panose="020B0604020202020204" pitchFamily="34" charset="0"/>
              </a:defRPr>
            </a:lvl5pPr>
            <a:lvl6pPr marL="2514600" indent="-228600" defTabSz="931863" eaLnBrk="0" fontAlgn="base" hangingPunct="0">
              <a:spcBef>
                <a:spcPct val="0"/>
              </a:spcBef>
              <a:spcAft>
                <a:spcPct val="0"/>
              </a:spcAft>
              <a:defRPr sz="2400">
                <a:solidFill>
                  <a:schemeClr val="tx1"/>
                </a:solidFill>
                <a:latin typeface="Arial" panose="020B0604020202020204" pitchFamily="34" charset="0"/>
              </a:defRPr>
            </a:lvl6pPr>
            <a:lvl7pPr marL="2971800" indent="-228600" defTabSz="931863" eaLnBrk="0" fontAlgn="base" hangingPunct="0">
              <a:spcBef>
                <a:spcPct val="0"/>
              </a:spcBef>
              <a:spcAft>
                <a:spcPct val="0"/>
              </a:spcAft>
              <a:defRPr sz="2400">
                <a:solidFill>
                  <a:schemeClr val="tx1"/>
                </a:solidFill>
                <a:latin typeface="Arial" panose="020B0604020202020204" pitchFamily="34" charset="0"/>
              </a:defRPr>
            </a:lvl7pPr>
            <a:lvl8pPr marL="3429000" indent="-228600" defTabSz="931863" eaLnBrk="0" fontAlgn="base" hangingPunct="0">
              <a:spcBef>
                <a:spcPct val="0"/>
              </a:spcBef>
              <a:spcAft>
                <a:spcPct val="0"/>
              </a:spcAft>
              <a:defRPr sz="2400">
                <a:solidFill>
                  <a:schemeClr val="tx1"/>
                </a:solidFill>
                <a:latin typeface="Arial" panose="020B0604020202020204" pitchFamily="34" charset="0"/>
              </a:defRPr>
            </a:lvl8pPr>
            <a:lvl9pPr marL="3886200" indent="-228600" defTabSz="931863" eaLnBrk="0" fontAlgn="base" hangingPunct="0">
              <a:spcBef>
                <a:spcPct val="0"/>
              </a:spcBef>
              <a:spcAft>
                <a:spcPct val="0"/>
              </a:spcAft>
              <a:defRPr sz="2400">
                <a:solidFill>
                  <a:schemeClr val="tx1"/>
                </a:solidFill>
                <a:latin typeface="Arial" panose="020B0604020202020204" pitchFamily="34" charset="0"/>
              </a:defRPr>
            </a:lvl9pPr>
          </a:lstStyle>
          <a:p>
            <a:fld id="{D2F99714-4221-40FA-B777-F81C1B5F8505}" type="slidenum">
              <a:rPr lang="en-US" altLang="en-US" sz="1200">
                <a:latin typeface="Times New Roman" panose="02020603050405020304" pitchFamily="18" charset="0"/>
              </a:rPr>
              <a:pPr/>
              <a:t>1</a:t>
            </a:fld>
            <a:endParaRPr lang="en-US" altLang="en-US" sz="1200">
              <a:latin typeface="Times New Roman" panose="02020603050405020304" pitchFamily="18" charset="0"/>
            </a:endParaRPr>
          </a:p>
        </p:txBody>
      </p:sp>
      <p:sp>
        <p:nvSpPr>
          <p:cNvPr id="36867" name="Rectangle 2"/>
          <p:cNvSpPr>
            <a:spLocks noGrp="1" noRot="1" noChangeAspect="1" noChangeArrowheads="1" noTextEdit="1"/>
          </p:cNvSpPr>
          <p:nvPr>
            <p:ph type="sldImg"/>
          </p:nvPr>
        </p:nvSpPr>
        <p:spPr>
          <a:ln cap="flat"/>
        </p:spPr>
      </p:sp>
      <p:sp>
        <p:nvSpPr>
          <p:cNvPr id="368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anose="020B0604020202020204" pitchFamily="34" charset="0"/>
            </a:endParaRPr>
          </a:p>
        </p:txBody>
      </p:sp>
    </p:spTree>
    <p:extLst>
      <p:ext uri="{BB962C8B-B14F-4D97-AF65-F5344CB8AC3E}">
        <p14:creationId xmlns:p14="http://schemas.microsoft.com/office/powerpoint/2010/main" val="22286859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9823060-F45B-40E4-8B78-74CD8A8432CA}" type="slidenum">
              <a:rPr lang="en-US" smtClean="0"/>
              <a:t>8</a:t>
            </a:fld>
            <a:endParaRPr lang="en-US"/>
          </a:p>
        </p:txBody>
      </p:sp>
    </p:spTree>
    <p:extLst>
      <p:ext uri="{BB962C8B-B14F-4D97-AF65-F5344CB8AC3E}">
        <p14:creationId xmlns:p14="http://schemas.microsoft.com/office/powerpoint/2010/main" val="35531181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33D21BD-6C41-4C59-9A43-728902DED92A}" type="datetime1">
              <a:rPr lang="en-US" smtClean="0"/>
              <a:t>10/4/2016</a:t>
            </a:fld>
            <a:endParaRPr lang="en-US"/>
          </a:p>
        </p:txBody>
      </p:sp>
      <p:sp>
        <p:nvSpPr>
          <p:cNvPr id="5" name="Footer Placeholder 4"/>
          <p:cNvSpPr>
            <a:spLocks noGrp="1"/>
          </p:cNvSpPr>
          <p:nvPr>
            <p:ph type="ftr" sz="quarter" idx="11"/>
          </p:nvPr>
        </p:nvSpPr>
        <p:spPr/>
        <p:txBody>
          <a:bodyPr/>
          <a:lstStyle/>
          <a:p>
            <a:r>
              <a:rPr lang="en-US" smtClean="0"/>
              <a:t>Dr. Irene Roco </a:t>
            </a:r>
            <a:endParaRPr lang="en-US"/>
          </a:p>
        </p:txBody>
      </p:sp>
      <p:sp>
        <p:nvSpPr>
          <p:cNvPr id="6" name="Slide Number Placeholder 5"/>
          <p:cNvSpPr>
            <a:spLocks noGrp="1"/>
          </p:cNvSpPr>
          <p:nvPr>
            <p:ph type="sldNum" sz="quarter" idx="12"/>
          </p:nvPr>
        </p:nvSpPr>
        <p:spPr/>
        <p:txBody>
          <a:bodyPr/>
          <a:lstStyle/>
          <a:p>
            <a:fld id="{41003332-D574-4022-A956-4D10EF9507BB}"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833403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3633563-3483-4F9E-B7D4-E27A9E3271B5}" type="datetime1">
              <a:rPr lang="en-US" smtClean="0"/>
              <a:t>10/4/2016</a:t>
            </a:fld>
            <a:endParaRPr lang="en-US"/>
          </a:p>
        </p:txBody>
      </p:sp>
      <p:sp>
        <p:nvSpPr>
          <p:cNvPr id="5" name="Footer Placeholder 4"/>
          <p:cNvSpPr>
            <a:spLocks noGrp="1"/>
          </p:cNvSpPr>
          <p:nvPr>
            <p:ph type="ftr" sz="quarter" idx="11"/>
          </p:nvPr>
        </p:nvSpPr>
        <p:spPr/>
        <p:txBody>
          <a:bodyPr/>
          <a:lstStyle/>
          <a:p>
            <a:r>
              <a:rPr lang="en-US" smtClean="0"/>
              <a:t>Dr. Irene Roco </a:t>
            </a:r>
            <a:endParaRPr lang="en-US"/>
          </a:p>
        </p:txBody>
      </p:sp>
      <p:sp>
        <p:nvSpPr>
          <p:cNvPr id="6" name="Slide Number Placeholder 5"/>
          <p:cNvSpPr>
            <a:spLocks noGrp="1"/>
          </p:cNvSpPr>
          <p:nvPr>
            <p:ph type="sldNum" sz="quarter" idx="12"/>
          </p:nvPr>
        </p:nvSpPr>
        <p:spPr/>
        <p:txBody>
          <a:bodyPr/>
          <a:lstStyle/>
          <a:p>
            <a:fld id="{41003332-D574-4022-A956-4D10EF9507BB}" type="slidenum">
              <a:rPr lang="en-US" smtClean="0"/>
              <a:t>‹#›</a:t>
            </a:fld>
            <a:endParaRPr lang="en-US"/>
          </a:p>
        </p:txBody>
      </p:sp>
    </p:spTree>
    <p:extLst>
      <p:ext uri="{BB962C8B-B14F-4D97-AF65-F5344CB8AC3E}">
        <p14:creationId xmlns:p14="http://schemas.microsoft.com/office/powerpoint/2010/main" val="5754661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04E4222-8462-45DF-8B7C-2D1E4323A9EC}" type="datetime1">
              <a:rPr lang="en-US" smtClean="0"/>
              <a:t>10/4/2016</a:t>
            </a:fld>
            <a:endParaRPr lang="en-US"/>
          </a:p>
        </p:txBody>
      </p:sp>
      <p:sp>
        <p:nvSpPr>
          <p:cNvPr id="5" name="Footer Placeholder 4"/>
          <p:cNvSpPr>
            <a:spLocks noGrp="1"/>
          </p:cNvSpPr>
          <p:nvPr>
            <p:ph type="ftr" sz="quarter" idx="11"/>
          </p:nvPr>
        </p:nvSpPr>
        <p:spPr/>
        <p:txBody>
          <a:bodyPr/>
          <a:lstStyle/>
          <a:p>
            <a:r>
              <a:rPr lang="en-US" smtClean="0"/>
              <a:t>Dr. Irene Roco </a:t>
            </a:r>
            <a:endParaRPr lang="en-US"/>
          </a:p>
        </p:txBody>
      </p:sp>
      <p:sp>
        <p:nvSpPr>
          <p:cNvPr id="6" name="Slide Number Placeholder 5"/>
          <p:cNvSpPr>
            <a:spLocks noGrp="1"/>
          </p:cNvSpPr>
          <p:nvPr>
            <p:ph type="sldNum" sz="quarter" idx="12"/>
          </p:nvPr>
        </p:nvSpPr>
        <p:spPr/>
        <p:txBody>
          <a:bodyPr/>
          <a:lstStyle/>
          <a:p>
            <a:fld id="{41003332-D574-4022-A956-4D10EF9507BB}" type="slidenum">
              <a:rPr lang="en-US" smtClean="0"/>
              <a:t>‹#›</a:t>
            </a:fld>
            <a:endParaRPr lang="en-US"/>
          </a:p>
        </p:txBody>
      </p:sp>
    </p:spTree>
    <p:extLst>
      <p:ext uri="{BB962C8B-B14F-4D97-AF65-F5344CB8AC3E}">
        <p14:creationId xmlns:p14="http://schemas.microsoft.com/office/powerpoint/2010/main" val="33136467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A39CB77-A353-481B-BDE4-966F2DC12F86}" type="datetime1">
              <a:rPr lang="en-US" smtClean="0"/>
              <a:t>10/4/2016</a:t>
            </a:fld>
            <a:endParaRPr lang="en-US"/>
          </a:p>
        </p:txBody>
      </p:sp>
      <p:sp>
        <p:nvSpPr>
          <p:cNvPr id="5" name="Footer Placeholder 4"/>
          <p:cNvSpPr>
            <a:spLocks noGrp="1"/>
          </p:cNvSpPr>
          <p:nvPr>
            <p:ph type="ftr" sz="quarter" idx="11"/>
          </p:nvPr>
        </p:nvSpPr>
        <p:spPr/>
        <p:txBody>
          <a:bodyPr/>
          <a:lstStyle/>
          <a:p>
            <a:r>
              <a:rPr lang="en-US" smtClean="0"/>
              <a:t>Dr. Irene Roco </a:t>
            </a:r>
            <a:endParaRPr lang="en-US"/>
          </a:p>
        </p:txBody>
      </p:sp>
      <p:sp>
        <p:nvSpPr>
          <p:cNvPr id="6" name="Slide Number Placeholder 5"/>
          <p:cNvSpPr>
            <a:spLocks noGrp="1"/>
          </p:cNvSpPr>
          <p:nvPr>
            <p:ph type="sldNum" sz="quarter" idx="12"/>
          </p:nvPr>
        </p:nvSpPr>
        <p:spPr/>
        <p:txBody>
          <a:bodyPr/>
          <a:lstStyle/>
          <a:p>
            <a:fld id="{41003332-D574-4022-A956-4D10EF9507BB}" type="slidenum">
              <a:rPr lang="en-US" smtClean="0"/>
              <a:t>‹#›</a:t>
            </a:fld>
            <a:endParaRPr lang="en-US"/>
          </a:p>
        </p:txBody>
      </p:sp>
    </p:spTree>
    <p:extLst>
      <p:ext uri="{BB962C8B-B14F-4D97-AF65-F5344CB8AC3E}">
        <p14:creationId xmlns:p14="http://schemas.microsoft.com/office/powerpoint/2010/main" val="37914009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227883-8D3D-4CE6-A6D1-0762599B45F5}" type="datetime1">
              <a:rPr lang="en-US" smtClean="0"/>
              <a:t>10/4/2016</a:t>
            </a:fld>
            <a:endParaRPr lang="en-US"/>
          </a:p>
        </p:txBody>
      </p:sp>
      <p:sp>
        <p:nvSpPr>
          <p:cNvPr id="5" name="Footer Placeholder 4"/>
          <p:cNvSpPr>
            <a:spLocks noGrp="1"/>
          </p:cNvSpPr>
          <p:nvPr>
            <p:ph type="ftr" sz="quarter" idx="11"/>
          </p:nvPr>
        </p:nvSpPr>
        <p:spPr/>
        <p:txBody>
          <a:bodyPr/>
          <a:lstStyle/>
          <a:p>
            <a:r>
              <a:rPr lang="en-US" smtClean="0"/>
              <a:t>Dr. Irene Roco </a:t>
            </a:r>
            <a:endParaRPr lang="en-US"/>
          </a:p>
        </p:txBody>
      </p:sp>
      <p:sp>
        <p:nvSpPr>
          <p:cNvPr id="6" name="Slide Number Placeholder 5"/>
          <p:cNvSpPr>
            <a:spLocks noGrp="1"/>
          </p:cNvSpPr>
          <p:nvPr>
            <p:ph type="sldNum" sz="quarter" idx="12"/>
          </p:nvPr>
        </p:nvSpPr>
        <p:spPr/>
        <p:txBody>
          <a:bodyPr/>
          <a:lstStyle/>
          <a:p>
            <a:fld id="{41003332-D574-4022-A956-4D10EF9507BB}"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031994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19F747B-0517-4A81-868A-D2A46F25C9F0}" type="datetime1">
              <a:rPr lang="en-US" smtClean="0"/>
              <a:t>10/4/2016</a:t>
            </a:fld>
            <a:endParaRPr lang="en-US"/>
          </a:p>
        </p:txBody>
      </p:sp>
      <p:sp>
        <p:nvSpPr>
          <p:cNvPr id="6" name="Footer Placeholder 5"/>
          <p:cNvSpPr>
            <a:spLocks noGrp="1"/>
          </p:cNvSpPr>
          <p:nvPr>
            <p:ph type="ftr" sz="quarter" idx="11"/>
          </p:nvPr>
        </p:nvSpPr>
        <p:spPr/>
        <p:txBody>
          <a:bodyPr/>
          <a:lstStyle/>
          <a:p>
            <a:r>
              <a:rPr lang="en-US" smtClean="0"/>
              <a:t>Dr. Irene Roco </a:t>
            </a:r>
            <a:endParaRPr lang="en-US"/>
          </a:p>
        </p:txBody>
      </p:sp>
      <p:sp>
        <p:nvSpPr>
          <p:cNvPr id="7" name="Slide Number Placeholder 6"/>
          <p:cNvSpPr>
            <a:spLocks noGrp="1"/>
          </p:cNvSpPr>
          <p:nvPr>
            <p:ph type="sldNum" sz="quarter" idx="12"/>
          </p:nvPr>
        </p:nvSpPr>
        <p:spPr/>
        <p:txBody>
          <a:bodyPr/>
          <a:lstStyle/>
          <a:p>
            <a:fld id="{41003332-D574-4022-A956-4D10EF9507BB}" type="slidenum">
              <a:rPr lang="en-US" smtClean="0"/>
              <a:t>‹#›</a:t>
            </a:fld>
            <a:endParaRPr lang="en-US"/>
          </a:p>
        </p:txBody>
      </p:sp>
    </p:spTree>
    <p:extLst>
      <p:ext uri="{BB962C8B-B14F-4D97-AF65-F5344CB8AC3E}">
        <p14:creationId xmlns:p14="http://schemas.microsoft.com/office/powerpoint/2010/main" val="28275685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6535234-FD5B-4C5F-A8CF-A15E760F6C63}" type="datetime1">
              <a:rPr lang="en-US" smtClean="0"/>
              <a:t>10/4/2016</a:t>
            </a:fld>
            <a:endParaRPr lang="en-US"/>
          </a:p>
        </p:txBody>
      </p:sp>
      <p:sp>
        <p:nvSpPr>
          <p:cNvPr id="8" name="Footer Placeholder 7"/>
          <p:cNvSpPr>
            <a:spLocks noGrp="1"/>
          </p:cNvSpPr>
          <p:nvPr>
            <p:ph type="ftr" sz="quarter" idx="11"/>
          </p:nvPr>
        </p:nvSpPr>
        <p:spPr/>
        <p:txBody>
          <a:bodyPr/>
          <a:lstStyle/>
          <a:p>
            <a:r>
              <a:rPr lang="en-US" smtClean="0"/>
              <a:t>Dr. Irene Roco </a:t>
            </a:r>
            <a:endParaRPr lang="en-US"/>
          </a:p>
        </p:txBody>
      </p:sp>
      <p:sp>
        <p:nvSpPr>
          <p:cNvPr id="9" name="Slide Number Placeholder 8"/>
          <p:cNvSpPr>
            <a:spLocks noGrp="1"/>
          </p:cNvSpPr>
          <p:nvPr>
            <p:ph type="sldNum" sz="quarter" idx="12"/>
          </p:nvPr>
        </p:nvSpPr>
        <p:spPr/>
        <p:txBody>
          <a:bodyPr/>
          <a:lstStyle/>
          <a:p>
            <a:fld id="{41003332-D574-4022-A956-4D10EF9507BB}" type="slidenum">
              <a:rPr lang="en-US" smtClean="0"/>
              <a:t>‹#›</a:t>
            </a:fld>
            <a:endParaRPr lang="en-US"/>
          </a:p>
        </p:txBody>
      </p:sp>
    </p:spTree>
    <p:extLst>
      <p:ext uri="{BB962C8B-B14F-4D97-AF65-F5344CB8AC3E}">
        <p14:creationId xmlns:p14="http://schemas.microsoft.com/office/powerpoint/2010/main" val="2594831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1007287-AE56-45B5-A0C5-B45B4EE625B4}" type="datetime1">
              <a:rPr lang="en-US" smtClean="0"/>
              <a:t>10/4/2016</a:t>
            </a:fld>
            <a:endParaRPr lang="en-US"/>
          </a:p>
        </p:txBody>
      </p:sp>
      <p:sp>
        <p:nvSpPr>
          <p:cNvPr id="4" name="Footer Placeholder 3"/>
          <p:cNvSpPr>
            <a:spLocks noGrp="1"/>
          </p:cNvSpPr>
          <p:nvPr>
            <p:ph type="ftr" sz="quarter" idx="11"/>
          </p:nvPr>
        </p:nvSpPr>
        <p:spPr/>
        <p:txBody>
          <a:bodyPr/>
          <a:lstStyle/>
          <a:p>
            <a:r>
              <a:rPr lang="en-US" smtClean="0"/>
              <a:t>Dr. Irene Roco </a:t>
            </a:r>
            <a:endParaRPr lang="en-US"/>
          </a:p>
        </p:txBody>
      </p:sp>
      <p:sp>
        <p:nvSpPr>
          <p:cNvPr id="5" name="Slide Number Placeholder 4"/>
          <p:cNvSpPr>
            <a:spLocks noGrp="1"/>
          </p:cNvSpPr>
          <p:nvPr>
            <p:ph type="sldNum" sz="quarter" idx="12"/>
          </p:nvPr>
        </p:nvSpPr>
        <p:spPr/>
        <p:txBody>
          <a:bodyPr/>
          <a:lstStyle/>
          <a:p>
            <a:fld id="{41003332-D574-4022-A956-4D10EF9507BB}" type="slidenum">
              <a:rPr lang="en-US" smtClean="0"/>
              <a:t>‹#›</a:t>
            </a:fld>
            <a:endParaRPr lang="en-US"/>
          </a:p>
        </p:txBody>
      </p:sp>
    </p:spTree>
    <p:extLst>
      <p:ext uri="{BB962C8B-B14F-4D97-AF65-F5344CB8AC3E}">
        <p14:creationId xmlns:p14="http://schemas.microsoft.com/office/powerpoint/2010/main" val="39619315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3BBD9C72-7F5C-45ED-BC87-56F6CDB05A13}" type="datetime1">
              <a:rPr lang="en-US" smtClean="0"/>
              <a:t>10/4/2016</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smtClean="0"/>
              <a:t>Dr. Irene Roco </a:t>
            </a:r>
            <a:endParaRPr lang="en-US"/>
          </a:p>
        </p:txBody>
      </p:sp>
      <p:sp>
        <p:nvSpPr>
          <p:cNvPr id="9" name="Slide Number Placeholder 8"/>
          <p:cNvSpPr>
            <a:spLocks noGrp="1"/>
          </p:cNvSpPr>
          <p:nvPr>
            <p:ph type="sldNum" sz="quarter" idx="12"/>
          </p:nvPr>
        </p:nvSpPr>
        <p:spPr/>
        <p:txBody>
          <a:bodyPr/>
          <a:lstStyle/>
          <a:p>
            <a:fld id="{41003332-D574-4022-A956-4D10EF9507BB}" type="slidenum">
              <a:rPr lang="en-US" smtClean="0"/>
              <a:t>‹#›</a:t>
            </a:fld>
            <a:endParaRPr lang="en-US"/>
          </a:p>
        </p:txBody>
      </p:sp>
    </p:spTree>
    <p:extLst>
      <p:ext uri="{BB962C8B-B14F-4D97-AF65-F5344CB8AC3E}">
        <p14:creationId xmlns:p14="http://schemas.microsoft.com/office/powerpoint/2010/main" val="1019776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E7AABA93-07DB-40AC-8406-507C49D85A22}" type="datetime1">
              <a:rPr lang="en-US" smtClean="0"/>
              <a:t>10/4/2016</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US" smtClean="0"/>
              <a:t>Dr. Irene Roco </a:t>
            </a:r>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1003332-D574-4022-A956-4D10EF9507BB}" type="slidenum">
              <a:rPr lang="en-US" smtClean="0"/>
              <a:t>‹#›</a:t>
            </a:fld>
            <a:endParaRPr lang="en-US"/>
          </a:p>
        </p:txBody>
      </p:sp>
    </p:spTree>
    <p:extLst>
      <p:ext uri="{BB962C8B-B14F-4D97-AF65-F5344CB8AC3E}">
        <p14:creationId xmlns:p14="http://schemas.microsoft.com/office/powerpoint/2010/main" val="23524003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B39D3E-6ABD-421E-B88A-7BE8111F1D0C}" type="datetime1">
              <a:rPr lang="en-US" smtClean="0"/>
              <a:t>10/4/2016</a:t>
            </a:fld>
            <a:endParaRPr lang="en-US"/>
          </a:p>
        </p:txBody>
      </p:sp>
      <p:sp>
        <p:nvSpPr>
          <p:cNvPr id="6" name="Footer Placeholder 5"/>
          <p:cNvSpPr>
            <a:spLocks noGrp="1"/>
          </p:cNvSpPr>
          <p:nvPr>
            <p:ph type="ftr" sz="quarter" idx="11"/>
          </p:nvPr>
        </p:nvSpPr>
        <p:spPr/>
        <p:txBody>
          <a:bodyPr/>
          <a:lstStyle/>
          <a:p>
            <a:r>
              <a:rPr lang="en-US" smtClean="0"/>
              <a:t>Dr. Irene Roco </a:t>
            </a:r>
            <a:endParaRPr lang="en-US"/>
          </a:p>
        </p:txBody>
      </p:sp>
      <p:sp>
        <p:nvSpPr>
          <p:cNvPr id="7" name="Slide Number Placeholder 6"/>
          <p:cNvSpPr>
            <a:spLocks noGrp="1"/>
          </p:cNvSpPr>
          <p:nvPr>
            <p:ph type="sldNum" sz="quarter" idx="12"/>
          </p:nvPr>
        </p:nvSpPr>
        <p:spPr/>
        <p:txBody>
          <a:bodyPr/>
          <a:lstStyle/>
          <a:p>
            <a:fld id="{41003332-D574-4022-A956-4D10EF9507BB}" type="slidenum">
              <a:rPr lang="en-US" smtClean="0"/>
              <a:t>‹#›</a:t>
            </a:fld>
            <a:endParaRPr lang="en-US"/>
          </a:p>
        </p:txBody>
      </p:sp>
    </p:spTree>
    <p:extLst>
      <p:ext uri="{BB962C8B-B14F-4D97-AF65-F5344CB8AC3E}">
        <p14:creationId xmlns:p14="http://schemas.microsoft.com/office/powerpoint/2010/main" val="21552423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25">
          <a:fgClr>
            <a:schemeClr val="accent1"/>
          </a:fgClr>
          <a:bgClr>
            <a:schemeClr val="bg1"/>
          </a:bgClr>
        </a:pattFill>
        <a:effectLst/>
      </p:bgPr>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C73798D0-79B4-4C3B-8698-C201B562FAD1}" type="datetime1">
              <a:rPr lang="en-US" smtClean="0"/>
              <a:t>10/4/2016</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smtClean="0"/>
              <a:t>Dr. Irene Roco </a:t>
            </a:r>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1003332-D574-4022-A956-4D10EF9507BB}"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49874451"/>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sldNum="0" hd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3"/>
          <p:cNvSpPr>
            <a:spLocks noGrp="1" noChangeArrowheads="1"/>
          </p:cNvSpPr>
          <p:nvPr>
            <p:ph type="ctrTitle"/>
          </p:nvPr>
        </p:nvSpPr>
        <p:spPr>
          <a:xfrm>
            <a:off x="2145755" y="927768"/>
            <a:ext cx="6281965" cy="3820265"/>
          </a:xfrm>
          <a:solidFill>
            <a:schemeClr val="accent1">
              <a:lumMod val="60000"/>
              <a:lumOff val="40000"/>
            </a:schemeClr>
          </a:solidFill>
          <a:effectLst>
            <a:outerShdw dist="17961" dir="2700000" algn="ctr" rotWithShape="0">
              <a:schemeClr val="bg2"/>
            </a:outerShdw>
          </a:effectLst>
        </p:spPr>
        <p:txBody>
          <a:bodyPr>
            <a:normAutofit fontScale="90000"/>
          </a:bodyPr>
          <a:lstStyle/>
          <a:p>
            <a:pPr algn="ctr">
              <a:defRPr/>
            </a:pPr>
            <a:r>
              <a:rPr lang="en-US" b="1" dirty="0" smtClean="0"/>
              <a:t/>
            </a:r>
            <a:br>
              <a:rPr lang="en-US" b="1" dirty="0" smtClean="0"/>
            </a:br>
            <a:r>
              <a:rPr lang="en-US" b="1" dirty="0" smtClean="0"/>
              <a:t/>
            </a:r>
            <a:br>
              <a:rPr lang="en-US" b="1" dirty="0" smtClean="0"/>
            </a:br>
            <a:r>
              <a:rPr lang="en-US" b="1" dirty="0" smtClean="0"/>
              <a:t>Lecture II – </a:t>
            </a:r>
            <a:br>
              <a:rPr lang="en-US" b="1" dirty="0" smtClean="0"/>
            </a:br>
            <a:r>
              <a:rPr lang="en-US" b="1" dirty="0" smtClean="0"/>
              <a:t>Pain </a:t>
            </a:r>
            <a:r>
              <a:rPr lang="en-US" b="1" dirty="0" smtClean="0"/>
              <a:t>Management</a:t>
            </a:r>
          </a:p>
        </p:txBody>
      </p:sp>
      <p:sp>
        <p:nvSpPr>
          <p:cNvPr id="3075" name="Rectangle 24"/>
          <p:cNvSpPr>
            <a:spLocks noGrp="1" noChangeArrowheads="1"/>
          </p:cNvSpPr>
          <p:nvPr>
            <p:ph type="subTitle" idx="1"/>
          </p:nvPr>
        </p:nvSpPr>
        <p:spPr/>
        <p:txBody>
          <a:bodyPr/>
          <a:lstStyle/>
          <a:p>
            <a:endParaRPr lang="en-US" altLang="en-US" dirty="0" smtClean="0"/>
          </a:p>
          <a:p>
            <a:endParaRPr lang="en-US" altLang="en-US" dirty="0" smtClean="0"/>
          </a:p>
        </p:txBody>
      </p:sp>
      <p:sp>
        <p:nvSpPr>
          <p:cNvPr id="2" name="Footer Placeholder 1"/>
          <p:cNvSpPr>
            <a:spLocks noGrp="1"/>
          </p:cNvSpPr>
          <p:nvPr>
            <p:ph type="ftr" sz="quarter" idx="11"/>
          </p:nvPr>
        </p:nvSpPr>
        <p:spPr>
          <a:xfrm>
            <a:off x="6129251" y="6387213"/>
            <a:ext cx="5719072" cy="365125"/>
          </a:xfrm>
        </p:spPr>
        <p:txBody>
          <a:bodyPr/>
          <a:lstStyle/>
          <a:p>
            <a:r>
              <a:rPr lang="en-US" sz="1600" b="1" dirty="0" smtClean="0"/>
              <a:t>Dr. Irene </a:t>
            </a:r>
            <a:r>
              <a:rPr lang="en-US" sz="1600" b="1" dirty="0" err="1" smtClean="0"/>
              <a:t>Roco</a:t>
            </a:r>
            <a:r>
              <a:rPr lang="en-US" sz="1600" b="1" dirty="0" smtClean="0"/>
              <a:t> </a:t>
            </a:r>
            <a:endParaRPr lang="en-US" sz="1600" b="1" dirty="0"/>
          </a:p>
        </p:txBody>
      </p:sp>
      <p:pic>
        <p:nvPicPr>
          <p:cNvPr id="3" name="Picture 2"/>
          <p:cNvPicPr>
            <a:picLocks noChangeAspect="1"/>
          </p:cNvPicPr>
          <p:nvPr/>
        </p:nvPicPr>
        <p:blipFill>
          <a:blip r:embed="rId3"/>
          <a:stretch>
            <a:fillRect/>
          </a:stretch>
        </p:blipFill>
        <p:spPr>
          <a:xfrm>
            <a:off x="8988787" y="226728"/>
            <a:ext cx="2619375" cy="1743075"/>
          </a:xfrm>
          <a:prstGeom prst="rect">
            <a:avLst/>
          </a:prstGeom>
        </p:spPr>
      </p:pic>
      <p:pic>
        <p:nvPicPr>
          <p:cNvPr id="4" name="Picture 3"/>
          <p:cNvPicPr>
            <a:picLocks noChangeAspect="1"/>
          </p:cNvPicPr>
          <p:nvPr/>
        </p:nvPicPr>
        <p:blipFill>
          <a:blip r:embed="rId4"/>
          <a:stretch>
            <a:fillRect/>
          </a:stretch>
        </p:blipFill>
        <p:spPr>
          <a:xfrm>
            <a:off x="8988787" y="2152554"/>
            <a:ext cx="2286000" cy="1514475"/>
          </a:xfrm>
          <a:prstGeom prst="rect">
            <a:avLst/>
          </a:prstGeom>
        </p:spPr>
      </p:pic>
      <p:pic>
        <p:nvPicPr>
          <p:cNvPr id="5" name="Picture 4"/>
          <p:cNvPicPr>
            <a:picLocks noChangeAspect="1"/>
          </p:cNvPicPr>
          <p:nvPr/>
        </p:nvPicPr>
        <p:blipFill>
          <a:blip r:embed="rId5"/>
          <a:stretch>
            <a:fillRect/>
          </a:stretch>
        </p:blipFill>
        <p:spPr>
          <a:xfrm>
            <a:off x="8779236" y="3849780"/>
            <a:ext cx="2828925" cy="2368140"/>
          </a:xfrm>
          <a:prstGeom prst="rect">
            <a:avLst/>
          </a:prstGeom>
        </p:spPr>
      </p:pic>
    </p:spTree>
    <p:extLst>
      <p:ext uri="{BB962C8B-B14F-4D97-AF65-F5344CB8AC3E}">
        <p14:creationId xmlns:p14="http://schemas.microsoft.com/office/powerpoint/2010/main" val="3992102287"/>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2"/>
          <p:cNvSpPr>
            <a:spLocks noGrp="1" noChangeArrowheads="1"/>
          </p:cNvSpPr>
          <p:nvPr>
            <p:ph type="title"/>
          </p:nvPr>
        </p:nvSpPr>
        <p:spPr>
          <a:xfrm>
            <a:off x="1097280" y="286604"/>
            <a:ext cx="10058400" cy="968440"/>
          </a:xfrm>
          <a:solidFill>
            <a:schemeClr val="accent1">
              <a:lumMod val="60000"/>
              <a:lumOff val="40000"/>
            </a:schemeClr>
          </a:solidFill>
        </p:spPr>
        <p:txBody>
          <a:bodyPr/>
          <a:lstStyle/>
          <a:p>
            <a:pPr>
              <a:defRPr/>
            </a:pPr>
            <a:r>
              <a:rPr lang="en-US" b="1" dirty="0" smtClean="0"/>
              <a:t>Pathophysiology of Pain</a:t>
            </a:r>
          </a:p>
        </p:txBody>
      </p:sp>
      <p:sp>
        <p:nvSpPr>
          <p:cNvPr id="11267" name="Rectangle 3"/>
          <p:cNvSpPr>
            <a:spLocks noGrp="1" noChangeArrowheads="1"/>
          </p:cNvSpPr>
          <p:nvPr>
            <p:ph idx="1"/>
          </p:nvPr>
        </p:nvSpPr>
        <p:spPr>
          <a:xfrm>
            <a:off x="1097281" y="1845734"/>
            <a:ext cx="8732520" cy="4023360"/>
          </a:xfrm>
        </p:spPr>
        <p:txBody>
          <a:bodyPr>
            <a:normAutofit lnSpcReduction="10000"/>
          </a:bodyPr>
          <a:lstStyle/>
          <a:p>
            <a:pPr marL="58737" indent="0">
              <a:buNone/>
            </a:pPr>
            <a:r>
              <a:rPr lang="en-US" altLang="en-US" sz="3600" b="1" dirty="0" smtClean="0"/>
              <a:t>PAIN TRANSMISSION (NOCICEPTION) </a:t>
            </a:r>
            <a:r>
              <a:rPr lang="en-US" altLang="en-US" sz="3600" dirty="0" smtClean="0"/>
              <a:t>:  to and from the brain</a:t>
            </a:r>
          </a:p>
          <a:p>
            <a:pPr marL="508000" indent="-307975">
              <a:buFont typeface="Wingdings" panose="05000000000000000000" pitchFamily="2" charset="2"/>
              <a:buChar char="Ø"/>
            </a:pPr>
            <a:r>
              <a:rPr lang="en-US" altLang="en-US" sz="3600" dirty="0" smtClean="0"/>
              <a:t>Nociceptors (pain receptors)</a:t>
            </a:r>
          </a:p>
          <a:p>
            <a:pPr marL="508000" indent="-307975">
              <a:buFont typeface="Wingdings" panose="05000000000000000000" pitchFamily="2" charset="2"/>
              <a:buChar char="Ø"/>
            </a:pPr>
            <a:r>
              <a:rPr lang="en-US" altLang="en-US" sz="3600" dirty="0" smtClean="0"/>
              <a:t>Chemical substances</a:t>
            </a:r>
          </a:p>
          <a:p>
            <a:pPr marL="873760" lvl="3" indent="-307975">
              <a:buFont typeface="Wingdings" panose="05000000000000000000" pitchFamily="2" charset="2"/>
              <a:buChar char="Ø"/>
            </a:pPr>
            <a:r>
              <a:rPr lang="en-US" altLang="en-US" sz="2400" b="1" dirty="0" smtClean="0"/>
              <a:t>Increases Pain Transmission </a:t>
            </a:r>
            <a:r>
              <a:rPr lang="en-US" altLang="en-US" sz="2400" dirty="0" smtClean="0"/>
              <a:t>: Histamine, Bradykinin, Acetylcholine, Serotonin, Substance P, Prostaglandins (increase sensitivity of pain receptors)</a:t>
            </a:r>
          </a:p>
          <a:p>
            <a:pPr marL="873760" lvl="3" indent="-307975">
              <a:buFont typeface="Wingdings" panose="05000000000000000000" pitchFamily="2" charset="2"/>
              <a:buChar char="Ø"/>
            </a:pPr>
            <a:r>
              <a:rPr lang="en-US" altLang="en-US" sz="2400" b="1" dirty="0" smtClean="0"/>
              <a:t>Decreases / Suppresses Pain </a:t>
            </a:r>
            <a:r>
              <a:rPr lang="en-US" altLang="en-US" sz="2400" b="1" dirty="0"/>
              <a:t>Transmission </a:t>
            </a:r>
            <a:r>
              <a:rPr lang="en-US" altLang="en-US" sz="2400" b="1" dirty="0" smtClean="0"/>
              <a:t>:  </a:t>
            </a:r>
            <a:r>
              <a:rPr lang="en-US" altLang="en-US" sz="2400" dirty="0" smtClean="0"/>
              <a:t>Endorphins, </a:t>
            </a:r>
            <a:r>
              <a:rPr lang="en-US" altLang="en-US" sz="2400" dirty="0" err="1" smtClean="0"/>
              <a:t>enkephalins</a:t>
            </a:r>
            <a:endParaRPr lang="en-US" altLang="en-US" sz="2400" dirty="0" smtClean="0"/>
          </a:p>
        </p:txBody>
      </p:sp>
      <p:sp>
        <p:nvSpPr>
          <p:cNvPr id="2" name="Footer Placeholder 1"/>
          <p:cNvSpPr>
            <a:spLocks noGrp="1"/>
          </p:cNvSpPr>
          <p:nvPr>
            <p:ph type="ftr" sz="quarter" idx="11"/>
          </p:nvPr>
        </p:nvSpPr>
        <p:spPr/>
        <p:txBody>
          <a:bodyPr/>
          <a:lstStyle/>
          <a:p>
            <a:r>
              <a:rPr lang="en-US" smtClean="0"/>
              <a:t>Dr. Irene Roco </a:t>
            </a:r>
            <a:endParaRPr lang="en-US"/>
          </a:p>
        </p:txBody>
      </p:sp>
      <p:pic>
        <p:nvPicPr>
          <p:cNvPr id="5" name="Picture 4"/>
          <p:cNvPicPr>
            <a:picLocks noChangeAspect="1"/>
          </p:cNvPicPr>
          <p:nvPr/>
        </p:nvPicPr>
        <p:blipFill>
          <a:blip r:embed="rId2"/>
          <a:stretch>
            <a:fillRect/>
          </a:stretch>
        </p:blipFill>
        <p:spPr>
          <a:xfrm>
            <a:off x="9829800" y="2318174"/>
            <a:ext cx="2362199" cy="3945466"/>
          </a:xfrm>
          <a:prstGeom prst="rect">
            <a:avLst/>
          </a:prstGeom>
        </p:spPr>
      </p:pic>
    </p:spTree>
    <p:extLst>
      <p:ext uri="{BB962C8B-B14F-4D97-AF65-F5344CB8AC3E}">
        <p14:creationId xmlns:p14="http://schemas.microsoft.com/office/powerpoint/2010/main" val="21093527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Dr. Irene Roco </a:t>
            </a:r>
            <a:endParaRPr lang="en-US"/>
          </a:p>
        </p:txBody>
      </p:sp>
      <p:pic>
        <p:nvPicPr>
          <p:cNvPr id="5" name="Picture 4" descr="E:\Suvarna\Connection\CD\Smeltzer IRDVD\Project SRC\Beta 1\PPT images\figure_13-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40530" y="1838279"/>
            <a:ext cx="6763656" cy="4457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2"/>
          <p:cNvSpPr txBox="1">
            <a:spLocks noChangeArrowheads="1"/>
          </p:cNvSpPr>
          <p:nvPr/>
        </p:nvSpPr>
        <p:spPr>
          <a:xfrm>
            <a:off x="2378730" y="622299"/>
            <a:ext cx="8037083" cy="1051844"/>
          </a:xfrm>
          <a:prstGeom prst="rect">
            <a:avLst/>
          </a:prstGeom>
          <a:solidFill>
            <a:schemeClr val="accent1">
              <a:lumMod val="60000"/>
              <a:lumOff val="40000"/>
            </a:schemeClr>
          </a:solidFill>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sz="3200" b="1" dirty="0" smtClean="0"/>
              <a:t>Nociception System Showing Ascending and Descending Pathways of the Dorsal Horn</a:t>
            </a:r>
          </a:p>
        </p:txBody>
      </p:sp>
    </p:spTree>
    <p:extLst>
      <p:ext uri="{BB962C8B-B14F-4D97-AF65-F5344CB8AC3E}">
        <p14:creationId xmlns:p14="http://schemas.microsoft.com/office/powerpoint/2010/main" val="16436989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dirty="0" smtClean="0"/>
              <a:t>Dr. Irene </a:t>
            </a:r>
            <a:r>
              <a:rPr lang="en-US" dirty="0" err="1" smtClean="0"/>
              <a:t>Roco</a:t>
            </a:r>
            <a:r>
              <a:rPr lang="en-US" dirty="0" smtClean="0"/>
              <a:t> </a:t>
            </a:r>
            <a:endParaRPr lang="en-US" dirty="0"/>
          </a:p>
        </p:txBody>
      </p:sp>
      <p:sp>
        <p:nvSpPr>
          <p:cNvPr id="6" name="Rectangle 2"/>
          <p:cNvSpPr txBox="1">
            <a:spLocks noChangeArrowheads="1"/>
          </p:cNvSpPr>
          <p:nvPr/>
        </p:nvSpPr>
        <p:spPr>
          <a:xfrm>
            <a:off x="2848630" y="203199"/>
            <a:ext cx="8037083" cy="856344"/>
          </a:xfrm>
          <a:prstGeom prst="rect">
            <a:avLst/>
          </a:prstGeom>
          <a:solidFill>
            <a:schemeClr val="accent1">
              <a:lumMod val="60000"/>
              <a:lumOff val="40000"/>
            </a:schemeClr>
          </a:solidFill>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defRPr/>
            </a:pPr>
            <a:r>
              <a:rPr lang="en-US" sz="3200" b="1" dirty="0" smtClean="0"/>
              <a:t>PAIN TRANSMISSION </a:t>
            </a:r>
          </a:p>
        </p:txBody>
      </p:sp>
      <p:cxnSp>
        <p:nvCxnSpPr>
          <p:cNvPr id="11" name="Straight Arrow Connector 10"/>
          <p:cNvCxnSpPr/>
          <p:nvPr/>
        </p:nvCxnSpPr>
        <p:spPr>
          <a:xfrm flipV="1">
            <a:off x="3280229" y="2351315"/>
            <a:ext cx="0" cy="519571"/>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2" name="Straight Arrow Connector 11"/>
          <p:cNvCxnSpPr/>
          <p:nvPr/>
        </p:nvCxnSpPr>
        <p:spPr>
          <a:xfrm flipV="1">
            <a:off x="3280229" y="5130743"/>
            <a:ext cx="405956" cy="435853"/>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5" name="Straight Arrow Connector 14"/>
          <p:cNvCxnSpPr/>
          <p:nvPr/>
        </p:nvCxnSpPr>
        <p:spPr>
          <a:xfrm flipV="1">
            <a:off x="1557572" y="3524154"/>
            <a:ext cx="679894" cy="63599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8" name="Straight Arrow Connector 17"/>
          <p:cNvCxnSpPr/>
          <p:nvPr/>
        </p:nvCxnSpPr>
        <p:spPr>
          <a:xfrm flipH="1" flipV="1">
            <a:off x="1897520" y="5089528"/>
            <a:ext cx="758594" cy="477068"/>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9" name="Straight Arrow Connector 18"/>
          <p:cNvCxnSpPr/>
          <p:nvPr/>
        </p:nvCxnSpPr>
        <p:spPr>
          <a:xfrm flipH="1" flipV="1">
            <a:off x="4165601" y="3524155"/>
            <a:ext cx="413565" cy="635994"/>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8" name="TextBox 7"/>
          <p:cNvSpPr txBox="1"/>
          <p:nvPr/>
        </p:nvSpPr>
        <p:spPr>
          <a:xfrm>
            <a:off x="145143" y="2061029"/>
            <a:ext cx="232228" cy="1200329"/>
          </a:xfrm>
          <a:prstGeom prst="rect">
            <a:avLst/>
          </a:prstGeom>
          <a:solidFill>
            <a:srgbClr val="FFC000"/>
          </a:solidFill>
        </p:spPr>
        <p:txBody>
          <a:bodyPr wrap="square" rtlCol="0">
            <a:spAutoFit/>
          </a:bodyPr>
          <a:lstStyle/>
          <a:p>
            <a:r>
              <a:rPr lang="en-US" b="1" dirty="0"/>
              <a:t>C</a:t>
            </a:r>
            <a:r>
              <a:rPr lang="en-US" b="1" dirty="0" smtClean="0"/>
              <a:t>NS</a:t>
            </a:r>
          </a:p>
          <a:p>
            <a:endParaRPr lang="en-US" dirty="0"/>
          </a:p>
        </p:txBody>
      </p:sp>
      <p:sp>
        <p:nvSpPr>
          <p:cNvPr id="14" name="Left Brace 13"/>
          <p:cNvSpPr/>
          <p:nvPr/>
        </p:nvSpPr>
        <p:spPr>
          <a:xfrm>
            <a:off x="783363" y="3936171"/>
            <a:ext cx="515257" cy="2389143"/>
          </a:xfrm>
          <a:prstGeom prst="leftBrace">
            <a:avLst>
              <a:gd name="adj1" fmla="val 8333"/>
              <a:gd name="adj2" fmla="val 49398"/>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TextBox 16"/>
          <p:cNvSpPr txBox="1"/>
          <p:nvPr/>
        </p:nvSpPr>
        <p:spPr>
          <a:xfrm>
            <a:off x="557778" y="941464"/>
            <a:ext cx="11079618" cy="5078313"/>
          </a:xfrm>
          <a:prstGeom prst="rect">
            <a:avLst/>
          </a:prstGeom>
          <a:solidFill>
            <a:schemeClr val="bg2"/>
          </a:solidFill>
          <a:ln>
            <a:solidFill>
              <a:schemeClr val="accent1"/>
            </a:solidFill>
          </a:ln>
        </p:spPr>
        <p:txBody>
          <a:bodyPr wrap="square" rtlCol="0">
            <a:spAutoFit/>
          </a:bodyPr>
          <a:lstStyle/>
          <a:p>
            <a:r>
              <a:rPr lang="en-US" b="1" dirty="0" smtClean="0"/>
              <a:t>  </a:t>
            </a:r>
            <a:r>
              <a:rPr lang="en-US" b="1" dirty="0"/>
              <a:t>Lower and Mid portion of the </a:t>
            </a:r>
            <a:r>
              <a:rPr lang="en-US" b="1" dirty="0" smtClean="0"/>
              <a:t>brain				</a:t>
            </a:r>
            <a:r>
              <a:rPr lang="en-US" b="1" dirty="0"/>
              <a:t>Reticular Formation, Thalamus, Limbic System, </a:t>
            </a:r>
            <a:r>
              <a:rPr lang="en-US" b="1" dirty="0" smtClean="0"/>
              <a:t>           </a:t>
            </a:r>
          </a:p>
          <a:p>
            <a:r>
              <a:rPr lang="en-US" b="1" dirty="0"/>
              <a:t> </a:t>
            </a:r>
            <a:r>
              <a:rPr lang="en-US" b="1" dirty="0" smtClean="0"/>
              <a:t>              </a:t>
            </a:r>
            <a:r>
              <a:rPr lang="en-US" b="1" dirty="0"/>
              <a:t>(periaqueductal gray matter</a:t>
            </a:r>
            <a:r>
              <a:rPr lang="en-US" b="1" dirty="0" smtClean="0"/>
              <a:t>)                                                                                     Cerebral </a:t>
            </a:r>
            <a:r>
              <a:rPr lang="en-US" b="1" dirty="0"/>
              <a:t>Cortex </a:t>
            </a:r>
          </a:p>
          <a:p>
            <a:pPr algn="ctr"/>
            <a:r>
              <a:rPr lang="en-US" b="1" dirty="0"/>
              <a:t>	 </a:t>
            </a:r>
            <a:r>
              <a:rPr lang="en-US" b="1" dirty="0" smtClean="0"/>
              <a:t>                                                                                                 </a:t>
            </a:r>
            <a:r>
              <a:rPr lang="en-US" b="1" dirty="0"/>
              <a:t>( nociception is localized ; Individual Variation </a:t>
            </a:r>
          </a:p>
          <a:p>
            <a:r>
              <a:rPr lang="en-US" b="1" dirty="0"/>
              <a:t>	</a:t>
            </a:r>
            <a:r>
              <a:rPr lang="en-US" b="1" dirty="0" smtClean="0"/>
              <a:t>	 (descending control) 			( </a:t>
            </a:r>
            <a:r>
              <a:rPr lang="en-US" b="1" dirty="0"/>
              <a:t>intensity, characteristic) </a:t>
            </a:r>
            <a:r>
              <a:rPr lang="en-US" b="1" u="sng" dirty="0">
                <a:solidFill>
                  <a:srgbClr val="7030A0"/>
                </a:solidFill>
              </a:rPr>
              <a:t>(3</a:t>
            </a:r>
            <a:r>
              <a:rPr lang="en-US" b="1" u="sng" baseline="30000" dirty="0">
                <a:solidFill>
                  <a:srgbClr val="7030A0"/>
                </a:solidFill>
              </a:rPr>
              <a:t>rd</a:t>
            </a:r>
            <a:r>
              <a:rPr lang="en-US" b="1" u="sng" dirty="0">
                <a:solidFill>
                  <a:srgbClr val="7030A0"/>
                </a:solidFill>
              </a:rPr>
              <a:t> Order neurons) </a:t>
            </a:r>
            <a:endParaRPr lang="en-US" b="1" dirty="0" smtClean="0"/>
          </a:p>
          <a:p>
            <a:endParaRPr lang="en-US" b="1" dirty="0"/>
          </a:p>
          <a:p>
            <a:r>
              <a:rPr lang="en-US" b="1" dirty="0" smtClean="0"/>
              <a:t>        Ventral </a:t>
            </a:r>
            <a:r>
              <a:rPr lang="en-US" b="1" dirty="0"/>
              <a:t>horn of the spinal Cord </a:t>
            </a:r>
          </a:p>
          <a:p>
            <a:r>
              <a:rPr lang="en-US" b="1" dirty="0" smtClean="0"/>
              <a:t>          Motor </a:t>
            </a:r>
            <a:r>
              <a:rPr lang="en-US" b="1" dirty="0"/>
              <a:t>(Efferent </a:t>
            </a:r>
            <a:r>
              <a:rPr lang="en-US" b="1" dirty="0" smtClean="0"/>
              <a:t>Neurons						</a:t>
            </a:r>
            <a:r>
              <a:rPr lang="en-US" dirty="0"/>
              <a:t> (ascending pathways) </a:t>
            </a:r>
            <a:endParaRPr lang="en-US" b="1" dirty="0" smtClean="0"/>
          </a:p>
          <a:p>
            <a:r>
              <a:rPr lang="en-US" b="1" dirty="0" smtClean="0">
                <a:solidFill>
                  <a:srgbClr val="7030A0"/>
                </a:solidFill>
              </a:rPr>
              <a:t>									</a:t>
            </a:r>
            <a:r>
              <a:rPr lang="en-US" b="1" u="sng" dirty="0">
                <a:solidFill>
                  <a:srgbClr val="7030A0"/>
                </a:solidFill>
              </a:rPr>
              <a:t> 2</a:t>
            </a:r>
            <a:r>
              <a:rPr lang="en-US" b="1" u="sng" baseline="30000" dirty="0">
                <a:solidFill>
                  <a:srgbClr val="7030A0"/>
                </a:solidFill>
              </a:rPr>
              <a:t>nd</a:t>
            </a:r>
            <a:r>
              <a:rPr lang="en-US" b="1" u="sng" dirty="0">
                <a:solidFill>
                  <a:srgbClr val="7030A0"/>
                </a:solidFill>
              </a:rPr>
              <a:t> Order Neurons</a:t>
            </a:r>
            <a:endParaRPr lang="en-US" b="1" u="sng" dirty="0" smtClean="0">
              <a:solidFill>
                <a:srgbClr val="7030A0"/>
              </a:solidFill>
            </a:endParaRPr>
          </a:p>
          <a:p>
            <a:r>
              <a:rPr lang="en-US" dirty="0" smtClean="0"/>
              <a:t>									</a:t>
            </a:r>
            <a:endParaRPr lang="en-US" dirty="0"/>
          </a:p>
          <a:p>
            <a:r>
              <a:rPr lang="en-US" b="1" dirty="0" smtClean="0">
                <a:solidFill>
                  <a:srgbClr val="7030A0"/>
                </a:solidFill>
              </a:rPr>
              <a:t>	</a:t>
            </a:r>
            <a:r>
              <a:rPr lang="en-US" b="1" dirty="0" smtClean="0"/>
              <a:t> </a:t>
            </a:r>
            <a:r>
              <a:rPr lang="en-US" b="1" dirty="0"/>
              <a:t>	</a:t>
            </a:r>
            <a:r>
              <a:rPr lang="en-US" b="1" dirty="0" smtClean="0"/>
              <a:t> 				                Dorsal </a:t>
            </a:r>
            <a:r>
              <a:rPr lang="en-US" b="1" dirty="0"/>
              <a:t>horn of the spinal Cord </a:t>
            </a:r>
          </a:p>
          <a:p>
            <a:r>
              <a:rPr lang="en-US" b="1" dirty="0"/>
              <a:t>	</a:t>
            </a:r>
          </a:p>
          <a:p>
            <a:endParaRPr lang="en-US" b="1" dirty="0" smtClean="0"/>
          </a:p>
          <a:p>
            <a:r>
              <a:rPr lang="en-US" b="1" dirty="0" smtClean="0"/>
              <a:t>      			                                                  A delta fibers 	                                C fibers </a:t>
            </a:r>
          </a:p>
          <a:p>
            <a:r>
              <a:rPr lang="en-US" b="1" dirty="0" smtClean="0"/>
              <a:t>			                                           ( smaller myelinated )	           (larger, unmyelinated)</a:t>
            </a:r>
          </a:p>
          <a:p>
            <a:r>
              <a:rPr lang="en-US" b="1" dirty="0" smtClean="0"/>
              <a:t>     			                                              “Fast pain”                                       (second pain) “ dull, aching</a:t>
            </a:r>
            <a:r>
              <a:rPr lang="en-US" b="1" dirty="0"/>
              <a:t>, </a:t>
            </a:r>
            <a:r>
              <a:rPr lang="en-US" b="1" dirty="0" smtClean="0"/>
              <a:t>            </a:t>
            </a:r>
          </a:p>
          <a:p>
            <a:r>
              <a:rPr lang="en-US" b="1" dirty="0"/>
              <a:t> </a:t>
            </a:r>
            <a:r>
              <a:rPr lang="en-US" b="1" dirty="0" smtClean="0"/>
              <a:t>                                                                                                                                                               burning</a:t>
            </a:r>
            <a:r>
              <a:rPr lang="en-US" b="1" dirty="0"/>
              <a:t>, lasts longer                                                     </a:t>
            </a:r>
            <a:r>
              <a:rPr lang="en-US" b="1" dirty="0" smtClean="0"/>
              <a:t>	           </a:t>
            </a:r>
          </a:p>
          <a:p>
            <a:r>
              <a:rPr lang="en-US" b="1" dirty="0" smtClean="0"/>
              <a:t>			</a:t>
            </a:r>
            <a:r>
              <a:rPr lang="en-US" b="1" dirty="0"/>
              <a:t>	</a:t>
            </a:r>
            <a:r>
              <a:rPr lang="en-US" b="1" dirty="0" smtClean="0"/>
              <a:t>          Nociceptors  </a:t>
            </a:r>
            <a:r>
              <a:rPr lang="en-US" b="1" dirty="0"/>
              <a:t>/ </a:t>
            </a:r>
            <a:r>
              <a:rPr lang="en-US" b="1" u="sng" dirty="0">
                <a:solidFill>
                  <a:srgbClr val="7030A0"/>
                </a:solidFill>
              </a:rPr>
              <a:t>1st order Neurons </a:t>
            </a:r>
            <a:r>
              <a:rPr lang="en-US" b="1" dirty="0"/>
              <a:t>( skin, cornea, visceral organs </a:t>
            </a:r>
            <a:r>
              <a:rPr lang="en-US" b="1" dirty="0" smtClean="0"/>
              <a:t>)                                                     </a:t>
            </a:r>
          </a:p>
        </p:txBody>
      </p:sp>
      <p:sp>
        <p:nvSpPr>
          <p:cNvPr id="4" name="Left Brace 3"/>
          <p:cNvSpPr/>
          <p:nvPr/>
        </p:nvSpPr>
        <p:spPr>
          <a:xfrm>
            <a:off x="478970" y="1524000"/>
            <a:ext cx="841828" cy="2412171"/>
          </a:xfrm>
          <a:prstGeom prst="leftBrace">
            <a:avLst>
              <a:gd name="adj1" fmla="val 8333"/>
              <a:gd name="adj2" fmla="val 49398"/>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9" name="Straight Arrow Connector 8"/>
          <p:cNvCxnSpPr/>
          <p:nvPr/>
        </p:nvCxnSpPr>
        <p:spPr>
          <a:xfrm>
            <a:off x="4110038" y="5654914"/>
            <a:ext cx="550091"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3" name="Straight Arrow Connector 22"/>
          <p:cNvCxnSpPr/>
          <p:nvPr/>
        </p:nvCxnSpPr>
        <p:spPr>
          <a:xfrm flipV="1">
            <a:off x="8073136" y="5047280"/>
            <a:ext cx="439704" cy="539289"/>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5" name="Straight Arrow Connector 24"/>
          <p:cNvCxnSpPr/>
          <p:nvPr/>
        </p:nvCxnSpPr>
        <p:spPr>
          <a:xfrm flipV="1">
            <a:off x="7437061" y="3895740"/>
            <a:ext cx="631816" cy="51949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6" name="TextBox 15"/>
          <p:cNvSpPr txBox="1"/>
          <p:nvPr/>
        </p:nvSpPr>
        <p:spPr>
          <a:xfrm>
            <a:off x="246742" y="4397835"/>
            <a:ext cx="232228" cy="1200329"/>
          </a:xfrm>
          <a:prstGeom prst="rect">
            <a:avLst/>
          </a:prstGeom>
          <a:solidFill>
            <a:schemeClr val="accent1">
              <a:lumMod val="60000"/>
              <a:lumOff val="40000"/>
            </a:schemeClr>
          </a:solidFill>
        </p:spPr>
        <p:txBody>
          <a:bodyPr wrap="square" rtlCol="0">
            <a:spAutoFit/>
          </a:bodyPr>
          <a:lstStyle/>
          <a:p>
            <a:r>
              <a:rPr lang="en-US" b="1" dirty="0" smtClean="0"/>
              <a:t>PNS</a:t>
            </a:r>
          </a:p>
          <a:p>
            <a:endParaRPr lang="en-US" dirty="0"/>
          </a:p>
        </p:txBody>
      </p:sp>
      <p:sp>
        <p:nvSpPr>
          <p:cNvPr id="30" name="Left Brace 29"/>
          <p:cNvSpPr/>
          <p:nvPr/>
        </p:nvSpPr>
        <p:spPr>
          <a:xfrm>
            <a:off x="403687" y="4155488"/>
            <a:ext cx="819650" cy="1726778"/>
          </a:xfrm>
          <a:prstGeom prst="leftBrace">
            <a:avLst>
              <a:gd name="adj1" fmla="val 0"/>
              <a:gd name="adj2" fmla="val 49398"/>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1" name="Straight Arrow Connector 30"/>
          <p:cNvCxnSpPr/>
          <p:nvPr/>
        </p:nvCxnSpPr>
        <p:spPr>
          <a:xfrm flipH="1" flipV="1">
            <a:off x="8801359" y="3895740"/>
            <a:ext cx="536700" cy="480692"/>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32" name="Straight Arrow Connector 31"/>
          <p:cNvCxnSpPr/>
          <p:nvPr/>
        </p:nvCxnSpPr>
        <p:spPr>
          <a:xfrm flipH="1" flipV="1">
            <a:off x="6935494" y="5041475"/>
            <a:ext cx="800553" cy="573173"/>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33" name="Straight Arrow Connector 32"/>
          <p:cNvCxnSpPr/>
          <p:nvPr/>
        </p:nvCxnSpPr>
        <p:spPr>
          <a:xfrm flipV="1">
            <a:off x="8508989" y="2171700"/>
            <a:ext cx="0" cy="1015451"/>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47" name="Straight Arrow Connector 46"/>
          <p:cNvCxnSpPr/>
          <p:nvPr/>
        </p:nvCxnSpPr>
        <p:spPr>
          <a:xfrm flipH="1">
            <a:off x="4981575" y="1397000"/>
            <a:ext cx="1528763" cy="1"/>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50" name="Straight Arrow Connector 49"/>
          <p:cNvCxnSpPr/>
          <p:nvPr/>
        </p:nvCxnSpPr>
        <p:spPr>
          <a:xfrm>
            <a:off x="2367755" y="1615621"/>
            <a:ext cx="1" cy="68579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52" name="Straight Arrow Connector 51"/>
          <p:cNvCxnSpPr/>
          <p:nvPr/>
        </p:nvCxnSpPr>
        <p:spPr>
          <a:xfrm flipH="1">
            <a:off x="1897519" y="2929146"/>
            <a:ext cx="517297" cy="1092216"/>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54" name="Straight Arrow Connector 53"/>
          <p:cNvCxnSpPr/>
          <p:nvPr/>
        </p:nvCxnSpPr>
        <p:spPr>
          <a:xfrm>
            <a:off x="3248933" y="3007607"/>
            <a:ext cx="465947" cy="97328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57" name="Rounded Rectangle 56"/>
          <p:cNvSpPr/>
          <p:nvPr/>
        </p:nvSpPr>
        <p:spPr>
          <a:xfrm>
            <a:off x="1240810" y="4174129"/>
            <a:ext cx="1550010" cy="6837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Autonomic</a:t>
            </a:r>
          </a:p>
          <a:p>
            <a:pPr algn="ctr"/>
            <a:r>
              <a:rPr lang="en-US" b="1" dirty="0"/>
              <a:t> Involuntary </a:t>
            </a:r>
            <a:endParaRPr lang="en-US" dirty="0"/>
          </a:p>
        </p:txBody>
      </p:sp>
      <p:sp>
        <p:nvSpPr>
          <p:cNvPr id="58" name="Rounded Rectangle 57"/>
          <p:cNvSpPr/>
          <p:nvPr/>
        </p:nvSpPr>
        <p:spPr>
          <a:xfrm>
            <a:off x="3280229" y="4174129"/>
            <a:ext cx="1550010" cy="6837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Somatic</a:t>
            </a:r>
          </a:p>
          <a:p>
            <a:pPr algn="ctr"/>
            <a:r>
              <a:rPr lang="en-US" b="1" dirty="0"/>
              <a:t>(Voluntary)</a:t>
            </a:r>
            <a:endParaRPr lang="en-US" dirty="0"/>
          </a:p>
        </p:txBody>
      </p:sp>
      <p:sp>
        <p:nvSpPr>
          <p:cNvPr id="61" name="Rectangle 60"/>
          <p:cNvSpPr/>
          <p:nvPr/>
        </p:nvSpPr>
        <p:spPr>
          <a:xfrm>
            <a:off x="727436" y="5089528"/>
            <a:ext cx="3280637" cy="9290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Noxious stimuli ( tissue injury</a:t>
            </a:r>
            <a:r>
              <a:rPr lang="en-US" b="1" dirty="0" smtClean="0"/>
              <a:t>)</a:t>
            </a:r>
            <a:r>
              <a:rPr lang="en-US" b="1" dirty="0"/>
              <a:t> (mechanical, chemical, thermal)</a:t>
            </a:r>
          </a:p>
          <a:p>
            <a:pPr algn="ctr"/>
            <a:endParaRPr lang="en-US" dirty="0"/>
          </a:p>
        </p:txBody>
      </p:sp>
    </p:spTree>
    <p:extLst>
      <p:ext uri="{BB962C8B-B14F-4D97-AF65-F5344CB8AC3E}">
        <p14:creationId xmlns:p14="http://schemas.microsoft.com/office/powerpoint/2010/main" val="29660355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stretch>
            <a:fillRect/>
          </a:stretch>
        </p:blipFill>
        <p:spPr>
          <a:xfrm>
            <a:off x="1097281" y="1432560"/>
            <a:ext cx="9296400" cy="4815840"/>
          </a:xfrm>
          <a:prstGeom prst="rect">
            <a:avLst/>
          </a:prstGeom>
        </p:spPr>
      </p:pic>
      <p:sp>
        <p:nvSpPr>
          <p:cNvPr id="4" name="Footer Placeholder 3"/>
          <p:cNvSpPr>
            <a:spLocks noGrp="1"/>
          </p:cNvSpPr>
          <p:nvPr>
            <p:ph type="ftr" sz="quarter" idx="11"/>
          </p:nvPr>
        </p:nvSpPr>
        <p:spPr/>
        <p:txBody>
          <a:bodyPr/>
          <a:lstStyle/>
          <a:p>
            <a:r>
              <a:rPr lang="en-US" smtClean="0"/>
              <a:t>Dr. Irene Roco </a:t>
            </a:r>
            <a:endParaRPr lang="en-US"/>
          </a:p>
        </p:txBody>
      </p:sp>
      <p:sp>
        <p:nvSpPr>
          <p:cNvPr id="6" name="Rectangle 2"/>
          <p:cNvSpPr txBox="1">
            <a:spLocks noGrp="1" noChangeArrowheads="1"/>
          </p:cNvSpPr>
          <p:nvPr>
            <p:ph type="title"/>
          </p:nvPr>
        </p:nvSpPr>
        <p:spPr>
          <a:xfrm>
            <a:off x="1097280" y="286604"/>
            <a:ext cx="10058400" cy="981880"/>
          </a:xfrm>
          <a:prstGeom prst="rect">
            <a:avLst/>
          </a:prstGeom>
          <a:solidFill>
            <a:schemeClr val="accent1">
              <a:lumMod val="60000"/>
              <a:lumOff val="40000"/>
            </a:schemeClr>
          </a:solidFill>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defRPr/>
            </a:pPr>
            <a:r>
              <a:rPr lang="en-US" sz="3200" b="1" dirty="0" smtClean="0"/>
              <a:t>PAIN TRANSMISSION </a:t>
            </a:r>
          </a:p>
        </p:txBody>
      </p:sp>
    </p:spTree>
    <p:extLst>
      <p:ext uri="{BB962C8B-B14F-4D97-AF65-F5344CB8AC3E}">
        <p14:creationId xmlns:p14="http://schemas.microsoft.com/office/powerpoint/2010/main" val="20442579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dirty="0" smtClean="0"/>
              <a:t>Dr. Irene </a:t>
            </a:r>
            <a:r>
              <a:rPr lang="en-US" dirty="0" err="1" smtClean="0"/>
              <a:t>Roco</a:t>
            </a:r>
            <a:r>
              <a:rPr lang="en-US" dirty="0" smtClean="0"/>
              <a:t> </a:t>
            </a:r>
            <a:endParaRPr lang="en-US" dirty="0"/>
          </a:p>
        </p:txBody>
      </p:sp>
      <p:sp>
        <p:nvSpPr>
          <p:cNvPr id="6" name="Rectangle 2"/>
          <p:cNvSpPr txBox="1">
            <a:spLocks noChangeArrowheads="1"/>
          </p:cNvSpPr>
          <p:nvPr/>
        </p:nvSpPr>
        <p:spPr>
          <a:xfrm>
            <a:off x="2848630" y="203199"/>
            <a:ext cx="8037083" cy="856344"/>
          </a:xfrm>
          <a:prstGeom prst="rect">
            <a:avLst/>
          </a:prstGeom>
          <a:solidFill>
            <a:schemeClr val="accent1">
              <a:lumMod val="60000"/>
              <a:lumOff val="40000"/>
            </a:schemeClr>
          </a:solidFill>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defRPr/>
            </a:pPr>
            <a:r>
              <a:rPr lang="en-US" sz="3200" b="1" dirty="0" smtClean="0"/>
              <a:t>PAIN TRANSMISSION </a:t>
            </a:r>
          </a:p>
        </p:txBody>
      </p:sp>
      <p:pic>
        <p:nvPicPr>
          <p:cNvPr id="28" name="Picture 27"/>
          <p:cNvPicPr>
            <a:picLocks noChangeAspect="1"/>
          </p:cNvPicPr>
          <p:nvPr/>
        </p:nvPicPr>
        <p:blipFill>
          <a:blip r:embed="rId2"/>
          <a:stretch>
            <a:fillRect/>
          </a:stretch>
        </p:blipFill>
        <p:spPr>
          <a:xfrm>
            <a:off x="1071310" y="1160463"/>
            <a:ext cx="4626228" cy="4102098"/>
          </a:xfrm>
          <a:prstGeom prst="rect">
            <a:avLst/>
          </a:prstGeom>
        </p:spPr>
      </p:pic>
      <p:pic>
        <p:nvPicPr>
          <p:cNvPr id="29" name="Picture 28"/>
          <p:cNvPicPr>
            <a:picLocks noChangeAspect="1"/>
          </p:cNvPicPr>
          <p:nvPr/>
        </p:nvPicPr>
        <p:blipFill>
          <a:blip r:embed="rId3"/>
          <a:stretch>
            <a:fillRect/>
          </a:stretch>
        </p:blipFill>
        <p:spPr>
          <a:xfrm>
            <a:off x="6097587" y="1033462"/>
            <a:ext cx="5147015" cy="4229099"/>
          </a:xfrm>
          <a:prstGeom prst="rect">
            <a:avLst/>
          </a:prstGeom>
        </p:spPr>
      </p:pic>
      <p:sp>
        <p:nvSpPr>
          <p:cNvPr id="7" name="TextBox 6"/>
          <p:cNvSpPr txBox="1"/>
          <p:nvPr/>
        </p:nvSpPr>
        <p:spPr>
          <a:xfrm>
            <a:off x="1071310" y="5262561"/>
            <a:ext cx="10901280" cy="1323439"/>
          </a:xfrm>
          <a:prstGeom prst="rect">
            <a:avLst/>
          </a:prstGeom>
          <a:solidFill>
            <a:srgbClr val="92D050"/>
          </a:solidFill>
        </p:spPr>
        <p:txBody>
          <a:bodyPr wrap="square" rtlCol="0">
            <a:spAutoFit/>
          </a:bodyPr>
          <a:lstStyle/>
          <a:p>
            <a:r>
              <a:rPr lang="en-US" sz="2000" b="1" dirty="0" smtClean="0"/>
              <a:t>INHIBITORY INTERNEURONAL FIBERS </a:t>
            </a:r>
          </a:p>
          <a:p>
            <a:pPr marL="342900" indent="-342900">
              <a:buFont typeface="Arial" panose="020B0604020202020204" pitchFamily="34" charset="0"/>
              <a:buChar char="•"/>
            </a:pPr>
            <a:r>
              <a:rPr lang="en-US" sz="2000" dirty="0" smtClean="0"/>
              <a:t>Interconnections between the descending neuronal system and ascending sensory tract that contains </a:t>
            </a:r>
            <a:r>
              <a:rPr lang="en-US" sz="2000" b="1" dirty="0" err="1" smtClean="0"/>
              <a:t>Enkephalins</a:t>
            </a:r>
            <a:r>
              <a:rPr lang="en-US" sz="2000" dirty="0" smtClean="0"/>
              <a:t> and are primarily activated through the activity of non nociceptor peripheral fibers</a:t>
            </a:r>
            <a:endParaRPr lang="en-US" sz="2000" dirty="0"/>
          </a:p>
        </p:txBody>
      </p:sp>
    </p:spTree>
    <p:extLst>
      <p:ext uri="{BB962C8B-B14F-4D97-AF65-F5344CB8AC3E}">
        <p14:creationId xmlns:p14="http://schemas.microsoft.com/office/powerpoint/2010/main" val="28873582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2"/>
          <p:cNvSpPr>
            <a:spLocks noGrp="1" noChangeArrowheads="1"/>
          </p:cNvSpPr>
          <p:nvPr>
            <p:ph type="title"/>
          </p:nvPr>
        </p:nvSpPr>
        <p:spPr>
          <a:xfrm>
            <a:off x="1954214" y="232228"/>
            <a:ext cx="8524875" cy="827769"/>
          </a:xfrm>
          <a:solidFill>
            <a:schemeClr val="accent1">
              <a:lumMod val="60000"/>
              <a:lumOff val="40000"/>
            </a:schemeClr>
          </a:solidFill>
        </p:spPr>
        <p:txBody>
          <a:bodyPr>
            <a:normAutofit/>
          </a:bodyPr>
          <a:lstStyle/>
          <a:p>
            <a:pPr>
              <a:defRPr/>
            </a:pPr>
            <a:r>
              <a:rPr lang="en-US" b="1" dirty="0" smtClean="0"/>
              <a:t>Gate Control System Theory</a:t>
            </a:r>
          </a:p>
        </p:txBody>
      </p:sp>
      <p:sp>
        <p:nvSpPr>
          <p:cNvPr id="2" name="Footer Placeholder 1"/>
          <p:cNvSpPr>
            <a:spLocks noGrp="1"/>
          </p:cNvSpPr>
          <p:nvPr>
            <p:ph type="ftr" sz="quarter" idx="11"/>
          </p:nvPr>
        </p:nvSpPr>
        <p:spPr/>
        <p:txBody>
          <a:bodyPr/>
          <a:lstStyle/>
          <a:p>
            <a:r>
              <a:rPr lang="en-US" smtClean="0"/>
              <a:t>Dr. Irene Roco </a:t>
            </a:r>
            <a:endParaRPr lang="en-US"/>
          </a:p>
        </p:txBody>
      </p:sp>
      <p:sp>
        <p:nvSpPr>
          <p:cNvPr id="3" name="Rectangle 2"/>
          <p:cNvSpPr/>
          <p:nvPr/>
        </p:nvSpPr>
        <p:spPr>
          <a:xfrm>
            <a:off x="879247" y="1865676"/>
            <a:ext cx="6329273" cy="3785652"/>
          </a:xfrm>
          <a:prstGeom prst="rect">
            <a:avLst/>
          </a:prstGeom>
        </p:spPr>
        <p:txBody>
          <a:bodyPr wrap="square">
            <a:spAutoFit/>
          </a:bodyPr>
          <a:lstStyle/>
          <a:p>
            <a:pPr marL="342900" indent="-342900">
              <a:buFont typeface="Arial" panose="020B0604020202020204" pitchFamily="34" charset="0"/>
              <a:buChar char="•"/>
            </a:pPr>
            <a:r>
              <a:rPr lang="en-US" sz="2400" dirty="0" smtClean="0"/>
              <a:t>This theory proposes a specialized system of large-diameter ﬁbers that activate selective cognitive processes via the modulating properties of the spinal gate. </a:t>
            </a:r>
          </a:p>
          <a:p>
            <a:pPr marL="285750" indent="-285750">
              <a:buFont typeface="Arial" panose="020B0604020202020204" pitchFamily="34" charset="0"/>
              <a:buChar char="•"/>
            </a:pPr>
            <a:r>
              <a:rPr lang="en-US" sz="2400" dirty="0" smtClean="0"/>
              <a:t>The noxious impulses are inﬂuenced by a </a:t>
            </a:r>
            <a:r>
              <a:rPr lang="en-US" sz="2400" b="1" dirty="0" smtClean="0"/>
              <a:t>“gating mechanism.” </a:t>
            </a:r>
          </a:p>
          <a:p>
            <a:pPr marL="285750" indent="-285750">
              <a:buFont typeface="Arial" panose="020B0604020202020204" pitchFamily="34" charset="0"/>
              <a:buChar char="•"/>
            </a:pPr>
            <a:r>
              <a:rPr lang="en-US" sz="2400" dirty="0" smtClean="0"/>
              <a:t>“ stimulation of the large-diameter ﬁbers inhibits the transmission of pain, thus “closing the gate;  when smaller ﬁbers are stimulated, the gate is opened. </a:t>
            </a:r>
          </a:p>
        </p:txBody>
      </p:sp>
      <p:pic>
        <p:nvPicPr>
          <p:cNvPr id="5" name="Picture 4"/>
          <p:cNvPicPr>
            <a:picLocks noChangeAspect="1"/>
          </p:cNvPicPr>
          <p:nvPr/>
        </p:nvPicPr>
        <p:blipFill>
          <a:blip r:embed="rId2"/>
          <a:stretch>
            <a:fillRect/>
          </a:stretch>
        </p:blipFill>
        <p:spPr>
          <a:xfrm>
            <a:off x="7360919" y="1462024"/>
            <a:ext cx="4387215" cy="4592955"/>
          </a:xfrm>
          <a:prstGeom prst="rect">
            <a:avLst/>
          </a:prstGeom>
        </p:spPr>
      </p:pic>
    </p:spTree>
    <p:extLst>
      <p:ext uri="{BB962C8B-B14F-4D97-AF65-F5344CB8AC3E}">
        <p14:creationId xmlns:p14="http://schemas.microsoft.com/office/powerpoint/2010/main" val="15077657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2"/>
          <p:cNvSpPr>
            <a:spLocks noGrp="1" noChangeArrowheads="1"/>
          </p:cNvSpPr>
          <p:nvPr>
            <p:ph type="title"/>
          </p:nvPr>
        </p:nvSpPr>
        <p:spPr>
          <a:xfrm>
            <a:off x="1954214" y="232228"/>
            <a:ext cx="8524875" cy="827769"/>
          </a:xfrm>
          <a:solidFill>
            <a:schemeClr val="accent1">
              <a:lumMod val="60000"/>
              <a:lumOff val="40000"/>
            </a:schemeClr>
          </a:solidFill>
        </p:spPr>
        <p:txBody>
          <a:bodyPr>
            <a:normAutofit/>
          </a:bodyPr>
          <a:lstStyle/>
          <a:p>
            <a:pPr>
              <a:defRPr/>
            </a:pPr>
            <a:r>
              <a:rPr lang="en-US" b="1" dirty="0" smtClean="0"/>
              <a:t>Gate Control System Theory</a:t>
            </a:r>
          </a:p>
        </p:txBody>
      </p:sp>
      <p:sp>
        <p:nvSpPr>
          <p:cNvPr id="2" name="Footer Placeholder 1"/>
          <p:cNvSpPr>
            <a:spLocks noGrp="1"/>
          </p:cNvSpPr>
          <p:nvPr>
            <p:ph type="ftr" sz="quarter" idx="11"/>
          </p:nvPr>
        </p:nvSpPr>
        <p:spPr/>
        <p:txBody>
          <a:bodyPr/>
          <a:lstStyle/>
          <a:p>
            <a:r>
              <a:rPr lang="en-US" smtClean="0"/>
              <a:t>Dr. Irene Roco </a:t>
            </a:r>
            <a:endParaRPr lang="en-US"/>
          </a:p>
        </p:txBody>
      </p:sp>
      <p:sp>
        <p:nvSpPr>
          <p:cNvPr id="3" name="Rectangle 2"/>
          <p:cNvSpPr/>
          <p:nvPr/>
        </p:nvSpPr>
        <p:spPr>
          <a:xfrm>
            <a:off x="879247" y="1865676"/>
            <a:ext cx="6329273" cy="3046988"/>
          </a:xfrm>
          <a:prstGeom prst="rect">
            <a:avLst/>
          </a:prstGeom>
        </p:spPr>
        <p:txBody>
          <a:bodyPr wrap="square">
            <a:spAutoFit/>
          </a:bodyPr>
          <a:lstStyle/>
          <a:p>
            <a:pPr marL="285750" indent="-285750">
              <a:buFont typeface="Arial" panose="020B0604020202020204" pitchFamily="34" charset="0"/>
              <a:buChar char="•"/>
            </a:pPr>
            <a:endParaRPr lang="en-US" sz="2400" dirty="0" smtClean="0"/>
          </a:p>
          <a:p>
            <a:pPr marL="285750" indent="-285750">
              <a:buFont typeface="Arial" panose="020B0604020202020204" pitchFamily="34" charset="0"/>
              <a:buChar char="•"/>
            </a:pPr>
            <a:r>
              <a:rPr lang="en-US" sz="2400" dirty="0" smtClean="0"/>
              <a:t>The ﬁrst theory to suggest that psychological factors play a role in the perception of pain and </a:t>
            </a:r>
            <a:r>
              <a:rPr lang="en-US" sz="2400" b="1" dirty="0" smtClean="0"/>
              <a:t> guided research towards the : </a:t>
            </a:r>
          </a:p>
          <a:p>
            <a:pPr marL="973138" indent="-290513">
              <a:buFont typeface="Arial" panose="020B0604020202020204" pitchFamily="34" charset="0"/>
              <a:buChar char="•"/>
            </a:pPr>
            <a:r>
              <a:rPr lang="en-US" sz="2400" dirty="0" smtClean="0"/>
              <a:t>cognitive behavioral approaches to pain management.</a:t>
            </a:r>
          </a:p>
          <a:p>
            <a:pPr marL="973138" indent="-290513">
              <a:buFont typeface="Arial" panose="020B0604020202020204" pitchFamily="34" charset="0"/>
              <a:buChar char="•"/>
            </a:pPr>
            <a:r>
              <a:rPr lang="en-US" sz="2400" dirty="0" smtClean="0"/>
              <a:t>distraction and music therapy provide pain relief. </a:t>
            </a:r>
            <a:endParaRPr lang="en-US" sz="2400" dirty="0"/>
          </a:p>
        </p:txBody>
      </p:sp>
    </p:spTree>
    <p:extLst>
      <p:ext uri="{BB962C8B-B14F-4D97-AF65-F5344CB8AC3E}">
        <p14:creationId xmlns:p14="http://schemas.microsoft.com/office/powerpoint/2010/main" val="14905513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2"/>
          <p:cNvSpPr>
            <a:spLocks noGrp="1" noChangeArrowheads="1"/>
          </p:cNvSpPr>
          <p:nvPr>
            <p:ph type="title"/>
          </p:nvPr>
        </p:nvSpPr>
        <p:spPr>
          <a:xfrm>
            <a:off x="1954214" y="232228"/>
            <a:ext cx="8524875" cy="827769"/>
          </a:xfrm>
          <a:solidFill>
            <a:schemeClr val="accent1">
              <a:lumMod val="60000"/>
              <a:lumOff val="40000"/>
            </a:schemeClr>
          </a:solidFill>
        </p:spPr>
        <p:txBody>
          <a:bodyPr>
            <a:normAutofit/>
          </a:bodyPr>
          <a:lstStyle/>
          <a:p>
            <a:pPr>
              <a:defRPr/>
            </a:pPr>
            <a:r>
              <a:rPr lang="en-US" b="1" dirty="0" smtClean="0"/>
              <a:t>Gate Control System Theory</a:t>
            </a:r>
          </a:p>
        </p:txBody>
      </p:sp>
      <p:pic>
        <p:nvPicPr>
          <p:cNvPr id="13315" name="Picture 4" descr="E:\Suvarna\Connection\CD\Smeltzer IRDVD\Project SRC\Beta 1\PPT images\figure_13-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05337" y="1157297"/>
            <a:ext cx="7092951" cy="5205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ooter Placeholder 1"/>
          <p:cNvSpPr>
            <a:spLocks noGrp="1"/>
          </p:cNvSpPr>
          <p:nvPr>
            <p:ph type="ftr" sz="quarter" idx="11"/>
          </p:nvPr>
        </p:nvSpPr>
        <p:spPr/>
        <p:txBody>
          <a:bodyPr/>
          <a:lstStyle/>
          <a:p>
            <a:r>
              <a:rPr lang="en-US" smtClean="0"/>
              <a:t>Dr. Irene Roco </a:t>
            </a:r>
            <a:endParaRPr lang="en-US"/>
          </a:p>
        </p:txBody>
      </p:sp>
      <p:sp>
        <p:nvSpPr>
          <p:cNvPr id="3" name="Rectangle 2"/>
          <p:cNvSpPr/>
          <p:nvPr/>
        </p:nvSpPr>
        <p:spPr>
          <a:xfrm>
            <a:off x="104775" y="1157297"/>
            <a:ext cx="4252913" cy="5078313"/>
          </a:xfrm>
          <a:prstGeom prst="rect">
            <a:avLst/>
          </a:prstGeom>
        </p:spPr>
        <p:txBody>
          <a:bodyPr wrap="square">
            <a:spAutoFit/>
          </a:bodyPr>
          <a:lstStyle/>
          <a:p>
            <a:r>
              <a:rPr lang="en-US" dirty="0" smtClean="0"/>
              <a:t>The </a:t>
            </a:r>
            <a:r>
              <a:rPr lang="en-US" dirty="0"/>
              <a:t>nervous system is made up of stimulatory and inhibitory </a:t>
            </a:r>
            <a:r>
              <a:rPr lang="en-US" dirty="0" smtClean="0"/>
              <a:t>ﬁbers. When nociceptor  </a:t>
            </a:r>
            <a:r>
              <a:rPr lang="en-US" dirty="0"/>
              <a:t>is stimulated it will stimulate transmission at the next ﬁber junction (represented as +&gt;–). The </a:t>
            </a:r>
            <a:r>
              <a:rPr lang="en-US" dirty="0" err="1"/>
              <a:t>interneuronal</a:t>
            </a:r>
            <a:r>
              <a:rPr lang="en-US" dirty="0"/>
              <a:t> ﬁber is an inhibitory neuron (−&gt;–). When it is stimulated it, in turn, inhibits or shuts off transmission at the next junction. So a placebo has a (+) stimulatory effect on the descending control system, which has a stimulatory effect (+) on the </a:t>
            </a:r>
            <a:r>
              <a:rPr lang="en-US" dirty="0" err="1"/>
              <a:t>interneuronal</a:t>
            </a:r>
            <a:r>
              <a:rPr lang="en-US" dirty="0"/>
              <a:t> ﬁber, which has an inhibitory effect (−) on the ascending control system. A topical anesthetic has an inhibitory effect (−) on nerve transmission at the nociceptor level and a spinal anesthetic has the same impact (−) on the ascending nociceptive ﬁbers.</a:t>
            </a:r>
          </a:p>
        </p:txBody>
      </p:sp>
    </p:spTree>
    <p:extLst>
      <p:ext uri="{BB962C8B-B14F-4D97-AF65-F5344CB8AC3E}">
        <p14:creationId xmlns:p14="http://schemas.microsoft.com/office/powerpoint/2010/main" val="30987901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2"/>
          <p:cNvSpPr>
            <a:spLocks noGrp="1" noChangeArrowheads="1"/>
          </p:cNvSpPr>
          <p:nvPr>
            <p:ph type="title"/>
          </p:nvPr>
        </p:nvSpPr>
        <p:spPr>
          <a:xfrm>
            <a:off x="1219200" y="195164"/>
            <a:ext cx="7680960" cy="961626"/>
          </a:xfrm>
          <a:solidFill>
            <a:schemeClr val="accent1">
              <a:lumMod val="60000"/>
              <a:lumOff val="40000"/>
            </a:schemeClr>
          </a:solidFill>
        </p:spPr>
        <p:txBody>
          <a:bodyPr>
            <a:normAutofit/>
          </a:bodyPr>
          <a:lstStyle/>
          <a:p>
            <a:pPr>
              <a:defRPr/>
            </a:pPr>
            <a:r>
              <a:rPr lang="en-US" b="1" dirty="0" smtClean="0"/>
              <a:t>Types of Pain</a:t>
            </a:r>
          </a:p>
        </p:txBody>
      </p:sp>
      <p:sp>
        <p:nvSpPr>
          <p:cNvPr id="2" name="Footer Placeholder 1"/>
          <p:cNvSpPr>
            <a:spLocks noGrp="1"/>
          </p:cNvSpPr>
          <p:nvPr>
            <p:ph type="ftr" sz="quarter" idx="11"/>
          </p:nvPr>
        </p:nvSpPr>
        <p:spPr/>
        <p:txBody>
          <a:bodyPr/>
          <a:lstStyle/>
          <a:p>
            <a:r>
              <a:rPr lang="en-US" smtClean="0"/>
              <a:t>Dr. Irene Roco </a:t>
            </a:r>
            <a:endParaRPr lang="en-US"/>
          </a:p>
        </p:txBody>
      </p:sp>
      <p:graphicFrame>
        <p:nvGraphicFramePr>
          <p:cNvPr id="3" name="Table 2"/>
          <p:cNvGraphicFramePr>
            <a:graphicFrameLocks noGrp="1"/>
          </p:cNvGraphicFramePr>
          <p:nvPr>
            <p:extLst>
              <p:ext uri="{D42A27DB-BD31-4B8C-83A1-F6EECF244321}">
                <p14:modId xmlns:p14="http://schemas.microsoft.com/office/powerpoint/2010/main" val="1162099781"/>
              </p:ext>
            </p:extLst>
          </p:nvPr>
        </p:nvGraphicFramePr>
        <p:xfrm>
          <a:off x="732789" y="1591130"/>
          <a:ext cx="8929371" cy="3352800"/>
        </p:xfrm>
        <a:graphic>
          <a:graphicData uri="http://schemas.openxmlformats.org/drawingml/2006/table">
            <a:tbl>
              <a:tblPr firstRow="1" bandRow="1">
                <a:tableStyleId>{5C22544A-7EE6-4342-B048-85BDC9FD1C3A}</a:tableStyleId>
              </a:tblPr>
              <a:tblGrid>
                <a:gridCol w="3414444"/>
                <a:gridCol w="5514927"/>
              </a:tblGrid>
              <a:tr h="370840">
                <a:tc>
                  <a:txBody>
                    <a:bodyPr/>
                    <a:lstStyle/>
                    <a:p>
                      <a:endParaRPr lang="en-US" sz="2800" dirty="0"/>
                    </a:p>
                  </a:txBody>
                  <a:tcPr/>
                </a:tc>
                <a:tc>
                  <a:txBody>
                    <a:bodyPr/>
                    <a:lstStyle/>
                    <a:p>
                      <a:endParaRPr lang="en-US" sz="2800" dirty="0"/>
                    </a:p>
                  </a:txBody>
                  <a:tcPr/>
                </a:tc>
              </a:tr>
              <a:tr h="370840">
                <a:tc>
                  <a:txBody>
                    <a:bodyPr/>
                    <a:lstStyle/>
                    <a:p>
                      <a:r>
                        <a:rPr lang="en-US" sz="2800" b="1" dirty="0" smtClean="0"/>
                        <a:t>According to duration</a:t>
                      </a:r>
                      <a:endParaRPr lang="en-US" sz="28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2800" dirty="0" smtClean="0"/>
                        <a:t>Acute pain, Chronic pain; Cancer-related pain</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800" b="1" dirty="0" smtClean="0"/>
                        <a:t>According to location</a:t>
                      </a:r>
                      <a:endParaRPr lang="en-US" sz="28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sz="2800" dirty="0" smtClean="0"/>
                    </a:p>
                  </a:txBody>
                  <a:tcPr/>
                </a:tc>
                <a:tc>
                  <a:txBody>
                    <a:bodyPr/>
                    <a:lstStyle/>
                    <a:p>
                      <a:r>
                        <a:rPr lang="en-US" sz="2800" dirty="0" smtClean="0"/>
                        <a:t>Pelvic pain, headache,</a:t>
                      </a:r>
                      <a:r>
                        <a:rPr lang="en-US" sz="2800" baseline="0" dirty="0" smtClean="0"/>
                        <a:t> chest pain</a:t>
                      </a:r>
                      <a:endParaRPr lang="en-US" sz="28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800" b="1" dirty="0" smtClean="0"/>
                        <a:t>According to Etiology</a:t>
                      </a:r>
                      <a:endParaRPr lang="en-US" sz="28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sz="28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800" dirty="0" smtClean="0"/>
                        <a:t>Burn pain; herpetic neuralgia</a:t>
                      </a:r>
                    </a:p>
                  </a:txBody>
                  <a:tcPr/>
                </a:tc>
              </a:tr>
            </a:tbl>
          </a:graphicData>
        </a:graphic>
      </p:graphicFrame>
      <p:pic>
        <p:nvPicPr>
          <p:cNvPr id="4" name="Picture 3"/>
          <p:cNvPicPr>
            <a:picLocks noChangeAspect="1"/>
          </p:cNvPicPr>
          <p:nvPr/>
        </p:nvPicPr>
        <p:blipFill>
          <a:blip r:embed="rId2"/>
          <a:stretch>
            <a:fillRect/>
          </a:stretch>
        </p:blipFill>
        <p:spPr>
          <a:xfrm>
            <a:off x="8508989" y="404315"/>
            <a:ext cx="3038475" cy="1504950"/>
          </a:xfrm>
          <a:prstGeom prst="rect">
            <a:avLst/>
          </a:prstGeom>
        </p:spPr>
      </p:pic>
      <p:pic>
        <p:nvPicPr>
          <p:cNvPr id="5" name="Picture 4"/>
          <p:cNvPicPr>
            <a:picLocks noChangeAspect="1"/>
          </p:cNvPicPr>
          <p:nvPr/>
        </p:nvPicPr>
        <p:blipFill>
          <a:blip r:embed="rId3"/>
          <a:stretch>
            <a:fillRect/>
          </a:stretch>
        </p:blipFill>
        <p:spPr>
          <a:xfrm>
            <a:off x="9677400" y="2317624"/>
            <a:ext cx="1981200" cy="2422015"/>
          </a:xfrm>
          <a:prstGeom prst="rect">
            <a:avLst/>
          </a:prstGeom>
        </p:spPr>
      </p:pic>
      <p:pic>
        <p:nvPicPr>
          <p:cNvPr id="6" name="Picture 5"/>
          <p:cNvPicPr>
            <a:picLocks noChangeAspect="1"/>
          </p:cNvPicPr>
          <p:nvPr/>
        </p:nvPicPr>
        <p:blipFill>
          <a:blip r:embed="rId4"/>
          <a:stretch>
            <a:fillRect/>
          </a:stretch>
        </p:blipFill>
        <p:spPr>
          <a:xfrm>
            <a:off x="9286875" y="4175372"/>
            <a:ext cx="1847850" cy="2466975"/>
          </a:xfrm>
          <a:prstGeom prst="rect">
            <a:avLst/>
          </a:prstGeom>
        </p:spPr>
      </p:pic>
    </p:spTree>
    <p:extLst>
      <p:ext uri="{BB962C8B-B14F-4D97-AF65-F5344CB8AC3E}">
        <p14:creationId xmlns:p14="http://schemas.microsoft.com/office/powerpoint/2010/main" val="1927417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2"/>
          <p:cNvSpPr>
            <a:spLocks noGrp="1" noChangeArrowheads="1"/>
          </p:cNvSpPr>
          <p:nvPr>
            <p:ph type="title"/>
          </p:nvPr>
        </p:nvSpPr>
        <p:spPr>
          <a:xfrm>
            <a:off x="2133600" y="286604"/>
            <a:ext cx="7680960" cy="961626"/>
          </a:xfrm>
          <a:solidFill>
            <a:schemeClr val="accent1">
              <a:lumMod val="60000"/>
              <a:lumOff val="40000"/>
            </a:schemeClr>
          </a:solidFill>
        </p:spPr>
        <p:txBody>
          <a:bodyPr>
            <a:normAutofit fontScale="90000"/>
          </a:bodyPr>
          <a:lstStyle/>
          <a:p>
            <a:pPr>
              <a:defRPr/>
            </a:pPr>
            <a:r>
              <a:rPr lang="en-US" b="1" dirty="0" smtClean="0"/>
              <a:t>Types of Pain According to duration</a:t>
            </a:r>
          </a:p>
        </p:txBody>
      </p:sp>
      <p:sp>
        <p:nvSpPr>
          <p:cNvPr id="2" name="Footer Placeholder 1"/>
          <p:cNvSpPr>
            <a:spLocks noGrp="1"/>
          </p:cNvSpPr>
          <p:nvPr>
            <p:ph type="ftr" sz="quarter" idx="11"/>
          </p:nvPr>
        </p:nvSpPr>
        <p:spPr/>
        <p:txBody>
          <a:bodyPr/>
          <a:lstStyle/>
          <a:p>
            <a:r>
              <a:rPr lang="en-US" smtClean="0"/>
              <a:t>Dr. Irene Roco </a:t>
            </a:r>
            <a:endParaRPr lang="en-US"/>
          </a:p>
        </p:txBody>
      </p:sp>
      <p:graphicFrame>
        <p:nvGraphicFramePr>
          <p:cNvPr id="3" name="Table 2"/>
          <p:cNvGraphicFramePr>
            <a:graphicFrameLocks noGrp="1"/>
          </p:cNvGraphicFramePr>
          <p:nvPr>
            <p:extLst>
              <p:ext uri="{D42A27DB-BD31-4B8C-83A1-F6EECF244321}">
                <p14:modId xmlns:p14="http://schemas.microsoft.com/office/powerpoint/2010/main" val="3626717836"/>
              </p:ext>
            </p:extLst>
          </p:nvPr>
        </p:nvGraphicFramePr>
        <p:xfrm>
          <a:off x="634678" y="1248230"/>
          <a:ext cx="10925818" cy="5455920"/>
        </p:xfrm>
        <a:graphic>
          <a:graphicData uri="http://schemas.openxmlformats.org/drawingml/2006/table">
            <a:tbl>
              <a:tblPr firstRow="1" bandRow="1">
                <a:tableStyleId>{5C22544A-7EE6-4342-B048-85BDC9FD1C3A}</a:tableStyleId>
              </a:tblPr>
              <a:tblGrid>
                <a:gridCol w="1477292"/>
                <a:gridCol w="2745777"/>
                <a:gridCol w="2471738"/>
                <a:gridCol w="1371602"/>
                <a:gridCol w="2859409"/>
              </a:tblGrid>
              <a:tr h="370840">
                <a:tc>
                  <a:txBody>
                    <a:bodyPr/>
                    <a:lstStyle/>
                    <a:p>
                      <a:endParaRPr lang="en-US" sz="2000" dirty="0"/>
                    </a:p>
                  </a:txBody>
                  <a:tcPr/>
                </a:tc>
                <a:tc>
                  <a:txBody>
                    <a:bodyPr/>
                    <a:lstStyle/>
                    <a:p>
                      <a:r>
                        <a:rPr lang="en-US" sz="2000" dirty="0" smtClean="0"/>
                        <a:t>ONSET / CHARACTER</a:t>
                      </a:r>
                      <a:endParaRPr lang="en-US" sz="2000" dirty="0"/>
                    </a:p>
                  </a:txBody>
                  <a:tcPr/>
                </a:tc>
                <a:tc>
                  <a:txBody>
                    <a:bodyPr/>
                    <a:lstStyle/>
                    <a:p>
                      <a:r>
                        <a:rPr lang="en-US" sz="2000" dirty="0" smtClean="0"/>
                        <a:t>DURATION </a:t>
                      </a:r>
                      <a:endParaRPr lang="en-US" sz="2000" dirty="0"/>
                    </a:p>
                  </a:txBody>
                  <a:tcPr/>
                </a:tc>
                <a:tc>
                  <a:txBody>
                    <a:bodyPr/>
                    <a:lstStyle/>
                    <a:p>
                      <a:r>
                        <a:rPr lang="en-US" sz="2000" dirty="0" smtClean="0"/>
                        <a:t>LOCATION </a:t>
                      </a:r>
                      <a:endParaRPr lang="en-US" sz="2000" dirty="0"/>
                    </a:p>
                  </a:txBody>
                  <a:tcPr/>
                </a:tc>
                <a:tc>
                  <a:txBody>
                    <a:bodyPr/>
                    <a:lstStyle/>
                    <a:p>
                      <a:r>
                        <a:rPr lang="en-US" sz="2000" dirty="0" smtClean="0"/>
                        <a:t>Signs </a:t>
                      </a:r>
                      <a:endParaRPr lang="en-US" sz="2000" dirty="0"/>
                    </a:p>
                  </a:txBody>
                  <a:tcPr/>
                </a:tc>
              </a:tr>
              <a:tr h="370840">
                <a:tc>
                  <a:txBody>
                    <a:bodyPr/>
                    <a:lstStyle/>
                    <a:p>
                      <a:r>
                        <a:rPr lang="en-US" altLang="en-US" sz="2000" b="1" dirty="0" smtClean="0"/>
                        <a:t>Acute pain</a:t>
                      </a:r>
                      <a:endParaRPr lang="en-US" sz="2000"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2000" b="1" dirty="0" smtClean="0"/>
                        <a:t> recent ; commonly associated with specific</a:t>
                      </a:r>
                      <a:r>
                        <a:rPr lang="en-US" altLang="en-US" sz="2000" b="1" baseline="0" dirty="0" smtClean="0"/>
                        <a:t> injury ; </a:t>
                      </a:r>
                      <a:r>
                        <a:rPr lang="en-US" sz="2000" b="1" dirty="0" smtClean="0"/>
                        <a:t>Damage or injury has occurred;  decreases along with healing ; </a:t>
                      </a:r>
                      <a:r>
                        <a:rPr lang="en-US" sz="2000" dirty="0" smtClean="0"/>
                        <a:t>sharp, </a:t>
                      </a:r>
                      <a:endParaRPr lang="en-US" sz="2000" b="1" dirty="0"/>
                    </a:p>
                  </a:txBody>
                  <a:tcPr/>
                </a:tc>
                <a:tc>
                  <a:txBody>
                    <a:bodyPr/>
                    <a:lstStyle/>
                    <a:p>
                      <a:r>
                        <a:rPr lang="en-US" sz="2000" b="1" dirty="0" smtClean="0"/>
                        <a:t>Seconds to 6 months</a:t>
                      </a:r>
                    </a:p>
                    <a:p>
                      <a:r>
                        <a:rPr lang="en-US" sz="2000" b="1" dirty="0" smtClean="0">
                          <a:solidFill>
                            <a:srgbClr val="FF0000"/>
                          </a:solidFill>
                        </a:rPr>
                        <a:t>When healing is expected in 3 weeks and patient continues to suffer pain, it should be considered</a:t>
                      </a:r>
                      <a:r>
                        <a:rPr lang="en-US" sz="2000" b="1" baseline="0" dirty="0" smtClean="0">
                          <a:solidFill>
                            <a:srgbClr val="FF0000"/>
                          </a:solidFill>
                        </a:rPr>
                        <a:t> chronic</a:t>
                      </a:r>
                      <a:endParaRPr lang="en-US" sz="2000" b="1" dirty="0">
                        <a:solidFill>
                          <a:srgbClr val="FF0000"/>
                        </a:solidFill>
                      </a:endParaRPr>
                    </a:p>
                  </a:txBody>
                  <a:tcPr/>
                </a:tc>
                <a:tc>
                  <a:txBody>
                    <a:bodyPr/>
                    <a:lstStyle/>
                    <a:p>
                      <a:r>
                        <a:rPr lang="en-US" sz="2000" b="1" dirty="0" smtClean="0">
                          <a:solidFill>
                            <a:schemeClr val="tx1"/>
                          </a:solidFill>
                        </a:rPr>
                        <a:t>Localized </a:t>
                      </a:r>
                      <a:endParaRPr lang="en-US" sz="2000" b="1" dirty="0">
                        <a:solidFill>
                          <a:schemeClr val="tx1"/>
                        </a:solidFill>
                      </a:endParaRPr>
                    </a:p>
                  </a:txBody>
                  <a:tcPr/>
                </a:tc>
                <a:tc>
                  <a:txBody>
                    <a:bodyPr/>
                    <a:lstStyle/>
                    <a:p>
                      <a:r>
                        <a:rPr lang="en-US" sz="2000" b="1" dirty="0" smtClean="0"/>
                        <a:t>Tachycardia Hypertension Tachypnea,</a:t>
                      </a:r>
                      <a:r>
                        <a:rPr lang="en-US" sz="2000" b="1" baseline="0" dirty="0" smtClean="0"/>
                        <a:t> </a:t>
                      </a:r>
                      <a:r>
                        <a:rPr lang="en-US" sz="2000" b="1" dirty="0" smtClean="0"/>
                        <a:t>pallor, diaphoresis,  Dilated pupil </a:t>
                      </a:r>
                    </a:p>
                    <a:p>
                      <a:r>
                        <a:rPr lang="en-US" sz="2000" b="1" dirty="0" smtClean="0">
                          <a:solidFill>
                            <a:schemeClr val="tx1"/>
                          </a:solidFill>
                        </a:rPr>
                        <a:t>Crying &amp; moaning , Rubbing site (area) Holding area ,</a:t>
                      </a:r>
                      <a:r>
                        <a:rPr lang="en-US" sz="2000" b="1" baseline="0" dirty="0" smtClean="0">
                          <a:solidFill>
                            <a:schemeClr val="tx1"/>
                          </a:solidFill>
                        </a:rPr>
                        <a:t> </a:t>
                      </a:r>
                      <a:r>
                        <a:rPr lang="en-US" sz="2000" b="1" dirty="0" smtClean="0">
                          <a:solidFill>
                            <a:schemeClr val="tx1"/>
                          </a:solidFill>
                        </a:rPr>
                        <a:t>Guarding,  Frowning,</a:t>
                      </a:r>
                      <a:r>
                        <a:rPr lang="en-US" sz="2000" b="1" baseline="0" dirty="0" smtClean="0">
                          <a:solidFill>
                            <a:schemeClr val="tx1"/>
                          </a:solidFill>
                        </a:rPr>
                        <a:t> </a:t>
                      </a:r>
                      <a:r>
                        <a:rPr lang="en-US" sz="2000" b="1" dirty="0" smtClean="0">
                          <a:solidFill>
                            <a:schemeClr val="tx1"/>
                          </a:solidFill>
                        </a:rPr>
                        <a:t> Grimacing</a:t>
                      </a:r>
                      <a:endParaRPr lang="en-US" sz="2000" b="1" dirty="0">
                        <a:solidFill>
                          <a:schemeClr val="tx1"/>
                        </a:solidFill>
                      </a:endParaRPr>
                    </a:p>
                  </a:txBody>
                  <a:tcPr/>
                </a:tc>
              </a:tr>
              <a:tr h="202722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2000" b="1" dirty="0" smtClean="0"/>
                        <a:t>Chronic pain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dirty="0" smtClean="0"/>
                        <a:t>Constant or intermittent that</a:t>
                      </a:r>
                      <a:r>
                        <a:rPr lang="en-US" sz="2000" b="1" baseline="0" dirty="0" smtClean="0"/>
                        <a:t> persists beyond expected healing time; seldom attributed to specific cause or injury ; </a:t>
                      </a:r>
                      <a:r>
                        <a:rPr lang="en-US" sz="2000" b="1" dirty="0" smtClean="0"/>
                        <a:t>Often as dull , diffuses and aching</a:t>
                      </a:r>
                    </a:p>
                  </a:txBody>
                  <a:tcPr/>
                </a:tc>
                <a:tc>
                  <a:txBody>
                    <a:bodyPr/>
                    <a:lstStyle/>
                    <a:p>
                      <a:r>
                        <a:rPr lang="en-US" sz="2000" b="1" dirty="0" smtClean="0"/>
                        <a:t>Lasts for 6 months or longer</a:t>
                      </a:r>
                      <a:endParaRPr lang="en-US" sz="2000" b="1" dirty="0"/>
                    </a:p>
                  </a:txBody>
                  <a:tcPr/>
                </a:tc>
                <a:tc>
                  <a:txBody>
                    <a:bodyPr/>
                    <a:lstStyle/>
                    <a:p>
                      <a:r>
                        <a:rPr lang="en-US" sz="2000" b="1" dirty="0" smtClean="0"/>
                        <a:t>Difficult to pinpoint </a:t>
                      </a:r>
                      <a:endParaRPr lang="en-US" sz="2000" b="1"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dirty="0" smtClean="0"/>
                        <a:t> Normal vital signs;  Normal or dilated pupils, weight  loss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dirty="0" smtClean="0"/>
                        <a:t>Physical immobility Hopelessness,</a:t>
                      </a:r>
                      <a:r>
                        <a:rPr lang="en-US" sz="2000" b="1" baseline="0" dirty="0" smtClean="0"/>
                        <a:t> </a:t>
                      </a:r>
                      <a:r>
                        <a:rPr lang="en-US" sz="2000" b="1" dirty="0" smtClean="0"/>
                        <a:t>restlessness,  Loss of libido,  Exhaustion &amp; fatigue</a:t>
                      </a:r>
                      <a:endParaRPr lang="en-US" sz="2000" b="1" dirty="0">
                        <a:solidFill>
                          <a:schemeClr val="tx1"/>
                        </a:solidFill>
                      </a:endParaRPr>
                    </a:p>
                  </a:txBody>
                  <a:tcPr/>
                </a:tc>
              </a:tr>
            </a:tbl>
          </a:graphicData>
        </a:graphic>
      </p:graphicFrame>
    </p:spTree>
    <p:extLst>
      <p:ext uri="{BB962C8B-B14F-4D97-AF65-F5344CB8AC3E}">
        <p14:creationId xmlns:p14="http://schemas.microsoft.com/office/powerpoint/2010/main" val="10036826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4"/>
            <a:ext cx="10058400" cy="1077740"/>
          </a:xfrm>
          <a:solidFill>
            <a:schemeClr val="accent1">
              <a:lumMod val="60000"/>
              <a:lumOff val="40000"/>
            </a:schemeClr>
          </a:solidFill>
        </p:spPr>
        <p:txBody>
          <a:bodyPr/>
          <a:lstStyle/>
          <a:p>
            <a:r>
              <a:rPr lang="en-US" b="1" dirty="0"/>
              <a:t>LEARNING OBJECTIVES</a:t>
            </a:r>
          </a:p>
        </p:txBody>
      </p:sp>
      <p:sp>
        <p:nvSpPr>
          <p:cNvPr id="3" name="Content Placeholder 2"/>
          <p:cNvSpPr>
            <a:spLocks noGrp="1"/>
          </p:cNvSpPr>
          <p:nvPr>
            <p:ph idx="1"/>
          </p:nvPr>
        </p:nvSpPr>
        <p:spPr>
          <a:xfrm>
            <a:off x="1097280" y="1480457"/>
            <a:ext cx="10058400" cy="4388637"/>
          </a:xfrm>
        </p:spPr>
        <p:txBody>
          <a:bodyPr>
            <a:normAutofit/>
          </a:bodyPr>
          <a:lstStyle/>
          <a:p>
            <a:r>
              <a:rPr lang="en-US" b="1" dirty="0" smtClean="0"/>
              <a:t>On </a:t>
            </a:r>
            <a:r>
              <a:rPr lang="en-US" b="1" dirty="0"/>
              <a:t>completion of the chapter, the learner will be able to: </a:t>
            </a:r>
            <a:endParaRPr lang="en-US" b="1" dirty="0" smtClean="0"/>
          </a:p>
          <a:p>
            <a:r>
              <a:rPr lang="en-US" b="1" dirty="0" smtClean="0"/>
              <a:t>1</a:t>
            </a:r>
            <a:r>
              <a:rPr lang="en-US" b="1" dirty="0"/>
              <a:t>. Describe the pathophysiology of pain. </a:t>
            </a:r>
          </a:p>
          <a:p>
            <a:r>
              <a:rPr lang="en-US" b="1" dirty="0" smtClean="0"/>
              <a:t>2. Differentiate </a:t>
            </a:r>
            <a:r>
              <a:rPr lang="en-US" b="1" dirty="0"/>
              <a:t>between acute pain, chronic pain, and cancer pain. </a:t>
            </a:r>
            <a:endParaRPr lang="en-US" b="1" dirty="0" smtClean="0"/>
          </a:p>
          <a:p>
            <a:r>
              <a:rPr lang="en-US" b="1" dirty="0"/>
              <a:t>3</a:t>
            </a:r>
            <a:r>
              <a:rPr lang="en-US" b="1" dirty="0" smtClean="0"/>
              <a:t>. </a:t>
            </a:r>
            <a:r>
              <a:rPr lang="en-US" b="1" dirty="0"/>
              <a:t>Describe the negative consequences of pain. </a:t>
            </a:r>
            <a:endParaRPr lang="en-US" b="1" dirty="0" smtClean="0"/>
          </a:p>
          <a:p>
            <a:r>
              <a:rPr lang="en-US" b="1" dirty="0" smtClean="0"/>
              <a:t>4</a:t>
            </a:r>
            <a:r>
              <a:rPr lang="en-US" b="1" dirty="0"/>
              <a:t>. Describe factors that can alter the perception of pain</a:t>
            </a:r>
            <a:r>
              <a:rPr lang="en-US" b="1" dirty="0" smtClean="0"/>
              <a:t>.</a:t>
            </a:r>
          </a:p>
          <a:p>
            <a:r>
              <a:rPr lang="en-US" b="1" dirty="0" smtClean="0"/>
              <a:t>5</a:t>
            </a:r>
            <a:r>
              <a:rPr lang="en-US" b="1" dirty="0"/>
              <a:t>. Demonstrate appropriate use of pain measurement instruments. </a:t>
            </a:r>
            <a:endParaRPr lang="en-US" b="1" dirty="0" smtClean="0"/>
          </a:p>
          <a:p>
            <a:r>
              <a:rPr lang="en-US" b="1" dirty="0" smtClean="0"/>
              <a:t>6</a:t>
            </a:r>
            <a:r>
              <a:rPr lang="en-US" b="1" dirty="0"/>
              <a:t>. </a:t>
            </a:r>
            <a:r>
              <a:rPr lang="en-US" b="1" dirty="0" smtClean="0"/>
              <a:t>Identify </a:t>
            </a:r>
            <a:r>
              <a:rPr lang="en-US" b="1" dirty="0"/>
              <a:t>appropriate pain relief interventions for selected groups of patients. </a:t>
            </a:r>
            <a:endParaRPr lang="en-US" b="1" dirty="0" smtClean="0"/>
          </a:p>
          <a:p>
            <a:r>
              <a:rPr lang="en-US" b="1" dirty="0" smtClean="0"/>
              <a:t>7. Develop </a:t>
            </a:r>
            <a:r>
              <a:rPr lang="en-US" b="1" dirty="0"/>
              <a:t>a plan to prevent and treat the adverse effects of opioid analgesic agents. </a:t>
            </a:r>
            <a:endParaRPr lang="en-US" b="1" dirty="0" smtClean="0"/>
          </a:p>
          <a:p>
            <a:r>
              <a:rPr lang="en-US" b="1" dirty="0" smtClean="0"/>
              <a:t>8. </a:t>
            </a:r>
            <a:r>
              <a:rPr lang="en-US" b="1" dirty="0"/>
              <a:t>Use the nursing process as a framework for the care of patients with pain.</a:t>
            </a:r>
          </a:p>
        </p:txBody>
      </p:sp>
      <p:sp>
        <p:nvSpPr>
          <p:cNvPr id="4" name="Footer Placeholder 3"/>
          <p:cNvSpPr>
            <a:spLocks noGrp="1"/>
          </p:cNvSpPr>
          <p:nvPr>
            <p:ph type="ftr" sz="quarter" idx="11"/>
          </p:nvPr>
        </p:nvSpPr>
        <p:spPr/>
        <p:txBody>
          <a:bodyPr/>
          <a:lstStyle/>
          <a:p>
            <a:r>
              <a:rPr lang="en-US" smtClean="0"/>
              <a:t>Dr. Irene Roco </a:t>
            </a:r>
            <a:endParaRPr lang="en-US"/>
          </a:p>
        </p:txBody>
      </p:sp>
    </p:spTree>
    <p:extLst>
      <p:ext uri="{BB962C8B-B14F-4D97-AF65-F5344CB8AC3E}">
        <p14:creationId xmlns:p14="http://schemas.microsoft.com/office/powerpoint/2010/main" val="356263332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2"/>
          <p:cNvSpPr>
            <a:spLocks noGrp="1" noChangeArrowheads="1"/>
          </p:cNvSpPr>
          <p:nvPr>
            <p:ph type="title"/>
          </p:nvPr>
        </p:nvSpPr>
        <p:spPr>
          <a:xfrm>
            <a:off x="2133600" y="286604"/>
            <a:ext cx="7680960" cy="961626"/>
          </a:xfrm>
          <a:solidFill>
            <a:schemeClr val="accent1">
              <a:lumMod val="60000"/>
              <a:lumOff val="40000"/>
            </a:schemeClr>
          </a:solidFill>
        </p:spPr>
        <p:txBody>
          <a:bodyPr>
            <a:normAutofit fontScale="90000"/>
          </a:bodyPr>
          <a:lstStyle/>
          <a:p>
            <a:pPr>
              <a:defRPr/>
            </a:pPr>
            <a:r>
              <a:rPr lang="en-US" b="1" dirty="0" smtClean="0"/>
              <a:t>Types of Pain According to duration</a:t>
            </a:r>
          </a:p>
        </p:txBody>
      </p:sp>
      <p:sp>
        <p:nvSpPr>
          <p:cNvPr id="2" name="Footer Placeholder 1"/>
          <p:cNvSpPr>
            <a:spLocks noGrp="1"/>
          </p:cNvSpPr>
          <p:nvPr>
            <p:ph type="ftr" sz="quarter" idx="11"/>
          </p:nvPr>
        </p:nvSpPr>
        <p:spPr/>
        <p:txBody>
          <a:bodyPr/>
          <a:lstStyle/>
          <a:p>
            <a:r>
              <a:rPr lang="en-US" smtClean="0"/>
              <a:t>Dr. Irene Roco </a:t>
            </a:r>
            <a:endParaRPr lang="en-US"/>
          </a:p>
        </p:txBody>
      </p:sp>
      <p:graphicFrame>
        <p:nvGraphicFramePr>
          <p:cNvPr id="3" name="Table 2"/>
          <p:cNvGraphicFramePr>
            <a:graphicFrameLocks noGrp="1"/>
          </p:cNvGraphicFramePr>
          <p:nvPr>
            <p:extLst>
              <p:ext uri="{D42A27DB-BD31-4B8C-83A1-F6EECF244321}">
                <p14:modId xmlns:p14="http://schemas.microsoft.com/office/powerpoint/2010/main" val="3942048782"/>
              </p:ext>
            </p:extLst>
          </p:nvPr>
        </p:nvGraphicFramePr>
        <p:xfrm>
          <a:off x="648969" y="1799918"/>
          <a:ext cx="9652320" cy="2011680"/>
        </p:xfrm>
        <a:graphic>
          <a:graphicData uri="http://schemas.openxmlformats.org/drawingml/2006/table">
            <a:tbl>
              <a:tblPr firstRow="1" bandRow="1">
                <a:tableStyleId>{5C22544A-7EE6-4342-B048-85BDC9FD1C3A}</a:tableStyleId>
              </a:tblPr>
              <a:tblGrid>
                <a:gridCol w="2322831"/>
                <a:gridCol w="2614613"/>
                <a:gridCol w="4714876"/>
              </a:tblGrid>
              <a:tr h="370840">
                <a:tc>
                  <a:txBody>
                    <a:bodyPr/>
                    <a:lstStyle/>
                    <a:p>
                      <a:endParaRPr lang="en-US" sz="2000" dirty="0"/>
                    </a:p>
                  </a:txBody>
                  <a:tcPr/>
                </a:tc>
                <a:tc>
                  <a:txBody>
                    <a:bodyPr/>
                    <a:lstStyle/>
                    <a:p>
                      <a:r>
                        <a:rPr lang="en-US" sz="2000" dirty="0" smtClean="0"/>
                        <a:t>ONSET / CHARACTER</a:t>
                      </a:r>
                      <a:endParaRPr lang="en-US" sz="2000" dirty="0"/>
                    </a:p>
                  </a:txBody>
                  <a:tcPr/>
                </a:tc>
                <a:tc>
                  <a:txBody>
                    <a:bodyPr/>
                    <a:lstStyle/>
                    <a:p>
                      <a:r>
                        <a:rPr lang="en-US" sz="2000" dirty="0" smtClean="0"/>
                        <a:t>DURATION </a:t>
                      </a:r>
                      <a:endParaRPr lang="en-US" sz="20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2000" b="1" dirty="0" smtClean="0"/>
                        <a:t>Cancer-related pain</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2000" b="1" dirty="0" smtClean="0"/>
                        <a:t>May be classified by location or etiology</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smtClean="0"/>
                        <a:t>May be acute or chronic ; Moderate to severe pain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2000" b="1" dirty="0" smtClean="0"/>
                    </a:p>
                  </a:txBody>
                  <a:tcPr/>
                </a:tc>
                <a:tc>
                  <a:txBody>
                    <a:bodyPr/>
                    <a:lstStyle/>
                    <a:p>
                      <a:r>
                        <a:rPr lang="en-US" sz="2000" b="1" dirty="0" smtClean="0"/>
                        <a:t>Associated with cancer; second most common fear of newly diagnosed patient with cancer</a:t>
                      </a:r>
                    </a:p>
                    <a:p>
                      <a:r>
                        <a:rPr lang="en-US" sz="2000" b="1" dirty="0" smtClean="0"/>
                        <a:t>May not be  associated with cancer ( trauma) </a:t>
                      </a:r>
                      <a:endParaRPr lang="en-US" sz="2000" b="1" dirty="0"/>
                    </a:p>
                  </a:txBody>
                  <a:tcPr/>
                </a:tc>
              </a:tr>
            </a:tbl>
          </a:graphicData>
        </a:graphic>
      </p:graphicFrame>
    </p:spTree>
    <p:extLst>
      <p:ext uri="{BB962C8B-B14F-4D97-AF65-F5344CB8AC3E}">
        <p14:creationId xmlns:p14="http://schemas.microsoft.com/office/powerpoint/2010/main" val="140205328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2"/>
          <p:cNvSpPr>
            <a:spLocks noGrp="1" noChangeArrowheads="1"/>
          </p:cNvSpPr>
          <p:nvPr>
            <p:ph type="title"/>
          </p:nvPr>
        </p:nvSpPr>
        <p:spPr>
          <a:xfrm>
            <a:off x="1097280" y="286603"/>
            <a:ext cx="4664891" cy="1034197"/>
          </a:xfrm>
          <a:solidFill>
            <a:schemeClr val="accent1">
              <a:lumMod val="60000"/>
              <a:lumOff val="40000"/>
            </a:schemeClr>
          </a:solidFill>
        </p:spPr>
        <p:txBody>
          <a:bodyPr/>
          <a:lstStyle/>
          <a:p>
            <a:pPr>
              <a:defRPr/>
            </a:pPr>
            <a:r>
              <a:rPr lang="en-US" b="1" dirty="0" smtClean="0"/>
              <a:t>Pain Syndromes</a:t>
            </a:r>
          </a:p>
        </p:txBody>
      </p:sp>
      <p:sp>
        <p:nvSpPr>
          <p:cNvPr id="6147" name="Rectangle 3"/>
          <p:cNvSpPr>
            <a:spLocks noGrp="1" noChangeArrowheads="1"/>
          </p:cNvSpPr>
          <p:nvPr>
            <p:ph idx="1"/>
          </p:nvPr>
        </p:nvSpPr>
        <p:spPr>
          <a:xfrm>
            <a:off x="1288144" y="1805669"/>
            <a:ext cx="8613775" cy="4511675"/>
          </a:xfrm>
        </p:spPr>
        <p:txBody>
          <a:bodyPr>
            <a:normAutofit/>
          </a:bodyPr>
          <a:lstStyle/>
          <a:p>
            <a:pPr marL="290513" indent="-290513">
              <a:buFont typeface="Wingdings" panose="05000000000000000000" pitchFamily="2" charset="2"/>
              <a:buChar char="Ø"/>
            </a:pPr>
            <a:r>
              <a:rPr lang="en-US" altLang="en-US" b="1" dirty="0" smtClean="0"/>
              <a:t>Complex regional pain syndrome</a:t>
            </a:r>
          </a:p>
          <a:p>
            <a:pPr marL="290513" indent="-290513">
              <a:buFont typeface="Wingdings" panose="05000000000000000000" pitchFamily="2" charset="2"/>
              <a:buChar char="Ø"/>
            </a:pPr>
            <a:r>
              <a:rPr lang="en-US" altLang="en-US" b="1" dirty="0" err="1" smtClean="0"/>
              <a:t>Postmastectomy</a:t>
            </a:r>
            <a:r>
              <a:rPr lang="en-US" altLang="en-US" b="1" dirty="0" smtClean="0"/>
              <a:t> pain syndrome</a:t>
            </a:r>
          </a:p>
          <a:p>
            <a:pPr marL="290513" indent="-290513">
              <a:buFont typeface="Wingdings" panose="05000000000000000000" pitchFamily="2" charset="2"/>
              <a:buChar char="Ø"/>
            </a:pPr>
            <a:r>
              <a:rPr lang="en-US" altLang="en-US" b="1" dirty="0" smtClean="0"/>
              <a:t>Fibromyalgia</a:t>
            </a:r>
          </a:p>
          <a:p>
            <a:pPr marL="290513" indent="-290513">
              <a:buFont typeface="Wingdings" panose="05000000000000000000" pitchFamily="2" charset="2"/>
              <a:buChar char="Ø"/>
            </a:pPr>
            <a:r>
              <a:rPr lang="en-US" altLang="en-US" b="1" dirty="0" smtClean="0"/>
              <a:t>Hemiplegia associated shoulder pain</a:t>
            </a:r>
          </a:p>
          <a:p>
            <a:pPr marL="290513" indent="-290513">
              <a:buFont typeface="Wingdings" panose="05000000000000000000" pitchFamily="2" charset="2"/>
              <a:buChar char="Ø"/>
            </a:pPr>
            <a:r>
              <a:rPr lang="en-US" altLang="en-US" b="1" dirty="0" smtClean="0"/>
              <a:t>Pain associated with sickle cell disease</a:t>
            </a:r>
          </a:p>
          <a:p>
            <a:pPr marL="290513" indent="-290513">
              <a:buFont typeface="Wingdings" panose="05000000000000000000" pitchFamily="2" charset="2"/>
              <a:buChar char="Ø"/>
            </a:pPr>
            <a:r>
              <a:rPr lang="en-US" altLang="en-US" b="1" dirty="0" smtClean="0"/>
              <a:t>AIDS-related pain</a:t>
            </a:r>
          </a:p>
          <a:p>
            <a:pPr marL="290513" indent="-290513">
              <a:buFont typeface="Wingdings" panose="05000000000000000000" pitchFamily="2" charset="2"/>
              <a:buChar char="Ø"/>
            </a:pPr>
            <a:r>
              <a:rPr lang="en-US" altLang="en-US" b="1" dirty="0" smtClean="0"/>
              <a:t>Burn pain </a:t>
            </a:r>
          </a:p>
          <a:p>
            <a:pPr marL="290513" indent="-290513">
              <a:buFont typeface="Wingdings" panose="05000000000000000000" pitchFamily="2" charset="2"/>
              <a:buChar char="Ø"/>
            </a:pPr>
            <a:r>
              <a:rPr lang="en-US" altLang="en-US" b="1" dirty="0" err="1" smtClean="0"/>
              <a:t>Guillain-Barré</a:t>
            </a:r>
            <a:r>
              <a:rPr lang="en-US" altLang="en-US" b="1" dirty="0" smtClean="0"/>
              <a:t> syndrome, pain </a:t>
            </a:r>
          </a:p>
          <a:p>
            <a:pPr marL="290513" indent="-290513">
              <a:buFont typeface="Wingdings" panose="05000000000000000000" pitchFamily="2" charset="2"/>
              <a:buChar char="Ø"/>
            </a:pPr>
            <a:r>
              <a:rPr lang="en-US" altLang="en-US" b="1" dirty="0" smtClean="0"/>
              <a:t>Opioid tolerance</a:t>
            </a:r>
          </a:p>
        </p:txBody>
      </p:sp>
      <p:sp>
        <p:nvSpPr>
          <p:cNvPr id="2" name="Footer Placeholder 1"/>
          <p:cNvSpPr>
            <a:spLocks noGrp="1"/>
          </p:cNvSpPr>
          <p:nvPr>
            <p:ph type="ftr" sz="quarter" idx="11"/>
          </p:nvPr>
        </p:nvSpPr>
        <p:spPr/>
        <p:txBody>
          <a:bodyPr/>
          <a:lstStyle/>
          <a:p>
            <a:r>
              <a:rPr lang="en-US" smtClean="0"/>
              <a:t>Dr. Irene Roco </a:t>
            </a:r>
            <a:endParaRPr lang="en-US"/>
          </a:p>
        </p:txBody>
      </p:sp>
      <p:pic>
        <p:nvPicPr>
          <p:cNvPr id="3" name="Picture 2"/>
          <p:cNvPicPr>
            <a:picLocks noChangeAspect="1"/>
          </p:cNvPicPr>
          <p:nvPr/>
        </p:nvPicPr>
        <p:blipFill>
          <a:blip r:embed="rId2"/>
          <a:stretch>
            <a:fillRect/>
          </a:stretch>
        </p:blipFill>
        <p:spPr>
          <a:xfrm>
            <a:off x="6097587" y="286603"/>
            <a:ext cx="5238750" cy="4048125"/>
          </a:xfrm>
          <a:prstGeom prst="rect">
            <a:avLst/>
          </a:prstGeom>
        </p:spPr>
      </p:pic>
      <p:pic>
        <p:nvPicPr>
          <p:cNvPr id="4" name="Picture 3"/>
          <p:cNvPicPr>
            <a:picLocks noChangeAspect="1"/>
          </p:cNvPicPr>
          <p:nvPr/>
        </p:nvPicPr>
        <p:blipFill>
          <a:blip r:embed="rId3"/>
          <a:stretch>
            <a:fillRect/>
          </a:stretch>
        </p:blipFill>
        <p:spPr>
          <a:xfrm>
            <a:off x="6097587" y="4450080"/>
            <a:ext cx="4799013" cy="2009705"/>
          </a:xfrm>
          <a:prstGeom prst="rect">
            <a:avLst/>
          </a:prstGeom>
        </p:spPr>
      </p:pic>
    </p:spTree>
    <p:extLst>
      <p:ext uri="{BB962C8B-B14F-4D97-AF65-F5344CB8AC3E}">
        <p14:creationId xmlns:p14="http://schemas.microsoft.com/office/powerpoint/2010/main" val="360941534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4"/>
            <a:ext cx="5603558" cy="968440"/>
          </a:xfrm>
          <a:solidFill>
            <a:schemeClr val="accent2">
              <a:lumMod val="40000"/>
              <a:lumOff val="60000"/>
            </a:schemeClr>
          </a:solidFill>
        </p:spPr>
        <p:txBody>
          <a:bodyPr/>
          <a:lstStyle/>
          <a:p>
            <a:r>
              <a:rPr lang="en-US" dirty="0" smtClean="0"/>
              <a:t>Phantom Limb Pain </a:t>
            </a:r>
            <a:endParaRPr lang="en-US" dirty="0"/>
          </a:p>
        </p:txBody>
      </p:sp>
      <p:sp>
        <p:nvSpPr>
          <p:cNvPr id="3" name="Content Placeholder 2"/>
          <p:cNvSpPr>
            <a:spLocks noGrp="1"/>
          </p:cNvSpPr>
          <p:nvPr>
            <p:ph idx="1"/>
          </p:nvPr>
        </p:nvSpPr>
        <p:spPr>
          <a:xfrm>
            <a:off x="1082536" y="1845734"/>
            <a:ext cx="5207298" cy="4023360"/>
          </a:xfrm>
        </p:spPr>
        <p:txBody>
          <a:bodyPr>
            <a:normAutofit fontScale="92500" lnSpcReduction="10000"/>
          </a:bodyPr>
          <a:lstStyle/>
          <a:p>
            <a:pPr marL="571500" indent="-457200">
              <a:buFont typeface="Wingdings" panose="05000000000000000000" pitchFamily="2" charset="2"/>
              <a:buChar char="Ø"/>
            </a:pPr>
            <a:r>
              <a:rPr lang="en-US" sz="2400" b="1" dirty="0"/>
              <a:t>Pain that occurs in the place of a missing limb </a:t>
            </a:r>
            <a:r>
              <a:rPr lang="en-US" sz="2400" b="1" dirty="0" smtClean="0"/>
              <a:t>after surgery.</a:t>
            </a:r>
            <a:endParaRPr lang="en-US" sz="2400" b="1" dirty="0"/>
          </a:p>
          <a:p>
            <a:pPr marL="571500" indent="-457200">
              <a:buFont typeface="Wingdings" panose="05000000000000000000" pitchFamily="2" charset="2"/>
              <a:buChar char="Ø"/>
            </a:pPr>
            <a:r>
              <a:rPr lang="en-US" sz="2400" b="1" dirty="0" err="1" smtClean="0"/>
              <a:t>Melzack</a:t>
            </a:r>
            <a:r>
              <a:rPr lang="en-US" sz="2400" b="1" dirty="0" smtClean="0"/>
              <a:t> </a:t>
            </a:r>
            <a:r>
              <a:rPr lang="en-US" sz="2400" b="1" dirty="0"/>
              <a:t>(1996) theorized that in the absence of modulating inputs from the missing limb, the active </a:t>
            </a:r>
            <a:r>
              <a:rPr lang="en-US" sz="2400" b="1" dirty="0" err="1" smtClean="0"/>
              <a:t>neuromatrix</a:t>
            </a:r>
            <a:r>
              <a:rPr lang="en-US" sz="2400" b="1" dirty="0"/>
              <a:t> </a:t>
            </a:r>
            <a:r>
              <a:rPr lang="en-US" sz="2400" b="1" dirty="0" smtClean="0"/>
              <a:t>( </a:t>
            </a:r>
            <a:r>
              <a:rPr lang="en-US" sz="2400" b="1" dirty="0"/>
              <a:t>thalamus and cortex and between the cortex and the limbic </a:t>
            </a:r>
            <a:r>
              <a:rPr lang="en-US" sz="2400" b="1" dirty="0" smtClean="0"/>
              <a:t>system)  </a:t>
            </a:r>
            <a:r>
              <a:rPr lang="en-US" sz="2400" b="1" dirty="0"/>
              <a:t>produces a </a:t>
            </a:r>
            <a:r>
              <a:rPr lang="en-US" sz="2400" b="1" dirty="0" err="1"/>
              <a:t>neurosignature</a:t>
            </a:r>
            <a:r>
              <a:rPr lang="en-US" sz="2400" b="1" dirty="0"/>
              <a:t> pattern that is perceived as pain. </a:t>
            </a:r>
            <a:endParaRPr lang="en-US" sz="2400" b="1" dirty="0" smtClean="0"/>
          </a:p>
          <a:p>
            <a:pPr marL="571500" indent="-457200">
              <a:buFont typeface="Wingdings" panose="05000000000000000000" pitchFamily="2" charset="2"/>
              <a:buChar char="Ø"/>
            </a:pPr>
            <a:r>
              <a:rPr lang="en-US" sz="2400" b="1" dirty="0" smtClean="0"/>
              <a:t>The </a:t>
            </a:r>
            <a:r>
              <a:rPr lang="en-US" sz="2400" b="1" dirty="0" err="1"/>
              <a:t>neuromatrix</a:t>
            </a:r>
            <a:r>
              <a:rPr lang="en-US" sz="2400" b="1" dirty="0"/>
              <a:t> theory highlights the role of the brain in sustaining the experience of pain.</a:t>
            </a:r>
          </a:p>
        </p:txBody>
      </p:sp>
      <p:sp>
        <p:nvSpPr>
          <p:cNvPr id="4" name="Footer Placeholder 3"/>
          <p:cNvSpPr>
            <a:spLocks noGrp="1"/>
          </p:cNvSpPr>
          <p:nvPr>
            <p:ph type="ftr" sz="quarter" idx="11"/>
          </p:nvPr>
        </p:nvSpPr>
        <p:spPr/>
        <p:txBody>
          <a:bodyPr/>
          <a:lstStyle/>
          <a:p>
            <a:r>
              <a:rPr lang="en-US" smtClean="0"/>
              <a:t>Dr. Irene Roco </a:t>
            </a:r>
            <a:endParaRPr lang="en-US"/>
          </a:p>
        </p:txBody>
      </p:sp>
      <p:pic>
        <p:nvPicPr>
          <p:cNvPr id="5" name="Picture 4"/>
          <p:cNvPicPr>
            <a:picLocks noChangeAspect="1"/>
          </p:cNvPicPr>
          <p:nvPr/>
        </p:nvPicPr>
        <p:blipFill>
          <a:blip r:embed="rId2"/>
          <a:stretch>
            <a:fillRect/>
          </a:stretch>
        </p:blipFill>
        <p:spPr>
          <a:xfrm>
            <a:off x="9255967" y="512288"/>
            <a:ext cx="2819400" cy="5608594"/>
          </a:xfrm>
          <a:prstGeom prst="rect">
            <a:avLst/>
          </a:prstGeom>
        </p:spPr>
      </p:pic>
      <p:pic>
        <p:nvPicPr>
          <p:cNvPr id="6" name="Picture 5"/>
          <p:cNvPicPr>
            <a:picLocks noChangeAspect="1"/>
          </p:cNvPicPr>
          <p:nvPr/>
        </p:nvPicPr>
        <p:blipFill rotWithShape="1">
          <a:blip r:embed="rId3"/>
          <a:srcRect t="14691" r="52752" b="2280"/>
          <a:stretch/>
        </p:blipFill>
        <p:spPr>
          <a:xfrm>
            <a:off x="6700838" y="286603"/>
            <a:ext cx="2555129" cy="5983567"/>
          </a:xfrm>
          <a:prstGeom prst="rect">
            <a:avLst/>
          </a:prstGeom>
        </p:spPr>
      </p:pic>
    </p:spTree>
    <p:extLst>
      <p:ext uri="{BB962C8B-B14F-4D97-AF65-F5344CB8AC3E}">
        <p14:creationId xmlns:p14="http://schemas.microsoft.com/office/powerpoint/2010/main" val="12833653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Rectangle 2"/>
          <p:cNvSpPr>
            <a:spLocks noGrp="1" noChangeArrowheads="1"/>
          </p:cNvSpPr>
          <p:nvPr>
            <p:ph type="title"/>
          </p:nvPr>
        </p:nvSpPr>
        <p:spPr>
          <a:xfrm>
            <a:off x="3554730" y="500916"/>
            <a:ext cx="4258491" cy="1005168"/>
          </a:xfrm>
          <a:solidFill>
            <a:schemeClr val="accent1">
              <a:lumMod val="60000"/>
              <a:lumOff val="40000"/>
            </a:schemeClr>
          </a:solidFill>
        </p:spPr>
        <p:txBody>
          <a:bodyPr/>
          <a:lstStyle/>
          <a:p>
            <a:pPr algn="ctr">
              <a:defRPr/>
            </a:pPr>
            <a:r>
              <a:rPr lang="en-US" b="1" dirty="0" smtClean="0"/>
              <a:t>Effects of Pain</a:t>
            </a:r>
          </a:p>
        </p:txBody>
      </p:sp>
      <p:sp>
        <p:nvSpPr>
          <p:cNvPr id="7171" name="Rectangle 3"/>
          <p:cNvSpPr>
            <a:spLocks noGrp="1" noChangeArrowheads="1"/>
          </p:cNvSpPr>
          <p:nvPr>
            <p:ph idx="1"/>
          </p:nvPr>
        </p:nvSpPr>
        <p:spPr>
          <a:xfrm>
            <a:off x="685801" y="1845733"/>
            <a:ext cx="8159620" cy="4426479"/>
          </a:xfrm>
        </p:spPr>
        <p:txBody>
          <a:bodyPr>
            <a:noAutofit/>
          </a:bodyPr>
          <a:lstStyle/>
          <a:p>
            <a:pPr>
              <a:buFont typeface="Wingdings" panose="05000000000000000000" pitchFamily="2" charset="2"/>
              <a:buChar char="Ø"/>
            </a:pPr>
            <a:r>
              <a:rPr lang="en-US" altLang="en-US" sz="2800" b="1" dirty="0" smtClean="0"/>
              <a:t>Sleep deprivation </a:t>
            </a:r>
          </a:p>
          <a:p>
            <a:r>
              <a:rPr lang="en-US" altLang="en-US" sz="2800" b="1" dirty="0" smtClean="0"/>
              <a:t>Acute pain </a:t>
            </a:r>
          </a:p>
          <a:p>
            <a:pPr lvl="1"/>
            <a:r>
              <a:rPr lang="en-US" altLang="en-US" sz="2800" b="1" dirty="0" smtClean="0"/>
              <a:t>Can affect respiratory ( </a:t>
            </a:r>
            <a:r>
              <a:rPr lang="en-US" sz="2800" dirty="0"/>
              <a:t>unable to take a deep breath </a:t>
            </a:r>
            <a:r>
              <a:rPr lang="en-US" sz="2800" dirty="0" smtClean="0"/>
              <a:t>) </a:t>
            </a:r>
            <a:r>
              <a:rPr lang="en-US" altLang="en-US" sz="2800" b="1" dirty="0" smtClean="0"/>
              <a:t>, cardiovascular</a:t>
            </a:r>
            <a:r>
              <a:rPr lang="en-US" sz="2800" dirty="0"/>
              <a:t> and may experience increased fatigue and decreased mobility</a:t>
            </a:r>
            <a:r>
              <a:rPr lang="en-US" altLang="en-US" sz="2800" b="1" dirty="0"/>
              <a:t>, endocrine </a:t>
            </a:r>
            <a:r>
              <a:rPr lang="en-US" altLang="en-US" sz="2800" dirty="0" smtClean="0"/>
              <a:t>(increased </a:t>
            </a:r>
            <a:r>
              <a:rPr lang="en-US" altLang="en-US" sz="2800" dirty="0"/>
              <a:t>production of </a:t>
            </a:r>
            <a:r>
              <a:rPr lang="en-US" altLang="en-US" sz="2800" dirty="0" smtClean="0"/>
              <a:t>cortisol</a:t>
            </a:r>
            <a:r>
              <a:rPr lang="en-US" altLang="en-US" sz="2800" b="1" dirty="0" smtClean="0"/>
              <a:t>) </a:t>
            </a:r>
          </a:p>
          <a:p>
            <a:pPr lvl="1"/>
            <a:r>
              <a:rPr lang="en-US" altLang="en-US" sz="2800" b="1" dirty="0" smtClean="0"/>
              <a:t>immune systems </a:t>
            </a:r>
            <a:r>
              <a:rPr lang="en-US" altLang="en-US" sz="2800" dirty="0" smtClean="0"/>
              <a:t>( Stress response increases metabolic rate, cardiac output, risk for physiologic </a:t>
            </a:r>
            <a:r>
              <a:rPr lang="en-US" altLang="en-US" sz="2800" dirty="0"/>
              <a:t>disorders  </a:t>
            </a:r>
            <a:r>
              <a:rPr lang="en-US" altLang="en-US" sz="2800" dirty="0" smtClean="0"/>
              <a:t>(increased </a:t>
            </a:r>
            <a:r>
              <a:rPr lang="en-US" altLang="en-US" sz="2800" dirty="0"/>
              <a:t>retention of </a:t>
            </a:r>
            <a:r>
              <a:rPr lang="en-US" altLang="en-US" sz="2800" dirty="0" smtClean="0"/>
              <a:t>fluids)</a:t>
            </a:r>
            <a:endParaRPr lang="en-US" altLang="en-US" sz="2800" dirty="0"/>
          </a:p>
          <a:p>
            <a:pPr marL="200025" lvl="1" indent="-142875">
              <a:buNone/>
            </a:pPr>
            <a:endParaRPr lang="en-US" altLang="en-US" sz="2800" b="1" dirty="0" smtClean="0"/>
          </a:p>
          <a:p>
            <a:pPr lvl="1"/>
            <a:endParaRPr lang="en-US" altLang="en-US" sz="2800" b="1" dirty="0" smtClean="0"/>
          </a:p>
        </p:txBody>
      </p:sp>
      <p:sp>
        <p:nvSpPr>
          <p:cNvPr id="2" name="Footer Placeholder 1"/>
          <p:cNvSpPr>
            <a:spLocks noGrp="1"/>
          </p:cNvSpPr>
          <p:nvPr>
            <p:ph type="ftr" sz="quarter" idx="11"/>
          </p:nvPr>
        </p:nvSpPr>
        <p:spPr/>
        <p:txBody>
          <a:bodyPr/>
          <a:lstStyle/>
          <a:p>
            <a:r>
              <a:rPr lang="en-US" smtClean="0"/>
              <a:t>Dr. Irene Roco </a:t>
            </a:r>
            <a:endParaRPr lang="en-US"/>
          </a:p>
        </p:txBody>
      </p:sp>
      <p:pic>
        <p:nvPicPr>
          <p:cNvPr id="3" name="Picture 2"/>
          <p:cNvPicPr>
            <a:picLocks noChangeAspect="1"/>
          </p:cNvPicPr>
          <p:nvPr/>
        </p:nvPicPr>
        <p:blipFill>
          <a:blip r:embed="rId2"/>
          <a:stretch>
            <a:fillRect/>
          </a:stretch>
        </p:blipFill>
        <p:spPr>
          <a:xfrm>
            <a:off x="8508989" y="416983"/>
            <a:ext cx="3209925" cy="2438184"/>
          </a:xfrm>
          <a:prstGeom prst="rect">
            <a:avLst/>
          </a:prstGeom>
        </p:spPr>
      </p:pic>
    </p:spTree>
    <p:extLst>
      <p:ext uri="{BB962C8B-B14F-4D97-AF65-F5344CB8AC3E}">
        <p14:creationId xmlns:p14="http://schemas.microsoft.com/office/powerpoint/2010/main" val="27129108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Rectangle 2"/>
          <p:cNvSpPr>
            <a:spLocks noGrp="1" noChangeArrowheads="1"/>
          </p:cNvSpPr>
          <p:nvPr>
            <p:ph type="title"/>
          </p:nvPr>
        </p:nvSpPr>
        <p:spPr>
          <a:xfrm>
            <a:off x="1097280" y="286603"/>
            <a:ext cx="10058400" cy="1048711"/>
          </a:xfrm>
          <a:solidFill>
            <a:schemeClr val="accent1">
              <a:lumMod val="60000"/>
              <a:lumOff val="40000"/>
            </a:schemeClr>
          </a:solidFill>
        </p:spPr>
        <p:txBody>
          <a:bodyPr/>
          <a:lstStyle/>
          <a:p>
            <a:pPr>
              <a:defRPr/>
            </a:pPr>
            <a:r>
              <a:rPr lang="en-US" dirty="0" smtClean="0"/>
              <a:t>Effects of Pain (cont’d)</a:t>
            </a:r>
          </a:p>
        </p:txBody>
      </p:sp>
      <p:sp>
        <p:nvSpPr>
          <p:cNvPr id="8195" name="Rectangle 3"/>
          <p:cNvSpPr>
            <a:spLocks noGrp="1" noChangeArrowheads="1"/>
          </p:cNvSpPr>
          <p:nvPr>
            <p:ph idx="1"/>
          </p:nvPr>
        </p:nvSpPr>
        <p:spPr/>
        <p:txBody>
          <a:bodyPr>
            <a:normAutofit/>
          </a:bodyPr>
          <a:lstStyle/>
          <a:p>
            <a:r>
              <a:rPr lang="en-US" altLang="en-US" sz="2800" b="1" dirty="0" smtClean="0"/>
              <a:t>Chronic pain</a:t>
            </a:r>
          </a:p>
          <a:p>
            <a:pPr lvl="1"/>
            <a:r>
              <a:rPr lang="en-US" altLang="en-US" sz="2400" b="1" dirty="0" smtClean="0"/>
              <a:t>Depression</a:t>
            </a:r>
          </a:p>
          <a:p>
            <a:pPr lvl="1"/>
            <a:r>
              <a:rPr lang="en-US" altLang="en-US" sz="2400" b="1" dirty="0" smtClean="0"/>
              <a:t>Increased disability</a:t>
            </a:r>
          </a:p>
          <a:p>
            <a:pPr lvl="1"/>
            <a:r>
              <a:rPr lang="en-US" altLang="en-US" sz="2400" b="1" dirty="0" smtClean="0"/>
              <a:t>Suppression of immune function</a:t>
            </a:r>
          </a:p>
        </p:txBody>
      </p:sp>
      <p:sp>
        <p:nvSpPr>
          <p:cNvPr id="2" name="Footer Placeholder 1"/>
          <p:cNvSpPr>
            <a:spLocks noGrp="1"/>
          </p:cNvSpPr>
          <p:nvPr>
            <p:ph type="ftr" sz="quarter" idx="11"/>
          </p:nvPr>
        </p:nvSpPr>
        <p:spPr/>
        <p:txBody>
          <a:bodyPr/>
          <a:lstStyle/>
          <a:p>
            <a:r>
              <a:rPr lang="en-US" smtClean="0"/>
              <a:t>Dr. Irene Roco </a:t>
            </a:r>
            <a:endParaRPr lang="en-US"/>
          </a:p>
        </p:txBody>
      </p:sp>
      <p:pic>
        <p:nvPicPr>
          <p:cNvPr id="3" name="Picture 2"/>
          <p:cNvPicPr>
            <a:picLocks noChangeAspect="1"/>
          </p:cNvPicPr>
          <p:nvPr/>
        </p:nvPicPr>
        <p:blipFill>
          <a:blip r:embed="rId2"/>
          <a:stretch>
            <a:fillRect/>
          </a:stretch>
        </p:blipFill>
        <p:spPr>
          <a:xfrm>
            <a:off x="7535689" y="534880"/>
            <a:ext cx="3028950" cy="2782250"/>
          </a:xfrm>
          <a:prstGeom prst="rect">
            <a:avLst/>
          </a:prstGeom>
        </p:spPr>
      </p:pic>
    </p:spTree>
    <p:extLst>
      <p:ext uri="{BB962C8B-B14F-4D97-AF65-F5344CB8AC3E}">
        <p14:creationId xmlns:p14="http://schemas.microsoft.com/office/powerpoint/2010/main" val="190922549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mtClean="0"/>
              <a:t>Question</a:t>
            </a:r>
            <a:endParaRPr lang="en-US" dirty="0" smtClean="0"/>
          </a:p>
        </p:txBody>
      </p:sp>
      <p:sp>
        <p:nvSpPr>
          <p:cNvPr id="3" name="Content Placeholder 2"/>
          <p:cNvSpPr>
            <a:spLocks noGrp="1"/>
          </p:cNvSpPr>
          <p:nvPr>
            <p:ph idx="1"/>
          </p:nvPr>
        </p:nvSpPr>
        <p:spPr>
          <a:xfrm>
            <a:off x="1097280" y="1845734"/>
            <a:ext cx="4331970" cy="4023360"/>
          </a:xfrm>
        </p:spPr>
        <p:txBody>
          <a:bodyPr/>
          <a:lstStyle/>
          <a:p>
            <a:pPr>
              <a:defRPr/>
            </a:pPr>
            <a:r>
              <a:rPr lang="en-US" dirty="0" smtClean="0"/>
              <a:t>What is the time frame for pain that can be classified as chronic?</a:t>
            </a:r>
          </a:p>
          <a:p>
            <a:pPr marL="457200" indent="-457200">
              <a:buFont typeface="+mj-lt"/>
              <a:buAutoNum type="alphaUcPeriod"/>
              <a:defRPr/>
            </a:pPr>
            <a:r>
              <a:rPr lang="en-US" dirty="0" smtClean="0"/>
              <a:t>1 month</a:t>
            </a:r>
          </a:p>
          <a:p>
            <a:pPr marL="457200" indent="-457200">
              <a:buFont typeface="+mj-lt"/>
              <a:buAutoNum type="alphaUcPeriod"/>
              <a:defRPr/>
            </a:pPr>
            <a:r>
              <a:rPr lang="en-US" dirty="0" smtClean="0"/>
              <a:t>2 to 3 months</a:t>
            </a:r>
          </a:p>
          <a:p>
            <a:pPr marL="457200" indent="-457200">
              <a:buFont typeface="+mj-lt"/>
              <a:buAutoNum type="alphaUcPeriod"/>
              <a:defRPr/>
            </a:pPr>
            <a:r>
              <a:rPr lang="en-US" dirty="0" smtClean="0"/>
              <a:t>4 to 5 months</a:t>
            </a:r>
          </a:p>
          <a:p>
            <a:pPr marL="457200" indent="-457200">
              <a:buFont typeface="+mj-lt"/>
              <a:buAutoNum type="alphaUcPeriod"/>
              <a:defRPr/>
            </a:pPr>
            <a:r>
              <a:rPr lang="en-US" dirty="0" smtClean="0"/>
              <a:t>Longer than 6 months</a:t>
            </a:r>
          </a:p>
        </p:txBody>
      </p:sp>
      <p:sp>
        <p:nvSpPr>
          <p:cNvPr id="4" name="Footer Placeholder 3"/>
          <p:cNvSpPr>
            <a:spLocks noGrp="1"/>
          </p:cNvSpPr>
          <p:nvPr>
            <p:ph type="ftr" sz="quarter" idx="11"/>
          </p:nvPr>
        </p:nvSpPr>
        <p:spPr/>
        <p:txBody>
          <a:bodyPr/>
          <a:lstStyle/>
          <a:p>
            <a:r>
              <a:rPr lang="en-US" smtClean="0"/>
              <a:t>Dr. Irene Roco </a:t>
            </a:r>
            <a:endParaRPr lang="en-US"/>
          </a:p>
        </p:txBody>
      </p:sp>
      <p:sp>
        <p:nvSpPr>
          <p:cNvPr id="5" name="Content Placeholder 2"/>
          <p:cNvSpPr txBox="1">
            <a:spLocks/>
          </p:cNvSpPr>
          <p:nvPr/>
        </p:nvSpPr>
        <p:spPr>
          <a:xfrm>
            <a:off x="5900738" y="1845734"/>
            <a:ext cx="5254942" cy="4023360"/>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r>
              <a:rPr lang="en-US" altLang="en-US" dirty="0" smtClean="0"/>
              <a:t>D. Longer than 6 months</a:t>
            </a:r>
          </a:p>
          <a:p>
            <a:r>
              <a:rPr lang="en-US" altLang="en-US" dirty="0" smtClean="0"/>
              <a:t>Rationale: Chronic pain is constant or intermittent pain that persists beyond the expected healing time and that can seldom be attributed to a specific cause or injury. Chronic pain may be defined as pain that lasts for 6 month or longer, although 6 months is an arbitrary period for differentiating between acute and chronic pain.</a:t>
            </a:r>
          </a:p>
        </p:txBody>
      </p:sp>
    </p:spTree>
    <p:extLst>
      <p:ext uri="{BB962C8B-B14F-4D97-AF65-F5344CB8AC3E}">
        <p14:creationId xmlns:p14="http://schemas.microsoft.com/office/powerpoint/2010/main" val="2543951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500" fill="hold"/>
                                        <p:tgtEl>
                                          <p:spTgt spid="5"/>
                                        </p:tgtEl>
                                        <p:attrNameLst>
                                          <p:attrName>ppt_x</p:attrName>
                                        </p:attrNameLst>
                                      </p:cBhvr>
                                      <p:tavLst>
                                        <p:tav tm="0">
                                          <p:val>
                                            <p:strVal val="#ppt_x"/>
                                          </p:val>
                                        </p:tav>
                                        <p:tav tm="100000">
                                          <p:val>
                                            <p:strVal val="#ppt_x"/>
                                          </p:val>
                                        </p:tav>
                                      </p:tavLst>
                                    </p:anim>
                                    <p:anim calcmode="lin" valueType="num">
                                      <p:cBhvr additive="base">
                                        <p:cTn id="3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Question</a:t>
            </a:r>
          </a:p>
        </p:txBody>
      </p:sp>
      <p:sp>
        <p:nvSpPr>
          <p:cNvPr id="14339" name="Content Placeholder 2"/>
          <p:cNvSpPr>
            <a:spLocks noGrp="1"/>
          </p:cNvSpPr>
          <p:nvPr>
            <p:ph idx="1"/>
          </p:nvPr>
        </p:nvSpPr>
        <p:spPr>
          <a:xfrm>
            <a:off x="809173" y="1737360"/>
            <a:ext cx="4677228" cy="3652838"/>
          </a:xfrm>
        </p:spPr>
        <p:txBody>
          <a:bodyPr>
            <a:normAutofit/>
          </a:bodyPr>
          <a:lstStyle/>
          <a:p>
            <a:r>
              <a:rPr lang="en-US" altLang="en-US" sz="2800" b="1" dirty="0" smtClean="0"/>
              <a:t>Tell whether the following statement is true or false:</a:t>
            </a:r>
          </a:p>
          <a:p>
            <a:r>
              <a:rPr lang="en-US" altLang="en-US" sz="2800" b="1" dirty="0" smtClean="0"/>
              <a:t>Endorphins represent the same mechanism of pain relief as nonnarcotic analgesics.</a:t>
            </a:r>
          </a:p>
        </p:txBody>
      </p:sp>
      <p:sp>
        <p:nvSpPr>
          <p:cNvPr id="4" name="Content Placeholder 2"/>
          <p:cNvSpPr txBox="1">
            <a:spLocks/>
          </p:cNvSpPr>
          <p:nvPr/>
        </p:nvSpPr>
        <p:spPr>
          <a:xfrm>
            <a:off x="5907314" y="1845734"/>
            <a:ext cx="5248366" cy="4023360"/>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r>
              <a:rPr lang="en-US" altLang="en-US" b="1" dirty="0" smtClean="0"/>
              <a:t>False.</a:t>
            </a:r>
          </a:p>
          <a:p>
            <a:r>
              <a:rPr lang="en-US" altLang="en-US" b="1" dirty="0" smtClean="0"/>
              <a:t>Rationale: </a:t>
            </a:r>
          </a:p>
          <a:p>
            <a:r>
              <a:rPr lang="en-US" altLang="en-US" b="1" dirty="0" smtClean="0"/>
              <a:t>Endorphins do not represent the same mechanism of pain relief as nonnarcotic analgesics. Endorphins release inhibits the transmission of painful impulses. They are endogenous neurotransmitters structurally similar to opioids. They are found in heavy concentration in the central nervous system.</a:t>
            </a:r>
          </a:p>
        </p:txBody>
      </p:sp>
      <p:sp>
        <p:nvSpPr>
          <p:cNvPr id="3" name="Footer Placeholder 2"/>
          <p:cNvSpPr>
            <a:spLocks noGrp="1"/>
          </p:cNvSpPr>
          <p:nvPr>
            <p:ph type="ftr" sz="quarter" idx="11"/>
          </p:nvPr>
        </p:nvSpPr>
        <p:spPr/>
        <p:txBody>
          <a:bodyPr/>
          <a:lstStyle/>
          <a:p>
            <a:r>
              <a:rPr lang="en-US" smtClean="0"/>
              <a:t>Dr. Irene Roco </a:t>
            </a:r>
            <a:endParaRPr lang="en-US"/>
          </a:p>
        </p:txBody>
      </p:sp>
    </p:spTree>
    <p:extLst>
      <p:ext uri="{BB962C8B-B14F-4D97-AF65-F5344CB8AC3E}">
        <p14:creationId xmlns:p14="http://schemas.microsoft.com/office/powerpoint/2010/main" val="3662255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33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2"/>
          <p:cNvSpPr>
            <a:spLocks noGrp="1" noChangeArrowheads="1"/>
          </p:cNvSpPr>
          <p:nvPr>
            <p:ph type="title"/>
          </p:nvPr>
        </p:nvSpPr>
        <p:spPr>
          <a:xfrm>
            <a:off x="1097280" y="286604"/>
            <a:ext cx="10058400" cy="1092254"/>
          </a:xfrm>
          <a:solidFill>
            <a:schemeClr val="accent1">
              <a:lumMod val="60000"/>
              <a:lumOff val="40000"/>
            </a:schemeClr>
          </a:solidFill>
        </p:spPr>
        <p:txBody>
          <a:bodyPr/>
          <a:lstStyle/>
          <a:p>
            <a:pPr>
              <a:defRPr/>
            </a:pPr>
            <a:r>
              <a:rPr lang="en-US" b="1" dirty="0" smtClean="0"/>
              <a:t>Factors that Influence Pain Response</a:t>
            </a:r>
          </a:p>
        </p:txBody>
      </p:sp>
      <p:sp>
        <p:nvSpPr>
          <p:cNvPr id="16387" name="Rectangle 3"/>
          <p:cNvSpPr>
            <a:spLocks noGrp="1" noChangeArrowheads="1"/>
          </p:cNvSpPr>
          <p:nvPr>
            <p:ph idx="1"/>
          </p:nvPr>
        </p:nvSpPr>
        <p:spPr>
          <a:xfrm>
            <a:off x="1097280" y="1845734"/>
            <a:ext cx="10289858" cy="4023360"/>
          </a:xfrm>
        </p:spPr>
        <p:txBody>
          <a:bodyPr>
            <a:normAutofit/>
          </a:bodyPr>
          <a:lstStyle/>
          <a:p>
            <a:pPr marL="400050" indent="-400050">
              <a:buFont typeface="Wingdings" panose="05000000000000000000" pitchFamily="2" charset="2"/>
              <a:buChar char="Ø"/>
            </a:pPr>
            <a:r>
              <a:rPr lang="en-US" altLang="en-US" sz="2800" b="1" dirty="0" smtClean="0"/>
              <a:t>Past </a:t>
            </a:r>
            <a:r>
              <a:rPr lang="en-US" altLang="en-US" sz="2800" b="1" dirty="0"/>
              <a:t>experience -  </a:t>
            </a:r>
            <a:r>
              <a:rPr lang="en-US" altLang="en-US" sz="2400" dirty="0"/>
              <a:t>Once a person experiences severe pain, that person knows just how severe it can be. Conversely, someone who has never had severe pain may have no fear of such pain</a:t>
            </a:r>
            <a:r>
              <a:rPr lang="en-US" altLang="en-US" sz="2800" b="1" dirty="0"/>
              <a:t>. </a:t>
            </a:r>
            <a:endParaRPr lang="en-US" altLang="en-US" sz="2800" b="1" dirty="0" smtClean="0"/>
          </a:p>
          <a:p>
            <a:pPr marL="400050" indent="-400050">
              <a:buFont typeface="Wingdings" panose="05000000000000000000" pitchFamily="2" charset="2"/>
              <a:buChar char="Ø"/>
            </a:pPr>
            <a:r>
              <a:rPr lang="en-US" altLang="en-US" sz="2800" b="1" dirty="0"/>
              <a:t>Anxiety </a:t>
            </a:r>
            <a:r>
              <a:rPr lang="en-US" altLang="en-US" sz="2800" b="1" dirty="0" smtClean="0"/>
              <a:t> - </a:t>
            </a:r>
            <a:r>
              <a:rPr lang="en-US" altLang="en-US" sz="2400" dirty="0" smtClean="0"/>
              <a:t>anxiety </a:t>
            </a:r>
            <a:r>
              <a:rPr lang="en-US" altLang="en-US" sz="2400" dirty="0"/>
              <a:t>that is relevant </a:t>
            </a:r>
            <a:r>
              <a:rPr lang="en-US" altLang="en-US" sz="2400" b="1" u="sng" dirty="0"/>
              <a:t>or related to the pain may increase </a:t>
            </a:r>
            <a:r>
              <a:rPr lang="en-US" altLang="en-US" sz="2400" dirty="0"/>
              <a:t>the patient’s perception of </a:t>
            </a:r>
            <a:r>
              <a:rPr lang="en-US" altLang="en-US" sz="2400" dirty="0" smtClean="0"/>
              <a:t>pain</a:t>
            </a:r>
            <a:r>
              <a:rPr lang="en-US" altLang="en-US" sz="2800" b="1" dirty="0" smtClean="0"/>
              <a:t> </a:t>
            </a:r>
            <a:r>
              <a:rPr lang="en-US" altLang="en-US" sz="2800" b="1" dirty="0"/>
              <a:t>; </a:t>
            </a:r>
            <a:r>
              <a:rPr lang="en-US" altLang="en-US" sz="2400" dirty="0"/>
              <a:t>Anxiety that is </a:t>
            </a:r>
            <a:r>
              <a:rPr lang="en-US" altLang="en-US" sz="2400" b="1" u="sng" dirty="0"/>
              <a:t>unrelated to the pain may distract </a:t>
            </a:r>
            <a:r>
              <a:rPr lang="en-US" altLang="en-US" sz="2400" dirty="0"/>
              <a:t>the patient and may actually decrease the perception of pain. </a:t>
            </a:r>
            <a:r>
              <a:rPr lang="en-US" altLang="en-US" sz="2400" b="1" dirty="0"/>
              <a:t> </a:t>
            </a:r>
            <a:endParaRPr lang="en-US" altLang="en-US" sz="2400" b="1" dirty="0" smtClean="0"/>
          </a:p>
          <a:p>
            <a:pPr marL="400050" indent="-400050">
              <a:buFont typeface="Wingdings" panose="05000000000000000000" pitchFamily="2" charset="2"/>
              <a:buChar char="Ø"/>
            </a:pPr>
            <a:r>
              <a:rPr lang="en-US" altLang="en-US" sz="2800" b="1" dirty="0"/>
              <a:t>Depression -  </a:t>
            </a:r>
            <a:r>
              <a:rPr lang="en-US" altLang="en-US" sz="2400" dirty="0"/>
              <a:t>Longer durations of pain are associated with an increased incidence of </a:t>
            </a:r>
            <a:r>
              <a:rPr lang="en-US" altLang="en-US" sz="2400" dirty="0" smtClean="0"/>
              <a:t>depression</a:t>
            </a:r>
          </a:p>
        </p:txBody>
      </p:sp>
      <p:sp>
        <p:nvSpPr>
          <p:cNvPr id="2" name="Footer Placeholder 1"/>
          <p:cNvSpPr>
            <a:spLocks noGrp="1"/>
          </p:cNvSpPr>
          <p:nvPr>
            <p:ph type="ftr" sz="quarter" idx="11"/>
          </p:nvPr>
        </p:nvSpPr>
        <p:spPr/>
        <p:txBody>
          <a:bodyPr/>
          <a:lstStyle/>
          <a:p>
            <a:r>
              <a:rPr lang="en-US" smtClean="0"/>
              <a:t>Dr. Irene Roco </a:t>
            </a:r>
            <a:endParaRPr lang="en-US"/>
          </a:p>
        </p:txBody>
      </p:sp>
    </p:spTree>
    <p:extLst>
      <p:ext uri="{BB962C8B-B14F-4D97-AF65-F5344CB8AC3E}">
        <p14:creationId xmlns:p14="http://schemas.microsoft.com/office/powerpoint/2010/main" val="397505484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2"/>
          <p:cNvSpPr>
            <a:spLocks noGrp="1" noChangeArrowheads="1"/>
          </p:cNvSpPr>
          <p:nvPr>
            <p:ph type="title"/>
          </p:nvPr>
        </p:nvSpPr>
        <p:spPr>
          <a:xfrm>
            <a:off x="1097280" y="286604"/>
            <a:ext cx="10058400" cy="1092254"/>
          </a:xfrm>
          <a:solidFill>
            <a:schemeClr val="accent1">
              <a:lumMod val="60000"/>
              <a:lumOff val="40000"/>
            </a:schemeClr>
          </a:solidFill>
        </p:spPr>
        <p:txBody>
          <a:bodyPr/>
          <a:lstStyle/>
          <a:p>
            <a:pPr>
              <a:defRPr/>
            </a:pPr>
            <a:r>
              <a:rPr lang="en-US" b="1" dirty="0" smtClean="0"/>
              <a:t>Factors that Influence Pain Response</a:t>
            </a:r>
          </a:p>
        </p:txBody>
      </p:sp>
      <p:sp>
        <p:nvSpPr>
          <p:cNvPr id="16387" name="Rectangle 3"/>
          <p:cNvSpPr>
            <a:spLocks noGrp="1" noChangeArrowheads="1"/>
          </p:cNvSpPr>
          <p:nvPr>
            <p:ph idx="1"/>
          </p:nvPr>
        </p:nvSpPr>
        <p:spPr>
          <a:xfrm>
            <a:off x="1097280" y="1845734"/>
            <a:ext cx="10289858" cy="4023360"/>
          </a:xfrm>
        </p:spPr>
        <p:txBody>
          <a:bodyPr>
            <a:normAutofit lnSpcReduction="10000"/>
          </a:bodyPr>
          <a:lstStyle/>
          <a:p>
            <a:pPr marL="400050" indent="-400050">
              <a:buFont typeface="Wingdings" panose="05000000000000000000" pitchFamily="2" charset="2"/>
              <a:buChar char="Ø"/>
            </a:pPr>
            <a:r>
              <a:rPr lang="en-US" altLang="en-US" sz="2800" b="1" dirty="0" smtClean="0"/>
              <a:t>Culture </a:t>
            </a:r>
            <a:r>
              <a:rPr lang="en-US" altLang="en-US" sz="2800" b="1" dirty="0"/>
              <a:t>- </a:t>
            </a:r>
            <a:r>
              <a:rPr lang="en-US" altLang="en-US" sz="2600" dirty="0"/>
              <a:t>Beliefs about pain and how to respond to it differ from one culture to the next</a:t>
            </a:r>
            <a:endParaRPr lang="en-US" altLang="en-US" sz="2600" dirty="0" smtClean="0"/>
          </a:p>
          <a:p>
            <a:pPr marL="400050" indent="-400050">
              <a:buFont typeface="Wingdings" panose="05000000000000000000" pitchFamily="2" charset="2"/>
              <a:buChar char="Ø"/>
            </a:pPr>
            <a:r>
              <a:rPr lang="en-US" altLang="en-US" sz="2800" b="1" dirty="0" smtClean="0"/>
              <a:t>Age </a:t>
            </a:r>
            <a:r>
              <a:rPr lang="en-US" altLang="en-US" sz="2800" b="1" dirty="0"/>
              <a:t>- </a:t>
            </a:r>
            <a:r>
              <a:rPr lang="en-US" altLang="en-US" sz="2600" dirty="0"/>
              <a:t>The way an older person responds to pain </a:t>
            </a:r>
            <a:r>
              <a:rPr lang="en-US" altLang="en-US" sz="2600" b="1" u="sng" dirty="0"/>
              <a:t>may differ </a:t>
            </a:r>
            <a:r>
              <a:rPr lang="en-US" altLang="en-US" sz="2600" dirty="0"/>
              <a:t>from the way a younger person responds. </a:t>
            </a:r>
            <a:r>
              <a:rPr lang="en-US" altLang="en-US" sz="2600" dirty="0" smtClean="0"/>
              <a:t>If </a:t>
            </a:r>
            <a:r>
              <a:rPr lang="en-US" altLang="en-US" sz="2600" dirty="0"/>
              <a:t>pain perception is diminished in the elderly person, it is most likely secondary to a disease process (</a:t>
            </a:r>
            <a:r>
              <a:rPr lang="en-US" altLang="en-US" sz="2600" dirty="0" err="1"/>
              <a:t>eg</a:t>
            </a:r>
            <a:r>
              <a:rPr lang="en-US" altLang="en-US" sz="2600" dirty="0"/>
              <a:t>, diabetes) rather than to aging (American Geriatrics Society, 1998</a:t>
            </a:r>
            <a:r>
              <a:rPr lang="en-US" altLang="en-US" sz="2800" b="1" dirty="0"/>
              <a:t>)</a:t>
            </a:r>
            <a:endParaRPr lang="en-US" altLang="en-US" sz="2800" b="1" dirty="0" smtClean="0"/>
          </a:p>
          <a:p>
            <a:pPr marL="400050" indent="-400050">
              <a:buFont typeface="Wingdings" panose="05000000000000000000" pitchFamily="2" charset="2"/>
              <a:buChar char="Ø"/>
            </a:pPr>
            <a:r>
              <a:rPr lang="en-US" altLang="en-US" sz="2800" b="1" dirty="0"/>
              <a:t>Gender -  </a:t>
            </a:r>
            <a:r>
              <a:rPr lang="en-US" altLang="en-US" sz="2600" b="1" dirty="0"/>
              <a:t>Women had higher </a:t>
            </a:r>
            <a:r>
              <a:rPr lang="en-US" altLang="en-US" sz="2600" dirty="0"/>
              <a:t>pain intensity, pain unpleasantness, frustration, and fear compared to men. Robinson, Riley, Meyers et al. (2001); </a:t>
            </a:r>
            <a:r>
              <a:rPr lang="en-US" altLang="en-US" sz="2600" b="1" dirty="0" smtClean="0"/>
              <a:t>men being more anxious </a:t>
            </a:r>
            <a:r>
              <a:rPr lang="en-US" altLang="en-US" sz="2600" dirty="0" smtClean="0"/>
              <a:t>about </a:t>
            </a:r>
            <a:r>
              <a:rPr lang="en-US" altLang="en-US" sz="2600" dirty="0"/>
              <a:t>their </a:t>
            </a:r>
            <a:r>
              <a:rPr lang="en-US" altLang="en-US" sz="2600" dirty="0" smtClean="0"/>
              <a:t>pain ( </a:t>
            </a:r>
            <a:r>
              <a:rPr lang="en-US" altLang="en-US" sz="2600" dirty="0"/>
              <a:t>Edwards, </a:t>
            </a:r>
            <a:r>
              <a:rPr lang="en-US" altLang="en-US" sz="2600" dirty="0" err="1"/>
              <a:t>Auguston</a:t>
            </a:r>
            <a:r>
              <a:rPr lang="en-US" altLang="en-US" sz="2600" dirty="0"/>
              <a:t> and </a:t>
            </a:r>
            <a:r>
              <a:rPr lang="en-US" altLang="en-US" sz="2600" dirty="0" err="1"/>
              <a:t>Fillingim</a:t>
            </a:r>
            <a:r>
              <a:rPr lang="en-US" altLang="en-US" sz="2600" dirty="0"/>
              <a:t> (2000) </a:t>
            </a:r>
            <a:endParaRPr lang="en-US" altLang="en-US" sz="2600" dirty="0" smtClean="0"/>
          </a:p>
        </p:txBody>
      </p:sp>
      <p:sp>
        <p:nvSpPr>
          <p:cNvPr id="2" name="Footer Placeholder 1"/>
          <p:cNvSpPr>
            <a:spLocks noGrp="1"/>
          </p:cNvSpPr>
          <p:nvPr>
            <p:ph type="ftr" sz="quarter" idx="11"/>
          </p:nvPr>
        </p:nvSpPr>
        <p:spPr/>
        <p:txBody>
          <a:bodyPr/>
          <a:lstStyle/>
          <a:p>
            <a:r>
              <a:rPr lang="en-US" smtClean="0"/>
              <a:t>Dr. Irene Roco </a:t>
            </a:r>
            <a:endParaRPr lang="en-US"/>
          </a:p>
        </p:txBody>
      </p:sp>
    </p:spTree>
    <p:extLst>
      <p:ext uri="{BB962C8B-B14F-4D97-AF65-F5344CB8AC3E}">
        <p14:creationId xmlns:p14="http://schemas.microsoft.com/office/powerpoint/2010/main" val="345794440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ChangeArrowheads="1"/>
          </p:cNvSpPr>
          <p:nvPr>
            <p:ph type="title"/>
          </p:nvPr>
        </p:nvSpPr>
        <p:spPr>
          <a:xfrm>
            <a:off x="1097280" y="286604"/>
            <a:ext cx="10058400" cy="1005168"/>
          </a:xfrm>
          <a:solidFill>
            <a:schemeClr val="accent1">
              <a:lumMod val="60000"/>
              <a:lumOff val="40000"/>
            </a:schemeClr>
          </a:solidFill>
        </p:spPr>
        <p:txBody>
          <a:bodyPr/>
          <a:lstStyle/>
          <a:p>
            <a:pPr>
              <a:defRPr/>
            </a:pPr>
            <a:r>
              <a:rPr lang="en-US" b="1" dirty="0" smtClean="0"/>
              <a:t>Characteristics of Pain</a:t>
            </a:r>
          </a:p>
        </p:txBody>
      </p:sp>
      <p:sp>
        <p:nvSpPr>
          <p:cNvPr id="17411" name="Rectangle 3"/>
          <p:cNvSpPr>
            <a:spLocks noGrp="1" noChangeArrowheads="1"/>
          </p:cNvSpPr>
          <p:nvPr>
            <p:ph idx="1"/>
          </p:nvPr>
        </p:nvSpPr>
        <p:spPr/>
        <p:txBody>
          <a:bodyPr>
            <a:normAutofit/>
          </a:bodyPr>
          <a:lstStyle/>
          <a:p>
            <a:pPr marL="400050" indent="-400050">
              <a:buFont typeface="Wingdings" panose="05000000000000000000" pitchFamily="2" charset="2"/>
              <a:buChar char="Ø"/>
            </a:pPr>
            <a:r>
              <a:rPr lang="en-US" altLang="en-US" sz="2800" b="1" dirty="0"/>
              <a:t>Intensity - </a:t>
            </a:r>
            <a:r>
              <a:rPr lang="en-US" altLang="en-US" sz="2800" dirty="0"/>
              <a:t>none to mild discomfort to excruciating.</a:t>
            </a:r>
            <a:endParaRPr lang="en-US" altLang="en-US" sz="2800" dirty="0" smtClean="0"/>
          </a:p>
          <a:p>
            <a:pPr marL="400050" indent="-400050">
              <a:buFont typeface="Wingdings" panose="05000000000000000000" pitchFamily="2" charset="2"/>
              <a:buChar char="Ø"/>
            </a:pPr>
            <a:r>
              <a:rPr lang="en-US" altLang="en-US" sz="2800" b="1" dirty="0" smtClean="0"/>
              <a:t>Timing </a:t>
            </a:r>
            <a:r>
              <a:rPr lang="en-US" altLang="en-US" sz="2800" b="1" dirty="0"/>
              <a:t>- </a:t>
            </a:r>
            <a:r>
              <a:rPr lang="en-US" altLang="en-US" sz="2800" dirty="0"/>
              <a:t>onset, duration, relationship between time and intensity, and </a:t>
            </a:r>
            <a:r>
              <a:rPr lang="en-US" altLang="en-US" sz="2800" dirty="0" smtClean="0"/>
              <a:t>changes </a:t>
            </a:r>
            <a:r>
              <a:rPr lang="en-US" altLang="en-US" sz="2800" dirty="0"/>
              <a:t>in rhythmic patterns; </a:t>
            </a:r>
            <a:r>
              <a:rPr lang="en-US" altLang="en-US" sz="2800" dirty="0" smtClean="0"/>
              <a:t>sudden </a:t>
            </a:r>
            <a:r>
              <a:rPr lang="en-US" altLang="en-US" sz="2800" dirty="0"/>
              <a:t>or </a:t>
            </a:r>
            <a:r>
              <a:rPr lang="en-US" altLang="en-US" sz="2800" dirty="0" smtClean="0"/>
              <a:t>gradual increase</a:t>
            </a:r>
          </a:p>
          <a:p>
            <a:pPr marL="400050" indent="-400050">
              <a:buFont typeface="Wingdings" panose="05000000000000000000" pitchFamily="2" charset="2"/>
              <a:buChar char="Ø"/>
            </a:pPr>
            <a:r>
              <a:rPr lang="en-US" altLang="en-US" sz="2800" b="1" dirty="0" smtClean="0"/>
              <a:t>Location </a:t>
            </a:r>
            <a:r>
              <a:rPr lang="en-US" altLang="en-US" sz="2800" b="1" dirty="0"/>
              <a:t>- </a:t>
            </a:r>
            <a:r>
              <a:rPr lang="en-US" altLang="en-US" sz="2800" dirty="0" smtClean="0"/>
              <a:t>have </a:t>
            </a:r>
            <a:r>
              <a:rPr lang="en-US" altLang="en-US" sz="2800" dirty="0"/>
              <a:t>the patient point to the area of the body involved</a:t>
            </a:r>
            <a:endParaRPr lang="en-US" altLang="en-US" sz="2800" dirty="0" smtClean="0"/>
          </a:p>
          <a:p>
            <a:pPr marL="400050" indent="-400050">
              <a:buFont typeface="Wingdings" panose="05000000000000000000" pitchFamily="2" charset="2"/>
              <a:buChar char="Ø"/>
            </a:pPr>
            <a:r>
              <a:rPr lang="en-US" altLang="en-US" sz="2800" b="1" dirty="0"/>
              <a:t>Quality- </a:t>
            </a:r>
            <a:r>
              <a:rPr lang="en-US" altLang="en-US" sz="2800" dirty="0" smtClean="0"/>
              <a:t>patient describes the pain in his or her own words without offering clues</a:t>
            </a:r>
          </a:p>
          <a:p>
            <a:pPr marL="400050" indent="-400050">
              <a:buFont typeface="Wingdings" panose="05000000000000000000" pitchFamily="2" charset="2"/>
              <a:buChar char="Ø"/>
            </a:pPr>
            <a:r>
              <a:rPr lang="en-US" altLang="en-US" sz="2800" b="1" dirty="0"/>
              <a:t>Personal meaning – </a:t>
            </a:r>
            <a:r>
              <a:rPr lang="en-US" altLang="en-US" sz="2800" dirty="0" smtClean="0"/>
              <a:t>effect of pain in  </a:t>
            </a:r>
            <a:r>
              <a:rPr lang="en-US" altLang="en-US" sz="2800" dirty="0"/>
              <a:t>person’s daily life. </a:t>
            </a:r>
            <a:endParaRPr lang="en-US" altLang="en-US" sz="2800" dirty="0" smtClean="0"/>
          </a:p>
          <a:p>
            <a:endParaRPr lang="en-US" altLang="en-US" sz="2800" b="1" dirty="0" smtClean="0"/>
          </a:p>
        </p:txBody>
      </p:sp>
      <p:sp>
        <p:nvSpPr>
          <p:cNvPr id="2" name="Footer Placeholder 1"/>
          <p:cNvSpPr>
            <a:spLocks noGrp="1"/>
          </p:cNvSpPr>
          <p:nvPr>
            <p:ph type="ftr" sz="quarter" idx="11"/>
          </p:nvPr>
        </p:nvSpPr>
        <p:spPr/>
        <p:txBody>
          <a:bodyPr/>
          <a:lstStyle/>
          <a:p>
            <a:r>
              <a:rPr lang="en-US" smtClean="0"/>
              <a:t>Dr. Irene Roco </a:t>
            </a:r>
            <a:endParaRPr lang="en-US"/>
          </a:p>
        </p:txBody>
      </p:sp>
    </p:spTree>
    <p:extLst>
      <p:ext uri="{BB962C8B-B14F-4D97-AF65-F5344CB8AC3E}">
        <p14:creationId xmlns:p14="http://schemas.microsoft.com/office/powerpoint/2010/main" val="32333782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3"/>
            <a:ext cx="3646170" cy="1450757"/>
          </a:xfrm>
          <a:solidFill>
            <a:schemeClr val="accent2">
              <a:lumMod val="40000"/>
              <a:lumOff val="60000"/>
            </a:schemeClr>
          </a:solidFill>
        </p:spPr>
        <p:txBody>
          <a:bodyPr/>
          <a:lstStyle/>
          <a:p>
            <a:r>
              <a:rPr lang="en-US" dirty="0" smtClean="0"/>
              <a:t>Outline </a:t>
            </a:r>
            <a:endParaRPr lang="en-US" dirty="0"/>
          </a:p>
        </p:txBody>
      </p:sp>
      <p:sp>
        <p:nvSpPr>
          <p:cNvPr id="3" name="Content Placeholder 2"/>
          <p:cNvSpPr>
            <a:spLocks noGrp="1"/>
          </p:cNvSpPr>
          <p:nvPr>
            <p:ph idx="1"/>
          </p:nvPr>
        </p:nvSpPr>
        <p:spPr/>
        <p:txBody>
          <a:bodyPr/>
          <a:lstStyle/>
          <a:p>
            <a:pPr marL="457200" indent="-457200">
              <a:buFont typeface="Wingdings" panose="05000000000000000000" pitchFamily="2" charset="2"/>
              <a:buChar char="Ø"/>
            </a:pPr>
            <a:r>
              <a:rPr lang="en-US" b="1" dirty="0" smtClean="0"/>
              <a:t>Terminologies</a:t>
            </a:r>
          </a:p>
          <a:p>
            <a:pPr marL="457200" indent="-457200">
              <a:buFont typeface="Wingdings" panose="05000000000000000000" pitchFamily="2" charset="2"/>
              <a:buChar char="Ø"/>
            </a:pPr>
            <a:r>
              <a:rPr lang="en-US" b="1" dirty="0" smtClean="0"/>
              <a:t>Definition of Pain</a:t>
            </a:r>
          </a:p>
          <a:p>
            <a:pPr marL="457200" indent="-457200">
              <a:buFont typeface="Wingdings" panose="05000000000000000000" pitchFamily="2" charset="2"/>
              <a:buChar char="Ø"/>
            </a:pPr>
            <a:r>
              <a:rPr lang="en-US" b="1" dirty="0" smtClean="0"/>
              <a:t>Pathophysiology </a:t>
            </a:r>
          </a:p>
          <a:p>
            <a:pPr marL="457200" indent="-457200">
              <a:buFont typeface="Wingdings" panose="05000000000000000000" pitchFamily="2" charset="2"/>
              <a:buChar char="Ø"/>
            </a:pPr>
            <a:r>
              <a:rPr lang="en-US" b="1" dirty="0" smtClean="0"/>
              <a:t>Types , Effects , Characteristics of Pain </a:t>
            </a:r>
          </a:p>
          <a:p>
            <a:pPr marL="457200" indent="-457200">
              <a:buFont typeface="Wingdings" panose="05000000000000000000" pitchFamily="2" charset="2"/>
              <a:buChar char="Ø"/>
            </a:pPr>
            <a:r>
              <a:rPr lang="en-US" b="1" dirty="0" smtClean="0"/>
              <a:t>Factors that influence Pain Response </a:t>
            </a:r>
          </a:p>
          <a:p>
            <a:pPr marL="457200" indent="-457200">
              <a:buFont typeface="Wingdings" panose="05000000000000000000" pitchFamily="2" charset="2"/>
              <a:buChar char="Ø"/>
            </a:pPr>
            <a:r>
              <a:rPr lang="en-US" b="1" dirty="0" smtClean="0"/>
              <a:t>Pain Scales  </a:t>
            </a:r>
          </a:p>
          <a:p>
            <a:pPr marL="457200" indent="-457200">
              <a:buFont typeface="Wingdings" panose="05000000000000000000" pitchFamily="2" charset="2"/>
              <a:buChar char="Ø"/>
            </a:pPr>
            <a:r>
              <a:rPr lang="en-US" b="1" dirty="0" smtClean="0"/>
              <a:t>Pain Relief Interventions : Pharmacologic, Non Pharmacologic, Neurologic and  Neurosurgical Methods  </a:t>
            </a:r>
          </a:p>
          <a:p>
            <a:pPr marL="457200" indent="-457200">
              <a:buFont typeface="Wingdings" panose="05000000000000000000" pitchFamily="2" charset="2"/>
              <a:buChar char="Ø"/>
            </a:pPr>
            <a:r>
              <a:rPr lang="en-US" b="1" dirty="0" smtClean="0"/>
              <a:t>Nursing Process</a:t>
            </a:r>
            <a:endParaRPr lang="en-US" b="1" dirty="0"/>
          </a:p>
        </p:txBody>
      </p:sp>
      <p:sp>
        <p:nvSpPr>
          <p:cNvPr id="4" name="Footer Placeholder 3"/>
          <p:cNvSpPr>
            <a:spLocks noGrp="1"/>
          </p:cNvSpPr>
          <p:nvPr>
            <p:ph type="ftr" sz="quarter" idx="11"/>
          </p:nvPr>
        </p:nvSpPr>
        <p:spPr/>
        <p:txBody>
          <a:bodyPr/>
          <a:lstStyle/>
          <a:p>
            <a:r>
              <a:rPr lang="en-US" smtClean="0"/>
              <a:t>Dr. Irene Roco </a:t>
            </a:r>
            <a:endParaRPr lang="en-US"/>
          </a:p>
        </p:txBody>
      </p:sp>
    </p:spTree>
    <p:extLst>
      <p:ext uri="{BB962C8B-B14F-4D97-AF65-F5344CB8AC3E}">
        <p14:creationId xmlns:p14="http://schemas.microsoft.com/office/powerpoint/2010/main" val="88673470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ChangeArrowheads="1"/>
          </p:cNvSpPr>
          <p:nvPr>
            <p:ph type="title"/>
          </p:nvPr>
        </p:nvSpPr>
        <p:spPr>
          <a:xfrm>
            <a:off x="1097280" y="286604"/>
            <a:ext cx="10058400" cy="1005168"/>
          </a:xfrm>
          <a:solidFill>
            <a:schemeClr val="accent1">
              <a:lumMod val="60000"/>
              <a:lumOff val="40000"/>
            </a:schemeClr>
          </a:solidFill>
        </p:spPr>
        <p:txBody>
          <a:bodyPr/>
          <a:lstStyle/>
          <a:p>
            <a:pPr>
              <a:defRPr/>
            </a:pPr>
            <a:r>
              <a:rPr lang="en-US" b="1" dirty="0" smtClean="0"/>
              <a:t>Characteristics of Pain</a:t>
            </a:r>
          </a:p>
        </p:txBody>
      </p:sp>
      <p:sp>
        <p:nvSpPr>
          <p:cNvPr id="17411" name="Rectangle 3"/>
          <p:cNvSpPr>
            <a:spLocks noGrp="1" noChangeArrowheads="1"/>
          </p:cNvSpPr>
          <p:nvPr>
            <p:ph idx="1"/>
          </p:nvPr>
        </p:nvSpPr>
        <p:spPr/>
        <p:txBody>
          <a:bodyPr>
            <a:normAutofit/>
          </a:bodyPr>
          <a:lstStyle/>
          <a:p>
            <a:pPr marL="400050" indent="-400050">
              <a:buFont typeface="Wingdings" panose="05000000000000000000" pitchFamily="2" charset="2"/>
              <a:buChar char="Ø"/>
            </a:pPr>
            <a:r>
              <a:rPr lang="en-US" altLang="en-US" sz="2800" b="1" dirty="0" smtClean="0"/>
              <a:t>Aggravating, alleviating factors - </a:t>
            </a:r>
            <a:r>
              <a:rPr lang="en-US" altLang="en-US" sz="2800" dirty="0"/>
              <a:t>anything makes the pain worse and what makes it better ;  relationship between activity and pain</a:t>
            </a:r>
          </a:p>
          <a:p>
            <a:pPr marL="400050" indent="-400050">
              <a:buFont typeface="Wingdings" panose="05000000000000000000" pitchFamily="2" charset="2"/>
              <a:buChar char="Ø"/>
            </a:pPr>
            <a:r>
              <a:rPr lang="en-US" altLang="en-US" sz="2800" b="1" dirty="0"/>
              <a:t>Pain behaviors </a:t>
            </a:r>
            <a:r>
              <a:rPr lang="en-US" altLang="en-US" sz="2800" b="1" dirty="0" smtClean="0"/>
              <a:t> - </a:t>
            </a:r>
            <a:r>
              <a:rPr lang="en-US" altLang="en-US" sz="2800" dirty="0" smtClean="0"/>
              <a:t>nonverbal </a:t>
            </a:r>
            <a:r>
              <a:rPr lang="en-US" altLang="en-US" sz="2800" dirty="0"/>
              <a:t>and behavioral expressions of pain are </a:t>
            </a:r>
            <a:r>
              <a:rPr lang="en-US" altLang="en-US" sz="2800" b="1" dirty="0"/>
              <a:t>not consistent or reliable </a:t>
            </a:r>
            <a:r>
              <a:rPr lang="en-US" altLang="en-US" sz="2800" dirty="0"/>
              <a:t>indicators of the quality or intensity of pain, and they </a:t>
            </a:r>
            <a:r>
              <a:rPr lang="en-US" altLang="en-US" sz="2800" b="1" dirty="0"/>
              <a:t>should not be used </a:t>
            </a:r>
            <a:r>
              <a:rPr lang="en-US" altLang="en-US" sz="2800" dirty="0"/>
              <a:t>to determine the presence of or the degree of pain experienced </a:t>
            </a:r>
            <a:r>
              <a:rPr lang="en-US" altLang="en-US" sz="2800" dirty="0" smtClean="0"/>
              <a:t> (  </a:t>
            </a:r>
            <a:r>
              <a:rPr lang="en-US" altLang="en-US" sz="2800" dirty="0"/>
              <a:t>grimace, cry, rub the affected area, guard the affected area, or immobilize </a:t>
            </a:r>
            <a:r>
              <a:rPr lang="en-US" altLang="en-US" sz="2800" dirty="0" smtClean="0"/>
              <a:t>it,  moaning , groaning, </a:t>
            </a:r>
            <a:r>
              <a:rPr lang="en-US" altLang="en-US" sz="2800" dirty="0"/>
              <a:t>grunt, or sigh. </a:t>
            </a:r>
            <a:r>
              <a:rPr lang="en-US" altLang="en-US" sz="2800" dirty="0" smtClean="0"/>
              <a:t>) </a:t>
            </a:r>
          </a:p>
          <a:p>
            <a:endParaRPr lang="en-US" altLang="en-US" sz="2800" b="1" dirty="0" smtClean="0"/>
          </a:p>
        </p:txBody>
      </p:sp>
      <p:sp>
        <p:nvSpPr>
          <p:cNvPr id="2" name="Footer Placeholder 1"/>
          <p:cNvSpPr>
            <a:spLocks noGrp="1"/>
          </p:cNvSpPr>
          <p:nvPr>
            <p:ph type="ftr" sz="quarter" idx="11"/>
          </p:nvPr>
        </p:nvSpPr>
        <p:spPr/>
        <p:txBody>
          <a:bodyPr/>
          <a:lstStyle/>
          <a:p>
            <a:r>
              <a:rPr lang="en-US" smtClean="0"/>
              <a:t>Dr. Irene Roco </a:t>
            </a:r>
            <a:endParaRPr lang="en-US"/>
          </a:p>
        </p:txBody>
      </p:sp>
    </p:spTree>
    <p:extLst>
      <p:ext uri="{BB962C8B-B14F-4D97-AF65-F5344CB8AC3E}">
        <p14:creationId xmlns:p14="http://schemas.microsoft.com/office/powerpoint/2010/main" val="119231328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2"/>
          <p:cNvSpPr>
            <a:spLocks noGrp="1" noChangeArrowheads="1"/>
          </p:cNvSpPr>
          <p:nvPr>
            <p:ph type="title"/>
          </p:nvPr>
        </p:nvSpPr>
        <p:spPr>
          <a:xfrm>
            <a:off x="1954214" y="580571"/>
            <a:ext cx="5723843" cy="1043442"/>
          </a:xfrm>
          <a:solidFill>
            <a:schemeClr val="accent1">
              <a:lumMod val="60000"/>
              <a:lumOff val="40000"/>
            </a:schemeClr>
          </a:solidFill>
        </p:spPr>
        <p:txBody>
          <a:bodyPr>
            <a:normAutofit/>
          </a:bodyPr>
          <a:lstStyle/>
          <a:p>
            <a:pPr>
              <a:defRPr/>
            </a:pPr>
            <a:r>
              <a:rPr lang="en-US" b="1" dirty="0" smtClean="0"/>
              <a:t>Pain Intensity Scales</a:t>
            </a:r>
          </a:p>
        </p:txBody>
      </p:sp>
      <p:pic>
        <p:nvPicPr>
          <p:cNvPr id="18435" name="Picture 4" descr="E:\Suvarna\Connection\CD\Smeltzer IRDVD\Project SRC\Beta 1\PPT images\figure_13-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7884" y="1824945"/>
            <a:ext cx="9350603" cy="462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ooter Placeholder 1"/>
          <p:cNvSpPr>
            <a:spLocks noGrp="1"/>
          </p:cNvSpPr>
          <p:nvPr>
            <p:ph type="ftr" sz="quarter" idx="11"/>
          </p:nvPr>
        </p:nvSpPr>
        <p:spPr/>
        <p:txBody>
          <a:bodyPr/>
          <a:lstStyle/>
          <a:p>
            <a:r>
              <a:rPr lang="en-US" smtClean="0"/>
              <a:t>Dr. Irene Roco </a:t>
            </a:r>
            <a:endParaRPr lang="en-US"/>
          </a:p>
        </p:txBody>
      </p:sp>
    </p:spTree>
    <p:extLst>
      <p:ext uri="{BB962C8B-B14F-4D97-AF65-F5344CB8AC3E}">
        <p14:creationId xmlns:p14="http://schemas.microsoft.com/office/powerpoint/2010/main" val="116594535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2"/>
          <p:cNvSpPr>
            <a:spLocks noGrp="1" noChangeArrowheads="1"/>
          </p:cNvSpPr>
          <p:nvPr>
            <p:ph type="title"/>
          </p:nvPr>
        </p:nvSpPr>
        <p:spPr>
          <a:xfrm>
            <a:off x="1097280" y="286603"/>
            <a:ext cx="10058400" cy="1067641"/>
          </a:xfrm>
          <a:solidFill>
            <a:schemeClr val="accent2">
              <a:lumMod val="60000"/>
              <a:lumOff val="40000"/>
            </a:schemeClr>
          </a:solidFill>
        </p:spPr>
        <p:txBody>
          <a:bodyPr>
            <a:normAutofit fontScale="90000"/>
          </a:bodyPr>
          <a:lstStyle/>
          <a:p>
            <a:pPr>
              <a:defRPr/>
            </a:pPr>
            <a:r>
              <a:rPr lang="en-US" b="1" dirty="0" smtClean="0"/>
              <a:t/>
            </a:r>
            <a:br>
              <a:rPr lang="en-US" b="1" dirty="0" smtClean="0"/>
            </a:br>
            <a:r>
              <a:rPr lang="en-US" b="1" dirty="0" smtClean="0"/>
              <a:t>Faces Pain Scale, revised </a:t>
            </a:r>
          </a:p>
        </p:txBody>
      </p:sp>
      <p:sp>
        <p:nvSpPr>
          <p:cNvPr id="19459" name="Rectangle 3"/>
          <p:cNvSpPr>
            <a:spLocks noGrp="1" noChangeArrowheads="1"/>
          </p:cNvSpPr>
          <p:nvPr>
            <p:ph idx="1"/>
          </p:nvPr>
        </p:nvSpPr>
        <p:spPr/>
        <p:txBody>
          <a:bodyPr/>
          <a:lstStyle/>
          <a:p>
            <a:r>
              <a:rPr lang="en-US" altLang="en-US" smtClean="0"/>
              <a:t>Refer to fig. 13-4</a:t>
            </a:r>
          </a:p>
        </p:txBody>
      </p:sp>
      <p:sp>
        <p:nvSpPr>
          <p:cNvPr id="2" name="Footer Placeholder 1"/>
          <p:cNvSpPr>
            <a:spLocks noGrp="1"/>
          </p:cNvSpPr>
          <p:nvPr>
            <p:ph type="ftr" sz="quarter" idx="11"/>
          </p:nvPr>
        </p:nvSpPr>
        <p:spPr/>
        <p:txBody>
          <a:bodyPr/>
          <a:lstStyle/>
          <a:p>
            <a:r>
              <a:rPr lang="en-US" smtClean="0"/>
              <a:t>Dr. Irene Roco </a:t>
            </a:r>
            <a:endParaRPr lang="en-US"/>
          </a:p>
        </p:txBody>
      </p:sp>
      <p:pic>
        <p:nvPicPr>
          <p:cNvPr id="3" name="Picture 2"/>
          <p:cNvPicPr>
            <a:picLocks noChangeAspect="1"/>
          </p:cNvPicPr>
          <p:nvPr/>
        </p:nvPicPr>
        <p:blipFill>
          <a:blip r:embed="rId2"/>
          <a:stretch>
            <a:fillRect/>
          </a:stretch>
        </p:blipFill>
        <p:spPr>
          <a:xfrm>
            <a:off x="442913" y="1737360"/>
            <a:ext cx="10829924" cy="4514850"/>
          </a:xfrm>
          <a:prstGeom prst="rect">
            <a:avLst/>
          </a:prstGeom>
        </p:spPr>
      </p:pic>
    </p:spTree>
    <p:extLst>
      <p:ext uri="{BB962C8B-B14F-4D97-AF65-F5344CB8AC3E}">
        <p14:creationId xmlns:p14="http://schemas.microsoft.com/office/powerpoint/2010/main" val="6706001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mtClean="0"/>
              <a:t>Question</a:t>
            </a:r>
            <a:endParaRPr lang="en-US" dirty="0" smtClean="0"/>
          </a:p>
        </p:txBody>
      </p:sp>
      <p:sp>
        <p:nvSpPr>
          <p:cNvPr id="3" name="Content Placeholder 2"/>
          <p:cNvSpPr>
            <a:spLocks noGrp="1"/>
          </p:cNvSpPr>
          <p:nvPr>
            <p:ph idx="1"/>
          </p:nvPr>
        </p:nvSpPr>
        <p:spPr>
          <a:xfrm>
            <a:off x="1097280" y="1845734"/>
            <a:ext cx="4534263" cy="4023360"/>
          </a:xfrm>
        </p:spPr>
        <p:txBody>
          <a:bodyPr>
            <a:normAutofit/>
          </a:bodyPr>
          <a:lstStyle/>
          <a:p>
            <a:pPr>
              <a:defRPr/>
            </a:pPr>
            <a:r>
              <a:rPr lang="en-US" sz="2400" b="1" dirty="0" smtClean="0"/>
              <a:t>The RN asks a patient to describe the quality of pain. Which of the following is a descriptive term for the quality of pain?</a:t>
            </a:r>
          </a:p>
          <a:p>
            <a:pPr marL="457200" indent="-457200">
              <a:buFont typeface="+mj-lt"/>
              <a:buAutoNum type="alphaUcPeriod"/>
              <a:defRPr/>
            </a:pPr>
            <a:r>
              <a:rPr lang="en-US" sz="2400" b="1" dirty="0" smtClean="0"/>
              <a:t>Burning</a:t>
            </a:r>
          </a:p>
          <a:p>
            <a:pPr marL="457200" indent="-457200">
              <a:buFont typeface="+mj-lt"/>
              <a:buAutoNum type="alphaUcPeriod"/>
              <a:defRPr/>
            </a:pPr>
            <a:r>
              <a:rPr lang="en-US" sz="2400" b="1" dirty="0" smtClean="0"/>
              <a:t>Chronic</a:t>
            </a:r>
          </a:p>
          <a:p>
            <a:pPr marL="457200" indent="-457200">
              <a:buFont typeface="+mj-lt"/>
              <a:buAutoNum type="alphaUcPeriod"/>
              <a:defRPr/>
            </a:pPr>
            <a:r>
              <a:rPr lang="en-US" sz="2400" b="1" dirty="0" smtClean="0"/>
              <a:t>Intermittent</a:t>
            </a:r>
          </a:p>
          <a:p>
            <a:pPr marL="457200" indent="-457200">
              <a:buFont typeface="+mj-lt"/>
              <a:buAutoNum type="alphaUcPeriod"/>
              <a:defRPr/>
            </a:pPr>
            <a:r>
              <a:rPr lang="en-US" sz="2400" b="1" dirty="0" smtClean="0"/>
              <a:t>Severe</a:t>
            </a:r>
          </a:p>
        </p:txBody>
      </p:sp>
      <p:sp>
        <p:nvSpPr>
          <p:cNvPr id="4" name="Content Placeholder 2"/>
          <p:cNvSpPr txBox="1">
            <a:spLocks/>
          </p:cNvSpPr>
          <p:nvPr/>
        </p:nvSpPr>
        <p:spPr>
          <a:xfrm>
            <a:off x="6154056" y="1845734"/>
            <a:ext cx="5001623" cy="4023360"/>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r>
              <a:rPr lang="en-US" altLang="en-US" sz="2800" b="1" dirty="0" smtClean="0"/>
              <a:t>A. Burning</a:t>
            </a:r>
          </a:p>
          <a:p>
            <a:r>
              <a:rPr lang="en-US" altLang="en-US" sz="2800" b="1" dirty="0" smtClean="0"/>
              <a:t>Rationale: A descriptive term for the quality of pain is burning. Chronic and intermittent pain are examples of types of pain. Severe is a descriptive term for the intensity of pain.</a:t>
            </a:r>
          </a:p>
        </p:txBody>
      </p:sp>
      <p:sp>
        <p:nvSpPr>
          <p:cNvPr id="5" name="Footer Placeholder 4"/>
          <p:cNvSpPr>
            <a:spLocks noGrp="1"/>
          </p:cNvSpPr>
          <p:nvPr>
            <p:ph type="ftr" sz="quarter" idx="11"/>
          </p:nvPr>
        </p:nvSpPr>
        <p:spPr/>
        <p:txBody>
          <a:bodyPr/>
          <a:lstStyle/>
          <a:p>
            <a:r>
              <a:rPr lang="en-US" smtClean="0"/>
              <a:t>Dr. Irene Roco </a:t>
            </a:r>
            <a:endParaRPr lang="en-US"/>
          </a:p>
        </p:txBody>
      </p:sp>
    </p:spTree>
    <p:extLst>
      <p:ext uri="{BB962C8B-B14F-4D97-AF65-F5344CB8AC3E}">
        <p14:creationId xmlns:p14="http://schemas.microsoft.com/office/powerpoint/2010/main" val="831721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additive="base">
                                        <p:cTn id="37" dur="500" fill="hold"/>
                                        <p:tgtEl>
                                          <p:spTgt spid="4"/>
                                        </p:tgtEl>
                                        <p:attrNameLst>
                                          <p:attrName>ppt_x</p:attrName>
                                        </p:attrNameLst>
                                      </p:cBhvr>
                                      <p:tavLst>
                                        <p:tav tm="0">
                                          <p:val>
                                            <p:strVal val="#ppt_x"/>
                                          </p:val>
                                        </p:tav>
                                        <p:tav tm="100000">
                                          <p:val>
                                            <p:strVal val="#ppt_x"/>
                                          </p:val>
                                        </p:tav>
                                      </p:tavLst>
                                    </p:anim>
                                    <p:anim calcmode="lin" valueType="num">
                                      <p:cBhvr additive="base">
                                        <p:cTn id="3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3"/>
            <a:ext cx="4217670" cy="1142147"/>
          </a:xfrm>
          <a:solidFill>
            <a:schemeClr val="accent2">
              <a:lumMod val="60000"/>
              <a:lumOff val="40000"/>
            </a:schemeClr>
          </a:solidFill>
        </p:spPr>
        <p:txBody>
          <a:bodyPr/>
          <a:lstStyle/>
          <a:p>
            <a:pPr>
              <a:defRPr/>
            </a:pPr>
            <a:r>
              <a:rPr lang="en-US" b="1" dirty="0" smtClean="0"/>
              <a:t>Placebo </a:t>
            </a:r>
            <a:r>
              <a:rPr lang="en-US" b="1" dirty="0"/>
              <a:t>effect</a:t>
            </a:r>
            <a:endParaRPr lang="en-US" b="1" dirty="0" smtClean="0"/>
          </a:p>
        </p:txBody>
      </p:sp>
      <p:sp>
        <p:nvSpPr>
          <p:cNvPr id="3" name="Content Placeholder 2"/>
          <p:cNvSpPr>
            <a:spLocks noGrp="1"/>
          </p:cNvSpPr>
          <p:nvPr>
            <p:ph idx="1"/>
          </p:nvPr>
        </p:nvSpPr>
        <p:spPr/>
        <p:txBody>
          <a:bodyPr>
            <a:normAutofit/>
          </a:bodyPr>
          <a:lstStyle/>
          <a:p>
            <a:pPr marL="514350" indent="-285750">
              <a:buFont typeface="Wingdings" panose="05000000000000000000" pitchFamily="2" charset="2"/>
              <a:buChar char="Ø"/>
            </a:pPr>
            <a:r>
              <a:rPr lang="en-US" sz="2400" dirty="0" smtClean="0"/>
              <a:t>occurs </a:t>
            </a:r>
            <a:r>
              <a:rPr lang="en-US" sz="2400" dirty="0"/>
              <a:t>when a person responds to the medication or other treatment because of an </a:t>
            </a:r>
            <a:r>
              <a:rPr lang="en-US" sz="2400" b="1" dirty="0"/>
              <a:t>expectation that the treatment will work </a:t>
            </a:r>
            <a:r>
              <a:rPr lang="en-US" sz="2400" dirty="0"/>
              <a:t>rather than because it actually does so. </a:t>
            </a:r>
          </a:p>
          <a:p>
            <a:pPr marL="514350" indent="-285750">
              <a:buFont typeface="Wingdings" panose="05000000000000000000" pitchFamily="2" charset="2"/>
              <a:buChar char="Ø"/>
            </a:pPr>
            <a:r>
              <a:rPr lang="en-US" sz="2400" dirty="0" smtClean="0"/>
              <a:t>The </a:t>
            </a:r>
            <a:r>
              <a:rPr lang="en-US" sz="2400" dirty="0"/>
              <a:t>placebo effect results from the </a:t>
            </a:r>
            <a:r>
              <a:rPr lang="en-US" sz="2400" b="1" dirty="0"/>
              <a:t>natural (endogenous) production of endorphins </a:t>
            </a:r>
            <a:r>
              <a:rPr lang="en-US" sz="2400" dirty="0"/>
              <a:t>in the descending control system. </a:t>
            </a:r>
            <a:r>
              <a:rPr lang="en-US" sz="2400" dirty="0" smtClean="0"/>
              <a:t>It </a:t>
            </a:r>
            <a:r>
              <a:rPr lang="en-US" sz="2400" dirty="0"/>
              <a:t>is a true physiologic response that can be reversed by naloxone, an opioid antagonist (Wall, 1999). </a:t>
            </a:r>
            <a:endParaRPr lang="en-US" sz="2400" dirty="0" smtClean="0"/>
          </a:p>
          <a:p>
            <a:pPr marL="514350" indent="-285750">
              <a:buFont typeface="Wingdings" panose="05000000000000000000" pitchFamily="2" charset="2"/>
              <a:buChar char="Ø"/>
            </a:pPr>
            <a:r>
              <a:rPr lang="en-US" sz="2400" b="1" dirty="0" smtClean="0"/>
              <a:t>“ placebos </a:t>
            </a:r>
            <a:r>
              <a:rPr lang="en-US" sz="2400" b="1" dirty="0"/>
              <a:t>(tablets or injections with no active ingredients) should not be used to assess or manage pain in any patient regardless of age or </a:t>
            </a:r>
            <a:r>
              <a:rPr lang="en-US" sz="2400" b="1" dirty="0" smtClean="0"/>
              <a:t>diagnosis” </a:t>
            </a:r>
            <a:r>
              <a:rPr lang="en-US" sz="2400" dirty="0"/>
              <a:t>The American Society of Pain Management Nurses (1996) </a:t>
            </a:r>
            <a:r>
              <a:rPr lang="en-US" sz="2400" dirty="0" smtClean="0"/>
              <a:t> </a:t>
            </a:r>
            <a:endParaRPr lang="en-US" sz="2400" dirty="0"/>
          </a:p>
        </p:txBody>
      </p:sp>
      <p:sp>
        <p:nvSpPr>
          <p:cNvPr id="4" name="Footer Placeholder 3"/>
          <p:cNvSpPr>
            <a:spLocks noGrp="1"/>
          </p:cNvSpPr>
          <p:nvPr>
            <p:ph type="ftr" sz="quarter" idx="11"/>
          </p:nvPr>
        </p:nvSpPr>
        <p:spPr/>
        <p:txBody>
          <a:bodyPr/>
          <a:lstStyle/>
          <a:p>
            <a:r>
              <a:rPr lang="en-US" smtClean="0"/>
              <a:t>Dr. Irene Roco </a:t>
            </a:r>
            <a:endParaRPr lang="en-US"/>
          </a:p>
        </p:txBody>
      </p:sp>
    </p:spTree>
    <p:extLst>
      <p:ext uri="{BB962C8B-B14F-4D97-AF65-F5344CB8AC3E}">
        <p14:creationId xmlns:p14="http://schemas.microsoft.com/office/powerpoint/2010/main" val="56127279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Grp="1" noChangeArrowheads="1"/>
          </p:cNvSpPr>
          <p:nvPr>
            <p:ph type="title"/>
          </p:nvPr>
        </p:nvSpPr>
        <p:spPr>
          <a:xfrm>
            <a:off x="1097280" y="286603"/>
            <a:ext cx="10058400" cy="1034197"/>
          </a:xfrm>
          <a:solidFill>
            <a:schemeClr val="accent1">
              <a:lumMod val="60000"/>
              <a:lumOff val="40000"/>
            </a:schemeClr>
          </a:solidFill>
        </p:spPr>
        <p:txBody>
          <a:bodyPr/>
          <a:lstStyle/>
          <a:p>
            <a:pPr>
              <a:defRPr/>
            </a:pPr>
            <a:r>
              <a:rPr lang="en-US" b="1" dirty="0" err="1" smtClean="0"/>
              <a:t>Gerontologic</a:t>
            </a:r>
            <a:r>
              <a:rPr lang="en-US" b="1" dirty="0" smtClean="0"/>
              <a:t> Considerations</a:t>
            </a:r>
          </a:p>
        </p:txBody>
      </p:sp>
      <p:sp>
        <p:nvSpPr>
          <p:cNvPr id="23555" name="Rectangle 3"/>
          <p:cNvSpPr>
            <a:spLocks noGrp="1" noChangeArrowheads="1"/>
          </p:cNvSpPr>
          <p:nvPr>
            <p:ph idx="1"/>
          </p:nvPr>
        </p:nvSpPr>
        <p:spPr/>
        <p:txBody>
          <a:bodyPr>
            <a:normAutofit/>
          </a:bodyPr>
          <a:lstStyle/>
          <a:p>
            <a:pPr marL="465138" indent="-465138">
              <a:buFont typeface="Wingdings" panose="05000000000000000000" pitchFamily="2" charset="2"/>
              <a:buChar char="Ø"/>
            </a:pPr>
            <a:r>
              <a:rPr lang="en-US" altLang="en-US" sz="2800" b="1" dirty="0" smtClean="0"/>
              <a:t>More likely to have adverse drug effects, drug interactions</a:t>
            </a:r>
          </a:p>
          <a:p>
            <a:pPr marL="465138" indent="-465138">
              <a:buFont typeface="Wingdings" panose="05000000000000000000" pitchFamily="2" charset="2"/>
              <a:buChar char="Ø"/>
            </a:pPr>
            <a:r>
              <a:rPr lang="en-US" altLang="en-US" sz="2800" b="1" dirty="0" smtClean="0"/>
              <a:t>Increased likelihood of chronic illness</a:t>
            </a:r>
          </a:p>
          <a:p>
            <a:pPr marL="465138" indent="-465138">
              <a:buFont typeface="Wingdings" panose="05000000000000000000" pitchFamily="2" charset="2"/>
              <a:buChar char="Ø"/>
            </a:pPr>
            <a:r>
              <a:rPr lang="en-US" altLang="en-US" sz="2800" b="1" dirty="0" smtClean="0"/>
              <a:t>May need to have more time between doses of medication due to decreased excretion, metabolism related to aging changes</a:t>
            </a:r>
          </a:p>
        </p:txBody>
      </p:sp>
      <p:sp>
        <p:nvSpPr>
          <p:cNvPr id="2" name="Footer Placeholder 1"/>
          <p:cNvSpPr>
            <a:spLocks noGrp="1"/>
          </p:cNvSpPr>
          <p:nvPr>
            <p:ph type="ftr" sz="quarter" idx="11"/>
          </p:nvPr>
        </p:nvSpPr>
        <p:spPr/>
        <p:txBody>
          <a:bodyPr/>
          <a:lstStyle/>
          <a:p>
            <a:r>
              <a:rPr lang="en-US" smtClean="0"/>
              <a:t>Dr. Irene Roco </a:t>
            </a:r>
            <a:endParaRPr lang="en-US"/>
          </a:p>
        </p:txBody>
      </p:sp>
    </p:spTree>
    <p:extLst>
      <p:ext uri="{BB962C8B-B14F-4D97-AF65-F5344CB8AC3E}">
        <p14:creationId xmlns:p14="http://schemas.microsoft.com/office/powerpoint/2010/main" val="412058699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4"/>
            <a:ext cx="10058400" cy="1242160"/>
          </a:xfrm>
          <a:solidFill>
            <a:schemeClr val="accent2">
              <a:lumMod val="40000"/>
              <a:lumOff val="60000"/>
            </a:schemeClr>
          </a:solidFill>
        </p:spPr>
        <p:txBody>
          <a:bodyPr/>
          <a:lstStyle/>
          <a:p>
            <a:r>
              <a:rPr lang="en-US" dirty="0" smtClean="0"/>
              <a:t>Pain Relief Interventions: </a:t>
            </a:r>
            <a:endParaRPr lang="en-US" dirty="0"/>
          </a:p>
        </p:txBody>
      </p:sp>
      <p:sp>
        <p:nvSpPr>
          <p:cNvPr id="3" name="Content Placeholder 2"/>
          <p:cNvSpPr>
            <a:spLocks noGrp="1"/>
          </p:cNvSpPr>
          <p:nvPr>
            <p:ph idx="1"/>
          </p:nvPr>
        </p:nvSpPr>
        <p:spPr/>
        <p:txBody>
          <a:bodyPr>
            <a:normAutofit/>
          </a:bodyPr>
          <a:lstStyle/>
          <a:p>
            <a:pPr marL="457200" indent="-457200">
              <a:buFont typeface="+mj-lt"/>
              <a:buAutoNum type="arabicPeriod"/>
            </a:pPr>
            <a:r>
              <a:rPr lang="en-US" sz="3200" dirty="0" smtClean="0"/>
              <a:t>Pharmacologic</a:t>
            </a:r>
          </a:p>
          <a:p>
            <a:pPr marL="457200" indent="-457200">
              <a:buFont typeface="+mj-lt"/>
              <a:buAutoNum type="arabicPeriod"/>
            </a:pPr>
            <a:r>
              <a:rPr lang="en-US" sz="3200" dirty="0" smtClean="0"/>
              <a:t>Non Pharmacologic</a:t>
            </a:r>
          </a:p>
          <a:p>
            <a:pPr marL="457200" indent="-457200">
              <a:buFont typeface="+mj-lt"/>
              <a:buAutoNum type="arabicPeriod"/>
            </a:pPr>
            <a:r>
              <a:rPr lang="en-US" sz="3200" dirty="0" smtClean="0"/>
              <a:t>Neurologic and Neurosurgical Interventions  </a:t>
            </a:r>
            <a:endParaRPr lang="en-US" sz="3200" dirty="0"/>
          </a:p>
        </p:txBody>
      </p:sp>
      <p:sp>
        <p:nvSpPr>
          <p:cNvPr id="4" name="Footer Placeholder 3"/>
          <p:cNvSpPr>
            <a:spLocks noGrp="1"/>
          </p:cNvSpPr>
          <p:nvPr>
            <p:ph type="ftr" sz="quarter" idx="11"/>
          </p:nvPr>
        </p:nvSpPr>
        <p:spPr/>
        <p:txBody>
          <a:bodyPr/>
          <a:lstStyle/>
          <a:p>
            <a:r>
              <a:rPr lang="en-US" smtClean="0"/>
              <a:t>Dr. Irene Roco </a:t>
            </a:r>
            <a:endParaRPr lang="en-US"/>
          </a:p>
        </p:txBody>
      </p:sp>
    </p:spTree>
    <p:extLst>
      <p:ext uri="{BB962C8B-B14F-4D97-AF65-F5344CB8AC3E}">
        <p14:creationId xmlns:p14="http://schemas.microsoft.com/office/powerpoint/2010/main" val="82697253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2"/>
          <p:cNvSpPr>
            <a:spLocks noGrp="1" noChangeArrowheads="1"/>
          </p:cNvSpPr>
          <p:nvPr>
            <p:ph type="title"/>
          </p:nvPr>
        </p:nvSpPr>
        <p:spPr>
          <a:solidFill>
            <a:schemeClr val="accent1">
              <a:lumMod val="60000"/>
              <a:lumOff val="40000"/>
            </a:schemeClr>
          </a:solidFill>
        </p:spPr>
        <p:txBody>
          <a:bodyPr/>
          <a:lstStyle/>
          <a:p>
            <a:pPr>
              <a:defRPr/>
            </a:pPr>
            <a:r>
              <a:rPr lang="en-US" b="1" dirty="0" smtClean="0"/>
              <a:t>Physiologic Basis for Pain Relief : </a:t>
            </a:r>
            <a:br>
              <a:rPr lang="en-US" b="1" dirty="0" smtClean="0"/>
            </a:br>
            <a:r>
              <a:rPr lang="en-US" b="1" dirty="0" smtClean="0"/>
              <a:t>I - Pharmacologic Interventions</a:t>
            </a:r>
          </a:p>
        </p:txBody>
      </p:sp>
      <p:sp>
        <p:nvSpPr>
          <p:cNvPr id="22531" name="Rectangle 3"/>
          <p:cNvSpPr>
            <a:spLocks noGrp="1" noChangeArrowheads="1"/>
          </p:cNvSpPr>
          <p:nvPr>
            <p:ph idx="1"/>
          </p:nvPr>
        </p:nvSpPr>
        <p:spPr/>
        <p:txBody>
          <a:bodyPr>
            <a:normAutofit fontScale="92500"/>
          </a:bodyPr>
          <a:lstStyle/>
          <a:p>
            <a:pPr marL="0" indent="0">
              <a:buNone/>
            </a:pPr>
            <a:r>
              <a:rPr lang="en-US" altLang="en-US" sz="2400" b="1" dirty="0" smtClean="0"/>
              <a:t>CATEGORIES OF ANALGESICS: </a:t>
            </a:r>
          </a:p>
          <a:p>
            <a:pPr marL="457200" indent="-457200">
              <a:buFont typeface="+mj-lt"/>
              <a:buAutoNum type="arabicPeriod"/>
            </a:pPr>
            <a:r>
              <a:rPr lang="en-US" altLang="en-US" sz="2400" b="1" dirty="0" smtClean="0"/>
              <a:t>Opioid analgesics act on </a:t>
            </a:r>
            <a:r>
              <a:rPr lang="en-US" altLang="en-US" sz="2400" dirty="0" smtClean="0"/>
              <a:t>CNS to inhibit activity of ascending </a:t>
            </a:r>
            <a:r>
              <a:rPr lang="en-US" altLang="en-US" sz="2400" dirty="0" err="1" smtClean="0"/>
              <a:t>nocioceptive</a:t>
            </a:r>
            <a:r>
              <a:rPr lang="en-US" altLang="en-US" sz="2400" dirty="0" smtClean="0"/>
              <a:t> pathways</a:t>
            </a:r>
          </a:p>
          <a:p>
            <a:pPr marL="457200" indent="-457200">
              <a:buFont typeface="+mj-lt"/>
              <a:buAutoNum type="arabicPeriod"/>
            </a:pPr>
            <a:r>
              <a:rPr lang="en-US" altLang="en-US" sz="2400" b="1" dirty="0" smtClean="0"/>
              <a:t>NSAIDS </a:t>
            </a:r>
            <a:r>
              <a:rPr lang="en-US" altLang="en-US" sz="2400" dirty="0" smtClean="0"/>
              <a:t>decrease pain by inhibiting </a:t>
            </a:r>
            <a:r>
              <a:rPr lang="en-US" altLang="en-US" sz="2400" dirty="0" err="1" smtClean="0"/>
              <a:t>cyclo</a:t>
            </a:r>
            <a:r>
              <a:rPr lang="en-US" altLang="en-US" sz="2400" dirty="0" smtClean="0"/>
              <a:t>-oxygenase (enzyme involved in production of prostaglandin)</a:t>
            </a:r>
          </a:p>
          <a:p>
            <a:pPr marL="457200" indent="-457200">
              <a:buFont typeface="+mj-lt"/>
              <a:buAutoNum type="arabicPeriod"/>
            </a:pPr>
            <a:r>
              <a:rPr lang="en-US" altLang="en-US" sz="2400" b="1" dirty="0" smtClean="0"/>
              <a:t>Local anesthetics </a:t>
            </a:r>
            <a:r>
              <a:rPr lang="en-US" altLang="en-US" sz="2400" dirty="0" smtClean="0"/>
              <a:t>block nerve conduction when applied to nerve fibers</a:t>
            </a:r>
          </a:p>
          <a:p>
            <a:pPr marL="571500" indent="-571500">
              <a:buFont typeface="Wingdings" panose="05000000000000000000" pitchFamily="2" charset="2"/>
              <a:buChar char="Ø"/>
            </a:pPr>
            <a:r>
              <a:rPr lang="en-US" altLang="en-US" sz="2400" dirty="0" smtClean="0"/>
              <a:t>Using two or three types of agents simultaneously can maximize pain relief while minimizing the potentially toxic effects of any one agent </a:t>
            </a:r>
            <a:r>
              <a:rPr lang="en-US" altLang="en-US" sz="2400" b="1" dirty="0" smtClean="0"/>
              <a:t>( Balanced analgesia)  </a:t>
            </a:r>
          </a:p>
          <a:p>
            <a:pPr marL="571500" indent="-571500">
              <a:buFont typeface="Wingdings" panose="05000000000000000000" pitchFamily="2" charset="2"/>
              <a:buChar char="Ø"/>
            </a:pPr>
            <a:r>
              <a:rPr lang="en-US" altLang="en-US" sz="2400" dirty="0" smtClean="0"/>
              <a:t>When </a:t>
            </a:r>
            <a:r>
              <a:rPr lang="en-US" altLang="en-US" sz="2400" dirty="0"/>
              <a:t>one agent is used alone, it usually must be used in a higher dose to be effective.</a:t>
            </a:r>
          </a:p>
          <a:p>
            <a:pPr marL="347663" indent="-347663">
              <a:buFont typeface="Wingdings" panose="05000000000000000000" pitchFamily="2" charset="2"/>
              <a:buChar char="Ø"/>
            </a:pPr>
            <a:endParaRPr lang="en-US" altLang="en-US" sz="2400" b="1" dirty="0" smtClean="0"/>
          </a:p>
          <a:p>
            <a:pPr>
              <a:buFont typeface="Wingdings" panose="05000000000000000000" pitchFamily="2" charset="2"/>
              <a:buChar char="Ø"/>
            </a:pPr>
            <a:endParaRPr lang="en-US" altLang="en-US" dirty="0" smtClean="0"/>
          </a:p>
        </p:txBody>
      </p:sp>
      <p:sp>
        <p:nvSpPr>
          <p:cNvPr id="2" name="Footer Placeholder 1"/>
          <p:cNvSpPr>
            <a:spLocks noGrp="1"/>
          </p:cNvSpPr>
          <p:nvPr>
            <p:ph type="ftr" sz="quarter" idx="11"/>
          </p:nvPr>
        </p:nvSpPr>
        <p:spPr/>
        <p:txBody>
          <a:bodyPr/>
          <a:lstStyle/>
          <a:p>
            <a:r>
              <a:rPr lang="en-US" smtClean="0"/>
              <a:t>Dr. Irene Roco </a:t>
            </a:r>
            <a:endParaRPr lang="en-US"/>
          </a:p>
        </p:txBody>
      </p:sp>
    </p:spTree>
    <p:extLst>
      <p:ext uri="{BB962C8B-B14F-4D97-AF65-F5344CB8AC3E}">
        <p14:creationId xmlns:p14="http://schemas.microsoft.com/office/powerpoint/2010/main" val="81850659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097280" y="286604"/>
            <a:ext cx="10058400" cy="1106768"/>
          </a:xfrm>
          <a:solidFill>
            <a:schemeClr val="accent1">
              <a:lumMod val="60000"/>
              <a:lumOff val="40000"/>
            </a:schemeClr>
          </a:solidFill>
        </p:spPr>
        <p:txBody>
          <a:bodyPr/>
          <a:lstStyle/>
          <a:p>
            <a:pPr>
              <a:defRPr/>
            </a:pPr>
            <a:r>
              <a:rPr lang="en-US" b="1" dirty="0" smtClean="0"/>
              <a:t>Approaches for Using Analgesic Agents</a:t>
            </a:r>
          </a:p>
        </p:txBody>
      </p:sp>
      <p:sp>
        <p:nvSpPr>
          <p:cNvPr id="26627" name="Rectangle 3"/>
          <p:cNvSpPr>
            <a:spLocks noGrp="1" noChangeArrowheads="1"/>
          </p:cNvSpPr>
          <p:nvPr>
            <p:ph idx="1"/>
          </p:nvPr>
        </p:nvSpPr>
        <p:spPr>
          <a:xfrm>
            <a:off x="1068387" y="1827639"/>
            <a:ext cx="10058400" cy="4197879"/>
          </a:xfrm>
        </p:spPr>
        <p:txBody>
          <a:bodyPr>
            <a:noAutofit/>
          </a:bodyPr>
          <a:lstStyle/>
          <a:p>
            <a:pPr marL="514350" indent="-400050">
              <a:buFont typeface="Wingdings" panose="05000000000000000000" pitchFamily="2" charset="2"/>
              <a:buChar char="Ø"/>
            </a:pPr>
            <a:r>
              <a:rPr lang="en-US" altLang="en-US" sz="2800" b="1" dirty="0" smtClean="0"/>
              <a:t>Balanced analgesia </a:t>
            </a:r>
            <a:r>
              <a:rPr lang="en-US" altLang="en-US" sz="2800" b="1" dirty="0"/>
              <a:t>– </a:t>
            </a:r>
            <a:r>
              <a:rPr lang="en-US" altLang="en-US" sz="2800" b="1" dirty="0" smtClean="0"/>
              <a:t> </a:t>
            </a:r>
            <a:r>
              <a:rPr lang="en-US" altLang="en-US" sz="2800" dirty="0"/>
              <a:t>use of more than one form of analgesia concurrently to obtain more pain relief with fewer side effects. </a:t>
            </a:r>
            <a:endParaRPr lang="en-US" altLang="en-US" sz="2800" dirty="0" smtClean="0"/>
          </a:p>
          <a:p>
            <a:pPr marL="514350" indent="-400050">
              <a:buFont typeface="Wingdings" panose="05000000000000000000" pitchFamily="2" charset="2"/>
              <a:buChar char="Ø"/>
            </a:pPr>
            <a:r>
              <a:rPr lang="en-US" altLang="en-US" sz="2800" b="1" dirty="0"/>
              <a:t>“PRN” medications </a:t>
            </a:r>
            <a:r>
              <a:rPr lang="en-US" altLang="en-US" sz="2800" dirty="0"/>
              <a:t>(pro re </a:t>
            </a:r>
            <a:r>
              <a:rPr lang="en-US" altLang="en-US" sz="2800" dirty="0" err="1"/>
              <a:t>nata</a:t>
            </a:r>
            <a:r>
              <a:rPr lang="en-US" altLang="en-US" sz="2800" dirty="0"/>
              <a:t>(PRN), or “as needed.”</a:t>
            </a:r>
          </a:p>
          <a:p>
            <a:pPr marL="514350" indent="-400050">
              <a:buFont typeface="Wingdings" panose="05000000000000000000" pitchFamily="2" charset="2"/>
              <a:buChar char="Ø"/>
            </a:pPr>
            <a:r>
              <a:rPr lang="en-US" altLang="en-US" sz="2800" b="1" dirty="0"/>
              <a:t>Routine administration:  </a:t>
            </a:r>
            <a:r>
              <a:rPr lang="en-US" altLang="en-US" sz="2800" dirty="0"/>
              <a:t>around the clock (ATC) or preventive approach; </a:t>
            </a:r>
            <a:r>
              <a:rPr lang="en-US" altLang="en-US" sz="2800" dirty="0" smtClean="0"/>
              <a:t> analgesic </a:t>
            </a:r>
            <a:r>
              <a:rPr lang="en-US" altLang="en-US" sz="2800" dirty="0"/>
              <a:t>agents are administered at set intervals so that the medication acts before the pain becomes severe and before the serum opioid level falls to a </a:t>
            </a:r>
            <a:r>
              <a:rPr lang="en-US" altLang="en-US" sz="2800" dirty="0" err="1"/>
              <a:t>subtherapeutic</a:t>
            </a:r>
            <a:r>
              <a:rPr lang="en-US" altLang="en-US" sz="2800" dirty="0"/>
              <a:t> level. </a:t>
            </a:r>
            <a:endParaRPr lang="en-US" altLang="en-US" sz="2800" dirty="0" smtClean="0"/>
          </a:p>
          <a:p>
            <a:endParaRPr lang="en-US" altLang="en-US" sz="2800" dirty="0"/>
          </a:p>
          <a:p>
            <a:endParaRPr lang="en-US" altLang="en-US" sz="2800" b="1" dirty="0" smtClean="0"/>
          </a:p>
          <a:p>
            <a:endParaRPr lang="en-US" altLang="en-US" sz="2800" b="1" dirty="0" smtClean="0"/>
          </a:p>
        </p:txBody>
      </p:sp>
      <p:sp>
        <p:nvSpPr>
          <p:cNvPr id="2" name="Footer Placeholder 1"/>
          <p:cNvSpPr>
            <a:spLocks noGrp="1"/>
          </p:cNvSpPr>
          <p:nvPr>
            <p:ph type="ftr" sz="quarter" idx="11"/>
          </p:nvPr>
        </p:nvSpPr>
        <p:spPr/>
        <p:txBody>
          <a:bodyPr/>
          <a:lstStyle/>
          <a:p>
            <a:r>
              <a:rPr lang="en-US" smtClean="0"/>
              <a:t>Dr. Irene Roco </a:t>
            </a:r>
            <a:endParaRPr lang="en-US"/>
          </a:p>
        </p:txBody>
      </p:sp>
    </p:spTree>
    <p:extLst>
      <p:ext uri="{BB962C8B-B14F-4D97-AF65-F5344CB8AC3E}">
        <p14:creationId xmlns:p14="http://schemas.microsoft.com/office/powerpoint/2010/main" val="369302269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097280" y="286604"/>
            <a:ext cx="10058400" cy="1106768"/>
          </a:xfrm>
          <a:solidFill>
            <a:schemeClr val="accent1">
              <a:lumMod val="60000"/>
              <a:lumOff val="40000"/>
            </a:schemeClr>
          </a:solidFill>
        </p:spPr>
        <p:txBody>
          <a:bodyPr/>
          <a:lstStyle/>
          <a:p>
            <a:pPr>
              <a:defRPr/>
            </a:pPr>
            <a:r>
              <a:rPr lang="en-US" b="1" dirty="0" smtClean="0"/>
              <a:t>Approaches for Using Analgesic Agents</a:t>
            </a:r>
          </a:p>
        </p:txBody>
      </p:sp>
      <p:sp>
        <p:nvSpPr>
          <p:cNvPr id="26627" name="Rectangle 3"/>
          <p:cNvSpPr>
            <a:spLocks noGrp="1" noChangeArrowheads="1"/>
          </p:cNvSpPr>
          <p:nvPr>
            <p:ph idx="1"/>
          </p:nvPr>
        </p:nvSpPr>
        <p:spPr>
          <a:xfrm>
            <a:off x="1068387" y="1827639"/>
            <a:ext cx="10058400" cy="4197879"/>
          </a:xfrm>
        </p:spPr>
        <p:txBody>
          <a:bodyPr>
            <a:noAutofit/>
          </a:bodyPr>
          <a:lstStyle/>
          <a:p>
            <a:pPr marL="514350" indent="-400050">
              <a:buFont typeface="Wingdings" panose="05000000000000000000" pitchFamily="2" charset="2"/>
              <a:buChar char="Ø"/>
            </a:pPr>
            <a:r>
              <a:rPr lang="en-US" altLang="en-US" sz="3200" b="1" dirty="0" smtClean="0"/>
              <a:t>Individualized dosage - </a:t>
            </a:r>
            <a:r>
              <a:rPr lang="en-US" altLang="en-US" sz="3200" dirty="0" smtClean="0"/>
              <a:t>The </a:t>
            </a:r>
            <a:r>
              <a:rPr lang="en-US" altLang="en-US" sz="3200" dirty="0"/>
              <a:t>dosage and the interval between doses should </a:t>
            </a:r>
            <a:r>
              <a:rPr lang="en-US" altLang="en-US" sz="3200" u="sng" dirty="0"/>
              <a:t>be based on the patient’s requirements </a:t>
            </a:r>
            <a:r>
              <a:rPr lang="en-US" altLang="en-US" sz="3200" dirty="0"/>
              <a:t>rather than on an inﬂexible standard or routine. People metabolize and absorb medications at </a:t>
            </a:r>
            <a:r>
              <a:rPr lang="en-US" altLang="en-US" sz="3200" u="sng" dirty="0"/>
              <a:t>different rates </a:t>
            </a:r>
            <a:r>
              <a:rPr lang="en-US" altLang="en-US" sz="3200" dirty="0"/>
              <a:t>and experience different levels of pain</a:t>
            </a:r>
            <a:r>
              <a:rPr lang="en-US" altLang="en-US" sz="3200" dirty="0" smtClean="0"/>
              <a:t>.</a:t>
            </a:r>
          </a:p>
          <a:p>
            <a:pPr marL="514350" indent="-400050">
              <a:buFont typeface="Wingdings" panose="05000000000000000000" pitchFamily="2" charset="2"/>
              <a:buChar char="Ø"/>
            </a:pPr>
            <a:r>
              <a:rPr lang="en-US" altLang="en-US" sz="3200" b="1" dirty="0"/>
              <a:t>PCA: </a:t>
            </a:r>
            <a:r>
              <a:rPr lang="en-US" altLang="en-US" sz="3200" dirty="0"/>
              <a:t>patient-controlled analgesia</a:t>
            </a:r>
          </a:p>
          <a:p>
            <a:pPr marL="514350" indent="-400050">
              <a:buFont typeface="Wingdings" panose="05000000000000000000" pitchFamily="2" charset="2"/>
              <a:buChar char="Ø"/>
            </a:pPr>
            <a:endParaRPr lang="en-US" altLang="en-US" sz="3200" dirty="0" smtClean="0"/>
          </a:p>
          <a:p>
            <a:endParaRPr lang="en-US" altLang="en-US" sz="3200" dirty="0"/>
          </a:p>
          <a:p>
            <a:endParaRPr lang="en-US" altLang="en-US" sz="3200" b="1" dirty="0" smtClean="0"/>
          </a:p>
          <a:p>
            <a:endParaRPr lang="en-US" altLang="en-US" sz="3200" b="1" dirty="0" smtClean="0"/>
          </a:p>
        </p:txBody>
      </p:sp>
      <p:sp>
        <p:nvSpPr>
          <p:cNvPr id="2" name="Footer Placeholder 1"/>
          <p:cNvSpPr>
            <a:spLocks noGrp="1"/>
          </p:cNvSpPr>
          <p:nvPr>
            <p:ph type="ftr" sz="quarter" idx="11"/>
          </p:nvPr>
        </p:nvSpPr>
        <p:spPr/>
        <p:txBody>
          <a:bodyPr/>
          <a:lstStyle/>
          <a:p>
            <a:r>
              <a:rPr lang="en-US" smtClean="0"/>
              <a:t>Dr. Irene Roco </a:t>
            </a:r>
            <a:endParaRPr lang="en-US"/>
          </a:p>
        </p:txBody>
      </p:sp>
    </p:spTree>
    <p:extLst>
      <p:ext uri="{BB962C8B-B14F-4D97-AF65-F5344CB8AC3E}">
        <p14:creationId xmlns:p14="http://schemas.microsoft.com/office/powerpoint/2010/main" val="14794112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4"/>
            <a:ext cx="10058400" cy="968440"/>
          </a:xfrm>
          <a:solidFill>
            <a:schemeClr val="accent1">
              <a:lumMod val="60000"/>
              <a:lumOff val="40000"/>
            </a:schemeClr>
          </a:solidFill>
        </p:spPr>
        <p:txBody>
          <a:bodyPr/>
          <a:lstStyle/>
          <a:p>
            <a:r>
              <a:rPr lang="en-US" b="1" dirty="0" smtClean="0"/>
              <a:t>TERMINOLOGIES</a:t>
            </a:r>
            <a:endParaRPr lang="en-US" b="1" dirty="0"/>
          </a:p>
        </p:txBody>
      </p:sp>
      <p:sp>
        <p:nvSpPr>
          <p:cNvPr id="3" name="Content Placeholder 2"/>
          <p:cNvSpPr>
            <a:spLocks noGrp="1"/>
          </p:cNvSpPr>
          <p:nvPr>
            <p:ph idx="1"/>
          </p:nvPr>
        </p:nvSpPr>
        <p:spPr>
          <a:xfrm>
            <a:off x="1097280" y="1756229"/>
            <a:ext cx="10058400" cy="4528457"/>
          </a:xfrm>
        </p:spPr>
        <p:txBody>
          <a:bodyPr>
            <a:noAutofit/>
          </a:bodyPr>
          <a:lstStyle/>
          <a:p>
            <a:pPr marL="517525" indent="-342900">
              <a:buFont typeface="Wingdings" panose="05000000000000000000" pitchFamily="2" charset="2"/>
              <a:buChar char="Ø"/>
            </a:pPr>
            <a:r>
              <a:rPr lang="en-US" sz="2400" b="1" u="sng" dirty="0" smtClean="0"/>
              <a:t>Addiction-</a:t>
            </a:r>
            <a:r>
              <a:rPr lang="en-US" sz="2400" dirty="0" smtClean="0"/>
              <a:t>  </a:t>
            </a:r>
            <a:r>
              <a:rPr lang="en-US" sz="2400" dirty="0"/>
              <a:t>a behavioral pattern of substance use characterized by a compulsion to take the drug primarily to experience its psychic effects </a:t>
            </a:r>
            <a:endParaRPr lang="en-US" sz="2400" dirty="0" smtClean="0"/>
          </a:p>
          <a:p>
            <a:pPr marL="517525" indent="-342900">
              <a:buFont typeface="Wingdings" panose="05000000000000000000" pitchFamily="2" charset="2"/>
              <a:buChar char="Ø"/>
            </a:pPr>
            <a:r>
              <a:rPr lang="en-US" sz="2400" b="1" u="sng" dirty="0" err="1" smtClean="0"/>
              <a:t>algogenic</a:t>
            </a:r>
            <a:r>
              <a:rPr lang="en-US" sz="2400" b="1" u="sng" dirty="0"/>
              <a:t>: </a:t>
            </a:r>
            <a:r>
              <a:rPr lang="en-US" sz="2400" dirty="0"/>
              <a:t>causing pain </a:t>
            </a:r>
            <a:endParaRPr lang="en-US" sz="2400" dirty="0" smtClean="0"/>
          </a:p>
          <a:p>
            <a:pPr marL="517525" indent="-342900">
              <a:buFont typeface="Wingdings" panose="05000000000000000000" pitchFamily="2" charset="2"/>
              <a:buChar char="Ø"/>
            </a:pPr>
            <a:r>
              <a:rPr lang="en-US" sz="2400" b="1" u="sng" dirty="0"/>
              <a:t>breakthrough pain </a:t>
            </a:r>
            <a:r>
              <a:rPr lang="en-US" sz="2400" dirty="0" smtClean="0"/>
              <a:t>- a </a:t>
            </a:r>
            <a:r>
              <a:rPr lang="en-US" sz="2400" dirty="0"/>
              <a:t>sudden increase in pain despite the administration of pain-relieving </a:t>
            </a:r>
            <a:r>
              <a:rPr lang="en-US" sz="2400" dirty="0" smtClean="0"/>
              <a:t>medications</a:t>
            </a:r>
          </a:p>
          <a:p>
            <a:pPr marL="517525" indent="-342900">
              <a:buFont typeface="Wingdings" panose="05000000000000000000" pitchFamily="2" charset="2"/>
              <a:buChar char="Ø"/>
            </a:pPr>
            <a:r>
              <a:rPr lang="en-US" sz="2400" b="1" u="sng" dirty="0" smtClean="0"/>
              <a:t>endorphins </a:t>
            </a:r>
            <a:r>
              <a:rPr lang="en-US" sz="2400" b="1" u="sng" dirty="0"/>
              <a:t>and </a:t>
            </a:r>
            <a:r>
              <a:rPr lang="en-US" sz="2400" b="1" u="sng" dirty="0" err="1" smtClean="0"/>
              <a:t>enkephalins</a:t>
            </a:r>
            <a:r>
              <a:rPr lang="en-US" sz="2400" b="1" u="sng" dirty="0" smtClean="0"/>
              <a:t> </a:t>
            </a:r>
            <a:r>
              <a:rPr lang="en-US" sz="2400" dirty="0" smtClean="0"/>
              <a:t>- morphine like </a:t>
            </a:r>
            <a:r>
              <a:rPr lang="en-US" sz="2400" dirty="0"/>
              <a:t>substances produced by the body. Primarily found in the central nervous system, they have the potential to reduce pain. </a:t>
            </a:r>
            <a:endParaRPr lang="en-US" sz="2400" dirty="0" smtClean="0"/>
          </a:p>
          <a:p>
            <a:pPr marL="517525" indent="-342900">
              <a:buFont typeface="Wingdings" panose="05000000000000000000" pitchFamily="2" charset="2"/>
              <a:buChar char="Ø"/>
            </a:pPr>
            <a:r>
              <a:rPr lang="en-US" sz="2400" b="1" u="sng" dirty="0" smtClean="0"/>
              <a:t>Dependence-  </a:t>
            </a:r>
            <a:r>
              <a:rPr lang="en-US" sz="2400" dirty="0"/>
              <a:t>occurs when a patient who has been taking opioids experiences a </a:t>
            </a:r>
            <a:r>
              <a:rPr lang="en-US" sz="2400" dirty="0" smtClean="0"/>
              <a:t>withdrawal </a:t>
            </a:r>
            <a:r>
              <a:rPr lang="en-US" sz="2400" dirty="0"/>
              <a:t>syndrome when the opioids are discontinued; often occurs with opioid tolerance and does not indicate an </a:t>
            </a:r>
            <a:r>
              <a:rPr lang="en-US" sz="2400" dirty="0" smtClean="0"/>
              <a:t>addiction</a:t>
            </a:r>
          </a:p>
        </p:txBody>
      </p:sp>
      <p:sp>
        <p:nvSpPr>
          <p:cNvPr id="4" name="Footer Placeholder 3"/>
          <p:cNvSpPr>
            <a:spLocks noGrp="1"/>
          </p:cNvSpPr>
          <p:nvPr>
            <p:ph type="ftr" sz="quarter" idx="11"/>
          </p:nvPr>
        </p:nvSpPr>
        <p:spPr/>
        <p:txBody>
          <a:bodyPr/>
          <a:lstStyle/>
          <a:p>
            <a:r>
              <a:rPr lang="en-US" smtClean="0"/>
              <a:t>Dr. Irene Roco </a:t>
            </a:r>
            <a:endParaRPr lang="en-US"/>
          </a:p>
        </p:txBody>
      </p:sp>
    </p:spTree>
    <p:extLst>
      <p:ext uri="{BB962C8B-B14F-4D97-AF65-F5344CB8AC3E}">
        <p14:creationId xmlns:p14="http://schemas.microsoft.com/office/powerpoint/2010/main" val="349838080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Grp="1" noChangeArrowheads="1"/>
          </p:cNvSpPr>
          <p:nvPr>
            <p:ph type="title"/>
          </p:nvPr>
        </p:nvSpPr>
        <p:spPr>
          <a:xfrm>
            <a:off x="1097280" y="286603"/>
            <a:ext cx="10058400" cy="932597"/>
          </a:xfrm>
          <a:solidFill>
            <a:schemeClr val="accent1">
              <a:lumMod val="60000"/>
              <a:lumOff val="40000"/>
            </a:schemeClr>
          </a:solidFill>
        </p:spPr>
        <p:txBody>
          <a:bodyPr/>
          <a:lstStyle/>
          <a:p>
            <a:pPr>
              <a:defRPr/>
            </a:pPr>
            <a:r>
              <a:rPr lang="en-US" b="1" dirty="0" smtClean="0"/>
              <a:t>Opioid Tolerance and Addiction</a:t>
            </a:r>
          </a:p>
        </p:txBody>
      </p:sp>
      <p:sp>
        <p:nvSpPr>
          <p:cNvPr id="24579" name="Rectangle 3"/>
          <p:cNvSpPr>
            <a:spLocks noGrp="1" noChangeArrowheads="1"/>
          </p:cNvSpPr>
          <p:nvPr>
            <p:ph idx="1"/>
          </p:nvPr>
        </p:nvSpPr>
        <p:spPr>
          <a:xfrm>
            <a:off x="1097280" y="1845734"/>
            <a:ext cx="5717858" cy="4023360"/>
          </a:xfrm>
          <a:solidFill>
            <a:schemeClr val="accent2">
              <a:lumMod val="40000"/>
              <a:lumOff val="60000"/>
            </a:schemeClr>
          </a:solidFill>
        </p:spPr>
        <p:txBody>
          <a:bodyPr>
            <a:normAutofit lnSpcReduction="10000"/>
          </a:bodyPr>
          <a:lstStyle/>
          <a:p>
            <a:pPr marL="0" indent="0">
              <a:buNone/>
            </a:pPr>
            <a:r>
              <a:rPr lang="en-US" sz="3600" b="1" dirty="0">
                <a:solidFill>
                  <a:schemeClr val="accent1">
                    <a:lumMod val="75000"/>
                  </a:schemeClr>
                </a:solidFill>
              </a:rPr>
              <a:t>Tolerance</a:t>
            </a:r>
            <a:endParaRPr lang="en-US" altLang="en-US" sz="3600" b="1" dirty="0" smtClean="0">
              <a:solidFill>
                <a:schemeClr val="accent1">
                  <a:lumMod val="75000"/>
                </a:schemeClr>
              </a:solidFill>
            </a:endParaRPr>
          </a:p>
          <a:p>
            <a:pPr marL="465138" indent="-465138">
              <a:buFont typeface="Wingdings" panose="05000000000000000000" pitchFamily="2" charset="2"/>
              <a:buChar char="Ø"/>
            </a:pPr>
            <a:r>
              <a:rPr lang="en-US" altLang="en-US" sz="2400" b="1" dirty="0" smtClean="0"/>
              <a:t>Maximum safe opioid dosage must be individually assessed</a:t>
            </a:r>
          </a:p>
          <a:p>
            <a:pPr marL="465138" indent="-465138">
              <a:buFont typeface="Wingdings" panose="05000000000000000000" pitchFamily="2" charset="2"/>
              <a:buChar char="Ø"/>
            </a:pPr>
            <a:r>
              <a:rPr lang="en-US" altLang="en-US" sz="2400" b="1" dirty="0" smtClean="0"/>
              <a:t>Tolerance develops in all patients who take opioids for prolonged periods</a:t>
            </a:r>
          </a:p>
          <a:p>
            <a:pPr marL="465138" indent="-465138">
              <a:buFont typeface="Wingdings" panose="05000000000000000000" pitchFamily="2" charset="2"/>
              <a:buChar char="Ø"/>
            </a:pPr>
            <a:r>
              <a:rPr lang="en-US" altLang="en-US" sz="2400" b="1" dirty="0" smtClean="0"/>
              <a:t>With tolerance, increased usage needed to effect pain relief</a:t>
            </a:r>
          </a:p>
          <a:p>
            <a:pPr marL="465138" indent="-465138">
              <a:buFont typeface="Wingdings" panose="05000000000000000000" pitchFamily="2" charset="2"/>
              <a:buChar char="Ø"/>
            </a:pPr>
            <a:r>
              <a:rPr lang="en-US" altLang="en-US" sz="2400" b="1" u="sng" dirty="0"/>
              <a:t>Dependence </a:t>
            </a:r>
            <a:r>
              <a:rPr lang="en-US" altLang="en-US" sz="2400" b="1" u="sng" dirty="0" smtClean="0"/>
              <a:t> </a:t>
            </a:r>
            <a:r>
              <a:rPr lang="en-US" altLang="en-US" sz="2400" b="1" dirty="0" smtClean="0"/>
              <a:t>(body adapts to drugs) occurs </a:t>
            </a:r>
            <a:r>
              <a:rPr lang="en-US" altLang="en-US" sz="2400" b="1" dirty="0"/>
              <a:t>with tolerance</a:t>
            </a:r>
            <a:r>
              <a:rPr lang="en-US" altLang="en-US" sz="2400" b="1" u="sng" dirty="0"/>
              <a:t>,</a:t>
            </a:r>
            <a:r>
              <a:rPr lang="en-US" altLang="en-US" sz="2400" b="1" dirty="0"/>
              <a:t> physical symptoms occur when opioid is discontinued</a:t>
            </a:r>
          </a:p>
          <a:p>
            <a:pPr>
              <a:buFont typeface="Wingdings" panose="05000000000000000000" pitchFamily="2" charset="2"/>
              <a:buChar char="Ø"/>
            </a:pPr>
            <a:endParaRPr lang="en-US" altLang="en-US" sz="2400" b="1" dirty="0" smtClean="0"/>
          </a:p>
        </p:txBody>
      </p:sp>
      <p:sp>
        <p:nvSpPr>
          <p:cNvPr id="2" name="Footer Placeholder 1"/>
          <p:cNvSpPr>
            <a:spLocks noGrp="1"/>
          </p:cNvSpPr>
          <p:nvPr>
            <p:ph type="ftr" sz="quarter" idx="11"/>
          </p:nvPr>
        </p:nvSpPr>
        <p:spPr/>
        <p:txBody>
          <a:bodyPr/>
          <a:lstStyle/>
          <a:p>
            <a:r>
              <a:rPr lang="en-US" smtClean="0"/>
              <a:t>Dr. Irene Roco </a:t>
            </a:r>
            <a:endParaRPr lang="en-US"/>
          </a:p>
        </p:txBody>
      </p:sp>
      <p:sp>
        <p:nvSpPr>
          <p:cNvPr id="5" name="Rectangle 3"/>
          <p:cNvSpPr txBox="1">
            <a:spLocks noChangeArrowheads="1"/>
          </p:cNvSpPr>
          <p:nvPr/>
        </p:nvSpPr>
        <p:spPr>
          <a:xfrm>
            <a:off x="7086600" y="1845734"/>
            <a:ext cx="4069080" cy="4023360"/>
          </a:xfrm>
          <a:prstGeom prst="rect">
            <a:avLst/>
          </a:prstGeom>
          <a:solidFill>
            <a:schemeClr val="accent2">
              <a:lumMod val="40000"/>
              <a:lumOff val="60000"/>
            </a:schemeClr>
          </a:solidFill>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buFont typeface="Calibri" panose="020F0502020204030204" pitchFamily="34" charset="0"/>
              <a:buNone/>
            </a:pPr>
            <a:r>
              <a:rPr lang="en-US" altLang="en-US" sz="3600" b="1" dirty="0" smtClean="0">
                <a:solidFill>
                  <a:schemeClr val="accent1">
                    <a:lumMod val="75000"/>
                  </a:schemeClr>
                </a:solidFill>
              </a:rPr>
              <a:t>Addiction</a:t>
            </a:r>
          </a:p>
          <a:p>
            <a:pPr marL="465138" indent="-465138">
              <a:buFont typeface="Wingdings" panose="05000000000000000000" pitchFamily="2" charset="2"/>
              <a:buChar char="Ø"/>
            </a:pPr>
            <a:r>
              <a:rPr lang="en-US" altLang="en-US" sz="2400" b="1" dirty="0" smtClean="0"/>
              <a:t>behavioral pattern ( compulsive drug use)  characterized by </a:t>
            </a:r>
            <a:r>
              <a:rPr lang="en-US" altLang="en-US" sz="2400" b="1" u="sng" dirty="0" smtClean="0"/>
              <a:t>need to take drug for psychic effects</a:t>
            </a:r>
          </a:p>
          <a:p>
            <a:pPr marL="465138" indent="-465138">
              <a:buFont typeface="Wingdings" panose="05000000000000000000" pitchFamily="2" charset="2"/>
              <a:buChar char="Ø"/>
            </a:pPr>
            <a:r>
              <a:rPr lang="en-US" altLang="en-US" sz="2400" b="1" dirty="0" smtClean="0"/>
              <a:t>Addiction from therapeutic use of opioid is negligible</a:t>
            </a:r>
          </a:p>
          <a:p>
            <a:pPr>
              <a:buFont typeface="Wingdings" panose="05000000000000000000" pitchFamily="2" charset="2"/>
              <a:buChar char="Ø"/>
            </a:pPr>
            <a:endParaRPr lang="en-US" altLang="en-US" sz="2400" b="1" dirty="0" smtClean="0"/>
          </a:p>
        </p:txBody>
      </p:sp>
    </p:spTree>
    <p:extLst>
      <p:ext uri="{BB962C8B-B14F-4D97-AF65-F5344CB8AC3E}">
        <p14:creationId xmlns:p14="http://schemas.microsoft.com/office/powerpoint/2010/main" val="104962717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097280" y="286604"/>
            <a:ext cx="10058400" cy="1106768"/>
          </a:xfrm>
          <a:solidFill>
            <a:schemeClr val="accent1">
              <a:lumMod val="60000"/>
              <a:lumOff val="40000"/>
            </a:schemeClr>
          </a:solidFill>
        </p:spPr>
        <p:txBody>
          <a:bodyPr/>
          <a:lstStyle/>
          <a:p>
            <a:r>
              <a:rPr lang="en-US" altLang="en-US" b="1" dirty="0"/>
              <a:t>CATEGORIES OF ANALGESICS: </a:t>
            </a:r>
          </a:p>
        </p:txBody>
      </p:sp>
      <p:sp>
        <p:nvSpPr>
          <p:cNvPr id="26627" name="Rectangle 3"/>
          <p:cNvSpPr>
            <a:spLocks noGrp="1" noChangeArrowheads="1"/>
          </p:cNvSpPr>
          <p:nvPr>
            <p:ph idx="1"/>
          </p:nvPr>
        </p:nvSpPr>
        <p:spPr>
          <a:xfrm>
            <a:off x="1097280" y="1845733"/>
            <a:ext cx="5639422" cy="4197879"/>
          </a:xfrm>
        </p:spPr>
        <p:txBody>
          <a:bodyPr>
            <a:noAutofit/>
          </a:bodyPr>
          <a:lstStyle/>
          <a:p>
            <a:pPr marL="0" indent="0">
              <a:buNone/>
            </a:pPr>
            <a:r>
              <a:rPr lang="en-US" altLang="en-US" sz="2800" b="1" dirty="0" smtClean="0"/>
              <a:t>2. NSAIDS  (</a:t>
            </a:r>
            <a:r>
              <a:rPr lang="en-US" altLang="en-US" sz="2800" dirty="0" smtClean="0"/>
              <a:t>Aspirin, Ibuprofen, Naproxen Na</a:t>
            </a:r>
            <a:r>
              <a:rPr lang="en-US" altLang="en-US" sz="2800" b="1" dirty="0" smtClean="0"/>
              <a:t>)-  </a:t>
            </a:r>
            <a:r>
              <a:rPr lang="en-US" altLang="en-US" sz="2800" dirty="0"/>
              <a:t>decrease pain by inhibiting </a:t>
            </a:r>
            <a:r>
              <a:rPr lang="en-US" altLang="en-US" sz="2800" dirty="0" err="1"/>
              <a:t>cyclo</a:t>
            </a:r>
            <a:r>
              <a:rPr lang="en-US" altLang="en-US" sz="2800" dirty="0"/>
              <a:t>-oxygenase (COX), the rate-limiting enzyme involved in the production of prostaglandin from traumatized or inﬂamed tissues</a:t>
            </a:r>
            <a:r>
              <a:rPr lang="en-US" altLang="en-US" sz="2800" dirty="0" smtClean="0"/>
              <a:t> </a:t>
            </a:r>
          </a:p>
        </p:txBody>
      </p:sp>
      <p:sp>
        <p:nvSpPr>
          <p:cNvPr id="2" name="Footer Placeholder 1"/>
          <p:cNvSpPr>
            <a:spLocks noGrp="1"/>
          </p:cNvSpPr>
          <p:nvPr>
            <p:ph type="ftr" sz="quarter" idx="11"/>
          </p:nvPr>
        </p:nvSpPr>
        <p:spPr/>
        <p:txBody>
          <a:bodyPr/>
          <a:lstStyle/>
          <a:p>
            <a:r>
              <a:rPr lang="en-US" smtClean="0"/>
              <a:t>Dr. Irene Roco </a:t>
            </a:r>
            <a:endParaRPr lang="en-US"/>
          </a:p>
        </p:txBody>
      </p:sp>
      <p:pic>
        <p:nvPicPr>
          <p:cNvPr id="4" name="Picture 3"/>
          <p:cNvPicPr>
            <a:picLocks noChangeAspect="1"/>
          </p:cNvPicPr>
          <p:nvPr/>
        </p:nvPicPr>
        <p:blipFill>
          <a:blip r:embed="rId2"/>
          <a:stretch>
            <a:fillRect/>
          </a:stretch>
        </p:blipFill>
        <p:spPr>
          <a:xfrm>
            <a:off x="7333861" y="1506272"/>
            <a:ext cx="3821819" cy="2438400"/>
          </a:xfrm>
          <a:prstGeom prst="rect">
            <a:avLst/>
          </a:prstGeom>
        </p:spPr>
      </p:pic>
      <p:pic>
        <p:nvPicPr>
          <p:cNvPr id="5" name="Picture 4"/>
          <p:cNvPicPr>
            <a:picLocks noChangeAspect="1"/>
          </p:cNvPicPr>
          <p:nvPr/>
        </p:nvPicPr>
        <p:blipFill>
          <a:blip r:embed="rId3"/>
          <a:stretch>
            <a:fillRect/>
          </a:stretch>
        </p:blipFill>
        <p:spPr>
          <a:xfrm>
            <a:off x="7333861" y="4057572"/>
            <a:ext cx="3811058" cy="1986040"/>
          </a:xfrm>
          <a:prstGeom prst="rect">
            <a:avLst/>
          </a:prstGeom>
        </p:spPr>
      </p:pic>
    </p:spTree>
    <p:extLst>
      <p:ext uri="{BB962C8B-B14F-4D97-AF65-F5344CB8AC3E}">
        <p14:creationId xmlns:p14="http://schemas.microsoft.com/office/powerpoint/2010/main" val="50164231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1097280" y="286604"/>
            <a:ext cx="10058400" cy="1106768"/>
          </a:xfrm>
          <a:solidFill>
            <a:schemeClr val="accent1">
              <a:lumMod val="60000"/>
              <a:lumOff val="40000"/>
            </a:schemeClr>
          </a:solidFill>
        </p:spPr>
        <p:txBody>
          <a:bodyPr/>
          <a:lstStyle/>
          <a:p>
            <a:r>
              <a:rPr lang="en-US" altLang="en-US" b="1" dirty="0"/>
              <a:t>CATEGORIES OF ANALGESICS: </a:t>
            </a:r>
          </a:p>
        </p:txBody>
      </p:sp>
      <p:sp>
        <p:nvSpPr>
          <p:cNvPr id="26627" name="Rectangle 3"/>
          <p:cNvSpPr>
            <a:spLocks noGrp="1" noChangeArrowheads="1"/>
          </p:cNvSpPr>
          <p:nvPr>
            <p:ph idx="1"/>
          </p:nvPr>
        </p:nvSpPr>
        <p:spPr>
          <a:xfrm>
            <a:off x="1097280" y="1845733"/>
            <a:ext cx="7822785" cy="4197879"/>
          </a:xfrm>
        </p:spPr>
        <p:txBody>
          <a:bodyPr>
            <a:noAutofit/>
          </a:bodyPr>
          <a:lstStyle/>
          <a:p>
            <a:r>
              <a:rPr lang="en-US" altLang="en-US" sz="2400" b="1" dirty="0" smtClean="0"/>
              <a:t>3.  Local </a:t>
            </a:r>
            <a:r>
              <a:rPr lang="en-US" altLang="en-US" sz="2400" b="1" dirty="0"/>
              <a:t>anesthetics </a:t>
            </a:r>
            <a:r>
              <a:rPr lang="en-US" altLang="en-US" sz="2400" b="1" dirty="0" smtClean="0"/>
              <a:t>– ( </a:t>
            </a:r>
            <a:r>
              <a:rPr lang="en-US" altLang="en-US" sz="2400" b="1" dirty="0" err="1" smtClean="0"/>
              <a:t>Topicals</a:t>
            </a:r>
            <a:r>
              <a:rPr lang="en-US" altLang="en-US" sz="2400" b="1" dirty="0"/>
              <a:t>, </a:t>
            </a:r>
            <a:r>
              <a:rPr lang="en-US" altLang="en-US" sz="2400" b="1" dirty="0" smtClean="0"/>
              <a:t>patches, sprays ) </a:t>
            </a:r>
          </a:p>
          <a:p>
            <a:pPr>
              <a:buFont typeface="Wingdings" panose="05000000000000000000" pitchFamily="2" charset="2"/>
              <a:buChar char="Ø"/>
            </a:pPr>
            <a:r>
              <a:rPr lang="en-US" altLang="en-US" sz="2400" dirty="0" smtClean="0"/>
              <a:t>blocks </a:t>
            </a:r>
            <a:r>
              <a:rPr lang="en-US" altLang="en-US" sz="2400" dirty="0"/>
              <a:t>nerve conduction when applied directly to the nerve ﬁbers. </a:t>
            </a:r>
            <a:endParaRPr lang="en-US" altLang="en-US" sz="2400" dirty="0" smtClean="0"/>
          </a:p>
          <a:p>
            <a:pPr>
              <a:buFont typeface="Wingdings" panose="05000000000000000000" pitchFamily="2" charset="2"/>
              <a:buChar char="Ø"/>
            </a:pPr>
            <a:r>
              <a:rPr lang="en-US" altLang="en-US" sz="2400" dirty="0" smtClean="0"/>
              <a:t>are </a:t>
            </a:r>
            <a:r>
              <a:rPr lang="en-US" altLang="en-US" sz="2400" dirty="0"/>
              <a:t>rapidly absorbed into the bloodstream, resulting in decreased availability at the surgical or injury site and an increased anesthetic level in the blood, increasing the risk of </a:t>
            </a:r>
            <a:r>
              <a:rPr lang="en-US" altLang="en-US" sz="2400" dirty="0" smtClean="0"/>
              <a:t>toxicity</a:t>
            </a:r>
          </a:p>
          <a:p>
            <a:pPr>
              <a:buFont typeface="Wingdings" panose="05000000000000000000" pitchFamily="2" charset="2"/>
              <a:buChar char="Ø"/>
            </a:pPr>
            <a:r>
              <a:rPr lang="en-US" altLang="en-US" sz="2400" dirty="0"/>
              <a:t>Therefore, a vasoconstrictive agent (</a:t>
            </a:r>
            <a:r>
              <a:rPr lang="en-US" altLang="en-US" sz="2400" dirty="0" err="1"/>
              <a:t>eg</a:t>
            </a:r>
            <a:r>
              <a:rPr lang="en-US" altLang="en-US" sz="2400" dirty="0"/>
              <a:t>, epinephrine or phenylephrine) is </a:t>
            </a:r>
            <a:r>
              <a:rPr lang="en-US" altLang="en-US" sz="2400" b="1" dirty="0"/>
              <a:t>added to the anesthetic agent </a:t>
            </a:r>
            <a:r>
              <a:rPr lang="en-US" altLang="en-US" sz="2400" dirty="0"/>
              <a:t>to decrease its </a:t>
            </a:r>
            <a:r>
              <a:rPr lang="en-US" altLang="en-US" sz="2400" b="1" dirty="0"/>
              <a:t>systemic absorption and to maintain its concentration at the surgical or injury site</a:t>
            </a:r>
            <a:r>
              <a:rPr lang="en-US" altLang="en-US" sz="2400" dirty="0"/>
              <a:t>. </a:t>
            </a:r>
          </a:p>
          <a:p>
            <a:pPr>
              <a:buFont typeface="Wingdings" panose="05000000000000000000" pitchFamily="2" charset="2"/>
              <a:buChar char="Ø"/>
            </a:pPr>
            <a:endParaRPr lang="en-US" altLang="en-US" sz="2400" dirty="0" smtClean="0"/>
          </a:p>
          <a:p>
            <a:r>
              <a:rPr lang="en-US" altLang="en-US" sz="2400" b="1" dirty="0" smtClean="0"/>
              <a:t>– </a:t>
            </a:r>
            <a:endParaRPr lang="en-US" altLang="en-US" sz="2400" b="1" dirty="0"/>
          </a:p>
          <a:p>
            <a:endParaRPr lang="en-US" altLang="en-US" sz="2400" dirty="0" smtClean="0"/>
          </a:p>
        </p:txBody>
      </p:sp>
      <p:sp>
        <p:nvSpPr>
          <p:cNvPr id="2" name="Footer Placeholder 1"/>
          <p:cNvSpPr>
            <a:spLocks noGrp="1"/>
          </p:cNvSpPr>
          <p:nvPr>
            <p:ph type="ftr" sz="quarter" idx="11"/>
          </p:nvPr>
        </p:nvSpPr>
        <p:spPr/>
        <p:txBody>
          <a:bodyPr/>
          <a:lstStyle/>
          <a:p>
            <a:r>
              <a:rPr lang="en-US" dirty="0" smtClean="0"/>
              <a:t>Dr. Irene </a:t>
            </a:r>
            <a:r>
              <a:rPr lang="en-US" dirty="0" err="1" smtClean="0"/>
              <a:t>Roco</a:t>
            </a:r>
            <a:r>
              <a:rPr lang="en-US" dirty="0" smtClean="0"/>
              <a:t> </a:t>
            </a:r>
            <a:endParaRPr lang="en-US" dirty="0"/>
          </a:p>
        </p:txBody>
      </p:sp>
      <p:pic>
        <p:nvPicPr>
          <p:cNvPr id="3" name="Picture 2"/>
          <p:cNvPicPr>
            <a:picLocks noChangeAspect="1"/>
          </p:cNvPicPr>
          <p:nvPr/>
        </p:nvPicPr>
        <p:blipFill>
          <a:blip r:embed="rId2"/>
          <a:stretch>
            <a:fillRect/>
          </a:stretch>
        </p:blipFill>
        <p:spPr>
          <a:xfrm>
            <a:off x="9441179" y="438452"/>
            <a:ext cx="2240747" cy="2491359"/>
          </a:xfrm>
          <a:prstGeom prst="rect">
            <a:avLst/>
          </a:prstGeom>
        </p:spPr>
      </p:pic>
      <p:pic>
        <p:nvPicPr>
          <p:cNvPr id="4" name="Picture 3"/>
          <p:cNvPicPr>
            <a:picLocks noChangeAspect="1"/>
          </p:cNvPicPr>
          <p:nvPr/>
        </p:nvPicPr>
        <p:blipFill rotWithShape="1">
          <a:blip r:embed="rId3"/>
          <a:srcRect t="21283"/>
          <a:stretch/>
        </p:blipFill>
        <p:spPr>
          <a:xfrm>
            <a:off x="9526905" y="3452326"/>
            <a:ext cx="2005732" cy="2591286"/>
          </a:xfrm>
          <a:prstGeom prst="rect">
            <a:avLst/>
          </a:prstGeom>
        </p:spPr>
      </p:pic>
    </p:spTree>
    <p:extLst>
      <p:ext uri="{BB962C8B-B14F-4D97-AF65-F5344CB8AC3E}">
        <p14:creationId xmlns:p14="http://schemas.microsoft.com/office/powerpoint/2010/main" val="284508611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Rectangle 2"/>
          <p:cNvSpPr>
            <a:spLocks noGrp="1" noChangeArrowheads="1"/>
          </p:cNvSpPr>
          <p:nvPr>
            <p:ph type="title"/>
          </p:nvPr>
        </p:nvSpPr>
        <p:spPr>
          <a:xfrm>
            <a:off x="1097280" y="286603"/>
            <a:ext cx="3831908" cy="1253307"/>
          </a:xfrm>
          <a:solidFill>
            <a:schemeClr val="accent2">
              <a:lumMod val="40000"/>
              <a:lumOff val="60000"/>
            </a:schemeClr>
          </a:solidFill>
        </p:spPr>
        <p:txBody>
          <a:bodyPr>
            <a:noAutofit/>
          </a:bodyPr>
          <a:lstStyle/>
          <a:p>
            <a:pPr>
              <a:defRPr/>
            </a:pPr>
            <a:r>
              <a:rPr lang="en-US" sz="3200" b="1" dirty="0" smtClean="0"/>
              <a:t>Intrathecal and Epidural Catheter Placement </a:t>
            </a:r>
          </a:p>
        </p:txBody>
      </p:sp>
      <p:pic>
        <p:nvPicPr>
          <p:cNvPr id="30723" name="Picture 4" descr="E:\Suvarna\Connection\CD\Smeltzer IRDVD\Project SRC\Beta 1\PPT images\figure_13-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6493" y="286603"/>
            <a:ext cx="5032058" cy="5708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ooter Placeholder 1"/>
          <p:cNvSpPr>
            <a:spLocks noGrp="1"/>
          </p:cNvSpPr>
          <p:nvPr>
            <p:ph type="ftr" sz="quarter" idx="11"/>
          </p:nvPr>
        </p:nvSpPr>
        <p:spPr/>
        <p:txBody>
          <a:bodyPr/>
          <a:lstStyle/>
          <a:p>
            <a:r>
              <a:rPr lang="en-US" smtClean="0"/>
              <a:t>Dr. Irene Roco </a:t>
            </a:r>
            <a:endParaRPr lang="en-US"/>
          </a:p>
        </p:txBody>
      </p:sp>
      <p:sp>
        <p:nvSpPr>
          <p:cNvPr id="3" name="Rectangle 2"/>
          <p:cNvSpPr/>
          <p:nvPr/>
        </p:nvSpPr>
        <p:spPr>
          <a:xfrm>
            <a:off x="804862" y="2143365"/>
            <a:ext cx="4695826" cy="2246769"/>
          </a:xfrm>
          <a:prstGeom prst="rect">
            <a:avLst/>
          </a:prstGeom>
        </p:spPr>
        <p:txBody>
          <a:bodyPr wrap="square">
            <a:spAutoFit/>
          </a:bodyPr>
          <a:lstStyle/>
          <a:p>
            <a:pPr>
              <a:buFont typeface="Wingdings" panose="05000000000000000000" pitchFamily="2" charset="2"/>
              <a:buChar char="Ø"/>
            </a:pPr>
            <a:r>
              <a:rPr lang="en-US" altLang="en-US" sz="2800" b="1" dirty="0"/>
              <a:t>Intra - spinal administration </a:t>
            </a:r>
            <a:r>
              <a:rPr lang="en-US" altLang="en-US" sz="2800" dirty="0"/>
              <a:t>- Intermittent or continuous administration of local anesthetic agents through an epidural catheter  </a:t>
            </a:r>
          </a:p>
        </p:txBody>
      </p:sp>
    </p:spTree>
    <p:extLst>
      <p:ext uri="{BB962C8B-B14F-4D97-AF65-F5344CB8AC3E}">
        <p14:creationId xmlns:p14="http://schemas.microsoft.com/office/powerpoint/2010/main" val="46084005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Rectangle 2"/>
          <p:cNvSpPr>
            <a:spLocks noGrp="1" noChangeArrowheads="1"/>
          </p:cNvSpPr>
          <p:nvPr>
            <p:ph type="title"/>
          </p:nvPr>
        </p:nvSpPr>
        <p:spPr>
          <a:xfrm>
            <a:off x="1097280" y="286604"/>
            <a:ext cx="10058400" cy="1106768"/>
          </a:xfrm>
          <a:solidFill>
            <a:schemeClr val="accent1">
              <a:lumMod val="60000"/>
              <a:lumOff val="40000"/>
            </a:schemeClr>
          </a:solidFill>
        </p:spPr>
        <p:txBody>
          <a:bodyPr/>
          <a:lstStyle/>
          <a:p>
            <a:pPr>
              <a:defRPr/>
            </a:pPr>
            <a:r>
              <a:rPr lang="en-US" b="1" dirty="0" smtClean="0"/>
              <a:t>Adverse Effects of Analgesic Agents</a:t>
            </a:r>
          </a:p>
        </p:txBody>
      </p:sp>
      <p:sp>
        <p:nvSpPr>
          <p:cNvPr id="33795" name="Rectangle 3"/>
          <p:cNvSpPr>
            <a:spLocks noGrp="1" noChangeArrowheads="1"/>
          </p:cNvSpPr>
          <p:nvPr>
            <p:ph idx="1"/>
          </p:nvPr>
        </p:nvSpPr>
        <p:spPr/>
        <p:txBody>
          <a:bodyPr>
            <a:normAutofit/>
          </a:bodyPr>
          <a:lstStyle/>
          <a:p>
            <a:pPr marL="347663" indent="-347663">
              <a:buFont typeface="Wingdings" panose="05000000000000000000" pitchFamily="2" charset="2"/>
              <a:buChar char="Ø"/>
            </a:pPr>
            <a:r>
              <a:rPr lang="en-US" altLang="en-US" sz="2800" b="1" dirty="0" smtClean="0"/>
              <a:t>Respiratory depression</a:t>
            </a:r>
          </a:p>
          <a:p>
            <a:pPr marL="347663" indent="-347663">
              <a:buFont typeface="Wingdings" panose="05000000000000000000" pitchFamily="2" charset="2"/>
              <a:buChar char="Ø"/>
            </a:pPr>
            <a:r>
              <a:rPr lang="en-US" altLang="en-US" sz="2800" b="1" dirty="0" smtClean="0"/>
              <a:t>Sedation</a:t>
            </a:r>
          </a:p>
          <a:p>
            <a:pPr marL="347663" indent="-347663">
              <a:buFont typeface="Wingdings" panose="05000000000000000000" pitchFamily="2" charset="2"/>
              <a:buChar char="Ø"/>
            </a:pPr>
            <a:r>
              <a:rPr lang="en-US" altLang="en-US" sz="2800" b="1" dirty="0" smtClean="0"/>
              <a:t>Nausea, vomiting</a:t>
            </a:r>
          </a:p>
          <a:p>
            <a:pPr marL="347663" indent="-347663">
              <a:buFont typeface="Wingdings" panose="05000000000000000000" pitchFamily="2" charset="2"/>
              <a:buChar char="Ø"/>
            </a:pPr>
            <a:r>
              <a:rPr lang="en-US" altLang="en-US" sz="2800" b="1" dirty="0" smtClean="0"/>
              <a:t>Constipation</a:t>
            </a:r>
          </a:p>
          <a:p>
            <a:pPr marL="347663" indent="-347663">
              <a:buFont typeface="Wingdings" panose="05000000000000000000" pitchFamily="2" charset="2"/>
              <a:buChar char="Ø"/>
            </a:pPr>
            <a:r>
              <a:rPr lang="en-US" altLang="en-US" sz="2800" b="1" dirty="0" smtClean="0"/>
              <a:t>Pruritus</a:t>
            </a:r>
          </a:p>
        </p:txBody>
      </p:sp>
      <p:sp>
        <p:nvSpPr>
          <p:cNvPr id="2" name="Footer Placeholder 1"/>
          <p:cNvSpPr>
            <a:spLocks noGrp="1"/>
          </p:cNvSpPr>
          <p:nvPr>
            <p:ph type="ftr" sz="quarter" idx="11"/>
          </p:nvPr>
        </p:nvSpPr>
        <p:spPr/>
        <p:txBody>
          <a:bodyPr/>
          <a:lstStyle/>
          <a:p>
            <a:r>
              <a:rPr lang="en-US" smtClean="0"/>
              <a:t>Dr. Irene Roco </a:t>
            </a:r>
            <a:endParaRPr lang="en-US"/>
          </a:p>
        </p:txBody>
      </p:sp>
    </p:spTree>
    <p:extLst>
      <p:ext uri="{BB962C8B-B14F-4D97-AF65-F5344CB8AC3E}">
        <p14:creationId xmlns:p14="http://schemas.microsoft.com/office/powerpoint/2010/main" val="250297617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lumMod val="40000"/>
              <a:lumOff val="60000"/>
            </a:schemeClr>
          </a:solidFill>
        </p:spPr>
        <p:txBody>
          <a:bodyPr/>
          <a:lstStyle/>
          <a:p>
            <a:r>
              <a:rPr lang="en-US" b="1" dirty="0"/>
              <a:t>Tricyclic Antidepressant Agents and Anticonvulsant Medications</a:t>
            </a:r>
          </a:p>
        </p:txBody>
      </p:sp>
      <p:sp>
        <p:nvSpPr>
          <p:cNvPr id="3" name="Content Placeholder 2"/>
          <p:cNvSpPr>
            <a:spLocks noGrp="1"/>
          </p:cNvSpPr>
          <p:nvPr>
            <p:ph idx="1"/>
          </p:nvPr>
        </p:nvSpPr>
        <p:spPr/>
        <p:txBody>
          <a:bodyPr>
            <a:normAutofit/>
          </a:bodyPr>
          <a:lstStyle/>
          <a:p>
            <a:pPr marL="285750" indent="-285750">
              <a:buFont typeface="Wingdings" panose="05000000000000000000" pitchFamily="2" charset="2"/>
              <a:buChar char="Ø"/>
            </a:pPr>
            <a:r>
              <a:rPr lang="en-US" sz="2800" b="1" dirty="0" smtClean="0"/>
              <a:t> </a:t>
            </a:r>
            <a:r>
              <a:rPr lang="en-US" sz="2800" b="1" dirty="0"/>
              <a:t>tricyclic antidepressant agents </a:t>
            </a:r>
            <a:r>
              <a:rPr lang="en-US" sz="2800" dirty="0"/>
              <a:t>( amitriptyline (Elavil) or imipramine (</a:t>
            </a:r>
            <a:r>
              <a:rPr lang="en-US" sz="2800" dirty="0" err="1" smtClean="0"/>
              <a:t>Tofranil</a:t>
            </a:r>
            <a:r>
              <a:rPr lang="en-US" sz="2800" dirty="0" smtClean="0"/>
              <a:t>) </a:t>
            </a:r>
            <a:r>
              <a:rPr lang="en-US" sz="2800" dirty="0"/>
              <a:t>- therapeutic effect may not occur before 3 weeks. </a:t>
            </a:r>
          </a:p>
          <a:p>
            <a:pPr marL="285750" indent="-285750">
              <a:buFont typeface="Wingdings" panose="05000000000000000000" pitchFamily="2" charset="2"/>
              <a:buChar char="Ø"/>
            </a:pPr>
            <a:r>
              <a:rPr lang="en-US" sz="2800" b="1" dirty="0" err="1"/>
              <a:t>Antiseizure</a:t>
            </a:r>
            <a:r>
              <a:rPr lang="en-US" sz="2800" b="1" dirty="0"/>
              <a:t> medications </a:t>
            </a:r>
            <a:r>
              <a:rPr lang="en-US" sz="2800" dirty="0"/>
              <a:t>(phenytoin (Dilantin) or carbamazepine (</a:t>
            </a:r>
            <a:r>
              <a:rPr lang="en-US" sz="2800" dirty="0" err="1"/>
              <a:t>Tegretol</a:t>
            </a:r>
            <a:r>
              <a:rPr lang="en-US" sz="2800" dirty="0"/>
              <a:t>)  used in lower doses</a:t>
            </a:r>
          </a:p>
          <a:p>
            <a:pPr marL="285750" indent="-285750">
              <a:buFont typeface="Wingdings" panose="05000000000000000000" pitchFamily="2" charset="2"/>
              <a:buChar char="Ø"/>
            </a:pPr>
            <a:r>
              <a:rPr lang="en-US" sz="2800" dirty="0" smtClean="0"/>
              <a:t>indicated for Pain </a:t>
            </a:r>
            <a:r>
              <a:rPr lang="en-US" sz="2800" dirty="0"/>
              <a:t>of neurologic origin  </a:t>
            </a:r>
            <a:r>
              <a:rPr lang="en-US" sz="2800" dirty="0" smtClean="0"/>
              <a:t>(  </a:t>
            </a:r>
            <a:r>
              <a:rPr lang="en-US" sz="2800" dirty="0" err="1" smtClean="0"/>
              <a:t>causalgia</a:t>
            </a:r>
            <a:r>
              <a:rPr lang="en-US" sz="2800" dirty="0"/>
              <a:t>, tumor impingement on a nerve, </a:t>
            </a:r>
            <a:r>
              <a:rPr lang="en-US" sz="2800" dirty="0" err="1"/>
              <a:t>postherpetic</a:t>
            </a:r>
            <a:r>
              <a:rPr lang="en-US" sz="2800" dirty="0"/>
              <a:t> </a:t>
            </a:r>
            <a:r>
              <a:rPr lang="en-US" sz="2800" dirty="0" smtClean="0"/>
              <a:t>neuralgia,  dysesthesia </a:t>
            </a:r>
            <a:r>
              <a:rPr lang="en-US" sz="2800" dirty="0"/>
              <a:t>(burning or cutting </a:t>
            </a:r>
            <a:r>
              <a:rPr lang="en-US" sz="2800" dirty="0" smtClean="0"/>
              <a:t>pain) </a:t>
            </a:r>
          </a:p>
        </p:txBody>
      </p:sp>
      <p:sp>
        <p:nvSpPr>
          <p:cNvPr id="4" name="Footer Placeholder 3"/>
          <p:cNvSpPr>
            <a:spLocks noGrp="1"/>
          </p:cNvSpPr>
          <p:nvPr>
            <p:ph type="ftr" sz="quarter" idx="11"/>
          </p:nvPr>
        </p:nvSpPr>
        <p:spPr/>
        <p:txBody>
          <a:bodyPr/>
          <a:lstStyle/>
          <a:p>
            <a:r>
              <a:rPr lang="en-US" smtClean="0"/>
              <a:t>Dr. Irene Roco </a:t>
            </a:r>
            <a:endParaRPr lang="en-US"/>
          </a:p>
        </p:txBody>
      </p:sp>
    </p:spTree>
    <p:extLst>
      <p:ext uri="{BB962C8B-B14F-4D97-AF65-F5344CB8AC3E}">
        <p14:creationId xmlns:p14="http://schemas.microsoft.com/office/powerpoint/2010/main" val="285744811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2"/>
          <p:cNvSpPr>
            <a:spLocks noGrp="1" noChangeArrowheads="1"/>
          </p:cNvSpPr>
          <p:nvPr>
            <p:ph type="title"/>
          </p:nvPr>
        </p:nvSpPr>
        <p:spPr>
          <a:xfrm>
            <a:off x="1097280" y="286604"/>
            <a:ext cx="10058400" cy="1092254"/>
          </a:xfrm>
          <a:solidFill>
            <a:schemeClr val="accent1">
              <a:lumMod val="60000"/>
              <a:lumOff val="40000"/>
            </a:schemeClr>
          </a:solidFill>
        </p:spPr>
        <p:txBody>
          <a:bodyPr/>
          <a:lstStyle/>
          <a:p>
            <a:pPr>
              <a:defRPr/>
            </a:pPr>
            <a:r>
              <a:rPr lang="en-US" b="1" dirty="0" smtClean="0"/>
              <a:t>II - </a:t>
            </a:r>
            <a:r>
              <a:rPr lang="en-US" b="1" dirty="0" err="1" smtClean="0"/>
              <a:t>Nonpharmacologic</a:t>
            </a:r>
            <a:r>
              <a:rPr lang="en-US" b="1" dirty="0" smtClean="0"/>
              <a:t> Interventions</a:t>
            </a:r>
          </a:p>
        </p:txBody>
      </p:sp>
      <p:sp>
        <p:nvSpPr>
          <p:cNvPr id="27651" name="Rectangle 3"/>
          <p:cNvSpPr>
            <a:spLocks noGrp="1" noChangeArrowheads="1"/>
          </p:cNvSpPr>
          <p:nvPr>
            <p:ph idx="1"/>
          </p:nvPr>
        </p:nvSpPr>
        <p:spPr>
          <a:xfrm>
            <a:off x="800100" y="1845734"/>
            <a:ext cx="8082643" cy="4023360"/>
          </a:xfrm>
        </p:spPr>
        <p:txBody>
          <a:bodyPr>
            <a:normAutofit fontScale="77500" lnSpcReduction="20000"/>
          </a:bodyPr>
          <a:lstStyle/>
          <a:p>
            <a:pPr marL="514350" indent="-285750">
              <a:buFont typeface="+mj-lt"/>
              <a:buAutoNum type="arabicPeriod"/>
            </a:pPr>
            <a:r>
              <a:rPr lang="en-US" altLang="en-US" sz="2800" b="1" dirty="0" smtClean="0"/>
              <a:t>Cutaneous stimulation, massage </a:t>
            </a:r>
            <a:r>
              <a:rPr lang="en-US" altLang="en-US" sz="2800" dirty="0" smtClean="0"/>
              <a:t>– produces muscle relaxation</a:t>
            </a:r>
          </a:p>
          <a:p>
            <a:pPr marL="514350" indent="-285750">
              <a:buFont typeface="+mj-lt"/>
              <a:buAutoNum type="arabicPeriod"/>
            </a:pPr>
            <a:r>
              <a:rPr lang="en-US" altLang="en-US" sz="2800" b="1" dirty="0" smtClean="0"/>
              <a:t>Thermal therapies </a:t>
            </a:r>
          </a:p>
          <a:p>
            <a:pPr marL="1085850" indent="-285750">
              <a:buFont typeface="Wingdings" panose="05000000000000000000" pitchFamily="2" charset="2"/>
              <a:buChar char="Ø"/>
            </a:pPr>
            <a:r>
              <a:rPr lang="en-US" altLang="en-US" sz="2800" dirty="0" smtClean="0"/>
              <a:t> ice should be applied no longer than 20 minutes at a time</a:t>
            </a:r>
          </a:p>
          <a:p>
            <a:pPr marL="1085850" indent="-285750">
              <a:buFont typeface="Wingdings" panose="05000000000000000000" pitchFamily="2" charset="2"/>
              <a:buChar char="Ø"/>
            </a:pPr>
            <a:r>
              <a:rPr lang="en-US" altLang="en-US" sz="2800" dirty="0"/>
              <a:t> </a:t>
            </a:r>
            <a:r>
              <a:rPr lang="en-US" altLang="en-US" sz="2800" dirty="0" smtClean="0"/>
              <a:t>Heat </a:t>
            </a:r>
          </a:p>
          <a:p>
            <a:pPr marL="228600" indent="0">
              <a:buNone/>
            </a:pPr>
            <a:r>
              <a:rPr lang="en-US" altLang="en-US" sz="2800" b="1" dirty="0" smtClean="0">
                <a:solidFill>
                  <a:schemeClr val="accent2">
                    <a:lumMod val="75000"/>
                  </a:schemeClr>
                </a:solidFill>
              </a:rPr>
              <a:t>3. </a:t>
            </a:r>
            <a:r>
              <a:rPr lang="en-US" altLang="en-US" sz="2800" b="1" dirty="0" smtClean="0"/>
              <a:t>Transcutaneous electrical nerve stimulation (TENS) </a:t>
            </a:r>
            <a:r>
              <a:rPr lang="en-US" altLang="en-US" sz="2800" dirty="0" smtClean="0"/>
              <a:t>uses battery operated unit  </a:t>
            </a:r>
            <a:r>
              <a:rPr lang="en-US" altLang="en-US" sz="2800" dirty="0"/>
              <a:t>with electrodes </a:t>
            </a:r>
            <a:r>
              <a:rPr lang="en-US" altLang="en-US" sz="2800" dirty="0" smtClean="0"/>
              <a:t>applied </a:t>
            </a:r>
            <a:r>
              <a:rPr lang="en-US" altLang="en-US" sz="2800" dirty="0"/>
              <a:t>to the skin to produce a tingling, vibrating, or buzzing sensation in the area of pain</a:t>
            </a:r>
            <a:r>
              <a:rPr lang="en-US" altLang="en-US" sz="2800" b="1" dirty="0"/>
              <a:t> </a:t>
            </a:r>
            <a:endParaRPr lang="en-US" altLang="en-US" sz="2800" b="1" dirty="0" smtClean="0"/>
          </a:p>
          <a:p>
            <a:pPr marL="228600" indent="0">
              <a:buNone/>
            </a:pPr>
            <a:r>
              <a:rPr lang="en-US" altLang="en-US" sz="2800" b="1" dirty="0" smtClean="0">
                <a:solidFill>
                  <a:schemeClr val="accent2">
                    <a:lumMod val="75000"/>
                  </a:schemeClr>
                </a:solidFill>
              </a:rPr>
              <a:t>4. </a:t>
            </a:r>
            <a:r>
              <a:rPr lang="en-US" altLang="en-US" sz="2800" b="1" dirty="0" smtClean="0"/>
              <a:t>Distraction  </a:t>
            </a:r>
            <a:r>
              <a:rPr lang="en-US" altLang="en-US" sz="2800" dirty="0"/>
              <a:t>focusing the patient’s attention on something other than the </a:t>
            </a:r>
            <a:r>
              <a:rPr lang="en-US" altLang="en-US" sz="2800" dirty="0" smtClean="0"/>
              <a:t>pain  (cognitive techniques)</a:t>
            </a:r>
          </a:p>
        </p:txBody>
      </p:sp>
      <p:sp>
        <p:nvSpPr>
          <p:cNvPr id="2" name="Footer Placeholder 1"/>
          <p:cNvSpPr>
            <a:spLocks noGrp="1"/>
          </p:cNvSpPr>
          <p:nvPr>
            <p:ph type="ftr" sz="quarter" idx="11"/>
          </p:nvPr>
        </p:nvSpPr>
        <p:spPr/>
        <p:txBody>
          <a:bodyPr/>
          <a:lstStyle/>
          <a:p>
            <a:r>
              <a:rPr lang="en-US" smtClean="0"/>
              <a:t>Dr. Irene Roco </a:t>
            </a:r>
            <a:endParaRPr lang="en-US"/>
          </a:p>
        </p:txBody>
      </p:sp>
      <p:pic>
        <p:nvPicPr>
          <p:cNvPr id="3" name="Picture 2"/>
          <p:cNvPicPr>
            <a:picLocks noChangeAspect="1"/>
          </p:cNvPicPr>
          <p:nvPr/>
        </p:nvPicPr>
        <p:blipFill>
          <a:blip r:embed="rId2"/>
          <a:stretch>
            <a:fillRect/>
          </a:stretch>
        </p:blipFill>
        <p:spPr>
          <a:xfrm>
            <a:off x="9153039" y="4290009"/>
            <a:ext cx="2619375" cy="1743075"/>
          </a:xfrm>
          <a:prstGeom prst="rect">
            <a:avLst/>
          </a:prstGeom>
        </p:spPr>
      </p:pic>
      <p:pic>
        <p:nvPicPr>
          <p:cNvPr id="4" name="Picture 3"/>
          <p:cNvPicPr>
            <a:picLocks noChangeAspect="1"/>
          </p:cNvPicPr>
          <p:nvPr/>
        </p:nvPicPr>
        <p:blipFill>
          <a:blip r:embed="rId3"/>
          <a:stretch>
            <a:fillRect/>
          </a:stretch>
        </p:blipFill>
        <p:spPr>
          <a:xfrm>
            <a:off x="9353063" y="1845734"/>
            <a:ext cx="2219325" cy="2057400"/>
          </a:xfrm>
          <a:prstGeom prst="rect">
            <a:avLst/>
          </a:prstGeom>
        </p:spPr>
      </p:pic>
      <p:sp>
        <p:nvSpPr>
          <p:cNvPr id="5" name="Rectangle 4"/>
          <p:cNvSpPr/>
          <p:nvPr/>
        </p:nvSpPr>
        <p:spPr>
          <a:xfrm>
            <a:off x="10028150" y="3923615"/>
            <a:ext cx="869149" cy="369332"/>
          </a:xfrm>
          <a:prstGeom prst="rect">
            <a:avLst/>
          </a:prstGeom>
          <a:solidFill>
            <a:schemeClr val="accent2">
              <a:lumMod val="60000"/>
              <a:lumOff val="40000"/>
            </a:schemeClr>
          </a:solidFill>
        </p:spPr>
        <p:txBody>
          <a:bodyPr wrap="none">
            <a:spAutoFit/>
          </a:bodyPr>
          <a:lstStyle/>
          <a:p>
            <a:r>
              <a:rPr lang="en-US" altLang="en-US" b="1" dirty="0"/>
              <a:t>(TENS) </a:t>
            </a:r>
            <a:endParaRPr lang="en-US" dirty="0"/>
          </a:p>
        </p:txBody>
      </p:sp>
    </p:spTree>
    <p:extLst>
      <p:ext uri="{BB962C8B-B14F-4D97-AF65-F5344CB8AC3E}">
        <p14:creationId xmlns:p14="http://schemas.microsoft.com/office/powerpoint/2010/main" val="184658511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2"/>
          <p:cNvSpPr>
            <a:spLocks noGrp="1" noChangeArrowheads="1"/>
          </p:cNvSpPr>
          <p:nvPr>
            <p:ph type="title"/>
          </p:nvPr>
        </p:nvSpPr>
        <p:spPr>
          <a:xfrm>
            <a:off x="1097280" y="286603"/>
            <a:ext cx="10238377" cy="845511"/>
          </a:xfrm>
          <a:solidFill>
            <a:schemeClr val="accent1">
              <a:lumMod val="60000"/>
              <a:lumOff val="40000"/>
            </a:schemeClr>
          </a:solidFill>
        </p:spPr>
        <p:txBody>
          <a:bodyPr>
            <a:normAutofit/>
          </a:bodyPr>
          <a:lstStyle/>
          <a:p>
            <a:pPr>
              <a:defRPr/>
            </a:pPr>
            <a:r>
              <a:rPr lang="en-US" b="1" dirty="0" err="1" smtClean="0"/>
              <a:t>Nonpharmacologic</a:t>
            </a:r>
            <a:r>
              <a:rPr lang="en-US" b="1" dirty="0" smtClean="0"/>
              <a:t> Interventions (cont’d)</a:t>
            </a:r>
          </a:p>
        </p:txBody>
      </p:sp>
      <p:sp>
        <p:nvSpPr>
          <p:cNvPr id="28675" name="Rectangle 3"/>
          <p:cNvSpPr>
            <a:spLocks noGrp="1" noChangeArrowheads="1"/>
          </p:cNvSpPr>
          <p:nvPr>
            <p:ph idx="1"/>
          </p:nvPr>
        </p:nvSpPr>
        <p:spPr>
          <a:xfrm>
            <a:off x="585789" y="1845734"/>
            <a:ext cx="6580122" cy="4023360"/>
          </a:xfrm>
        </p:spPr>
        <p:txBody>
          <a:bodyPr>
            <a:normAutofit fontScale="92500" lnSpcReduction="20000"/>
          </a:bodyPr>
          <a:lstStyle/>
          <a:p>
            <a:pPr marL="742950" indent="-514350">
              <a:buNone/>
            </a:pPr>
            <a:r>
              <a:rPr lang="en-US" altLang="en-US" sz="2800" b="1" dirty="0" smtClean="0"/>
              <a:t> </a:t>
            </a:r>
            <a:r>
              <a:rPr lang="en-US" altLang="en-US" sz="2800" b="1" dirty="0">
                <a:solidFill>
                  <a:schemeClr val="accent2">
                    <a:lumMod val="75000"/>
                  </a:schemeClr>
                </a:solidFill>
              </a:rPr>
              <a:t>5. </a:t>
            </a:r>
            <a:r>
              <a:rPr lang="en-US" altLang="en-US" sz="2800" b="1" dirty="0"/>
              <a:t>Relaxation techniques -   </a:t>
            </a:r>
            <a:r>
              <a:rPr lang="en-US" altLang="en-US" sz="2800" dirty="0"/>
              <a:t>abdominal breathing at a slow, rhythmic rate.</a:t>
            </a:r>
          </a:p>
          <a:p>
            <a:pPr marL="742950" indent="-514350">
              <a:buNone/>
            </a:pPr>
            <a:r>
              <a:rPr lang="en-US" altLang="en-US" sz="2800" b="1" dirty="0" smtClean="0"/>
              <a:t>6.  Guided </a:t>
            </a:r>
            <a:r>
              <a:rPr lang="en-US" altLang="en-US" sz="2800" b="1" dirty="0"/>
              <a:t>imagery -  </a:t>
            </a:r>
            <a:r>
              <a:rPr lang="en-US" altLang="en-US" sz="2800" dirty="0"/>
              <a:t>using one’s imagination in a special way to achieve a speciﬁc positive </a:t>
            </a:r>
            <a:r>
              <a:rPr lang="en-US" altLang="en-US" sz="2800" dirty="0" smtClean="0"/>
              <a:t>effect; consist </a:t>
            </a:r>
            <a:r>
              <a:rPr lang="en-US" altLang="en-US" sz="2800" dirty="0"/>
              <a:t>of combining slow, rhythmic breathing with a mental image of relaxation and comfort</a:t>
            </a:r>
            <a:endParaRPr lang="en-US" altLang="en-US" sz="2800" dirty="0" smtClean="0"/>
          </a:p>
          <a:p>
            <a:pPr marL="742950" indent="-514350">
              <a:buNone/>
            </a:pPr>
            <a:r>
              <a:rPr lang="en-US" altLang="en-US" sz="2800" b="1" dirty="0" smtClean="0"/>
              <a:t>7.  Hypnosis</a:t>
            </a:r>
          </a:p>
          <a:p>
            <a:pPr marL="742950" indent="-514350">
              <a:buNone/>
            </a:pPr>
            <a:r>
              <a:rPr lang="en-US" altLang="en-US" sz="2800" b="1" dirty="0" smtClean="0"/>
              <a:t>8.  Alternative </a:t>
            </a:r>
            <a:r>
              <a:rPr lang="en-US" altLang="en-US" sz="2800" b="1" dirty="0"/>
              <a:t>therapies </a:t>
            </a:r>
            <a:r>
              <a:rPr lang="en-US" altLang="en-US" sz="2800" dirty="0"/>
              <a:t>(Music </a:t>
            </a:r>
            <a:r>
              <a:rPr lang="en-US" altLang="en-US" sz="2800" dirty="0" smtClean="0"/>
              <a:t>therapy, </a:t>
            </a:r>
            <a:r>
              <a:rPr lang="en-US" altLang="en-US" sz="2800" dirty="0"/>
              <a:t>touch therapy, reﬂexology, magnetic therapy, electrotherapy</a:t>
            </a:r>
            <a:r>
              <a:rPr lang="en-US" altLang="en-US" sz="2800" dirty="0" smtClean="0"/>
              <a:t>, </a:t>
            </a:r>
            <a:r>
              <a:rPr lang="en-US" altLang="en-US" sz="2800" dirty="0"/>
              <a:t>acupressure, </a:t>
            </a:r>
            <a:r>
              <a:rPr lang="en-US" altLang="en-US" sz="2800" dirty="0" smtClean="0"/>
              <a:t>aromatherapy)</a:t>
            </a:r>
            <a:endParaRPr lang="en-US" altLang="en-US" sz="2800" dirty="0"/>
          </a:p>
          <a:p>
            <a:pPr marL="0" indent="0">
              <a:buNone/>
            </a:pPr>
            <a:endParaRPr lang="en-US" altLang="en-US" sz="2800" b="1" dirty="0" smtClean="0"/>
          </a:p>
        </p:txBody>
      </p:sp>
      <p:sp>
        <p:nvSpPr>
          <p:cNvPr id="2" name="Footer Placeholder 1"/>
          <p:cNvSpPr>
            <a:spLocks noGrp="1"/>
          </p:cNvSpPr>
          <p:nvPr>
            <p:ph type="ftr" sz="quarter" idx="11"/>
          </p:nvPr>
        </p:nvSpPr>
        <p:spPr/>
        <p:txBody>
          <a:bodyPr/>
          <a:lstStyle/>
          <a:p>
            <a:r>
              <a:rPr lang="en-US" smtClean="0"/>
              <a:t>Dr. Irene Roco </a:t>
            </a:r>
            <a:endParaRPr lang="en-US"/>
          </a:p>
        </p:txBody>
      </p:sp>
      <p:pic>
        <p:nvPicPr>
          <p:cNvPr id="3" name="Picture 2"/>
          <p:cNvPicPr>
            <a:picLocks noChangeAspect="1"/>
          </p:cNvPicPr>
          <p:nvPr/>
        </p:nvPicPr>
        <p:blipFill>
          <a:blip r:embed="rId2"/>
          <a:stretch>
            <a:fillRect/>
          </a:stretch>
        </p:blipFill>
        <p:spPr>
          <a:xfrm>
            <a:off x="8178475" y="1269384"/>
            <a:ext cx="3466129" cy="1883910"/>
          </a:xfrm>
          <a:prstGeom prst="rect">
            <a:avLst/>
          </a:prstGeom>
        </p:spPr>
      </p:pic>
      <p:pic>
        <p:nvPicPr>
          <p:cNvPr id="4" name="Picture 3"/>
          <p:cNvPicPr>
            <a:picLocks noChangeAspect="1"/>
          </p:cNvPicPr>
          <p:nvPr/>
        </p:nvPicPr>
        <p:blipFill>
          <a:blip r:embed="rId3"/>
          <a:stretch>
            <a:fillRect/>
          </a:stretch>
        </p:blipFill>
        <p:spPr>
          <a:xfrm>
            <a:off x="9886042" y="3661924"/>
            <a:ext cx="2266950" cy="2009775"/>
          </a:xfrm>
          <a:prstGeom prst="rect">
            <a:avLst/>
          </a:prstGeom>
        </p:spPr>
      </p:pic>
      <p:pic>
        <p:nvPicPr>
          <p:cNvPr id="5" name="Picture 4"/>
          <p:cNvPicPr>
            <a:picLocks noChangeAspect="1"/>
          </p:cNvPicPr>
          <p:nvPr/>
        </p:nvPicPr>
        <p:blipFill>
          <a:blip r:embed="rId4"/>
          <a:stretch>
            <a:fillRect/>
          </a:stretch>
        </p:blipFill>
        <p:spPr>
          <a:xfrm>
            <a:off x="6554463" y="5088043"/>
            <a:ext cx="2933700" cy="1562100"/>
          </a:xfrm>
          <a:prstGeom prst="rect">
            <a:avLst/>
          </a:prstGeom>
        </p:spPr>
      </p:pic>
      <p:sp>
        <p:nvSpPr>
          <p:cNvPr id="6" name="Rectangle 5"/>
          <p:cNvSpPr/>
          <p:nvPr/>
        </p:nvSpPr>
        <p:spPr>
          <a:xfrm>
            <a:off x="7564786" y="6273015"/>
            <a:ext cx="1433790" cy="369332"/>
          </a:xfrm>
          <a:prstGeom prst="rect">
            <a:avLst/>
          </a:prstGeom>
        </p:spPr>
        <p:txBody>
          <a:bodyPr wrap="none">
            <a:spAutoFit/>
          </a:bodyPr>
          <a:lstStyle/>
          <a:p>
            <a:r>
              <a:rPr lang="en-US" altLang="en-US" dirty="0"/>
              <a:t>acupressure, </a:t>
            </a:r>
            <a:endParaRPr lang="en-US" dirty="0"/>
          </a:p>
        </p:txBody>
      </p:sp>
      <p:sp>
        <p:nvSpPr>
          <p:cNvPr id="7" name="Rectangle 6"/>
          <p:cNvSpPr/>
          <p:nvPr/>
        </p:nvSpPr>
        <p:spPr>
          <a:xfrm>
            <a:off x="9886042" y="5671699"/>
            <a:ext cx="1924373" cy="369332"/>
          </a:xfrm>
          <a:prstGeom prst="rect">
            <a:avLst/>
          </a:prstGeom>
          <a:solidFill>
            <a:schemeClr val="accent2">
              <a:lumMod val="60000"/>
              <a:lumOff val="40000"/>
            </a:schemeClr>
          </a:solidFill>
        </p:spPr>
        <p:txBody>
          <a:bodyPr wrap="none">
            <a:spAutoFit/>
          </a:bodyPr>
          <a:lstStyle/>
          <a:p>
            <a:r>
              <a:rPr lang="en-US" altLang="en-US" dirty="0"/>
              <a:t>magnetic therapy, </a:t>
            </a:r>
            <a:endParaRPr lang="en-US" dirty="0"/>
          </a:p>
        </p:txBody>
      </p:sp>
      <p:pic>
        <p:nvPicPr>
          <p:cNvPr id="8" name="Picture 7"/>
          <p:cNvPicPr>
            <a:picLocks noChangeAspect="1"/>
          </p:cNvPicPr>
          <p:nvPr/>
        </p:nvPicPr>
        <p:blipFill>
          <a:blip r:embed="rId5"/>
          <a:stretch>
            <a:fillRect/>
          </a:stretch>
        </p:blipFill>
        <p:spPr>
          <a:xfrm>
            <a:off x="7165911" y="3258380"/>
            <a:ext cx="2619375" cy="1743075"/>
          </a:xfrm>
          <a:prstGeom prst="rect">
            <a:avLst/>
          </a:prstGeom>
        </p:spPr>
      </p:pic>
      <p:sp>
        <p:nvSpPr>
          <p:cNvPr id="9" name="Rectangle 8"/>
          <p:cNvSpPr/>
          <p:nvPr/>
        </p:nvSpPr>
        <p:spPr>
          <a:xfrm>
            <a:off x="7629581" y="3341241"/>
            <a:ext cx="1511439" cy="369332"/>
          </a:xfrm>
          <a:prstGeom prst="rect">
            <a:avLst/>
          </a:prstGeom>
          <a:solidFill>
            <a:schemeClr val="accent2">
              <a:lumMod val="60000"/>
              <a:lumOff val="40000"/>
            </a:schemeClr>
          </a:solidFill>
        </p:spPr>
        <p:txBody>
          <a:bodyPr wrap="none">
            <a:spAutoFit/>
          </a:bodyPr>
          <a:lstStyle/>
          <a:p>
            <a:r>
              <a:rPr lang="en-US" altLang="en-US" dirty="0"/>
              <a:t>aromatherapy</a:t>
            </a:r>
            <a:endParaRPr lang="en-US" dirty="0"/>
          </a:p>
        </p:txBody>
      </p:sp>
    </p:spTree>
    <p:extLst>
      <p:ext uri="{BB962C8B-B14F-4D97-AF65-F5344CB8AC3E}">
        <p14:creationId xmlns:p14="http://schemas.microsoft.com/office/powerpoint/2010/main" val="348592425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2"/>
          <p:cNvSpPr>
            <a:spLocks noGrp="1" noChangeArrowheads="1"/>
          </p:cNvSpPr>
          <p:nvPr>
            <p:ph type="title"/>
          </p:nvPr>
        </p:nvSpPr>
        <p:spPr>
          <a:solidFill>
            <a:schemeClr val="accent1">
              <a:lumMod val="60000"/>
              <a:lumOff val="40000"/>
            </a:schemeClr>
          </a:solidFill>
        </p:spPr>
        <p:txBody>
          <a:bodyPr/>
          <a:lstStyle/>
          <a:p>
            <a:pPr>
              <a:defRPr/>
            </a:pPr>
            <a:r>
              <a:rPr lang="en-US" b="1" dirty="0" smtClean="0"/>
              <a:t>III - Neurologic and Neurosurgical Methods for Pain Control</a:t>
            </a:r>
          </a:p>
        </p:txBody>
      </p:sp>
      <p:sp>
        <p:nvSpPr>
          <p:cNvPr id="29699" name="Rectangle 3"/>
          <p:cNvSpPr>
            <a:spLocks noGrp="1" noChangeArrowheads="1"/>
          </p:cNvSpPr>
          <p:nvPr>
            <p:ph idx="1"/>
          </p:nvPr>
        </p:nvSpPr>
        <p:spPr/>
        <p:txBody>
          <a:bodyPr>
            <a:normAutofit/>
          </a:bodyPr>
          <a:lstStyle/>
          <a:p>
            <a:pPr>
              <a:buFont typeface="Wingdings" panose="05000000000000000000" pitchFamily="2" charset="2"/>
              <a:buChar char="Ø"/>
            </a:pPr>
            <a:r>
              <a:rPr lang="en-US" altLang="en-US" sz="2800" b="1" dirty="0"/>
              <a:t> </a:t>
            </a:r>
            <a:r>
              <a:rPr lang="en-US" altLang="en-US" sz="2800" dirty="0" smtClean="0"/>
              <a:t>indicated for </a:t>
            </a:r>
            <a:r>
              <a:rPr lang="en-US" altLang="en-US" sz="2800" b="1" dirty="0" smtClean="0"/>
              <a:t>Intractable pain </a:t>
            </a:r>
            <a:r>
              <a:rPr lang="en-US" altLang="en-US" sz="2800" dirty="0" smtClean="0"/>
              <a:t>( pain </a:t>
            </a:r>
            <a:r>
              <a:rPr lang="en-US" altLang="en-US" sz="2800" dirty="0"/>
              <a:t>that cannot be relieved satisfactorily by the usual approaches, including </a:t>
            </a:r>
            <a:r>
              <a:rPr lang="en-US" altLang="en-US" sz="2800" dirty="0" smtClean="0"/>
              <a:t>medications; usually </a:t>
            </a:r>
            <a:r>
              <a:rPr lang="en-US" altLang="en-US" sz="2800" dirty="0"/>
              <a:t>is the result of malignancy (especially of the cervix, bladder, prostate, and lower bowel),</a:t>
            </a:r>
          </a:p>
          <a:p>
            <a:pPr marL="514350" indent="-514350">
              <a:buFont typeface="+mj-lt"/>
              <a:buAutoNum type="arabicPeriod"/>
            </a:pPr>
            <a:r>
              <a:rPr lang="en-US" altLang="en-US" sz="2800" b="1" dirty="0"/>
              <a:t>Stimulation procedures - </a:t>
            </a:r>
            <a:r>
              <a:rPr lang="en-US" altLang="en-US" sz="2800" dirty="0" smtClean="0"/>
              <a:t>intermittent electrical </a:t>
            </a:r>
            <a:r>
              <a:rPr lang="en-US" altLang="en-US" sz="2800" dirty="0"/>
              <a:t>stimulation of a tract or center to inhibit the transmission of pain </a:t>
            </a:r>
            <a:r>
              <a:rPr lang="en-US" altLang="en-US" sz="2800" dirty="0" smtClean="0"/>
              <a:t>impulses ( TENS, Spinal Cord stimulation) </a:t>
            </a:r>
          </a:p>
          <a:p>
            <a:pPr marL="514350" indent="-514350">
              <a:buFont typeface="+mj-lt"/>
              <a:buAutoNum type="arabicPeriod"/>
            </a:pPr>
            <a:r>
              <a:rPr lang="en-US" altLang="en-US" sz="2800" b="1" dirty="0"/>
              <a:t> administration of </a:t>
            </a:r>
            <a:r>
              <a:rPr lang="en-US" altLang="en-US" sz="2800" b="1" dirty="0" err="1"/>
              <a:t>intraspinal</a:t>
            </a:r>
            <a:r>
              <a:rPr lang="en-US" altLang="en-US" sz="2800" b="1" dirty="0"/>
              <a:t> opioids </a:t>
            </a:r>
          </a:p>
        </p:txBody>
      </p:sp>
      <p:sp>
        <p:nvSpPr>
          <p:cNvPr id="2" name="Footer Placeholder 1"/>
          <p:cNvSpPr>
            <a:spLocks noGrp="1"/>
          </p:cNvSpPr>
          <p:nvPr>
            <p:ph type="ftr" sz="quarter" idx="11"/>
          </p:nvPr>
        </p:nvSpPr>
        <p:spPr/>
        <p:txBody>
          <a:bodyPr/>
          <a:lstStyle/>
          <a:p>
            <a:r>
              <a:rPr lang="en-US" smtClean="0"/>
              <a:t>Dr. Irene Roco </a:t>
            </a:r>
            <a:endParaRPr lang="en-US"/>
          </a:p>
        </p:txBody>
      </p:sp>
    </p:spTree>
    <p:extLst>
      <p:ext uri="{BB962C8B-B14F-4D97-AF65-F5344CB8AC3E}">
        <p14:creationId xmlns:p14="http://schemas.microsoft.com/office/powerpoint/2010/main" val="219480766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2"/>
          <p:cNvSpPr>
            <a:spLocks noGrp="1" noChangeArrowheads="1"/>
          </p:cNvSpPr>
          <p:nvPr>
            <p:ph type="title"/>
          </p:nvPr>
        </p:nvSpPr>
        <p:spPr>
          <a:solidFill>
            <a:schemeClr val="accent1">
              <a:lumMod val="60000"/>
              <a:lumOff val="40000"/>
            </a:schemeClr>
          </a:solidFill>
        </p:spPr>
        <p:txBody>
          <a:bodyPr/>
          <a:lstStyle/>
          <a:p>
            <a:pPr>
              <a:defRPr/>
            </a:pPr>
            <a:r>
              <a:rPr lang="en-US" b="1" dirty="0" smtClean="0"/>
              <a:t>III - Neurologic and Neurosurgical Methods for Pain Control</a:t>
            </a:r>
          </a:p>
        </p:txBody>
      </p:sp>
      <p:sp>
        <p:nvSpPr>
          <p:cNvPr id="29699" name="Rectangle 3"/>
          <p:cNvSpPr>
            <a:spLocks noGrp="1" noChangeArrowheads="1"/>
          </p:cNvSpPr>
          <p:nvPr>
            <p:ph idx="1"/>
          </p:nvPr>
        </p:nvSpPr>
        <p:spPr/>
        <p:txBody>
          <a:bodyPr>
            <a:normAutofit/>
          </a:bodyPr>
          <a:lstStyle/>
          <a:p>
            <a:pPr marL="0" indent="0">
              <a:buNone/>
            </a:pPr>
            <a:r>
              <a:rPr lang="en-US" altLang="en-US" sz="2800" b="1" dirty="0" smtClean="0">
                <a:solidFill>
                  <a:schemeClr val="accent1">
                    <a:lumMod val="75000"/>
                  </a:schemeClr>
                </a:solidFill>
              </a:rPr>
              <a:t>3. </a:t>
            </a:r>
            <a:r>
              <a:rPr lang="en-US" altLang="en-US" sz="2800" b="1" dirty="0" smtClean="0"/>
              <a:t>Interruption of pain pathways (destructive procedures) </a:t>
            </a:r>
          </a:p>
          <a:p>
            <a:pPr marL="682625" lvl="1" indent="-174625"/>
            <a:r>
              <a:rPr lang="en-US" altLang="en-US" sz="2400" b="1" dirty="0" err="1" smtClean="0"/>
              <a:t>Cordotomy</a:t>
            </a:r>
            <a:r>
              <a:rPr lang="en-US" altLang="en-US" sz="2400" b="1" dirty="0"/>
              <a:t> - </a:t>
            </a:r>
            <a:r>
              <a:rPr lang="en-US" altLang="en-US" sz="2400" dirty="0"/>
              <a:t>division of certain tracts of the spinal cord</a:t>
            </a:r>
            <a:r>
              <a:rPr lang="en-US" altLang="en-US" sz="2400" b="1" dirty="0"/>
              <a:t> </a:t>
            </a:r>
            <a:endParaRPr lang="en-US" altLang="en-US" sz="2400" b="1" dirty="0" smtClean="0"/>
          </a:p>
          <a:p>
            <a:pPr marL="682625" lvl="1" indent="-174625"/>
            <a:r>
              <a:rPr lang="en-US" altLang="en-US" sz="2400" b="1" dirty="0" err="1" smtClean="0"/>
              <a:t>Rhizotomy</a:t>
            </a:r>
            <a:r>
              <a:rPr lang="en-US" altLang="en-US" sz="2400" b="1" dirty="0"/>
              <a:t> - </a:t>
            </a:r>
            <a:r>
              <a:rPr lang="en-US" altLang="en-US" sz="2400" dirty="0"/>
              <a:t>Sensory nerve roots are destroyed where they enter the spinal cord.</a:t>
            </a:r>
            <a:endParaRPr lang="en-US" altLang="en-US" sz="2400" dirty="0" smtClean="0"/>
          </a:p>
        </p:txBody>
      </p:sp>
      <p:sp>
        <p:nvSpPr>
          <p:cNvPr id="2" name="Footer Placeholder 1"/>
          <p:cNvSpPr>
            <a:spLocks noGrp="1"/>
          </p:cNvSpPr>
          <p:nvPr>
            <p:ph type="ftr" sz="quarter" idx="11"/>
          </p:nvPr>
        </p:nvSpPr>
        <p:spPr/>
        <p:txBody>
          <a:bodyPr/>
          <a:lstStyle/>
          <a:p>
            <a:r>
              <a:rPr lang="en-US" smtClean="0"/>
              <a:t>Dr. Irene Roco </a:t>
            </a:r>
            <a:endParaRPr lang="en-US"/>
          </a:p>
        </p:txBody>
      </p:sp>
      <p:pic>
        <p:nvPicPr>
          <p:cNvPr id="5" name="Picture 4" descr="E:\Suvarna\Connection\CD\Smeltzer IRDVD\Project SRC\Beta 1\PPT images\figure_13-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3737" y="3446462"/>
            <a:ext cx="4559926" cy="2758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E:\Suvarna\Connection\CD\Smeltzer IRDVD\Project SRC\Beta 1\PPT images\figure_13-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29501" y="3446462"/>
            <a:ext cx="4360534" cy="2855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
          <p:cNvSpPr txBox="1">
            <a:spLocks noChangeArrowheads="1"/>
          </p:cNvSpPr>
          <p:nvPr/>
        </p:nvSpPr>
        <p:spPr>
          <a:xfrm>
            <a:off x="2125662" y="6302022"/>
            <a:ext cx="2886075" cy="388937"/>
          </a:xfrm>
          <a:prstGeom prst="rect">
            <a:avLst/>
          </a:prstGeom>
          <a:solidFill>
            <a:schemeClr val="accent2">
              <a:lumMod val="40000"/>
              <a:lumOff val="60000"/>
            </a:schemeClr>
          </a:solidFill>
        </p:spPr>
        <p:txBody>
          <a:bodyPr vert="horz" lIns="91440" tIns="45720" rIns="91440" bIns="45720" rtlCol="0" anchor="b">
            <a:normAutofit fontScale="60000" lnSpcReduction="200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dirty="0" err="1" smtClean="0"/>
              <a:t>Cordotomy</a:t>
            </a:r>
            <a:endParaRPr lang="en-US" dirty="0" smtClean="0"/>
          </a:p>
        </p:txBody>
      </p:sp>
      <p:sp>
        <p:nvSpPr>
          <p:cNvPr id="9" name="Rectangle 2"/>
          <p:cNvSpPr txBox="1">
            <a:spLocks noChangeArrowheads="1"/>
          </p:cNvSpPr>
          <p:nvPr/>
        </p:nvSpPr>
        <p:spPr>
          <a:xfrm>
            <a:off x="8396116" y="6362154"/>
            <a:ext cx="3506789" cy="388938"/>
          </a:xfrm>
          <a:prstGeom prst="rect">
            <a:avLst/>
          </a:prstGeom>
          <a:solidFill>
            <a:schemeClr val="accent2">
              <a:lumMod val="40000"/>
              <a:lumOff val="60000"/>
            </a:schemeClr>
          </a:solidFill>
        </p:spPr>
        <p:txBody>
          <a:bodyPr vert="horz" lIns="91440" tIns="45720" rIns="91440" bIns="45720" rtlCol="0" anchor="b">
            <a:normAutofit fontScale="60000" lnSpcReduction="200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defRPr/>
            </a:pPr>
            <a:r>
              <a:rPr lang="en-US" dirty="0" err="1" smtClean="0"/>
              <a:t>Rhizotomy</a:t>
            </a:r>
            <a:endParaRPr lang="en-US" dirty="0" smtClean="0"/>
          </a:p>
        </p:txBody>
      </p:sp>
    </p:spTree>
    <p:extLst>
      <p:ext uri="{BB962C8B-B14F-4D97-AF65-F5344CB8AC3E}">
        <p14:creationId xmlns:p14="http://schemas.microsoft.com/office/powerpoint/2010/main" val="35285370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4"/>
            <a:ext cx="10058400" cy="968440"/>
          </a:xfrm>
          <a:solidFill>
            <a:schemeClr val="accent1">
              <a:lumMod val="60000"/>
              <a:lumOff val="40000"/>
            </a:schemeClr>
          </a:solidFill>
        </p:spPr>
        <p:txBody>
          <a:bodyPr/>
          <a:lstStyle/>
          <a:p>
            <a:r>
              <a:rPr lang="en-US" b="1" dirty="0" smtClean="0"/>
              <a:t>TERMINOLOGIES</a:t>
            </a:r>
            <a:endParaRPr lang="en-US" b="1" dirty="0"/>
          </a:p>
        </p:txBody>
      </p:sp>
      <p:sp>
        <p:nvSpPr>
          <p:cNvPr id="3" name="Content Placeholder 2"/>
          <p:cNvSpPr>
            <a:spLocks noGrp="1"/>
          </p:cNvSpPr>
          <p:nvPr>
            <p:ph idx="1"/>
          </p:nvPr>
        </p:nvSpPr>
        <p:spPr>
          <a:xfrm>
            <a:off x="1097280" y="1756229"/>
            <a:ext cx="10058400" cy="4528457"/>
          </a:xfrm>
        </p:spPr>
        <p:txBody>
          <a:bodyPr>
            <a:noAutofit/>
          </a:bodyPr>
          <a:lstStyle/>
          <a:p>
            <a:pPr marL="517525" indent="-342900">
              <a:buFont typeface="Wingdings" panose="05000000000000000000" pitchFamily="2" charset="2"/>
              <a:buChar char="Ø"/>
            </a:pPr>
            <a:r>
              <a:rPr lang="en-US" sz="2800" b="1" u="sng" dirty="0" smtClean="0"/>
              <a:t>nociception</a:t>
            </a:r>
            <a:r>
              <a:rPr lang="en-US" sz="2800" b="1" u="sng" dirty="0"/>
              <a:t>: </a:t>
            </a:r>
            <a:r>
              <a:rPr lang="en-US" sz="2800" dirty="0"/>
              <a:t>activation of sensory transduction in nerves by thermal, mechanical, or chemical energy impinging on specialized nerve endings. The nerves involved convey information about tissue damage to the central nervous system. </a:t>
            </a:r>
            <a:endParaRPr lang="en-US" sz="2800" dirty="0" smtClean="0"/>
          </a:p>
          <a:p>
            <a:pPr marL="517525" indent="-342900">
              <a:buFont typeface="Wingdings" panose="05000000000000000000" pitchFamily="2" charset="2"/>
              <a:buChar char="Ø"/>
            </a:pPr>
            <a:r>
              <a:rPr lang="en-US" sz="2800" b="1" u="sng" dirty="0" smtClean="0"/>
              <a:t>nociceptor</a:t>
            </a:r>
            <a:r>
              <a:rPr lang="en-US" sz="2800" b="1" u="sng" dirty="0"/>
              <a:t>: </a:t>
            </a:r>
            <a:r>
              <a:rPr lang="en-US" sz="2800" dirty="0"/>
              <a:t>a receptor preferentially sensitive to a noxious </a:t>
            </a:r>
            <a:r>
              <a:rPr lang="en-US" sz="2800" dirty="0" smtClean="0"/>
              <a:t>stimulus</a:t>
            </a:r>
          </a:p>
          <a:p>
            <a:pPr marL="517525" indent="-342900">
              <a:buFont typeface="Wingdings" panose="05000000000000000000" pitchFamily="2" charset="2"/>
              <a:buChar char="Ø"/>
            </a:pPr>
            <a:r>
              <a:rPr lang="en-US" sz="2800" b="1" u="sng" dirty="0" smtClean="0"/>
              <a:t>non-nociceptor</a:t>
            </a:r>
            <a:r>
              <a:rPr lang="en-US" sz="2800" b="1" u="sng" dirty="0"/>
              <a:t>: </a:t>
            </a:r>
            <a:r>
              <a:rPr lang="en-US" sz="2800" dirty="0"/>
              <a:t>nerve ﬁber that usually does not transmit pain </a:t>
            </a:r>
            <a:endParaRPr lang="en-US" sz="2800" dirty="0" smtClean="0"/>
          </a:p>
          <a:p>
            <a:pPr marL="517525" indent="-342900">
              <a:buFont typeface="Wingdings" panose="05000000000000000000" pitchFamily="2" charset="2"/>
              <a:buChar char="Ø"/>
            </a:pPr>
            <a:r>
              <a:rPr lang="en-US" sz="2800" b="1" u="sng" dirty="0" smtClean="0"/>
              <a:t>opioid</a:t>
            </a:r>
            <a:r>
              <a:rPr lang="en-US" sz="2800" b="1" u="sng" dirty="0"/>
              <a:t>: </a:t>
            </a:r>
            <a:r>
              <a:rPr lang="en-US" sz="2800" dirty="0"/>
              <a:t>a morphine-like compound that produces bodily effects including pain relief, sedation, constipation, and respiratory depression. This term is preferred over narcotic. </a:t>
            </a:r>
            <a:endParaRPr lang="en-US" sz="2800" dirty="0" smtClean="0"/>
          </a:p>
        </p:txBody>
      </p:sp>
      <p:sp>
        <p:nvSpPr>
          <p:cNvPr id="4" name="Footer Placeholder 3"/>
          <p:cNvSpPr>
            <a:spLocks noGrp="1"/>
          </p:cNvSpPr>
          <p:nvPr>
            <p:ph type="ftr" sz="quarter" idx="11"/>
          </p:nvPr>
        </p:nvSpPr>
        <p:spPr/>
        <p:txBody>
          <a:bodyPr/>
          <a:lstStyle/>
          <a:p>
            <a:r>
              <a:rPr lang="en-US" smtClean="0"/>
              <a:t>Dr. Irene Roco </a:t>
            </a:r>
            <a:endParaRPr lang="en-US"/>
          </a:p>
        </p:txBody>
      </p:sp>
    </p:spTree>
    <p:extLst>
      <p:ext uri="{BB962C8B-B14F-4D97-AF65-F5344CB8AC3E}">
        <p14:creationId xmlns:p14="http://schemas.microsoft.com/office/powerpoint/2010/main" val="407932176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pPr>
              <a:defRPr/>
            </a:pPr>
            <a:r>
              <a:rPr lang="en-US" b="1" dirty="0" smtClean="0"/>
              <a:t>Nursing Process Framework for Pain Management</a:t>
            </a:r>
          </a:p>
        </p:txBody>
      </p:sp>
      <p:sp>
        <p:nvSpPr>
          <p:cNvPr id="34819" name="Content Placeholder 2"/>
          <p:cNvSpPr>
            <a:spLocks noGrp="1"/>
          </p:cNvSpPr>
          <p:nvPr>
            <p:ph idx="1"/>
          </p:nvPr>
        </p:nvSpPr>
        <p:spPr/>
        <p:txBody>
          <a:bodyPr>
            <a:normAutofit/>
          </a:bodyPr>
          <a:lstStyle/>
          <a:p>
            <a:pPr marL="465138" indent="-465138">
              <a:buFont typeface="Wingdings" panose="05000000000000000000" pitchFamily="2" charset="2"/>
              <a:buChar char="Ø"/>
            </a:pPr>
            <a:r>
              <a:rPr lang="en-US" altLang="en-US" sz="2400" b="1" dirty="0" smtClean="0"/>
              <a:t>Identify goals for pain management</a:t>
            </a:r>
          </a:p>
          <a:p>
            <a:pPr marL="0" indent="0">
              <a:buNone/>
            </a:pPr>
            <a:r>
              <a:rPr lang="en-US" altLang="en-US" sz="2400" b="1" dirty="0" smtClean="0">
                <a:solidFill>
                  <a:srgbClr val="C00000"/>
                </a:solidFill>
              </a:rPr>
              <a:t>Factors to  consider: </a:t>
            </a:r>
          </a:p>
          <a:p>
            <a:pPr marL="457200" indent="-457200">
              <a:buAutoNum type="arabicPeriod"/>
            </a:pPr>
            <a:r>
              <a:rPr lang="en-US" altLang="en-US" sz="2400" b="1" dirty="0" smtClean="0"/>
              <a:t>severity </a:t>
            </a:r>
            <a:r>
              <a:rPr lang="en-US" altLang="en-US" sz="2400" b="1" dirty="0"/>
              <a:t>of the pain, as judged by the patient. </a:t>
            </a:r>
            <a:endParaRPr lang="en-US" altLang="en-US" sz="2400" b="1" dirty="0" smtClean="0"/>
          </a:p>
          <a:p>
            <a:pPr marL="457200" indent="-457200">
              <a:buAutoNum type="arabicPeriod"/>
            </a:pPr>
            <a:r>
              <a:rPr lang="en-US" altLang="en-US" sz="2400" b="1" dirty="0" smtClean="0"/>
              <a:t> </a:t>
            </a:r>
            <a:r>
              <a:rPr lang="en-US" altLang="en-US" sz="2400" b="1" dirty="0"/>
              <a:t>anticipated harmful effects of pain. </a:t>
            </a:r>
            <a:r>
              <a:rPr lang="en-US" altLang="en-US" sz="2400" dirty="0"/>
              <a:t>A </a:t>
            </a:r>
            <a:r>
              <a:rPr lang="en-US" altLang="en-US" sz="2400" dirty="0" smtClean="0"/>
              <a:t>high risk </a:t>
            </a:r>
            <a:r>
              <a:rPr lang="en-US" altLang="en-US" sz="2400" dirty="0"/>
              <a:t>patient is at much greater risk for the harmful effects of pain than a young healthy patient. </a:t>
            </a:r>
            <a:endParaRPr lang="en-US" altLang="en-US" sz="2400" dirty="0" smtClean="0"/>
          </a:p>
          <a:p>
            <a:pPr marL="457200" indent="-457200">
              <a:buAutoNum type="arabicPeriod"/>
            </a:pPr>
            <a:r>
              <a:rPr lang="en-US" altLang="en-US" sz="2400" b="1" dirty="0" smtClean="0"/>
              <a:t>anticipated </a:t>
            </a:r>
            <a:r>
              <a:rPr lang="en-US" altLang="en-US" sz="2400" b="1" dirty="0"/>
              <a:t>duration of the pain. </a:t>
            </a:r>
            <a:endParaRPr lang="en-US" altLang="en-US" sz="2400" b="1" dirty="0" smtClean="0"/>
          </a:p>
          <a:p>
            <a:pPr>
              <a:buFont typeface="Wingdings" panose="05000000000000000000" pitchFamily="2" charset="2"/>
              <a:buChar char="Ø"/>
            </a:pPr>
            <a:endParaRPr lang="en-US" altLang="en-US" sz="2400" b="1" dirty="0" smtClean="0"/>
          </a:p>
        </p:txBody>
      </p:sp>
      <p:sp>
        <p:nvSpPr>
          <p:cNvPr id="3" name="Footer Placeholder 2"/>
          <p:cNvSpPr>
            <a:spLocks noGrp="1"/>
          </p:cNvSpPr>
          <p:nvPr>
            <p:ph type="ftr" sz="quarter" idx="11"/>
          </p:nvPr>
        </p:nvSpPr>
        <p:spPr/>
        <p:txBody>
          <a:bodyPr/>
          <a:lstStyle/>
          <a:p>
            <a:r>
              <a:rPr lang="en-US" smtClean="0"/>
              <a:t>Dr. Irene Roco </a:t>
            </a:r>
            <a:endParaRPr lang="en-US"/>
          </a:p>
        </p:txBody>
      </p:sp>
    </p:spTree>
    <p:extLst>
      <p:ext uri="{BB962C8B-B14F-4D97-AF65-F5344CB8AC3E}">
        <p14:creationId xmlns:p14="http://schemas.microsoft.com/office/powerpoint/2010/main" val="244479553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p:spPr>
        <p:txBody>
          <a:bodyPr/>
          <a:lstStyle/>
          <a:p>
            <a:pPr>
              <a:defRPr/>
            </a:pPr>
            <a:r>
              <a:rPr lang="en-US" b="1" dirty="0" smtClean="0"/>
              <a:t>Nursing Process Framework for Pain Management</a:t>
            </a:r>
          </a:p>
        </p:txBody>
      </p:sp>
      <p:sp>
        <p:nvSpPr>
          <p:cNvPr id="34819" name="Content Placeholder 2"/>
          <p:cNvSpPr>
            <a:spLocks noGrp="1"/>
          </p:cNvSpPr>
          <p:nvPr>
            <p:ph idx="1"/>
          </p:nvPr>
        </p:nvSpPr>
        <p:spPr/>
        <p:txBody>
          <a:bodyPr>
            <a:normAutofit/>
          </a:bodyPr>
          <a:lstStyle/>
          <a:p>
            <a:pPr marL="465138" indent="-465138">
              <a:buFont typeface="Wingdings" panose="05000000000000000000" pitchFamily="2" charset="2"/>
              <a:buChar char="Ø"/>
            </a:pPr>
            <a:r>
              <a:rPr lang="en-US" altLang="en-US" sz="2400" b="1" dirty="0" smtClean="0"/>
              <a:t>Establish nurse-patient relationship, teaching</a:t>
            </a:r>
          </a:p>
          <a:p>
            <a:pPr marL="465138" indent="-465138">
              <a:buFont typeface="Wingdings" panose="05000000000000000000" pitchFamily="2" charset="2"/>
              <a:buChar char="Ø"/>
            </a:pPr>
            <a:r>
              <a:rPr lang="en-US" altLang="en-US" sz="2400" b="1" dirty="0" smtClean="0"/>
              <a:t>Provide physical care</a:t>
            </a:r>
          </a:p>
          <a:p>
            <a:pPr marL="465138" indent="-465138">
              <a:buFont typeface="Wingdings" panose="05000000000000000000" pitchFamily="2" charset="2"/>
              <a:buChar char="Ø"/>
            </a:pPr>
            <a:r>
              <a:rPr lang="en-US" altLang="en-US" sz="2400" b="1" dirty="0" smtClean="0"/>
              <a:t>Manage anxiety related to pain</a:t>
            </a:r>
          </a:p>
          <a:p>
            <a:pPr marL="465138" indent="-465138">
              <a:buFont typeface="Wingdings" panose="05000000000000000000" pitchFamily="2" charset="2"/>
              <a:buChar char="Ø"/>
            </a:pPr>
            <a:r>
              <a:rPr lang="en-US" altLang="en-US" sz="2400" b="1" dirty="0" smtClean="0"/>
              <a:t>Evaluate pain-management strategies</a:t>
            </a:r>
          </a:p>
          <a:p>
            <a:pPr marL="0" indent="0">
              <a:buNone/>
            </a:pPr>
            <a:endParaRPr lang="en-US" altLang="en-US" sz="2400" b="1" smtClean="0"/>
          </a:p>
          <a:p>
            <a:pPr marL="0" indent="0">
              <a:buNone/>
            </a:pPr>
            <a:endParaRPr lang="en-US" altLang="en-US" sz="2400" b="1" dirty="0" smtClean="0"/>
          </a:p>
          <a:p>
            <a:pPr marL="0" indent="0">
              <a:buNone/>
            </a:pPr>
            <a:r>
              <a:rPr lang="en-US" altLang="en-US" sz="2400" b="1" dirty="0" smtClean="0">
                <a:solidFill>
                  <a:srgbClr val="FF0000"/>
                </a:solidFill>
              </a:rPr>
              <a:t>Ref:  Brunner &amp; </a:t>
            </a:r>
            <a:r>
              <a:rPr lang="en-US" altLang="en-US" sz="2400" b="1" dirty="0" err="1" smtClean="0">
                <a:solidFill>
                  <a:srgbClr val="FF0000"/>
                </a:solidFill>
              </a:rPr>
              <a:t>Suddarth’s</a:t>
            </a:r>
            <a:r>
              <a:rPr lang="en-US" altLang="en-US" sz="2400" b="1" dirty="0" smtClean="0">
                <a:solidFill>
                  <a:srgbClr val="FF0000"/>
                </a:solidFill>
              </a:rPr>
              <a:t> Medical Surgical Nursing</a:t>
            </a:r>
          </a:p>
        </p:txBody>
      </p:sp>
      <p:sp>
        <p:nvSpPr>
          <p:cNvPr id="3" name="Footer Placeholder 2"/>
          <p:cNvSpPr>
            <a:spLocks noGrp="1"/>
          </p:cNvSpPr>
          <p:nvPr>
            <p:ph type="ftr" sz="quarter" idx="11"/>
          </p:nvPr>
        </p:nvSpPr>
        <p:spPr/>
        <p:txBody>
          <a:bodyPr/>
          <a:lstStyle/>
          <a:p>
            <a:r>
              <a:rPr lang="en-US" smtClean="0"/>
              <a:t>Dr. Irene Roco </a:t>
            </a:r>
            <a:endParaRPr lang="en-US"/>
          </a:p>
        </p:txBody>
      </p:sp>
      <p:pic>
        <p:nvPicPr>
          <p:cNvPr id="4" name="Picture 3"/>
          <p:cNvPicPr>
            <a:picLocks noChangeAspect="1"/>
          </p:cNvPicPr>
          <p:nvPr/>
        </p:nvPicPr>
        <p:blipFill>
          <a:blip r:embed="rId2"/>
          <a:stretch>
            <a:fillRect/>
          </a:stretch>
        </p:blipFill>
        <p:spPr>
          <a:xfrm>
            <a:off x="9192694" y="1565211"/>
            <a:ext cx="2806473" cy="3715916"/>
          </a:xfrm>
          <a:prstGeom prst="rect">
            <a:avLst/>
          </a:prstGeom>
        </p:spPr>
      </p:pic>
      <p:pic>
        <p:nvPicPr>
          <p:cNvPr id="5" name="Picture 4"/>
          <p:cNvPicPr>
            <a:picLocks noChangeAspect="1"/>
          </p:cNvPicPr>
          <p:nvPr/>
        </p:nvPicPr>
        <p:blipFill>
          <a:blip r:embed="rId3"/>
          <a:stretch>
            <a:fillRect/>
          </a:stretch>
        </p:blipFill>
        <p:spPr>
          <a:xfrm>
            <a:off x="7790186" y="1845734"/>
            <a:ext cx="1762125" cy="2590800"/>
          </a:xfrm>
          <a:prstGeom prst="rect">
            <a:avLst/>
          </a:prstGeom>
        </p:spPr>
      </p:pic>
      <p:pic>
        <p:nvPicPr>
          <p:cNvPr id="6" name="Picture 5"/>
          <p:cNvPicPr>
            <a:picLocks noChangeAspect="1"/>
          </p:cNvPicPr>
          <p:nvPr/>
        </p:nvPicPr>
        <p:blipFill>
          <a:blip r:embed="rId4"/>
          <a:stretch>
            <a:fillRect/>
          </a:stretch>
        </p:blipFill>
        <p:spPr>
          <a:xfrm>
            <a:off x="7790186" y="5251696"/>
            <a:ext cx="4022369" cy="1606303"/>
          </a:xfrm>
          <a:prstGeom prst="rect">
            <a:avLst/>
          </a:prstGeom>
        </p:spPr>
      </p:pic>
    </p:spTree>
    <p:extLst>
      <p:ext uri="{BB962C8B-B14F-4D97-AF65-F5344CB8AC3E}">
        <p14:creationId xmlns:p14="http://schemas.microsoft.com/office/powerpoint/2010/main" val="22400559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4"/>
            <a:ext cx="10058400" cy="968440"/>
          </a:xfrm>
          <a:solidFill>
            <a:schemeClr val="accent1">
              <a:lumMod val="60000"/>
              <a:lumOff val="40000"/>
            </a:schemeClr>
          </a:solidFill>
        </p:spPr>
        <p:txBody>
          <a:bodyPr/>
          <a:lstStyle/>
          <a:p>
            <a:r>
              <a:rPr lang="en-US" b="1" dirty="0" smtClean="0"/>
              <a:t>TERMINOLOGIES</a:t>
            </a:r>
            <a:endParaRPr lang="en-US" b="1" dirty="0"/>
          </a:p>
        </p:txBody>
      </p:sp>
      <p:sp>
        <p:nvSpPr>
          <p:cNvPr id="3" name="Content Placeholder 2"/>
          <p:cNvSpPr>
            <a:spLocks noGrp="1"/>
          </p:cNvSpPr>
          <p:nvPr>
            <p:ph idx="1"/>
          </p:nvPr>
        </p:nvSpPr>
        <p:spPr/>
        <p:txBody>
          <a:bodyPr>
            <a:normAutofit/>
          </a:bodyPr>
          <a:lstStyle/>
          <a:p>
            <a:pPr marL="406400" indent="-290513">
              <a:buFont typeface="Wingdings" panose="05000000000000000000" pitchFamily="2" charset="2"/>
              <a:buChar char="Ø"/>
            </a:pPr>
            <a:r>
              <a:rPr lang="en-US" sz="2800" b="1" u="sng" dirty="0" smtClean="0"/>
              <a:t>pain</a:t>
            </a:r>
            <a:r>
              <a:rPr lang="en-US" sz="2800" b="1" u="sng" dirty="0"/>
              <a:t>: </a:t>
            </a:r>
            <a:r>
              <a:rPr lang="en-US" sz="2800" dirty="0"/>
              <a:t>an unpleasant sensory and emotional experience resulting from actual or potential tissue damage </a:t>
            </a:r>
            <a:endParaRPr lang="en-US" sz="2800" dirty="0" smtClean="0"/>
          </a:p>
          <a:p>
            <a:pPr marL="406400" indent="-290513">
              <a:buFont typeface="Wingdings" panose="05000000000000000000" pitchFamily="2" charset="2"/>
              <a:buChar char="Ø"/>
            </a:pPr>
            <a:r>
              <a:rPr lang="en-US" sz="2800" b="1" u="sng" dirty="0" smtClean="0"/>
              <a:t>Pain </a:t>
            </a:r>
            <a:r>
              <a:rPr lang="en-US" sz="2800" b="1" u="sng" dirty="0"/>
              <a:t>threshold </a:t>
            </a:r>
            <a:r>
              <a:rPr lang="en-US" sz="2800" dirty="0"/>
              <a:t>is the </a:t>
            </a:r>
            <a:r>
              <a:rPr lang="en-US" sz="2800" b="1" dirty="0"/>
              <a:t>smallest</a:t>
            </a:r>
            <a:r>
              <a:rPr lang="en-US" sz="2800" dirty="0"/>
              <a:t> stimulus for which a person reports </a:t>
            </a:r>
            <a:r>
              <a:rPr lang="en-US" sz="2800" dirty="0" smtClean="0"/>
              <a:t>pain </a:t>
            </a:r>
          </a:p>
          <a:p>
            <a:pPr marL="406400" indent="-290513">
              <a:buFont typeface="Wingdings" panose="05000000000000000000" pitchFamily="2" charset="2"/>
              <a:buChar char="Ø"/>
            </a:pPr>
            <a:r>
              <a:rPr lang="en-US" sz="2800" b="1" u="sng" dirty="0" smtClean="0"/>
              <a:t>Pain tolerance </a:t>
            </a:r>
            <a:r>
              <a:rPr lang="en-US" sz="2800" dirty="0"/>
              <a:t>is the </a:t>
            </a:r>
            <a:r>
              <a:rPr lang="en-US" sz="2800" b="1" dirty="0"/>
              <a:t>maximum</a:t>
            </a:r>
            <a:r>
              <a:rPr lang="en-US" sz="2800" dirty="0"/>
              <a:t> amount of pain a person can tolerate. </a:t>
            </a:r>
            <a:endParaRPr lang="en-US" sz="2800" dirty="0" smtClean="0"/>
          </a:p>
          <a:p>
            <a:pPr marL="406400" indent="-290513">
              <a:buFont typeface="Wingdings" panose="05000000000000000000" pitchFamily="2" charset="2"/>
              <a:buChar char="Ø"/>
            </a:pPr>
            <a:r>
              <a:rPr lang="en-US" sz="2800" b="1" u="sng" dirty="0" smtClean="0"/>
              <a:t>placebo </a:t>
            </a:r>
            <a:r>
              <a:rPr lang="en-US" sz="2800" b="1" u="sng" dirty="0"/>
              <a:t>effect: </a:t>
            </a:r>
            <a:r>
              <a:rPr lang="en-US" sz="2800" dirty="0"/>
              <a:t>analgesia that results from the expectation that a substance will work, not from the actual substance itself </a:t>
            </a:r>
            <a:endParaRPr lang="en-US" sz="2800" dirty="0" smtClean="0"/>
          </a:p>
          <a:p>
            <a:endParaRPr lang="en-US" sz="2800" dirty="0"/>
          </a:p>
        </p:txBody>
      </p:sp>
      <p:sp>
        <p:nvSpPr>
          <p:cNvPr id="4" name="Footer Placeholder 3"/>
          <p:cNvSpPr>
            <a:spLocks noGrp="1"/>
          </p:cNvSpPr>
          <p:nvPr>
            <p:ph type="ftr" sz="quarter" idx="11"/>
          </p:nvPr>
        </p:nvSpPr>
        <p:spPr/>
        <p:txBody>
          <a:bodyPr/>
          <a:lstStyle/>
          <a:p>
            <a:r>
              <a:rPr lang="en-US" smtClean="0"/>
              <a:t>Dr. Irene Roco </a:t>
            </a:r>
            <a:endParaRPr lang="en-US"/>
          </a:p>
        </p:txBody>
      </p:sp>
    </p:spTree>
    <p:extLst>
      <p:ext uri="{BB962C8B-B14F-4D97-AF65-F5344CB8AC3E}">
        <p14:creationId xmlns:p14="http://schemas.microsoft.com/office/powerpoint/2010/main" val="22352501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4"/>
            <a:ext cx="10058400" cy="968440"/>
          </a:xfrm>
          <a:solidFill>
            <a:schemeClr val="accent1">
              <a:lumMod val="60000"/>
              <a:lumOff val="40000"/>
            </a:schemeClr>
          </a:solidFill>
        </p:spPr>
        <p:txBody>
          <a:bodyPr/>
          <a:lstStyle/>
          <a:p>
            <a:r>
              <a:rPr lang="en-US" b="1" dirty="0" smtClean="0"/>
              <a:t>TERMINOLOGIES</a:t>
            </a:r>
            <a:endParaRPr lang="en-US" b="1" dirty="0"/>
          </a:p>
        </p:txBody>
      </p:sp>
      <p:sp>
        <p:nvSpPr>
          <p:cNvPr id="3" name="Content Placeholder 2"/>
          <p:cNvSpPr>
            <a:spLocks noGrp="1"/>
          </p:cNvSpPr>
          <p:nvPr>
            <p:ph idx="1"/>
          </p:nvPr>
        </p:nvSpPr>
        <p:spPr>
          <a:xfrm>
            <a:off x="1097279" y="1845734"/>
            <a:ext cx="10418445" cy="4023360"/>
          </a:xfrm>
        </p:spPr>
        <p:txBody>
          <a:bodyPr>
            <a:noAutofit/>
          </a:bodyPr>
          <a:lstStyle/>
          <a:p>
            <a:pPr marL="406400" indent="-290513">
              <a:buFont typeface="Wingdings" panose="05000000000000000000" pitchFamily="2" charset="2"/>
              <a:buChar char="Ø"/>
            </a:pPr>
            <a:r>
              <a:rPr lang="en-US" sz="2800" b="1" u="sng" dirty="0" smtClean="0"/>
              <a:t>prostaglandins</a:t>
            </a:r>
            <a:r>
              <a:rPr lang="en-US" sz="2800" b="1" u="sng" dirty="0"/>
              <a:t>: </a:t>
            </a:r>
            <a:r>
              <a:rPr lang="en-US" sz="2800" dirty="0"/>
              <a:t>chemical substances that increase the sensitivity of pain receptors by enhancing the pain-provoking effect of bradykinin </a:t>
            </a:r>
            <a:endParaRPr lang="en-US" sz="2800" dirty="0" smtClean="0"/>
          </a:p>
          <a:p>
            <a:pPr marL="406400" indent="-290513">
              <a:buFont typeface="Wingdings" panose="05000000000000000000" pitchFamily="2" charset="2"/>
              <a:buChar char="Ø"/>
            </a:pPr>
            <a:r>
              <a:rPr lang="en-US" sz="2800" b="1" u="sng" dirty="0" smtClean="0"/>
              <a:t>sensitization</a:t>
            </a:r>
            <a:r>
              <a:rPr lang="en-US" sz="2800" b="1" u="sng" dirty="0"/>
              <a:t>: </a:t>
            </a:r>
            <a:r>
              <a:rPr lang="en-US" sz="2800" dirty="0"/>
              <a:t>a heightened response seen after exposure to a noxious stimulus. Response to the same stimulus is to feel more pain</a:t>
            </a:r>
            <a:r>
              <a:rPr lang="en-US" sz="2800" dirty="0" smtClean="0"/>
              <a:t>.</a:t>
            </a:r>
          </a:p>
          <a:p>
            <a:pPr marL="406400" indent="-290513">
              <a:buFont typeface="Wingdings" panose="05000000000000000000" pitchFamily="2" charset="2"/>
              <a:buChar char="Ø"/>
            </a:pPr>
            <a:r>
              <a:rPr lang="en-US" sz="2800" b="1" u="sng" dirty="0" smtClean="0"/>
              <a:t>tolerance</a:t>
            </a:r>
            <a:r>
              <a:rPr lang="en-US" sz="2800" b="1" u="sng" dirty="0"/>
              <a:t>: </a:t>
            </a:r>
            <a:r>
              <a:rPr lang="en-US" sz="2800" dirty="0"/>
              <a:t>occurs when a person who has been taking opioids becomes less sensitive to their analgesic properties (and usually side effects). Characterized by the need for increasing doses to maintain the same level of pain relief</a:t>
            </a:r>
          </a:p>
          <a:p>
            <a:endParaRPr lang="en-US" sz="2800" dirty="0"/>
          </a:p>
        </p:txBody>
      </p:sp>
      <p:sp>
        <p:nvSpPr>
          <p:cNvPr id="4" name="Footer Placeholder 3"/>
          <p:cNvSpPr>
            <a:spLocks noGrp="1"/>
          </p:cNvSpPr>
          <p:nvPr>
            <p:ph type="ftr" sz="quarter" idx="11"/>
          </p:nvPr>
        </p:nvSpPr>
        <p:spPr/>
        <p:txBody>
          <a:bodyPr/>
          <a:lstStyle/>
          <a:p>
            <a:r>
              <a:rPr lang="en-US" smtClean="0"/>
              <a:t>Dr. Irene Roco </a:t>
            </a:r>
            <a:endParaRPr lang="en-US"/>
          </a:p>
        </p:txBody>
      </p:sp>
    </p:spTree>
    <p:extLst>
      <p:ext uri="{BB962C8B-B14F-4D97-AF65-F5344CB8AC3E}">
        <p14:creationId xmlns:p14="http://schemas.microsoft.com/office/powerpoint/2010/main" val="738174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Grp="1" noChangeArrowheads="1"/>
          </p:cNvSpPr>
          <p:nvPr>
            <p:ph type="title"/>
          </p:nvPr>
        </p:nvSpPr>
        <p:spPr>
          <a:solidFill>
            <a:schemeClr val="accent1">
              <a:lumMod val="60000"/>
              <a:lumOff val="40000"/>
            </a:schemeClr>
          </a:solidFill>
        </p:spPr>
        <p:txBody>
          <a:bodyPr>
            <a:normAutofit/>
          </a:bodyPr>
          <a:lstStyle/>
          <a:p>
            <a:pPr algn="ctr">
              <a:defRPr/>
            </a:pPr>
            <a:r>
              <a:rPr lang="en-US" sz="6600" b="1" dirty="0" smtClean="0"/>
              <a:t>Pain - </a:t>
            </a:r>
            <a:r>
              <a:rPr lang="en-US" altLang="en-US" sz="6600" b="1" dirty="0"/>
              <a:t>“The fifth vital sign</a:t>
            </a:r>
            <a:r>
              <a:rPr lang="en-US" altLang="en-US" sz="6600" b="1" dirty="0" smtClean="0"/>
              <a:t>”</a:t>
            </a:r>
            <a:endParaRPr lang="en-US" sz="6600" b="1" dirty="0" smtClean="0"/>
          </a:p>
        </p:txBody>
      </p:sp>
      <p:sp>
        <p:nvSpPr>
          <p:cNvPr id="4099" name="Rectangle 3"/>
          <p:cNvSpPr>
            <a:spLocks noGrp="1" noChangeArrowheads="1"/>
          </p:cNvSpPr>
          <p:nvPr>
            <p:ph idx="1"/>
          </p:nvPr>
        </p:nvSpPr>
        <p:spPr>
          <a:xfrm>
            <a:off x="609601" y="1845734"/>
            <a:ext cx="8793479" cy="4023360"/>
          </a:xfrm>
        </p:spPr>
        <p:txBody>
          <a:bodyPr>
            <a:normAutofit lnSpcReduction="10000"/>
          </a:bodyPr>
          <a:lstStyle/>
          <a:p>
            <a:pPr>
              <a:buFont typeface="Wingdings" panose="05000000000000000000" pitchFamily="2" charset="2"/>
              <a:buChar char="Ø"/>
            </a:pPr>
            <a:r>
              <a:rPr lang="en-US" altLang="en-US" sz="2400" b="1" dirty="0" smtClean="0"/>
              <a:t>Unpleasant sensory, emotional experience with actual or potential tissue damage</a:t>
            </a:r>
          </a:p>
          <a:p>
            <a:pPr>
              <a:buFont typeface="Wingdings" panose="05000000000000000000" pitchFamily="2" charset="2"/>
              <a:buChar char="Ø"/>
            </a:pPr>
            <a:r>
              <a:rPr lang="en-US" altLang="en-US" sz="2400" b="1" dirty="0" smtClean="0"/>
              <a:t>Most common reason for seeking health care ; occurs with </a:t>
            </a:r>
            <a:r>
              <a:rPr lang="en-US" altLang="en-US" sz="2400" b="1" dirty="0"/>
              <a:t>many </a:t>
            </a:r>
            <a:r>
              <a:rPr lang="en-US" altLang="en-US" sz="2400" b="1" dirty="0" smtClean="0"/>
              <a:t>disorders, </a:t>
            </a:r>
            <a:r>
              <a:rPr lang="en-US" altLang="en-US" sz="2400" b="1" dirty="0"/>
              <a:t>diagnostic tests, and treatments. </a:t>
            </a:r>
            <a:endParaRPr lang="en-US" altLang="en-US" sz="2400" b="1" dirty="0" smtClean="0"/>
          </a:p>
          <a:p>
            <a:pPr>
              <a:buFont typeface="Wingdings" panose="05000000000000000000" pitchFamily="2" charset="2"/>
              <a:buChar char="Ø"/>
            </a:pPr>
            <a:r>
              <a:rPr lang="en-US" altLang="en-US" sz="2400" b="1" dirty="0" smtClean="0"/>
              <a:t>It </a:t>
            </a:r>
            <a:r>
              <a:rPr lang="en-US" altLang="en-US" sz="2400" b="1" dirty="0"/>
              <a:t>disables and distresses more people than any single disease. </a:t>
            </a:r>
            <a:endParaRPr lang="en-US" altLang="en-US" sz="2400" b="1" dirty="0" smtClean="0"/>
          </a:p>
          <a:p>
            <a:pPr>
              <a:buFont typeface="Wingdings" panose="05000000000000000000" pitchFamily="2" charset="2"/>
              <a:buChar char="Ø"/>
            </a:pPr>
            <a:r>
              <a:rPr lang="en-US" altLang="en-US" sz="2400" b="1" dirty="0" smtClean="0"/>
              <a:t>Joint Commission (2005) standards: “pain is assessed in all patients,” “patients have the right to appropriate assessment and management of pain.”</a:t>
            </a:r>
          </a:p>
          <a:p>
            <a:pPr>
              <a:buFont typeface="Wingdings" panose="05000000000000000000" pitchFamily="2" charset="2"/>
              <a:buChar char="Ø"/>
            </a:pPr>
            <a:r>
              <a:rPr lang="en-US" altLang="en-US" sz="2400" b="1" dirty="0" smtClean="0"/>
              <a:t>“Pain is whatever a person says it is, existing whenever the experiencing person says it does” (</a:t>
            </a:r>
            <a:r>
              <a:rPr lang="en-US" altLang="en-US" sz="2400" b="1" dirty="0" err="1" smtClean="0"/>
              <a:t>McCaffery</a:t>
            </a:r>
            <a:r>
              <a:rPr lang="en-US" altLang="en-US" sz="2400" b="1" dirty="0" smtClean="0"/>
              <a:t> &amp; </a:t>
            </a:r>
            <a:r>
              <a:rPr lang="en-US" altLang="en-US" sz="2400" b="1" dirty="0" err="1" smtClean="0"/>
              <a:t>Pasero</a:t>
            </a:r>
            <a:r>
              <a:rPr lang="en-US" altLang="en-US" sz="2400" b="1" dirty="0" smtClean="0"/>
              <a:t>, 1999)</a:t>
            </a:r>
          </a:p>
        </p:txBody>
      </p:sp>
      <p:sp>
        <p:nvSpPr>
          <p:cNvPr id="2" name="Footer Placeholder 1"/>
          <p:cNvSpPr>
            <a:spLocks noGrp="1"/>
          </p:cNvSpPr>
          <p:nvPr>
            <p:ph type="ftr" sz="quarter" idx="11"/>
          </p:nvPr>
        </p:nvSpPr>
        <p:spPr/>
        <p:txBody>
          <a:bodyPr/>
          <a:lstStyle/>
          <a:p>
            <a:r>
              <a:rPr lang="en-US" dirty="0" smtClean="0"/>
              <a:t>Dr. Irene </a:t>
            </a:r>
            <a:r>
              <a:rPr lang="en-US" dirty="0" err="1" smtClean="0"/>
              <a:t>Roco</a:t>
            </a:r>
            <a:r>
              <a:rPr lang="en-US" dirty="0" smtClean="0"/>
              <a:t> </a:t>
            </a:r>
            <a:endParaRPr lang="en-US" dirty="0"/>
          </a:p>
        </p:txBody>
      </p:sp>
      <p:pic>
        <p:nvPicPr>
          <p:cNvPr id="3" name="Picture 2"/>
          <p:cNvPicPr>
            <a:picLocks noChangeAspect="1"/>
          </p:cNvPicPr>
          <p:nvPr/>
        </p:nvPicPr>
        <p:blipFill>
          <a:blip r:embed="rId3"/>
          <a:stretch>
            <a:fillRect/>
          </a:stretch>
        </p:blipFill>
        <p:spPr>
          <a:xfrm>
            <a:off x="9403080" y="1990514"/>
            <a:ext cx="2392680" cy="4105486"/>
          </a:xfrm>
          <a:prstGeom prst="rect">
            <a:avLst/>
          </a:prstGeom>
        </p:spPr>
      </p:pic>
    </p:spTree>
    <p:extLst>
      <p:ext uri="{BB962C8B-B14F-4D97-AF65-F5344CB8AC3E}">
        <p14:creationId xmlns:p14="http://schemas.microsoft.com/office/powerpoint/2010/main" val="36147919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3"/>
            <a:ext cx="10058400" cy="1135797"/>
          </a:xfrm>
          <a:solidFill>
            <a:schemeClr val="accent1">
              <a:lumMod val="60000"/>
              <a:lumOff val="40000"/>
            </a:schemeClr>
          </a:solidFill>
        </p:spPr>
        <p:txBody>
          <a:bodyPr/>
          <a:lstStyle/>
          <a:p>
            <a:r>
              <a:rPr lang="en-US" b="1" dirty="0" smtClean="0"/>
              <a:t>Reasons why patients Deny Pain </a:t>
            </a:r>
            <a:endParaRPr lang="en-US" b="1" dirty="0"/>
          </a:p>
        </p:txBody>
      </p:sp>
      <p:sp>
        <p:nvSpPr>
          <p:cNvPr id="3" name="Content Placeholder 2"/>
          <p:cNvSpPr>
            <a:spLocks noGrp="1"/>
          </p:cNvSpPr>
          <p:nvPr>
            <p:ph idx="1"/>
          </p:nvPr>
        </p:nvSpPr>
        <p:spPr>
          <a:xfrm>
            <a:off x="1097280" y="1845734"/>
            <a:ext cx="6949440" cy="4023360"/>
          </a:xfrm>
        </p:spPr>
        <p:txBody>
          <a:bodyPr>
            <a:normAutofit/>
          </a:bodyPr>
          <a:lstStyle/>
          <a:p>
            <a:pPr marL="508000" indent="-333375">
              <a:buFont typeface="Wingdings" panose="05000000000000000000" pitchFamily="2" charset="2"/>
              <a:buChar char="Ø"/>
            </a:pPr>
            <a:r>
              <a:rPr lang="en-US" sz="2800" b="1" dirty="0" smtClean="0"/>
              <a:t>Fear of treatment that may result if they report or admit pain</a:t>
            </a:r>
          </a:p>
          <a:p>
            <a:pPr marL="508000" indent="-333375">
              <a:buFont typeface="Wingdings" panose="05000000000000000000" pitchFamily="2" charset="2"/>
              <a:buChar char="Ø"/>
            </a:pPr>
            <a:r>
              <a:rPr lang="en-US" sz="2800" b="1" dirty="0" smtClean="0"/>
              <a:t>Fear of becoming addicted  to opioids if these medications are prescribed </a:t>
            </a:r>
            <a:endParaRPr lang="en-US" sz="2800" b="1" dirty="0"/>
          </a:p>
        </p:txBody>
      </p:sp>
      <p:sp>
        <p:nvSpPr>
          <p:cNvPr id="4" name="Footer Placeholder 3"/>
          <p:cNvSpPr>
            <a:spLocks noGrp="1"/>
          </p:cNvSpPr>
          <p:nvPr>
            <p:ph type="ftr" sz="quarter" idx="11"/>
          </p:nvPr>
        </p:nvSpPr>
        <p:spPr/>
        <p:txBody>
          <a:bodyPr/>
          <a:lstStyle/>
          <a:p>
            <a:r>
              <a:rPr lang="en-US" smtClean="0"/>
              <a:t>Dr. Irene Roco </a:t>
            </a:r>
            <a:endParaRPr lang="en-US"/>
          </a:p>
        </p:txBody>
      </p:sp>
      <p:pic>
        <p:nvPicPr>
          <p:cNvPr id="6" name="Picture 5"/>
          <p:cNvPicPr>
            <a:picLocks noChangeAspect="1"/>
          </p:cNvPicPr>
          <p:nvPr/>
        </p:nvPicPr>
        <p:blipFill>
          <a:blip r:embed="rId2"/>
          <a:stretch>
            <a:fillRect/>
          </a:stretch>
        </p:blipFill>
        <p:spPr>
          <a:xfrm>
            <a:off x="8046720" y="2013091"/>
            <a:ext cx="3627119" cy="3856003"/>
          </a:xfrm>
          <a:prstGeom prst="rect">
            <a:avLst/>
          </a:prstGeom>
        </p:spPr>
      </p:pic>
    </p:spTree>
    <p:extLst>
      <p:ext uri="{BB962C8B-B14F-4D97-AF65-F5344CB8AC3E}">
        <p14:creationId xmlns:p14="http://schemas.microsoft.com/office/powerpoint/2010/main" val="2370203756"/>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926</TotalTime>
  <Words>3300</Words>
  <Application>Microsoft Office PowerPoint</Application>
  <PresentationFormat>Widescreen</PresentationFormat>
  <Paragraphs>347</Paragraphs>
  <Slides>51</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51</vt:i4>
      </vt:variant>
    </vt:vector>
  </HeadingPairs>
  <TitlesOfParts>
    <vt:vector size="57" baseType="lpstr">
      <vt:lpstr>Arial</vt:lpstr>
      <vt:lpstr>Calibri</vt:lpstr>
      <vt:lpstr>Calibri Light</vt:lpstr>
      <vt:lpstr>Times New Roman</vt:lpstr>
      <vt:lpstr>Wingdings</vt:lpstr>
      <vt:lpstr>Retrospect</vt:lpstr>
      <vt:lpstr>  Lecture II –  Pain Management</vt:lpstr>
      <vt:lpstr>LEARNING OBJECTIVES</vt:lpstr>
      <vt:lpstr>Outline </vt:lpstr>
      <vt:lpstr>TERMINOLOGIES</vt:lpstr>
      <vt:lpstr>TERMINOLOGIES</vt:lpstr>
      <vt:lpstr>TERMINOLOGIES</vt:lpstr>
      <vt:lpstr>TERMINOLOGIES</vt:lpstr>
      <vt:lpstr>Pain - “The fifth vital sign”</vt:lpstr>
      <vt:lpstr>Reasons why patients Deny Pain </vt:lpstr>
      <vt:lpstr>Pathophysiology of Pain</vt:lpstr>
      <vt:lpstr>PowerPoint Presentation</vt:lpstr>
      <vt:lpstr>PowerPoint Presentation</vt:lpstr>
      <vt:lpstr>PAIN TRANSMISSION </vt:lpstr>
      <vt:lpstr>PowerPoint Presentation</vt:lpstr>
      <vt:lpstr>Gate Control System Theory</vt:lpstr>
      <vt:lpstr>Gate Control System Theory</vt:lpstr>
      <vt:lpstr>Gate Control System Theory</vt:lpstr>
      <vt:lpstr>Types of Pain</vt:lpstr>
      <vt:lpstr>Types of Pain According to duration</vt:lpstr>
      <vt:lpstr>Types of Pain According to duration</vt:lpstr>
      <vt:lpstr>Pain Syndromes</vt:lpstr>
      <vt:lpstr>Phantom Limb Pain </vt:lpstr>
      <vt:lpstr>Effects of Pain</vt:lpstr>
      <vt:lpstr>Effects of Pain (cont’d)</vt:lpstr>
      <vt:lpstr>Question</vt:lpstr>
      <vt:lpstr>Question</vt:lpstr>
      <vt:lpstr>Factors that Influence Pain Response</vt:lpstr>
      <vt:lpstr>Factors that Influence Pain Response</vt:lpstr>
      <vt:lpstr>Characteristics of Pain</vt:lpstr>
      <vt:lpstr>Characteristics of Pain</vt:lpstr>
      <vt:lpstr>Pain Intensity Scales</vt:lpstr>
      <vt:lpstr> Faces Pain Scale, revised </vt:lpstr>
      <vt:lpstr>Question</vt:lpstr>
      <vt:lpstr>Placebo effect</vt:lpstr>
      <vt:lpstr>Gerontologic Considerations</vt:lpstr>
      <vt:lpstr>Pain Relief Interventions: </vt:lpstr>
      <vt:lpstr>Physiologic Basis for Pain Relief :  I - Pharmacologic Interventions</vt:lpstr>
      <vt:lpstr>Approaches for Using Analgesic Agents</vt:lpstr>
      <vt:lpstr>Approaches for Using Analgesic Agents</vt:lpstr>
      <vt:lpstr>Opioid Tolerance and Addiction</vt:lpstr>
      <vt:lpstr>CATEGORIES OF ANALGESICS: </vt:lpstr>
      <vt:lpstr>CATEGORIES OF ANALGESICS: </vt:lpstr>
      <vt:lpstr>Intrathecal and Epidural Catheter Placement </vt:lpstr>
      <vt:lpstr>Adverse Effects of Analgesic Agents</vt:lpstr>
      <vt:lpstr>Tricyclic Antidepressant Agents and Anticonvulsant Medications</vt:lpstr>
      <vt:lpstr>II - Nonpharmacologic Interventions</vt:lpstr>
      <vt:lpstr>Nonpharmacologic Interventions (cont’d)</vt:lpstr>
      <vt:lpstr>III - Neurologic and Neurosurgical Methods for Pain Control</vt:lpstr>
      <vt:lpstr>III - Neurologic and Neurosurgical Methods for Pain Control</vt:lpstr>
      <vt:lpstr>Nursing Process Framework for Pain Management</vt:lpstr>
      <vt:lpstr>Nursing Process Framework for Pain Management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Pain Management</dc:title>
  <dc:creator>IRENE ROCO</dc:creator>
  <cp:lastModifiedBy>Irene Roco</cp:lastModifiedBy>
  <cp:revision>70</cp:revision>
  <dcterms:created xsi:type="dcterms:W3CDTF">2016-09-30T12:04:52Z</dcterms:created>
  <dcterms:modified xsi:type="dcterms:W3CDTF">2016-10-04T06:50:37Z</dcterms:modified>
</cp:coreProperties>
</file>