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93" r:id="rId2"/>
    <p:sldId id="257" r:id="rId3"/>
    <p:sldId id="294" r:id="rId4"/>
    <p:sldId id="289" r:id="rId5"/>
    <p:sldId id="259" r:id="rId6"/>
    <p:sldId id="264" r:id="rId7"/>
    <p:sldId id="265" r:id="rId8"/>
    <p:sldId id="304" r:id="rId9"/>
    <p:sldId id="306" r:id="rId10"/>
    <p:sldId id="303" r:id="rId11"/>
    <p:sldId id="266" r:id="rId12"/>
    <p:sldId id="268" r:id="rId13"/>
    <p:sldId id="307" r:id="rId14"/>
    <p:sldId id="296" r:id="rId15"/>
    <p:sldId id="297" r:id="rId16"/>
    <p:sldId id="298" r:id="rId17"/>
    <p:sldId id="299" r:id="rId18"/>
    <p:sldId id="262" r:id="rId19"/>
    <p:sldId id="300" r:id="rId20"/>
    <p:sldId id="269" r:id="rId21"/>
    <p:sldId id="271" r:id="rId22"/>
    <p:sldId id="310" r:id="rId23"/>
    <p:sldId id="275" r:id="rId24"/>
    <p:sldId id="315" r:id="rId25"/>
    <p:sldId id="308" r:id="rId26"/>
    <p:sldId id="309" r:id="rId27"/>
    <p:sldId id="311" r:id="rId28"/>
    <p:sldId id="312" r:id="rId29"/>
    <p:sldId id="314" r:id="rId30"/>
    <p:sldId id="313" r:id="rId31"/>
    <p:sldId id="301" r:id="rId32"/>
    <p:sldId id="305" r:id="rId33"/>
  </p:sldIdLst>
  <p:sldSz cx="9144000" cy="6858000" type="screen4x3"/>
  <p:notesSz cx="6858000" cy="9144000"/>
  <p:defaultTextStyle>
    <a:defPPr>
      <a:defRPr lang="ar-SA"/>
    </a:defPPr>
    <a:lvl1pPr algn="r" rtl="1" fontAlgn="base">
      <a:spcBef>
        <a:spcPct val="0"/>
      </a:spcBef>
      <a:spcAft>
        <a:spcPct val="0"/>
      </a:spcAft>
      <a:defRPr kern="1200">
        <a:solidFill>
          <a:schemeClr val="tx1"/>
        </a:solidFill>
        <a:latin typeface="Arial" charset="0"/>
        <a:ea typeface="+mn-ea"/>
        <a:cs typeface="Arial" charset="0"/>
      </a:defRPr>
    </a:lvl1pPr>
    <a:lvl2pPr marL="457200" algn="r" rtl="1" fontAlgn="base">
      <a:spcBef>
        <a:spcPct val="0"/>
      </a:spcBef>
      <a:spcAft>
        <a:spcPct val="0"/>
      </a:spcAft>
      <a:defRPr kern="1200">
        <a:solidFill>
          <a:schemeClr val="tx1"/>
        </a:solidFill>
        <a:latin typeface="Arial" charset="0"/>
        <a:ea typeface="+mn-ea"/>
        <a:cs typeface="Arial" charset="0"/>
      </a:defRPr>
    </a:lvl2pPr>
    <a:lvl3pPr marL="914400" algn="r" rtl="1" fontAlgn="base">
      <a:spcBef>
        <a:spcPct val="0"/>
      </a:spcBef>
      <a:spcAft>
        <a:spcPct val="0"/>
      </a:spcAft>
      <a:defRPr kern="1200">
        <a:solidFill>
          <a:schemeClr val="tx1"/>
        </a:solidFill>
        <a:latin typeface="Arial" charset="0"/>
        <a:ea typeface="+mn-ea"/>
        <a:cs typeface="Arial" charset="0"/>
      </a:defRPr>
    </a:lvl3pPr>
    <a:lvl4pPr marL="1371600" algn="r" rtl="1" fontAlgn="base">
      <a:spcBef>
        <a:spcPct val="0"/>
      </a:spcBef>
      <a:spcAft>
        <a:spcPct val="0"/>
      </a:spcAft>
      <a:defRPr kern="1200">
        <a:solidFill>
          <a:schemeClr val="tx1"/>
        </a:solidFill>
        <a:latin typeface="Arial" charset="0"/>
        <a:ea typeface="+mn-ea"/>
        <a:cs typeface="Arial" charset="0"/>
      </a:defRPr>
    </a:lvl4pPr>
    <a:lvl5pPr marL="1828800" algn="r" rtl="1" fontAlgn="base">
      <a:spcBef>
        <a:spcPct val="0"/>
      </a:spcBef>
      <a:spcAft>
        <a:spcPct val="0"/>
      </a:spcAft>
      <a:defRPr kern="1200">
        <a:solidFill>
          <a:schemeClr val="tx1"/>
        </a:solidFill>
        <a:latin typeface="Arial" charset="0"/>
        <a:ea typeface="+mn-ea"/>
        <a:cs typeface="Arial" charset="0"/>
      </a:defRPr>
    </a:lvl5pPr>
    <a:lvl6pPr marL="2286000" algn="r" defTabSz="914400" rtl="1" eaLnBrk="1" latinLnBrk="0" hangingPunct="1">
      <a:defRPr kern="1200">
        <a:solidFill>
          <a:schemeClr val="tx1"/>
        </a:solidFill>
        <a:latin typeface="Arial" charset="0"/>
        <a:ea typeface="+mn-ea"/>
        <a:cs typeface="Arial" charset="0"/>
      </a:defRPr>
    </a:lvl6pPr>
    <a:lvl7pPr marL="2743200" algn="r" defTabSz="914400" rtl="1" eaLnBrk="1" latinLnBrk="0" hangingPunct="1">
      <a:defRPr kern="1200">
        <a:solidFill>
          <a:schemeClr val="tx1"/>
        </a:solidFill>
        <a:latin typeface="Arial" charset="0"/>
        <a:ea typeface="+mn-ea"/>
        <a:cs typeface="Arial" charset="0"/>
      </a:defRPr>
    </a:lvl7pPr>
    <a:lvl8pPr marL="3200400" algn="r" defTabSz="914400" rtl="1" eaLnBrk="1" latinLnBrk="0" hangingPunct="1">
      <a:defRPr kern="1200">
        <a:solidFill>
          <a:schemeClr val="tx1"/>
        </a:solidFill>
        <a:latin typeface="Arial" charset="0"/>
        <a:ea typeface="+mn-ea"/>
        <a:cs typeface="Arial" charset="0"/>
      </a:defRPr>
    </a:lvl8pPr>
    <a:lvl9pPr marL="3657600" algn="r" defTabSz="914400" rtl="1"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115" d="100"/>
          <a:sy n="115" d="100"/>
        </p:scale>
        <p:origin x="-1512" y="-90"/>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lvl1pPr>
              <a:defRPr/>
            </a:lvl1pPr>
          </a:lstStyle>
          <a:p>
            <a:pPr>
              <a:defRPr/>
            </a:pPr>
            <a:fld id="{27FCE3F1-1F95-432C-B62C-31C559D6CDC1}" type="datetimeFigureOut">
              <a:rPr lang="ar-SA"/>
              <a:pPr>
                <a:defRPr/>
              </a:pPr>
              <a:t>10/07/37</a:t>
            </a:fld>
            <a:endParaRPr lang="ar-SA"/>
          </a:p>
        </p:txBody>
      </p:sp>
      <p:sp>
        <p:nvSpPr>
          <p:cNvPr id="5" name="Footer Placeholder 4"/>
          <p:cNvSpPr>
            <a:spLocks noGrp="1"/>
          </p:cNvSpPr>
          <p:nvPr>
            <p:ph type="ftr" sz="quarter" idx="11"/>
          </p:nvPr>
        </p:nvSpPr>
        <p:spPr/>
        <p:txBody>
          <a:bodyPr/>
          <a:lstStyle>
            <a:lvl1pPr>
              <a:defRPr/>
            </a:lvl1pPr>
          </a:lstStyle>
          <a:p>
            <a:pPr>
              <a:defRPr/>
            </a:pPr>
            <a:endParaRPr lang="ar-SA"/>
          </a:p>
        </p:txBody>
      </p:sp>
      <p:sp>
        <p:nvSpPr>
          <p:cNvPr id="6" name="Slide Number Placeholder 5"/>
          <p:cNvSpPr>
            <a:spLocks noGrp="1"/>
          </p:cNvSpPr>
          <p:nvPr>
            <p:ph type="sldNum" sz="quarter" idx="12"/>
          </p:nvPr>
        </p:nvSpPr>
        <p:spPr/>
        <p:txBody>
          <a:bodyPr/>
          <a:lstStyle>
            <a:lvl1pPr>
              <a:defRPr/>
            </a:lvl1pPr>
          </a:lstStyle>
          <a:p>
            <a:pPr>
              <a:defRPr/>
            </a:pPr>
            <a:fld id="{ED7B2652-FAFC-4FAC-9D59-4589174914F3}" type="slidenum">
              <a:rPr lang="ar-SA"/>
              <a:pPr>
                <a:defRPr/>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lvl1pPr>
              <a:defRPr/>
            </a:lvl1pPr>
          </a:lstStyle>
          <a:p>
            <a:pPr>
              <a:defRPr/>
            </a:pPr>
            <a:fld id="{30400BC3-D241-495E-A1A0-485DAC1D7C4B}" type="datetimeFigureOut">
              <a:rPr lang="ar-SA"/>
              <a:pPr>
                <a:defRPr/>
              </a:pPr>
              <a:t>10/07/37</a:t>
            </a:fld>
            <a:endParaRPr lang="ar-SA"/>
          </a:p>
        </p:txBody>
      </p:sp>
      <p:sp>
        <p:nvSpPr>
          <p:cNvPr id="5" name="Footer Placeholder 4"/>
          <p:cNvSpPr>
            <a:spLocks noGrp="1"/>
          </p:cNvSpPr>
          <p:nvPr>
            <p:ph type="ftr" sz="quarter" idx="11"/>
          </p:nvPr>
        </p:nvSpPr>
        <p:spPr/>
        <p:txBody>
          <a:bodyPr/>
          <a:lstStyle>
            <a:lvl1pPr>
              <a:defRPr/>
            </a:lvl1pPr>
          </a:lstStyle>
          <a:p>
            <a:pPr>
              <a:defRPr/>
            </a:pPr>
            <a:endParaRPr lang="ar-SA"/>
          </a:p>
        </p:txBody>
      </p:sp>
      <p:sp>
        <p:nvSpPr>
          <p:cNvPr id="6" name="Slide Number Placeholder 5"/>
          <p:cNvSpPr>
            <a:spLocks noGrp="1"/>
          </p:cNvSpPr>
          <p:nvPr>
            <p:ph type="sldNum" sz="quarter" idx="12"/>
          </p:nvPr>
        </p:nvSpPr>
        <p:spPr/>
        <p:txBody>
          <a:bodyPr/>
          <a:lstStyle>
            <a:lvl1pPr>
              <a:defRPr/>
            </a:lvl1pPr>
          </a:lstStyle>
          <a:p>
            <a:pPr>
              <a:defRPr/>
            </a:pPr>
            <a:fld id="{D651C74C-B566-469A-ABBC-8E4D74F75A10}" type="slidenum">
              <a:rPr lang="ar-SA"/>
              <a:pPr>
                <a:defRPr/>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lvl1pPr>
              <a:defRPr/>
            </a:lvl1pPr>
          </a:lstStyle>
          <a:p>
            <a:pPr>
              <a:defRPr/>
            </a:pPr>
            <a:fld id="{C936962C-28FD-4967-90E6-864B5908B770}" type="datetimeFigureOut">
              <a:rPr lang="ar-SA"/>
              <a:pPr>
                <a:defRPr/>
              </a:pPr>
              <a:t>10/07/37</a:t>
            </a:fld>
            <a:endParaRPr lang="ar-SA"/>
          </a:p>
        </p:txBody>
      </p:sp>
      <p:sp>
        <p:nvSpPr>
          <p:cNvPr id="5" name="Footer Placeholder 4"/>
          <p:cNvSpPr>
            <a:spLocks noGrp="1"/>
          </p:cNvSpPr>
          <p:nvPr>
            <p:ph type="ftr" sz="quarter" idx="11"/>
          </p:nvPr>
        </p:nvSpPr>
        <p:spPr/>
        <p:txBody>
          <a:bodyPr/>
          <a:lstStyle>
            <a:lvl1pPr>
              <a:defRPr/>
            </a:lvl1pPr>
          </a:lstStyle>
          <a:p>
            <a:pPr>
              <a:defRPr/>
            </a:pPr>
            <a:endParaRPr lang="ar-SA"/>
          </a:p>
        </p:txBody>
      </p:sp>
      <p:sp>
        <p:nvSpPr>
          <p:cNvPr id="6" name="Slide Number Placeholder 5"/>
          <p:cNvSpPr>
            <a:spLocks noGrp="1"/>
          </p:cNvSpPr>
          <p:nvPr>
            <p:ph type="sldNum" sz="quarter" idx="12"/>
          </p:nvPr>
        </p:nvSpPr>
        <p:spPr/>
        <p:txBody>
          <a:bodyPr/>
          <a:lstStyle>
            <a:lvl1pPr>
              <a:defRPr/>
            </a:lvl1pPr>
          </a:lstStyle>
          <a:p>
            <a:pPr>
              <a:defRPr/>
            </a:pPr>
            <a:fld id="{641087A3-2188-49FF-B206-4C3A2E908772}" type="slidenum">
              <a:rPr lang="ar-SA"/>
              <a:pPr>
                <a:defRPr/>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lvl1pPr>
              <a:defRPr/>
            </a:lvl1pPr>
          </a:lstStyle>
          <a:p>
            <a:pPr>
              <a:defRPr/>
            </a:pPr>
            <a:fld id="{C89C3C5F-C205-4480-8761-6897850A509C}" type="datetimeFigureOut">
              <a:rPr lang="ar-SA"/>
              <a:pPr>
                <a:defRPr/>
              </a:pPr>
              <a:t>10/07/37</a:t>
            </a:fld>
            <a:endParaRPr lang="ar-SA"/>
          </a:p>
        </p:txBody>
      </p:sp>
      <p:sp>
        <p:nvSpPr>
          <p:cNvPr id="5" name="Footer Placeholder 4"/>
          <p:cNvSpPr>
            <a:spLocks noGrp="1"/>
          </p:cNvSpPr>
          <p:nvPr>
            <p:ph type="ftr" sz="quarter" idx="11"/>
          </p:nvPr>
        </p:nvSpPr>
        <p:spPr/>
        <p:txBody>
          <a:bodyPr/>
          <a:lstStyle>
            <a:lvl1pPr>
              <a:defRPr/>
            </a:lvl1pPr>
          </a:lstStyle>
          <a:p>
            <a:pPr>
              <a:defRPr/>
            </a:pPr>
            <a:endParaRPr lang="ar-SA"/>
          </a:p>
        </p:txBody>
      </p:sp>
      <p:sp>
        <p:nvSpPr>
          <p:cNvPr id="6" name="Slide Number Placeholder 5"/>
          <p:cNvSpPr>
            <a:spLocks noGrp="1"/>
          </p:cNvSpPr>
          <p:nvPr>
            <p:ph type="sldNum" sz="quarter" idx="12"/>
          </p:nvPr>
        </p:nvSpPr>
        <p:spPr/>
        <p:txBody>
          <a:bodyPr/>
          <a:lstStyle>
            <a:lvl1pPr>
              <a:defRPr/>
            </a:lvl1pPr>
          </a:lstStyle>
          <a:p>
            <a:pPr>
              <a:defRPr/>
            </a:pPr>
            <a:fld id="{2A806561-2AEC-4395-A4DA-5AAF44CF8796}" type="slidenum">
              <a:rPr lang="ar-SA"/>
              <a:pPr>
                <a:defRPr/>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24C27E56-FCF3-4252-84E7-38ED4047AFF2}" type="datetimeFigureOut">
              <a:rPr lang="ar-SA"/>
              <a:pPr>
                <a:defRPr/>
              </a:pPr>
              <a:t>10/07/37</a:t>
            </a:fld>
            <a:endParaRPr lang="ar-SA"/>
          </a:p>
        </p:txBody>
      </p:sp>
      <p:sp>
        <p:nvSpPr>
          <p:cNvPr id="5" name="Footer Placeholder 4"/>
          <p:cNvSpPr>
            <a:spLocks noGrp="1"/>
          </p:cNvSpPr>
          <p:nvPr>
            <p:ph type="ftr" sz="quarter" idx="11"/>
          </p:nvPr>
        </p:nvSpPr>
        <p:spPr/>
        <p:txBody>
          <a:bodyPr/>
          <a:lstStyle>
            <a:lvl1pPr>
              <a:defRPr/>
            </a:lvl1pPr>
          </a:lstStyle>
          <a:p>
            <a:pPr>
              <a:defRPr/>
            </a:pPr>
            <a:endParaRPr lang="ar-SA"/>
          </a:p>
        </p:txBody>
      </p:sp>
      <p:sp>
        <p:nvSpPr>
          <p:cNvPr id="6" name="Slide Number Placeholder 5"/>
          <p:cNvSpPr>
            <a:spLocks noGrp="1"/>
          </p:cNvSpPr>
          <p:nvPr>
            <p:ph type="sldNum" sz="quarter" idx="12"/>
          </p:nvPr>
        </p:nvSpPr>
        <p:spPr/>
        <p:txBody>
          <a:bodyPr/>
          <a:lstStyle>
            <a:lvl1pPr>
              <a:defRPr/>
            </a:lvl1pPr>
          </a:lstStyle>
          <a:p>
            <a:pPr>
              <a:defRPr/>
            </a:pPr>
            <a:fld id="{7BECD7F1-DC1F-4D2D-A36E-8F86F1504D08}" type="slidenum">
              <a:rPr lang="ar-SA"/>
              <a:pPr>
                <a:defRPr/>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3"/>
          <p:cNvSpPr>
            <a:spLocks noGrp="1"/>
          </p:cNvSpPr>
          <p:nvPr>
            <p:ph type="dt" sz="half" idx="10"/>
          </p:nvPr>
        </p:nvSpPr>
        <p:spPr/>
        <p:txBody>
          <a:bodyPr/>
          <a:lstStyle>
            <a:lvl1pPr>
              <a:defRPr/>
            </a:lvl1pPr>
          </a:lstStyle>
          <a:p>
            <a:pPr>
              <a:defRPr/>
            </a:pPr>
            <a:fld id="{03BF209F-D589-4F8B-B14F-AB894569FA2C}" type="datetimeFigureOut">
              <a:rPr lang="ar-SA"/>
              <a:pPr>
                <a:defRPr/>
              </a:pPr>
              <a:t>10/07/37</a:t>
            </a:fld>
            <a:endParaRPr lang="ar-SA"/>
          </a:p>
        </p:txBody>
      </p:sp>
      <p:sp>
        <p:nvSpPr>
          <p:cNvPr id="6" name="Footer Placeholder 4"/>
          <p:cNvSpPr>
            <a:spLocks noGrp="1"/>
          </p:cNvSpPr>
          <p:nvPr>
            <p:ph type="ftr" sz="quarter" idx="11"/>
          </p:nvPr>
        </p:nvSpPr>
        <p:spPr/>
        <p:txBody>
          <a:bodyPr/>
          <a:lstStyle>
            <a:lvl1pPr>
              <a:defRPr/>
            </a:lvl1pPr>
          </a:lstStyle>
          <a:p>
            <a:pPr>
              <a:defRPr/>
            </a:pPr>
            <a:endParaRPr lang="ar-SA"/>
          </a:p>
        </p:txBody>
      </p:sp>
      <p:sp>
        <p:nvSpPr>
          <p:cNvPr id="7" name="Slide Number Placeholder 5"/>
          <p:cNvSpPr>
            <a:spLocks noGrp="1"/>
          </p:cNvSpPr>
          <p:nvPr>
            <p:ph type="sldNum" sz="quarter" idx="12"/>
          </p:nvPr>
        </p:nvSpPr>
        <p:spPr/>
        <p:txBody>
          <a:bodyPr/>
          <a:lstStyle>
            <a:lvl1pPr>
              <a:defRPr/>
            </a:lvl1pPr>
          </a:lstStyle>
          <a:p>
            <a:pPr>
              <a:defRPr/>
            </a:pPr>
            <a:fld id="{24A0FDC3-73D7-4104-B60E-822FD5EA626D}" type="slidenum">
              <a:rPr lang="ar-SA"/>
              <a:pPr>
                <a:defRPr/>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3"/>
          <p:cNvSpPr>
            <a:spLocks noGrp="1"/>
          </p:cNvSpPr>
          <p:nvPr>
            <p:ph type="dt" sz="half" idx="10"/>
          </p:nvPr>
        </p:nvSpPr>
        <p:spPr/>
        <p:txBody>
          <a:bodyPr/>
          <a:lstStyle>
            <a:lvl1pPr>
              <a:defRPr/>
            </a:lvl1pPr>
          </a:lstStyle>
          <a:p>
            <a:pPr>
              <a:defRPr/>
            </a:pPr>
            <a:fld id="{659BB589-C94B-4DC8-AC1F-438D53A3FF69}" type="datetimeFigureOut">
              <a:rPr lang="ar-SA"/>
              <a:pPr>
                <a:defRPr/>
              </a:pPr>
              <a:t>10/07/37</a:t>
            </a:fld>
            <a:endParaRPr lang="ar-SA"/>
          </a:p>
        </p:txBody>
      </p:sp>
      <p:sp>
        <p:nvSpPr>
          <p:cNvPr id="8" name="Footer Placeholder 4"/>
          <p:cNvSpPr>
            <a:spLocks noGrp="1"/>
          </p:cNvSpPr>
          <p:nvPr>
            <p:ph type="ftr" sz="quarter" idx="11"/>
          </p:nvPr>
        </p:nvSpPr>
        <p:spPr/>
        <p:txBody>
          <a:bodyPr/>
          <a:lstStyle>
            <a:lvl1pPr>
              <a:defRPr/>
            </a:lvl1pPr>
          </a:lstStyle>
          <a:p>
            <a:pPr>
              <a:defRPr/>
            </a:pPr>
            <a:endParaRPr lang="ar-SA"/>
          </a:p>
        </p:txBody>
      </p:sp>
      <p:sp>
        <p:nvSpPr>
          <p:cNvPr id="9" name="Slide Number Placeholder 5"/>
          <p:cNvSpPr>
            <a:spLocks noGrp="1"/>
          </p:cNvSpPr>
          <p:nvPr>
            <p:ph type="sldNum" sz="quarter" idx="12"/>
          </p:nvPr>
        </p:nvSpPr>
        <p:spPr/>
        <p:txBody>
          <a:bodyPr/>
          <a:lstStyle>
            <a:lvl1pPr>
              <a:defRPr/>
            </a:lvl1pPr>
          </a:lstStyle>
          <a:p>
            <a:pPr>
              <a:defRPr/>
            </a:pPr>
            <a:fld id="{B839F2D0-8C8E-4C82-9D9E-58E72B872970}" type="slidenum">
              <a:rPr lang="ar-SA"/>
              <a:pPr>
                <a:defRPr/>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3"/>
          <p:cNvSpPr>
            <a:spLocks noGrp="1"/>
          </p:cNvSpPr>
          <p:nvPr>
            <p:ph type="dt" sz="half" idx="10"/>
          </p:nvPr>
        </p:nvSpPr>
        <p:spPr/>
        <p:txBody>
          <a:bodyPr/>
          <a:lstStyle>
            <a:lvl1pPr>
              <a:defRPr/>
            </a:lvl1pPr>
          </a:lstStyle>
          <a:p>
            <a:pPr>
              <a:defRPr/>
            </a:pPr>
            <a:fld id="{C308E18A-F8A8-4B3D-9D68-B10E82CDE8F4}" type="datetimeFigureOut">
              <a:rPr lang="ar-SA"/>
              <a:pPr>
                <a:defRPr/>
              </a:pPr>
              <a:t>10/07/37</a:t>
            </a:fld>
            <a:endParaRPr lang="ar-SA"/>
          </a:p>
        </p:txBody>
      </p:sp>
      <p:sp>
        <p:nvSpPr>
          <p:cNvPr id="4" name="Footer Placeholder 4"/>
          <p:cNvSpPr>
            <a:spLocks noGrp="1"/>
          </p:cNvSpPr>
          <p:nvPr>
            <p:ph type="ftr" sz="quarter" idx="11"/>
          </p:nvPr>
        </p:nvSpPr>
        <p:spPr/>
        <p:txBody>
          <a:bodyPr/>
          <a:lstStyle>
            <a:lvl1pPr>
              <a:defRPr/>
            </a:lvl1pPr>
          </a:lstStyle>
          <a:p>
            <a:pPr>
              <a:defRPr/>
            </a:pPr>
            <a:endParaRPr lang="ar-SA"/>
          </a:p>
        </p:txBody>
      </p:sp>
      <p:sp>
        <p:nvSpPr>
          <p:cNvPr id="5" name="Slide Number Placeholder 5"/>
          <p:cNvSpPr>
            <a:spLocks noGrp="1"/>
          </p:cNvSpPr>
          <p:nvPr>
            <p:ph type="sldNum" sz="quarter" idx="12"/>
          </p:nvPr>
        </p:nvSpPr>
        <p:spPr/>
        <p:txBody>
          <a:bodyPr/>
          <a:lstStyle>
            <a:lvl1pPr>
              <a:defRPr/>
            </a:lvl1pPr>
          </a:lstStyle>
          <a:p>
            <a:pPr>
              <a:defRPr/>
            </a:pPr>
            <a:fld id="{1FED5459-D1F1-446A-B9E7-330D11382901}" type="slidenum">
              <a:rPr lang="ar-SA"/>
              <a:pPr>
                <a:defRPr/>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68FA85F9-33DB-4ADB-BA48-0E47FB7A2769}" type="datetimeFigureOut">
              <a:rPr lang="ar-SA"/>
              <a:pPr>
                <a:defRPr/>
              </a:pPr>
              <a:t>10/07/37</a:t>
            </a:fld>
            <a:endParaRPr lang="ar-SA"/>
          </a:p>
        </p:txBody>
      </p:sp>
      <p:sp>
        <p:nvSpPr>
          <p:cNvPr id="3" name="Footer Placeholder 4"/>
          <p:cNvSpPr>
            <a:spLocks noGrp="1"/>
          </p:cNvSpPr>
          <p:nvPr>
            <p:ph type="ftr" sz="quarter" idx="11"/>
          </p:nvPr>
        </p:nvSpPr>
        <p:spPr/>
        <p:txBody>
          <a:bodyPr/>
          <a:lstStyle>
            <a:lvl1pPr>
              <a:defRPr/>
            </a:lvl1pPr>
          </a:lstStyle>
          <a:p>
            <a:pPr>
              <a:defRPr/>
            </a:pPr>
            <a:endParaRPr lang="ar-SA"/>
          </a:p>
        </p:txBody>
      </p:sp>
      <p:sp>
        <p:nvSpPr>
          <p:cNvPr id="4" name="Slide Number Placeholder 5"/>
          <p:cNvSpPr>
            <a:spLocks noGrp="1"/>
          </p:cNvSpPr>
          <p:nvPr>
            <p:ph type="sldNum" sz="quarter" idx="12"/>
          </p:nvPr>
        </p:nvSpPr>
        <p:spPr/>
        <p:txBody>
          <a:bodyPr/>
          <a:lstStyle>
            <a:lvl1pPr>
              <a:defRPr/>
            </a:lvl1pPr>
          </a:lstStyle>
          <a:p>
            <a:pPr>
              <a:defRPr/>
            </a:pPr>
            <a:fld id="{F1CA22DC-728A-49DF-8C34-C14D08755F0B}" type="slidenum">
              <a:rPr lang="ar-SA"/>
              <a:pPr>
                <a:defRPr/>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C743076A-2AED-42AC-90E3-819BB32CF097}" type="datetimeFigureOut">
              <a:rPr lang="ar-SA"/>
              <a:pPr>
                <a:defRPr/>
              </a:pPr>
              <a:t>10/07/37</a:t>
            </a:fld>
            <a:endParaRPr lang="ar-SA"/>
          </a:p>
        </p:txBody>
      </p:sp>
      <p:sp>
        <p:nvSpPr>
          <p:cNvPr id="6" name="Footer Placeholder 4"/>
          <p:cNvSpPr>
            <a:spLocks noGrp="1"/>
          </p:cNvSpPr>
          <p:nvPr>
            <p:ph type="ftr" sz="quarter" idx="11"/>
          </p:nvPr>
        </p:nvSpPr>
        <p:spPr/>
        <p:txBody>
          <a:bodyPr/>
          <a:lstStyle>
            <a:lvl1pPr>
              <a:defRPr/>
            </a:lvl1pPr>
          </a:lstStyle>
          <a:p>
            <a:pPr>
              <a:defRPr/>
            </a:pPr>
            <a:endParaRPr lang="ar-SA"/>
          </a:p>
        </p:txBody>
      </p:sp>
      <p:sp>
        <p:nvSpPr>
          <p:cNvPr id="7" name="Slide Number Placeholder 5"/>
          <p:cNvSpPr>
            <a:spLocks noGrp="1"/>
          </p:cNvSpPr>
          <p:nvPr>
            <p:ph type="sldNum" sz="quarter" idx="12"/>
          </p:nvPr>
        </p:nvSpPr>
        <p:spPr/>
        <p:txBody>
          <a:bodyPr/>
          <a:lstStyle>
            <a:lvl1pPr>
              <a:defRPr/>
            </a:lvl1pPr>
          </a:lstStyle>
          <a:p>
            <a:pPr>
              <a:defRPr/>
            </a:pPr>
            <a:fld id="{07BD5A80-9A78-420F-B203-5B1FFF89093D}" type="slidenum">
              <a:rPr lang="ar-SA"/>
              <a:pPr>
                <a:defRPr/>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rtlCol="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ar-SA"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954A3B6F-B353-4A0A-BACB-0BC94DAE7AFC}" type="datetimeFigureOut">
              <a:rPr lang="ar-SA"/>
              <a:pPr>
                <a:defRPr/>
              </a:pPr>
              <a:t>10/07/37</a:t>
            </a:fld>
            <a:endParaRPr lang="ar-SA"/>
          </a:p>
        </p:txBody>
      </p:sp>
      <p:sp>
        <p:nvSpPr>
          <p:cNvPr id="6" name="Footer Placeholder 4"/>
          <p:cNvSpPr>
            <a:spLocks noGrp="1"/>
          </p:cNvSpPr>
          <p:nvPr>
            <p:ph type="ftr" sz="quarter" idx="11"/>
          </p:nvPr>
        </p:nvSpPr>
        <p:spPr/>
        <p:txBody>
          <a:bodyPr/>
          <a:lstStyle>
            <a:lvl1pPr>
              <a:defRPr/>
            </a:lvl1pPr>
          </a:lstStyle>
          <a:p>
            <a:pPr>
              <a:defRPr/>
            </a:pPr>
            <a:endParaRPr lang="ar-SA"/>
          </a:p>
        </p:txBody>
      </p:sp>
      <p:sp>
        <p:nvSpPr>
          <p:cNvPr id="7" name="Slide Number Placeholder 5"/>
          <p:cNvSpPr>
            <a:spLocks noGrp="1"/>
          </p:cNvSpPr>
          <p:nvPr>
            <p:ph type="sldNum" sz="quarter" idx="12"/>
          </p:nvPr>
        </p:nvSpPr>
        <p:spPr/>
        <p:txBody>
          <a:bodyPr/>
          <a:lstStyle>
            <a:lvl1pPr>
              <a:defRPr/>
            </a:lvl1pPr>
          </a:lstStyle>
          <a:p>
            <a:pPr>
              <a:defRPr/>
            </a:pPr>
            <a:fld id="{15B87CF7-C4F7-4F86-BDBE-CC61282FC0C9}" type="slidenum">
              <a:rPr lang="ar-SA"/>
              <a:pPr>
                <a:defRPr/>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DBB874AD-E6FB-4FDA-9DE7-98321B1291CA}" type="datetimeFigureOut">
              <a:rPr lang="ar-SA"/>
              <a:pPr>
                <a:defRPr/>
              </a:pPr>
              <a:t>10/07/37</a:t>
            </a:fld>
            <a:endParaRPr lang="ar-S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ar-SA"/>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fld id="{4E626195-00AC-498D-8F32-DC01008A30F6}" type="slidenum">
              <a:rPr lang="ar-SA"/>
              <a:pPr>
                <a:defRPr/>
              </a:pPr>
              <a:t>‹#›</a:t>
            </a:fld>
            <a:endParaRPr lang="ar-SA"/>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1" fontAlgn="base">
        <a:spcBef>
          <a:spcPct val="0"/>
        </a:spcBef>
        <a:spcAft>
          <a:spcPct val="0"/>
        </a:spcAft>
        <a:defRPr sz="4400" kern="1200">
          <a:solidFill>
            <a:schemeClr val="tx1"/>
          </a:solidFill>
          <a:latin typeface="+mj-lt"/>
          <a:ea typeface="+mj-ea"/>
          <a:cs typeface="+mj-cs"/>
        </a:defRPr>
      </a:lvl1pPr>
      <a:lvl2pPr algn="ctr" rtl="1" fontAlgn="base">
        <a:spcBef>
          <a:spcPct val="0"/>
        </a:spcBef>
        <a:spcAft>
          <a:spcPct val="0"/>
        </a:spcAft>
        <a:defRPr sz="4400">
          <a:solidFill>
            <a:schemeClr val="tx1"/>
          </a:solidFill>
          <a:latin typeface="Calibri" pitchFamily="34" charset="0"/>
          <a:cs typeface="Times New Roman" pitchFamily="18" charset="0"/>
        </a:defRPr>
      </a:lvl2pPr>
      <a:lvl3pPr algn="ctr" rtl="1" fontAlgn="base">
        <a:spcBef>
          <a:spcPct val="0"/>
        </a:spcBef>
        <a:spcAft>
          <a:spcPct val="0"/>
        </a:spcAft>
        <a:defRPr sz="4400">
          <a:solidFill>
            <a:schemeClr val="tx1"/>
          </a:solidFill>
          <a:latin typeface="Calibri" pitchFamily="34" charset="0"/>
          <a:cs typeface="Times New Roman" pitchFamily="18" charset="0"/>
        </a:defRPr>
      </a:lvl3pPr>
      <a:lvl4pPr algn="ctr" rtl="1" fontAlgn="base">
        <a:spcBef>
          <a:spcPct val="0"/>
        </a:spcBef>
        <a:spcAft>
          <a:spcPct val="0"/>
        </a:spcAft>
        <a:defRPr sz="4400">
          <a:solidFill>
            <a:schemeClr val="tx1"/>
          </a:solidFill>
          <a:latin typeface="Calibri" pitchFamily="34" charset="0"/>
          <a:cs typeface="Times New Roman" pitchFamily="18" charset="0"/>
        </a:defRPr>
      </a:lvl4pPr>
      <a:lvl5pPr algn="ctr" rtl="1" fontAlgn="base">
        <a:spcBef>
          <a:spcPct val="0"/>
        </a:spcBef>
        <a:spcAft>
          <a:spcPct val="0"/>
        </a:spcAft>
        <a:defRPr sz="4400">
          <a:solidFill>
            <a:schemeClr val="tx1"/>
          </a:solidFill>
          <a:latin typeface="Calibri" pitchFamily="34" charset="0"/>
          <a:cs typeface="Times New Roman" pitchFamily="18" charset="0"/>
        </a:defRPr>
      </a:lvl5pPr>
      <a:lvl6pPr marL="457200" algn="ctr" rtl="1" fontAlgn="base">
        <a:spcBef>
          <a:spcPct val="0"/>
        </a:spcBef>
        <a:spcAft>
          <a:spcPct val="0"/>
        </a:spcAft>
        <a:defRPr sz="4400">
          <a:solidFill>
            <a:schemeClr val="tx1"/>
          </a:solidFill>
          <a:latin typeface="Calibri" pitchFamily="34" charset="0"/>
          <a:cs typeface="Times New Roman" pitchFamily="18" charset="0"/>
        </a:defRPr>
      </a:lvl6pPr>
      <a:lvl7pPr marL="914400" algn="ctr" rtl="1" fontAlgn="base">
        <a:spcBef>
          <a:spcPct val="0"/>
        </a:spcBef>
        <a:spcAft>
          <a:spcPct val="0"/>
        </a:spcAft>
        <a:defRPr sz="4400">
          <a:solidFill>
            <a:schemeClr val="tx1"/>
          </a:solidFill>
          <a:latin typeface="Calibri" pitchFamily="34" charset="0"/>
          <a:cs typeface="Times New Roman" pitchFamily="18" charset="0"/>
        </a:defRPr>
      </a:lvl7pPr>
      <a:lvl8pPr marL="1371600" algn="ctr" rtl="1" fontAlgn="base">
        <a:spcBef>
          <a:spcPct val="0"/>
        </a:spcBef>
        <a:spcAft>
          <a:spcPct val="0"/>
        </a:spcAft>
        <a:defRPr sz="4400">
          <a:solidFill>
            <a:schemeClr val="tx1"/>
          </a:solidFill>
          <a:latin typeface="Calibri" pitchFamily="34" charset="0"/>
          <a:cs typeface="Times New Roman" pitchFamily="18" charset="0"/>
        </a:defRPr>
      </a:lvl8pPr>
      <a:lvl9pPr marL="1828800" algn="ctr" rtl="1" fontAlgn="base">
        <a:spcBef>
          <a:spcPct val="0"/>
        </a:spcBef>
        <a:spcAft>
          <a:spcPct val="0"/>
        </a:spcAft>
        <a:defRPr sz="4400">
          <a:solidFill>
            <a:schemeClr val="tx1"/>
          </a:solidFill>
          <a:latin typeface="Calibri" pitchFamily="34" charset="0"/>
          <a:cs typeface="Times New Roman" pitchFamily="18" charset="0"/>
        </a:defRPr>
      </a:lvl9pPr>
    </p:titleStyle>
    <p:bodyStyle>
      <a:lvl1pPr marL="342900" indent="-342900" algn="r" rtl="1"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r" rtl="1"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r" rtl="1"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r" rtl="1"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r" rtl="1"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 Id="rId5" Type="http://schemas.openxmlformats.org/officeDocument/2006/relationships/image" Target="../media/image9.png"/><Relationship Id="rId4" Type="http://schemas.openxmlformats.org/officeDocument/2006/relationships/image" Target="../media/image8.png"/></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 Id="rId4" Type="http://schemas.openxmlformats.org/officeDocument/2006/relationships/image" Target="../media/image12.png"/></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2.png"/><Relationship Id="rId1" Type="http://schemas.openxmlformats.org/officeDocument/2006/relationships/slideLayout" Target="../slideLayouts/slideLayout7.xml"/><Relationship Id="rId5" Type="http://schemas.openxmlformats.org/officeDocument/2006/relationships/image" Target="../media/image17.png"/><Relationship Id="rId4" Type="http://schemas.openxmlformats.org/officeDocument/2006/relationships/image" Target="../media/image16.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9.gi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gif"/><Relationship Id="rId1" Type="http://schemas.openxmlformats.org/officeDocument/2006/relationships/slideLayout" Target="../slideLayouts/slideLayout2.xml"/><Relationship Id="rId4" Type="http://schemas.openxmlformats.org/officeDocument/2006/relationships/image" Target="../media/image22.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3" name="Picture 3"/>
          <p:cNvPicPr>
            <a:picLocks noChangeAspect="1"/>
          </p:cNvPicPr>
          <p:nvPr/>
        </p:nvPicPr>
        <p:blipFill>
          <a:blip r:embed="rId2"/>
          <a:srcRect/>
          <a:stretch>
            <a:fillRect/>
          </a:stretch>
        </p:blipFill>
        <p:spPr bwMode="auto">
          <a:xfrm>
            <a:off x="250825" y="1844675"/>
            <a:ext cx="5616575" cy="4156075"/>
          </a:xfrm>
          <a:prstGeom prst="rect">
            <a:avLst/>
          </a:prstGeom>
          <a:noFill/>
          <a:ln w="9525">
            <a:noFill/>
            <a:miter lim="800000"/>
            <a:headEnd/>
            <a:tailEnd/>
          </a:ln>
        </p:spPr>
      </p:pic>
      <p:sp>
        <p:nvSpPr>
          <p:cNvPr id="13314" name="Rectangle 4"/>
          <p:cNvSpPr>
            <a:spLocks noChangeArrowheads="1"/>
          </p:cNvSpPr>
          <p:nvPr/>
        </p:nvSpPr>
        <p:spPr bwMode="auto">
          <a:xfrm>
            <a:off x="1538288" y="620713"/>
            <a:ext cx="5957887" cy="1077912"/>
          </a:xfrm>
          <a:prstGeom prst="rect">
            <a:avLst/>
          </a:prstGeom>
          <a:noFill/>
          <a:ln w="9525">
            <a:noFill/>
            <a:miter lim="800000"/>
            <a:headEnd/>
            <a:tailEnd/>
          </a:ln>
        </p:spPr>
        <p:txBody>
          <a:bodyPr>
            <a:spAutoFit/>
          </a:bodyPr>
          <a:lstStyle/>
          <a:p>
            <a:pPr algn="ctr"/>
            <a:r>
              <a:rPr lang="en-US" sz="3200" b="1">
                <a:solidFill>
                  <a:srgbClr val="0070C0"/>
                </a:solidFill>
                <a:latin typeface="Calibri" pitchFamily="34" charset="0"/>
              </a:rPr>
              <a:t>Blood Glucose Measurement And Insulin Administration</a:t>
            </a:r>
            <a:endParaRPr lang="en-US" sz="3200">
              <a:solidFill>
                <a:srgbClr val="0070C0"/>
              </a:solidFill>
              <a:latin typeface="Calibri" pitchFamily="34" charset="0"/>
            </a:endParaRPr>
          </a:p>
        </p:txBody>
      </p:sp>
      <p:sp>
        <p:nvSpPr>
          <p:cNvPr id="6" name="Rectangle 5"/>
          <p:cNvSpPr/>
          <p:nvPr/>
        </p:nvSpPr>
        <p:spPr>
          <a:xfrm>
            <a:off x="6427788" y="3141663"/>
            <a:ext cx="2138362" cy="1754187"/>
          </a:xfrm>
          <a:prstGeom prst="rect">
            <a:avLst/>
          </a:prstGeom>
        </p:spPr>
        <p:txBody>
          <a:bodyPr wrap="none">
            <a:spAutoFit/>
          </a:bodyPr>
          <a:lstStyle/>
          <a:p>
            <a:pPr fontAlgn="auto">
              <a:spcBef>
                <a:spcPts val="0"/>
              </a:spcBef>
              <a:spcAft>
                <a:spcPts val="0"/>
              </a:spcAft>
              <a:defRPr/>
            </a:pPr>
            <a:r>
              <a:rPr lang="en-US" b="1" dirty="0">
                <a:solidFill>
                  <a:schemeClr val="tx2">
                    <a:lumMod val="60000"/>
                    <a:lumOff val="40000"/>
                  </a:schemeClr>
                </a:solidFill>
                <a:latin typeface="+mn-lt"/>
                <a:cs typeface="+mn-cs"/>
              </a:rPr>
              <a:t>Prepared by:</a:t>
            </a:r>
          </a:p>
          <a:p>
            <a:pPr fontAlgn="auto">
              <a:spcBef>
                <a:spcPts val="0"/>
              </a:spcBef>
              <a:spcAft>
                <a:spcPts val="0"/>
              </a:spcAft>
              <a:defRPr/>
            </a:pPr>
            <a:r>
              <a:rPr lang="en-US" b="1" dirty="0">
                <a:solidFill>
                  <a:schemeClr val="tx2">
                    <a:lumMod val="60000"/>
                    <a:lumOff val="40000"/>
                  </a:schemeClr>
                </a:solidFill>
                <a:latin typeface="+mn-lt"/>
                <a:cs typeface="+mn-cs"/>
              </a:rPr>
              <a:t>Mrs. </a:t>
            </a:r>
            <a:r>
              <a:rPr lang="en-US" b="1" dirty="0" err="1">
                <a:solidFill>
                  <a:schemeClr val="tx2">
                    <a:lumMod val="60000"/>
                    <a:lumOff val="40000"/>
                  </a:schemeClr>
                </a:solidFill>
                <a:latin typeface="+mn-lt"/>
                <a:cs typeface="+mn-cs"/>
              </a:rPr>
              <a:t>Alwah</a:t>
            </a:r>
            <a:r>
              <a:rPr lang="en-US" b="1" dirty="0">
                <a:solidFill>
                  <a:schemeClr val="tx2">
                    <a:lumMod val="60000"/>
                    <a:lumOff val="40000"/>
                  </a:schemeClr>
                </a:solidFill>
                <a:latin typeface="+mn-lt"/>
                <a:cs typeface="+mn-cs"/>
              </a:rPr>
              <a:t> </a:t>
            </a:r>
            <a:r>
              <a:rPr lang="en-US" b="1" dirty="0" err="1">
                <a:solidFill>
                  <a:schemeClr val="tx2">
                    <a:lumMod val="60000"/>
                    <a:lumOff val="40000"/>
                  </a:schemeClr>
                </a:solidFill>
                <a:latin typeface="+mn-lt"/>
                <a:cs typeface="+mn-cs"/>
              </a:rPr>
              <a:t>Alkathiri</a:t>
            </a:r>
            <a:endParaRPr lang="en-US" b="1" dirty="0">
              <a:solidFill>
                <a:schemeClr val="tx2">
                  <a:lumMod val="60000"/>
                  <a:lumOff val="40000"/>
                </a:schemeClr>
              </a:solidFill>
              <a:latin typeface="+mn-lt"/>
              <a:cs typeface="+mn-cs"/>
            </a:endParaRPr>
          </a:p>
          <a:p>
            <a:pPr fontAlgn="auto">
              <a:spcBef>
                <a:spcPts val="0"/>
              </a:spcBef>
              <a:spcAft>
                <a:spcPts val="0"/>
              </a:spcAft>
              <a:defRPr/>
            </a:pPr>
            <a:endParaRPr lang="en-US" b="1" dirty="0">
              <a:solidFill>
                <a:schemeClr val="tx2">
                  <a:lumMod val="60000"/>
                  <a:lumOff val="40000"/>
                </a:schemeClr>
              </a:solidFill>
              <a:latin typeface="+mn-lt"/>
              <a:cs typeface="+mn-cs"/>
            </a:endParaRPr>
          </a:p>
          <a:p>
            <a:pPr fontAlgn="auto">
              <a:spcBef>
                <a:spcPts val="0"/>
              </a:spcBef>
              <a:spcAft>
                <a:spcPts val="0"/>
              </a:spcAft>
              <a:defRPr/>
            </a:pPr>
            <a:r>
              <a:rPr lang="en-US" b="1" dirty="0">
                <a:solidFill>
                  <a:schemeClr val="tx2">
                    <a:lumMod val="60000"/>
                    <a:lumOff val="40000"/>
                  </a:schemeClr>
                </a:solidFill>
                <a:latin typeface="+mn-lt"/>
                <a:cs typeface="+mn-cs"/>
              </a:rPr>
              <a:t>Revised by:</a:t>
            </a:r>
          </a:p>
          <a:p>
            <a:pPr fontAlgn="auto">
              <a:spcBef>
                <a:spcPts val="0"/>
              </a:spcBef>
              <a:spcAft>
                <a:spcPts val="0"/>
              </a:spcAft>
              <a:defRPr/>
            </a:pPr>
            <a:r>
              <a:rPr lang="en-US" b="1" dirty="0">
                <a:solidFill>
                  <a:schemeClr val="tx2">
                    <a:lumMod val="60000"/>
                    <a:lumOff val="40000"/>
                  </a:schemeClr>
                </a:solidFill>
                <a:latin typeface="+mn-lt"/>
                <a:cs typeface="+mn-cs"/>
              </a:rPr>
              <a:t>Dr. Irene </a:t>
            </a:r>
            <a:r>
              <a:rPr lang="en-US" b="1" dirty="0" err="1">
                <a:solidFill>
                  <a:schemeClr val="tx2">
                    <a:lumMod val="60000"/>
                    <a:lumOff val="40000"/>
                  </a:schemeClr>
                </a:solidFill>
                <a:latin typeface="+mn-lt"/>
                <a:cs typeface="+mn-cs"/>
              </a:rPr>
              <a:t>Roco</a:t>
            </a:r>
            <a:endParaRPr lang="en-US" b="1" dirty="0">
              <a:solidFill>
                <a:schemeClr val="tx2">
                  <a:lumMod val="60000"/>
                  <a:lumOff val="40000"/>
                </a:schemeClr>
              </a:solidFill>
              <a:latin typeface="+mn-lt"/>
              <a:cs typeface="+mn-cs"/>
            </a:endParaRPr>
          </a:p>
          <a:p>
            <a:pPr fontAlgn="auto">
              <a:spcBef>
                <a:spcPts val="0"/>
              </a:spcBef>
              <a:spcAft>
                <a:spcPts val="0"/>
              </a:spcAft>
              <a:defRPr/>
            </a:pPr>
            <a:r>
              <a:rPr lang="en-US" b="1" dirty="0">
                <a:solidFill>
                  <a:schemeClr val="tx2">
                    <a:lumMod val="60000"/>
                    <a:lumOff val="40000"/>
                  </a:schemeClr>
                </a:solidFill>
                <a:latin typeface="+mn-lt"/>
                <a:cs typeface="+mn-cs"/>
              </a:rPr>
              <a:t>Asst. Professor</a:t>
            </a:r>
            <a:endParaRPr lang="ar-SA" b="1" dirty="0">
              <a:solidFill>
                <a:schemeClr val="tx2">
                  <a:lumMod val="60000"/>
                  <a:lumOff val="40000"/>
                </a:schemeClr>
              </a:solidFill>
              <a:latin typeface="+mn-lt"/>
              <a:cs typeface="+mn-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1">
              <a:lumMod val="20000"/>
              <a:lumOff val="80000"/>
            </a:schemeClr>
          </a:solidFill>
        </p:spPr>
        <p:txBody>
          <a:bodyPr rtlCol="1">
            <a:normAutofit fontScale="90000"/>
          </a:bodyPr>
          <a:lstStyle/>
          <a:p>
            <a:pPr fontAlgn="auto">
              <a:spcAft>
                <a:spcPts val="0"/>
              </a:spcAft>
              <a:defRPr/>
            </a:pPr>
            <a:r>
              <a:rPr lang="en-US" dirty="0"/>
              <a:t>Medications that can affect blood glucose levels </a:t>
            </a:r>
          </a:p>
        </p:txBody>
      </p:sp>
      <p:sp>
        <p:nvSpPr>
          <p:cNvPr id="3" name="Content Placeholder 2"/>
          <p:cNvSpPr>
            <a:spLocks noGrp="1"/>
          </p:cNvSpPr>
          <p:nvPr>
            <p:ph idx="1"/>
          </p:nvPr>
        </p:nvSpPr>
        <p:spPr>
          <a:xfrm>
            <a:off x="457200" y="1600200"/>
            <a:ext cx="3251200" cy="4525963"/>
          </a:xfrm>
          <a:ln>
            <a:solidFill>
              <a:schemeClr val="tx1"/>
            </a:solidFill>
          </a:ln>
        </p:spPr>
        <p:txBody>
          <a:bodyPr rtlCol="1">
            <a:normAutofit fontScale="92500" lnSpcReduction="20000"/>
          </a:bodyPr>
          <a:lstStyle/>
          <a:p>
            <a:pPr marL="0" indent="0" algn="l" fontAlgn="auto">
              <a:spcAft>
                <a:spcPts val="0"/>
              </a:spcAft>
              <a:buFont typeface="Arial" panose="020B0604020202020204" pitchFamily="34" charset="0"/>
              <a:buNone/>
              <a:defRPr/>
            </a:pPr>
            <a:r>
              <a:rPr lang="en-US" dirty="0" smtClean="0"/>
              <a:t>Acetaminophen</a:t>
            </a:r>
            <a:endParaRPr lang="en-US" dirty="0"/>
          </a:p>
          <a:p>
            <a:pPr marL="0" indent="0" algn="l" fontAlgn="auto">
              <a:spcAft>
                <a:spcPts val="0"/>
              </a:spcAft>
              <a:buFont typeface="Arial" panose="020B0604020202020204" pitchFamily="34" charset="0"/>
              <a:buNone/>
              <a:defRPr/>
            </a:pPr>
            <a:r>
              <a:rPr lang="en-US" dirty="0"/>
              <a:t>corticosteroids</a:t>
            </a:r>
          </a:p>
          <a:p>
            <a:pPr marL="0" indent="0" algn="l" fontAlgn="auto">
              <a:spcAft>
                <a:spcPts val="0"/>
              </a:spcAft>
              <a:buFont typeface="Arial" panose="020B0604020202020204" pitchFamily="34" charset="0"/>
              <a:buNone/>
              <a:defRPr/>
            </a:pPr>
            <a:r>
              <a:rPr lang="en-US" dirty="0"/>
              <a:t>steroids</a:t>
            </a:r>
          </a:p>
          <a:p>
            <a:pPr marL="0" indent="0" algn="l" fontAlgn="auto">
              <a:spcAft>
                <a:spcPts val="0"/>
              </a:spcAft>
              <a:buFont typeface="Arial" panose="020B0604020202020204" pitchFamily="34" charset="0"/>
              <a:buNone/>
              <a:defRPr/>
            </a:pPr>
            <a:r>
              <a:rPr lang="en-US" dirty="0"/>
              <a:t>diuretics</a:t>
            </a:r>
          </a:p>
          <a:p>
            <a:pPr marL="0" indent="0" algn="l" fontAlgn="auto">
              <a:spcAft>
                <a:spcPts val="0"/>
              </a:spcAft>
              <a:buFont typeface="Arial" panose="020B0604020202020204" pitchFamily="34" charset="0"/>
              <a:buNone/>
              <a:defRPr/>
            </a:pPr>
            <a:r>
              <a:rPr lang="en-US" dirty="0"/>
              <a:t>oral contraceptives (birth control pills)</a:t>
            </a:r>
          </a:p>
          <a:p>
            <a:pPr marL="0" indent="0" algn="l" fontAlgn="auto">
              <a:spcAft>
                <a:spcPts val="0"/>
              </a:spcAft>
              <a:buFont typeface="Arial" panose="020B0604020202020204" pitchFamily="34" charset="0"/>
              <a:buNone/>
              <a:defRPr/>
            </a:pPr>
            <a:r>
              <a:rPr lang="en-US" dirty="0"/>
              <a:t>hormone therapy</a:t>
            </a:r>
          </a:p>
          <a:p>
            <a:pPr marL="0" indent="0" algn="l" fontAlgn="auto">
              <a:spcAft>
                <a:spcPts val="0"/>
              </a:spcAft>
              <a:buFont typeface="Arial" panose="020B0604020202020204" pitchFamily="34" charset="0"/>
              <a:buNone/>
              <a:defRPr/>
            </a:pPr>
            <a:r>
              <a:rPr lang="en-US" dirty="0"/>
              <a:t>aspirin</a:t>
            </a:r>
          </a:p>
          <a:p>
            <a:pPr marL="0" indent="0" algn="l" fontAlgn="auto">
              <a:spcAft>
                <a:spcPts val="0"/>
              </a:spcAft>
              <a:buFont typeface="Arial" panose="020B0604020202020204" pitchFamily="34" charset="0"/>
              <a:buNone/>
              <a:defRPr/>
            </a:pPr>
            <a:r>
              <a:rPr lang="en-US" dirty="0" smtClean="0"/>
              <a:t>Atypical antipsychotics</a:t>
            </a:r>
            <a:endParaRPr lang="en-US" dirty="0"/>
          </a:p>
          <a:p>
            <a:pPr marL="0" indent="0" algn="l" fontAlgn="auto">
              <a:spcAft>
                <a:spcPts val="0"/>
              </a:spcAft>
              <a:buFont typeface="Arial" panose="020B0604020202020204" pitchFamily="34" charset="0"/>
              <a:buNone/>
              <a:defRPr/>
            </a:pPr>
            <a:endParaRPr lang="en-US" dirty="0"/>
          </a:p>
        </p:txBody>
      </p:sp>
      <p:sp>
        <p:nvSpPr>
          <p:cNvPr id="4" name="Content Placeholder 2"/>
          <p:cNvSpPr txBox="1">
            <a:spLocks/>
          </p:cNvSpPr>
          <p:nvPr/>
        </p:nvSpPr>
        <p:spPr>
          <a:xfrm>
            <a:off x="4211638" y="1598613"/>
            <a:ext cx="3611562" cy="4525962"/>
          </a:xfrm>
          <a:prstGeom prst="rect">
            <a:avLst/>
          </a:prstGeom>
          <a:ln>
            <a:solidFill>
              <a:schemeClr val="tx1"/>
            </a:solidFill>
          </a:ln>
        </p:spPr>
        <p:txBody>
          <a:bodyPr rtlCol="1">
            <a:normAutofit fontScale="92500" lnSpcReduction="10000"/>
          </a:bodyPr>
          <a:lstStyle>
            <a:lvl1pPr marL="342900" indent="-342900" algn="r" defTabSz="914400" rtl="1"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l" fontAlgn="auto">
              <a:spcAft>
                <a:spcPts val="0"/>
              </a:spcAft>
              <a:buFont typeface="Arial" panose="020B0604020202020204" pitchFamily="34" charset="0"/>
              <a:buNone/>
              <a:defRPr/>
            </a:pPr>
            <a:r>
              <a:rPr lang="en-US" dirty="0" smtClean="0"/>
              <a:t>lithium</a:t>
            </a:r>
            <a:endParaRPr lang="en-US" dirty="0"/>
          </a:p>
          <a:p>
            <a:pPr marL="0" indent="0" algn="l" fontAlgn="auto">
              <a:spcAft>
                <a:spcPts val="0"/>
              </a:spcAft>
              <a:buFont typeface="Arial" panose="020B0604020202020204" pitchFamily="34" charset="0"/>
              <a:buNone/>
              <a:defRPr/>
            </a:pPr>
            <a:r>
              <a:rPr lang="en-US" dirty="0" smtClean="0"/>
              <a:t>epinephrine</a:t>
            </a:r>
          </a:p>
          <a:p>
            <a:pPr marL="0" indent="0" algn="l" fontAlgn="auto">
              <a:spcAft>
                <a:spcPts val="0"/>
              </a:spcAft>
              <a:buFont typeface="Arial" panose="020B0604020202020204" pitchFamily="34" charset="0"/>
              <a:buNone/>
              <a:defRPr/>
            </a:pPr>
            <a:r>
              <a:rPr lang="en-US" dirty="0" smtClean="0"/>
              <a:t>tricyclic antidepressants</a:t>
            </a:r>
          </a:p>
          <a:p>
            <a:pPr marL="0" indent="0" algn="l" fontAlgn="auto">
              <a:spcAft>
                <a:spcPts val="0"/>
              </a:spcAft>
              <a:buFont typeface="Arial" panose="020B0604020202020204" pitchFamily="34" charset="0"/>
              <a:buNone/>
              <a:defRPr/>
            </a:pPr>
            <a:r>
              <a:rPr lang="en-US" dirty="0" smtClean="0"/>
              <a:t>monoamine oxidase inhibitors (MAOIs)</a:t>
            </a:r>
          </a:p>
          <a:p>
            <a:pPr marL="0" indent="0" algn="l" fontAlgn="auto">
              <a:spcAft>
                <a:spcPts val="0"/>
              </a:spcAft>
              <a:buFont typeface="Arial" panose="020B0604020202020204" pitchFamily="34" charset="0"/>
              <a:buNone/>
              <a:defRPr/>
            </a:pPr>
            <a:r>
              <a:rPr lang="en-US" dirty="0" smtClean="0"/>
              <a:t>phenytoin</a:t>
            </a:r>
          </a:p>
          <a:p>
            <a:pPr marL="0" indent="0" algn="l" fontAlgn="auto">
              <a:spcAft>
                <a:spcPts val="0"/>
              </a:spcAft>
              <a:buFont typeface="Arial" panose="020B0604020202020204" pitchFamily="34" charset="0"/>
              <a:buNone/>
              <a:defRPr/>
            </a:pPr>
            <a:r>
              <a:rPr lang="en-US" dirty="0" smtClean="0"/>
              <a:t>sulfonylurea medications</a:t>
            </a:r>
          </a:p>
          <a:p>
            <a:pPr marL="0" indent="0" algn="l" fontAlgn="auto">
              <a:spcAft>
                <a:spcPts val="0"/>
              </a:spcAft>
              <a:buFont typeface="Arial" panose="020B0604020202020204" pitchFamily="34" charset="0"/>
              <a:buNone/>
              <a:defRPr/>
            </a:pPr>
            <a:endParaRPr lang="en-US"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p:cNvSpPr>
            <a:spLocks noGrp="1"/>
          </p:cNvSpPr>
          <p:nvPr>
            <p:ph type="title"/>
          </p:nvPr>
        </p:nvSpPr>
        <p:spPr>
          <a:xfrm>
            <a:off x="457200" y="274638"/>
            <a:ext cx="8229600" cy="993775"/>
          </a:xfrm>
        </p:spPr>
        <p:txBody>
          <a:bodyPr/>
          <a:lstStyle/>
          <a:p>
            <a:r>
              <a:rPr lang="en-US" sz="3200" b="1" u="sng" smtClean="0">
                <a:solidFill>
                  <a:srgbClr val="C00000"/>
                </a:solidFill>
                <a:cs typeface="Times New Roman" pitchFamily="18" charset="0"/>
              </a:rPr>
              <a:t>Equipment </a:t>
            </a:r>
            <a:endParaRPr lang="ar-SA" sz="3200" u="sng" smtClean="0">
              <a:solidFill>
                <a:srgbClr val="C00000"/>
              </a:solidFill>
            </a:endParaRPr>
          </a:p>
        </p:txBody>
      </p:sp>
      <p:sp>
        <p:nvSpPr>
          <p:cNvPr id="23554" name="Content Placeholder 2"/>
          <p:cNvSpPr>
            <a:spLocks noGrp="1"/>
          </p:cNvSpPr>
          <p:nvPr>
            <p:ph idx="1"/>
          </p:nvPr>
        </p:nvSpPr>
        <p:spPr>
          <a:xfrm>
            <a:off x="457200" y="1196975"/>
            <a:ext cx="8362950" cy="5400675"/>
          </a:xfrm>
        </p:spPr>
        <p:txBody>
          <a:bodyPr/>
          <a:lstStyle/>
          <a:p>
            <a:pPr algn="l" rtl="0"/>
            <a:r>
              <a:rPr lang="en-US" smtClean="0">
                <a:cs typeface="Arial" charset="0"/>
              </a:rPr>
              <a:t>Blood glucose monitor </a:t>
            </a:r>
          </a:p>
          <a:p>
            <a:pPr algn="l" rtl="0"/>
            <a:r>
              <a:rPr lang="en-US" smtClean="0">
                <a:cs typeface="Arial" charset="0"/>
              </a:rPr>
              <a:t>Patient record book </a:t>
            </a:r>
          </a:p>
          <a:p>
            <a:pPr algn="l" rtl="0"/>
            <a:r>
              <a:rPr lang="it-IT" smtClean="0">
                <a:cs typeface="Arial" charset="0"/>
              </a:rPr>
              <a:t>disposable </a:t>
            </a:r>
            <a:r>
              <a:rPr lang="en-US" smtClean="0">
                <a:cs typeface="Arial" charset="0"/>
              </a:rPr>
              <a:t>test strips </a:t>
            </a:r>
          </a:p>
          <a:p>
            <a:pPr algn="l" rtl="0"/>
            <a:r>
              <a:rPr lang="it-IT" smtClean="0">
                <a:cs typeface="Arial" charset="0"/>
              </a:rPr>
              <a:t>Disposable </a:t>
            </a:r>
            <a:r>
              <a:rPr lang="en-US" smtClean="0">
                <a:cs typeface="Arial" charset="0"/>
              </a:rPr>
              <a:t>lancets </a:t>
            </a:r>
          </a:p>
          <a:p>
            <a:pPr algn="l" rtl="0"/>
            <a:r>
              <a:rPr lang="en-US" smtClean="0">
                <a:cs typeface="Arial" charset="0"/>
              </a:rPr>
              <a:t>Quality control solution </a:t>
            </a:r>
          </a:p>
          <a:p>
            <a:pPr algn="l" rtl="0"/>
            <a:r>
              <a:rPr lang="en-US" smtClean="0">
                <a:cs typeface="Arial" charset="0"/>
              </a:rPr>
              <a:t>Gauze swabs </a:t>
            </a:r>
          </a:p>
          <a:p>
            <a:pPr algn="l" rtl="0"/>
            <a:r>
              <a:rPr lang="it-IT" smtClean="0">
                <a:cs typeface="Arial" charset="0"/>
              </a:rPr>
              <a:t>disposable gloves </a:t>
            </a:r>
          </a:p>
          <a:p>
            <a:pPr algn="l" rtl="0"/>
            <a:r>
              <a:rPr lang="en-US" smtClean="0">
                <a:cs typeface="Arial" charset="0"/>
              </a:rPr>
              <a:t>Sharps container </a:t>
            </a:r>
          </a:p>
          <a:p>
            <a:pPr algn="l" rtl="0"/>
            <a:r>
              <a:rPr lang="en-US" smtClean="0">
                <a:cs typeface="Arial" charset="0"/>
              </a:rPr>
              <a:t>cleaning wipes </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p:txBody>
          <a:bodyPr/>
          <a:lstStyle/>
          <a:p>
            <a:r>
              <a:rPr lang="en-US" b="1" u="sng" smtClean="0">
                <a:solidFill>
                  <a:srgbClr val="C00000"/>
                </a:solidFill>
                <a:cs typeface="Times New Roman" pitchFamily="18" charset="0"/>
              </a:rPr>
              <a:t>Blood glucose monitoring </a:t>
            </a:r>
            <a:endParaRPr lang="ar-SA" b="1" u="sng" smtClean="0">
              <a:solidFill>
                <a:srgbClr val="C00000"/>
              </a:solidFill>
            </a:endParaRPr>
          </a:p>
        </p:txBody>
      </p:sp>
      <p:sp>
        <p:nvSpPr>
          <p:cNvPr id="24578" name="Content Placeholder 2"/>
          <p:cNvSpPr>
            <a:spLocks noGrp="1"/>
          </p:cNvSpPr>
          <p:nvPr>
            <p:ph idx="1"/>
          </p:nvPr>
        </p:nvSpPr>
        <p:spPr/>
        <p:txBody>
          <a:bodyPr/>
          <a:lstStyle/>
          <a:p>
            <a:endParaRPr lang="ar-SA" smtClean="0"/>
          </a:p>
          <a:p>
            <a:endParaRPr lang="ar-SA" smtClean="0"/>
          </a:p>
        </p:txBody>
      </p:sp>
      <p:pic>
        <p:nvPicPr>
          <p:cNvPr id="24579" name="Picture 6" descr="https://ufhealth.org/sites/default/files/graphics/images/en/19839.jpg"/>
          <p:cNvPicPr>
            <a:picLocks noChangeAspect="1" noChangeArrowheads="1"/>
          </p:cNvPicPr>
          <p:nvPr/>
        </p:nvPicPr>
        <p:blipFill>
          <a:blip r:embed="rId2"/>
          <a:srcRect/>
          <a:stretch>
            <a:fillRect/>
          </a:stretch>
        </p:blipFill>
        <p:spPr bwMode="auto">
          <a:xfrm>
            <a:off x="179388" y="1738313"/>
            <a:ext cx="4298950" cy="4859337"/>
          </a:xfrm>
          <a:prstGeom prst="rect">
            <a:avLst/>
          </a:prstGeom>
          <a:noFill/>
          <a:ln w="9525">
            <a:noFill/>
            <a:miter lim="800000"/>
            <a:headEnd/>
            <a:tailEnd/>
          </a:ln>
        </p:spPr>
      </p:pic>
      <p:pic>
        <p:nvPicPr>
          <p:cNvPr id="24580" name="Picture 8" descr="http://z.about.com/f/p/440/graphics/images/en/17152.jpg"/>
          <p:cNvPicPr>
            <a:picLocks noChangeAspect="1" noChangeArrowheads="1"/>
          </p:cNvPicPr>
          <p:nvPr/>
        </p:nvPicPr>
        <p:blipFill>
          <a:blip r:embed="rId3"/>
          <a:srcRect/>
          <a:stretch>
            <a:fillRect/>
          </a:stretch>
        </p:blipFill>
        <p:spPr bwMode="auto">
          <a:xfrm>
            <a:off x="4478338" y="1584325"/>
            <a:ext cx="4665662" cy="48831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1">
            <a:normAutofit fontScale="90000"/>
          </a:bodyPr>
          <a:lstStyle/>
          <a:p>
            <a:pPr fontAlgn="auto">
              <a:spcAft>
                <a:spcPts val="0"/>
              </a:spcAft>
              <a:defRPr/>
            </a:pPr>
            <a:r>
              <a:rPr lang="en-US" b="1" dirty="0"/>
              <a:t>Normal and diabetic blood sugar </a:t>
            </a:r>
            <a:r>
              <a:rPr lang="en-US" b="1" dirty="0" smtClean="0"/>
              <a:t>ranges</a:t>
            </a:r>
            <a:endParaRPr lang="en-US" dirty="0"/>
          </a:p>
        </p:txBody>
      </p:sp>
      <p:graphicFrame>
        <p:nvGraphicFramePr>
          <p:cNvPr id="5" name="Table 4"/>
          <p:cNvGraphicFramePr>
            <a:graphicFrameLocks noGrp="1"/>
          </p:cNvGraphicFramePr>
          <p:nvPr/>
        </p:nvGraphicFramePr>
        <p:xfrm>
          <a:off x="755650" y="1700213"/>
          <a:ext cx="7632700" cy="3017837"/>
        </p:xfrm>
        <a:graphic>
          <a:graphicData uri="http://schemas.openxmlformats.org/drawingml/2006/table">
            <a:tbl>
              <a:tblPr firstRow="1" bandRow="1">
                <a:tableStyleId>{5C22544A-7EE6-4342-B048-85BDC9FD1C3A}</a:tableStyleId>
              </a:tblPr>
              <a:tblGrid>
                <a:gridCol w="1503440"/>
                <a:gridCol w="2168968"/>
                <a:gridCol w="3960440"/>
              </a:tblGrid>
              <a:tr h="370840">
                <a:tc>
                  <a:txBody>
                    <a:bodyPr/>
                    <a:lstStyle/>
                    <a:p>
                      <a:pPr algn="ctr"/>
                      <a:endParaRPr lang="en-US" dirty="0"/>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en-US" dirty="0" smtClean="0"/>
                        <a:t>healthy individuals</a:t>
                      </a:r>
                    </a:p>
                    <a:p>
                      <a:pPr algn="ctr"/>
                      <a:endParaRPr lang="en-US" dirty="0"/>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en-US" dirty="0" smtClean="0"/>
                        <a:t>Diabetics</a:t>
                      </a:r>
                    </a:p>
                    <a:p>
                      <a:pPr algn="ctr"/>
                      <a:endParaRPr lang="en-US" dirty="0"/>
                    </a:p>
                  </a:txBody>
                  <a:tcPr/>
                </a:tc>
              </a:tr>
              <a:tr h="370840">
                <a:tc>
                  <a:txBody>
                    <a:bodyPr/>
                    <a:lstStyle/>
                    <a:p>
                      <a:pPr algn="l"/>
                      <a:r>
                        <a:rPr lang="en-US" b="1" dirty="0" smtClean="0"/>
                        <a:t>Before meals</a:t>
                      </a:r>
                      <a:r>
                        <a:rPr lang="en-US" dirty="0" smtClean="0"/>
                        <a:t>: </a:t>
                      </a:r>
                      <a:endParaRPr lang="en-US" dirty="0"/>
                    </a:p>
                  </a:txBody>
                  <a:tcPr/>
                </a:tc>
                <a:tc>
                  <a:txBody>
                    <a:bodyPr/>
                    <a:lstStyle/>
                    <a:p>
                      <a:pPr marL="0" marR="0" indent="0" algn="l" defTabSz="914400" rtl="1" eaLnBrk="1" fontAlgn="auto" latinLnBrk="0" hangingPunct="1">
                        <a:lnSpc>
                          <a:spcPct val="100000"/>
                        </a:lnSpc>
                        <a:spcBef>
                          <a:spcPts val="0"/>
                        </a:spcBef>
                        <a:spcAft>
                          <a:spcPts val="0"/>
                        </a:spcAft>
                        <a:buClrTx/>
                        <a:buSzTx/>
                        <a:buFontTx/>
                        <a:buNone/>
                        <a:tabLst/>
                        <a:defRPr/>
                      </a:pPr>
                      <a:r>
                        <a:rPr lang="en-US" b="1" dirty="0" smtClean="0"/>
                        <a:t>Between</a:t>
                      </a:r>
                      <a:r>
                        <a:rPr lang="en-US" dirty="0" smtClean="0"/>
                        <a:t> 4.0 to 6.0 </a:t>
                      </a:r>
                      <a:r>
                        <a:rPr lang="en-US" dirty="0" err="1" smtClean="0"/>
                        <a:t>mmol</a:t>
                      </a:r>
                      <a:r>
                        <a:rPr lang="en-US" dirty="0" smtClean="0"/>
                        <a:t>/L (72 to 108 mg/</a:t>
                      </a:r>
                      <a:r>
                        <a:rPr lang="en-US" dirty="0" err="1" smtClean="0"/>
                        <a:t>dL</a:t>
                      </a:r>
                      <a:r>
                        <a:rPr lang="en-US" dirty="0" smtClean="0"/>
                        <a:t>) when fasting</a:t>
                      </a:r>
                    </a:p>
                    <a:p>
                      <a:pPr algn="l"/>
                      <a:endParaRPr lang="en-US" dirty="0"/>
                    </a:p>
                  </a:txBody>
                  <a:tcPr/>
                </a:tc>
                <a:tc>
                  <a:txBody>
                    <a:bodyPr/>
                    <a:lstStyle/>
                    <a:p>
                      <a:pPr marL="0" marR="0" indent="0" algn="l" defTabSz="914400" rtl="1" eaLnBrk="1" fontAlgn="auto" latinLnBrk="0" hangingPunct="1">
                        <a:lnSpc>
                          <a:spcPct val="100000"/>
                        </a:lnSpc>
                        <a:spcBef>
                          <a:spcPts val="0"/>
                        </a:spcBef>
                        <a:spcAft>
                          <a:spcPts val="0"/>
                        </a:spcAft>
                        <a:buClrTx/>
                        <a:buSzTx/>
                        <a:buFontTx/>
                        <a:buNone/>
                        <a:tabLst/>
                        <a:defRPr/>
                      </a:pPr>
                      <a:r>
                        <a:rPr lang="en-US" dirty="0" smtClean="0"/>
                        <a:t>type 1 or type 2 diabetes - 4 to 7 </a:t>
                      </a:r>
                      <a:r>
                        <a:rPr lang="en-US" dirty="0" err="1" smtClean="0"/>
                        <a:t>mmol</a:t>
                      </a:r>
                      <a:r>
                        <a:rPr lang="en-US" dirty="0" smtClean="0"/>
                        <a:t>/L</a:t>
                      </a:r>
                    </a:p>
                  </a:txBody>
                  <a:tcPr/>
                </a:tc>
              </a:tr>
              <a:tr h="370840">
                <a:tc>
                  <a:txBody>
                    <a:bodyPr/>
                    <a:lstStyle/>
                    <a:p>
                      <a:pPr algn="l"/>
                      <a:r>
                        <a:rPr lang="en-US" b="1" dirty="0" smtClean="0"/>
                        <a:t>After meals</a:t>
                      </a:r>
                      <a:r>
                        <a:rPr lang="en-US" dirty="0" smtClean="0"/>
                        <a:t>: </a:t>
                      </a:r>
                      <a:endParaRPr lang="en-US" dirty="0"/>
                    </a:p>
                  </a:txBody>
                  <a:tcPr/>
                </a:tc>
                <a:tc>
                  <a:txBody>
                    <a:bodyPr/>
                    <a:lstStyle/>
                    <a:p>
                      <a:pPr marL="0" marR="0" indent="0" algn="l" defTabSz="914400" rtl="1" eaLnBrk="1" fontAlgn="auto" latinLnBrk="0" hangingPunct="1">
                        <a:lnSpc>
                          <a:spcPct val="100000"/>
                        </a:lnSpc>
                        <a:spcBef>
                          <a:spcPts val="0"/>
                        </a:spcBef>
                        <a:spcAft>
                          <a:spcPts val="0"/>
                        </a:spcAft>
                        <a:buClrTx/>
                        <a:buSzTx/>
                        <a:buFontTx/>
                        <a:buNone/>
                        <a:tabLst/>
                        <a:defRPr/>
                      </a:pPr>
                      <a:r>
                        <a:rPr lang="en-US" b="1" dirty="0" smtClean="0"/>
                        <a:t>Up to</a:t>
                      </a:r>
                      <a:r>
                        <a:rPr lang="en-US" dirty="0" smtClean="0"/>
                        <a:t> 7.8 </a:t>
                      </a:r>
                      <a:r>
                        <a:rPr lang="en-US" dirty="0" err="1" smtClean="0"/>
                        <a:t>mmol</a:t>
                      </a:r>
                      <a:r>
                        <a:rPr lang="en-US" dirty="0" smtClean="0"/>
                        <a:t>/L (140 mg/</a:t>
                      </a:r>
                      <a:r>
                        <a:rPr lang="en-US" dirty="0" err="1" smtClean="0"/>
                        <a:t>dL</a:t>
                      </a:r>
                      <a:r>
                        <a:rPr lang="en-US" dirty="0" smtClean="0"/>
                        <a:t>) 2 hours after eating</a:t>
                      </a:r>
                    </a:p>
                    <a:p>
                      <a:pPr algn="l"/>
                      <a:endParaRPr lang="en-US" dirty="0"/>
                    </a:p>
                  </a:txBody>
                  <a:tcPr/>
                </a:tc>
                <a:tc>
                  <a:txBody>
                    <a:bodyPr/>
                    <a:lstStyle/>
                    <a:p>
                      <a:pPr marL="0" marR="0" indent="0" algn="l" defTabSz="914400" rtl="1" eaLnBrk="1" fontAlgn="t" latinLnBrk="0" hangingPunct="1">
                        <a:lnSpc>
                          <a:spcPct val="100000"/>
                        </a:lnSpc>
                        <a:spcBef>
                          <a:spcPts val="0"/>
                        </a:spcBef>
                        <a:spcAft>
                          <a:spcPts val="0"/>
                        </a:spcAft>
                        <a:buClrTx/>
                        <a:buSzTx/>
                        <a:buFontTx/>
                        <a:buNone/>
                        <a:tabLst/>
                        <a:defRPr/>
                      </a:pPr>
                      <a:r>
                        <a:rPr lang="en-US" dirty="0" smtClean="0"/>
                        <a:t>type 1 diabetes </a:t>
                      </a:r>
                      <a:r>
                        <a:rPr lang="en-US" baseline="0" dirty="0" smtClean="0"/>
                        <a:t> - </a:t>
                      </a:r>
                      <a:r>
                        <a:rPr lang="en-US" dirty="0" smtClean="0"/>
                        <a:t>under 9 </a:t>
                      </a:r>
                      <a:r>
                        <a:rPr lang="en-US" dirty="0" err="1" smtClean="0"/>
                        <a:t>mmol</a:t>
                      </a:r>
                      <a:r>
                        <a:rPr lang="en-US" dirty="0" smtClean="0"/>
                        <a:t>/L </a:t>
                      </a:r>
                    </a:p>
                    <a:p>
                      <a:pPr marL="0" marR="0" indent="0" algn="l" defTabSz="914400" rtl="1" eaLnBrk="1" fontAlgn="t" latinLnBrk="0" hangingPunct="1">
                        <a:lnSpc>
                          <a:spcPct val="100000"/>
                        </a:lnSpc>
                        <a:spcBef>
                          <a:spcPts val="0"/>
                        </a:spcBef>
                        <a:spcAft>
                          <a:spcPts val="0"/>
                        </a:spcAft>
                        <a:buClrTx/>
                        <a:buSzTx/>
                        <a:buFontTx/>
                        <a:buNone/>
                        <a:tabLst/>
                        <a:defRPr/>
                      </a:pPr>
                      <a:r>
                        <a:rPr lang="en-US" dirty="0" smtClean="0"/>
                        <a:t>type 2 diabetes</a:t>
                      </a:r>
                      <a:r>
                        <a:rPr lang="en-US" baseline="0" dirty="0" smtClean="0"/>
                        <a:t> - </a:t>
                      </a:r>
                      <a:r>
                        <a:rPr lang="en-US" dirty="0" smtClean="0"/>
                        <a:t>under 8.5mmol/L</a:t>
                      </a:r>
                    </a:p>
                  </a:txBody>
                  <a:tcPr/>
                </a:tc>
              </a:tr>
            </a:tbl>
          </a:graphicData>
        </a:graphic>
      </p:graphicFrame>
      <p:sp>
        <p:nvSpPr>
          <p:cNvPr id="6" name="Rectangle 5"/>
          <p:cNvSpPr/>
          <p:nvPr/>
        </p:nvSpPr>
        <p:spPr>
          <a:xfrm>
            <a:off x="755650" y="4718050"/>
            <a:ext cx="2808288" cy="369888"/>
          </a:xfrm>
          <a:prstGeom prst="rect">
            <a:avLst/>
          </a:prstGeom>
          <a:solidFill>
            <a:schemeClr val="accent1">
              <a:lumMod val="20000"/>
              <a:lumOff val="80000"/>
            </a:schemeClr>
          </a:solidFill>
        </p:spPr>
        <p:txBody>
          <a:bodyPr wrap="none">
            <a:spAutoFit/>
          </a:bodyPr>
          <a:lstStyle/>
          <a:p>
            <a:pPr fontAlgn="auto">
              <a:spcBef>
                <a:spcPts val="0"/>
              </a:spcBef>
              <a:spcAft>
                <a:spcPts val="0"/>
              </a:spcAft>
              <a:defRPr/>
            </a:pPr>
            <a:r>
              <a:rPr lang="en-US" dirty="0">
                <a:latin typeface="+mn-lt"/>
                <a:cs typeface="+mn-cs"/>
              </a:rPr>
              <a:t>http://www.diabetes.co.uk/</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5" name="Picture 2" descr="http://www.diabetesmine.com/wp-content/uploads/2013/11/Low-Blood-Sugar-Symptoms.jpg"/>
          <p:cNvPicPr>
            <a:picLocks noChangeAspect="1" noChangeArrowheads="1"/>
          </p:cNvPicPr>
          <p:nvPr/>
        </p:nvPicPr>
        <p:blipFill>
          <a:blip r:embed="rId2"/>
          <a:srcRect/>
          <a:stretch>
            <a:fillRect/>
          </a:stretch>
        </p:blipFill>
        <p:spPr bwMode="auto">
          <a:xfrm>
            <a:off x="0" y="2514600"/>
            <a:ext cx="9144000" cy="4343400"/>
          </a:xfrm>
          <a:prstGeom prst="rect">
            <a:avLst/>
          </a:prstGeom>
          <a:noFill/>
          <a:ln w="9525">
            <a:noFill/>
            <a:miter lim="800000"/>
            <a:headEnd/>
            <a:tailEnd/>
          </a:ln>
        </p:spPr>
      </p:pic>
      <p:pic>
        <p:nvPicPr>
          <p:cNvPr id="26626" name="Picture 4" descr="http://33.media.tumblr.com/tumblr_lzxjngTX7L1qk3rzjo1_500.jpg"/>
          <p:cNvPicPr>
            <a:picLocks noChangeAspect="1" noChangeArrowheads="1"/>
          </p:cNvPicPr>
          <p:nvPr/>
        </p:nvPicPr>
        <p:blipFill>
          <a:blip r:embed="rId3"/>
          <a:srcRect/>
          <a:stretch>
            <a:fillRect/>
          </a:stretch>
        </p:blipFill>
        <p:spPr bwMode="auto">
          <a:xfrm>
            <a:off x="0" y="2743200"/>
            <a:ext cx="9144000" cy="4114800"/>
          </a:xfrm>
          <a:prstGeom prst="rect">
            <a:avLst/>
          </a:prstGeom>
          <a:noFill/>
          <a:ln w="9525">
            <a:noFill/>
            <a:miter lim="800000"/>
            <a:headEnd/>
            <a:tailEnd/>
          </a:ln>
        </p:spPr>
      </p:pic>
      <p:pic>
        <p:nvPicPr>
          <p:cNvPr id="26627" name="Picture 5"/>
          <p:cNvPicPr>
            <a:picLocks noChangeAspect="1" noChangeArrowheads="1"/>
          </p:cNvPicPr>
          <p:nvPr/>
        </p:nvPicPr>
        <p:blipFill>
          <a:blip r:embed="rId4"/>
          <a:srcRect/>
          <a:stretch>
            <a:fillRect/>
          </a:stretch>
        </p:blipFill>
        <p:spPr bwMode="auto">
          <a:xfrm>
            <a:off x="0" y="1219200"/>
            <a:ext cx="9144000" cy="5638800"/>
          </a:xfrm>
          <a:prstGeom prst="rect">
            <a:avLst/>
          </a:prstGeom>
          <a:noFill/>
          <a:ln w="9525">
            <a:noFill/>
            <a:miter lim="800000"/>
            <a:headEnd/>
            <a:tailEnd/>
          </a:ln>
        </p:spPr>
      </p:pic>
      <p:pic>
        <p:nvPicPr>
          <p:cNvPr id="11271" name="Picture 6"/>
          <p:cNvPicPr>
            <a:picLocks noChangeAspect="1" noChangeArrowheads="1"/>
          </p:cNvPicPr>
          <p:nvPr/>
        </p:nvPicPr>
        <p:blipFill>
          <a:blip r:embed="rId5"/>
          <a:srcRect/>
          <a:stretch>
            <a:fillRect/>
          </a:stretch>
        </p:blipFill>
        <p:spPr bwMode="auto">
          <a:xfrm>
            <a:off x="0" y="0"/>
            <a:ext cx="6019800" cy="12192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11271"/>
                                        </p:tgtEl>
                                        <p:attrNameLst>
                                          <p:attrName>style.visibility</p:attrName>
                                        </p:attrNameLst>
                                      </p:cBhvr>
                                      <p:to>
                                        <p:strVal val="visible"/>
                                      </p:to>
                                    </p:set>
                                    <p:anim calcmode="lin" valueType="num">
                                      <p:cBhvr additive="base">
                                        <p:cTn id="7" dur="500" fill="hold"/>
                                        <p:tgtEl>
                                          <p:spTgt spid="11271"/>
                                        </p:tgtEl>
                                        <p:attrNameLst>
                                          <p:attrName>ppt_x</p:attrName>
                                        </p:attrNameLst>
                                      </p:cBhvr>
                                      <p:tavLst>
                                        <p:tav tm="0">
                                          <p:val>
                                            <p:strVal val="#ppt_x"/>
                                          </p:val>
                                        </p:tav>
                                        <p:tav tm="100000">
                                          <p:val>
                                            <p:strVal val="#ppt_x"/>
                                          </p:val>
                                        </p:tav>
                                      </p:tavLst>
                                    </p:anim>
                                    <p:anim calcmode="lin" valueType="num">
                                      <p:cBhvr additive="base">
                                        <p:cTn id="8" dur="500" fill="hold"/>
                                        <p:tgtEl>
                                          <p:spTgt spid="1127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49" name="Picture 2"/>
          <p:cNvPicPr>
            <a:picLocks noChangeAspect="1" noChangeArrowheads="1"/>
          </p:cNvPicPr>
          <p:nvPr/>
        </p:nvPicPr>
        <p:blipFill>
          <a:blip r:embed="rId2"/>
          <a:srcRect/>
          <a:stretch>
            <a:fillRect/>
          </a:stretch>
        </p:blipFill>
        <p:spPr bwMode="auto">
          <a:xfrm>
            <a:off x="2743200" y="1371600"/>
            <a:ext cx="3009900" cy="2508250"/>
          </a:xfrm>
          <a:prstGeom prst="rect">
            <a:avLst/>
          </a:prstGeom>
          <a:noFill/>
          <a:ln w="9525">
            <a:noFill/>
            <a:miter lim="800000"/>
            <a:headEnd/>
            <a:tailEnd/>
          </a:ln>
        </p:spPr>
      </p:pic>
      <p:pic>
        <p:nvPicPr>
          <p:cNvPr id="27650" name="Picture 3"/>
          <p:cNvPicPr>
            <a:picLocks noChangeAspect="1" noChangeArrowheads="1"/>
          </p:cNvPicPr>
          <p:nvPr/>
        </p:nvPicPr>
        <p:blipFill>
          <a:blip r:embed="rId3"/>
          <a:srcRect/>
          <a:stretch>
            <a:fillRect/>
          </a:stretch>
        </p:blipFill>
        <p:spPr bwMode="auto">
          <a:xfrm>
            <a:off x="1981200" y="3886200"/>
            <a:ext cx="5916613" cy="2457450"/>
          </a:xfrm>
          <a:prstGeom prst="rect">
            <a:avLst/>
          </a:prstGeom>
          <a:noFill/>
          <a:ln w="9525">
            <a:noFill/>
            <a:miter lim="800000"/>
            <a:headEnd/>
            <a:tailEnd/>
          </a:ln>
        </p:spPr>
      </p:pic>
      <p:pic>
        <p:nvPicPr>
          <p:cNvPr id="27651" name="Picture 3"/>
          <p:cNvPicPr>
            <a:picLocks noChangeAspect="1" noChangeArrowheads="1"/>
          </p:cNvPicPr>
          <p:nvPr/>
        </p:nvPicPr>
        <p:blipFill>
          <a:blip r:embed="rId4"/>
          <a:srcRect/>
          <a:stretch>
            <a:fillRect/>
          </a:stretch>
        </p:blipFill>
        <p:spPr bwMode="auto">
          <a:xfrm>
            <a:off x="0" y="304800"/>
            <a:ext cx="4114800" cy="533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3" name="Picture 2"/>
          <p:cNvPicPr>
            <a:picLocks noChangeAspect="1" noChangeArrowheads="1"/>
          </p:cNvPicPr>
          <p:nvPr/>
        </p:nvPicPr>
        <p:blipFill>
          <a:blip r:embed="rId2"/>
          <a:srcRect/>
          <a:stretch>
            <a:fillRect/>
          </a:stretch>
        </p:blipFill>
        <p:spPr bwMode="auto">
          <a:xfrm>
            <a:off x="0" y="1219200"/>
            <a:ext cx="9144000" cy="5638800"/>
          </a:xfrm>
          <a:prstGeom prst="rect">
            <a:avLst/>
          </a:prstGeom>
          <a:noFill/>
          <a:ln w="9525">
            <a:noFill/>
            <a:miter lim="800000"/>
            <a:headEnd/>
            <a:tailEnd/>
          </a:ln>
        </p:spPr>
      </p:pic>
      <p:pic>
        <p:nvPicPr>
          <p:cNvPr id="28674" name="Picture 3"/>
          <p:cNvPicPr>
            <a:picLocks noChangeAspect="1" noChangeArrowheads="1"/>
          </p:cNvPicPr>
          <p:nvPr/>
        </p:nvPicPr>
        <p:blipFill>
          <a:blip r:embed="rId3"/>
          <a:srcRect/>
          <a:stretch>
            <a:fillRect/>
          </a:stretch>
        </p:blipFill>
        <p:spPr bwMode="auto">
          <a:xfrm>
            <a:off x="0" y="0"/>
            <a:ext cx="5257800" cy="1295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7" name="Picture 3"/>
          <p:cNvPicPr>
            <a:picLocks noChangeAspect="1" noChangeArrowheads="1"/>
          </p:cNvPicPr>
          <p:nvPr/>
        </p:nvPicPr>
        <p:blipFill>
          <a:blip r:embed="rId2"/>
          <a:srcRect/>
          <a:stretch>
            <a:fillRect/>
          </a:stretch>
        </p:blipFill>
        <p:spPr bwMode="auto">
          <a:xfrm>
            <a:off x="0" y="304800"/>
            <a:ext cx="4114800" cy="533400"/>
          </a:xfrm>
          <a:prstGeom prst="rect">
            <a:avLst/>
          </a:prstGeom>
          <a:noFill/>
          <a:ln w="9525">
            <a:noFill/>
            <a:miter lim="800000"/>
            <a:headEnd/>
            <a:tailEnd/>
          </a:ln>
        </p:spPr>
      </p:pic>
      <p:pic>
        <p:nvPicPr>
          <p:cNvPr id="29698" name="Picture 4"/>
          <p:cNvPicPr>
            <a:picLocks noChangeAspect="1" noChangeArrowheads="1"/>
          </p:cNvPicPr>
          <p:nvPr/>
        </p:nvPicPr>
        <p:blipFill>
          <a:blip r:embed="rId3"/>
          <a:srcRect/>
          <a:stretch>
            <a:fillRect/>
          </a:stretch>
        </p:blipFill>
        <p:spPr bwMode="auto">
          <a:xfrm>
            <a:off x="304800" y="1371600"/>
            <a:ext cx="2590800" cy="2143125"/>
          </a:xfrm>
          <a:prstGeom prst="rect">
            <a:avLst/>
          </a:prstGeom>
          <a:noFill/>
          <a:ln w="9525">
            <a:noFill/>
            <a:miter lim="800000"/>
            <a:headEnd/>
            <a:tailEnd/>
          </a:ln>
        </p:spPr>
      </p:pic>
      <p:pic>
        <p:nvPicPr>
          <p:cNvPr id="25605" name="Picture 5"/>
          <p:cNvPicPr>
            <a:picLocks noChangeAspect="1" noChangeArrowheads="1"/>
          </p:cNvPicPr>
          <p:nvPr/>
        </p:nvPicPr>
        <p:blipFill>
          <a:blip r:embed="rId4" cstate="print"/>
          <a:srcRect/>
          <a:stretch>
            <a:fillRect/>
          </a:stretch>
        </p:blipFill>
        <p:spPr bwMode="auto">
          <a:xfrm>
            <a:off x="2590800" y="2438400"/>
            <a:ext cx="3739375" cy="2133600"/>
          </a:xfrm>
          <a:prstGeom prst="rect">
            <a:avLst/>
          </a:prstGeom>
          <a:ln>
            <a:noFill/>
          </a:ln>
          <a:effectLst>
            <a:softEdge rad="112500"/>
          </a:effectLst>
        </p:spPr>
      </p:pic>
      <p:pic>
        <p:nvPicPr>
          <p:cNvPr id="25606" name="Picture 6"/>
          <p:cNvPicPr>
            <a:picLocks noChangeAspect="1" noChangeArrowheads="1"/>
          </p:cNvPicPr>
          <p:nvPr/>
        </p:nvPicPr>
        <p:blipFill>
          <a:blip r:embed="rId5" cstate="print"/>
          <a:srcRect/>
          <a:stretch>
            <a:fillRect/>
          </a:stretch>
        </p:blipFill>
        <p:spPr bwMode="auto">
          <a:xfrm>
            <a:off x="6248400" y="4196395"/>
            <a:ext cx="2618377" cy="2433005"/>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itle 1"/>
          <p:cNvSpPr>
            <a:spLocks noGrp="1"/>
          </p:cNvSpPr>
          <p:nvPr>
            <p:ph type="title"/>
          </p:nvPr>
        </p:nvSpPr>
        <p:spPr/>
        <p:txBody>
          <a:bodyPr/>
          <a:lstStyle/>
          <a:p>
            <a:r>
              <a:rPr lang="en-US" b="1" smtClean="0">
                <a:solidFill>
                  <a:srgbClr val="FF0000"/>
                </a:solidFill>
                <a:cs typeface="Times New Roman" pitchFamily="18" charset="0"/>
              </a:rPr>
              <a:t>Role of nurse</a:t>
            </a:r>
            <a:endParaRPr lang="ar-SA" b="1" smtClean="0">
              <a:solidFill>
                <a:srgbClr val="FF0000"/>
              </a:solidFill>
            </a:endParaRPr>
          </a:p>
        </p:txBody>
      </p:sp>
      <p:sp>
        <p:nvSpPr>
          <p:cNvPr id="30722" name="Content Placeholder 2"/>
          <p:cNvSpPr>
            <a:spLocks noGrp="1"/>
          </p:cNvSpPr>
          <p:nvPr>
            <p:ph idx="1"/>
          </p:nvPr>
        </p:nvSpPr>
        <p:spPr/>
        <p:txBody>
          <a:bodyPr/>
          <a:lstStyle/>
          <a:p>
            <a:pPr lvl="1" indent="-228600" algn="l" rtl="0">
              <a:spcBef>
                <a:spcPct val="60000"/>
              </a:spcBef>
              <a:buFontTx/>
              <a:buChar char="•"/>
            </a:pPr>
            <a:r>
              <a:rPr lang="en-US" altLang="ar-SA" smtClean="0"/>
              <a:t>Check BG as ordered</a:t>
            </a:r>
          </a:p>
          <a:p>
            <a:pPr lvl="1" indent="-228600" algn="l" rtl="0">
              <a:spcBef>
                <a:spcPct val="60000"/>
              </a:spcBef>
              <a:buFontTx/>
              <a:buChar char="•"/>
            </a:pPr>
            <a:r>
              <a:rPr lang="en-US" altLang="ar-SA" smtClean="0"/>
              <a:t>Document results </a:t>
            </a:r>
          </a:p>
          <a:p>
            <a:pPr lvl="1" indent="-228600" algn="l" rtl="0">
              <a:spcBef>
                <a:spcPct val="60000"/>
              </a:spcBef>
              <a:buFontTx/>
              <a:buChar char="•"/>
            </a:pPr>
            <a:r>
              <a:rPr lang="en-US" altLang="ar-SA" smtClean="0"/>
              <a:t>Give medication or </a:t>
            </a:r>
            <a:r>
              <a:rPr lang="en-US" altLang="ar-SA" smtClean="0">
                <a:cs typeface="Times New Roman" pitchFamily="18" charset="0"/>
              </a:rPr>
              <a:t>glucose </a:t>
            </a:r>
            <a:r>
              <a:rPr lang="en-US" altLang="ar-SA" smtClean="0"/>
              <a:t>(insulin\oral diabetic drug)</a:t>
            </a:r>
          </a:p>
          <a:p>
            <a:pPr lvl="1" indent="-228600" algn="l" rtl="0">
              <a:spcBef>
                <a:spcPct val="60000"/>
              </a:spcBef>
              <a:buFontTx/>
              <a:buChar char="•"/>
            </a:pPr>
            <a:r>
              <a:rPr lang="en-US" altLang="ar-SA" smtClean="0"/>
              <a:t>Communicate blood glucose results to physician according to policy.</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entagon 2"/>
          <p:cNvSpPr/>
          <p:nvPr/>
        </p:nvSpPr>
        <p:spPr>
          <a:xfrm>
            <a:off x="395288" y="1412875"/>
            <a:ext cx="7129462" cy="1042988"/>
          </a:xfrm>
          <a:prstGeom prst="homePlate">
            <a:avLst/>
          </a:prstGeom>
        </p:spPr>
        <p:style>
          <a:lnRef idx="1">
            <a:schemeClr val="accent5"/>
          </a:lnRef>
          <a:fillRef idx="2">
            <a:schemeClr val="accent5"/>
          </a:fillRef>
          <a:effectRef idx="1">
            <a:schemeClr val="accent5"/>
          </a:effectRef>
          <a:fontRef idx="minor">
            <a:schemeClr val="dk1"/>
          </a:fontRef>
        </p:style>
        <p:txBody>
          <a:bodyPr anchor="ctr"/>
          <a:lstStyle/>
          <a:p>
            <a:pPr algn="l" fontAlgn="auto">
              <a:spcBef>
                <a:spcPts val="0"/>
              </a:spcBef>
              <a:spcAft>
                <a:spcPts val="0"/>
              </a:spcAft>
              <a:defRPr/>
            </a:pPr>
            <a:r>
              <a:rPr lang="en-US" sz="3200" b="1" dirty="0">
                <a:solidFill>
                  <a:srgbClr val="C00000"/>
                </a:solidFill>
              </a:rPr>
              <a:t>     </a:t>
            </a:r>
            <a:r>
              <a:rPr lang="en-US" sz="3600" b="1" dirty="0">
                <a:solidFill>
                  <a:srgbClr val="C00000"/>
                </a:solidFill>
              </a:rPr>
              <a:t>2</a:t>
            </a:r>
            <a:r>
              <a:rPr lang="en-US" sz="3600" b="1" dirty="0">
                <a:solidFill>
                  <a:srgbClr val="C00000"/>
                </a:solidFill>
              </a:rPr>
              <a:t>. Insulin </a:t>
            </a:r>
            <a:r>
              <a:rPr lang="en-US" sz="3600" b="1" dirty="0">
                <a:solidFill>
                  <a:srgbClr val="C00000"/>
                </a:solidFill>
              </a:rPr>
              <a:t>administration</a:t>
            </a:r>
            <a:endParaRPr lang="en-US" sz="3600" dirty="0">
              <a:solidFill>
                <a:srgbClr val="C00000"/>
              </a:solidFill>
            </a:endParaRPr>
          </a:p>
        </p:txBody>
      </p:sp>
      <p:pic>
        <p:nvPicPr>
          <p:cNvPr id="4098" name="Picture 2" descr="http://cdn.lifemartini.com/wp-content/uploads/2013/03/Insulin.jpg"/>
          <p:cNvPicPr>
            <a:picLocks noChangeAspect="1" noChangeArrowheads="1"/>
          </p:cNvPicPr>
          <p:nvPr/>
        </p:nvPicPr>
        <p:blipFill>
          <a:blip r:embed="rId2">
            <a:extLst>
              <a:ext uri="{28A0092B-C50C-407E-A947-70E740481C1C}"/>
            </a:extLst>
          </a:blip>
          <a:srcRect/>
          <a:stretch>
            <a:fillRect/>
          </a:stretch>
        </p:blipFill>
        <p:spPr bwMode="auto">
          <a:xfrm>
            <a:off x="3419872" y="2780928"/>
            <a:ext cx="4914546" cy="3024336"/>
          </a:xfrm>
          <a:prstGeom prst="rect">
            <a:avLst/>
          </a:prstGeom>
          <a:ln>
            <a:noFill/>
          </a:ln>
          <a:effectLst>
            <a:softEdge rad="112500"/>
          </a:effectLst>
          <a:extLst>
            <a:ext uri="{909E8E84-426E-40DD-AFC4-6F175D3DCCD1}"/>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cstate="print"/>
          <a:srcRect/>
          <a:stretch>
            <a:fillRect/>
          </a:stretch>
        </p:blipFill>
        <p:spPr bwMode="auto">
          <a:xfrm>
            <a:off x="4648200" y="4181928"/>
            <a:ext cx="4495800" cy="2676071"/>
          </a:xfrm>
          <a:prstGeom prst="rect">
            <a:avLst/>
          </a:prstGeom>
          <a:ln>
            <a:noFill/>
          </a:ln>
          <a:effectLst>
            <a:softEdge rad="112500"/>
          </a:effectLst>
        </p:spPr>
      </p:pic>
      <p:sp>
        <p:nvSpPr>
          <p:cNvPr id="14338" name="Title 1"/>
          <p:cNvSpPr>
            <a:spLocks noGrp="1"/>
          </p:cNvSpPr>
          <p:nvPr>
            <p:ph type="title"/>
          </p:nvPr>
        </p:nvSpPr>
        <p:spPr/>
        <p:txBody>
          <a:bodyPr/>
          <a:lstStyle/>
          <a:p>
            <a:r>
              <a:rPr lang="en-US" sz="6000" b="1" u="sng" smtClean="0">
                <a:solidFill>
                  <a:srgbClr val="C00000"/>
                </a:solidFill>
                <a:cs typeface="Times New Roman" pitchFamily="18" charset="0"/>
              </a:rPr>
              <a:t>Outline</a:t>
            </a:r>
            <a:endParaRPr lang="ar-SA" sz="6000" b="1" u="sng" smtClean="0">
              <a:solidFill>
                <a:srgbClr val="C00000"/>
              </a:solidFill>
            </a:endParaRPr>
          </a:p>
        </p:txBody>
      </p:sp>
      <p:sp>
        <p:nvSpPr>
          <p:cNvPr id="3" name="Content Placeholder 2"/>
          <p:cNvSpPr>
            <a:spLocks noGrp="1"/>
          </p:cNvSpPr>
          <p:nvPr>
            <p:ph idx="1"/>
          </p:nvPr>
        </p:nvSpPr>
        <p:spPr/>
        <p:txBody>
          <a:bodyPr rtlCol="1">
            <a:normAutofit fontScale="92500"/>
          </a:bodyPr>
          <a:lstStyle/>
          <a:p>
            <a:pPr algn="l" rtl="0" fontAlgn="auto">
              <a:spcAft>
                <a:spcPts val="0"/>
              </a:spcAft>
              <a:buFont typeface="Arial" panose="020B0604020202020204" pitchFamily="34" charset="0"/>
              <a:buChar char="•"/>
              <a:defRPr/>
            </a:pPr>
            <a:r>
              <a:rPr lang="en-US" dirty="0" smtClean="0"/>
              <a:t>Blood Glucose monitoring</a:t>
            </a:r>
          </a:p>
          <a:p>
            <a:pPr algn="l" rtl="0" fontAlgn="auto">
              <a:spcAft>
                <a:spcPts val="0"/>
              </a:spcAft>
              <a:buFont typeface="Arial" panose="020B0604020202020204" pitchFamily="34" charset="0"/>
              <a:buChar char="•"/>
              <a:defRPr/>
            </a:pPr>
            <a:r>
              <a:rPr lang="en-US" dirty="0"/>
              <a:t>Purpose/ Indication  of BGM</a:t>
            </a:r>
            <a:endParaRPr lang="en-US" dirty="0" smtClean="0"/>
          </a:p>
          <a:p>
            <a:pPr algn="l" rtl="0" fontAlgn="auto">
              <a:spcAft>
                <a:spcPts val="0"/>
              </a:spcAft>
              <a:buFont typeface="Arial" panose="020B0604020202020204" pitchFamily="34" charset="0"/>
              <a:buChar char="•"/>
              <a:defRPr/>
            </a:pPr>
            <a:r>
              <a:rPr lang="en-US" dirty="0" smtClean="0"/>
              <a:t>Types of Blood Glucose Tests</a:t>
            </a:r>
          </a:p>
          <a:p>
            <a:pPr algn="l" rtl="0" fontAlgn="auto">
              <a:spcAft>
                <a:spcPts val="0"/>
              </a:spcAft>
              <a:buFont typeface="Arial" panose="020B0604020202020204" pitchFamily="34" charset="0"/>
              <a:buChar char="•"/>
              <a:defRPr/>
            </a:pPr>
            <a:r>
              <a:rPr lang="en-US" dirty="0"/>
              <a:t>Medications that can affect blood glucose levels </a:t>
            </a:r>
            <a:endParaRPr lang="en-US" dirty="0" smtClean="0"/>
          </a:p>
          <a:p>
            <a:pPr algn="l" rtl="0" fontAlgn="auto">
              <a:spcAft>
                <a:spcPts val="0"/>
              </a:spcAft>
              <a:buFont typeface="Arial" panose="020B0604020202020204" pitchFamily="34" charset="0"/>
              <a:buChar char="•"/>
              <a:defRPr/>
            </a:pPr>
            <a:r>
              <a:rPr lang="en-US" dirty="0"/>
              <a:t>Normal and diabetic blood sugar </a:t>
            </a:r>
            <a:r>
              <a:rPr lang="en-US" dirty="0" smtClean="0"/>
              <a:t>ranges</a:t>
            </a:r>
          </a:p>
          <a:p>
            <a:pPr algn="l" rtl="0" fontAlgn="auto">
              <a:spcAft>
                <a:spcPts val="0"/>
              </a:spcAft>
              <a:buFont typeface="Arial" panose="020B0604020202020204" pitchFamily="34" charset="0"/>
              <a:buChar char="•"/>
              <a:defRPr/>
            </a:pPr>
            <a:r>
              <a:rPr lang="en-US" dirty="0" smtClean="0"/>
              <a:t>Insulin Types </a:t>
            </a:r>
          </a:p>
          <a:p>
            <a:pPr algn="l" rtl="0" fontAlgn="auto">
              <a:spcAft>
                <a:spcPts val="0"/>
              </a:spcAft>
              <a:buFont typeface="Arial" panose="020B0604020202020204" pitchFamily="34" charset="0"/>
              <a:buChar char="•"/>
              <a:defRPr/>
            </a:pPr>
            <a:r>
              <a:rPr lang="en-US" dirty="0" smtClean="0"/>
              <a:t>Mixing Insulin </a:t>
            </a:r>
          </a:p>
          <a:p>
            <a:pPr algn="l" rtl="0" fontAlgn="auto">
              <a:spcAft>
                <a:spcPts val="0"/>
              </a:spcAft>
              <a:buFont typeface="Arial" panose="020B0604020202020204" pitchFamily="34" charset="0"/>
              <a:buChar char="•"/>
              <a:defRPr/>
            </a:pPr>
            <a:r>
              <a:rPr lang="en-US" dirty="0" smtClean="0"/>
              <a:t>References</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a:xfrm>
            <a:off x="457200" y="274638"/>
            <a:ext cx="8229600" cy="922337"/>
          </a:xfrm>
        </p:spPr>
        <p:txBody>
          <a:bodyPr/>
          <a:lstStyle/>
          <a:p>
            <a:r>
              <a:rPr lang="en-US" b="1" smtClean="0">
                <a:solidFill>
                  <a:srgbClr val="FF0000"/>
                </a:solidFill>
                <a:cs typeface="Times New Roman" pitchFamily="18" charset="0"/>
              </a:rPr>
              <a:t>Insulin types</a:t>
            </a:r>
            <a:endParaRPr lang="ar-SA" b="1" smtClean="0">
              <a:solidFill>
                <a:srgbClr val="FF0000"/>
              </a:solidFill>
            </a:endParaRPr>
          </a:p>
        </p:txBody>
      </p:sp>
      <p:sp>
        <p:nvSpPr>
          <p:cNvPr id="32770" name="Content Placeholder 2"/>
          <p:cNvSpPr>
            <a:spLocks noGrp="1"/>
          </p:cNvSpPr>
          <p:nvPr>
            <p:ph idx="1"/>
          </p:nvPr>
        </p:nvSpPr>
        <p:spPr/>
        <p:txBody>
          <a:bodyPr/>
          <a:lstStyle/>
          <a:p>
            <a:endParaRPr lang="ar-SA" smtClean="0"/>
          </a:p>
        </p:txBody>
      </p:sp>
      <p:pic>
        <p:nvPicPr>
          <p:cNvPr id="32771" name="Picture 2" descr="http://www.abpischools.org.uk/res/coResourceImport/modules/diabetes_16plus/en-images/insulin_preparation.gif"/>
          <p:cNvPicPr>
            <a:picLocks noChangeAspect="1" noChangeArrowheads="1"/>
          </p:cNvPicPr>
          <p:nvPr/>
        </p:nvPicPr>
        <p:blipFill>
          <a:blip r:embed="rId2"/>
          <a:srcRect/>
          <a:stretch>
            <a:fillRect/>
          </a:stretch>
        </p:blipFill>
        <p:spPr bwMode="auto">
          <a:xfrm>
            <a:off x="33338" y="1163638"/>
            <a:ext cx="9110662" cy="56610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itle 1"/>
          <p:cNvSpPr>
            <a:spLocks noGrp="1"/>
          </p:cNvSpPr>
          <p:nvPr>
            <p:ph type="title"/>
          </p:nvPr>
        </p:nvSpPr>
        <p:spPr>
          <a:xfrm>
            <a:off x="457200" y="236538"/>
            <a:ext cx="8229600" cy="1143000"/>
          </a:xfrm>
        </p:spPr>
        <p:txBody>
          <a:bodyPr/>
          <a:lstStyle/>
          <a:p>
            <a:r>
              <a:rPr lang="en-US" altLang="ar-SA" b="1" u="sng" smtClean="0">
                <a:solidFill>
                  <a:srgbClr val="FF0000"/>
                </a:solidFill>
              </a:rPr>
              <a:t>Delivery Methods</a:t>
            </a:r>
            <a:endParaRPr lang="ar-SA" b="1" u="sng" smtClean="0">
              <a:solidFill>
                <a:srgbClr val="FF0000"/>
              </a:solidFill>
            </a:endParaRPr>
          </a:p>
        </p:txBody>
      </p:sp>
      <p:sp>
        <p:nvSpPr>
          <p:cNvPr id="3" name="Content Placeholder 2"/>
          <p:cNvSpPr>
            <a:spLocks noGrp="1"/>
          </p:cNvSpPr>
          <p:nvPr>
            <p:ph idx="1"/>
          </p:nvPr>
        </p:nvSpPr>
        <p:spPr>
          <a:xfrm>
            <a:off x="457200" y="1379538"/>
            <a:ext cx="8229600" cy="4525962"/>
          </a:xfrm>
        </p:spPr>
        <p:txBody>
          <a:bodyPr rtlCol="1">
            <a:normAutofit/>
          </a:bodyPr>
          <a:lstStyle/>
          <a:p>
            <a:pPr marL="0" indent="0" algn="l" rtl="0" fontAlgn="auto">
              <a:spcBef>
                <a:spcPct val="80000"/>
              </a:spcBef>
              <a:spcAft>
                <a:spcPts val="0"/>
              </a:spcAft>
              <a:buClr>
                <a:srgbClr val="3F0066"/>
              </a:buClr>
              <a:buFont typeface="Arial" panose="020B0604020202020204" pitchFamily="34" charset="0"/>
              <a:buNone/>
              <a:defRPr/>
            </a:pPr>
            <a:r>
              <a:rPr lang="en-US" altLang="ar-SA" dirty="0" smtClean="0"/>
              <a:t>      1.  Insulin Syringe                     2.  Insulin </a:t>
            </a:r>
            <a:r>
              <a:rPr lang="en-US" altLang="ar-SA" dirty="0"/>
              <a:t>Pump</a:t>
            </a:r>
          </a:p>
          <a:p>
            <a:pPr marL="571500" indent="-571500" algn="l" rtl="0" fontAlgn="auto">
              <a:spcBef>
                <a:spcPct val="80000"/>
              </a:spcBef>
              <a:spcAft>
                <a:spcPts val="0"/>
              </a:spcAft>
              <a:buClr>
                <a:srgbClr val="3F0066"/>
              </a:buClr>
              <a:buFont typeface="Arial" panose="020B0604020202020204" pitchFamily="34" charset="0"/>
              <a:buChar char="•"/>
              <a:defRPr/>
            </a:pPr>
            <a:endParaRPr lang="en-US" altLang="ar-SA" dirty="0" smtClean="0"/>
          </a:p>
          <a:p>
            <a:pPr marL="0" indent="0" algn="l" rtl="0" fontAlgn="auto">
              <a:spcBef>
                <a:spcPct val="80000"/>
              </a:spcBef>
              <a:spcAft>
                <a:spcPts val="0"/>
              </a:spcAft>
              <a:buClr>
                <a:srgbClr val="3F0066"/>
              </a:buClr>
              <a:buFont typeface="Arial" panose="020B0604020202020204" pitchFamily="34" charset="0"/>
              <a:buNone/>
              <a:defRPr/>
            </a:pPr>
            <a:endParaRPr lang="en-US" altLang="ar-SA" dirty="0"/>
          </a:p>
          <a:p>
            <a:pPr marL="0" indent="0" algn="l" rtl="0" fontAlgn="auto">
              <a:spcBef>
                <a:spcPct val="80000"/>
              </a:spcBef>
              <a:spcAft>
                <a:spcPts val="0"/>
              </a:spcAft>
              <a:buClr>
                <a:srgbClr val="3F0066"/>
              </a:buClr>
              <a:buFont typeface="Arial" panose="020B0604020202020204" pitchFamily="34" charset="0"/>
              <a:buNone/>
              <a:defRPr/>
            </a:pPr>
            <a:r>
              <a:rPr lang="en-US" altLang="ar-SA" dirty="0" smtClean="0"/>
              <a:t>      3.  Insulin </a:t>
            </a:r>
            <a:r>
              <a:rPr lang="en-US" altLang="ar-SA" dirty="0"/>
              <a:t>Pen</a:t>
            </a:r>
          </a:p>
          <a:p>
            <a:pPr marL="0" indent="0" algn="l" rtl="0" fontAlgn="auto">
              <a:spcAft>
                <a:spcPts val="0"/>
              </a:spcAft>
              <a:buFont typeface="Arial" panose="020B0604020202020204" pitchFamily="34" charset="0"/>
              <a:buNone/>
              <a:defRPr/>
            </a:pPr>
            <a:endParaRPr lang="ar-SA" dirty="0"/>
          </a:p>
        </p:txBody>
      </p:sp>
      <p:pic>
        <p:nvPicPr>
          <p:cNvPr id="33795" name="Picture 4" descr="http://www.bd.com/resource.aspx?IDX=4150"/>
          <p:cNvPicPr>
            <a:picLocks noChangeAspect="1" noChangeArrowheads="1"/>
          </p:cNvPicPr>
          <p:nvPr/>
        </p:nvPicPr>
        <p:blipFill>
          <a:blip r:embed="rId2"/>
          <a:srcRect/>
          <a:stretch>
            <a:fillRect/>
          </a:stretch>
        </p:blipFill>
        <p:spPr bwMode="auto">
          <a:xfrm>
            <a:off x="684213" y="4722813"/>
            <a:ext cx="2833687" cy="2014537"/>
          </a:xfrm>
          <a:prstGeom prst="rect">
            <a:avLst/>
          </a:prstGeom>
          <a:noFill/>
          <a:ln w="9525">
            <a:noFill/>
            <a:miter lim="800000"/>
            <a:headEnd/>
            <a:tailEnd/>
          </a:ln>
        </p:spPr>
      </p:pic>
      <p:pic>
        <p:nvPicPr>
          <p:cNvPr id="33796" name="Picture 2" descr="http://medimart.com/wp-content/uploads/2015/02/00000402.jpg"/>
          <p:cNvPicPr>
            <a:picLocks noChangeAspect="1" noChangeArrowheads="1"/>
          </p:cNvPicPr>
          <p:nvPr/>
        </p:nvPicPr>
        <p:blipFill>
          <a:blip r:embed="rId3"/>
          <a:srcRect/>
          <a:stretch>
            <a:fillRect/>
          </a:stretch>
        </p:blipFill>
        <p:spPr bwMode="auto">
          <a:xfrm>
            <a:off x="900113" y="1989138"/>
            <a:ext cx="2936875" cy="1355725"/>
          </a:xfrm>
          <a:prstGeom prst="rect">
            <a:avLst/>
          </a:prstGeom>
          <a:noFill/>
          <a:ln w="9525">
            <a:noFill/>
            <a:miter lim="800000"/>
            <a:headEnd/>
            <a:tailEnd/>
          </a:ln>
        </p:spPr>
      </p:pic>
      <p:pic>
        <p:nvPicPr>
          <p:cNvPr id="33797" name="Picture 2" descr="http://www.libertymedical.com/uploadedImages/Content/Article/how_pump_works.jpg"/>
          <p:cNvPicPr>
            <a:picLocks noChangeAspect="1" noChangeArrowheads="1"/>
          </p:cNvPicPr>
          <p:nvPr/>
        </p:nvPicPr>
        <p:blipFill>
          <a:blip r:embed="rId4"/>
          <a:srcRect/>
          <a:stretch>
            <a:fillRect/>
          </a:stretch>
        </p:blipFill>
        <p:spPr bwMode="auto">
          <a:xfrm>
            <a:off x="4067175" y="1989138"/>
            <a:ext cx="4932363" cy="46085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6">
              <a:lumMod val="40000"/>
              <a:lumOff val="60000"/>
            </a:schemeClr>
          </a:solidFill>
        </p:spPr>
        <p:txBody>
          <a:bodyPr rtlCol="1">
            <a:normAutofit/>
          </a:bodyPr>
          <a:lstStyle/>
          <a:p>
            <a:pPr fontAlgn="auto">
              <a:spcAft>
                <a:spcPts val="0"/>
              </a:spcAft>
              <a:defRPr/>
            </a:pPr>
            <a:r>
              <a:rPr lang="en-US" dirty="0" smtClean="0"/>
              <a:t>4. Infusion</a:t>
            </a:r>
            <a:endParaRPr lang="en-US" dirty="0"/>
          </a:p>
        </p:txBody>
      </p:sp>
      <p:sp>
        <p:nvSpPr>
          <p:cNvPr id="34818" name="Content Placeholder 2"/>
          <p:cNvSpPr>
            <a:spLocks noGrp="1"/>
          </p:cNvSpPr>
          <p:nvPr>
            <p:ph idx="1"/>
          </p:nvPr>
        </p:nvSpPr>
        <p:spPr/>
        <p:txBody>
          <a:bodyPr/>
          <a:lstStyle/>
          <a:p>
            <a:pPr algn="l"/>
            <a:r>
              <a:rPr lang="en-US" smtClean="0">
                <a:cs typeface="Arial" charset="0"/>
              </a:rPr>
              <a:t>Human regular insulin may be </a:t>
            </a:r>
            <a:r>
              <a:rPr lang="en-US" b="1" smtClean="0">
                <a:solidFill>
                  <a:srgbClr val="FF0000"/>
                </a:solidFill>
                <a:cs typeface="Arial" charset="0"/>
              </a:rPr>
              <a:t>injected directly into the vein</a:t>
            </a:r>
            <a:r>
              <a:rPr lang="en-US" smtClean="0">
                <a:cs typeface="Arial" charset="0"/>
              </a:rPr>
              <a:t> in a hospital setting, with doctor’s order, under close medical supervision only  </a:t>
            </a:r>
          </a:p>
          <a:p>
            <a:pPr algn="l"/>
            <a:r>
              <a:rPr lang="en-US" smtClean="0">
                <a:cs typeface="Arial" charset="0"/>
              </a:rPr>
              <a:t>Insulin is </a:t>
            </a:r>
            <a:r>
              <a:rPr lang="en-US" b="1" smtClean="0">
                <a:solidFill>
                  <a:srgbClr val="FF0000"/>
                </a:solidFill>
                <a:cs typeface="Arial" charset="0"/>
              </a:rPr>
              <a:t>added to intravenous fluids</a:t>
            </a:r>
            <a:r>
              <a:rPr lang="en-US" smtClean="0">
                <a:cs typeface="Arial" charset="0"/>
              </a:rPr>
              <a:t>, and the insulin dose and blood sugar are strictly monitored. </a:t>
            </a:r>
          </a:p>
          <a:p>
            <a:endParaRPr lang="en-US" smtClean="0">
              <a:cs typeface="Arial"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Title 1"/>
          <p:cNvSpPr>
            <a:spLocks noGrp="1"/>
          </p:cNvSpPr>
          <p:nvPr>
            <p:ph type="title"/>
          </p:nvPr>
        </p:nvSpPr>
        <p:spPr/>
        <p:txBody>
          <a:bodyPr/>
          <a:lstStyle/>
          <a:p>
            <a:r>
              <a:rPr lang="en-US" b="1" u="sng" smtClean="0">
                <a:solidFill>
                  <a:srgbClr val="FF0000"/>
                </a:solidFill>
                <a:cs typeface="Times New Roman" pitchFamily="18" charset="0"/>
              </a:rPr>
              <a:t>Route: Subcutaneous </a:t>
            </a:r>
            <a:endParaRPr lang="ar-SA" b="1" u="sng" smtClean="0">
              <a:solidFill>
                <a:srgbClr val="FF0000"/>
              </a:solidFill>
            </a:endParaRPr>
          </a:p>
        </p:txBody>
      </p:sp>
      <p:sp>
        <p:nvSpPr>
          <p:cNvPr id="35842" name="Content Placeholder 2"/>
          <p:cNvSpPr>
            <a:spLocks noGrp="1"/>
          </p:cNvSpPr>
          <p:nvPr>
            <p:ph idx="1"/>
          </p:nvPr>
        </p:nvSpPr>
        <p:spPr/>
        <p:txBody>
          <a:bodyPr/>
          <a:lstStyle/>
          <a:p>
            <a:endParaRPr lang="ar-SA" smtClean="0"/>
          </a:p>
        </p:txBody>
      </p:sp>
      <p:pic>
        <p:nvPicPr>
          <p:cNvPr id="35843" name="Picture 2" descr="http://images.ddccdn.com/cg/images/en3010152.jpg"/>
          <p:cNvPicPr>
            <a:picLocks noChangeAspect="1" noChangeArrowheads="1"/>
          </p:cNvPicPr>
          <p:nvPr/>
        </p:nvPicPr>
        <p:blipFill>
          <a:blip r:embed="rId2"/>
          <a:srcRect/>
          <a:stretch>
            <a:fillRect/>
          </a:stretch>
        </p:blipFill>
        <p:spPr bwMode="auto">
          <a:xfrm>
            <a:off x="323850" y="1412875"/>
            <a:ext cx="8208963" cy="50403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22337"/>
          </a:xfrm>
          <a:solidFill>
            <a:schemeClr val="accent6">
              <a:lumMod val="20000"/>
              <a:lumOff val="80000"/>
            </a:schemeClr>
          </a:solidFill>
          <a:ln>
            <a:solidFill>
              <a:schemeClr val="accent1"/>
            </a:solidFill>
          </a:ln>
        </p:spPr>
        <p:txBody>
          <a:bodyPr rtlCol="1">
            <a:normAutofit fontScale="90000"/>
          </a:bodyPr>
          <a:lstStyle/>
          <a:p>
            <a:pPr fontAlgn="auto">
              <a:spcAft>
                <a:spcPts val="0"/>
              </a:spcAft>
              <a:defRPr/>
            </a:pPr>
            <a:r>
              <a:rPr lang="en-US" b="1" dirty="0" smtClean="0"/>
              <a:t>General Considerations concerning Insulin Administration</a:t>
            </a:r>
            <a:endParaRPr lang="en-US" dirty="0"/>
          </a:p>
        </p:txBody>
      </p:sp>
      <p:sp>
        <p:nvSpPr>
          <p:cNvPr id="3" name="Content Placeholder 2"/>
          <p:cNvSpPr>
            <a:spLocks noGrp="1"/>
          </p:cNvSpPr>
          <p:nvPr>
            <p:ph idx="1"/>
          </p:nvPr>
        </p:nvSpPr>
        <p:spPr/>
        <p:txBody>
          <a:bodyPr rtlCol="1">
            <a:normAutofit fontScale="70000" lnSpcReduction="20000"/>
          </a:bodyPr>
          <a:lstStyle/>
          <a:p>
            <a:pPr marL="0" indent="0" algn="l">
              <a:spcAft>
                <a:spcPts val="0"/>
              </a:spcAft>
              <a:buFont typeface="Arial" panose="020B0604020202020204" pitchFamily="34" charset="0"/>
              <a:buNone/>
              <a:defRPr/>
            </a:pPr>
            <a:r>
              <a:rPr lang="en-US" dirty="0" smtClean="0"/>
              <a:t>1</a:t>
            </a:r>
            <a:r>
              <a:rPr lang="en-US" dirty="0"/>
              <a:t>. </a:t>
            </a:r>
            <a:r>
              <a:rPr lang="en-US" b="1" dirty="0" smtClean="0"/>
              <a:t>Dosage depends on </a:t>
            </a:r>
            <a:r>
              <a:rPr lang="en-US" dirty="0" smtClean="0"/>
              <a:t>glycemic </a:t>
            </a:r>
            <a:r>
              <a:rPr lang="en-US" dirty="0"/>
              <a:t>response of the individual to food intake and exercise regimens. </a:t>
            </a:r>
            <a:r>
              <a:rPr lang="en-US" dirty="0" smtClean="0"/>
              <a:t>(Type </a:t>
            </a:r>
            <a:r>
              <a:rPr lang="en-US" dirty="0"/>
              <a:t>1 diabetic patients and some type 2 diabetic patients </a:t>
            </a:r>
            <a:r>
              <a:rPr lang="en-US" dirty="0" smtClean="0"/>
              <a:t>may </a:t>
            </a:r>
            <a:r>
              <a:rPr lang="en-US" dirty="0"/>
              <a:t>require both rapid- or short- and longer-acting </a:t>
            </a:r>
            <a:r>
              <a:rPr lang="en-US" dirty="0" smtClean="0"/>
              <a:t>insulins, </a:t>
            </a:r>
            <a:r>
              <a:rPr lang="en-US" dirty="0"/>
              <a:t>three or more injections per day to meet glycemic goals</a:t>
            </a:r>
            <a:r>
              <a:rPr lang="en-US" dirty="0" smtClean="0"/>
              <a:t>.) </a:t>
            </a:r>
          </a:p>
          <a:p>
            <a:pPr marL="0" indent="0" algn="l">
              <a:spcAft>
                <a:spcPts val="0"/>
              </a:spcAft>
              <a:buFont typeface="Arial" panose="020B0604020202020204" pitchFamily="34" charset="0"/>
              <a:buNone/>
              <a:defRPr/>
            </a:pPr>
            <a:endParaRPr lang="en-US" dirty="0"/>
          </a:p>
          <a:p>
            <a:pPr marL="0" indent="0" algn="l">
              <a:spcAft>
                <a:spcPts val="0"/>
              </a:spcAft>
              <a:buFont typeface="Arial" panose="020B0604020202020204" pitchFamily="34" charset="0"/>
              <a:buNone/>
              <a:defRPr/>
            </a:pPr>
            <a:r>
              <a:rPr lang="en-US" dirty="0" smtClean="0"/>
              <a:t>2. </a:t>
            </a:r>
            <a:r>
              <a:rPr lang="en-US" b="1" dirty="0" smtClean="0"/>
              <a:t>The </a:t>
            </a:r>
            <a:r>
              <a:rPr lang="en-US" b="1" dirty="0"/>
              <a:t>timing of the injection </a:t>
            </a:r>
            <a:r>
              <a:rPr lang="en-US" dirty="0"/>
              <a:t>depends on blood glucose levels, food consumption, exercise, and types of insulin used. Variables in insulin action (e.g., onset, peak, and duration) must be considered.</a:t>
            </a:r>
          </a:p>
          <a:p>
            <a:pPr marL="0" indent="0" algn="l">
              <a:spcAft>
                <a:spcPts val="0"/>
              </a:spcAft>
              <a:buFont typeface="Arial" panose="020B0604020202020204" pitchFamily="34" charset="0"/>
              <a:buNone/>
              <a:defRPr/>
            </a:pPr>
            <a:endParaRPr lang="en-US" dirty="0" smtClean="0"/>
          </a:p>
          <a:p>
            <a:pPr marL="0" indent="0" algn="l">
              <a:spcAft>
                <a:spcPts val="0"/>
              </a:spcAft>
              <a:buFont typeface="Arial" panose="020B0604020202020204" pitchFamily="34" charset="0"/>
              <a:buNone/>
              <a:defRPr/>
            </a:pPr>
            <a:r>
              <a:rPr lang="en-US" dirty="0" smtClean="0"/>
              <a:t>3.  </a:t>
            </a:r>
            <a:r>
              <a:rPr lang="en-US" b="1" dirty="0" smtClean="0"/>
              <a:t>Rapid-acting </a:t>
            </a:r>
            <a:r>
              <a:rPr lang="en-US" b="1" dirty="0"/>
              <a:t>insulin analogs </a:t>
            </a:r>
            <a:r>
              <a:rPr lang="en-US" dirty="0"/>
              <a:t>should be injected </a:t>
            </a:r>
            <a:r>
              <a:rPr lang="en-US" b="1" dirty="0"/>
              <a:t>within 15 min </a:t>
            </a:r>
            <a:r>
              <a:rPr lang="en-US" dirty="0"/>
              <a:t>before a meal or immediately after a meal. The most commonly recommended interval between injection of short-acting (regular) insulin and a meal is 30 min. </a:t>
            </a:r>
            <a:endParaRPr lang="en-US" dirty="0" smtClean="0"/>
          </a:p>
          <a:p>
            <a:pPr marL="0" indent="0" fontAlgn="auto">
              <a:spcAft>
                <a:spcPts val="0"/>
              </a:spcAft>
              <a:buFont typeface="Arial" panose="020B0604020202020204" pitchFamily="34" charset="0"/>
              <a:buNone/>
              <a:defRPr/>
            </a:pP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075613" cy="922337"/>
          </a:xfrm>
          <a:solidFill>
            <a:schemeClr val="accent6">
              <a:lumMod val="40000"/>
              <a:lumOff val="60000"/>
            </a:schemeClr>
          </a:solidFill>
        </p:spPr>
        <p:txBody>
          <a:bodyPr rtlCol="1">
            <a:normAutofit/>
          </a:bodyPr>
          <a:lstStyle/>
          <a:p>
            <a:pPr fontAlgn="auto">
              <a:spcAft>
                <a:spcPts val="0"/>
              </a:spcAft>
              <a:defRPr/>
            </a:pPr>
            <a:r>
              <a:rPr lang="en-US" dirty="0" smtClean="0"/>
              <a:t>Mixing Insulin </a:t>
            </a:r>
            <a:endParaRPr lang="en-US" dirty="0"/>
          </a:p>
        </p:txBody>
      </p:sp>
      <p:sp>
        <p:nvSpPr>
          <p:cNvPr id="3" name="Content Placeholder 2"/>
          <p:cNvSpPr>
            <a:spLocks noGrp="1"/>
          </p:cNvSpPr>
          <p:nvPr>
            <p:ph idx="1"/>
          </p:nvPr>
        </p:nvSpPr>
        <p:spPr>
          <a:xfrm>
            <a:off x="457200" y="1196975"/>
            <a:ext cx="8229600" cy="4929188"/>
          </a:xfrm>
        </p:spPr>
        <p:txBody>
          <a:bodyPr rtlCol="1">
            <a:normAutofit fontScale="92500" lnSpcReduction="20000"/>
          </a:bodyPr>
          <a:lstStyle/>
          <a:p>
            <a:pPr marL="0" indent="0" algn="l" fontAlgn="auto">
              <a:spcAft>
                <a:spcPts val="0"/>
              </a:spcAft>
              <a:buFont typeface="Arial" panose="020B0604020202020204" pitchFamily="34" charset="0"/>
              <a:buNone/>
              <a:tabLst>
                <a:tab pos="7599363" algn="l"/>
              </a:tabLst>
              <a:defRPr/>
            </a:pPr>
            <a:r>
              <a:rPr lang="en-US" dirty="0" smtClean="0"/>
              <a:t>1. Check </a:t>
            </a:r>
            <a:r>
              <a:rPr lang="en-US" dirty="0"/>
              <a:t>the labels on the insulin bottles to make </a:t>
            </a:r>
            <a:r>
              <a:rPr lang="en-US" dirty="0" smtClean="0"/>
              <a:t>              sure </a:t>
            </a:r>
            <a:r>
              <a:rPr lang="en-US" dirty="0"/>
              <a:t>you have </a:t>
            </a:r>
            <a:r>
              <a:rPr lang="en-US" dirty="0" smtClean="0"/>
              <a:t>the  correct </a:t>
            </a:r>
            <a:r>
              <a:rPr lang="en-US" dirty="0"/>
              <a:t>insulin. Regular, </a:t>
            </a:r>
            <a:r>
              <a:rPr lang="en-US" dirty="0" err="1"/>
              <a:t>lispro</a:t>
            </a:r>
            <a:r>
              <a:rPr lang="en-US" dirty="0"/>
              <a:t> (</a:t>
            </a:r>
            <a:r>
              <a:rPr lang="en-US" dirty="0" smtClean="0"/>
              <a:t>Humalog)</a:t>
            </a:r>
            <a:r>
              <a:rPr lang="en-US" dirty="0"/>
              <a:t> and </a:t>
            </a:r>
            <a:r>
              <a:rPr lang="en-US" dirty="0" err="1"/>
              <a:t>aspart</a:t>
            </a:r>
            <a:r>
              <a:rPr lang="en-US" dirty="0"/>
              <a:t> (</a:t>
            </a:r>
            <a:r>
              <a:rPr lang="en-US" dirty="0" err="1" smtClean="0"/>
              <a:t>NovoLog</a:t>
            </a:r>
            <a:r>
              <a:rPr lang="en-US" dirty="0" smtClean="0"/>
              <a:t>) Insulin </a:t>
            </a:r>
            <a:r>
              <a:rPr lang="en-US" dirty="0"/>
              <a:t>should be clear. NPH insulin should be cloudy</a:t>
            </a:r>
            <a:r>
              <a:rPr lang="en-US" dirty="0" smtClean="0"/>
              <a:t>.</a:t>
            </a:r>
          </a:p>
          <a:p>
            <a:pPr marL="0" indent="0" algn="l" fontAlgn="auto">
              <a:spcAft>
                <a:spcPts val="0"/>
              </a:spcAft>
              <a:buFont typeface="Arial" panose="020B0604020202020204" pitchFamily="34" charset="0"/>
              <a:buNone/>
              <a:tabLst>
                <a:tab pos="7599363" algn="l"/>
              </a:tabLst>
              <a:defRPr/>
            </a:pPr>
            <a:endParaRPr lang="en-US" dirty="0" smtClean="0"/>
          </a:p>
          <a:p>
            <a:pPr marL="0" indent="0" algn="l" fontAlgn="auto">
              <a:spcAft>
                <a:spcPts val="0"/>
              </a:spcAft>
              <a:buFont typeface="Arial" panose="020B0604020202020204" pitchFamily="34" charset="0"/>
              <a:buNone/>
              <a:tabLst>
                <a:tab pos="7599363" algn="l"/>
              </a:tabLst>
              <a:defRPr/>
            </a:pPr>
            <a:r>
              <a:rPr lang="en-US" dirty="0" smtClean="0"/>
              <a:t>2</a:t>
            </a:r>
            <a:r>
              <a:rPr lang="en-US" dirty="0"/>
              <a:t>. </a:t>
            </a:r>
            <a:r>
              <a:rPr lang="en-US" dirty="0" smtClean="0"/>
              <a:t>Throw </a:t>
            </a:r>
            <a:r>
              <a:rPr lang="en-US" dirty="0"/>
              <a:t>away any insulin left in the bottle 30 days after </a:t>
            </a:r>
            <a:r>
              <a:rPr lang="en-US" dirty="0" smtClean="0"/>
              <a:t>you first </a:t>
            </a:r>
            <a:r>
              <a:rPr lang="en-US" dirty="0"/>
              <a:t>open the bottle.</a:t>
            </a:r>
          </a:p>
          <a:p>
            <a:pPr marL="0" indent="0" algn="l" fontAlgn="auto">
              <a:spcAft>
                <a:spcPts val="0"/>
              </a:spcAft>
              <a:buFont typeface="Arial" panose="020B0604020202020204" pitchFamily="34" charset="0"/>
              <a:buNone/>
              <a:tabLst>
                <a:tab pos="7599363" algn="l"/>
              </a:tabLst>
              <a:defRPr/>
            </a:pPr>
            <a:endParaRPr lang="en-US" dirty="0" smtClean="0"/>
          </a:p>
          <a:p>
            <a:pPr marL="0" indent="0" algn="l" fontAlgn="auto">
              <a:spcAft>
                <a:spcPts val="0"/>
              </a:spcAft>
              <a:buFont typeface="Arial" panose="020B0604020202020204" pitchFamily="34" charset="0"/>
              <a:buNone/>
              <a:tabLst>
                <a:tab pos="7599363" algn="l"/>
              </a:tabLst>
              <a:defRPr/>
            </a:pPr>
            <a:r>
              <a:rPr lang="en-US" dirty="0" smtClean="0"/>
              <a:t>3</a:t>
            </a:r>
            <a:r>
              <a:rPr lang="en-US" dirty="0"/>
              <a:t>. Gently roll the bottle of cloudy </a:t>
            </a:r>
            <a:r>
              <a:rPr lang="en-US" dirty="0" smtClean="0"/>
              <a:t>insulin</a:t>
            </a:r>
            <a:r>
              <a:rPr lang="en-US" dirty="0"/>
              <a:t> between your </a:t>
            </a:r>
            <a:r>
              <a:rPr lang="en-US" dirty="0" smtClean="0"/>
              <a:t> hands </a:t>
            </a:r>
            <a:r>
              <a:rPr lang="en-US" dirty="0"/>
              <a:t>until it is mixed, </a:t>
            </a:r>
            <a:r>
              <a:rPr lang="en-US" dirty="0" smtClean="0"/>
              <a:t>and</a:t>
            </a:r>
            <a:r>
              <a:rPr lang="en-US" dirty="0"/>
              <a:t> there is no powder </a:t>
            </a:r>
            <a:r>
              <a:rPr lang="en-US" dirty="0" smtClean="0"/>
              <a:t> on the  </a:t>
            </a:r>
            <a:r>
              <a:rPr lang="en-US" dirty="0"/>
              <a:t>bottom of the </a:t>
            </a:r>
            <a:r>
              <a:rPr lang="en-US" dirty="0" smtClean="0"/>
              <a:t>bottle.  </a:t>
            </a:r>
          </a:p>
          <a:p>
            <a:pPr marL="0" indent="0" algn="l" fontAlgn="auto">
              <a:spcAft>
                <a:spcPts val="0"/>
              </a:spcAft>
              <a:buFont typeface="Arial" panose="020B0604020202020204" pitchFamily="34" charset="0"/>
              <a:buNone/>
              <a:tabLst>
                <a:tab pos="7599363" algn="l"/>
              </a:tabLst>
              <a:defRPr/>
            </a:pP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rtlCol="1">
            <a:normAutofit fontScale="85000" lnSpcReduction="10000"/>
          </a:bodyPr>
          <a:lstStyle/>
          <a:p>
            <a:pPr marL="0" indent="0" algn="l" fontAlgn="auto">
              <a:spcAft>
                <a:spcPts val="0"/>
              </a:spcAft>
              <a:buFont typeface="Arial" panose="020B0604020202020204" pitchFamily="34" charset="0"/>
              <a:buNone/>
              <a:defRPr/>
            </a:pPr>
            <a:r>
              <a:rPr lang="en-US" dirty="0"/>
              <a:t>4. Do not shake the insulin bottle because this can cause air bubbles. Tiny air bubbles are not dangerous, but they will decrease the amount of insulin in the syringe.</a:t>
            </a:r>
          </a:p>
          <a:p>
            <a:pPr marL="0" indent="0" algn="l" fontAlgn="auto">
              <a:spcAft>
                <a:spcPts val="0"/>
              </a:spcAft>
              <a:buFont typeface="Arial" panose="020B0604020202020204" pitchFamily="34" charset="0"/>
              <a:buNone/>
              <a:defRPr/>
            </a:pPr>
            <a:endParaRPr lang="en-US" dirty="0" smtClean="0"/>
          </a:p>
          <a:p>
            <a:pPr marL="0" indent="0" algn="l" fontAlgn="auto">
              <a:spcAft>
                <a:spcPts val="0"/>
              </a:spcAft>
              <a:buFont typeface="Arial" panose="020B0604020202020204" pitchFamily="34" charset="0"/>
              <a:buNone/>
              <a:defRPr/>
            </a:pPr>
            <a:r>
              <a:rPr lang="en-US" dirty="0" smtClean="0"/>
              <a:t>5.  Aspirate clear Insulin first before the Cloudy Insulin</a:t>
            </a:r>
          </a:p>
          <a:p>
            <a:pPr marL="0" indent="0" algn="l" fontAlgn="auto">
              <a:spcAft>
                <a:spcPts val="0"/>
              </a:spcAft>
              <a:buFont typeface="Arial" panose="020B0604020202020204" pitchFamily="34" charset="0"/>
              <a:buNone/>
              <a:defRPr/>
            </a:pPr>
            <a:endParaRPr lang="en-US" dirty="0" smtClean="0"/>
          </a:p>
          <a:p>
            <a:pPr marL="0" indent="0" algn="l" fontAlgn="auto">
              <a:spcAft>
                <a:spcPts val="0"/>
              </a:spcAft>
              <a:buFont typeface="Arial" panose="020B0604020202020204" pitchFamily="34" charset="0"/>
              <a:buNone/>
              <a:defRPr/>
            </a:pPr>
            <a:r>
              <a:rPr lang="en-US" dirty="0" smtClean="0"/>
              <a:t>6</a:t>
            </a:r>
            <a:r>
              <a:rPr lang="en-US" dirty="0"/>
              <a:t>. If you get more units of cloudy insulin in the syringe than are needed, </a:t>
            </a:r>
            <a:r>
              <a:rPr lang="en-US" b="1" dirty="0"/>
              <a:t>do not push any insulin back into the bottle.</a:t>
            </a:r>
            <a:r>
              <a:rPr lang="en-US" dirty="0"/>
              <a:t> Remove the syringe and throw it into your needle disposal box. Get a new syringe and start over. </a:t>
            </a:r>
          </a:p>
        </p:txBody>
      </p:sp>
      <p:sp>
        <p:nvSpPr>
          <p:cNvPr id="4" name="Title 1"/>
          <p:cNvSpPr>
            <a:spLocks noGrp="1"/>
          </p:cNvSpPr>
          <p:nvPr>
            <p:ph type="title"/>
          </p:nvPr>
        </p:nvSpPr>
        <p:spPr>
          <a:solidFill>
            <a:schemeClr val="accent6">
              <a:lumMod val="40000"/>
              <a:lumOff val="60000"/>
            </a:schemeClr>
          </a:solidFill>
        </p:spPr>
        <p:txBody>
          <a:bodyPr rtlCol="1">
            <a:normAutofit/>
          </a:bodyPr>
          <a:lstStyle/>
          <a:p>
            <a:pPr fontAlgn="auto">
              <a:spcAft>
                <a:spcPts val="0"/>
              </a:spcAft>
              <a:defRPr/>
            </a:pPr>
            <a:r>
              <a:rPr lang="en-US" dirty="0" smtClean="0"/>
              <a:t>Mixing Insulin </a:t>
            </a:r>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6">
              <a:lumMod val="40000"/>
              <a:lumOff val="60000"/>
            </a:schemeClr>
          </a:solidFill>
        </p:spPr>
        <p:txBody>
          <a:bodyPr rtlCol="1">
            <a:normAutofit/>
          </a:bodyPr>
          <a:lstStyle/>
          <a:p>
            <a:pPr fontAlgn="auto">
              <a:spcAft>
                <a:spcPts val="0"/>
              </a:spcAft>
              <a:defRPr/>
            </a:pPr>
            <a:r>
              <a:rPr lang="en-US" dirty="0" smtClean="0"/>
              <a:t>Patient Education</a:t>
            </a:r>
            <a:endParaRPr lang="en-US" dirty="0"/>
          </a:p>
        </p:txBody>
      </p:sp>
      <p:sp>
        <p:nvSpPr>
          <p:cNvPr id="3" name="Content Placeholder 2"/>
          <p:cNvSpPr>
            <a:spLocks noGrp="1"/>
          </p:cNvSpPr>
          <p:nvPr>
            <p:ph idx="1"/>
          </p:nvPr>
        </p:nvSpPr>
        <p:spPr/>
        <p:txBody>
          <a:bodyPr rtlCol="1">
            <a:normAutofit fontScale="70000" lnSpcReduction="20000"/>
          </a:bodyPr>
          <a:lstStyle/>
          <a:p>
            <a:pPr marL="0" indent="0" algn="l">
              <a:spcAft>
                <a:spcPts val="0"/>
              </a:spcAft>
              <a:buFont typeface="Arial" panose="020B0604020202020204" pitchFamily="34" charset="0"/>
              <a:buNone/>
              <a:defRPr/>
            </a:pPr>
            <a:r>
              <a:rPr lang="en-US" b="1" dirty="0" smtClean="0"/>
              <a:t>A - Storage </a:t>
            </a:r>
          </a:p>
          <a:p>
            <a:pPr marL="0" indent="0" algn="l">
              <a:spcAft>
                <a:spcPts val="0"/>
              </a:spcAft>
              <a:buFont typeface="Arial" panose="020B0604020202020204" pitchFamily="34" charset="0"/>
              <a:buNone/>
              <a:defRPr/>
            </a:pPr>
            <a:r>
              <a:rPr lang="en-US" b="1" dirty="0" smtClean="0"/>
              <a:t>1. </a:t>
            </a:r>
            <a:r>
              <a:rPr lang="en-US" dirty="0" smtClean="0"/>
              <a:t>Vials </a:t>
            </a:r>
            <a:r>
              <a:rPr lang="en-US" dirty="0"/>
              <a:t>of insulin not in use should be refrigerated. Extreme temperatures (&lt;36 or &gt;86°F, &lt;2 or &gt;30°C) and excess agitation should be avoided to prevent loss of potency, clumping, frosting, or precipitation. </a:t>
            </a:r>
            <a:endParaRPr lang="en-US" dirty="0" smtClean="0"/>
          </a:p>
          <a:p>
            <a:pPr marL="0" indent="0" algn="l">
              <a:spcAft>
                <a:spcPts val="0"/>
              </a:spcAft>
              <a:buFont typeface="Arial" panose="020B0604020202020204" pitchFamily="34" charset="0"/>
              <a:buNone/>
              <a:defRPr/>
            </a:pPr>
            <a:endParaRPr lang="en-US" dirty="0" smtClean="0"/>
          </a:p>
          <a:p>
            <a:pPr marL="0" indent="0" algn="l">
              <a:spcAft>
                <a:spcPts val="0"/>
              </a:spcAft>
              <a:buFont typeface="Arial" panose="020B0604020202020204" pitchFamily="34" charset="0"/>
              <a:buNone/>
              <a:defRPr/>
            </a:pPr>
            <a:r>
              <a:rPr lang="en-US" dirty="0" smtClean="0"/>
              <a:t>2. Specific </a:t>
            </a:r>
            <a:r>
              <a:rPr lang="en-US" dirty="0"/>
              <a:t>storage guidelines provided by the manufacturer should be followed. Insulin in use may be kept at room temperature to limit local irritation at the injection site, which may occur when cold insulin is </a:t>
            </a:r>
            <a:r>
              <a:rPr lang="en-US" dirty="0" smtClean="0"/>
              <a:t>used.</a:t>
            </a:r>
          </a:p>
          <a:p>
            <a:pPr marL="0" indent="0" algn="l">
              <a:spcAft>
                <a:spcPts val="0"/>
              </a:spcAft>
              <a:buFont typeface="Arial" panose="020B0604020202020204" pitchFamily="34" charset="0"/>
              <a:buNone/>
              <a:defRPr/>
            </a:pPr>
            <a:endParaRPr lang="en-US" dirty="0" smtClean="0"/>
          </a:p>
          <a:p>
            <a:pPr marL="0" indent="0" algn="l">
              <a:spcAft>
                <a:spcPts val="0"/>
              </a:spcAft>
              <a:buFont typeface="Arial" panose="020B0604020202020204" pitchFamily="34" charset="0"/>
              <a:buNone/>
              <a:defRPr/>
            </a:pPr>
            <a:r>
              <a:rPr lang="en-US" dirty="0" smtClean="0"/>
              <a:t>3. The </a:t>
            </a:r>
            <a:r>
              <a:rPr lang="en-US" dirty="0"/>
              <a:t>patient should always have available a spare bottle of each type of insulin used. Although an expiration date is stamped on each vial of insulin, a loss in potency may occur after the bottle has been in use for &gt;1 month, especially if it was stored at room </a:t>
            </a:r>
            <a:r>
              <a:rPr lang="en-US" dirty="0" smtClean="0"/>
              <a:t>temperature.</a:t>
            </a:r>
          </a:p>
          <a:p>
            <a:pPr marL="0" indent="0" fontAlgn="auto">
              <a:spcAft>
                <a:spcPts val="0"/>
              </a:spcAft>
              <a:buFont typeface="Arial" panose="020B0604020202020204" pitchFamily="34" charset="0"/>
              <a:buNone/>
              <a:defRPr/>
            </a:pPr>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6">
              <a:lumMod val="40000"/>
              <a:lumOff val="60000"/>
            </a:schemeClr>
          </a:solidFill>
        </p:spPr>
        <p:txBody>
          <a:bodyPr rtlCol="1">
            <a:normAutofit/>
          </a:bodyPr>
          <a:lstStyle/>
          <a:p>
            <a:pPr fontAlgn="auto">
              <a:spcAft>
                <a:spcPts val="0"/>
              </a:spcAft>
              <a:defRPr/>
            </a:pPr>
            <a:r>
              <a:rPr lang="en-US" dirty="0" smtClean="0"/>
              <a:t>Patient Education</a:t>
            </a:r>
            <a:endParaRPr lang="en-US" dirty="0"/>
          </a:p>
        </p:txBody>
      </p:sp>
      <p:sp>
        <p:nvSpPr>
          <p:cNvPr id="3" name="Content Placeholder 2"/>
          <p:cNvSpPr>
            <a:spLocks noGrp="1"/>
          </p:cNvSpPr>
          <p:nvPr>
            <p:ph idx="1"/>
          </p:nvPr>
        </p:nvSpPr>
        <p:spPr/>
        <p:txBody>
          <a:bodyPr rtlCol="1">
            <a:normAutofit fontScale="85000" lnSpcReduction="20000"/>
          </a:bodyPr>
          <a:lstStyle/>
          <a:p>
            <a:pPr marL="0" indent="0" algn="l">
              <a:spcAft>
                <a:spcPts val="0"/>
              </a:spcAft>
              <a:buFont typeface="Arial" panose="020B0604020202020204" pitchFamily="34" charset="0"/>
              <a:buNone/>
              <a:defRPr/>
            </a:pPr>
            <a:r>
              <a:rPr lang="en-US" dirty="0" smtClean="0"/>
              <a:t>4. Inspect </a:t>
            </a:r>
            <a:r>
              <a:rPr lang="en-US" dirty="0"/>
              <a:t>the bottle before each use for changes (i.e., clumping, frosting, precipitation, or change in clarity or color) that may signify a loss in potency. </a:t>
            </a:r>
            <a:endParaRPr lang="en-US" dirty="0" smtClean="0"/>
          </a:p>
          <a:p>
            <a:pPr marL="0" indent="0" algn="l">
              <a:spcAft>
                <a:spcPts val="0"/>
              </a:spcAft>
              <a:buFont typeface="Arial" panose="020B0604020202020204" pitchFamily="34" charset="0"/>
              <a:buNone/>
              <a:defRPr/>
            </a:pPr>
            <a:endParaRPr lang="en-US" dirty="0" smtClean="0"/>
          </a:p>
          <a:p>
            <a:pPr marL="0" indent="0" algn="l">
              <a:spcAft>
                <a:spcPts val="0"/>
              </a:spcAft>
              <a:buFont typeface="Arial" panose="020B0604020202020204" pitchFamily="34" charset="0"/>
              <a:buNone/>
              <a:defRPr/>
            </a:pPr>
            <a:r>
              <a:rPr lang="en-US" dirty="0" smtClean="0"/>
              <a:t>5. Relate </a:t>
            </a:r>
            <a:r>
              <a:rPr lang="en-US" dirty="0"/>
              <a:t>any unexplained increase in blood glucose to possible reductions in insulin potency</a:t>
            </a:r>
            <a:r>
              <a:rPr lang="en-US" dirty="0" smtClean="0"/>
              <a:t>.</a:t>
            </a:r>
          </a:p>
          <a:p>
            <a:pPr marL="0" indent="0" algn="l">
              <a:spcAft>
                <a:spcPts val="0"/>
              </a:spcAft>
              <a:buFont typeface="Arial" panose="020B0604020202020204" pitchFamily="34" charset="0"/>
              <a:buNone/>
              <a:defRPr/>
            </a:pPr>
            <a:endParaRPr lang="en-US" dirty="0" smtClean="0"/>
          </a:p>
          <a:p>
            <a:pPr marL="0" indent="0" algn="l">
              <a:spcAft>
                <a:spcPts val="0"/>
              </a:spcAft>
              <a:buFont typeface="Arial" panose="020B0604020202020204" pitchFamily="34" charset="0"/>
              <a:buNone/>
              <a:defRPr/>
            </a:pPr>
            <a:r>
              <a:rPr lang="en-US" dirty="0" smtClean="0"/>
              <a:t>6. </a:t>
            </a:r>
            <a:r>
              <a:rPr lang="en-US" dirty="0"/>
              <a:t>If uncertain about the potency of a vial of insulin, the </a:t>
            </a:r>
            <a:r>
              <a:rPr lang="en-US" dirty="0" smtClean="0"/>
              <a:t>patient should </a:t>
            </a:r>
            <a:r>
              <a:rPr lang="en-US" dirty="0"/>
              <a:t>replace the vial </a:t>
            </a:r>
            <a:r>
              <a:rPr lang="en-US" dirty="0" smtClean="0"/>
              <a:t> </a:t>
            </a:r>
            <a:r>
              <a:rPr lang="en-US" dirty="0"/>
              <a:t>with another of the same type</a:t>
            </a:r>
            <a:r>
              <a:rPr lang="en-US" dirty="0" smtClean="0"/>
              <a:t>.</a:t>
            </a:r>
          </a:p>
          <a:p>
            <a:pPr marL="0" indent="0" fontAlgn="auto">
              <a:spcAft>
                <a:spcPts val="0"/>
              </a:spcAft>
              <a:buFont typeface="Arial" panose="020B0604020202020204" pitchFamily="34" charset="0"/>
              <a:buNone/>
              <a:defRPr/>
            </a:pPr>
            <a:r>
              <a:rPr lang="en-US" dirty="0" smtClean="0"/>
              <a:t>.</a:t>
            </a:r>
            <a:endParaRPr lang="en-US" dirty="0"/>
          </a:p>
          <a:p>
            <a:pPr marL="0" indent="0" fontAlgn="auto">
              <a:spcAft>
                <a:spcPts val="0"/>
              </a:spcAft>
              <a:buFont typeface="Arial" panose="020B0604020202020204" pitchFamily="34" charset="0"/>
              <a:buNone/>
              <a:defRPr/>
            </a:pPr>
            <a:endParaRPr lang="en-US" dirty="0"/>
          </a:p>
        </p:txBody>
      </p:sp>
      <p:sp>
        <p:nvSpPr>
          <p:cNvPr id="5" name="Rounded Rectangle 4"/>
          <p:cNvSpPr/>
          <p:nvPr/>
        </p:nvSpPr>
        <p:spPr>
          <a:xfrm>
            <a:off x="1258888" y="5405438"/>
            <a:ext cx="7058025" cy="1047750"/>
          </a:xfrm>
          <a:prstGeom prst="round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000" b="1" dirty="0">
                <a:solidFill>
                  <a:sysClr val="windowText" lastClr="000000"/>
                </a:solidFill>
              </a:rPr>
              <a:t>Rapid- </a:t>
            </a:r>
            <a:r>
              <a:rPr lang="en-US" sz="2000" b="1" dirty="0">
                <a:solidFill>
                  <a:sysClr val="windowText" lastClr="000000"/>
                </a:solidFill>
              </a:rPr>
              <a:t>and short-acting insulins as well as insulin glargine to be clear ;  all other insulin types </a:t>
            </a:r>
            <a:r>
              <a:rPr lang="en-US" sz="2000" b="1" dirty="0">
                <a:solidFill>
                  <a:sysClr val="windowText" lastClr="000000"/>
                </a:solidFill>
              </a:rPr>
              <a:t>are uniformly </a:t>
            </a:r>
            <a:r>
              <a:rPr lang="en-US" sz="2000" b="1" dirty="0">
                <a:solidFill>
                  <a:sysClr val="windowText" lastClr="000000"/>
                </a:solidFill>
              </a:rPr>
              <a:t>cloudy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6">
              <a:lumMod val="20000"/>
              <a:lumOff val="80000"/>
            </a:schemeClr>
          </a:solidFill>
        </p:spPr>
        <p:txBody>
          <a:bodyPr rtlCol="1">
            <a:normAutofit/>
          </a:bodyPr>
          <a:lstStyle/>
          <a:p>
            <a:pPr fontAlgn="auto">
              <a:spcAft>
                <a:spcPts val="0"/>
              </a:spcAft>
              <a:defRPr/>
            </a:pPr>
            <a:r>
              <a:rPr lang="en-US" b="1" dirty="0"/>
              <a:t>PATIENT </a:t>
            </a:r>
            <a:r>
              <a:rPr lang="en-US" b="1" dirty="0" smtClean="0"/>
              <a:t>MANAGEMENT</a:t>
            </a:r>
            <a:endParaRPr lang="en-US" dirty="0"/>
          </a:p>
        </p:txBody>
      </p:sp>
      <p:sp>
        <p:nvSpPr>
          <p:cNvPr id="41986" name="Content Placeholder 2"/>
          <p:cNvSpPr>
            <a:spLocks noGrp="1"/>
          </p:cNvSpPr>
          <p:nvPr>
            <p:ph idx="1"/>
          </p:nvPr>
        </p:nvSpPr>
        <p:spPr/>
        <p:txBody>
          <a:bodyPr/>
          <a:lstStyle/>
          <a:p>
            <a:pPr marL="0" indent="0" algn="l">
              <a:buFont typeface="Arial" charset="0"/>
              <a:buNone/>
            </a:pPr>
            <a:r>
              <a:rPr lang="en-US" sz="1800" b="1" smtClean="0">
                <a:cs typeface="Arial" charset="0"/>
              </a:rPr>
              <a:t>B - Self-monitoring </a:t>
            </a:r>
          </a:p>
          <a:p>
            <a:pPr marL="0" indent="0" algn="l">
              <a:buFont typeface="Arial" charset="0"/>
              <a:buNone/>
            </a:pPr>
            <a:r>
              <a:rPr lang="en-US" sz="1800" smtClean="0">
                <a:cs typeface="Arial" charset="0"/>
              </a:rPr>
              <a:t>1. Whenever possible, insulin-using patients should </a:t>
            </a:r>
            <a:r>
              <a:rPr lang="en-US" sz="1800" b="1" smtClean="0">
                <a:cs typeface="Arial" charset="0"/>
              </a:rPr>
              <a:t>practice self-monitoring </a:t>
            </a:r>
            <a:r>
              <a:rPr lang="en-US" sz="1800" smtClean="0">
                <a:cs typeface="Arial" charset="0"/>
              </a:rPr>
              <a:t>of blood glucose (SMBG</a:t>
            </a:r>
          </a:p>
          <a:p>
            <a:pPr marL="0" indent="0" algn="l">
              <a:buFont typeface="Arial" charset="0"/>
              <a:buNone/>
            </a:pPr>
            <a:r>
              <a:rPr lang="en-US" sz="1800" smtClean="0">
                <a:cs typeface="Arial" charset="0"/>
              </a:rPr>
              <a:t>2.  Illness, traveling, and any change in routine (e.g., increased exercise and a different diet during vacation) may </a:t>
            </a:r>
            <a:r>
              <a:rPr lang="en-US" sz="1800" b="1" smtClean="0">
                <a:cs typeface="Arial" charset="0"/>
              </a:rPr>
              <a:t>require more frequent SMBG </a:t>
            </a:r>
            <a:r>
              <a:rPr lang="en-US" sz="1800" smtClean="0">
                <a:cs typeface="Arial" charset="0"/>
              </a:rPr>
              <a:t>under the guidance of a physician. </a:t>
            </a:r>
          </a:p>
          <a:p>
            <a:pPr marL="0" indent="0" algn="l">
              <a:buFont typeface="Arial" charset="0"/>
              <a:buNone/>
            </a:pPr>
            <a:r>
              <a:rPr lang="en-US" sz="1800" smtClean="0">
                <a:cs typeface="Arial" charset="0"/>
              </a:rPr>
              <a:t>3. During illness, it is important </a:t>
            </a:r>
            <a:r>
              <a:rPr lang="en-US" sz="1800" b="1" smtClean="0">
                <a:cs typeface="Arial" charset="0"/>
              </a:rPr>
              <a:t>that insulin be continued </a:t>
            </a:r>
            <a:r>
              <a:rPr lang="en-US" sz="1800" smtClean="0">
                <a:cs typeface="Arial" charset="0"/>
              </a:rPr>
              <a:t>even if the patient is unable to eat or is vomiting. </a:t>
            </a:r>
          </a:p>
          <a:p>
            <a:pPr marL="0" indent="0" algn="l">
              <a:buFont typeface="Arial" charset="0"/>
              <a:buNone/>
            </a:pPr>
            <a:r>
              <a:rPr lang="en-US" sz="1800" smtClean="0">
                <a:cs typeface="Arial" charset="0"/>
              </a:rPr>
              <a:t>4. When accompanied by hyperglycemia, a positive urine or blood test for ketones during illness indicates a </a:t>
            </a:r>
            <a:r>
              <a:rPr lang="en-US" sz="1800" b="1" smtClean="0">
                <a:cs typeface="Arial" charset="0"/>
              </a:rPr>
              <a:t>need for extra, </a:t>
            </a:r>
            <a:r>
              <a:rPr lang="en-US" sz="1800" smtClean="0">
                <a:cs typeface="Arial" charset="0"/>
              </a:rPr>
              <a:t>not less, insulin. </a:t>
            </a:r>
          </a:p>
          <a:p>
            <a:pPr marL="0" indent="0" algn="l">
              <a:buFont typeface="Arial" charset="0"/>
              <a:buNone/>
            </a:pPr>
            <a:r>
              <a:rPr lang="en-US" sz="1800" smtClean="0">
                <a:cs typeface="Arial" charset="0"/>
              </a:rPr>
              <a:t>5.  Eating within a few minutes after (or before) injecting short-acting insulin is discouraged because it substantially </a:t>
            </a:r>
            <a:r>
              <a:rPr lang="en-US" sz="1800" b="1" smtClean="0">
                <a:cs typeface="Arial" charset="0"/>
              </a:rPr>
              <a:t>reduces the ability of that insulin to prevent a rapid rise </a:t>
            </a:r>
            <a:r>
              <a:rPr lang="en-US" sz="1800" smtClean="0">
                <a:cs typeface="Arial" charset="0"/>
              </a:rPr>
              <a:t>in blood glucose and may increase the risk of delayed hypoglycemia</a:t>
            </a:r>
          </a:p>
          <a:p>
            <a:pPr marL="0" indent="0" algn="l">
              <a:buFont typeface="Arial" charset="0"/>
              <a:buNone/>
            </a:pPr>
            <a:endParaRPr lang="en-US" sz="1800" smtClean="0">
              <a:cs typeface="Arial"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a:spLocks noGrp="1"/>
          </p:cNvSpPr>
          <p:nvPr>
            <p:ph type="title"/>
          </p:nvPr>
        </p:nvSpPr>
        <p:spPr/>
        <p:txBody>
          <a:bodyPr/>
          <a:lstStyle/>
          <a:p>
            <a:r>
              <a:rPr lang="en-US" sz="4000" b="1" smtClean="0">
                <a:solidFill>
                  <a:srgbClr val="C00000"/>
                </a:solidFill>
                <a:cs typeface="Times New Roman" pitchFamily="18" charset="0"/>
              </a:rPr>
              <a:t>Introduction </a:t>
            </a:r>
          </a:p>
        </p:txBody>
      </p:sp>
      <p:sp>
        <p:nvSpPr>
          <p:cNvPr id="3" name="Content Placeholder 2"/>
          <p:cNvSpPr>
            <a:spLocks noGrp="1"/>
          </p:cNvSpPr>
          <p:nvPr>
            <p:ph idx="1"/>
          </p:nvPr>
        </p:nvSpPr>
        <p:spPr>
          <a:xfrm>
            <a:off x="457200" y="1600200"/>
            <a:ext cx="7715250" cy="4525963"/>
          </a:xfrm>
        </p:spPr>
        <p:txBody>
          <a:bodyPr rtlCol="1">
            <a:noAutofit/>
          </a:bodyPr>
          <a:lstStyle/>
          <a:p>
            <a:pPr algn="l" rtl="0" fontAlgn="auto">
              <a:spcAft>
                <a:spcPts val="0"/>
              </a:spcAft>
              <a:buFont typeface="Wingdings" panose="05000000000000000000" pitchFamily="2" charset="2"/>
              <a:buChar char="Ø"/>
              <a:defRPr/>
            </a:pPr>
            <a:r>
              <a:rPr lang="en-US" sz="2800" dirty="0" smtClean="0">
                <a:latin typeface="+mj-lt"/>
              </a:rPr>
              <a:t>Blood Glucose Monitoring is a cornerstone of diabetes management and Self Monitoring of blood Glucose (SBMG) levels by patient has dramatically altered  diabetes care</a:t>
            </a:r>
          </a:p>
          <a:p>
            <a:pPr algn="l" rtl="0" fontAlgn="auto">
              <a:spcAft>
                <a:spcPts val="0"/>
              </a:spcAft>
              <a:buFont typeface="Wingdings" panose="05000000000000000000" pitchFamily="2" charset="2"/>
              <a:buChar char="Ø"/>
              <a:defRPr/>
            </a:pPr>
            <a:r>
              <a:rPr lang="en-US" sz="2800" dirty="0" smtClean="0">
                <a:latin typeface="+mj-lt"/>
              </a:rPr>
              <a:t>Frequent SBMG  enables diabetic patients to adjust the treatment regimen  to obtain optimal blood glucose control</a:t>
            </a:r>
          </a:p>
          <a:p>
            <a:pPr algn="l" rtl="0" fontAlgn="auto">
              <a:spcAft>
                <a:spcPts val="0"/>
              </a:spcAft>
              <a:buFont typeface="Wingdings" panose="05000000000000000000" pitchFamily="2" charset="2"/>
              <a:buChar char="Ø"/>
              <a:defRPr/>
            </a:pPr>
            <a:endParaRPr lang="en-US" sz="2800" dirty="0" smtClean="0">
              <a:latin typeface="+mj-lt"/>
            </a:endParaRPr>
          </a:p>
          <a:p>
            <a:pPr marL="0" indent="0" algn="l" rtl="0" fontAlgn="auto">
              <a:spcAft>
                <a:spcPts val="0"/>
              </a:spcAft>
              <a:buFont typeface="Arial" panose="020B0604020202020204" pitchFamily="34" charset="0"/>
              <a:buNone/>
              <a:defRPr/>
            </a:pPr>
            <a:endParaRPr lang="en-US" sz="2800" dirty="0">
              <a:latin typeface="+mj-lt"/>
            </a:endParaRPr>
          </a:p>
          <a:p>
            <a:pPr marL="0" indent="0" algn="l" rtl="0" fontAlgn="auto">
              <a:spcAft>
                <a:spcPts val="0"/>
              </a:spcAft>
              <a:buFont typeface="Arial" panose="020B0604020202020204" pitchFamily="34" charset="0"/>
              <a:buNone/>
              <a:defRPr/>
            </a:pPr>
            <a:r>
              <a:rPr lang="en-US" sz="2800" dirty="0" smtClean="0">
                <a:latin typeface="+mj-lt"/>
              </a:rPr>
              <a:t>         </a:t>
            </a:r>
            <a:endParaRPr lang="en-US" sz="2800" dirty="0">
              <a:latin typeface="+mj-lt"/>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6">
              <a:lumMod val="20000"/>
              <a:lumOff val="80000"/>
            </a:schemeClr>
          </a:solidFill>
        </p:spPr>
        <p:txBody>
          <a:bodyPr rtlCol="1">
            <a:normAutofit/>
          </a:bodyPr>
          <a:lstStyle/>
          <a:p>
            <a:pPr fontAlgn="auto">
              <a:spcAft>
                <a:spcPts val="0"/>
              </a:spcAft>
              <a:defRPr/>
            </a:pPr>
            <a:r>
              <a:rPr lang="en-US" b="1" dirty="0"/>
              <a:t>PATIENT </a:t>
            </a:r>
            <a:r>
              <a:rPr lang="en-US" b="1" dirty="0" smtClean="0"/>
              <a:t>MANAGEMENT</a:t>
            </a:r>
            <a:endParaRPr lang="en-US" dirty="0"/>
          </a:p>
        </p:txBody>
      </p:sp>
      <p:sp>
        <p:nvSpPr>
          <p:cNvPr id="43010" name="Content Placeholder 2"/>
          <p:cNvSpPr>
            <a:spLocks noGrp="1"/>
          </p:cNvSpPr>
          <p:nvPr>
            <p:ph idx="1"/>
          </p:nvPr>
        </p:nvSpPr>
        <p:spPr/>
        <p:txBody>
          <a:bodyPr/>
          <a:lstStyle/>
          <a:p>
            <a:pPr marL="0" indent="0" algn="l">
              <a:buFont typeface="Arial" charset="0"/>
              <a:buNone/>
            </a:pPr>
            <a:r>
              <a:rPr lang="en-US" sz="2000" b="1" smtClean="0">
                <a:cs typeface="Arial" charset="0"/>
              </a:rPr>
              <a:t>C - Hypoglycemia</a:t>
            </a:r>
          </a:p>
          <a:p>
            <a:pPr marL="0" indent="0" algn="l">
              <a:buFont typeface="Arial" charset="0"/>
              <a:buNone/>
            </a:pPr>
            <a:r>
              <a:rPr lang="en-US" sz="2000" smtClean="0">
                <a:cs typeface="Arial" charset="0"/>
              </a:rPr>
              <a:t>1. All insulin-requiring individuals should be instructed to carry at least 15 g carbohydrate to be eaten or taken in liquid form in the event of a hypoglycemic reaction. </a:t>
            </a:r>
          </a:p>
          <a:p>
            <a:pPr marL="0" indent="0" algn="l">
              <a:buFont typeface="Arial" charset="0"/>
              <a:buNone/>
            </a:pPr>
            <a:endParaRPr lang="en-US" sz="2000" smtClean="0">
              <a:cs typeface="Arial" charset="0"/>
            </a:endParaRPr>
          </a:p>
          <a:p>
            <a:pPr marL="0" indent="0" algn="l">
              <a:buFont typeface="Arial" charset="0"/>
              <a:buNone/>
            </a:pPr>
            <a:r>
              <a:rPr lang="en-US" sz="2000" smtClean="0">
                <a:cs typeface="Arial" charset="0"/>
              </a:rPr>
              <a:t>2. Family members, roommates, school personnel, and coworkers should be instructed in the use of glucagon for situations when the individual cannot be given carbohydrate orally.</a:t>
            </a:r>
          </a:p>
          <a:p>
            <a:pPr marL="0" indent="0" algn="l">
              <a:buFont typeface="Arial" charset="0"/>
              <a:buNone/>
            </a:pPr>
            <a:endParaRPr lang="en-US" sz="2000" smtClean="0">
              <a:cs typeface="Arial" charset="0"/>
            </a:endParaRPr>
          </a:p>
          <a:p>
            <a:pPr marL="0" indent="0" algn="l">
              <a:buFont typeface="Arial" charset="0"/>
              <a:buNone/>
            </a:pPr>
            <a:r>
              <a:rPr lang="en-US" sz="2000" smtClean="0">
                <a:cs typeface="Arial" charset="0"/>
              </a:rPr>
              <a:t>3. All insulin users should carry medical identification (e.g., a bracelet or wallet card) that alerts others to the fact that the wearer uses insulin.</a:t>
            </a:r>
          </a:p>
          <a:p>
            <a:pPr marL="0" indent="0" algn="l">
              <a:buFont typeface="Arial" charset="0"/>
              <a:buNone/>
            </a:pPr>
            <a:endParaRPr lang="en-US" sz="2000" b="1" smtClean="0">
              <a:cs typeface="Arial" charset="0"/>
            </a:endParaRPr>
          </a:p>
          <a:p>
            <a:pPr marL="0" indent="0" algn="l">
              <a:buFont typeface="Arial" charset="0"/>
              <a:buNone/>
            </a:pPr>
            <a:endParaRPr lang="en-US" sz="2000" b="1" smtClean="0">
              <a:cs typeface="Arial" charset="0"/>
            </a:endParaRPr>
          </a:p>
          <a:p>
            <a:pPr marL="0" indent="0" algn="l">
              <a:buFont typeface="Arial" charset="0"/>
              <a:buNone/>
            </a:pPr>
            <a:r>
              <a:rPr lang="en-US" sz="2000" smtClean="0">
                <a:cs typeface="Arial" charset="0"/>
              </a:rPr>
              <a:t>.</a:t>
            </a:r>
          </a:p>
          <a:p>
            <a:pPr marL="0" indent="0" algn="l">
              <a:buFont typeface="Arial" charset="0"/>
              <a:buNone/>
            </a:pPr>
            <a:endParaRPr lang="en-US" sz="2000" smtClean="0">
              <a:cs typeface="Arial" charset="0"/>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Title 1"/>
          <p:cNvSpPr>
            <a:spLocks noGrp="1"/>
          </p:cNvSpPr>
          <p:nvPr>
            <p:ph type="title"/>
          </p:nvPr>
        </p:nvSpPr>
        <p:spPr/>
        <p:txBody>
          <a:bodyPr/>
          <a:lstStyle/>
          <a:p>
            <a:r>
              <a:rPr lang="en-US" smtClean="0">
                <a:cs typeface="Times New Roman" pitchFamily="18" charset="0"/>
              </a:rPr>
              <a:t>Suggested video to watch </a:t>
            </a:r>
          </a:p>
        </p:txBody>
      </p:sp>
      <p:sp>
        <p:nvSpPr>
          <p:cNvPr id="44034" name="Content Placeholder 2"/>
          <p:cNvSpPr>
            <a:spLocks noGrp="1"/>
          </p:cNvSpPr>
          <p:nvPr>
            <p:ph idx="1"/>
          </p:nvPr>
        </p:nvSpPr>
        <p:spPr/>
        <p:txBody>
          <a:bodyPr/>
          <a:lstStyle/>
          <a:p>
            <a:r>
              <a:rPr lang="en-US" smtClean="0">
                <a:cs typeface="Arial" charset="0"/>
              </a:rPr>
              <a:t>https://www.youtube.com/watch?v=gizYDn2_0Io</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itle 1"/>
          <p:cNvSpPr>
            <a:spLocks noGrp="1"/>
          </p:cNvSpPr>
          <p:nvPr>
            <p:ph type="title"/>
          </p:nvPr>
        </p:nvSpPr>
        <p:spPr/>
        <p:txBody>
          <a:bodyPr/>
          <a:lstStyle/>
          <a:p>
            <a:r>
              <a:rPr lang="en-US" smtClean="0">
                <a:cs typeface="Times New Roman" pitchFamily="18" charset="0"/>
              </a:rPr>
              <a:t>References</a:t>
            </a:r>
          </a:p>
        </p:txBody>
      </p:sp>
      <p:sp>
        <p:nvSpPr>
          <p:cNvPr id="45058" name="Content Placeholder 2"/>
          <p:cNvSpPr>
            <a:spLocks noGrp="1"/>
          </p:cNvSpPr>
          <p:nvPr>
            <p:ph idx="1"/>
          </p:nvPr>
        </p:nvSpPr>
        <p:spPr/>
        <p:txBody>
          <a:bodyPr/>
          <a:lstStyle/>
          <a:p>
            <a:pPr marL="0" indent="0" algn="l">
              <a:buFont typeface="Arial" charset="0"/>
              <a:buNone/>
            </a:pPr>
            <a:r>
              <a:rPr lang="en-US" smtClean="0">
                <a:cs typeface="Arial" charset="0"/>
              </a:rPr>
              <a:t>http://www.healthline.com/health/glucose-test-blood#TestPreparation3</a:t>
            </a:r>
          </a:p>
          <a:p>
            <a:pPr marL="0" indent="0" algn="l">
              <a:buFont typeface="Arial" charset="0"/>
              <a:buNone/>
            </a:pPr>
            <a:r>
              <a:rPr lang="en-US" smtClean="0">
                <a:cs typeface="Arial" charset="0"/>
              </a:rPr>
              <a:t>http://www.webmd.com/diabetes/blood-glucose</a:t>
            </a:r>
          </a:p>
          <a:p>
            <a:pPr marL="0" indent="0" algn="l">
              <a:buFont typeface="Arial" charset="0"/>
              <a:buNone/>
            </a:pPr>
            <a:r>
              <a:rPr lang="en-US" smtClean="0">
                <a:cs typeface="Arial" charset="0"/>
              </a:rPr>
              <a:t>http://www.diabetes.co.uk/</a:t>
            </a:r>
          </a:p>
          <a:p>
            <a:pPr marL="0" indent="0" algn="l">
              <a:buFont typeface="Arial" charset="0"/>
              <a:buNone/>
            </a:pPr>
            <a:r>
              <a:rPr lang="en-US" smtClean="0">
                <a:cs typeface="Arial" charset="0"/>
              </a:rPr>
              <a:t>https://www.healthinfotranslations.org/pdfDocs/MixingTwoInsulins.pdf</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wallstreetotc.com/wp-content/uploads/2014/09/diabetes-care.jpg"/>
          <p:cNvPicPr>
            <a:picLocks noChangeAspect="1" noChangeArrowheads="1"/>
          </p:cNvPicPr>
          <p:nvPr/>
        </p:nvPicPr>
        <p:blipFill>
          <a:blip r:embed="rId2">
            <a:extLst>
              <a:ext uri="{28A0092B-C50C-407E-A947-70E740481C1C}"/>
            </a:extLst>
          </a:blip>
          <a:srcRect/>
          <a:stretch>
            <a:fillRect/>
          </a:stretch>
        </p:blipFill>
        <p:spPr bwMode="auto">
          <a:xfrm>
            <a:off x="6012160" y="2708920"/>
            <a:ext cx="2962300" cy="3181350"/>
          </a:xfrm>
          <a:prstGeom prst="rect">
            <a:avLst/>
          </a:prstGeom>
          <a:ln>
            <a:noFill/>
          </a:ln>
          <a:effectLst>
            <a:softEdge rad="112500"/>
          </a:effectLst>
          <a:extLst>
            <a:ext uri="{909E8E84-426E-40DD-AFC4-6F175D3DCCD1}"/>
          </a:extLst>
        </p:spPr>
      </p:pic>
      <p:sp>
        <p:nvSpPr>
          <p:cNvPr id="3" name="Pentagon 2"/>
          <p:cNvSpPr/>
          <p:nvPr/>
        </p:nvSpPr>
        <p:spPr>
          <a:xfrm>
            <a:off x="1187450" y="476250"/>
            <a:ext cx="7129463" cy="1042988"/>
          </a:xfrm>
          <a:prstGeom prst="homePlate">
            <a:avLst/>
          </a:prstGeom>
        </p:spPr>
        <p:style>
          <a:lnRef idx="1">
            <a:schemeClr val="accent1"/>
          </a:lnRef>
          <a:fillRef idx="2">
            <a:schemeClr val="accent1"/>
          </a:fillRef>
          <a:effectRef idx="1">
            <a:schemeClr val="accent1"/>
          </a:effectRef>
          <a:fontRef idx="minor">
            <a:schemeClr val="dk1"/>
          </a:fontRef>
        </p:style>
        <p:txBody>
          <a:bodyPr anchor="ctr"/>
          <a:lstStyle/>
          <a:p>
            <a:pPr algn="l" fontAlgn="auto">
              <a:spcBef>
                <a:spcPts val="0"/>
              </a:spcBef>
              <a:spcAft>
                <a:spcPts val="0"/>
              </a:spcAft>
              <a:defRPr/>
            </a:pPr>
            <a:r>
              <a:rPr lang="en-US" sz="3200" b="1" dirty="0">
                <a:solidFill>
                  <a:srgbClr val="C00000"/>
                </a:solidFill>
              </a:rPr>
              <a:t>     1</a:t>
            </a:r>
            <a:r>
              <a:rPr lang="en-US" sz="3200" b="1" dirty="0">
                <a:solidFill>
                  <a:srgbClr val="C00000"/>
                </a:solidFill>
              </a:rPr>
              <a:t>. Blood Glucose </a:t>
            </a:r>
            <a:r>
              <a:rPr lang="en-US" sz="3200" b="1" dirty="0">
                <a:solidFill>
                  <a:srgbClr val="C00000"/>
                </a:solidFill>
              </a:rPr>
              <a:t>Measurement</a:t>
            </a:r>
            <a:endParaRPr lang="en-US" sz="3200" dirty="0">
              <a:solidFill>
                <a:srgbClr val="C00000"/>
              </a:solidFill>
            </a:endParaRPr>
          </a:p>
        </p:txBody>
      </p:sp>
      <p:sp>
        <p:nvSpPr>
          <p:cNvPr id="4" name="Content Placeholder 2"/>
          <p:cNvSpPr>
            <a:spLocks noGrp="1"/>
          </p:cNvSpPr>
          <p:nvPr>
            <p:ph idx="1"/>
          </p:nvPr>
        </p:nvSpPr>
        <p:spPr>
          <a:xfrm>
            <a:off x="0" y="1600200"/>
            <a:ext cx="5867400" cy="4924425"/>
          </a:xfrm>
        </p:spPr>
        <p:txBody>
          <a:bodyPr rtlCol="1">
            <a:normAutofit fontScale="92500" lnSpcReduction="20000"/>
          </a:bodyPr>
          <a:lstStyle/>
          <a:p>
            <a:pPr algn="l" rtl="0" fontAlgn="auto">
              <a:spcAft>
                <a:spcPts val="0"/>
              </a:spcAft>
              <a:buFont typeface="Arial" panose="020B0604020202020204" pitchFamily="34" charset="0"/>
              <a:buChar char="•"/>
              <a:defRPr/>
            </a:pPr>
            <a:r>
              <a:rPr lang="en-US" sz="2800" b="1" u="sng" dirty="0">
                <a:solidFill>
                  <a:srgbClr val="C00000"/>
                </a:solidFill>
              </a:rPr>
              <a:t>Blood glucose </a:t>
            </a:r>
            <a:r>
              <a:rPr lang="en-US" sz="2800" dirty="0"/>
              <a:t>is the amount of glucose in the </a:t>
            </a:r>
            <a:r>
              <a:rPr lang="en-US" sz="2800" dirty="0" smtClean="0"/>
              <a:t>blood (</a:t>
            </a:r>
            <a:r>
              <a:rPr lang="en-US" sz="2800" dirty="0" err="1" smtClean="0"/>
              <a:t>mmol</a:t>
            </a:r>
            <a:r>
              <a:rPr lang="en-US" sz="2800" dirty="0" smtClean="0"/>
              <a:t>/L). </a:t>
            </a:r>
          </a:p>
          <a:p>
            <a:pPr algn="l" rtl="0" fontAlgn="auto">
              <a:spcAft>
                <a:spcPts val="0"/>
              </a:spcAft>
              <a:buFont typeface="Arial" panose="020B0604020202020204" pitchFamily="34" charset="0"/>
              <a:buChar char="•"/>
              <a:defRPr/>
            </a:pPr>
            <a:r>
              <a:rPr lang="en-US" sz="2800" dirty="0" smtClean="0"/>
              <a:t>Blood </a:t>
            </a:r>
            <a:r>
              <a:rPr lang="en-US" sz="2800" dirty="0"/>
              <a:t>glucose is regulated by </a:t>
            </a:r>
            <a:r>
              <a:rPr lang="en-US" sz="2800" u="sng" dirty="0"/>
              <a:t>insulin and </a:t>
            </a:r>
            <a:r>
              <a:rPr lang="en-US" sz="2800" u="sng" dirty="0" smtClean="0"/>
              <a:t>glucagon.</a:t>
            </a:r>
          </a:p>
          <a:p>
            <a:pPr marL="0" indent="0" algn="l" rtl="0" fontAlgn="auto">
              <a:spcAft>
                <a:spcPts val="0"/>
              </a:spcAft>
              <a:buFont typeface="Arial" panose="020B0604020202020204" pitchFamily="34" charset="0"/>
              <a:buNone/>
              <a:defRPr/>
            </a:pPr>
            <a:r>
              <a:rPr lang="en-US" sz="2800" u="sng" dirty="0" smtClean="0"/>
              <a:t> </a:t>
            </a:r>
          </a:p>
          <a:p>
            <a:pPr algn="l" rtl="0" fontAlgn="auto">
              <a:spcAft>
                <a:spcPts val="0"/>
              </a:spcAft>
              <a:buFont typeface="Arial" panose="020B0604020202020204" pitchFamily="34" charset="0"/>
              <a:buChar char="•"/>
              <a:defRPr/>
            </a:pPr>
            <a:r>
              <a:rPr lang="en-US" sz="2800" b="1" u="sng" dirty="0" smtClean="0">
                <a:solidFill>
                  <a:srgbClr val="C00000"/>
                </a:solidFill>
              </a:rPr>
              <a:t>Blood monitoring (BM) </a:t>
            </a:r>
            <a:r>
              <a:rPr lang="en-US" sz="2800" dirty="0" smtClean="0"/>
              <a:t>is </a:t>
            </a:r>
            <a:r>
              <a:rPr lang="en-US" sz="2800" dirty="0"/>
              <a:t>used to indicate when blood glucose is not within </a:t>
            </a:r>
            <a:r>
              <a:rPr lang="en-US" sz="2800" dirty="0" smtClean="0"/>
              <a:t>the </a:t>
            </a:r>
            <a:r>
              <a:rPr lang="en-US" sz="2800" dirty="0"/>
              <a:t>normal range (</a:t>
            </a:r>
            <a:r>
              <a:rPr lang="en-US" sz="2800" dirty="0" smtClean="0"/>
              <a:t>4-7mmol/L)              ( 70-120 mg/dl) . </a:t>
            </a:r>
          </a:p>
          <a:p>
            <a:pPr algn="l" rtl="0" fontAlgn="auto">
              <a:spcAft>
                <a:spcPts val="0"/>
              </a:spcAft>
              <a:buFont typeface="Arial" panose="020B0604020202020204" pitchFamily="34" charset="0"/>
              <a:buChar char="•"/>
              <a:defRPr/>
            </a:pPr>
            <a:r>
              <a:rPr lang="en-US" sz="2800" dirty="0" smtClean="0"/>
              <a:t>It </a:t>
            </a:r>
            <a:r>
              <a:rPr lang="en-US" sz="2800" dirty="0"/>
              <a:t>is used to monitor and manage the treatment of both insulin-dependent diabetes </a:t>
            </a:r>
            <a:r>
              <a:rPr lang="en-US" sz="2800" dirty="0" smtClean="0"/>
              <a:t>mellitus </a:t>
            </a:r>
            <a:r>
              <a:rPr lang="en-US" sz="2800" dirty="0"/>
              <a:t>(IDDM) </a:t>
            </a:r>
            <a:r>
              <a:rPr lang="en-US" sz="2800" dirty="0" smtClean="0"/>
              <a:t> and             non-insulin </a:t>
            </a:r>
            <a:r>
              <a:rPr lang="en-US" sz="2800" dirty="0"/>
              <a:t>dependent diabetes mellitus (NIDDM). </a:t>
            </a:r>
            <a:endParaRPr lang="ar-SA"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06437"/>
          </a:xfrm>
        </p:spPr>
        <p:txBody>
          <a:bodyPr rtlCol="1">
            <a:normAutofit fontScale="90000"/>
          </a:bodyPr>
          <a:lstStyle/>
          <a:p>
            <a:pPr fontAlgn="auto">
              <a:spcAft>
                <a:spcPts val="0"/>
              </a:spcAft>
              <a:defRPr/>
            </a:pPr>
            <a:r>
              <a:rPr lang="ar-SA" b="1" dirty="0" smtClean="0">
                <a:solidFill>
                  <a:srgbClr val="FF0000"/>
                </a:solidFill>
              </a:rPr>
              <a:t> </a:t>
            </a:r>
            <a:r>
              <a:rPr lang="en-US" sz="3600" b="1" u="sng" dirty="0" smtClean="0">
                <a:solidFill>
                  <a:srgbClr val="C00000"/>
                </a:solidFill>
              </a:rPr>
              <a:t>Goals for BGM</a:t>
            </a:r>
            <a:endParaRPr lang="ar-SA" sz="3600" b="1" u="sng" dirty="0">
              <a:solidFill>
                <a:srgbClr val="C00000"/>
              </a:solidFill>
            </a:endParaRPr>
          </a:p>
        </p:txBody>
      </p:sp>
      <p:sp>
        <p:nvSpPr>
          <p:cNvPr id="3" name="Content Placeholder 2"/>
          <p:cNvSpPr>
            <a:spLocks noGrp="1"/>
          </p:cNvSpPr>
          <p:nvPr>
            <p:ph idx="1"/>
          </p:nvPr>
        </p:nvSpPr>
        <p:spPr>
          <a:xfrm>
            <a:off x="250825" y="1052513"/>
            <a:ext cx="8642350" cy="5400675"/>
          </a:xfrm>
        </p:spPr>
        <p:txBody>
          <a:bodyPr rtlCol="1">
            <a:normAutofit/>
          </a:bodyPr>
          <a:lstStyle/>
          <a:p>
            <a:pPr algn="l" rtl="0" fontAlgn="auto">
              <a:spcAft>
                <a:spcPts val="0"/>
              </a:spcAft>
              <a:buFont typeface="Arial" panose="020B0604020202020204" pitchFamily="34" charset="0"/>
              <a:buChar char="•"/>
              <a:defRPr/>
            </a:pPr>
            <a:r>
              <a:rPr lang="en-US" altLang="ar-SA" sz="2800" dirty="0" smtClean="0">
                <a:solidFill>
                  <a:srgbClr val="FF0000"/>
                </a:solidFill>
              </a:rPr>
              <a:t> </a:t>
            </a:r>
            <a:r>
              <a:rPr lang="en-US" altLang="ar-SA" sz="2800" dirty="0" smtClean="0"/>
              <a:t>To maintain blood glucose within target range.</a:t>
            </a:r>
          </a:p>
          <a:p>
            <a:pPr marL="0" indent="0" algn="l" rtl="0" fontAlgn="auto">
              <a:spcBef>
                <a:spcPct val="60000"/>
              </a:spcBef>
              <a:spcAft>
                <a:spcPts val="0"/>
              </a:spcAft>
              <a:buFont typeface="Arial" panose="020B0604020202020204" pitchFamily="34" charset="0"/>
              <a:buNone/>
              <a:defRPr/>
            </a:pPr>
            <a:r>
              <a:rPr lang="en-US" altLang="ar-SA" sz="2800" b="1" u="sng" dirty="0" smtClean="0">
                <a:solidFill>
                  <a:srgbClr val="00B050"/>
                </a:solidFill>
              </a:rPr>
              <a:t>Immediate benefit:</a:t>
            </a:r>
            <a:r>
              <a:rPr lang="en-US" altLang="ar-SA" sz="2800" u="sng" dirty="0" smtClean="0">
                <a:solidFill>
                  <a:srgbClr val="00B050"/>
                </a:solidFill>
              </a:rPr>
              <a:t> </a:t>
            </a:r>
          </a:p>
          <a:p>
            <a:pPr algn="l" rtl="0" fontAlgn="auto">
              <a:spcBef>
                <a:spcPct val="60000"/>
              </a:spcBef>
              <a:spcAft>
                <a:spcPts val="0"/>
              </a:spcAft>
              <a:buFont typeface="Arial" panose="020B0604020202020204" pitchFamily="34" charset="0"/>
              <a:buChar char="•"/>
              <a:defRPr/>
            </a:pPr>
            <a:r>
              <a:rPr lang="en-US" altLang="ar-SA" sz="2800" dirty="0" smtClean="0"/>
              <a:t>Identification, treatment, and prevention of high and </a:t>
            </a:r>
            <a:r>
              <a:rPr lang="en-US" altLang="ar-SA" sz="2800" dirty="0"/>
              <a:t> </a:t>
            </a:r>
            <a:r>
              <a:rPr lang="en-US" altLang="ar-SA" sz="2800" dirty="0" smtClean="0"/>
              <a:t>  </a:t>
            </a:r>
          </a:p>
          <a:p>
            <a:pPr marL="0" indent="0" algn="l" rtl="0" fontAlgn="auto">
              <a:spcBef>
                <a:spcPct val="60000"/>
              </a:spcBef>
              <a:spcAft>
                <a:spcPts val="0"/>
              </a:spcAft>
              <a:buFont typeface="Arial" panose="020B0604020202020204" pitchFamily="34" charset="0"/>
              <a:buNone/>
              <a:defRPr/>
            </a:pPr>
            <a:r>
              <a:rPr lang="en-US" altLang="ar-SA" sz="2800" dirty="0"/>
              <a:t> </a:t>
            </a:r>
            <a:r>
              <a:rPr lang="en-US" altLang="ar-SA" sz="2800" dirty="0" smtClean="0"/>
              <a:t>  low blood glucose levels. </a:t>
            </a:r>
          </a:p>
          <a:p>
            <a:pPr marL="0" indent="0" algn="l" rtl="0" fontAlgn="auto">
              <a:spcBef>
                <a:spcPct val="60000"/>
              </a:spcBef>
              <a:spcAft>
                <a:spcPts val="0"/>
              </a:spcAft>
              <a:buFont typeface="Arial" panose="020B0604020202020204" pitchFamily="34" charset="0"/>
              <a:buNone/>
              <a:defRPr/>
            </a:pPr>
            <a:r>
              <a:rPr lang="en-US" altLang="ar-SA" sz="2800" b="1" u="sng" dirty="0" smtClean="0">
                <a:solidFill>
                  <a:srgbClr val="00B050"/>
                </a:solidFill>
              </a:rPr>
              <a:t>Long-term benefit:</a:t>
            </a:r>
            <a:r>
              <a:rPr lang="en-US" altLang="ar-SA" sz="2800" u="sng" dirty="0" smtClean="0">
                <a:solidFill>
                  <a:srgbClr val="00B050"/>
                </a:solidFill>
              </a:rPr>
              <a:t> </a:t>
            </a:r>
          </a:p>
          <a:p>
            <a:pPr algn="l" rtl="0" fontAlgn="auto">
              <a:spcBef>
                <a:spcPct val="60000"/>
              </a:spcBef>
              <a:spcAft>
                <a:spcPts val="0"/>
              </a:spcAft>
              <a:buFont typeface="Arial" panose="020B0604020202020204" pitchFamily="34" charset="0"/>
              <a:buChar char="•"/>
              <a:defRPr/>
            </a:pPr>
            <a:r>
              <a:rPr lang="en-US" altLang="ar-SA" sz="2800" dirty="0" smtClean="0"/>
              <a:t>Decrease risk of long-term complications</a:t>
            </a:r>
            <a:r>
              <a:rPr lang="en-US" altLang="ar-SA" dirty="0" smtClean="0"/>
              <a:t>. </a:t>
            </a:r>
          </a:p>
          <a:p>
            <a:pPr fontAlgn="auto">
              <a:spcAft>
                <a:spcPts val="0"/>
              </a:spcAft>
              <a:buFont typeface="Arial" panose="020B0604020202020204" pitchFamily="34" charset="0"/>
              <a:buChar char="•"/>
              <a:defRPr/>
            </a:pPr>
            <a:endParaRPr lang="ar-SA"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title"/>
          </p:nvPr>
        </p:nvSpPr>
        <p:spPr>
          <a:xfrm>
            <a:off x="457200" y="274638"/>
            <a:ext cx="8229600" cy="922337"/>
          </a:xfrm>
        </p:spPr>
        <p:txBody>
          <a:bodyPr/>
          <a:lstStyle/>
          <a:p>
            <a:r>
              <a:rPr lang="en-US" sz="3200" b="1" u="sng" smtClean="0">
                <a:solidFill>
                  <a:srgbClr val="C00000"/>
                </a:solidFill>
                <a:cs typeface="Times New Roman" pitchFamily="18" charset="0"/>
              </a:rPr>
              <a:t>Purpose/ Indication  of BGM</a:t>
            </a:r>
            <a:endParaRPr lang="ar-SA" sz="3200" b="1" u="sng" smtClean="0">
              <a:solidFill>
                <a:srgbClr val="C00000"/>
              </a:solidFill>
            </a:endParaRPr>
          </a:p>
        </p:txBody>
      </p:sp>
      <p:sp>
        <p:nvSpPr>
          <p:cNvPr id="3" name="Content Placeholder 2"/>
          <p:cNvSpPr>
            <a:spLocks noGrp="1"/>
          </p:cNvSpPr>
          <p:nvPr>
            <p:ph idx="1"/>
          </p:nvPr>
        </p:nvSpPr>
        <p:spPr>
          <a:xfrm>
            <a:off x="117475" y="1235075"/>
            <a:ext cx="9037638" cy="5616575"/>
          </a:xfrm>
        </p:spPr>
        <p:txBody>
          <a:bodyPr rtlCol="1">
            <a:normAutofit/>
          </a:bodyPr>
          <a:lstStyle/>
          <a:p>
            <a:pPr algn="l" rtl="0" fontAlgn="auto">
              <a:spcAft>
                <a:spcPts val="0"/>
              </a:spcAft>
              <a:buFont typeface="Wingdings" panose="05000000000000000000" pitchFamily="2" charset="2"/>
              <a:buChar char="Ø"/>
              <a:defRPr/>
            </a:pPr>
            <a:r>
              <a:rPr lang="en-US" sz="2800" dirty="0" smtClean="0">
                <a:latin typeface="+mj-lt"/>
              </a:rPr>
              <a:t>type </a:t>
            </a:r>
            <a:r>
              <a:rPr lang="en-US" sz="2800" dirty="0">
                <a:latin typeface="+mj-lt"/>
              </a:rPr>
              <a:t>1 and type 2 </a:t>
            </a:r>
            <a:r>
              <a:rPr lang="en-US" sz="2800" dirty="0" smtClean="0">
                <a:latin typeface="+mj-lt"/>
              </a:rPr>
              <a:t>diabetic patients.</a:t>
            </a:r>
          </a:p>
          <a:p>
            <a:pPr algn="l" rtl="0" fontAlgn="auto">
              <a:spcAft>
                <a:spcPts val="0"/>
              </a:spcAft>
              <a:buFont typeface="Wingdings" panose="05000000000000000000" pitchFamily="2" charset="2"/>
              <a:buChar char="Ø"/>
              <a:defRPr/>
            </a:pPr>
            <a:r>
              <a:rPr lang="en-US" sz="2800" dirty="0" smtClean="0">
                <a:latin typeface="+mj-lt"/>
              </a:rPr>
              <a:t>unstable </a:t>
            </a:r>
            <a:r>
              <a:rPr lang="en-US" sz="2800" dirty="0">
                <a:latin typeface="+mj-lt"/>
              </a:rPr>
              <a:t>diabetes, </a:t>
            </a:r>
            <a:r>
              <a:rPr lang="en-US" sz="2800" dirty="0" smtClean="0">
                <a:latin typeface="+mj-lt"/>
              </a:rPr>
              <a:t>(hyperglycemia, hypoglycemia, </a:t>
            </a:r>
            <a:r>
              <a:rPr lang="en-US" sz="2800" dirty="0">
                <a:latin typeface="+mj-lt"/>
              </a:rPr>
              <a:t>and diabetic </a:t>
            </a:r>
            <a:r>
              <a:rPr lang="en-US" sz="2800" dirty="0" smtClean="0">
                <a:latin typeface="+mj-lt"/>
              </a:rPr>
              <a:t>ketoacidosis). </a:t>
            </a:r>
          </a:p>
          <a:p>
            <a:pPr algn="l" rtl="0" fontAlgn="auto">
              <a:spcAft>
                <a:spcPts val="0"/>
              </a:spcAft>
              <a:buFont typeface="Wingdings" panose="05000000000000000000" pitchFamily="2" charset="2"/>
              <a:buChar char="Ø"/>
              <a:defRPr/>
            </a:pPr>
            <a:r>
              <a:rPr lang="en-US" sz="2800" dirty="0" smtClean="0">
                <a:latin typeface="+mj-lt"/>
              </a:rPr>
              <a:t>For diagnostic purposes  </a:t>
            </a:r>
            <a:r>
              <a:rPr lang="en-US" sz="2800" dirty="0">
                <a:latin typeface="+mj-lt"/>
              </a:rPr>
              <a:t>of </a:t>
            </a:r>
            <a:r>
              <a:rPr lang="en-US" sz="2800" dirty="0" smtClean="0">
                <a:latin typeface="+mj-lt"/>
              </a:rPr>
              <a:t>diabetes (signs </a:t>
            </a:r>
            <a:r>
              <a:rPr lang="en-US" sz="2800" dirty="0">
                <a:latin typeface="+mj-lt"/>
              </a:rPr>
              <a:t>and symptoms of polyuria, polydipsia, weight loss of type 1 or weight gain, family history of type 2 </a:t>
            </a:r>
            <a:r>
              <a:rPr lang="en-US" sz="2800" dirty="0" smtClean="0">
                <a:latin typeface="+mj-lt"/>
              </a:rPr>
              <a:t>.)</a:t>
            </a:r>
          </a:p>
          <a:p>
            <a:pPr algn="l" rtl="0" fontAlgn="auto">
              <a:spcAft>
                <a:spcPts val="0"/>
              </a:spcAft>
              <a:buFont typeface="Wingdings" panose="05000000000000000000" pitchFamily="2" charset="2"/>
              <a:buChar char="Ø"/>
              <a:defRPr/>
            </a:pPr>
            <a:r>
              <a:rPr lang="en-US" sz="2800" dirty="0" smtClean="0">
                <a:latin typeface="+mj-lt"/>
              </a:rPr>
              <a:t>Patients </a:t>
            </a:r>
            <a:r>
              <a:rPr lang="en-US" sz="2800" dirty="0">
                <a:latin typeface="+mj-lt"/>
              </a:rPr>
              <a:t>taking steroids and other drugs that cause raised blood </a:t>
            </a:r>
            <a:r>
              <a:rPr lang="en-US" sz="2800" dirty="0" smtClean="0">
                <a:latin typeface="+mj-lt"/>
              </a:rPr>
              <a:t>glucose.</a:t>
            </a:r>
            <a:endParaRPr lang="en-US" sz="2800" dirty="0">
              <a:latin typeface="+mj-lt"/>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8313" y="260350"/>
            <a:ext cx="8229600" cy="1646238"/>
          </a:xfrm>
          <a:solidFill>
            <a:schemeClr val="accent1">
              <a:lumMod val="20000"/>
              <a:lumOff val="80000"/>
            </a:schemeClr>
          </a:solidFill>
        </p:spPr>
        <p:txBody>
          <a:bodyPr rtlCol="1">
            <a:normAutofit/>
          </a:bodyPr>
          <a:lstStyle/>
          <a:p>
            <a:pPr fontAlgn="auto">
              <a:spcAft>
                <a:spcPts val="0"/>
              </a:spcAft>
              <a:defRPr/>
            </a:pPr>
            <a:r>
              <a:rPr lang="en-US" sz="3200" b="1" dirty="0"/>
              <a:t>Some conditions </a:t>
            </a:r>
            <a:r>
              <a:rPr lang="en-US" sz="3200" b="1" dirty="0" smtClean="0"/>
              <a:t>that may affect </a:t>
            </a:r>
            <a:r>
              <a:rPr lang="en-US" sz="3200" b="1" dirty="0"/>
              <a:t>the accuracy of blood glucose monitoring </a:t>
            </a:r>
            <a:r>
              <a:rPr lang="en-US" sz="3200" b="1" dirty="0" smtClean="0"/>
              <a:t/>
            </a:r>
            <a:br>
              <a:rPr lang="en-US" sz="3200" b="1" dirty="0" smtClean="0"/>
            </a:br>
            <a:r>
              <a:rPr lang="en-US" sz="3200" b="1" dirty="0" smtClean="0"/>
              <a:t>(may need </a:t>
            </a:r>
            <a:r>
              <a:rPr lang="en-US" sz="3200" b="1" dirty="0"/>
              <a:t>a venous sample) </a:t>
            </a:r>
            <a:r>
              <a:rPr lang="en-US" sz="3200" b="1" dirty="0" smtClean="0"/>
              <a:t>:</a:t>
            </a:r>
            <a:endParaRPr lang="ar-SA" sz="3200" b="1" u="sng" dirty="0">
              <a:solidFill>
                <a:srgbClr val="C00000"/>
              </a:solidFill>
            </a:endParaRPr>
          </a:p>
        </p:txBody>
      </p:sp>
      <p:sp>
        <p:nvSpPr>
          <p:cNvPr id="3" name="Content Placeholder 2"/>
          <p:cNvSpPr>
            <a:spLocks noGrp="1"/>
          </p:cNvSpPr>
          <p:nvPr>
            <p:ph idx="1"/>
          </p:nvPr>
        </p:nvSpPr>
        <p:spPr>
          <a:xfrm flipH="1">
            <a:off x="8974138" y="6669088"/>
            <a:ext cx="169862" cy="188912"/>
          </a:xfrm>
        </p:spPr>
        <p:txBody>
          <a:bodyPr rtlCol="1">
            <a:normAutofit fontScale="25000" lnSpcReduction="20000"/>
          </a:bodyPr>
          <a:lstStyle/>
          <a:p>
            <a:pPr fontAlgn="auto">
              <a:spcAft>
                <a:spcPts val="0"/>
              </a:spcAft>
              <a:buFont typeface="Arial" panose="020B0604020202020204" pitchFamily="34" charset="0"/>
              <a:buChar char="•"/>
              <a:defRPr/>
            </a:pPr>
            <a:endParaRPr lang="ar-SA" dirty="0">
              <a:latin typeface="Berlin Sans FB" panose="020E0602020502020306" pitchFamily="34" charset="0"/>
            </a:endParaRPr>
          </a:p>
        </p:txBody>
      </p:sp>
      <p:sp>
        <p:nvSpPr>
          <p:cNvPr id="19459" name="Rectangle 3"/>
          <p:cNvSpPr>
            <a:spLocks noChangeArrowheads="1"/>
          </p:cNvSpPr>
          <p:nvPr/>
        </p:nvSpPr>
        <p:spPr bwMode="auto">
          <a:xfrm>
            <a:off x="250825" y="1916113"/>
            <a:ext cx="8281988" cy="4156075"/>
          </a:xfrm>
          <a:prstGeom prst="rect">
            <a:avLst/>
          </a:prstGeom>
          <a:noFill/>
          <a:ln w="9525">
            <a:noFill/>
            <a:miter lim="800000"/>
            <a:headEnd/>
            <a:tailEnd/>
          </a:ln>
        </p:spPr>
        <p:txBody>
          <a:bodyPr>
            <a:spAutoFit/>
          </a:bodyPr>
          <a:lstStyle/>
          <a:p>
            <a:pPr marL="342900" indent="-342900" algn="l" rtl="0">
              <a:buFont typeface="Calibri" pitchFamily="34" charset="0"/>
              <a:buAutoNum type="arabicPeriod"/>
            </a:pPr>
            <a:r>
              <a:rPr lang="en-US" sz="2400" u="sng">
                <a:latin typeface="Calibri" pitchFamily="34" charset="0"/>
              </a:rPr>
              <a:t>Peripheral circulatory failure </a:t>
            </a:r>
            <a:r>
              <a:rPr lang="en-US" sz="2400">
                <a:latin typeface="Calibri" pitchFamily="34" charset="0"/>
              </a:rPr>
              <a:t>and severe dehydration e.g., </a:t>
            </a:r>
            <a:r>
              <a:rPr lang="en-US" sz="2400" b="1">
                <a:latin typeface="Calibri" pitchFamily="34" charset="0"/>
              </a:rPr>
              <a:t>diabetic ketoacidosis, shock, hypotension</a:t>
            </a:r>
            <a:r>
              <a:rPr lang="en-US" sz="2400">
                <a:latin typeface="Calibri" pitchFamily="34" charset="0"/>
              </a:rPr>
              <a:t>. These conditions cause peripheral shutdown, which can cause artificially low capillary readings. </a:t>
            </a:r>
          </a:p>
          <a:p>
            <a:pPr marL="342900" indent="-342900" algn="l" rtl="0">
              <a:buFont typeface="Calibri" pitchFamily="34" charset="0"/>
              <a:buAutoNum type="arabicPeriod"/>
            </a:pPr>
            <a:endParaRPr lang="ar-SA" sz="2400">
              <a:latin typeface="Calibri" pitchFamily="34" charset="0"/>
            </a:endParaRPr>
          </a:p>
          <a:p>
            <a:pPr marL="342900" indent="-342900" algn="l" rtl="0">
              <a:buFont typeface="Calibri" pitchFamily="34" charset="0"/>
              <a:buAutoNum type="arabicPeriod"/>
            </a:pPr>
            <a:r>
              <a:rPr lang="en-US" sz="2400">
                <a:latin typeface="Calibri" pitchFamily="34" charset="0"/>
              </a:rPr>
              <a:t>Some </a:t>
            </a:r>
            <a:r>
              <a:rPr lang="en-US" sz="2400" b="1">
                <a:latin typeface="Calibri" pitchFamily="34" charset="0"/>
              </a:rPr>
              <a:t>renal dialysis </a:t>
            </a:r>
            <a:r>
              <a:rPr lang="en-US" sz="2400">
                <a:latin typeface="Calibri" pitchFamily="34" charset="0"/>
              </a:rPr>
              <a:t>treatments. </a:t>
            </a:r>
          </a:p>
          <a:p>
            <a:pPr marL="342900" indent="-342900" algn="l" rtl="0">
              <a:buFont typeface="Calibri" pitchFamily="34" charset="0"/>
              <a:buAutoNum type="arabicPeriod"/>
            </a:pPr>
            <a:endParaRPr lang="ar-SA" sz="2400">
              <a:latin typeface="Calibri" pitchFamily="34" charset="0"/>
            </a:endParaRPr>
          </a:p>
          <a:p>
            <a:pPr marL="342900" indent="-342900" algn="l" rtl="0">
              <a:buFont typeface="Calibri" pitchFamily="34" charset="0"/>
              <a:buAutoNum type="arabicPeriod"/>
            </a:pPr>
            <a:r>
              <a:rPr lang="en-US" sz="2400">
                <a:latin typeface="Calibri" pitchFamily="34" charset="0"/>
              </a:rPr>
              <a:t>Hyperlipidemia: cholesterol levels above 13 mmol/L may lead to artificially raised capillary blood glucose readings </a:t>
            </a:r>
          </a:p>
          <a:p>
            <a:pPr marL="342900" indent="-342900" algn="l" rtl="0">
              <a:buFont typeface="Calibri" pitchFamily="34" charset="0"/>
              <a:buAutoNum type="arabicPeriod"/>
            </a:pPr>
            <a:endParaRPr lang="ar-SA" sz="2400">
              <a:latin typeface="Calibri" pitchFamily="34" charset="0"/>
            </a:endParaRPr>
          </a:p>
          <a:p>
            <a:pPr marL="342900" indent="-342900" algn="l" rtl="0">
              <a:buFont typeface="Calibri" pitchFamily="34" charset="0"/>
              <a:buAutoNum type="arabicPeriod"/>
            </a:pPr>
            <a:r>
              <a:rPr lang="en-US" sz="2400">
                <a:latin typeface="Calibri" pitchFamily="34" charset="0"/>
              </a:rPr>
              <a:t>Pre-eclampsia </a:t>
            </a:r>
            <a:endParaRPr lang="ar-SA" sz="2400">
              <a:latin typeface="Calibri"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nvPr>
        </p:nvGraphicFramePr>
        <p:xfrm>
          <a:off x="457200" y="1700213"/>
          <a:ext cx="8075613" cy="4497387"/>
        </p:xfrm>
        <a:graphic>
          <a:graphicData uri="http://schemas.openxmlformats.org/drawingml/2006/table">
            <a:tbl>
              <a:tblPr firstRow="1" bandRow="1">
                <a:tableStyleId>{5C22544A-7EE6-4342-B048-85BDC9FD1C3A}</a:tableStyleId>
              </a:tblPr>
              <a:tblGrid>
                <a:gridCol w="1594520"/>
                <a:gridCol w="1656184"/>
                <a:gridCol w="1872208"/>
                <a:gridCol w="2952328"/>
              </a:tblGrid>
              <a:tr h="270232">
                <a:tc>
                  <a:txBody>
                    <a:bodyPr/>
                    <a:lstStyle/>
                    <a:p>
                      <a:pPr algn="l"/>
                      <a:r>
                        <a:rPr lang="en-US" dirty="0" smtClean="0"/>
                        <a:t>TYPE</a:t>
                      </a:r>
                      <a:endParaRPr lang="en-US" dirty="0"/>
                    </a:p>
                  </a:txBody>
                  <a:tcPr/>
                </a:tc>
                <a:tc>
                  <a:txBody>
                    <a:bodyPr/>
                    <a:lstStyle/>
                    <a:p>
                      <a:pPr algn="l"/>
                      <a:r>
                        <a:rPr lang="en-US" dirty="0" smtClean="0"/>
                        <a:t>Preparation</a:t>
                      </a:r>
                      <a:endParaRPr lang="en-US" dirty="0"/>
                    </a:p>
                  </a:txBody>
                  <a:tcPr/>
                </a:tc>
                <a:tc>
                  <a:txBody>
                    <a:bodyPr/>
                    <a:lstStyle/>
                    <a:p>
                      <a:pPr algn="l"/>
                      <a:r>
                        <a:rPr lang="en-US" dirty="0" smtClean="0"/>
                        <a:t>What it measures </a:t>
                      </a:r>
                      <a:endParaRPr lang="en-US" dirty="0"/>
                    </a:p>
                  </a:txBody>
                  <a:tcPr/>
                </a:tc>
                <a:tc>
                  <a:txBody>
                    <a:bodyPr/>
                    <a:lstStyle/>
                    <a:p>
                      <a:pPr algn="l"/>
                      <a:r>
                        <a:rPr lang="en-US" dirty="0" smtClean="0"/>
                        <a:t>PURPOSE</a:t>
                      </a:r>
                      <a:endParaRPr lang="en-US" dirty="0"/>
                    </a:p>
                  </a:txBody>
                  <a:tcPr/>
                </a:tc>
              </a:tr>
              <a:tr h="930385">
                <a:tc>
                  <a:txBody>
                    <a:bodyPr/>
                    <a:lstStyle/>
                    <a:p>
                      <a:pPr marL="0" indent="0" algn="l">
                        <a:buNone/>
                      </a:pPr>
                      <a:r>
                        <a:rPr lang="en-US" dirty="0" smtClean="0"/>
                        <a:t>1. Fasting  </a:t>
                      </a:r>
                    </a:p>
                    <a:p>
                      <a:pPr marL="0" indent="0" algn="l">
                        <a:buNone/>
                      </a:pPr>
                      <a:r>
                        <a:rPr lang="en-US" dirty="0" smtClean="0"/>
                        <a:t>blood sugar (FBS) -</a:t>
                      </a:r>
                      <a:endParaRPr lang="en-US" dirty="0"/>
                    </a:p>
                  </a:txBody>
                  <a:tcPr/>
                </a:tc>
                <a:tc>
                  <a:txBody>
                    <a:bodyPr/>
                    <a:lstStyle/>
                    <a:p>
                      <a:pPr marL="0" marR="0" indent="0" algn="l" defTabSz="914400" rtl="1" eaLnBrk="1" fontAlgn="auto" latinLnBrk="0" hangingPunct="1">
                        <a:lnSpc>
                          <a:spcPct val="100000"/>
                        </a:lnSpc>
                        <a:spcBef>
                          <a:spcPts val="0"/>
                        </a:spcBef>
                        <a:spcAft>
                          <a:spcPts val="0"/>
                        </a:spcAft>
                        <a:buClrTx/>
                        <a:buSzTx/>
                        <a:buFontTx/>
                        <a:buNone/>
                        <a:tabLst/>
                        <a:defRPr/>
                      </a:pPr>
                      <a:r>
                        <a:rPr lang="en-US" dirty="0" smtClean="0"/>
                        <a:t>NPO for least 8 hours. </a:t>
                      </a:r>
                    </a:p>
                    <a:p>
                      <a:pPr marL="0" indent="0" algn="l">
                        <a:buNone/>
                      </a:pPr>
                      <a:endParaRPr lang="en-US" dirty="0"/>
                    </a:p>
                  </a:txBody>
                  <a:tcPr/>
                </a:tc>
                <a:tc>
                  <a:txBody>
                    <a:bodyPr/>
                    <a:lstStyle/>
                    <a:p>
                      <a:pPr marL="0" indent="0" algn="l">
                        <a:buNone/>
                      </a:pPr>
                      <a:r>
                        <a:rPr lang="en-US" dirty="0" smtClean="0"/>
                        <a:t>measures blood glucose </a:t>
                      </a:r>
                      <a:endParaRPr lang="en-US" dirty="0"/>
                    </a:p>
                  </a:txBody>
                  <a:tcPr/>
                </a:tc>
                <a:tc>
                  <a:txBody>
                    <a:bodyPr/>
                    <a:lstStyle/>
                    <a:p>
                      <a:pPr marL="0" marR="0" indent="0" algn="l" defTabSz="914400" rtl="1" eaLnBrk="1" fontAlgn="auto" latinLnBrk="0" hangingPunct="1">
                        <a:lnSpc>
                          <a:spcPct val="100000"/>
                        </a:lnSpc>
                        <a:spcBef>
                          <a:spcPts val="0"/>
                        </a:spcBef>
                        <a:spcAft>
                          <a:spcPts val="0"/>
                        </a:spcAft>
                        <a:buClrTx/>
                        <a:buSzTx/>
                        <a:buFontTx/>
                        <a:buNone/>
                        <a:tabLst/>
                        <a:defRPr/>
                      </a:pPr>
                      <a:r>
                        <a:rPr lang="en-US" dirty="0" smtClean="0"/>
                        <a:t>often the first test done to check  for prediabetes and </a:t>
                      </a:r>
                      <a:r>
                        <a:rPr lang="en-US" baseline="0" dirty="0" smtClean="0"/>
                        <a:t> </a:t>
                      </a:r>
                      <a:r>
                        <a:rPr lang="en-US" dirty="0" smtClean="0"/>
                        <a:t>diabetes.</a:t>
                      </a:r>
                    </a:p>
                  </a:txBody>
                  <a:tcPr/>
                </a:tc>
              </a:tr>
              <a:tr h="370840">
                <a:tc>
                  <a:txBody>
                    <a:bodyPr/>
                    <a:lstStyle/>
                    <a:p>
                      <a:pPr marL="0" marR="0" indent="0" algn="l" defTabSz="914400" rtl="1" eaLnBrk="1" fontAlgn="auto" latinLnBrk="0" hangingPunct="1">
                        <a:lnSpc>
                          <a:spcPct val="100000"/>
                        </a:lnSpc>
                        <a:spcBef>
                          <a:spcPts val="0"/>
                        </a:spcBef>
                        <a:spcAft>
                          <a:spcPts val="0"/>
                        </a:spcAft>
                        <a:buClrTx/>
                        <a:buSzTx/>
                        <a:buFontTx/>
                        <a:buNone/>
                        <a:tabLst/>
                        <a:defRPr/>
                      </a:pPr>
                      <a:r>
                        <a:rPr lang="en-US" dirty="0" smtClean="0"/>
                        <a:t>2. Two (2)-hour postprandial blood sugar </a:t>
                      </a:r>
                      <a:endParaRPr lang="en-US" dirty="0"/>
                    </a:p>
                  </a:txBody>
                  <a:tcPr/>
                </a:tc>
                <a:tc>
                  <a:txBody>
                    <a:bodyPr/>
                    <a:lstStyle/>
                    <a:p>
                      <a:pPr marL="0" marR="0" indent="0" algn="l" defTabSz="914400" rtl="1" eaLnBrk="1" fontAlgn="auto" latinLnBrk="0" hangingPunct="1">
                        <a:lnSpc>
                          <a:spcPct val="100000"/>
                        </a:lnSpc>
                        <a:spcBef>
                          <a:spcPts val="0"/>
                        </a:spcBef>
                        <a:spcAft>
                          <a:spcPts val="0"/>
                        </a:spcAft>
                        <a:buClrTx/>
                        <a:buSzTx/>
                        <a:buFontTx/>
                        <a:buNone/>
                        <a:tabLst/>
                        <a:defRPr/>
                      </a:pPr>
                      <a:r>
                        <a:rPr lang="en-US" sz="1800" b="0" i="0" kern="1200" dirty="0" smtClean="0">
                          <a:solidFill>
                            <a:schemeClr val="dk1"/>
                          </a:solidFill>
                          <a:effectLst/>
                          <a:latin typeface="+mn-lt"/>
                          <a:ea typeface="+mn-ea"/>
                          <a:cs typeface="+mn-cs"/>
                        </a:rPr>
                        <a:t>Client eats  a meal exactly 2 hours before the blood sample is taken</a:t>
                      </a:r>
                      <a:endParaRPr lang="en-US" dirty="0"/>
                    </a:p>
                  </a:txBody>
                  <a:tcPr/>
                </a:tc>
                <a:tc>
                  <a:txBody>
                    <a:bodyPr/>
                    <a:lstStyle/>
                    <a:p>
                      <a:pPr marL="0" marR="0" indent="0" algn="l" defTabSz="914400" rtl="1" eaLnBrk="1" fontAlgn="auto" latinLnBrk="0" hangingPunct="1">
                        <a:lnSpc>
                          <a:spcPct val="100000"/>
                        </a:lnSpc>
                        <a:spcBef>
                          <a:spcPts val="0"/>
                        </a:spcBef>
                        <a:spcAft>
                          <a:spcPts val="0"/>
                        </a:spcAft>
                        <a:buClrTx/>
                        <a:buSzTx/>
                        <a:buFontTx/>
                        <a:buNone/>
                        <a:tabLst/>
                        <a:defRPr/>
                      </a:pPr>
                      <a:r>
                        <a:rPr lang="en-US" dirty="0" smtClean="0"/>
                        <a:t>measures blood glucose exactly 2 hours after having a meal; </a:t>
                      </a:r>
                      <a:endParaRPr lang="en-US" dirty="0"/>
                    </a:p>
                  </a:txBody>
                  <a:tcPr/>
                </a:tc>
                <a:tc>
                  <a:txBody>
                    <a:bodyPr/>
                    <a:lstStyle/>
                    <a:p>
                      <a:pPr marL="0" marR="0" indent="0" algn="l" defTabSz="914400" rtl="1" eaLnBrk="1" fontAlgn="auto" latinLnBrk="0" hangingPunct="1">
                        <a:lnSpc>
                          <a:spcPct val="100000"/>
                        </a:lnSpc>
                        <a:spcBef>
                          <a:spcPts val="0"/>
                        </a:spcBef>
                        <a:spcAft>
                          <a:spcPts val="0"/>
                        </a:spcAft>
                        <a:buClrTx/>
                        <a:buSzTx/>
                        <a:buFontTx/>
                        <a:buNone/>
                        <a:tabLst/>
                        <a:defRPr/>
                      </a:pPr>
                      <a:r>
                        <a:rPr lang="en-US" dirty="0" smtClean="0"/>
                        <a:t>not  used to diagnose diabetes;</a:t>
                      </a:r>
                      <a:r>
                        <a:rPr lang="en-US" baseline="0" dirty="0" smtClean="0"/>
                        <a:t> </a:t>
                      </a:r>
                      <a:r>
                        <a:rPr lang="en-US" dirty="0" smtClean="0"/>
                        <a:t> </a:t>
                      </a:r>
                    </a:p>
                    <a:p>
                      <a:pPr marL="0" marR="0" indent="0" algn="l" defTabSz="914400" rtl="1" eaLnBrk="1" fontAlgn="auto" latinLnBrk="0" hangingPunct="1">
                        <a:lnSpc>
                          <a:spcPct val="100000"/>
                        </a:lnSpc>
                        <a:spcBef>
                          <a:spcPts val="0"/>
                        </a:spcBef>
                        <a:spcAft>
                          <a:spcPts val="0"/>
                        </a:spcAft>
                        <a:buClrTx/>
                        <a:buSzTx/>
                        <a:buFontTx/>
                        <a:buNone/>
                        <a:tabLst/>
                        <a:defRPr/>
                      </a:pPr>
                      <a:r>
                        <a:rPr lang="en-US" dirty="0" smtClean="0"/>
                        <a:t>used to check  if a  diabetic client is  taking the right amount of insulin with meals.</a:t>
                      </a:r>
                    </a:p>
                    <a:p>
                      <a:pPr algn="l"/>
                      <a:endParaRPr lang="en-US" dirty="0"/>
                    </a:p>
                  </a:txBody>
                  <a:tcPr/>
                </a:tc>
              </a:tr>
              <a:tr h="370840">
                <a:tc>
                  <a:txBody>
                    <a:bodyPr/>
                    <a:lstStyle/>
                    <a:p>
                      <a:pPr algn="l"/>
                      <a:r>
                        <a:rPr lang="en-US" dirty="0" smtClean="0"/>
                        <a:t>3. Random blood sugar (RBS)</a:t>
                      </a:r>
                      <a:endParaRPr lang="en-US" dirty="0"/>
                    </a:p>
                  </a:txBody>
                  <a:tcPr/>
                </a:tc>
                <a:tc>
                  <a:txBody>
                    <a:bodyPr/>
                    <a:lstStyle/>
                    <a:p>
                      <a:pPr algn="l"/>
                      <a:r>
                        <a:rPr lang="en-US" dirty="0" smtClean="0"/>
                        <a:t>No preparation</a:t>
                      </a:r>
                      <a:endParaRPr lang="en-US" dirty="0"/>
                    </a:p>
                  </a:txBody>
                  <a:tcPr/>
                </a:tc>
                <a:tc>
                  <a:txBody>
                    <a:bodyPr/>
                    <a:lstStyle/>
                    <a:p>
                      <a:pPr algn="l"/>
                      <a:r>
                        <a:rPr lang="en-US" dirty="0" smtClean="0"/>
                        <a:t>measures blood glucose regardless of when the client last ate. </a:t>
                      </a:r>
                      <a:endParaRPr lang="en-US" dirty="0"/>
                    </a:p>
                  </a:txBody>
                  <a:tcPr/>
                </a:tc>
                <a:tc>
                  <a:txBody>
                    <a:bodyPr/>
                    <a:lstStyle/>
                    <a:p>
                      <a:pPr marL="0" marR="0" indent="0" algn="l" defTabSz="914400" rtl="1"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smtClean="0"/>
                        <a:t>may be taken throughout the day. Blood glucose levels that vary widely may mean a problem. </a:t>
                      </a:r>
                    </a:p>
                    <a:p>
                      <a:pPr algn="l"/>
                      <a:endParaRPr lang="en-US" dirty="0"/>
                    </a:p>
                  </a:txBody>
                  <a:tcPr/>
                </a:tc>
              </a:tr>
            </a:tbl>
          </a:graphicData>
        </a:graphic>
      </p:graphicFrame>
      <p:sp>
        <p:nvSpPr>
          <p:cNvPr id="20508" name="Title 1"/>
          <p:cNvSpPr>
            <a:spLocks noGrp="1"/>
          </p:cNvSpPr>
          <p:nvPr>
            <p:ph type="title"/>
          </p:nvPr>
        </p:nvSpPr>
        <p:spPr/>
        <p:txBody>
          <a:bodyPr/>
          <a:lstStyle/>
          <a:p>
            <a:r>
              <a:rPr lang="en-US" smtClean="0">
                <a:cs typeface="Times New Roman" pitchFamily="18" charset="0"/>
              </a:rPr>
              <a:t>Types of Blood Glucose Tests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nvPr>
        </p:nvGraphicFramePr>
        <p:xfrm>
          <a:off x="457200" y="1196975"/>
          <a:ext cx="8075613" cy="5272088"/>
        </p:xfrm>
        <a:graphic>
          <a:graphicData uri="http://schemas.openxmlformats.org/drawingml/2006/table">
            <a:tbl>
              <a:tblPr firstRow="1" bandRow="1">
                <a:tableStyleId>{5C22544A-7EE6-4342-B048-85BDC9FD1C3A}</a:tableStyleId>
              </a:tblPr>
              <a:tblGrid>
                <a:gridCol w="1378496"/>
                <a:gridCol w="1944216"/>
                <a:gridCol w="1512168"/>
                <a:gridCol w="3240361"/>
              </a:tblGrid>
              <a:tr h="407804">
                <a:tc>
                  <a:txBody>
                    <a:bodyPr/>
                    <a:lstStyle/>
                    <a:p>
                      <a:pPr algn="l"/>
                      <a:r>
                        <a:rPr lang="en-US" sz="2000" dirty="0" smtClean="0"/>
                        <a:t>TYPE</a:t>
                      </a:r>
                      <a:endParaRPr lang="en-US" sz="2000" dirty="0"/>
                    </a:p>
                  </a:txBody>
                  <a:tcPr/>
                </a:tc>
                <a:tc>
                  <a:txBody>
                    <a:bodyPr/>
                    <a:lstStyle/>
                    <a:p>
                      <a:pPr marL="0" marR="0" indent="0" algn="l" defTabSz="914400" rtl="1" eaLnBrk="1" fontAlgn="auto" latinLnBrk="0" hangingPunct="1">
                        <a:lnSpc>
                          <a:spcPct val="100000"/>
                        </a:lnSpc>
                        <a:spcBef>
                          <a:spcPts val="0"/>
                        </a:spcBef>
                        <a:spcAft>
                          <a:spcPts val="0"/>
                        </a:spcAft>
                        <a:buClrTx/>
                        <a:buSzTx/>
                        <a:buFontTx/>
                        <a:buNone/>
                        <a:tabLst/>
                        <a:defRPr/>
                      </a:pPr>
                      <a:r>
                        <a:rPr lang="en-US" sz="2000" dirty="0" smtClean="0"/>
                        <a:t>preparation</a:t>
                      </a:r>
                    </a:p>
                    <a:p>
                      <a:pPr algn="l"/>
                      <a:endParaRPr lang="en-US" sz="2000" dirty="0"/>
                    </a:p>
                  </a:txBody>
                  <a:tcPr/>
                </a:tc>
                <a:tc>
                  <a:txBody>
                    <a:bodyPr/>
                    <a:lstStyle/>
                    <a:p>
                      <a:pPr algn="l"/>
                      <a:endParaRPr lang="en-US" sz="2000" dirty="0"/>
                    </a:p>
                  </a:txBody>
                  <a:tcPr/>
                </a:tc>
                <a:tc>
                  <a:txBody>
                    <a:bodyPr/>
                    <a:lstStyle/>
                    <a:p>
                      <a:pPr algn="l"/>
                      <a:r>
                        <a:rPr lang="en-US" sz="2000" dirty="0" smtClean="0"/>
                        <a:t>PURPOSE</a:t>
                      </a:r>
                      <a:endParaRPr lang="en-US" sz="2000" dirty="0"/>
                    </a:p>
                  </a:txBody>
                  <a:tcPr/>
                </a:tc>
              </a:tr>
              <a:tr h="1519043">
                <a:tc>
                  <a:txBody>
                    <a:bodyPr/>
                    <a:lstStyle/>
                    <a:p>
                      <a:pPr marL="0" indent="0" algn="l">
                        <a:buNone/>
                      </a:pPr>
                      <a:r>
                        <a:rPr lang="en-US" sz="2000" dirty="0" smtClean="0"/>
                        <a:t>4. Oral glucose tolerance test - </a:t>
                      </a:r>
                      <a:endParaRPr lang="en-US" sz="2000" dirty="0"/>
                    </a:p>
                  </a:txBody>
                  <a:tcPr/>
                </a:tc>
                <a:tc>
                  <a:txBody>
                    <a:bodyPr/>
                    <a:lstStyle/>
                    <a:p>
                      <a:pPr marL="0" indent="0" algn="l">
                        <a:buNone/>
                      </a:pPr>
                      <a:r>
                        <a:rPr lang="en-US" sz="1800" b="0" i="0" kern="1200" dirty="0" smtClean="0">
                          <a:solidFill>
                            <a:schemeClr val="dk1"/>
                          </a:solidFill>
                          <a:effectLst/>
                          <a:latin typeface="+mn-lt"/>
                          <a:ea typeface="+mn-ea"/>
                          <a:cs typeface="+mn-cs"/>
                        </a:rPr>
                        <a:t>fasting sample of blood and then taking a very sweet drink containing 75g of glucose.</a:t>
                      </a:r>
                      <a:endParaRPr lang="en-US" sz="2000" dirty="0"/>
                    </a:p>
                  </a:txBody>
                  <a:tcPr/>
                </a:tc>
                <a:tc>
                  <a:txBody>
                    <a:bodyPr/>
                    <a:lstStyle/>
                    <a:p>
                      <a:pPr marL="0" indent="0" algn="l">
                        <a:buNone/>
                      </a:pPr>
                      <a:r>
                        <a:rPr lang="en-US" sz="2000" dirty="0" smtClean="0"/>
                        <a:t>a series of blood glucose measurements</a:t>
                      </a:r>
                      <a:endParaRPr lang="en-US" sz="2000" dirty="0"/>
                    </a:p>
                  </a:txBody>
                  <a:tcPr/>
                </a:tc>
                <a:tc>
                  <a:txBody>
                    <a:bodyPr/>
                    <a:lstStyle/>
                    <a:p>
                      <a:pPr marL="0" indent="0" algn="l">
                        <a:buNone/>
                      </a:pPr>
                      <a:r>
                        <a:rPr lang="en-US" sz="2000" dirty="0" smtClean="0"/>
                        <a:t>used to diagnose prediabetes and diabetes,  gestational diabetes. </a:t>
                      </a:r>
                    </a:p>
                    <a:p>
                      <a:pPr marL="0" marR="0" indent="0" algn="l" defTabSz="914400" rtl="1" eaLnBrk="1" fontAlgn="auto" latinLnBrk="0" hangingPunct="1">
                        <a:lnSpc>
                          <a:spcPct val="100000"/>
                        </a:lnSpc>
                        <a:spcBef>
                          <a:spcPts val="0"/>
                        </a:spcBef>
                        <a:spcAft>
                          <a:spcPts val="0"/>
                        </a:spcAft>
                        <a:buClrTx/>
                        <a:buSzTx/>
                        <a:buFontTx/>
                        <a:buNone/>
                        <a:tabLst/>
                        <a:defRPr/>
                      </a:pPr>
                      <a:endParaRPr lang="en-US" sz="2000" dirty="0" smtClean="0"/>
                    </a:p>
                  </a:txBody>
                  <a:tcPr/>
                </a:tc>
              </a:tr>
              <a:tr h="2548773">
                <a:tc>
                  <a:txBody>
                    <a:bodyPr/>
                    <a:lstStyle/>
                    <a:p>
                      <a:pPr marL="0" marR="0" indent="0" algn="l" defTabSz="914400" rtl="1" eaLnBrk="1" fontAlgn="auto" latinLnBrk="0" hangingPunct="1">
                        <a:lnSpc>
                          <a:spcPct val="100000"/>
                        </a:lnSpc>
                        <a:spcBef>
                          <a:spcPts val="0"/>
                        </a:spcBef>
                        <a:spcAft>
                          <a:spcPts val="0"/>
                        </a:spcAft>
                        <a:buClrTx/>
                        <a:buSzTx/>
                        <a:buFontTx/>
                        <a:buNone/>
                        <a:tabLst/>
                        <a:defRPr/>
                      </a:pPr>
                      <a:r>
                        <a:rPr lang="en-US" sz="2000" dirty="0" smtClean="0"/>
                        <a:t>5. Hemoglobin A1c,  or </a:t>
                      </a:r>
                      <a:r>
                        <a:rPr lang="en-US" sz="2000" dirty="0" err="1" smtClean="0"/>
                        <a:t>Glycohemoglo</a:t>
                      </a:r>
                      <a:endParaRPr lang="en-US" sz="2000" dirty="0" smtClean="0"/>
                    </a:p>
                    <a:p>
                      <a:pPr marL="0" marR="0" indent="0" algn="l" defTabSz="914400" rtl="1" eaLnBrk="1" fontAlgn="auto" latinLnBrk="0" hangingPunct="1">
                        <a:lnSpc>
                          <a:spcPct val="100000"/>
                        </a:lnSpc>
                        <a:spcBef>
                          <a:spcPts val="0"/>
                        </a:spcBef>
                        <a:spcAft>
                          <a:spcPts val="0"/>
                        </a:spcAft>
                        <a:buClrTx/>
                        <a:buSzTx/>
                        <a:buFontTx/>
                        <a:buNone/>
                        <a:tabLst/>
                        <a:defRPr/>
                      </a:pPr>
                      <a:r>
                        <a:rPr lang="en-US" sz="2000" dirty="0" smtClean="0"/>
                        <a:t>bin, </a:t>
                      </a:r>
                      <a:endParaRPr lang="en-US" sz="2000" dirty="0"/>
                    </a:p>
                  </a:txBody>
                  <a:tcPr/>
                </a:tc>
                <a:tc>
                  <a:txBody>
                    <a:bodyPr/>
                    <a:lstStyle/>
                    <a:p>
                      <a:pPr marL="0" marR="0" indent="0" algn="l" defTabSz="914400" rtl="1" eaLnBrk="1" fontAlgn="auto" latinLnBrk="0" hangingPunct="1">
                        <a:lnSpc>
                          <a:spcPct val="100000"/>
                        </a:lnSpc>
                        <a:spcBef>
                          <a:spcPts val="0"/>
                        </a:spcBef>
                        <a:spcAft>
                          <a:spcPts val="0"/>
                        </a:spcAft>
                        <a:buClrTx/>
                        <a:buSzTx/>
                        <a:buFontTx/>
                        <a:buNone/>
                        <a:tabLst/>
                        <a:defRPr/>
                      </a:pPr>
                      <a:r>
                        <a:rPr lang="en-US" sz="2000" dirty="0" smtClean="0"/>
                        <a:t>None</a:t>
                      </a:r>
                    </a:p>
                    <a:p>
                      <a:pPr marL="0" marR="0" indent="0" algn="l" defTabSz="914400" rtl="1" eaLnBrk="1" fontAlgn="auto" latinLnBrk="0" hangingPunct="1">
                        <a:lnSpc>
                          <a:spcPct val="100000"/>
                        </a:lnSpc>
                        <a:spcBef>
                          <a:spcPts val="0"/>
                        </a:spcBef>
                        <a:spcAft>
                          <a:spcPts val="0"/>
                        </a:spcAft>
                        <a:buClrTx/>
                        <a:buSzTx/>
                        <a:buFontTx/>
                        <a:buNone/>
                        <a:tabLst/>
                        <a:defRPr/>
                      </a:pPr>
                      <a:endParaRPr lang="en-US" sz="2000" dirty="0"/>
                    </a:p>
                  </a:txBody>
                  <a:tcPr/>
                </a:tc>
                <a:tc>
                  <a:txBody>
                    <a:bodyPr/>
                    <a:lstStyle/>
                    <a:p>
                      <a:pPr marL="0" marR="0" indent="0" algn="l" defTabSz="914400" rtl="1" eaLnBrk="1" fontAlgn="auto" latinLnBrk="0" hangingPunct="1">
                        <a:lnSpc>
                          <a:spcPct val="100000"/>
                        </a:lnSpc>
                        <a:spcBef>
                          <a:spcPts val="0"/>
                        </a:spcBef>
                        <a:spcAft>
                          <a:spcPts val="0"/>
                        </a:spcAft>
                        <a:buClrTx/>
                        <a:buSzTx/>
                        <a:buFontTx/>
                        <a:buNone/>
                        <a:tabLst/>
                        <a:defRPr/>
                      </a:pPr>
                      <a:r>
                        <a:rPr lang="en-US" sz="2000" dirty="0" smtClean="0"/>
                        <a:t>measures how much sugar (glucose) is stuck to red blood cells;</a:t>
                      </a:r>
                      <a:r>
                        <a:rPr lang="en-US" sz="2000" baseline="0" dirty="0" smtClean="0"/>
                        <a:t> </a:t>
                      </a:r>
                      <a:endParaRPr lang="en-US" sz="2000" dirty="0"/>
                    </a:p>
                  </a:txBody>
                  <a:tcPr/>
                </a:tc>
                <a:tc>
                  <a:txBody>
                    <a:bodyPr/>
                    <a:lstStyle/>
                    <a:p>
                      <a:pPr marL="0" marR="0" indent="0" algn="l" defTabSz="914400" rtl="1" eaLnBrk="1" fontAlgn="auto" latinLnBrk="0" hangingPunct="1">
                        <a:lnSpc>
                          <a:spcPct val="100000"/>
                        </a:lnSpc>
                        <a:spcBef>
                          <a:spcPts val="0"/>
                        </a:spcBef>
                        <a:spcAft>
                          <a:spcPts val="0"/>
                        </a:spcAft>
                        <a:buClrTx/>
                        <a:buSzTx/>
                        <a:buFontTx/>
                        <a:buNone/>
                        <a:tabLst/>
                        <a:defRPr/>
                      </a:pPr>
                      <a:r>
                        <a:rPr lang="en-US" sz="2000" dirty="0" smtClean="0"/>
                        <a:t>used to diagnose diabetes;</a:t>
                      </a:r>
                      <a:r>
                        <a:rPr lang="en-US" sz="2000" baseline="0" dirty="0" smtClean="0"/>
                        <a:t> </a:t>
                      </a:r>
                      <a:r>
                        <a:rPr lang="en-US" sz="2000" dirty="0" smtClean="0"/>
                        <a:t> shows how well diabetes has been controlled in the past 2 to 3 months and whether diabetic</a:t>
                      </a:r>
                      <a:r>
                        <a:rPr lang="en-US" sz="2000" baseline="0" dirty="0" smtClean="0"/>
                        <a:t> </a:t>
                      </a:r>
                      <a:r>
                        <a:rPr lang="en-US" sz="2000" dirty="0" smtClean="0"/>
                        <a:t>medications needed to be changed. </a:t>
                      </a:r>
                    </a:p>
                    <a:p>
                      <a:pPr marL="0" marR="0" indent="0" algn="l" defTabSz="914400" rtl="1" eaLnBrk="1" fontAlgn="auto" latinLnBrk="0" hangingPunct="1">
                        <a:lnSpc>
                          <a:spcPct val="100000"/>
                        </a:lnSpc>
                        <a:spcBef>
                          <a:spcPts val="0"/>
                        </a:spcBef>
                        <a:spcAft>
                          <a:spcPts val="0"/>
                        </a:spcAft>
                        <a:buClrTx/>
                        <a:buSzTx/>
                        <a:buFontTx/>
                        <a:buNone/>
                        <a:tabLst/>
                        <a:defRPr/>
                      </a:pPr>
                      <a:r>
                        <a:rPr lang="en-US" sz="2000" dirty="0" smtClean="0"/>
                        <a:t>The result of  A1c test can be used to </a:t>
                      </a:r>
                      <a:r>
                        <a:rPr lang="en-US" sz="2000" b="1" dirty="0" smtClean="0"/>
                        <a:t>estimate the  average blood sugar level. </a:t>
                      </a:r>
                      <a:endParaRPr lang="en-US" sz="2000" b="1" dirty="0"/>
                    </a:p>
                  </a:txBody>
                  <a:tcPr/>
                </a:tc>
              </a:tr>
            </a:tbl>
          </a:graphicData>
        </a:graphic>
      </p:graphicFrame>
      <p:sp>
        <p:nvSpPr>
          <p:cNvPr id="21527" name="Title 1"/>
          <p:cNvSpPr>
            <a:spLocks noGrp="1"/>
          </p:cNvSpPr>
          <p:nvPr>
            <p:ph type="title"/>
          </p:nvPr>
        </p:nvSpPr>
        <p:spPr/>
        <p:txBody>
          <a:bodyPr/>
          <a:lstStyle/>
          <a:p>
            <a:r>
              <a:rPr lang="en-US" smtClean="0">
                <a:cs typeface="Times New Roman" pitchFamily="18" charset="0"/>
              </a:rPr>
              <a:t>Types of Blood Glucose Tests</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1995</TotalTime>
  <Words>1421</Words>
  <Application>Microsoft Office PowerPoint</Application>
  <PresentationFormat>On-screen Show (4:3)</PresentationFormat>
  <Paragraphs>191</Paragraphs>
  <Slides>32</Slides>
  <Notes>0</Notes>
  <HiddenSlides>0</HiddenSlides>
  <MMClips>0</MMClips>
  <ScaleCrop>false</ScaleCrop>
  <HeadingPairs>
    <vt:vector size="6" baseType="variant">
      <vt:variant>
        <vt:lpstr>Fonts Used</vt:lpstr>
      </vt:variant>
      <vt:variant>
        <vt:i4>5</vt:i4>
      </vt:variant>
      <vt:variant>
        <vt:lpstr>Design Template</vt:lpstr>
      </vt:variant>
      <vt:variant>
        <vt:i4>1</vt:i4>
      </vt:variant>
      <vt:variant>
        <vt:lpstr>Slide Titles</vt:lpstr>
      </vt:variant>
      <vt:variant>
        <vt:i4>32</vt:i4>
      </vt:variant>
    </vt:vector>
  </HeadingPairs>
  <TitlesOfParts>
    <vt:vector size="38" baseType="lpstr">
      <vt:lpstr>Calibri</vt:lpstr>
      <vt:lpstr>Arial</vt:lpstr>
      <vt:lpstr>Times New Roman</vt:lpstr>
      <vt:lpstr>Wingdings</vt:lpstr>
      <vt:lpstr>Berlin Sans FB</vt:lpstr>
      <vt:lpstr>Office Theme</vt:lpstr>
      <vt:lpstr>Slide 1</vt:lpstr>
      <vt:lpstr>Outline</vt:lpstr>
      <vt:lpstr>Introduction </vt:lpstr>
      <vt:lpstr>Slide 4</vt:lpstr>
      <vt:lpstr> Goals for BGM</vt:lpstr>
      <vt:lpstr>Purpose/ Indication  of BGM</vt:lpstr>
      <vt:lpstr>Some conditions that may affect the accuracy of blood glucose monitoring  (may need a venous sample) :</vt:lpstr>
      <vt:lpstr>Types of Blood Glucose Tests</vt:lpstr>
      <vt:lpstr>Types of Blood Glucose Tests</vt:lpstr>
      <vt:lpstr>Medications that can affect blood glucose levels </vt:lpstr>
      <vt:lpstr>Equipment </vt:lpstr>
      <vt:lpstr>Blood glucose monitoring </vt:lpstr>
      <vt:lpstr>Normal and diabetic blood sugar ranges</vt:lpstr>
      <vt:lpstr>Slide 14</vt:lpstr>
      <vt:lpstr>Slide 15</vt:lpstr>
      <vt:lpstr>Slide 16</vt:lpstr>
      <vt:lpstr>Slide 17</vt:lpstr>
      <vt:lpstr>Role of nurse</vt:lpstr>
      <vt:lpstr>Slide 19</vt:lpstr>
      <vt:lpstr>Insulin types</vt:lpstr>
      <vt:lpstr>Delivery Methods</vt:lpstr>
      <vt:lpstr>4. Infusion</vt:lpstr>
      <vt:lpstr>Route: Subcutaneous </vt:lpstr>
      <vt:lpstr>General Considerations concerning Insulin Administration</vt:lpstr>
      <vt:lpstr>Mixing Insulin </vt:lpstr>
      <vt:lpstr>Mixing Insulin </vt:lpstr>
      <vt:lpstr>Patient Education</vt:lpstr>
      <vt:lpstr>Patient Education</vt:lpstr>
      <vt:lpstr>PATIENT MANAGEMENT</vt:lpstr>
      <vt:lpstr>PATIENT MANAGEMENT</vt:lpstr>
      <vt:lpstr>Suggested video to watch </vt:lpstr>
      <vt:lpstr>References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Care of patients with endocrine system disorders</dc:title>
  <dc:creator>maryam</dc:creator>
  <cp:lastModifiedBy>DELL</cp:lastModifiedBy>
  <cp:revision>107</cp:revision>
  <dcterms:created xsi:type="dcterms:W3CDTF">2014-11-24T06:52:45Z</dcterms:created>
  <dcterms:modified xsi:type="dcterms:W3CDTF">2016-04-17T06:58:13Z</dcterms:modified>
</cp:coreProperties>
</file>