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0" r:id="rId4"/>
    <p:sldId id="258" r:id="rId5"/>
    <p:sldId id="284" r:id="rId6"/>
    <p:sldId id="286" r:id="rId7"/>
    <p:sldId id="287" r:id="rId8"/>
    <p:sldId id="283" r:id="rId9"/>
    <p:sldId id="261" r:id="rId10"/>
    <p:sldId id="262" r:id="rId11"/>
    <p:sldId id="281" r:id="rId12"/>
    <p:sldId id="282" r:id="rId13"/>
    <p:sldId id="265" r:id="rId14"/>
    <p:sldId id="267" r:id="rId15"/>
    <p:sldId id="268" r:id="rId16"/>
    <p:sldId id="269" r:id="rId17"/>
    <p:sldId id="26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>
      <p:cViewPr varScale="1">
        <p:scale>
          <a:sx n="121" d="100"/>
          <a:sy n="121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49998-4E42-4D22-98CB-9BCD86AD6A5A}" type="doc">
      <dgm:prSet loTypeId="urn:microsoft.com/office/officeart/2005/8/layout/vList5" loCatId="list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78A75D6-2D68-4600-A7F4-EC6DE50FA01C}">
      <dgm:prSet phldrT="[نص]"/>
      <dgm:spPr/>
      <dgm:t>
        <a:bodyPr/>
        <a:lstStyle/>
        <a:p>
          <a:pPr rtl="1"/>
          <a:r>
            <a:rPr lang="en-US" dirty="0" smtClean="0"/>
            <a:t>P</a:t>
          </a:r>
          <a:endParaRPr lang="ar-SA" dirty="0"/>
        </a:p>
      </dgm:t>
    </dgm:pt>
    <dgm:pt modelId="{199B7848-8BC9-43A5-B48E-118316B7ED11}" type="parTrans" cxnId="{71B80994-035D-48AB-B303-149EECE26952}">
      <dgm:prSet/>
      <dgm:spPr/>
      <dgm:t>
        <a:bodyPr/>
        <a:lstStyle/>
        <a:p>
          <a:pPr rtl="1"/>
          <a:endParaRPr lang="ar-SA"/>
        </a:p>
      </dgm:t>
    </dgm:pt>
    <dgm:pt modelId="{541F0840-71C6-45B9-B7CB-CACEB9BC3265}" type="sibTrans" cxnId="{71B80994-035D-48AB-B303-149EECE26952}">
      <dgm:prSet/>
      <dgm:spPr/>
      <dgm:t>
        <a:bodyPr/>
        <a:lstStyle/>
        <a:p>
          <a:pPr rtl="1"/>
          <a:endParaRPr lang="ar-SA"/>
        </a:p>
      </dgm:t>
    </dgm:pt>
    <dgm:pt modelId="{6F1198A3-42BD-4EBA-B579-CF7015E279DE}">
      <dgm:prSet phldrT="[نص]" custT="1"/>
      <dgm:spPr/>
      <dgm:t>
        <a:bodyPr/>
        <a:lstStyle/>
        <a:p>
          <a:pPr rtl="0"/>
          <a:r>
            <a:rPr lang="en-US" sz="2800" b="1" dirty="0" smtClean="0"/>
            <a:t>P</a:t>
          </a:r>
          <a:r>
            <a:rPr lang="en-US" sz="2800" dirty="0" smtClean="0"/>
            <a:t>recipitating/Alleviating Factors</a:t>
          </a:r>
          <a:endParaRPr lang="ar-SA" sz="2700" dirty="0"/>
        </a:p>
      </dgm:t>
    </dgm:pt>
    <dgm:pt modelId="{F4D1A4F9-9AAE-4F5D-8E1C-313143D9CF63}" type="parTrans" cxnId="{52543E60-FD59-447C-88A5-6E38A1D9ECF7}">
      <dgm:prSet/>
      <dgm:spPr/>
      <dgm:t>
        <a:bodyPr/>
        <a:lstStyle/>
        <a:p>
          <a:pPr rtl="1"/>
          <a:endParaRPr lang="ar-SA"/>
        </a:p>
      </dgm:t>
    </dgm:pt>
    <dgm:pt modelId="{92D62A04-1C4C-4C6E-923E-FF500C3016EE}" type="sibTrans" cxnId="{52543E60-FD59-447C-88A5-6E38A1D9ECF7}">
      <dgm:prSet/>
      <dgm:spPr/>
      <dgm:t>
        <a:bodyPr/>
        <a:lstStyle/>
        <a:p>
          <a:pPr rtl="1"/>
          <a:endParaRPr lang="ar-SA"/>
        </a:p>
      </dgm:t>
    </dgm:pt>
    <dgm:pt modelId="{4FFC9026-74CA-4C4D-A238-CB96148E2D47}">
      <dgm:prSet phldrT="[نص]"/>
      <dgm:spPr/>
      <dgm:t>
        <a:bodyPr/>
        <a:lstStyle/>
        <a:p>
          <a:pPr rtl="1"/>
          <a:r>
            <a:rPr lang="en-US" dirty="0" smtClean="0"/>
            <a:t>Q</a:t>
          </a:r>
          <a:endParaRPr lang="ar-SA" dirty="0"/>
        </a:p>
      </dgm:t>
    </dgm:pt>
    <dgm:pt modelId="{7449BD6C-2EC1-44B2-B556-DEF0E99F268B}" type="parTrans" cxnId="{3F2565A5-DAF5-45E1-817B-B518896A322C}">
      <dgm:prSet/>
      <dgm:spPr/>
      <dgm:t>
        <a:bodyPr/>
        <a:lstStyle/>
        <a:p>
          <a:pPr rtl="1"/>
          <a:endParaRPr lang="ar-SA"/>
        </a:p>
      </dgm:t>
    </dgm:pt>
    <dgm:pt modelId="{E3ED55C8-1666-4DD0-AEFE-DFAB3315CC98}" type="sibTrans" cxnId="{3F2565A5-DAF5-45E1-817B-B518896A322C}">
      <dgm:prSet/>
      <dgm:spPr/>
      <dgm:t>
        <a:bodyPr/>
        <a:lstStyle/>
        <a:p>
          <a:pPr rtl="1"/>
          <a:endParaRPr lang="ar-SA"/>
        </a:p>
      </dgm:t>
    </dgm:pt>
    <dgm:pt modelId="{E4AADF40-269A-4AE1-9815-49E867E60173}">
      <dgm:prSet phldrT="[نص]"/>
      <dgm:spPr/>
      <dgm:t>
        <a:bodyPr/>
        <a:lstStyle/>
        <a:p>
          <a:pPr rtl="1"/>
          <a:r>
            <a:rPr lang="en-US" dirty="0" smtClean="0"/>
            <a:t>R</a:t>
          </a:r>
          <a:endParaRPr lang="ar-SA" dirty="0"/>
        </a:p>
      </dgm:t>
    </dgm:pt>
    <dgm:pt modelId="{EB31A627-22AB-4DF5-845C-3AB29B97CA52}" type="parTrans" cxnId="{E2ED6F2E-6E1F-4A90-8B07-546D1A6E269B}">
      <dgm:prSet/>
      <dgm:spPr/>
      <dgm:t>
        <a:bodyPr/>
        <a:lstStyle/>
        <a:p>
          <a:pPr rtl="1"/>
          <a:endParaRPr lang="ar-SA"/>
        </a:p>
      </dgm:t>
    </dgm:pt>
    <dgm:pt modelId="{32D76C4F-A5A2-47A3-A5C1-F5AB66F0CCBF}" type="sibTrans" cxnId="{E2ED6F2E-6E1F-4A90-8B07-546D1A6E269B}">
      <dgm:prSet/>
      <dgm:spPr/>
      <dgm:t>
        <a:bodyPr/>
        <a:lstStyle/>
        <a:p>
          <a:pPr rtl="1"/>
          <a:endParaRPr lang="ar-SA"/>
        </a:p>
      </dgm:t>
    </dgm:pt>
    <dgm:pt modelId="{D3263259-2E4A-40DF-9321-062CE7D01594}">
      <dgm:prSet phldrT="[نص]" custT="1"/>
      <dgm:spPr/>
      <dgm:t>
        <a:bodyPr/>
        <a:lstStyle/>
        <a:p>
          <a:pPr rtl="0"/>
          <a:r>
            <a:rPr lang="en-US" sz="2800" b="1" dirty="0" smtClean="0"/>
            <a:t>R</a:t>
          </a:r>
          <a:r>
            <a:rPr lang="en-US" sz="2800" b="0" dirty="0" smtClean="0"/>
            <a:t>egion and </a:t>
          </a:r>
          <a:r>
            <a:rPr lang="en-US" sz="2800" b="1" dirty="0" smtClean="0"/>
            <a:t>R</a:t>
          </a:r>
          <a:r>
            <a:rPr lang="en-US" sz="2800" b="0" dirty="0" smtClean="0"/>
            <a:t>adiation</a:t>
          </a:r>
          <a:r>
            <a:rPr lang="en-US" sz="2800" dirty="0" smtClean="0"/>
            <a:t> </a:t>
          </a:r>
          <a:endParaRPr lang="ar-SA" sz="1900" dirty="0"/>
        </a:p>
      </dgm:t>
    </dgm:pt>
    <dgm:pt modelId="{1E690B25-2204-4E71-9363-D077A9903823}" type="parTrans" cxnId="{8A7721D9-7EDD-4F40-B88F-F837DCBD53BD}">
      <dgm:prSet/>
      <dgm:spPr/>
      <dgm:t>
        <a:bodyPr/>
        <a:lstStyle/>
        <a:p>
          <a:pPr rtl="1"/>
          <a:endParaRPr lang="ar-SA"/>
        </a:p>
      </dgm:t>
    </dgm:pt>
    <dgm:pt modelId="{9207DD88-B804-4F96-8276-D41BD33D79B0}" type="sibTrans" cxnId="{8A7721D9-7EDD-4F40-B88F-F837DCBD53BD}">
      <dgm:prSet/>
      <dgm:spPr/>
      <dgm:t>
        <a:bodyPr/>
        <a:lstStyle/>
        <a:p>
          <a:pPr rtl="1"/>
          <a:endParaRPr lang="ar-SA"/>
        </a:p>
      </dgm:t>
    </dgm:pt>
    <dgm:pt modelId="{CE1AD85C-C3E1-4287-A592-70F3EF15B8AB}">
      <dgm:prSet/>
      <dgm:spPr/>
      <dgm:t>
        <a:bodyPr/>
        <a:lstStyle/>
        <a:p>
          <a:pPr rtl="1"/>
          <a:r>
            <a:rPr lang="en-US" dirty="0" smtClean="0"/>
            <a:t>S</a:t>
          </a:r>
          <a:endParaRPr lang="ar-SA" dirty="0"/>
        </a:p>
      </dgm:t>
    </dgm:pt>
    <dgm:pt modelId="{63C15782-97A6-4B8D-A7EC-E8A6BB32DC1B}" type="parTrans" cxnId="{406DF782-1B91-4419-9D25-97A3CD010EE2}">
      <dgm:prSet/>
      <dgm:spPr/>
      <dgm:t>
        <a:bodyPr/>
        <a:lstStyle/>
        <a:p>
          <a:pPr rtl="1"/>
          <a:endParaRPr lang="ar-SA"/>
        </a:p>
      </dgm:t>
    </dgm:pt>
    <dgm:pt modelId="{1B41FA54-20B9-4D11-BFAB-10674BA619D6}" type="sibTrans" cxnId="{406DF782-1B91-4419-9D25-97A3CD010EE2}">
      <dgm:prSet/>
      <dgm:spPr/>
      <dgm:t>
        <a:bodyPr/>
        <a:lstStyle/>
        <a:p>
          <a:pPr rtl="1"/>
          <a:endParaRPr lang="ar-SA"/>
        </a:p>
      </dgm:t>
    </dgm:pt>
    <dgm:pt modelId="{FC9139E8-BBBB-42A2-A8EF-0E8F51D8E49B}">
      <dgm:prSet custT="1"/>
      <dgm:spPr/>
      <dgm:t>
        <a:bodyPr/>
        <a:lstStyle/>
        <a:p>
          <a:pPr rtl="0"/>
          <a:r>
            <a:rPr lang="en-US" sz="2800" b="1" dirty="0" smtClean="0"/>
            <a:t>S</a:t>
          </a:r>
          <a:r>
            <a:rPr lang="en-US" sz="2800" dirty="0" smtClean="0"/>
            <a:t>everity</a:t>
          </a:r>
          <a:endParaRPr lang="ar-SA" sz="1900" dirty="0"/>
        </a:p>
      </dgm:t>
    </dgm:pt>
    <dgm:pt modelId="{3FF5972F-E467-4F99-93E7-BF2891326B9E}" type="parTrans" cxnId="{81A9F1EA-31EE-4D6B-8258-146F56F3B90C}">
      <dgm:prSet/>
      <dgm:spPr/>
      <dgm:t>
        <a:bodyPr/>
        <a:lstStyle/>
        <a:p>
          <a:pPr rtl="1"/>
          <a:endParaRPr lang="ar-SA"/>
        </a:p>
      </dgm:t>
    </dgm:pt>
    <dgm:pt modelId="{07B332F2-3048-457B-A40F-4E5DEE28ED11}" type="sibTrans" cxnId="{81A9F1EA-31EE-4D6B-8258-146F56F3B90C}">
      <dgm:prSet/>
      <dgm:spPr/>
      <dgm:t>
        <a:bodyPr/>
        <a:lstStyle/>
        <a:p>
          <a:pPr rtl="1"/>
          <a:endParaRPr lang="ar-SA"/>
        </a:p>
      </dgm:t>
    </dgm:pt>
    <dgm:pt modelId="{5C1252D4-74FA-4C24-BA76-503F7308E78A}">
      <dgm:prSet/>
      <dgm:spPr/>
      <dgm:t>
        <a:bodyPr/>
        <a:lstStyle/>
        <a:p>
          <a:pPr rtl="1"/>
          <a:r>
            <a:rPr lang="en-US" dirty="0" smtClean="0"/>
            <a:t>T</a:t>
          </a:r>
          <a:endParaRPr lang="ar-SA" dirty="0"/>
        </a:p>
      </dgm:t>
    </dgm:pt>
    <dgm:pt modelId="{64E72924-0395-41C0-9088-71F6AEC03837}" type="parTrans" cxnId="{59D3CA49-7011-4B5E-8E7B-6C52C0104957}">
      <dgm:prSet/>
      <dgm:spPr/>
      <dgm:t>
        <a:bodyPr/>
        <a:lstStyle/>
        <a:p>
          <a:pPr rtl="1"/>
          <a:endParaRPr lang="ar-SA"/>
        </a:p>
      </dgm:t>
    </dgm:pt>
    <dgm:pt modelId="{8CC5338C-AEAB-4DE2-A2D0-7FE4B22C394C}" type="sibTrans" cxnId="{59D3CA49-7011-4B5E-8E7B-6C52C0104957}">
      <dgm:prSet/>
      <dgm:spPr/>
      <dgm:t>
        <a:bodyPr/>
        <a:lstStyle/>
        <a:p>
          <a:pPr rtl="1"/>
          <a:endParaRPr lang="ar-SA"/>
        </a:p>
      </dgm:t>
    </dgm:pt>
    <dgm:pt modelId="{C575FBC0-38D0-470D-8FC8-47A34EF7F79E}">
      <dgm:prSet custT="1"/>
      <dgm:spPr/>
      <dgm:t>
        <a:bodyPr/>
        <a:lstStyle/>
        <a:p>
          <a:pPr rtl="0"/>
          <a:r>
            <a:rPr lang="en-US" sz="2800" b="1" dirty="0" smtClean="0"/>
            <a:t>T </a:t>
          </a:r>
          <a:r>
            <a:rPr lang="en-US" sz="2800" dirty="0" err="1" smtClean="0"/>
            <a:t>iming</a:t>
          </a:r>
          <a:endParaRPr lang="ar-SA" sz="2800" dirty="0"/>
        </a:p>
      </dgm:t>
    </dgm:pt>
    <dgm:pt modelId="{56606973-2B54-48A2-BDCC-28CA55F5693E}" type="parTrans" cxnId="{455B9884-E7D4-4CE9-AC95-D5C20D09BF82}">
      <dgm:prSet/>
      <dgm:spPr/>
      <dgm:t>
        <a:bodyPr/>
        <a:lstStyle/>
        <a:p>
          <a:pPr rtl="1"/>
          <a:endParaRPr lang="ar-SA"/>
        </a:p>
      </dgm:t>
    </dgm:pt>
    <dgm:pt modelId="{522503BE-2AC9-40E0-A6DB-36A9B426CBE3}" type="sibTrans" cxnId="{455B9884-E7D4-4CE9-AC95-D5C20D09BF82}">
      <dgm:prSet/>
      <dgm:spPr/>
      <dgm:t>
        <a:bodyPr/>
        <a:lstStyle/>
        <a:p>
          <a:pPr rtl="1"/>
          <a:endParaRPr lang="ar-SA"/>
        </a:p>
      </dgm:t>
    </dgm:pt>
    <dgm:pt modelId="{1E7331CD-B2C9-4C12-B485-27D13FD4FA3D}">
      <dgm:prSet custT="1"/>
      <dgm:spPr/>
      <dgm:t>
        <a:bodyPr/>
        <a:lstStyle/>
        <a:p>
          <a:pPr algn="l" rtl="0"/>
          <a:r>
            <a:rPr lang="en-US" sz="2800" b="1" dirty="0" smtClean="0"/>
            <a:t>Q</a:t>
          </a:r>
          <a:r>
            <a:rPr lang="en-US" sz="2800" dirty="0" smtClean="0"/>
            <a:t>uality of Pain:</a:t>
          </a:r>
          <a:endParaRPr lang="ar-SA" sz="1900" dirty="0"/>
        </a:p>
      </dgm:t>
    </dgm:pt>
    <dgm:pt modelId="{3D00B3A7-5154-4DBA-88F5-EFCC3A5FA1BB}" type="parTrans" cxnId="{AEEDFC4E-6EE9-4102-830D-809FA688F7DE}">
      <dgm:prSet/>
      <dgm:spPr/>
      <dgm:t>
        <a:bodyPr/>
        <a:lstStyle/>
        <a:p>
          <a:pPr rtl="1"/>
          <a:endParaRPr lang="ar-SA"/>
        </a:p>
      </dgm:t>
    </dgm:pt>
    <dgm:pt modelId="{641FB00D-A4F1-4E99-8CD0-AB28F1F2919B}" type="sibTrans" cxnId="{AEEDFC4E-6EE9-4102-830D-809FA688F7DE}">
      <dgm:prSet/>
      <dgm:spPr/>
      <dgm:t>
        <a:bodyPr/>
        <a:lstStyle/>
        <a:p>
          <a:pPr rtl="1"/>
          <a:endParaRPr lang="ar-SA"/>
        </a:p>
      </dgm:t>
    </dgm:pt>
    <dgm:pt modelId="{8AEE557E-01D6-4A12-A5D0-87F55D25D769}" type="pres">
      <dgm:prSet presAssocID="{1CF49998-4E42-4D22-98CB-9BCD86AD6A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2FC6CF-2DE3-48EC-B69A-7D78B6A2568F}" type="pres">
      <dgm:prSet presAssocID="{378A75D6-2D68-4600-A7F4-EC6DE50FA01C}" presName="linNode" presStyleCnt="0"/>
      <dgm:spPr/>
    </dgm:pt>
    <dgm:pt modelId="{B8B63027-68CF-4016-B6E0-92984D826FCB}" type="pres">
      <dgm:prSet presAssocID="{378A75D6-2D68-4600-A7F4-EC6DE50FA01C}" presName="parentText" presStyleLbl="node1" presStyleIdx="0" presStyleCnt="5" custScaleX="73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A7DE9F-2A09-490D-B506-C5AA0569AEFF}" type="pres">
      <dgm:prSet presAssocID="{378A75D6-2D68-4600-A7F4-EC6DE50FA01C}" presName="descendantText" presStyleLbl="alignAccFollowNode1" presStyleIdx="0" presStyleCnt="5" custScaleX="114956" custLinFactNeighborX="830" custLinFactNeighborY="-29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1F6D24-32C1-4093-8F69-F3C0CB01447D}" type="pres">
      <dgm:prSet presAssocID="{541F0840-71C6-45B9-B7CB-CACEB9BC3265}" presName="sp" presStyleCnt="0"/>
      <dgm:spPr/>
    </dgm:pt>
    <dgm:pt modelId="{EC37554A-6A37-4BDC-A327-CF88473696B9}" type="pres">
      <dgm:prSet presAssocID="{4FFC9026-74CA-4C4D-A238-CB96148E2D47}" presName="linNode" presStyleCnt="0"/>
      <dgm:spPr/>
    </dgm:pt>
    <dgm:pt modelId="{44378DEC-E069-4F8B-9AB2-C79D0FAF887B}" type="pres">
      <dgm:prSet presAssocID="{4FFC9026-74CA-4C4D-A238-CB96148E2D47}" presName="parentText" presStyleLbl="node1" presStyleIdx="1" presStyleCnt="5" custScaleX="7519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E883CD-37FC-4559-BB40-DE8E0A0F65B4}" type="pres">
      <dgm:prSet presAssocID="{4FFC9026-74CA-4C4D-A238-CB96148E2D47}" presName="descendantText" presStyleLbl="alignAccFollowNode1" presStyleIdx="1" presStyleCnt="5" custScaleX="1248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51CBA9-A2D5-4C29-86A3-A04D02FB741B}" type="pres">
      <dgm:prSet presAssocID="{E3ED55C8-1666-4DD0-AEFE-DFAB3315CC98}" presName="sp" presStyleCnt="0"/>
      <dgm:spPr/>
    </dgm:pt>
    <dgm:pt modelId="{5043FB14-20FF-4F4D-B2E6-15E2A6907B43}" type="pres">
      <dgm:prSet presAssocID="{E4AADF40-269A-4AE1-9815-49E867E60173}" presName="linNode" presStyleCnt="0"/>
      <dgm:spPr/>
    </dgm:pt>
    <dgm:pt modelId="{355AB0A2-0930-41B8-A845-078682D223D2}" type="pres">
      <dgm:prSet presAssocID="{E4AADF40-269A-4AE1-9815-49E867E60173}" presName="parentText" presStyleLbl="node1" presStyleIdx="2" presStyleCnt="5" custScaleX="7519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69AAAE-5CDB-470E-BE37-C4EFCBC93E7B}" type="pres">
      <dgm:prSet presAssocID="{E4AADF40-269A-4AE1-9815-49E867E60173}" presName="descendantText" presStyleLbl="alignAccFollowNode1" presStyleIdx="2" presStyleCnt="5" custScaleX="113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33D5B7-9D84-488D-9760-A49399FFD7A4}" type="pres">
      <dgm:prSet presAssocID="{32D76C4F-A5A2-47A3-A5C1-F5AB66F0CCBF}" presName="sp" presStyleCnt="0"/>
      <dgm:spPr/>
    </dgm:pt>
    <dgm:pt modelId="{537C4F0F-48AC-415D-B46F-9CE47A2FBBD7}" type="pres">
      <dgm:prSet presAssocID="{CE1AD85C-C3E1-4287-A592-70F3EF15B8AB}" presName="linNode" presStyleCnt="0"/>
      <dgm:spPr/>
    </dgm:pt>
    <dgm:pt modelId="{D586F219-B81E-4E9F-A656-FC66456C1753}" type="pres">
      <dgm:prSet presAssocID="{CE1AD85C-C3E1-4287-A592-70F3EF15B8AB}" presName="parentText" presStyleLbl="node1" presStyleIdx="3" presStyleCnt="5" custScaleX="73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2A45E9-94E1-4AB0-A449-0DECC05972E5}" type="pres">
      <dgm:prSet presAssocID="{CE1AD85C-C3E1-4287-A592-70F3EF15B8AB}" presName="descendantText" presStyleLbl="alignAccFollowNode1" presStyleIdx="3" presStyleCnt="5" custScaleX="1182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3E1535-08E3-4DBE-B649-947EFD0A32AD}" type="pres">
      <dgm:prSet presAssocID="{1B41FA54-20B9-4D11-BFAB-10674BA619D6}" presName="sp" presStyleCnt="0"/>
      <dgm:spPr/>
    </dgm:pt>
    <dgm:pt modelId="{4AECE7EF-B89A-4E1A-8E64-6F4B81092FA6}" type="pres">
      <dgm:prSet presAssocID="{5C1252D4-74FA-4C24-BA76-503F7308E78A}" presName="linNode" presStyleCnt="0"/>
      <dgm:spPr/>
    </dgm:pt>
    <dgm:pt modelId="{7EF2CF68-6700-44E4-AED4-E82585EAFDB0}" type="pres">
      <dgm:prSet presAssocID="{5C1252D4-74FA-4C24-BA76-503F7308E78A}" presName="parentText" presStyleLbl="node1" presStyleIdx="4" presStyleCnt="5" custScaleX="8823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B9257E-7CBE-4B6E-A9C4-AAF19E0837C2}" type="pres">
      <dgm:prSet presAssocID="{5C1252D4-74FA-4C24-BA76-503F7308E78A}" presName="descendantText" presStyleLbl="alignAccFollowNode1" presStyleIdx="4" presStyleCnt="5" custScaleX="1376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756B52-BE82-4FA2-8A47-DE81BAB5B6EB}" type="presOf" srcId="{CE1AD85C-C3E1-4287-A592-70F3EF15B8AB}" destId="{D586F219-B81E-4E9F-A656-FC66456C1753}" srcOrd="0" destOrd="0" presId="urn:microsoft.com/office/officeart/2005/8/layout/vList5"/>
    <dgm:cxn modelId="{D2416A44-47B5-4F36-8016-29A2F5153F53}" type="presOf" srcId="{FC9139E8-BBBB-42A2-A8EF-0E8F51D8E49B}" destId="{8F2A45E9-94E1-4AB0-A449-0DECC05972E5}" srcOrd="0" destOrd="0" presId="urn:microsoft.com/office/officeart/2005/8/layout/vList5"/>
    <dgm:cxn modelId="{81A9F1EA-31EE-4D6B-8258-146F56F3B90C}" srcId="{CE1AD85C-C3E1-4287-A592-70F3EF15B8AB}" destId="{FC9139E8-BBBB-42A2-A8EF-0E8F51D8E49B}" srcOrd="0" destOrd="0" parTransId="{3FF5972F-E467-4F99-93E7-BF2891326B9E}" sibTransId="{07B332F2-3048-457B-A40F-4E5DEE28ED11}"/>
    <dgm:cxn modelId="{3DA85F0F-138B-4FD5-94F6-C780C7D0FC25}" type="presOf" srcId="{C575FBC0-38D0-470D-8FC8-47A34EF7F79E}" destId="{B4B9257E-7CBE-4B6E-A9C4-AAF19E0837C2}" srcOrd="0" destOrd="0" presId="urn:microsoft.com/office/officeart/2005/8/layout/vList5"/>
    <dgm:cxn modelId="{455B9884-E7D4-4CE9-AC95-D5C20D09BF82}" srcId="{5C1252D4-74FA-4C24-BA76-503F7308E78A}" destId="{C575FBC0-38D0-470D-8FC8-47A34EF7F79E}" srcOrd="0" destOrd="0" parTransId="{56606973-2B54-48A2-BDCC-28CA55F5693E}" sibTransId="{522503BE-2AC9-40E0-A6DB-36A9B426CBE3}"/>
    <dgm:cxn modelId="{406DF782-1B91-4419-9D25-97A3CD010EE2}" srcId="{1CF49998-4E42-4D22-98CB-9BCD86AD6A5A}" destId="{CE1AD85C-C3E1-4287-A592-70F3EF15B8AB}" srcOrd="3" destOrd="0" parTransId="{63C15782-97A6-4B8D-A7EC-E8A6BB32DC1B}" sibTransId="{1B41FA54-20B9-4D11-BFAB-10674BA619D6}"/>
    <dgm:cxn modelId="{FECB8EDE-AE27-4947-80DB-9CE2F9657FD2}" type="presOf" srcId="{1CF49998-4E42-4D22-98CB-9BCD86AD6A5A}" destId="{8AEE557E-01D6-4A12-A5D0-87F55D25D769}" srcOrd="0" destOrd="0" presId="urn:microsoft.com/office/officeart/2005/8/layout/vList5"/>
    <dgm:cxn modelId="{AEEDFC4E-6EE9-4102-830D-809FA688F7DE}" srcId="{4FFC9026-74CA-4C4D-A238-CB96148E2D47}" destId="{1E7331CD-B2C9-4C12-B485-27D13FD4FA3D}" srcOrd="0" destOrd="0" parTransId="{3D00B3A7-5154-4DBA-88F5-EFCC3A5FA1BB}" sibTransId="{641FB00D-A4F1-4E99-8CD0-AB28F1F2919B}"/>
    <dgm:cxn modelId="{52543E60-FD59-447C-88A5-6E38A1D9ECF7}" srcId="{378A75D6-2D68-4600-A7F4-EC6DE50FA01C}" destId="{6F1198A3-42BD-4EBA-B579-CF7015E279DE}" srcOrd="0" destOrd="0" parTransId="{F4D1A4F9-9AAE-4F5D-8E1C-313143D9CF63}" sibTransId="{92D62A04-1C4C-4C6E-923E-FF500C3016EE}"/>
    <dgm:cxn modelId="{A0294E4F-F5E1-4D2D-9CBB-1F25423DE181}" type="presOf" srcId="{6F1198A3-42BD-4EBA-B579-CF7015E279DE}" destId="{9CA7DE9F-2A09-490D-B506-C5AA0569AEFF}" srcOrd="0" destOrd="0" presId="urn:microsoft.com/office/officeart/2005/8/layout/vList5"/>
    <dgm:cxn modelId="{A6C84D54-B743-4C53-AA32-7E53B8311F32}" type="presOf" srcId="{378A75D6-2D68-4600-A7F4-EC6DE50FA01C}" destId="{B8B63027-68CF-4016-B6E0-92984D826FCB}" srcOrd="0" destOrd="0" presId="urn:microsoft.com/office/officeart/2005/8/layout/vList5"/>
    <dgm:cxn modelId="{68781D2C-D088-4893-89C1-2A3E023CBFE8}" type="presOf" srcId="{1E7331CD-B2C9-4C12-B485-27D13FD4FA3D}" destId="{28E883CD-37FC-4559-BB40-DE8E0A0F65B4}" srcOrd="0" destOrd="0" presId="urn:microsoft.com/office/officeart/2005/8/layout/vList5"/>
    <dgm:cxn modelId="{59D3CA49-7011-4B5E-8E7B-6C52C0104957}" srcId="{1CF49998-4E42-4D22-98CB-9BCD86AD6A5A}" destId="{5C1252D4-74FA-4C24-BA76-503F7308E78A}" srcOrd="4" destOrd="0" parTransId="{64E72924-0395-41C0-9088-71F6AEC03837}" sibTransId="{8CC5338C-AEAB-4DE2-A2D0-7FE4B22C394C}"/>
    <dgm:cxn modelId="{8A7721D9-7EDD-4F40-B88F-F837DCBD53BD}" srcId="{E4AADF40-269A-4AE1-9815-49E867E60173}" destId="{D3263259-2E4A-40DF-9321-062CE7D01594}" srcOrd="0" destOrd="0" parTransId="{1E690B25-2204-4E71-9363-D077A9903823}" sibTransId="{9207DD88-B804-4F96-8276-D41BD33D79B0}"/>
    <dgm:cxn modelId="{E2ED6F2E-6E1F-4A90-8B07-546D1A6E269B}" srcId="{1CF49998-4E42-4D22-98CB-9BCD86AD6A5A}" destId="{E4AADF40-269A-4AE1-9815-49E867E60173}" srcOrd="2" destOrd="0" parTransId="{EB31A627-22AB-4DF5-845C-3AB29B97CA52}" sibTransId="{32D76C4F-A5A2-47A3-A5C1-F5AB66F0CCBF}"/>
    <dgm:cxn modelId="{3F2565A5-DAF5-45E1-817B-B518896A322C}" srcId="{1CF49998-4E42-4D22-98CB-9BCD86AD6A5A}" destId="{4FFC9026-74CA-4C4D-A238-CB96148E2D47}" srcOrd="1" destOrd="0" parTransId="{7449BD6C-2EC1-44B2-B556-DEF0E99F268B}" sibTransId="{E3ED55C8-1666-4DD0-AEFE-DFAB3315CC98}"/>
    <dgm:cxn modelId="{CE22E1DC-51CE-4BC0-841A-71CE320FF524}" type="presOf" srcId="{E4AADF40-269A-4AE1-9815-49E867E60173}" destId="{355AB0A2-0930-41B8-A845-078682D223D2}" srcOrd="0" destOrd="0" presId="urn:microsoft.com/office/officeart/2005/8/layout/vList5"/>
    <dgm:cxn modelId="{71B80994-035D-48AB-B303-149EECE26952}" srcId="{1CF49998-4E42-4D22-98CB-9BCD86AD6A5A}" destId="{378A75D6-2D68-4600-A7F4-EC6DE50FA01C}" srcOrd="0" destOrd="0" parTransId="{199B7848-8BC9-43A5-B48E-118316B7ED11}" sibTransId="{541F0840-71C6-45B9-B7CB-CACEB9BC3265}"/>
    <dgm:cxn modelId="{E9C7F5E9-57B0-41C5-937E-2C09C525CE3D}" type="presOf" srcId="{5C1252D4-74FA-4C24-BA76-503F7308E78A}" destId="{7EF2CF68-6700-44E4-AED4-E82585EAFDB0}" srcOrd="0" destOrd="0" presId="urn:microsoft.com/office/officeart/2005/8/layout/vList5"/>
    <dgm:cxn modelId="{91047178-1503-41B1-B115-ECEC14E41FE4}" type="presOf" srcId="{4FFC9026-74CA-4C4D-A238-CB96148E2D47}" destId="{44378DEC-E069-4F8B-9AB2-C79D0FAF887B}" srcOrd="0" destOrd="0" presId="urn:microsoft.com/office/officeart/2005/8/layout/vList5"/>
    <dgm:cxn modelId="{0A7174FD-DD82-433A-9117-ED61DF9714D2}" type="presOf" srcId="{D3263259-2E4A-40DF-9321-062CE7D01594}" destId="{B369AAAE-5CDB-470E-BE37-C4EFCBC93E7B}" srcOrd="0" destOrd="0" presId="urn:microsoft.com/office/officeart/2005/8/layout/vList5"/>
    <dgm:cxn modelId="{1D1F9CBA-3566-4A09-9BB3-4A09397A94D9}" type="presParOf" srcId="{8AEE557E-01D6-4A12-A5D0-87F55D25D769}" destId="{412FC6CF-2DE3-48EC-B69A-7D78B6A2568F}" srcOrd="0" destOrd="0" presId="urn:microsoft.com/office/officeart/2005/8/layout/vList5"/>
    <dgm:cxn modelId="{8C95520F-C3AA-4CEB-8428-EA08034BD111}" type="presParOf" srcId="{412FC6CF-2DE3-48EC-B69A-7D78B6A2568F}" destId="{B8B63027-68CF-4016-B6E0-92984D826FCB}" srcOrd="0" destOrd="0" presId="urn:microsoft.com/office/officeart/2005/8/layout/vList5"/>
    <dgm:cxn modelId="{D0741244-209A-46D1-BB92-64F32FB37389}" type="presParOf" srcId="{412FC6CF-2DE3-48EC-B69A-7D78B6A2568F}" destId="{9CA7DE9F-2A09-490D-B506-C5AA0569AEFF}" srcOrd="1" destOrd="0" presId="urn:microsoft.com/office/officeart/2005/8/layout/vList5"/>
    <dgm:cxn modelId="{866E5A9F-6709-4B4C-BB6B-5D98E1458DB1}" type="presParOf" srcId="{8AEE557E-01D6-4A12-A5D0-87F55D25D769}" destId="{BE1F6D24-32C1-4093-8F69-F3C0CB01447D}" srcOrd="1" destOrd="0" presId="urn:microsoft.com/office/officeart/2005/8/layout/vList5"/>
    <dgm:cxn modelId="{66AE17DC-8BB3-47C9-AFE4-22DF1D188AB9}" type="presParOf" srcId="{8AEE557E-01D6-4A12-A5D0-87F55D25D769}" destId="{EC37554A-6A37-4BDC-A327-CF88473696B9}" srcOrd="2" destOrd="0" presId="urn:microsoft.com/office/officeart/2005/8/layout/vList5"/>
    <dgm:cxn modelId="{18A299F6-AE0B-4792-9120-B2D4D13C9623}" type="presParOf" srcId="{EC37554A-6A37-4BDC-A327-CF88473696B9}" destId="{44378DEC-E069-4F8B-9AB2-C79D0FAF887B}" srcOrd="0" destOrd="0" presId="urn:microsoft.com/office/officeart/2005/8/layout/vList5"/>
    <dgm:cxn modelId="{71931CFB-27E4-488A-B6C5-4C789ABE39E7}" type="presParOf" srcId="{EC37554A-6A37-4BDC-A327-CF88473696B9}" destId="{28E883CD-37FC-4559-BB40-DE8E0A0F65B4}" srcOrd="1" destOrd="0" presId="urn:microsoft.com/office/officeart/2005/8/layout/vList5"/>
    <dgm:cxn modelId="{8E486E13-6228-4188-9A29-F9C2048752AE}" type="presParOf" srcId="{8AEE557E-01D6-4A12-A5D0-87F55D25D769}" destId="{1D51CBA9-A2D5-4C29-86A3-A04D02FB741B}" srcOrd="3" destOrd="0" presId="urn:microsoft.com/office/officeart/2005/8/layout/vList5"/>
    <dgm:cxn modelId="{5C75C8C3-FD7A-499D-B6FF-8E42AC0B146B}" type="presParOf" srcId="{8AEE557E-01D6-4A12-A5D0-87F55D25D769}" destId="{5043FB14-20FF-4F4D-B2E6-15E2A6907B43}" srcOrd="4" destOrd="0" presId="urn:microsoft.com/office/officeart/2005/8/layout/vList5"/>
    <dgm:cxn modelId="{C3A4358F-CC16-4189-987D-4C7394713109}" type="presParOf" srcId="{5043FB14-20FF-4F4D-B2E6-15E2A6907B43}" destId="{355AB0A2-0930-41B8-A845-078682D223D2}" srcOrd="0" destOrd="0" presId="urn:microsoft.com/office/officeart/2005/8/layout/vList5"/>
    <dgm:cxn modelId="{5113F333-F632-4700-A307-AB260EC79CE6}" type="presParOf" srcId="{5043FB14-20FF-4F4D-B2E6-15E2A6907B43}" destId="{B369AAAE-5CDB-470E-BE37-C4EFCBC93E7B}" srcOrd="1" destOrd="0" presId="urn:microsoft.com/office/officeart/2005/8/layout/vList5"/>
    <dgm:cxn modelId="{C3244A63-464F-479A-A0B1-1BFB0DA7B86E}" type="presParOf" srcId="{8AEE557E-01D6-4A12-A5D0-87F55D25D769}" destId="{FF33D5B7-9D84-488D-9760-A49399FFD7A4}" srcOrd="5" destOrd="0" presId="urn:microsoft.com/office/officeart/2005/8/layout/vList5"/>
    <dgm:cxn modelId="{77CE3CC4-A373-4599-818F-21FB049DA8FF}" type="presParOf" srcId="{8AEE557E-01D6-4A12-A5D0-87F55D25D769}" destId="{537C4F0F-48AC-415D-B46F-9CE47A2FBBD7}" srcOrd="6" destOrd="0" presId="urn:microsoft.com/office/officeart/2005/8/layout/vList5"/>
    <dgm:cxn modelId="{FF30C40B-FC90-4095-9AD7-769D175741BD}" type="presParOf" srcId="{537C4F0F-48AC-415D-B46F-9CE47A2FBBD7}" destId="{D586F219-B81E-4E9F-A656-FC66456C1753}" srcOrd="0" destOrd="0" presId="urn:microsoft.com/office/officeart/2005/8/layout/vList5"/>
    <dgm:cxn modelId="{ECCC6DAC-9983-4342-9292-8B3F23CD4240}" type="presParOf" srcId="{537C4F0F-48AC-415D-B46F-9CE47A2FBBD7}" destId="{8F2A45E9-94E1-4AB0-A449-0DECC05972E5}" srcOrd="1" destOrd="0" presId="urn:microsoft.com/office/officeart/2005/8/layout/vList5"/>
    <dgm:cxn modelId="{DA1AEFC2-2183-4596-AE41-286E5ABC5959}" type="presParOf" srcId="{8AEE557E-01D6-4A12-A5D0-87F55D25D769}" destId="{333E1535-08E3-4DBE-B649-947EFD0A32AD}" srcOrd="7" destOrd="0" presId="urn:microsoft.com/office/officeart/2005/8/layout/vList5"/>
    <dgm:cxn modelId="{EA23E5DC-8AC0-422C-82A4-D310ECA8661C}" type="presParOf" srcId="{8AEE557E-01D6-4A12-A5D0-87F55D25D769}" destId="{4AECE7EF-B89A-4E1A-8E64-6F4B81092FA6}" srcOrd="8" destOrd="0" presId="urn:microsoft.com/office/officeart/2005/8/layout/vList5"/>
    <dgm:cxn modelId="{3E3DB81D-EF6F-452A-AA0C-C4B548631C4C}" type="presParOf" srcId="{4AECE7EF-B89A-4E1A-8E64-6F4B81092FA6}" destId="{7EF2CF68-6700-44E4-AED4-E82585EAFDB0}" srcOrd="0" destOrd="0" presId="urn:microsoft.com/office/officeart/2005/8/layout/vList5"/>
    <dgm:cxn modelId="{03247B28-0617-4280-8C5B-3DAA2529C112}" type="presParOf" srcId="{4AECE7EF-B89A-4E1A-8E64-6F4B81092FA6}" destId="{B4B9257E-7CBE-4B6E-A9C4-AAF19E0837C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C8E6A6D-8CDC-4D87-93A1-034D81A1E6D6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B79237-E4EC-4F05-83D2-4F69EF46636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rtl="0">
              <a:spcBef>
                <a:spcPct val="0"/>
              </a:spcBef>
            </a:pPr>
            <a:endParaRPr lang="ar-SA" smtClean="0"/>
          </a:p>
        </p:txBody>
      </p:sp>
      <p:sp>
        <p:nvSpPr>
          <p:cNvPr id="39939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950C67-C945-4ADF-82B9-FD66DA50005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D0148-925F-489B-AAAE-8E5F912266EB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DD1FA-32B2-4D71-8750-F6BD5C7884A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2B4F-5953-4B39-89A4-CFAC55850780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70B9-316A-411F-BDAA-4108683255A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8FCBB-B7A8-425A-A864-8E445A16417A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9ADC-FB2D-491F-B4E9-3E5FE6F168A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4A427-919E-4D26-9FAF-8984DC7D753B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C83C-C54B-41B7-8D9E-745B412CB8C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2B24B-9F19-465A-ADA7-17764D33D520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599A-D8A2-43F7-9BF0-028A69B1CF0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4552B-8739-4222-9BC9-2BE707B47661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420CE-8089-4CFC-9280-D1D7C6CE00A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D1E1-7FBA-4B01-9EE1-A968A008B527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46504-8893-41BD-BAD3-93A40C1DF38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E1943-CD5A-4537-92D4-8E94C57C8D73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ABD9A-EC92-4780-8325-E33CE47F29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EE10-656C-45BC-82CB-B71CE76C2929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DB223-4BF8-4B2F-A0E7-21600BECC64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5B116-083A-42FD-B0DB-E2A7FC7C1A40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9EA87-8264-4CA7-8F5A-414E33C6316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4397-B809-483C-A391-01B8B3936FE9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DA43A-F81C-4379-8387-441DC378453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bg2">
                <a:lumMod val="9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0F6AEA-DB5C-4585-BA78-B1C3E60F8FC4}" type="datetimeFigureOut">
              <a:rPr lang="ar-SA"/>
              <a:pPr>
                <a:defRPr/>
              </a:pPr>
              <a:t>25/04/37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1211A2-2435-4A7B-A5CB-88E6AF7C812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healthculture.com/wp-content/uploads/img/emotional-pain-of-doct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75" y="4071938"/>
            <a:ext cx="7772400" cy="1470025"/>
          </a:xfrm>
          <a:solidFill>
            <a:schemeClr val="accent6">
              <a:lumMod val="20000"/>
              <a:lumOff val="80000"/>
              <a:alpha val="23000"/>
            </a:schemeClr>
          </a:solidFill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for patients with pain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3554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3555" name="Picture 2" descr="http://www.sjfc.us/assets/PainFacesSc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075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>
                <a:cs typeface="Times New Roman" pitchFamily="18" charset="0"/>
              </a:rPr>
              <a:t>EFFECTS OF ACUTE PAIN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 rtlCol="1">
            <a:normAutofit fontScale="70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Unrelieved </a:t>
            </a:r>
            <a:r>
              <a:rPr lang="en-US" b="1" dirty="0"/>
              <a:t>acute pain can affect </a:t>
            </a:r>
            <a:r>
              <a:rPr lang="en-US" b="1" dirty="0" smtClean="0"/>
              <a:t>the:</a:t>
            </a:r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A. pulmonary</a:t>
            </a:r>
            <a:r>
              <a:rPr lang="en-US" b="1" dirty="0"/>
              <a:t>, </a:t>
            </a:r>
            <a:endParaRPr lang="en-US" b="1" dirty="0" smtClean="0"/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B. Cardiovascular</a:t>
            </a:r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C. Gastrointestinal</a:t>
            </a:r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D. Endocrine</a:t>
            </a:r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E.  immune system </a:t>
            </a:r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The </a:t>
            </a:r>
            <a:r>
              <a:rPr lang="en-US" b="1" dirty="0"/>
              <a:t>patient with severe pain and associated stress may be unable to take a deep breath and may experience increased fatigue and decreased mobility. </a:t>
            </a:r>
            <a:endParaRPr lang="en-US" b="1" dirty="0" smtClean="0"/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Although </a:t>
            </a:r>
            <a:r>
              <a:rPr lang="en-US" b="1" dirty="0"/>
              <a:t>these effects may be tolerated by a young, healthy person, they may hamper recovery in an elderly, debilitated, or critically ill person. </a:t>
            </a:r>
            <a:endParaRPr lang="en-US" b="1" dirty="0" smtClean="0"/>
          </a:p>
          <a:p>
            <a:pPr marL="0" indent="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Effective </a:t>
            </a:r>
            <a:r>
              <a:rPr lang="en-US" b="1" dirty="0"/>
              <a:t>pain relief may result in a faster recovery and improved outcomes.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l"/>
            <a:r>
              <a:rPr lang="en-US" smtClean="0">
                <a:cs typeface="Times New Roman" pitchFamily="18" charset="0"/>
              </a:rPr>
              <a:t>EFFECTS OF CHRONIC PAIN 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l">
              <a:buFont typeface="Arial" charset="0"/>
              <a:buNone/>
            </a:pPr>
            <a:r>
              <a:rPr lang="en-US" smtClean="0">
                <a:cs typeface="Arial" charset="0"/>
              </a:rPr>
              <a:t>1. Suppression of the immune function associated with chronic pain may promote tumor growth. </a:t>
            </a:r>
          </a:p>
          <a:p>
            <a:pPr marL="0" indent="0" algn="l">
              <a:buFont typeface="Arial" charset="0"/>
              <a:buNone/>
            </a:pPr>
            <a:r>
              <a:rPr lang="en-US" smtClean="0">
                <a:cs typeface="Arial" charset="0"/>
              </a:rPr>
              <a:t>2. depression </a:t>
            </a:r>
          </a:p>
          <a:p>
            <a:pPr marL="0" indent="0" algn="l">
              <a:buFont typeface="Arial" charset="0"/>
              <a:buNone/>
            </a:pPr>
            <a:r>
              <a:rPr lang="en-US" smtClean="0">
                <a:cs typeface="Arial" charset="0"/>
              </a:rPr>
              <a:t>3. disability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عنوان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sz="3200" b="1" u="sng" smtClean="0">
                <a:solidFill>
                  <a:srgbClr val="FF0000"/>
                </a:solidFill>
                <a:cs typeface="Times New Roman" pitchFamily="18" charset="0"/>
              </a:rPr>
              <a:t>Non-Pharmacological Interventions </a:t>
            </a:r>
            <a:r>
              <a:rPr lang="en-US" sz="320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n-US" sz="3200" smtClean="0">
                <a:solidFill>
                  <a:srgbClr val="FF0000"/>
                </a:solidFill>
                <a:cs typeface="Times New Roman" pitchFamily="18" charset="0"/>
              </a:rPr>
            </a:br>
            <a:endParaRPr lang="ar-SA" sz="3200" smtClean="0">
              <a:solidFill>
                <a:srgbClr val="FF0000"/>
              </a:solidFill>
            </a:endParaRPr>
          </a:p>
        </p:txBody>
      </p:sp>
      <p:sp>
        <p:nvSpPr>
          <p:cNvPr id="26626" name="عنصر نائب للمحتوى 2"/>
          <p:cNvSpPr>
            <a:spLocks noGrp="1"/>
          </p:cNvSpPr>
          <p:nvPr>
            <p:ph idx="1"/>
          </p:nvPr>
        </p:nvSpPr>
        <p:spPr>
          <a:xfrm>
            <a:off x="495300" y="2205038"/>
            <a:ext cx="4933950" cy="3000375"/>
          </a:xfrm>
          <a:solidFill>
            <a:schemeClr val="bg1"/>
          </a:solidFill>
        </p:spPr>
        <p:txBody>
          <a:bodyPr/>
          <a:lstStyle/>
          <a:p>
            <a:pPr algn="l" rtl="0"/>
            <a:r>
              <a:rPr lang="en-US" sz="2400" smtClean="0">
                <a:cs typeface="Arial" charset="0"/>
              </a:rPr>
              <a:t>Heat &amp; Cold applications</a:t>
            </a:r>
          </a:p>
          <a:p>
            <a:pPr algn="l" rtl="0"/>
            <a:r>
              <a:rPr lang="en-US" sz="2400" smtClean="0">
                <a:cs typeface="Arial" charset="0"/>
              </a:rPr>
              <a:t>Relaxation techniques, distraction</a:t>
            </a:r>
          </a:p>
          <a:p>
            <a:pPr algn="l" rtl="0"/>
            <a:r>
              <a:rPr lang="en-US" sz="2400" smtClean="0">
                <a:cs typeface="Arial" charset="0"/>
              </a:rPr>
              <a:t>Music therapy </a:t>
            </a:r>
          </a:p>
          <a:p>
            <a:pPr algn="l" rtl="0"/>
            <a:r>
              <a:rPr lang="en-US" sz="2400" smtClean="0">
                <a:cs typeface="Arial" charset="0"/>
              </a:rPr>
              <a:t>Massage</a:t>
            </a:r>
          </a:p>
          <a:p>
            <a:pPr lvl="1" algn="l" rtl="0">
              <a:buFont typeface="Arial" charset="0"/>
              <a:buNone/>
            </a:pPr>
            <a:endParaRPr lang="en-US" sz="2000" smtClean="0">
              <a:cs typeface="Arial" charset="0"/>
            </a:endParaRPr>
          </a:p>
        </p:txBody>
      </p:sp>
      <p:sp>
        <p:nvSpPr>
          <p:cNvPr id="4" name="مخطط انسيابي: بيانات 3"/>
          <p:cNvSpPr/>
          <p:nvPr/>
        </p:nvSpPr>
        <p:spPr>
          <a:xfrm>
            <a:off x="5651500" y="2492375"/>
            <a:ext cx="2986088" cy="3071813"/>
          </a:xfrm>
          <a:prstGeom prst="flowChartInputOutp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dirty="0"/>
              <a:t> </a:t>
            </a:r>
            <a:endParaRPr lang="en-US" dirty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u="sng" dirty="0">
                <a:solidFill>
                  <a:srgbClr val="00B050"/>
                </a:solidFill>
              </a:rPr>
              <a:t>NOTE: 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/>
              <a:t> </a:t>
            </a:r>
            <a:r>
              <a:rPr lang="en-US" b="1" dirty="0"/>
              <a:t>The above management techniques are meant to supplement, not replace pharmacological interventions.</a:t>
            </a: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42938" y="4357688"/>
            <a:ext cx="7772400" cy="1362075"/>
          </a:xfrm>
        </p:spPr>
        <p:txBody>
          <a:bodyPr rtlCol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PCA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en-AU" u="sng" dirty="0" smtClean="0">
                <a:solidFill>
                  <a:srgbClr val="FF0000"/>
                </a:solidFill>
              </a:rPr>
              <a:t> </a:t>
            </a:r>
            <a:r>
              <a:rPr lang="en-AU" u="sng" cap="none" dirty="0" smtClean="0">
                <a:solidFill>
                  <a:srgbClr val="FF0000"/>
                </a:solidFill>
              </a:rPr>
              <a:t>Patient Controlled Analgesia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6" name="صورة 5" descr="http://www.arcomed.com/arcomed_AG/PCA_files/shapeimage_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8215312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 rtlCol="1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AU" sz="3600" b="1" u="sng" dirty="0" smtClean="0">
                <a:solidFill>
                  <a:srgbClr val="FF0000"/>
                </a:solidFill>
              </a:rPr>
              <a:t>What is Patient Controlled Analgesia?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8674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AU" smtClean="0">
                <a:cs typeface="Arial" charset="0"/>
              </a:rPr>
              <a:t>Patient Controlled Analgesia (PCA) uses a programmable syringe pump to allow patients to self-administer their own intravenous analgesia. </a:t>
            </a:r>
            <a:endParaRPr lang="en-US" smtClean="0">
              <a:cs typeface="Arial" charset="0"/>
            </a:endParaRPr>
          </a:p>
          <a:p>
            <a:pPr algn="l" rtl="0"/>
            <a:endParaRPr lang="ar-SA" smtClean="0"/>
          </a:p>
        </p:txBody>
      </p:sp>
      <p:pic>
        <p:nvPicPr>
          <p:cNvPr id="22530" name="Picture 2" descr="http://www.nursing-help.com/wp-content/uploads/2012/02/image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679032"/>
            <a:ext cx="6357934" cy="3178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88" y="1214438"/>
            <a:ext cx="8229600" cy="725487"/>
          </a:xfrm>
        </p:spPr>
        <p:txBody>
          <a:bodyPr rtlCol="1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AU" sz="3600" b="1" u="sng" dirty="0" smtClean="0">
                <a:solidFill>
                  <a:srgbClr val="FF0000"/>
                </a:solidFill>
              </a:rPr>
              <a:t>Understanding PCA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9698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714500"/>
            <a:ext cx="8929687" cy="4525963"/>
          </a:xfrm>
        </p:spPr>
        <p:txBody>
          <a:bodyPr/>
          <a:lstStyle/>
          <a:p>
            <a:pPr algn="l" rtl="0"/>
            <a:r>
              <a:rPr lang="en-AU" sz="2800" smtClean="0">
                <a:cs typeface="Arial" charset="0"/>
              </a:rPr>
              <a:t>The PCA device is a programmable syringe pump, which delivers the opioid infusions according to individualised settings:</a:t>
            </a:r>
          </a:p>
          <a:p>
            <a:pPr algn="l" rtl="0">
              <a:buFont typeface="Arial" charset="0"/>
              <a:buNone/>
            </a:pPr>
            <a:endParaRPr lang="en-US" sz="2800" smtClean="0">
              <a:cs typeface="Arial" charset="0"/>
            </a:endParaRPr>
          </a:p>
          <a:p>
            <a:pPr lvl="1" algn="l" rtl="0"/>
            <a:r>
              <a:rPr lang="en-AU" sz="2400" smtClean="0">
                <a:cs typeface="Arial" charset="0"/>
              </a:rPr>
              <a:t>Bolus dose</a:t>
            </a:r>
            <a:endParaRPr lang="en-US" sz="2400" smtClean="0">
              <a:cs typeface="Arial" charset="0"/>
            </a:endParaRPr>
          </a:p>
          <a:p>
            <a:pPr lvl="1" algn="l" rtl="0"/>
            <a:r>
              <a:rPr lang="en-AU" sz="2400" smtClean="0">
                <a:cs typeface="Arial" charset="0"/>
              </a:rPr>
              <a:t>Lockout time</a:t>
            </a:r>
            <a:endParaRPr lang="en-US" sz="2400" smtClean="0">
              <a:cs typeface="Arial" charset="0"/>
            </a:endParaRPr>
          </a:p>
          <a:p>
            <a:pPr lvl="1" algn="l" rtl="0"/>
            <a:r>
              <a:rPr lang="en-AU" sz="2400" smtClean="0">
                <a:cs typeface="Arial" charset="0"/>
              </a:rPr>
              <a:t>Dose duration</a:t>
            </a:r>
            <a:endParaRPr lang="en-US" sz="2400" smtClean="0">
              <a:cs typeface="Arial" charset="0"/>
            </a:endParaRPr>
          </a:p>
          <a:p>
            <a:pPr lvl="1" algn="l" rtl="0"/>
            <a:r>
              <a:rPr lang="en-AU" sz="2400" smtClean="0">
                <a:cs typeface="Arial" charset="0"/>
              </a:rPr>
              <a:t>Background infusion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عنصر نائب للمحتوى 2"/>
          <p:cNvSpPr>
            <a:spLocks noGrp="1"/>
          </p:cNvSpPr>
          <p:nvPr>
            <p:ph idx="1"/>
          </p:nvPr>
        </p:nvSpPr>
        <p:spPr>
          <a:xfrm>
            <a:off x="357188" y="1500188"/>
            <a:ext cx="8401050" cy="4525962"/>
          </a:xfrm>
        </p:spPr>
        <p:txBody>
          <a:bodyPr/>
          <a:lstStyle/>
          <a:p>
            <a:pPr algn="l" rtl="0">
              <a:buFont typeface="Arial" charset="0"/>
              <a:buNone/>
            </a:pPr>
            <a:r>
              <a:rPr lang="en-US" b="1" u="sng" smtClean="0">
                <a:solidFill>
                  <a:srgbClr val="00B0F0"/>
                </a:solidFill>
                <a:cs typeface="Arial" charset="0"/>
              </a:rPr>
              <a:t>Bolus dose</a:t>
            </a:r>
            <a:endParaRPr lang="en-US" smtClean="0">
              <a:solidFill>
                <a:srgbClr val="00B0F0"/>
              </a:solidFill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When the patient presses the remote button, the PCA delivers the programmed bolus dose.</a:t>
            </a:r>
          </a:p>
          <a:p>
            <a:pPr algn="l" rtl="0">
              <a:buFont typeface="Arial" charset="0"/>
              <a:buNone/>
            </a:pPr>
            <a:endParaRPr lang="en-US" sz="2800" smtClean="0"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In cases of severe pain or in patients with large opioid requirements the bolus dose may be several times higher than the usual protocol</a:t>
            </a:r>
            <a:endParaRPr lang="en-US" sz="2800" smtClean="0">
              <a:cs typeface="Arial" charset="0"/>
            </a:endParaRPr>
          </a:p>
          <a:p>
            <a:pPr>
              <a:buFont typeface="Arial" charset="0"/>
              <a:buNone/>
            </a:pP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عنصر نائب للمحتوى 2"/>
          <p:cNvSpPr>
            <a:spLocks noGrp="1"/>
          </p:cNvSpPr>
          <p:nvPr>
            <p:ph idx="1"/>
          </p:nvPr>
        </p:nvSpPr>
        <p:spPr>
          <a:xfrm>
            <a:off x="285750" y="1428750"/>
            <a:ext cx="8401050" cy="4697413"/>
          </a:xfrm>
        </p:spPr>
        <p:txBody>
          <a:bodyPr/>
          <a:lstStyle/>
          <a:p>
            <a:pPr algn="l" rtl="0">
              <a:buFont typeface="Arial" charset="0"/>
              <a:buNone/>
            </a:pPr>
            <a:r>
              <a:rPr lang="en-AU" sz="2800" b="1" u="sng" smtClean="0">
                <a:solidFill>
                  <a:srgbClr val="00B0F0"/>
                </a:solidFill>
                <a:cs typeface="Arial" charset="0"/>
              </a:rPr>
              <a:t>Lockout time</a:t>
            </a:r>
          </a:p>
          <a:p>
            <a:pPr algn="l" rtl="0">
              <a:buFont typeface="Arial" charset="0"/>
              <a:buNone/>
            </a:pPr>
            <a:endParaRPr lang="en-US" sz="2800" smtClean="0">
              <a:solidFill>
                <a:srgbClr val="00B0F0"/>
              </a:solidFill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Lockout time is usually set at 5 minutes</a:t>
            </a:r>
            <a:endParaRPr lang="en-US" sz="2800" smtClean="0"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The PCA will not deliver a dose during lockout time, even if the patient presses the button</a:t>
            </a:r>
            <a:endParaRPr lang="en-US" sz="2800" smtClean="0"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This allows each bolus to reach peak effect before the patient has another bolus</a:t>
            </a:r>
            <a:endParaRPr lang="en-US" sz="2800" smtClean="0">
              <a:cs typeface="Arial" charset="0"/>
            </a:endParaRPr>
          </a:p>
          <a:p>
            <a:pPr algn="l" rtl="0"/>
            <a:r>
              <a:rPr lang="en-AU" sz="2800" smtClean="0">
                <a:cs typeface="Arial" charset="0"/>
              </a:rPr>
              <a:t>Lockout time reduces the risk of overdose</a:t>
            </a:r>
            <a:endParaRPr lang="en-US" sz="28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1">
            <a:normAutofit fontScale="85000" lnSpcReduction="20000"/>
          </a:bodyPr>
          <a:lstStyle/>
          <a:p>
            <a:pPr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00B0F0"/>
                </a:solidFill>
              </a:rPr>
              <a:t>Good tries / Bad tries</a:t>
            </a: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good try is when the PCA delivers a bolus dose of analgesia.</a:t>
            </a: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bad try is when the patient presses the button during the lockout time and no bolus dose is delivered.</a:t>
            </a:r>
          </a:p>
          <a:p>
            <a:pPr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Knowing the proportion of good and bad tries allows medical staff to adjust the PCA settings to meet the patient’s needs or whether further patient education is required.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lvl="2" algn="l" rtl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/>
              <a:t>Assessment of Pain </a:t>
            </a:r>
          </a:p>
          <a:p>
            <a:pPr lvl="2" algn="l" rtl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/>
              <a:t>Patient controlled anesthesia</a:t>
            </a:r>
            <a:endParaRPr lang="en-US" sz="1800" dirty="0" smtClean="0"/>
          </a:p>
          <a:p>
            <a:pPr marL="914400" lvl="2" indent="0"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/>
          </a:p>
        </p:txBody>
      </p:sp>
      <p:pic>
        <p:nvPicPr>
          <p:cNvPr id="15363" name="Picture 2" descr="http://thumbs.gograph.com/gg63596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2643188"/>
            <a:ext cx="292893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25975"/>
          </a:xfrm>
        </p:spPr>
        <p:txBody>
          <a:bodyPr/>
          <a:lstStyle/>
          <a:p>
            <a:pPr algn="l" rtl="0">
              <a:buFont typeface="Arial" charset="0"/>
              <a:buNone/>
            </a:pPr>
            <a:r>
              <a:rPr lang="en-AU" b="1" u="sng" smtClean="0">
                <a:solidFill>
                  <a:srgbClr val="00B0F0"/>
                </a:solidFill>
                <a:cs typeface="Arial" charset="0"/>
              </a:rPr>
              <a:t>Dose duration</a:t>
            </a:r>
          </a:p>
          <a:p>
            <a:pPr algn="l" rtl="0">
              <a:buFont typeface="Arial" charset="0"/>
              <a:buNone/>
            </a:pPr>
            <a:endParaRPr lang="en-US" smtClean="0">
              <a:solidFill>
                <a:srgbClr val="00B0F0"/>
              </a:solidFill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Dose duration is normally set as ‘</a:t>
            </a:r>
            <a:r>
              <a:rPr lang="en-AU" i="1" smtClean="0">
                <a:cs typeface="Arial" charset="0"/>
              </a:rPr>
              <a:t>stat</a:t>
            </a:r>
            <a:r>
              <a:rPr lang="en-AU" smtClean="0">
                <a:cs typeface="Arial" charset="0"/>
              </a:rPr>
              <a:t>’ </a:t>
            </a:r>
            <a:endParaRPr lang="en-US" smtClean="0">
              <a:cs typeface="Arial" charset="0"/>
            </a:endParaRPr>
          </a:p>
          <a:p>
            <a:pPr lvl="1" algn="l" rtl="0"/>
            <a:r>
              <a:rPr lang="en-AU" smtClean="0">
                <a:cs typeface="Arial" charset="0"/>
              </a:rPr>
              <a:t>Alaris PCA ‘stat’ is 70 seconds</a:t>
            </a:r>
            <a:endParaRPr lang="en-US" smtClean="0">
              <a:cs typeface="Arial" charset="0"/>
            </a:endParaRPr>
          </a:p>
          <a:p>
            <a:pPr lvl="1" algn="l" rtl="0"/>
            <a:r>
              <a:rPr lang="en-AU" smtClean="0">
                <a:cs typeface="Arial" charset="0"/>
              </a:rPr>
              <a:t>The dose duration may be increased to prevent problems such as light-headedness or nausea associated with a rapid peak of onset of analgesia.</a:t>
            </a:r>
            <a:endParaRPr lang="en-US" smtClean="0">
              <a:cs typeface="Arial" charset="0"/>
            </a:endParaRPr>
          </a:p>
          <a:p>
            <a:pPr>
              <a:buFont typeface="Arial" charset="0"/>
              <a:buNone/>
            </a:pP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algn="l" rtl="0">
              <a:buFont typeface="Arial" charset="0"/>
              <a:buNone/>
            </a:pPr>
            <a:r>
              <a:rPr lang="en-AU" sz="2800" b="1" u="sng" smtClean="0">
                <a:solidFill>
                  <a:srgbClr val="00B0F0"/>
                </a:solidFill>
                <a:cs typeface="Arial" charset="0"/>
              </a:rPr>
              <a:t>Background infusion</a:t>
            </a:r>
          </a:p>
          <a:p>
            <a:pPr algn="l" rtl="0">
              <a:buFont typeface="Arial" charset="0"/>
              <a:buNone/>
            </a:pPr>
            <a:endParaRPr lang="en-US" sz="2400" smtClean="0">
              <a:solidFill>
                <a:srgbClr val="00B0F0"/>
              </a:solidFill>
              <a:cs typeface="Arial" charset="0"/>
            </a:endParaRPr>
          </a:p>
          <a:p>
            <a:pPr algn="l" rtl="0"/>
            <a:r>
              <a:rPr lang="en-AU" sz="2400" smtClean="0">
                <a:cs typeface="Arial" charset="0"/>
              </a:rPr>
              <a:t>Background infusion (continuous infusion) may be added to improve analgesia</a:t>
            </a:r>
          </a:p>
          <a:p>
            <a:pPr algn="l" rtl="0"/>
            <a:endParaRPr lang="en-US" sz="2400" smtClean="0">
              <a:cs typeface="Arial" charset="0"/>
            </a:endParaRPr>
          </a:p>
          <a:p>
            <a:pPr algn="l" rtl="0"/>
            <a:r>
              <a:rPr lang="en-AU" sz="2400" smtClean="0">
                <a:cs typeface="Arial" charset="0"/>
              </a:rPr>
              <a:t>Generally background infusion is only required for patients following major surgery or patients with oncology-related pain and high opioid requirements</a:t>
            </a:r>
          </a:p>
          <a:p>
            <a:pPr algn="l" rtl="0"/>
            <a:endParaRPr lang="en-US" sz="2400" smtClean="0">
              <a:cs typeface="Arial" charset="0"/>
            </a:endParaRPr>
          </a:p>
          <a:p>
            <a:pPr algn="l" rtl="0"/>
            <a:r>
              <a:rPr lang="en-AU" sz="2400" smtClean="0">
                <a:cs typeface="Arial" charset="0"/>
              </a:rPr>
              <a:t>Background infusions may increase the risk of the side effects associated with opioids: </a:t>
            </a:r>
            <a:endParaRPr lang="en-US" sz="2400" smtClean="0">
              <a:cs typeface="Arial" charset="0"/>
            </a:endParaRPr>
          </a:p>
          <a:p>
            <a:pPr lvl="1" algn="l" rtl="0"/>
            <a:r>
              <a:rPr lang="en-AU" sz="2000" smtClean="0">
                <a:cs typeface="Arial" charset="0"/>
              </a:rPr>
              <a:t>sedation, respiratory depression, itch, nausea.</a:t>
            </a:r>
            <a:endParaRPr lang="en-US" sz="2000" smtClean="0">
              <a:cs typeface="Arial" charset="0"/>
            </a:endParaRPr>
          </a:p>
          <a:p>
            <a:pPr algn="l">
              <a:buFont typeface="Arial" charset="0"/>
              <a:buNone/>
            </a:pP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algn="ctr" rtl="0">
              <a:buFont typeface="Arial" charset="0"/>
              <a:buNone/>
            </a:pPr>
            <a:r>
              <a:rPr lang="en-AU" b="1" u="sng" smtClean="0">
                <a:solidFill>
                  <a:srgbClr val="FF0000"/>
                </a:solidFill>
                <a:cs typeface="Arial" charset="0"/>
              </a:rPr>
              <a:t>Advantages of PCA</a:t>
            </a:r>
          </a:p>
          <a:p>
            <a:pPr algn="l" rtl="0">
              <a:buFont typeface="Arial" charset="0"/>
              <a:buNone/>
            </a:pP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Pain is in “control” by patient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Rapid response to demand for analgesia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Reduced patient anxiety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Fewer complications 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Increased staff, patient and family satisfaction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Decreased staff workload</a:t>
            </a:r>
            <a:endParaRPr lang="en-US" smtClean="0">
              <a:cs typeface="Arial" charset="0"/>
            </a:endParaRPr>
          </a:p>
          <a:p>
            <a:pPr algn="l">
              <a:buFont typeface="Arial" charset="0"/>
              <a:buNone/>
            </a:pP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 rtl="0">
              <a:buFont typeface="Arial" charset="0"/>
              <a:buNone/>
            </a:pPr>
            <a:r>
              <a:rPr lang="en-AU" b="1" u="sng" smtClean="0">
                <a:solidFill>
                  <a:srgbClr val="FF0000"/>
                </a:solidFill>
                <a:cs typeface="Arial" charset="0"/>
              </a:rPr>
              <a:t>Patient selection ( Indication ) : </a:t>
            </a:r>
          </a:p>
          <a:p>
            <a:pPr algn="l" rtl="0">
              <a:buFont typeface="Arial" charset="0"/>
              <a:buNone/>
            </a:pP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PCA is suitable for treatment of most types of acute and acute-on-chronic pain: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Surgical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Medical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Trauma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Burns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Oncology </a:t>
            </a:r>
            <a:endParaRPr lang="en-US" smtClean="0">
              <a:cs typeface="Arial" charset="0"/>
            </a:endParaRPr>
          </a:p>
          <a:p>
            <a:pPr>
              <a:buFont typeface="Arial" charset="0"/>
              <a:buNone/>
            </a:pP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Font typeface="Arial" charset="0"/>
              <a:buNone/>
            </a:pPr>
            <a:r>
              <a:rPr lang="en-AU" b="1" u="sng" smtClean="0">
                <a:solidFill>
                  <a:srgbClr val="FF0000"/>
                </a:solidFill>
                <a:cs typeface="Arial" charset="0"/>
              </a:rPr>
              <a:t>Contraindications to PCA</a:t>
            </a:r>
          </a:p>
          <a:p>
            <a:pPr algn="l" rtl="0"/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Inability to understand the concept of PCA</a:t>
            </a:r>
            <a:endParaRPr lang="en-US" smtClean="0">
              <a:cs typeface="Arial" charset="0"/>
            </a:endParaRPr>
          </a:p>
          <a:p>
            <a:pPr algn="l" rtl="0"/>
            <a:r>
              <a:rPr lang="en-AU" smtClean="0">
                <a:cs typeface="Arial" charset="0"/>
              </a:rPr>
              <a:t>Children not wishing to control their own analgesia</a:t>
            </a:r>
            <a:r>
              <a:rPr lang="en-US" smtClean="0">
                <a:cs typeface="Arial" charset="0"/>
              </a:rPr>
              <a:t>.</a:t>
            </a:r>
          </a:p>
          <a:p>
            <a:pPr>
              <a:buFont typeface="Arial" charset="0"/>
              <a:buNone/>
            </a:pP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 rtlCol="1">
            <a:normAutofit fontScale="85000" lnSpcReduction="20000"/>
          </a:bodyPr>
          <a:lstStyle/>
          <a:p>
            <a:pPr algn="ctr" rtl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u="sng" dirty="0" smtClean="0">
                <a:solidFill>
                  <a:srgbClr val="FF0000"/>
                </a:solidFill>
              </a:rPr>
              <a:t>Nursing role for patient using PCA</a:t>
            </a:r>
          </a:p>
          <a:p>
            <a:pPr algn="ctr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Adjust Correct dose of </a:t>
            </a:r>
            <a:r>
              <a:rPr lang="en-AU" dirty="0" err="1" smtClean="0"/>
              <a:t>opioid</a:t>
            </a:r>
            <a:r>
              <a:rPr lang="en-AU" dirty="0" smtClean="0"/>
              <a:t> 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Accurate documentation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Observation of vital signs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Documented pain scores 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Monitoring:</a:t>
            </a:r>
            <a:endParaRPr lang="en-US" dirty="0" smtClean="0"/>
          </a:p>
          <a:p>
            <a:pPr lvl="1" algn="l" rtl="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sedation scores</a:t>
            </a:r>
            <a:endParaRPr lang="en-US" dirty="0" smtClean="0"/>
          </a:p>
          <a:p>
            <a:pPr lvl="1" algn="l" rtl="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respiratory effort, rate, depth</a:t>
            </a:r>
            <a:endParaRPr lang="en-US" dirty="0" smtClean="0"/>
          </a:p>
          <a:p>
            <a:pPr lvl="1" algn="l" rtl="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oxygen saturation</a:t>
            </a:r>
            <a:endParaRPr lang="en-US" dirty="0" smtClean="0"/>
          </a:p>
          <a:p>
            <a:pPr lvl="1" algn="l" rtl="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heart rate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The number of good and bad tries are documented</a:t>
            </a:r>
            <a:endParaRPr lang="en-US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The total dose of </a:t>
            </a:r>
            <a:r>
              <a:rPr lang="en-AU" dirty="0" err="1" smtClean="0"/>
              <a:t>opioid</a:t>
            </a:r>
            <a:r>
              <a:rPr lang="en-AU" dirty="0" smtClean="0"/>
              <a:t> received is also recorded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 rtlCol="1">
            <a:normAutofit fontScale="92500" lnSpcReduction="10000"/>
          </a:bodyPr>
          <a:lstStyle/>
          <a:p>
            <a:pPr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Pre-operative education</a:t>
            </a:r>
          </a:p>
          <a:p>
            <a:pPr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 smtClean="0"/>
              <a:t>The anaesthetist will discuss PCA with the patient pre-operatively</a:t>
            </a:r>
            <a:endParaRPr lang="en-US" sz="2800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 smtClean="0"/>
              <a:t>Explain the basic principles of PCA to patient prior to surgery</a:t>
            </a:r>
            <a:endParaRPr lang="en-US" sz="2800" dirty="0" smtClean="0"/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 smtClean="0"/>
              <a:t>Reminding patient post-operatively about using PCA effectively</a:t>
            </a:r>
            <a:endParaRPr lang="en-US" sz="2800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Reference: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Smeltzer</a:t>
            </a:r>
            <a:r>
              <a:rPr lang="en-US" dirty="0" smtClean="0"/>
              <a:t> and Bare . Brunner &amp; </a:t>
            </a:r>
            <a:r>
              <a:rPr lang="en-US" dirty="0" err="1" smtClean="0"/>
              <a:t>Suddarth’s</a:t>
            </a:r>
            <a:r>
              <a:rPr lang="en-US" dirty="0" smtClean="0"/>
              <a:t> Medical Surgical Nursing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otlcreative.files.wordpress.com/2014/05/thought-bubble-guy-05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0"/>
            <a:ext cx="7172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مستطيل 4"/>
          <p:cNvSpPr>
            <a:spLocks noChangeArrowheads="1"/>
          </p:cNvSpPr>
          <p:nvPr/>
        </p:nvSpPr>
        <p:spPr bwMode="auto">
          <a:xfrm>
            <a:off x="2786063" y="1285875"/>
            <a:ext cx="3178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0070C0"/>
                </a:solidFill>
                <a:latin typeface="Calibri" pitchFamily="34" charset="0"/>
              </a:rPr>
              <a:t>Define the pain ? </a:t>
            </a:r>
            <a:endParaRPr lang="ar-SA" sz="3200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>
                <a:solidFill>
                  <a:srgbClr val="FF0000"/>
                </a:solidFill>
                <a:cs typeface="Times New Roman" pitchFamily="18" charset="0"/>
              </a:rPr>
              <a:t>Definition of Pain </a:t>
            </a:r>
            <a:r>
              <a:rPr lang="en-US" smtClean="0">
                <a:cs typeface="Times New Roman" pitchFamily="18" charset="0"/>
              </a:rPr>
              <a:t> </a:t>
            </a:r>
            <a:endParaRPr lang="ar-SA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571625"/>
            <a:ext cx="8472487" cy="4881563"/>
          </a:xfrm>
        </p:spPr>
        <p:txBody>
          <a:bodyPr/>
          <a:lstStyle/>
          <a:p>
            <a:pPr algn="l" rtl="0"/>
            <a:r>
              <a:rPr lang="en-US" sz="2400" smtClean="0">
                <a:latin typeface="Aparajita"/>
                <a:ea typeface="Aparajita"/>
                <a:cs typeface="Aparajita"/>
              </a:rPr>
              <a:t>an unpleasant sensory and emotional experience associated with actual or potential tissue damage (Merskey &amp; Bogduk, 1994). </a:t>
            </a:r>
          </a:p>
          <a:p>
            <a:pPr algn="l" rtl="0"/>
            <a:r>
              <a:rPr lang="en-US" sz="2400" smtClean="0">
                <a:latin typeface="Aparajita"/>
                <a:ea typeface="Aparajita"/>
                <a:cs typeface="Aparajita"/>
              </a:rPr>
              <a:t>It is the most common reason for seeking health care. </a:t>
            </a:r>
          </a:p>
          <a:p>
            <a:pPr algn="l" rtl="0"/>
            <a:r>
              <a:rPr lang="en-US" sz="2400" smtClean="0">
                <a:latin typeface="Aparajita"/>
                <a:ea typeface="Aparajita"/>
                <a:cs typeface="Aparajita"/>
              </a:rPr>
              <a:t>It occurs with many disorders, diagnostic tests, and treatments. </a:t>
            </a:r>
          </a:p>
          <a:p>
            <a:pPr algn="l" rtl="0"/>
            <a:r>
              <a:rPr lang="en-US" sz="2400" smtClean="0">
                <a:latin typeface="Aparajita"/>
                <a:ea typeface="Aparajita"/>
                <a:cs typeface="Aparajita"/>
              </a:rPr>
              <a:t>It disables and distresses more people than any single disease. </a:t>
            </a:r>
          </a:p>
          <a:p>
            <a:pPr algn="l">
              <a:buFont typeface="Arial" charset="0"/>
              <a:buNone/>
            </a:pP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938" y="1392238"/>
            <a:ext cx="8472487" cy="488156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rtl="0">
              <a:buFont typeface="Arial" charset="0"/>
              <a:buNone/>
            </a:pPr>
            <a:r>
              <a:rPr lang="en-US" sz="2400" b="1" smtClean="0">
                <a:solidFill>
                  <a:srgbClr val="984807"/>
                </a:solidFill>
                <a:latin typeface="Aparajita"/>
                <a:ea typeface="Aparajita"/>
                <a:cs typeface="Aparajita"/>
              </a:rPr>
              <a:t>A. ACUTE PAIN  </a:t>
            </a:r>
            <a:r>
              <a:rPr lang="en-US" sz="2400" b="1" smtClean="0">
                <a:latin typeface="Aparajita"/>
                <a:ea typeface="Aparajita"/>
                <a:cs typeface="Aparajita"/>
              </a:rPr>
              <a:t>- recent onset and commonly associated with a speciﬁc injury, indicates that damage or injury has occurred.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lasts from seconds to 6 months.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In a situation where healing is expected in 3 weeks and the patient continues to suffer pain, it should be considered chronic and treated with interventions used for chronic pain.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571625"/>
            <a:ext cx="8472487" cy="48815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rtl="0">
              <a:buFont typeface="Arial" charset="0"/>
              <a:buNone/>
            </a:pPr>
            <a:r>
              <a:rPr lang="en-US" sz="2400" b="1" smtClean="0">
                <a:latin typeface="Aparajita"/>
                <a:ea typeface="Aparajita"/>
                <a:cs typeface="Aparajita"/>
              </a:rPr>
              <a:t>B</a:t>
            </a:r>
            <a:r>
              <a:rPr lang="en-US" sz="2400" b="1" smtClean="0">
                <a:solidFill>
                  <a:srgbClr val="984807"/>
                </a:solidFill>
                <a:latin typeface="Aparajita"/>
                <a:ea typeface="Aparajita"/>
                <a:cs typeface="Aparajita"/>
              </a:rPr>
              <a:t>. CHRONIC (NONMALIGNANT) PAIN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Chronic pain is constant or intermittent pain that persists beyond the expected healing time and that can seldom be attributed to a speciﬁc cause or injury.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It may have a poorly deﬁned onset, and it is often difﬁcult to treat because the cause or origin may be unclear.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pain that lasts for 6 months or longer, </a:t>
            </a:r>
          </a:p>
          <a:p>
            <a:pPr marL="0" indent="0" algn="l" rtl="0"/>
            <a:r>
              <a:rPr lang="en-US" sz="2400" b="1" smtClean="0">
                <a:latin typeface="Aparajita"/>
                <a:ea typeface="Aparajita"/>
                <a:cs typeface="Aparajita"/>
              </a:rPr>
              <a:t>Nevertheless, after 6 months, most pain experiences are accompanied by problems related to the pain itself.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571625"/>
            <a:ext cx="8472487" cy="4881563"/>
          </a:xfrm>
          <a:solidFill>
            <a:schemeClr val="bg1"/>
          </a:solidFill>
        </p:spPr>
        <p:txBody>
          <a:bodyPr rtlCol="1">
            <a:noAutofit/>
          </a:bodyPr>
          <a:lstStyle/>
          <a:p>
            <a:pPr marL="457200" indent="-457200" algn="l" rtl="0" fontAlgn="auto">
              <a:spcAft>
                <a:spcPts val="0"/>
              </a:spcAft>
              <a:buFont typeface="Arial" pitchFamily="34" charset="0"/>
              <a:buAutoNum type="alphaUcPeriod" startAt="3"/>
              <a:defRPr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CANCER-RELATED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PAIN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may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be acute or chronic.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is the second most common fear of newly diagnosed cancer patients 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( 1</a:t>
            </a:r>
            <a:r>
              <a:rPr lang="en-US" sz="2400" b="1" baseline="30000" dirty="0" smtClean="0">
                <a:latin typeface="Aparajita" pitchFamily="34" charset="0"/>
                <a:cs typeface="Aparajita" pitchFamily="34" charset="0"/>
              </a:rPr>
              <a:t>ST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is fear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of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dying)</a:t>
            </a: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can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be directly associated with the cancer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bony infiltration with tumor cells or nerve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compression) ; a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result of cancer treatment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surgery or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radiation); or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not associated with the cancer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trauma).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a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direct result of tumor involvement.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smtClean="0">
                <a:cs typeface="Times New Roman" pitchFamily="18" charset="0"/>
              </a:rPr>
              <a:t>PAIN ASSESSMENT 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1. Observe the patient carefully, noting the patient’s :</a:t>
            </a:r>
          </a:p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    A.  overall posture </a:t>
            </a:r>
          </a:p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    B.  presence or absence of overt pain behaviors</a:t>
            </a:r>
          </a:p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    C. ask the person to describe, in his or her own words, the speciﬁcs of the pain. </a:t>
            </a:r>
          </a:p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* The words used to describe the pain may point toward the etiology. </a:t>
            </a:r>
          </a:p>
          <a:p>
            <a:pPr marL="0" indent="0" algn="l">
              <a:buFont typeface="Arial" charset="0"/>
              <a:buNone/>
            </a:pPr>
            <a:r>
              <a:rPr lang="en-US" sz="2800" b="1" smtClean="0">
                <a:cs typeface="Arial" charset="0"/>
              </a:rPr>
              <a:t>* A detailed history should follow the initial description of pain.</a:t>
            </a:r>
          </a:p>
          <a:p>
            <a:pPr marL="0" indent="0">
              <a:buFont typeface="Arial" charset="0"/>
              <a:buNone/>
            </a:pPr>
            <a:endParaRPr lang="en-US" sz="2800" b="1" smtClean="0"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65405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Pain Assessment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0010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911</Words>
  <Application>Microsoft Office PowerPoint</Application>
  <PresentationFormat>On-screen Show (4:3)</PresentationFormat>
  <Paragraphs>138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Arial</vt:lpstr>
      <vt:lpstr>Times New Roman</vt:lpstr>
      <vt:lpstr>Wingdings</vt:lpstr>
      <vt:lpstr>Aparajita</vt:lpstr>
      <vt:lpstr>سمة Office</vt:lpstr>
      <vt:lpstr> Care for patients with pain  </vt:lpstr>
      <vt:lpstr>Outline </vt:lpstr>
      <vt:lpstr>Slide 3</vt:lpstr>
      <vt:lpstr>Definition of Pain  </vt:lpstr>
      <vt:lpstr>Three  Basic Categories of pain</vt:lpstr>
      <vt:lpstr>Three  Basic Categories of pain</vt:lpstr>
      <vt:lpstr>Three  Basic Categories of pain</vt:lpstr>
      <vt:lpstr>PAIN ASSESSMENT </vt:lpstr>
      <vt:lpstr>Pain Assessment </vt:lpstr>
      <vt:lpstr>Slide 10</vt:lpstr>
      <vt:lpstr>EFFECTS OF ACUTE PAIN </vt:lpstr>
      <vt:lpstr>EFFECTS OF CHRONIC PAIN </vt:lpstr>
      <vt:lpstr>Non-Pharmacological Interventions  </vt:lpstr>
      <vt:lpstr>PCA  Patient Controlled Analgesia</vt:lpstr>
      <vt:lpstr>What is Patient Controlled Analgesia? </vt:lpstr>
      <vt:lpstr>Understanding PCA 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for patients with pain</dc:title>
  <dc:creator>A4COM16</dc:creator>
  <cp:lastModifiedBy>DELL</cp:lastModifiedBy>
  <cp:revision>38</cp:revision>
  <dcterms:created xsi:type="dcterms:W3CDTF">2015-02-03T15:51:32Z</dcterms:created>
  <dcterms:modified xsi:type="dcterms:W3CDTF">2016-02-04T06:35:14Z</dcterms:modified>
</cp:coreProperties>
</file>