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7" r:id="rId3"/>
    <p:sldId id="257" r:id="rId4"/>
    <p:sldId id="276" r:id="rId5"/>
    <p:sldId id="258" r:id="rId6"/>
    <p:sldId id="286" r:id="rId7"/>
    <p:sldId id="275" r:id="rId8"/>
    <p:sldId id="259" r:id="rId9"/>
    <p:sldId id="279" r:id="rId10"/>
    <p:sldId id="260" r:id="rId11"/>
    <p:sldId id="284" r:id="rId12"/>
    <p:sldId id="278" r:id="rId13"/>
    <p:sldId id="263" r:id="rId14"/>
    <p:sldId id="267" r:id="rId15"/>
    <p:sldId id="280" r:id="rId16"/>
    <p:sldId id="285" r:id="rId17"/>
    <p:sldId id="268" r:id="rId18"/>
    <p:sldId id="281" r:id="rId19"/>
    <p:sldId id="271" r:id="rId20"/>
    <p:sldId id="282" r:id="rId21"/>
    <p:sldId id="269" r:id="rId22"/>
    <p:sldId id="28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7" d="100"/>
          <a:sy n="47" d="100"/>
        </p:scale>
        <p:origin x="90" y="36"/>
      </p:cViewPr>
      <p:guideLst>
        <p:guide orient="horz" pos="2160"/>
        <p:guide pos="3840"/>
      </p:guideLst>
    </p:cSldViewPr>
  </p:slideViewPr>
  <p:notesTextViewPr>
    <p:cViewPr>
      <p:scale>
        <a:sx n="1" d="1"/>
        <a:sy n="1" d="1"/>
      </p:scale>
      <p:origin x="0" y="0"/>
    </p:cViewPr>
  </p:notesTextViewPr>
  <p:sorterViewPr>
    <p:cViewPr>
      <p:scale>
        <a:sx n="27797" d="25000"/>
        <a:sy n="27797" d="250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61E637-2763-45E9-881E-1089429199B0}" type="datetimeFigureOut">
              <a:rPr lang="en-US" smtClean="0"/>
              <a:t>4/26/2016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779741-2E92-479E-8948-EA46135F9B44}" type="slidenum">
              <a:rPr lang="en-US" smtClean="0"/>
              <a:t>‹#›</a:t>
            </a:fld>
            <a:endParaRPr lang="en-US"/>
          </a:p>
        </p:txBody>
      </p:sp>
    </p:spTree>
    <p:extLst>
      <p:ext uri="{BB962C8B-B14F-4D97-AF65-F5344CB8AC3E}">
        <p14:creationId xmlns:p14="http://schemas.microsoft.com/office/powerpoint/2010/main" val="4008788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61E637-2763-45E9-881E-1089429199B0}" type="datetimeFigureOut">
              <a:rPr lang="en-US" smtClean="0"/>
              <a:t>4/26/2016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779741-2E92-479E-8948-EA46135F9B44}" type="slidenum">
              <a:rPr lang="en-US" smtClean="0"/>
              <a:t>‹#›</a:t>
            </a:fld>
            <a:endParaRPr lang="en-US"/>
          </a:p>
        </p:txBody>
      </p:sp>
    </p:spTree>
    <p:extLst>
      <p:ext uri="{BB962C8B-B14F-4D97-AF65-F5344CB8AC3E}">
        <p14:creationId xmlns:p14="http://schemas.microsoft.com/office/powerpoint/2010/main" val="503529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61E637-2763-45E9-881E-1089429199B0}" type="datetimeFigureOut">
              <a:rPr lang="en-US" smtClean="0"/>
              <a:t>4/26/2016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779741-2E92-479E-8948-EA46135F9B44}" type="slidenum">
              <a:rPr lang="en-US" smtClean="0"/>
              <a:t>‹#›</a:t>
            </a:fld>
            <a:endParaRPr lang="en-US"/>
          </a:p>
        </p:txBody>
      </p:sp>
    </p:spTree>
    <p:extLst>
      <p:ext uri="{BB962C8B-B14F-4D97-AF65-F5344CB8AC3E}">
        <p14:creationId xmlns:p14="http://schemas.microsoft.com/office/powerpoint/2010/main" val="1217109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61E637-2763-45E9-881E-1089429199B0}" type="datetimeFigureOut">
              <a:rPr lang="en-US" smtClean="0"/>
              <a:t>4/26/2016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779741-2E92-479E-8948-EA46135F9B44}" type="slidenum">
              <a:rPr lang="en-US" smtClean="0"/>
              <a:t>‹#›</a:t>
            </a:fld>
            <a:endParaRPr lang="en-US"/>
          </a:p>
        </p:txBody>
      </p:sp>
    </p:spTree>
    <p:extLst>
      <p:ext uri="{BB962C8B-B14F-4D97-AF65-F5344CB8AC3E}">
        <p14:creationId xmlns:p14="http://schemas.microsoft.com/office/powerpoint/2010/main" val="3045086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61E637-2763-45E9-881E-1089429199B0}" type="datetimeFigureOut">
              <a:rPr lang="en-US" smtClean="0"/>
              <a:t>4/26/2016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779741-2E92-479E-8948-EA46135F9B44}" type="slidenum">
              <a:rPr lang="en-US" smtClean="0"/>
              <a:t>‹#›</a:t>
            </a:fld>
            <a:endParaRPr lang="en-US"/>
          </a:p>
        </p:txBody>
      </p:sp>
    </p:spTree>
    <p:extLst>
      <p:ext uri="{BB962C8B-B14F-4D97-AF65-F5344CB8AC3E}">
        <p14:creationId xmlns:p14="http://schemas.microsoft.com/office/powerpoint/2010/main" val="314539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61E637-2763-45E9-881E-1089429199B0}" type="datetimeFigureOut">
              <a:rPr lang="en-US" smtClean="0"/>
              <a:t>4/26/2016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779741-2E92-479E-8948-EA46135F9B44}" type="slidenum">
              <a:rPr lang="en-US" smtClean="0"/>
              <a:t>‹#›</a:t>
            </a:fld>
            <a:endParaRPr lang="en-US"/>
          </a:p>
        </p:txBody>
      </p:sp>
    </p:spTree>
    <p:extLst>
      <p:ext uri="{BB962C8B-B14F-4D97-AF65-F5344CB8AC3E}">
        <p14:creationId xmlns:p14="http://schemas.microsoft.com/office/powerpoint/2010/main" val="3909984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61E637-2763-45E9-881E-1089429199B0}" type="datetimeFigureOut">
              <a:rPr lang="en-US" smtClean="0"/>
              <a:t>4/26/2016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779741-2E92-479E-8948-EA46135F9B44}" type="slidenum">
              <a:rPr lang="en-US" smtClean="0"/>
              <a:t>‹#›</a:t>
            </a:fld>
            <a:endParaRPr lang="en-US"/>
          </a:p>
        </p:txBody>
      </p:sp>
    </p:spTree>
    <p:extLst>
      <p:ext uri="{BB962C8B-B14F-4D97-AF65-F5344CB8AC3E}">
        <p14:creationId xmlns:p14="http://schemas.microsoft.com/office/powerpoint/2010/main" val="1372073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61E637-2763-45E9-881E-1089429199B0}" type="datetimeFigureOut">
              <a:rPr lang="en-US" smtClean="0"/>
              <a:t>4/26/2016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779741-2E92-479E-8948-EA46135F9B44}" type="slidenum">
              <a:rPr lang="en-US" smtClean="0"/>
              <a:t>‹#›</a:t>
            </a:fld>
            <a:endParaRPr lang="en-US"/>
          </a:p>
        </p:txBody>
      </p:sp>
    </p:spTree>
    <p:extLst>
      <p:ext uri="{BB962C8B-B14F-4D97-AF65-F5344CB8AC3E}">
        <p14:creationId xmlns:p14="http://schemas.microsoft.com/office/powerpoint/2010/main" val="2988842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61E637-2763-45E9-881E-1089429199B0}" type="datetimeFigureOut">
              <a:rPr lang="en-US" smtClean="0"/>
              <a:t>4/26/2016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779741-2E92-479E-8948-EA46135F9B44}" type="slidenum">
              <a:rPr lang="en-US" smtClean="0"/>
              <a:t>‹#›</a:t>
            </a:fld>
            <a:endParaRPr lang="en-US"/>
          </a:p>
        </p:txBody>
      </p:sp>
    </p:spTree>
    <p:extLst>
      <p:ext uri="{BB962C8B-B14F-4D97-AF65-F5344CB8AC3E}">
        <p14:creationId xmlns:p14="http://schemas.microsoft.com/office/powerpoint/2010/main" val="3335154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61E637-2763-45E9-881E-1089429199B0}" type="datetimeFigureOut">
              <a:rPr lang="en-US" smtClean="0"/>
              <a:t>4/26/2016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779741-2E92-479E-8948-EA46135F9B44}" type="slidenum">
              <a:rPr lang="en-US" smtClean="0"/>
              <a:t>‹#›</a:t>
            </a:fld>
            <a:endParaRPr lang="en-US"/>
          </a:p>
        </p:txBody>
      </p:sp>
    </p:spTree>
    <p:extLst>
      <p:ext uri="{BB962C8B-B14F-4D97-AF65-F5344CB8AC3E}">
        <p14:creationId xmlns:p14="http://schemas.microsoft.com/office/powerpoint/2010/main" val="2710970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61E637-2763-45E9-881E-1089429199B0}" type="datetimeFigureOut">
              <a:rPr lang="en-US" smtClean="0"/>
              <a:t>4/26/2016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779741-2E92-479E-8948-EA46135F9B44}" type="slidenum">
              <a:rPr lang="en-US" smtClean="0"/>
              <a:t>‹#›</a:t>
            </a:fld>
            <a:endParaRPr lang="en-US"/>
          </a:p>
        </p:txBody>
      </p:sp>
    </p:spTree>
    <p:extLst>
      <p:ext uri="{BB962C8B-B14F-4D97-AF65-F5344CB8AC3E}">
        <p14:creationId xmlns:p14="http://schemas.microsoft.com/office/powerpoint/2010/main" val="1766979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rgbClr val="92D050"/>
            </a:gs>
            <a:gs pos="15000">
              <a:srgbClr val="66CCFF"/>
            </a:gs>
            <a:gs pos="86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61E637-2763-45E9-881E-1089429199B0}" type="datetimeFigureOut">
              <a:rPr lang="en-US" smtClean="0"/>
              <a:t>4/26/2016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779741-2E92-479E-8948-EA46135F9B44}" type="slidenum">
              <a:rPr lang="en-US" smtClean="0"/>
              <a:t>‹#›</a:t>
            </a:fld>
            <a:endParaRPr lang="en-US"/>
          </a:p>
        </p:txBody>
      </p:sp>
    </p:spTree>
    <p:extLst>
      <p:ext uri="{BB962C8B-B14F-4D97-AF65-F5344CB8AC3E}">
        <p14:creationId xmlns:p14="http://schemas.microsoft.com/office/powerpoint/2010/main" val="22454575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0104" y="1108075"/>
            <a:ext cx="3806890" cy="1359580"/>
          </a:xfrm>
          <a:solidFill>
            <a:schemeClr val="accent2"/>
          </a:solidFill>
        </p:spPr>
        <p:txBody>
          <a:bodyPr>
            <a:normAutofit/>
          </a:bodyPr>
          <a:lstStyle/>
          <a:p>
            <a:r>
              <a:rPr lang="en-US" sz="8800" b="1" dirty="0" smtClean="0"/>
              <a:t>Dialysis</a:t>
            </a:r>
            <a:endParaRPr lang="en-US" sz="8800" b="1" dirty="0"/>
          </a:p>
        </p:txBody>
      </p:sp>
      <p:pic>
        <p:nvPicPr>
          <p:cNvPr id="5" name="Picture 4"/>
          <p:cNvPicPr>
            <a:picLocks noChangeAspect="1"/>
          </p:cNvPicPr>
          <p:nvPr/>
        </p:nvPicPr>
        <p:blipFill rotWithShape="1">
          <a:blip r:embed="rId2"/>
          <a:srcRect l="39797" r="5063"/>
          <a:stretch/>
        </p:blipFill>
        <p:spPr>
          <a:xfrm>
            <a:off x="0" y="0"/>
            <a:ext cx="4926563" cy="6477000"/>
          </a:xfrm>
          <a:prstGeom prst="rect">
            <a:avLst/>
          </a:prstGeom>
        </p:spPr>
      </p:pic>
      <p:pic>
        <p:nvPicPr>
          <p:cNvPr id="6" name="Picture 5"/>
          <p:cNvPicPr>
            <a:picLocks noChangeAspect="1"/>
          </p:cNvPicPr>
          <p:nvPr/>
        </p:nvPicPr>
        <p:blipFill>
          <a:blip r:embed="rId3"/>
          <a:stretch>
            <a:fillRect/>
          </a:stretch>
        </p:blipFill>
        <p:spPr>
          <a:xfrm>
            <a:off x="8572500" y="667127"/>
            <a:ext cx="3619500" cy="5603044"/>
          </a:xfrm>
          <a:prstGeom prst="rect">
            <a:avLst/>
          </a:prstGeom>
        </p:spPr>
      </p:pic>
      <p:pic>
        <p:nvPicPr>
          <p:cNvPr id="3" name="Picture 2"/>
          <p:cNvPicPr>
            <a:picLocks noChangeAspect="1"/>
          </p:cNvPicPr>
          <p:nvPr/>
        </p:nvPicPr>
        <p:blipFill>
          <a:blip r:embed="rId4"/>
          <a:stretch>
            <a:fillRect/>
          </a:stretch>
        </p:blipFill>
        <p:spPr>
          <a:xfrm>
            <a:off x="5122632" y="5520298"/>
            <a:ext cx="2792210" cy="749873"/>
          </a:xfrm>
          <a:prstGeom prst="rect">
            <a:avLst/>
          </a:prstGeom>
        </p:spPr>
      </p:pic>
    </p:spTree>
    <p:extLst>
      <p:ext uri="{BB962C8B-B14F-4D97-AF65-F5344CB8AC3E}">
        <p14:creationId xmlns:p14="http://schemas.microsoft.com/office/powerpoint/2010/main" val="2944870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8513" y="365125"/>
            <a:ext cx="4200331" cy="1325563"/>
          </a:xfrm>
          <a:solidFill>
            <a:schemeClr val="accent2">
              <a:lumMod val="40000"/>
              <a:lumOff val="60000"/>
            </a:schemeClr>
          </a:solidFill>
        </p:spPr>
        <p:txBody>
          <a:bodyPr/>
          <a:lstStyle/>
          <a:p>
            <a:r>
              <a:rPr lang="en-US" b="1" smtClean="0"/>
              <a:t>Vascular Access </a:t>
            </a:r>
            <a:endParaRPr lang="en-US" b="1" dirty="0"/>
          </a:p>
        </p:txBody>
      </p:sp>
      <p:sp>
        <p:nvSpPr>
          <p:cNvPr id="3" name="Content Placeholder 2"/>
          <p:cNvSpPr>
            <a:spLocks noGrp="1"/>
          </p:cNvSpPr>
          <p:nvPr>
            <p:ph idx="1"/>
          </p:nvPr>
        </p:nvSpPr>
        <p:spPr>
          <a:xfrm>
            <a:off x="838200" y="1825625"/>
            <a:ext cx="7095565" cy="4351338"/>
          </a:xfrm>
        </p:spPr>
        <p:txBody>
          <a:bodyPr>
            <a:normAutofit fontScale="85000" lnSpcReduction="20000"/>
          </a:bodyPr>
          <a:lstStyle/>
          <a:p>
            <a:r>
              <a:rPr lang="en-US" dirty="0" smtClean="0"/>
              <a:t>Access to the patient’s vascular system must be established to allow blood to be removed, cleansed, and returned to the patient’s vascular system at rates between 200 and 800 mL/minute. </a:t>
            </a:r>
          </a:p>
          <a:p>
            <a:r>
              <a:rPr lang="en-US" b="1" dirty="0" smtClean="0">
                <a:solidFill>
                  <a:srgbClr val="FF0000"/>
                </a:solidFill>
              </a:rPr>
              <a:t>SUBCLAVIAN, INTERNAL, JUGULAR, AND FEMORAL CATHETERS </a:t>
            </a:r>
          </a:p>
          <a:p>
            <a:r>
              <a:rPr lang="en-US" b="1" dirty="0" smtClean="0">
                <a:solidFill>
                  <a:srgbClr val="FF0000"/>
                </a:solidFill>
              </a:rPr>
              <a:t>FISTULA  </a:t>
            </a:r>
            <a:r>
              <a:rPr lang="en-US" dirty="0" smtClean="0"/>
              <a:t>- A more permanent access is created surgically (usually in the forearm) by joining (anastomosing) an artery to a vein, either side to side or end to side.  The ﬁstula takes 4 to 6 weeks to mature before it is ready for use</a:t>
            </a:r>
          </a:p>
          <a:p>
            <a:r>
              <a:rPr lang="en-US" b="1" dirty="0" smtClean="0">
                <a:solidFill>
                  <a:srgbClr val="FF0000"/>
                </a:solidFill>
              </a:rPr>
              <a:t>GRAFT</a:t>
            </a:r>
            <a:r>
              <a:rPr lang="en-US" dirty="0" smtClean="0"/>
              <a:t> - An arteriovenous graft can be created subcutaneously when the patient’s vessels are not suitable for a ﬁstula;  usually placed in the forearm, upper arm, or upper thigh. </a:t>
            </a:r>
            <a:endParaRPr lang="en-US" dirty="0"/>
          </a:p>
        </p:txBody>
      </p:sp>
      <p:pic>
        <p:nvPicPr>
          <p:cNvPr id="4" name="Picture 3"/>
          <p:cNvPicPr>
            <a:picLocks noChangeAspect="1"/>
          </p:cNvPicPr>
          <p:nvPr/>
        </p:nvPicPr>
        <p:blipFill>
          <a:blip r:embed="rId2"/>
          <a:stretch>
            <a:fillRect/>
          </a:stretch>
        </p:blipFill>
        <p:spPr>
          <a:xfrm>
            <a:off x="8068235" y="3590365"/>
            <a:ext cx="3814623" cy="2885080"/>
          </a:xfrm>
          <a:prstGeom prst="rect">
            <a:avLst/>
          </a:prstGeom>
        </p:spPr>
      </p:pic>
      <p:pic>
        <p:nvPicPr>
          <p:cNvPr id="5" name="Picture 4"/>
          <p:cNvPicPr>
            <a:picLocks noChangeAspect="1"/>
          </p:cNvPicPr>
          <p:nvPr/>
        </p:nvPicPr>
        <p:blipFill>
          <a:blip r:embed="rId3"/>
          <a:stretch>
            <a:fillRect/>
          </a:stretch>
        </p:blipFill>
        <p:spPr>
          <a:xfrm>
            <a:off x="8183935" y="470647"/>
            <a:ext cx="3434324" cy="2931459"/>
          </a:xfrm>
          <a:prstGeom prst="rect">
            <a:avLst/>
          </a:prstGeom>
        </p:spPr>
      </p:pic>
    </p:spTree>
    <p:extLst>
      <p:ext uri="{BB962C8B-B14F-4D97-AF65-F5344CB8AC3E}">
        <p14:creationId xmlns:p14="http://schemas.microsoft.com/office/powerpoint/2010/main" val="2487013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7391400" cy="1325563"/>
          </a:xfrm>
          <a:solidFill>
            <a:schemeClr val="accent2"/>
          </a:solidFill>
        </p:spPr>
        <p:txBody>
          <a:bodyPr/>
          <a:lstStyle/>
          <a:p>
            <a:r>
              <a:rPr lang="en-US" b="1" dirty="0" smtClean="0"/>
              <a:t>Complications of Hemodialysis</a:t>
            </a:r>
            <a:endParaRPr lang="en-US" b="1" dirty="0"/>
          </a:p>
        </p:txBody>
      </p:sp>
      <p:sp>
        <p:nvSpPr>
          <p:cNvPr id="3" name="Content Placeholder 2"/>
          <p:cNvSpPr>
            <a:spLocks noGrp="1"/>
          </p:cNvSpPr>
          <p:nvPr>
            <p:ph idx="1"/>
          </p:nvPr>
        </p:nvSpPr>
        <p:spPr/>
        <p:txBody>
          <a:bodyPr>
            <a:normAutofit/>
          </a:bodyPr>
          <a:lstStyle/>
          <a:p>
            <a:r>
              <a:rPr lang="en-US" altLang="en-US" sz="3200" b="1" dirty="0"/>
              <a:t>During </a:t>
            </a:r>
            <a:r>
              <a:rPr lang="en-US" altLang="en-US" sz="3200" b="1" dirty="0" smtClean="0"/>
              <a:t>dialysis ( </a:t>
            </a:r>
            <a:r>
              <a:rPr lang="en-US" altLang="en-US" sz="3200" dirty="0" smtClean="0"/>
              <a:t>hypotension, arrhythmias, exsanguination, seizures, fever)</a:t>
            </a:r>
          </a:p>
          <a:p>
            <a:r>
              <a:rPr lang="en-US" altLang="en-US" sz="3200" b="1" dirty="0"/>
              <a:t>Between </a:t>
            </a:r>
            <a:r>
              <a:rPr lang="en-US" altLang="en-US" sz="3200" b="1" dirty="0" smtClean="0"/>
              <a:t>treatments </a:t>
            </a:r>
            <a:r>
              <a:rPr lang="en-US" altLang="en-US" sz="3200" dirty="0" smtClean="0"/>
              <a:t>(Hypertension/Hypotension, Edema, Pulmonary edema, Hyperkalemia, Bleeding, Clotting </a:t>
            </a:r>
            <a:r>
              <a:rPr lang="en-US" altLang="en-US" sz="3200" dirty="0"/>
              <a:t>of </a:t>
            </a:r>
            <a:r>
              <a:rPr lang="en-US" altLang="en-US" sz="3200" dirty="0" smtClean="0"/>
              <a:t>access</a:t>
            </a:r>
          </a:p>
          <a:p>
            <a:r>
              <a:rPr lang="en-US" altLang="en-US" sz="3200" b="1" dirty="0" smtClean="0"/>
              <a:t>Long term : </a:t>
            </a:r>
            <a:r>
              <a:rPr lang="en-US" altLang="en-US" sz="3200" dirty="0" smtClean="0"/>
              <a:t>Hyperparathyroidism, CHF, AV </a:t>
            </a:r>
            <a:r>
              <a:rPr lang="en-US" altLang="en-US" sz="3200" dirty="0"/>
              <a:t>access </a:t>
            </a:r>
            <a:r>
              <a:rPr lang="en-US" altLang="en-US" sz="3200" dirty="0" smtClean="0"/>
              <a:t>failure, pulmonary edema, neuropathy, anemia, GI bleeding, </a:t>
            </a:r>
            <a:endParaRPr lang="en-US" altLang="en-US" sz="4000" dirty="0"/>
          </a:p>
          <a:p>
            <a:endParaRPr lang="en-US" altLang="en-US" sz="3200" dirty="0"/>
          </a:p>
          <a:p>
            <a:endParaRPr lang="en-US" sz="3200" dirty="0"/>
          </a:p>
        </p:txBody>
      </p:sp>
    </p:spTree>
    <p:extLst>
      <p:ext uri="{BB962C8B-B14F-4D97-AF65-F5344CB8AC3E}">
        <p14:creationId xmlns:p14="http://schemas.microsoft.com/office/powerpoint/2010/main" val="18690994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5162550" cy="1053128"/>
          </a:xfrm>
          <a:solidFill>
            <a:schemeClr val="accent2">
              <a:lumMod val="40000"/>
              <a:lumOff val="60000"/>
            </a:schemeClr>
          </a:solidFill>
        </p:spPr>
        <p:txBody>
          <a:bodyPr/>
          <a:lstStyle/>
          <a:p>
            <a:r>
              <a:rPr lang="en-US" b="1" dirty="0" smtClean="0"/>
              <a:t>2. Peritoneal Dialysis </a:t>
            </a:r>
            <a:endParaRPr lang="en-US" b="1" dirty="0"/>
          </a:p>
        </p:txBody>
      </p:sp>
      <p:sp>
        <p:nvSpPr>
          <p:cNvPr id="3" name="Content Placeholder 2"/>
          <p:cNvSpPr>
            <a:spLocks noGrp="1"/>
          </p:cNvSpPr>
          <p:nvPr>
            <p:ph idx="1"/>
          </p:nvPr>
        </p:nvSpPr>
        <p:spPr>
          <a:xfrm>
            <a:off x="838200" y="1825625"/>
            <a:ext cx="6812280" cy="4351338"/>
          </a:xfrm>
        </p:spPr>
        <p:txBody>
          <a:bodyPr/>
          <a:lstStyle/>
          <a:p>
            <a:r>
              <a:rPr lang="en-US" dirty="0" smtClean="0">
                <a:solidFill>
                  <a:srgbClr val="C00000"/>
                </a:solidFill>
              </a:rPr>
              <a:t>wastes </a:t>
            </a:r>
            <a:r>
              <a:rPr lang="en-US" dirty="0">
                <a:solidFill>
                  <a:srgbClr val="C00000"/>
                </a:solidFill>
              </a:rPr>
              <a:t>and water are removed </a:t>
            </a:r>
            <a:r>
              <a:rPr lang="en-US" dirty="0"/>
              <a:t>from the blood inside the body using the peritoneum as a natural semipermeable membrane. </a:t>
            </a:r>
            <a:endParaRPr lang="en-US" dirty="0" smtClean="0"/>
          </a:p>
          <a:p>
            <a:r>
              <a:rPr lang="en-US" dirty="0" smtClean="0"/>
              <a:t>Wastes </a:t>
            </a:r>
            <a:r>
              <a:rPr lang="en-US" dirty="0"/>
              <a:t>and excess water move from the blood, across the peritoneal membrane, and into a special dialysis solution, called </a:t>
            </a:r>
            <a:r>
              <a:rPr lang="en-US" dirty="0">
                <a:solidFill>
                  <a:srgbClr val="C00000"/>
                </a:solidFill>
              </a:rPr>
              <a:t>dialysate</a:t>
            </a:r>
            <a:r>
              <a:rPr lang="en-US" dirty="0"/>
              <a:t>, in the abdominal </a:t>
            </a:r>
            <a:r>
              <a:rPr lang="en-US" dirty="0" smtClean="0"/>
              <a:t>cavity</a:t>
            </a:r>
            <a:endParaRPr lang="en-US" dirty="0"/>
          </a:p>
        </p:txBody>
      </p:sp>
      <p:pic>
        <p:nvPicPr>
          <p:cNvPr id="1026" name="Picture 2" descr="Image result for peritoneal dialys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0480" y="470647"/>
            <a:ext cx="4061908" cy="59436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2729753" y="4771604"/>
            <a:ext cx="4572000" cy="1978819"/>
          </a:xfrm>
          <a:prstGeom prst="rect">
            <a:avLst/>
          </a:prstGeom>
        </p:spPr>
      </p:pic>
    </p:spTree>
    <p:extLst>
      <p:ext uri="{BB962C8B-B14F-4D97-AF65-F5344CB8AC3E}">
        <p14:creationId xmlns:p14="http://schemas.microsoft.com/office/powerpoint/2010/main" val="229114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7794812" cy="1325563"/>
          </a:xfrm>
          <a:solidFill>
            <a:schemeClr val="accent2">
              <a:lumMod val="40000"/>
              <a:lumOff val="60000"/>
            </a:schemeClr>
          </a:solidFill>
        </p:spPr>
        <p:txBody>
          <a:bodyPr/>
          <a:lstStyle/>
          <a:p>
            <a:r>
              <a:rPr lang="en-US" b="1" dirty="0" smtClean="0">
                <a:solidFill>
                  <a:srgbClr val="C00000"/>
                </a:solidFill>
              </a:rPr>
              <a:t>Indications for Peritoneal Dialysis</a:t>
            </a:r>
            <a:endParaRPr lang="en-US" b="1" dirty="0">
              <a:solidFill>
                <a:srgbClr val="C00000"/>
              </a:solidFill>
            </a:endParaRPr>
          </a:p>
        </p:txBody>
      </p:sp>
      <p:sp>
        <p:nvSpPr>
          <p:cNvPr id="3" name="Content Placeholder 2"/>
          <p:cNvSpPr>
            <a:spLocks noGrp="1"/>
          </p:cNvSpPr>
          <p:nvPr>
            <p:ph idx="1"/>
          </p:nvPr>
        </p:nvSpPr>
        <p:spPr>
          <a:xfrm>
            <a:off x="838200" y="1825625"/>
            <a:ext cx="7566212" cy="4351338"/>
          </a:xfrm>
        </p:spPr>
        <p:txBody>
          <a:bodyPr>
            <a:normAutofit/>
          </a:bodyPr>
          <a:lstStyle/>
          <a:p>
            <a:r>
              <a:rPr lang="en-US" dirty="0"/>
              <a:t>Peritoneal dialysis may be the t</a:t>
            </a:r>
            <a:r>
              <a:rPr lang="en-US" b="1" dirty="0">
                <a:solidFill>
                  <a:srgbClr val="C00000"/>
                </a:solidFill>
              </a:rPr>
              <a:t>reatment of choice </a:t>
            </a:r>
            <a:r>
              <a:rPr lang="en-US" dirty="0"/>
              <a:t>for patients with renal failure who are unable or unwilling to undergo hemodialysis or renal transplantation. </a:t>
            </a:r>
          </a:p>
          <a:p>
            <a:r>
              <a:rPr lang="en-US" dirty="0"/>
              <a:t>patients with diabetes or cardiovascular disease,</a:t>
            </a:r>
          </a:p>
          <a:p>
            <a:r>
              <a:rPr lang="en-US" dirty="0"/>
              <a:t>many older patients, and those who may be at risk for adverse effects of systemic </a:t>
            </a:r>
            <a:r>
              <a:rPr lang="en-US" dirty="0" smtClean="0"/>
              <a:t>heparin</a:t>
            </a:r>
            <a:endParaRPr lang="en-US" dirty="0"/>
          </a:p>
        </p:txBody>
      </p:sp>
      <p:pic>
        <p:nvPicPr>
          <p:cNvPr id="4" name="Picture 3"/>
          <p:cNvPicPr>
            <a:picLocks noChangeAspect="1"/>
          </p:cNvPicPr>
          <p:nvPr/>
        </p:nvPicPr>
        <p:blipFill>
          <a:blip r:embed="rId2"/>
          <a:stretch>
            <a:fillRect/>
          </a:stretch>
        </p:blipFill>
        <p:spPr>
          <a:xfrm>
            <a:off x="8633012" y="1690688"/>
            <a:ext cx="3307976" cy="4884924"/>
          </a:xfrm>
          <a:prstGeom prst="rect">
            <a:avLst/>
          </a:prstGeom>
        </p:spPr>
      </p:pic>
    </p:spTree>
    <p:extLst>
      <p:ext uri="{BB962C8B-B14F-4D97-AF65-F5344CB8AC3E}">
        <p14:creationId xmlns:p14="http://schemas.microsoft.com/office/powerpoint/2010/main" val="890010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6458339" cy="903838"/>
          </a:xfrm>
          <a:solidFill>
            <a:schemeClr val="accent2">
              <a:lumMod val="40000"/>
              <a:lumOff val="60000"/>
            </a:schemeClr>
          </a:solidFill>
        </p:spPr>
        <p:txBody>
          <a:bodyPr>
            <a:normAutofit fontScale="90000"/>
          </a:bodyPr>
          <a:lstStyle/>
          <a:p>
            <a:r>
              <a:rPr lang="en-US" b="1" dirty="0" smtClean="0"/>
              <a:t>Procedure for </a:t>
            </a:r>
            <a:br>
              <a:rPr lang="en-US" b="1" dirty="0" smtClean="0"/>
            </a:br>
            <a:r>
              <a:rPr lang="en-US" b="1" dirty="0" smtClean="0"/>
              <a:t>Peritoneal dialysis</a:t>
            </a:r>
            <a:endParaRPr lang="en-US" b="1" dirty="0"/>
          </a:p>
        </p:txBody>
      </p:sp>
      <p:sp>
        <p:nvSpPr>
          <p:cNvPr id="3" name="Content Placeholder 2"/>
          <p:cNvSpPr>
            <a:spLocks noGrp="1"/>
          </p:cNvSpPr>
          <p:nvPr>
            <p:ph idx="1"/>
          </p:nvPr>
        </p:nvSpPr>
        <p:spPr>
          <a:xfrm>
            <a:off x="838200" y="1825625"/>
            <a:ext cx="7539318" cy="4351338"/>
          </a:xfrm>
        </p:spPr>
        <p:txBody>
          <a:bodyPr>
            <a:normAutofit lnSpcReduction="10000"/>
          </a:bodyPr>
          <a:lstStyle/>
          <a:p>
            <a:pPr marL="0" indent="0">
              <a:buNone/>
            </a:pPr>
            <a:r>
              <a:rPr lang="en-US" b="1" dirty="0" smtClean="0">
                <a:solidFill>
                  <a:srgbClr val="C00000"/>
                </a:solidFill>
              </a:rPr>
              <a:t>PREPARING THE PATIENT . </a:t>
            </a:r>
          </a:p>
          <a:p>
            <a:pPr marL="514350" indent="-514350">
              <a:buAutoNum type="arabicPeriod"/>
            </a:pPr>
            <a:r>
              <a:rPr lang="en-US" dirty="0" smtClean="0"/>
              <a:t>The nurse explains the procedure to the patient and obtains </a:t>
            </a:r>
            <a:r>
              <a:rPr lang="en-US" b="1" dirty="0" smtClean="0">
                <a:solidFill>
                  <a:srgbClr val="FF0000"/>
                </a:solidFill>
              </a:rPr>
              <a:t>signed consent </a:t>
            </a:r>
            <a:r>
              <a:rPr lang="en-US" dirty="0" smtClean="0"/>
              <a:t>for it.</a:t>
            </a:r>
          </a:p>
          <a:p>
            <a:pPr marL="514350" indent="-514350">
              <a:buAutoNum type="arabicPeriod"/>
            </a:pPr>
            <a:r>
              <a:rPr lang="en-US" dirty="0" smtClean="0"/>
              <a:t> Baseline vital signs, weight, and serum electrolyte levels are recorded. </a:t>
            </a:r>
          </a:p>
          <a:p>
            <a:pPr marL="514350" indent="-514350">
              <a:buAutoNum type="arabicPeriod"/>
            </a:pPr>
            <a:r>
              <a:rPr lang="en-US" dirty="0" smtClean="0"/>
              <a:t>The patient is encouraged to </a:t>
            </a:r>
            <a:r>
              <a:rPr lang="en-US" b="1" dirty="0" smtClean="0">
                <a:solidFill>
                  <a:srgbClr val="FF0000"/>
                </a:solidFill>
              </a:rPr>
              <a:t>empty the bladder and bowel</a:t>
            </a:r>
            <a:r>
              <a:rPr lang="en-US" dirty="0" smtClean="0"/>
              <a:t> to reduce the risk of puncturing internal organs. </a:t>
            </a:r>
          </a:p>
          <a:p>
            <a:pPr marL="514350" indent="-514350">
              <a:buAutoNum type="arabicPeriod"/>
            </a:pPr>
            <a:r>
              <a:rPr lang="en-US" dirty="0" smtClean="0"/>
              <a:t>Broad-spectrum antibiotic agents may be administered to prevent infection. </a:t>
            </a:r>
          </a:p>
          <a:p>
            <a:endParaRPr lang="en-US" dirty="0"/>
          </a:p>
        </p:txBody>
      </p:sp>
      <p:pic>
        <p:nvPicPr>
          <p:cNvPr id="4" name="Picture 3"/>
          <p:cNvPicPr>
            <a:picLocks noChangeAspect="1"/>
          </p:cNvPicPr>
          <p:nvPr/>
        </p:nvPicPr>
        <p:blipFill>
          <a:blip r:embed="rId2"/>
          <a:stretch>
            <a:fillRect/>
          </a:stretch>
        </p:blipFill>
        <p:spPr>
          <a:xfrm>
            <a:off x="7946650" y="685800"/>
            <a:ext cx="3886761" cy="5491163"/>
          </a:xfrm>
          <a:prstGeom prst="rect">
            <a:avLst/>
          </a:prstGeom>
        </p:spPr>
      </p:pic>
    </p:spTree>
    <p:extLst>
      <p:ext uri="{BB962C8B-B14F-4D97-AF65-F5344CB8AC3E}">
        <p14:creationId xmlns:p14="http://schemas.microsoft.com/office/powerpoint/2010/main" val="32711657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6458339" cy="903838"/>
          </a:xfrm>
          <a:solidFill>
            <a:schemeClr val="accent2">
              <a:lumMod val="40000"/>
              <a:lumOff val="60000"/>
            </a:schemeClr>
          </a:solidFill>
        </p:spPr>
        <p:txBody>
          <a:bodyPr>
            <a:normAutofit fontScale="90000"/>
          </a:bodyPr>
          <a:lstStyle/>
          <a:p>
            <a:r>
              <a:rPr lang="en-US" b="1" dirty="0" smtClean="0"/>
              <a:t>Procedure for </a:t>
            </a:r>
            <a:br>
              <a:rPr lang="en-US" b="1" dirty="0" smtClean="0"/>
            </a:br>
            <a:r>
              <a:rPr lang="en-US" b="1" dirty="0" smtClean="0"/>
              <a:t>Peritoneal dialysis</a:t>
            </a:r>
            <a:endParaRPr lang="en-US" b="1" dirty="0"/>
          </a:p>
        </p:txBody>
      </p:sp>
      <p:sp>
        <p:nvSpPr>
          <p:cNvPr id="3" name="Content Placeholder 2"/>
          <p:cNvSpPr>
            <a:spLocks noGrp="1"/>
          </p:cNvSpPr>
          <p:nvPr>
            <p:ph idx="1"/>
          </p:nvPr>
        </p:nvSpPr>
        <p:spPr>
          <a:xfrm>
            <a:off x="838200" y="1825625"/>
            <a:ext cx="8198224" cy="4351338"/>
          </a:xfrm>
        </p:spPr>
        <p:txBody>
          <a:bodyPr>
            <a:normAutofit fontScale="92500" lnSpcReduction="20000"/>
          </a:bodyPr>
          <a:lstStyle/>
          <a:p>
            <a:pPr marL="0" indent="0">
              <a:buNone/>
            </a:pPr>
            <a:r>
              <a:rPr lang="en-US" b="1" dirty="0" smtClean="0">
                <a:solidFill>
                  <a:srgbClr val="C00000"/>
                </a:solidFill>
              </a:rPr>
              <a:t>PREPARING THE EQUIPMENT (apply Strict </a:t>
            </a:r>
            <a:r>
              <a:rPr lang="en-US" b="1" dirty="0" smtClean="0">
                <a:solidFill>
                  <a:srgbClr val="FF0000"/>
                </a:solidFill>
              </a:rPr>
              <a:t>Aseptic </a:t>
            </a:r>
            <a:r>
              <a:rPr lang="en-US" b="1" dirty="0">
                <a:solidFill>
                  <a:srgbClr val="FF0000"/>
                </a:solidFill>
              </a:rPr>
              <a:t>technique </a:t>
            </a:r>
            <a:r>
              <a:rPr lang="en-US" dirty="0" smtClean="0"/>
              <a:t>)</a:t>
            </a:r>
            <a:endParaRPr lang="en-US" b="1" dirty="0" smtClean="0">
              <a:solidFill>
                <a:srgbClr val="C00000"/>
              </a:solidFill>
            </a:endParaRPr>
          </a:p>
          <a:p>
            <a:pPr marL="514350" indent="-514350">
              <a:buAutoNum type="arabicPeriod"/>
            </a:pPr>
            <a:r>
              <a:rPr lang="en-US" dirty="0" smtClean="0"/>
              <a:t>Consults  the physician to determine the concentration of dialysate to be used and the medications to be added to it. (Heparin , Potassium chloride , Antibiotics’ Insulin) . </a:t>
            </a:r>
          </a:p>
          <a:p>
            <a:pPr marL="514350" indent="-514350">
              <a:buAutoNum type="arabicPeriod"/>
            </a:pPr>
            <a:r>
              <a:rPr lang="en-US" dirty="0" smtClean="0"/>
              <a:t>Before medications are added, the dialysate is </a:t>
            </a:r>
            <a:r>
              <a:rPr lang="en-US" b="1" dirty="0" smtClean="0">
                <a:solidFill>
                  <a:srgbClr val="FF0000"/>
                </a:solidFill>
              </a:rPr>
              <a:t>warmed to body </a:t>
            </a:r>
            <a:r>
              <a:rPr lang="en-US" dirty="0" smtClean="0"/>
              <a:t>temperature to prevent patient discomfort and abdominal pain and to dilate the vessels of the peritoneum to increase urea clearance. </a:t>
            </a:r>
            <a:r>
              <a:rPr lang="en-US" b="1" dirty="0" smtClean="0">
                <a:solidFill>
                  <a:srgbClr val="FF0000"/>
                </a:solidFill>
              </a:rPr>
              <a:t>Solutions that are too cold cause pain and vasoconstriction</a:t>
            </a:r>
            <a:r>
              <a:rPr lang="en-US" dirty="0" smtClean="0"/>
              <a:t> and reduce clearance. Solutions that are </a:t>
            </a:r>
            <a:r>
              <a:rPr lang="en-US" b="1" dirty="0" smtClean="0">
                <a:solidFill>
                  <a:srgbClr val="FF0000"/>
                </a:solidFill>
              </a:rPr>
              <a:t>too hot burn the peritoneum.</a:t>
            </a:r>
          </a:p>
          <a:p>
            <a:pPr marL="0" indent="0">
              <a:buNone/>
            </a:pPr>
            <a:endParaRPr lang="en-US" dirty="0" smtClean="0"/>
          </a:p>
        </p:txBody>
      </p:sp>
      <p:pic>
        <p:nvPicPr>
          <p:cNvPr id="6" name="Picture 5"/>
          <p:cNvPicPr>
            <a:picLocks noChangeAspect="1"/>
          </p:cNvPicPr>
          <p:nvPr/>
        </p:nvPicPr>
        <p:blipFill>
          <a:blip r:embed="rId2"/>
          <a:stretch>
            <a:fillRect/>
          </a:stretch>
        </p:blipFill>
        <p:spPr>
          <a:xfrm>
            <a:off x="8917641" y="365125"/>
            <a:ext cx="2983006" cy="2593227"/>
          </a:xfrm>
          <a:prstGeom prst="rect">
            <a:avLst/>
          </a:prstGeom>
        </p:spPr>
      </p:pic>
      <p:pic>
        <p:nvPicPr>
          <p:cNvPr id="7" name="Picture 6"/>
          <p:cNvPicPr>
            <a:picLocks noChangeAspect="1"/>
          </p:cNvPicPr>
          <p:nvPr/>
        </p:nvPicPr>
        <p:blipFill>
          <a:blip r:embed="rId3"/>
          <a:stretch>
            <a:fillRect/>
          </a:stretch>
        </p:blipFill>
        <p:spPr>
          <a:xfrm>
            <a:off x="8917641" y="3282156"/>
            <a:ext cx="2983006" cy="2894807"/>
          </a:xfrm>
          <a:prstGeom prst="rect">
            <a:avLst/>
          </a:prstGeom>
        </p:spPr>
      </p:pic>
    </p:spTree>
    <p:extLst>
      <p:ext uri="{BB962C8B-B14F-4D97-AF65-F5344CB8AC3E}">
        <p14:creationId xmlns:p14="http://schemas.microsoft.com/office/powerpoint/2010/main" val="30261903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6934200" cy="4351338"/>
          </a:xfrm>
        </p:spPr>
        <p:txBody>
          <a:bodyPr>
            <a:normAutofit fontScale="77500" lnSpcReduction="20000"/>
          </a:bodyPr>
          <a:lstStyle/>
          <a:p>
            <a:pPr marL="0" indent="0">
              <a:buNone/>
            </a:pPr>
            <a:r>
              <a:rPr lang="en-US" b="1" dirty="0" smtClean="0">
                <a:solidFill>
                  <a:srgbClr val="C00000"/>
                </a:solidFill>
              </a:rPr>
              <a:t>PREPARING THE EQUIPMENT (apply Strict </a:t>
            </a:r>
            <a:r>
              <a:rPr lang="en-US" b="1" dirty="0" smtClean="0">
                <a:solidFill>
                  <a:srgbClr val="FF0000"/>
                </a:solidFill>
              </a:rPr>
              <a:t>Aseptic </a:t>
            </a:r>
            <a:r>
              <a:rPr lang="en-US" b="1" dirty="0">
                <a:solidFill>
                  <a:srgbClr val="FF0000"/>
                </a:solidFill>
              </a:rPr>
              <a:t>technique </a:t>
            </a:r>
            <a:r>
              <a:rPr lang="en-US" dirty="0" smtClean="0"/>
              <a:t>)</a:t>
            </a:r>
            <a:endParaRPr lang="en-US" b="1" dirty="0" smtClean="0">
              <a:solidFill>
                <a:srgbClr val="C00000"/>
              </a:solidFill>
            </a:endParaRPr>
          </a:p>
          <a:p>
            <a:pPr marL="0" indent="0">
              <a:buNone/>
            </a:pPr>
            <a:r>
              <a:rPr lang="en-US" dirty="0" smtClean="0"/>
              <a:t>3. Assemble the administration set and tubing. Fill the tubing with the prepared dialysate to reduce the amount of air entering the catheter and peritoneal cavity, which could </a:t>
            </a:r>
            <a:r>
              <a:rPr lang="en-US" b="1" dirty="0" smtClean="0">
                <a:solidFill>
                  <a:srgbClr val="FF0000"/>
                </a:solidFill>
              </a:rPr>
              <a:t>increase abdominal discomfort and interfere with instillation </a:t>
            </a:r>
            <a:r>
              <a:rPr lang="en-US" dirty="0" smtClean="0"/>
              <a:t>and drainage of the ﬂuid.</a:t>
            </a:r>
          </a:p>
          <a:p>
            <a:pPr marL="0" indent="0">
              <a:buNone/>
            </a:pPr>
            <a:endParaRPr lang="en-US" dirty="0" smtClean="0"/>
          </a:p>
          <a:p>
            <a:pPr marL="0" indent="0">
              <a:buNone/>
            </a:pPr>
            <a:r>
              <a:rPr lang="en-US" b="1" dirty="0" smtClean="0">
                <a:solidFill>
                  <a:srgbClr val="C00000"/>
                </a:solidFill>
              </a:rPr>
              <a:t>INSERTING THE CATHETER </a:t>
            </a:r>
          </a:p>
          <a:p>
            <a:r>
              <a:rPr lang="en-US" dirty="0" smtClean="0"/>
              <a:t>Ideally, the peritoneal catheter is inserted in the </a:t>
            </a:r>
            <a:r>
              <a:rPr lang="en-US" b="1" dirty="0" smtClean="0"/>
              <a:t>operating room </a:t>
            </a:r>
            <a:r>
              <a:rPr lang="en-US" dirty="0" smtClean="0"/>
              <a:t>to maintain surgical asepsis and minimize the risk of contamination. In some circumstances, however, the physician inserts the catheter at the </a:t>
            </a:r>
            <a:r>
              <a:rPr lang="en-US" b="1" dirty="0" smtClean="0"/>
              <a:t>bedside under strict asepsis.</a:t>
            </a:r>
          </a:p>
          <a:p>
            <a:pPr marL="0" indent="0">
              <a:buNone/>
            </a:pPr>
            <a:endParaRPr lang="en-US" dirty="0"/>
          </a:p>
        </p:txBody>
      </p:sp>
      <p:sp>
        <p:nvSpPr>
          <p:cNvPr id="5" name="Title 1"/>
          <p:cNvSpPr txBox="1">
            <a:spLocks/>
          </p:cNvSpPr>
          <p:nvPr/>
        </p:nvSpPr>
        <p:spPr>
          <a:xfrm>
            <a:off x="838200" y="365126"/>
            <a:ext cx="6458339" cy="903838"/>
          </a:xfrm>
          <a:prstGeom prst="rect">
            <a:avLst/>
          </a:prstGeom>
          <a:solidFill>
            <a:schemeClr val="accent2">
              <a:lumMod val="40000"/>
              <a:lumOff val="60000"/>
            </a:schemeClr>
          </a:solidFill>
        </p:spPr>
        <p:txBody>
          <a:bodyPr vert="horz" lIns="91440" tIns="45720" rIns="91440" bIns="45720" rtlCol="0" anchor="ct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smtClean="0"/>
              <a:t>Procedure for </a:t>
            </a:r>
            <a:br>
              <a:rPr lang="en-US" b="1" smtClean="0"/>
            </a:br>
            <a:r>
              <a:rPr lang="en-US" b="1" smtClean="0"/>
              <a:t>Peritoneal dialysis</a:t>
            </a:r>
            <a:endParaRPr lang="en-US" b="1" dirty="0"/>
          </a:p>
        </p:txBody>
      </p:sp>
      <p:pic>
        <p:nvPicPr>
          <p:cNvPr id="9" name="Picture 8"/>
          <p:cNvPicPr>
            <a:picLocks noChangeAspect="1"/>
          </p:cNvPicPr>
          <p:nvPr/>
        </p:nvPicPr>
        <p:blipFill>
          <a:blip r:embed="rId2"/>
          <a:stretch>
            <a:fillRect/>
          </a:stretch>
        </p:blipFill>
        <p:spPr>
          <a:xfrm>
            <a:off x="8345300" y="3832412"/>
            <a:ext cx="3474665" cy="2698937"/>
          </a:xfrm>
          <a:prstGeom prst="rect">
            <a:avLst/>
          </a:prstGeom>
        </p:spPr>
      </p:pic>
      <p:pic>
        <p:nvPicPr>
          <p:cNvPr id="10" name="Picture 9"/>
          <p:cNvPicPr>
            <a:picLocks noChangeAspect="1"/>
          </p:cNvPicPr>
          <p:nvPr/>
        </p:nvPicPr>
        <p:blipFill>
          <a:blip r:embed="rId3"/>
          <a:stretch>
            <a:fillRect/>
          </a:stretch>
        </p:blipFill>
        <p:spPr>
          <a:xfrm>
            <a:off x="8122024" y="365126"/>
            <a:ext cx="3894432" cy="3265011"/>
          </a:xfrm>
          <a:prstGeom prst="rect">
            <a:avLst/>
          </a:prstGeom>
        </p:spPr>
      </p:pic>
    </p:spTree>
    <p:extLst>
      <p:ext uri="{BB962C8B-B14F-4D97-AF65-F5344CB8AC3E}">
        <p14:creationId xmlns:p14="http://schemas.microsoft.com/office/powerpoint/2010/main" val="42656898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4"/>
            <a:ext cx="10899710" cy="1519659"/>
          </a:xfrm>
          <a:solidFill>
            <a:schemeClr val="accent2">
              <a:lumMod val="40000"/>
              <a:lumOff val="60000"/>
            </a:schemeClr>
          </a:solidFill>
        </p:spPr>
        <p:txBody>
          <a:bodyPr>
            <a:normAutofit/>
          </a:bodyPr>
          <a:lstStyle/>
          <a:p>
            <a:pPr algn="ctr"/>
            <a:r>
              <a:rPr lang="en-US" b="1" dirty="0">
                <a:solidFill>
                  <a:srgbClr val="C00000"/>
                </a:solidFill>
              </a:rPr>
              <a:t>PERFORMING THE EXCHANGE </a:t>
            </a:r>
            <a:r>
              <a:rPr lang="en-US" b="1" dirty="0" smtClean="0">
                <a:solidFill>
                  <a:srgbClr val="C00000"/>
                </a:solidFill>
              </a:rPr>
              <a:t> </a:t>
            </a:r>
            <a:br>
              <a:rPr lang="en-US" b="1" dirty="0" smtClean="0">
                <a:solidFill>
                  <a:srgbClr val="C00000"/>
                </a:solidFill>
              </a:rPr>
            </a:br>
            <a:r>
              <a:rPr lang="en-US" sz="3200" b="1" dirty="0" smtClean="0">
                <a:solidFill>
                  <a:srgbClr val="C00000"/>
                </a:solidFill>
              </a:rPr>
              <a:t>(</a:t>
            </a:r>
            <a:r>
              <a:rPr lang="en-US" sz="3200" b="1" dirty="0" smtClean="0"/>
              <a:t>1 </a:t>
            </a:r>
            <a:r>
              <a:rPr lang="en-US" sz="3200" b="1" dirty="0"/>
              <a:t>to 4 hours, </a:t>
            </a:r>
            <a:r>
              <a:rPr lang="en-US" sz="3200" dirty="0"/>
              <a:t>depending on the prescribed dwell time. </a:t>
            </a:r>
            <a:r>
              <a:rPr lang="en-US" sz="3200" dirty="0" smtClean="0"/>
              <a:t>)</a:t>
            </a:r>
            <a:endParaRPr lang="en-US" sz="3200" b="1" dirty="0">
              <a:solidFill>
                <a:srgbClr val="C00000"/>
              </a:solidFill>
            </a:endParaRPr>
          </a:p>
        </p:txBody>
      </p:sp>
      <p:sp>
        <p:nvSpPr>
          <p:cNvPr id="3" name="Content Placeholder 2"/>
          <p:cNvSpPr>
            <a:spLocks noGrp="1"/>
          </p:cNvSpPr>
          <p:nvPr>
            <p:ph idx="1"/>
          </p:nvPr>
        </p:nvSpPr>
        <p:spPr>
          <a:xfrm>
            <a:off x="384110" y="1884783"/>
            <a:ext cx="8092157" cy="4404049"/>
          </a:xfrm>
        </p:spPr>
        <p:txBody>
          <a:bodyPr>
            <a:noAutofit/>
          </a:bodyPr>
          <a:lstStyle/>
          <a:p>
            <a:r>
              <a:rPr lang="en-US" sz="2400" dirty="0" smtClean="0"/>
              <a:t>Peritoneal dialysis involves a series of exchanges or cycles which is </a:t>
            </a:r>
            <a:r>
              <a:rPr lang="en-US" sz="2400" dirty="0"/>
              <a:t>repeated throughout the course of the </a:t>
            </a:r>
            <a:r>
              <a:rPr lang="en-US" sz="2400" dirty="0" smtClean="0"/>
              <a:t>dialysis which is based </a:t>
            </a:r>
            <a:r>
              <a:rPr lang="en-US" sz="2400" dirty="0"/>
              <a:t>on the patient’s </a:t>
            </a:r>
            <a:r>
              <a:rPr lang="en-US" sz="2400" b="1" dirty="0">
                <a:solidFill>
                  <a:srgbClr val="C00000"/>
                </a:solidFill>
              </a:rPr>
              <a:t>physical status and acuity of illness. </a:t>
            </a:r>
          </a:p>
          <a:p>
            <a:r>
              <a:rPr lang="en-US" sz="2400" dirty="0" smtClean="0"/>
              <a:t>An exchange is deﬁned as the </a:t>
            </a:r>
            <a:r>
              <a:rPr lang="en-US" sz="2400" b="1" dirty="0" smtClean="0">
                <a:solidFill>
                  <a:srgbClr val="C00000"/>
                </a:solidFill>
              </a:rPr>
              <a:t>infusion, dwell, and drainage of the dialysate</a:t>
            </a:r>
            <a:r>
              <a:rPr lang="en-US" sz="2400" dirty="0" smtClean="0"/>
              <a:t>. </a:t>
            </a:r>
          </a:p>
          <a:p>
            <a:pPr marL="0" indent="0">
              <a:buNone/>
            </a:pPr>
            <a:r>
              <a:rPr lang="en-US" sz="2400" b="1" dirty="0" smtClean="0">
                <a:solidFill>
                  <a:srgbClr val="C00000"/>
                </a:solidFill>
              </a:rPr>
              <a:t>INFUSION :  </a:t>
            </a:r>
            <a:r>
              <a:rPr lang="en-US" sz="2400" dirty="0" smtClean="0"/>
              <a:t>The dialysate is infused by gravity into the peritoneal cavity</a:t>
            </a:r>
            <a:r>
              <a:rPr lang="en-US" sz="2400" dirty="0"/>
              <a:t> </a:t>
            </a:r>
            <a:r>
              <a:rPr lang="en-US" sz="2400" dirty="0" smtClean="0"/>
              <a:t>for a period of about 5 to 10 minutes to infuse 2 L of ﬂuid. </a:t>
            </a:r>
          </a:p>
          <a:p>
            <a:pPr marL="0" indent="0">
              <a:buNone/>
            </a:pPr>
            <a:r>
              <a:rPr lang="en-US" sz="2400" b="1" dirty="0" smtClean="0">
                <a:solidFill>
                  <a:srgbClr val="C00000"/>
                </a:solidFill>
              </a:rPr>
              <a:t>DWELL:  </a:t>
            </a:r>
            <a:r>
              <a:rPr lang="en-US" sz="2400" dirty="0" smtClean="0"/>
              <a:t>(equilibration time)  allows diffusion and osmosis to occur. (peaks in the ﬁrst 5 to 10 minutes )</a:t>
            </a:r>
          </a:p>
        </p:txBody>
      </p:sp>
      <p:pic>
        <p:nvPicPr>
          <p:cNvPr id="5" name="Picture 4"/>
          <p:cNvPicPr>
            <a:picLocks noChangeAspect="1"/>
          </p:cNvPicPr>
          <p:nvPr/>
        </p:nvPicPr>
        <p:blipFill>
          <a:blip r:embed="rId2"/>
          <a:stretch>
            <a:fillRect/>
          </a:stretch>
        </p:blipFill>
        <p:spPr>
          <a:xfrm>
            <a:off x="8600794" y="1884784"/>
            <a:ext cx="3393982" cy="4404048"/>
          </a:xfrm>
          <a:prstGeom prst="rect">
            <a:avLst/>
          </a:prstGeom>
        </p:spPr>
      </p:pic>
    </p:spTree>
    <p:extLst>
      <p:ext uri="{BB962C8B-B14F-4D97-AF65-F5344CB8AC3E}">
        <p14:creationId xmlns:p14="http://schemas.microsoft.com/office/powerpoint/2010/main" val="18385726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4"/>
            <a:ext cx="10899710" cy="1519659"/>
          </a:xfrm>
          <a:solidFill>
            <a:schemeClr val="accent2">
              <a:lumMod val="40000"/>
              <a:lumOff val="60000"/>
            </a:schemeClr>
          </a:solidFill>
        </p:spPr>
        <p:txBody>
          <a:bodyPr>
            <a:normAutofit/>
          </a:bodyPr>
          <a:lstStyle/>
          <a:p>
            <a:pPr algn="ctr"/>
            <a:r>
              <a:rPr lang="en-US" b="1" dirty="0">
                <a:solidFill>
                  <a:srgbClr val="C00000"/>
                </a:solidFill>
              </a:rPr>
              <a:t>PERFORMING THE EXCHANGE </a:t>
            </a:r>
            <a:r>
              <a:rPr lang="en-US" b="1" dirty="0" smtClean="0">
                <a:solidFill>
                  <a:srgbClr val="C00000"/>
                </a:solidFill>
              </a:rPr>
              <a:t> </a:t>
            </a:r>
            <a:br>
              <a:rPr lang="en-US" b="1" dirty="0" smtClean="0">
                <a:solidFill>
                  <a:srgbClr val="C00000"/>
                </a:solidFill>
              </a:rPr>
            </a:br>
            <a:r>
              <a:rPr lang="en-US" sz="3200" b="1" dirty="0" smtClean="0">
                <a:solidFill>
                  <a:srgbClr val="C00000"/>
                </a:solidFill>
              </a:rPr>
              <a:t>(</a:t>
            </a:r>
            <a:r>
              <a:rPr lang="en-US" sz="3200" b="1" dirty="0" smtClean="0"/>
              <a:t>1 </a:t>
            </a:r>
            <a:r>
              <a:rPr lang="en-US" sz="3200" b="1" dirty="0"/>
              <a:t>to 4 hours, </a:t>
            </a:r>
            <a:r>
              <a:rPr lang="en-US" sz="3200" dirty="0"/>
              <a:t>depending on the prescribed dwell time. </a:t>
            </a:r>
            <a:r>
              <a:rPr lang="en-US" sz="3200" dirty="0" smtClean="0"/>
              <a:t>)</a:t>
            </a:r>
            <a:endParaRPr lang="en-US" sz="3200" b="1" dirty="0">
              <a:solidFill>
                <a:srgbClr val="C00000"/>
              </a:solidFill>
            </a:endParaRPr>
          </a:p>
        </p:txBody>
      </p:sp>
      <p:sp>
        <p:nvSpPr>
          <p:cNvPr id="3" name="Content Placeholder 2"/>
          <p:cNvSpPr>
            <a:spLocks noGrp="1"/>
          </p:cNvSpPr>
          <p:nvPr>
            <p:ph idx="1"/>
          </p:nvPr>
        </p:nvSpPr>
        <p:spPr>
          <a:xfrm>
            <a:off x="384110" y="1884783"/>
            <a:ext cx="8092157" cy="4404049"/>
          </a:xfrm>
        </p:spPr>
        <p:txBody>
          <a:bodyPr>
            <a:noAutofit/>
          </a:bodyPr>
          <a:lstStyle/>
          <a:p>
            <a:pPr marL="0" indent="0">
              <a:buNone/>
            </a:pPr>
            <a:r>
              <a:rPr lang="en-US" sz="2400" b="1" dirty="0" smtClean="0">
                <a:solidFill>
                  <a:srgbClr val="C00000"/>
                </a:solidFill>
              </a:rPr>
              <a:t>DRAINAGE</a:t>
            </a:r>
            <a:r>
              <a:rPr lang="en-US" sz="2400" dirty="0" smtClean="0"/>
              <a:t> </a:t>
            </a:r>
          </a:p>
          <a:p>
            <a:r>
              <a:rPr lang="en-US" sz="2400" dirty="0" smtClean="0"/>
              <a:t>The tube is unclamped and the solution drains from the peritoneal cavity by gravity through a closed system</a:t>
            </a:r>
            <a:r>
              <a:rPr lang="en-US" sz="2400" dirty="0"/>
              <a:t> </a:t>
            </a:r>
            <a:r>
              <a:rPr lang="en-US" sz="2400" dirty="0" smtClean="0"/>
              <a:t>(10 to 30 minutes).</a:t>
            </a:r>
          </a:p>
          <a:p>
            <a:r>
              <a:rPr lang="en-US" sz="2400" dirty="0" smtClean="0"/>
              <a:t>The drainage ﬂuid </a:t>
            </a:r>
            <a:r>
              <a:rPr lang="en-US" sz="2400" b="1" dirty="0" smtClean="0">
                <a:solidFill>
                  <a:srgbClr val="C00000"/>
                </a:solidFill>
              </a:rPr>
              <a:t>is normally colorless </a:t>
            </a:r>
            <a:r>
              <a:rPr lang="en-US" sz="2400" dirty="0" smtClean="0"/>
              <a:t>or</a:t>
            </a:r>
            <a:r>
              <a:rPr lang="en-US" sz="2400" b="1" dirty="0" smtClean="0">
                <a:solidFill>
                  <a:srgbClr val="C00000"/>
                </a:solidFill>
              </a:rPr>
              <a:t> straw-colored </a:t>
            </a:r>
            <a:r>
              <a:rPr lang="en-US" sz="2400" dirty="0" smtClean="0"/>
              <a:t>and should </a:t>
            </a:r>
            <a:r>
              <a:rPr lang="en-US" sz="2400" b="1" dirty="0" smtClean="0">
                <a:solidFill>
                  <a:srgbClr val="C00000"/>
                </a:solidFill>
              </a:rPr>
              <a:t>not be cloudy. </a:t>
            </a:r>
            <a:r>
              <a:rPr lang="en-US" sz="2400" dirty="0" smtClean="0"/>
              <a:t>Bloody drainage may be seen in the ﬁrst few exchanges after insertion of a new catheter but should not occur after that time. </a:t>
            </a:r>
          </a:p>
          <a:p>
            <a:r>
              <a:rPr lang="en-US" sz="2400" dirty="0" smtClean="0"/>
              <a:t>The removal of excess water during peritoneal dialysis is achieved by using a</a:t>
            </a:r>
            <a:r>
              <a:rPr lang="en-US" sz="2400" b="1" dirty="0" smtClean="0">
                <a:solidFill>
                  <a:srgbClr val="C00000"/>
                </a:solidFill>
              </a:rPr>
              <a:t> hypertonic dialysate </a:t>
            </a:r>
            <a:r>
              <a:rPr lang="en-US" sz="2400" dirty="0" smtClean="0"/>
              <a:t>with a high dextrose concentration that creates an osmotic gradient ( Dextrose solutions of 1.5%, 2.5%, and 4.25%). </a:t>
            </a:r>
          </a:p>
        </p:txBody>
      </p:sp>
      <p:pic>
        <p:nvPicPr>
          <p:cNvPr id="4" name="Picture 3"/>
          <p:cNvPicPr>
            <a:picLocks noChangeAspect="1"/>
          </p:cNvPicPr>
          <p:nvPr/>
        </p:nvPicPr>
        <p:blipFill>
          <a:blip r:embed="rId2"/>
          <a:stretch>
            <a:fillRect/>
          </a:stretch>
        </p:blipFill>
        <p:spPr>
          <a:xfrm>
            <a:off x="8930357" y="1586277"/>
            <a:ext cx="3261643" cy="2689888"/>
          </a:xfrm>
          <a:prstGeom prst="rect">
            <a:avLst/>
          </a:prstGeom>
        </p:spPr>
      </p:pic>
      <p:pic>
        <p:nvPicPr>
          <p:cNvPr id="5" name="Picture 4"/>
          <p:cNvPicPr>
            <a:picLocks noChangeAspect="1"/>
          </p:cNvPicPr>
          <p:nvPr/>
        </p:nvPicPr>
        <p:blipFill>
          <a:blip r:embed="rId3"/>
          <a:stretch>
            <a:fillRect/>
          </a:stretch>
        </p:blipFill>
        <p:spPr>
          <a:xfrm>
            <a:off x="9207748" y="4370937"/>
            <a:ext cx="2706859" cy="2252761"/>
          </a:xfrm>
          <a:prstGeom prst="rect">
            <a:avLst/>
          </a:prstGeom>
        </p:spPr>
      </p:pic>
    </p:spTree>
    <p:extLst>
      <p:ext uri="{BB962C8B-B14F-4D97-AF65-F5344CB8AC3E}">
        <p14:creationId xmlns:p14="http://schemas.microsoft.com/office/powerpoint/2010/main" val="16706720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2984" y="365125"/>
            <a:ext cx="6887547" cy="847855"/>
          </a:xfrm>
          <a:solidFill>
            <a:schemeClr val="accent2">
              <a:lumMod val="40000"/>
              <a:lumOff val="60000"/>
            </a:schemeClr>
          </a:solidFill>
        </p:spPr>
        <p:txBody>
          <a:bodyPr/>
          <a:lstStyle/>
          <a:p>
            <a:pPr algn="ctr"/>
            <a:r>
              <a:rPr lang="en-US" b="1" dirty="0" smtClean="0"/>
              <a:t>NURSING RESPONSIBILITY </a:t>
            </a:r>
            <a:endParaRPr lang="en-US" b="1" dirty="0"/>
          </a:p>
        </p:txBody>
      </p:sp>
      <p:sp>
        <p:nvSpPr>
          <p:cNvPr id="3" name="Content Placeholder 2"/>
          <p:cNvSpPr>
            <a:spLocks noGrp="1"/>
          </p:cNvSpPr>
          <p:nvPr>
            <p:ph idx="1"/>
          </p:nvPr>
        </p:nvSpPr>
        <p:spPr>
          <a:xfrm>
            <a:off x="576942" y="1690688"/>
            <a:ext cx="9992446" cy="4351338"/>
          </a:xfrm>
        </p:spPr>
        <p:txBody>
          <a:bodyPr>
            <a:normAutofit lnSpcReduction="10000"/>
          </a:bodyPr>
          <a:lstStyle/>
          <a:p>
            <a:r>
              <a:rPr lang="en-US" dirty="0" smtClean="0"/>
              <a:t>Maintain the cycle in a </a:t>
            </a:r>
            <a:r>
              <a:rPr lang="en-US" b="1" dirty="0" smtClean="0">
                <a:solidFill>
                  <a:srgbClr val="FF0000"/>
                </a:solidFill>
              </a:rPr>
              <a:t>Strict aseptic technique</a:t>
            </a:r>
          </a:p>
          <a:p>
            <a:r>
              <a:rPr lang="en-US" dirty="0" smtClean="0"/>
              <a:t>Vital signs, weight, intake and output, laboratory values, and patient status are frequently monitored. </a:t>
            </a:r>
          </a:p>
          <a:p>
            <a:r>
              <a:rPr lang="en-US" dirty="0" smtClean="0"/>
              <a:t>Assesses skin turgor and mucous membranes to evaluate ﬂuid status and monitor the patient for edema. </a:t>
            </a:r>
          </a:p>
          <a:p>
            <a:r>
              <a:rPr lang="en-US" dirty="0" smtClean="0"/>
              <a:t>Facilitate drainage by </a:t>
            </a:r>
            <a:r>
              <a:rPr lang="en-US" b="1" dirty="0" smtClean="0">
                <a:solidFill>
                  <a:srgbClr val="FF0000"/>
                </a:solidFill>
              </a:rPr>
              <a:t>turning the patient from side to side </a:t>
            </a:r>
            <a:r>
              <a:rPr lang="en-US" dirty="0" smtClean="0"/>
              <a:t>or raising the head of the bed, checking </a:t>
            </a:r>
            <a:r>
              <a:rPr lang="en-US" dirty="0"/>
              <a:t>the patency of the catheter by inspecting for kinks, closed clamps, or an air lock. </a:t>
            </a:r>
            <a:endParaRPr lang="en-US" dirty="0" smtClean="0"/>
          </a:p>
          <a:p>
            <a:r>
              <a:rPr lang="en-US" b="1" dirty="0" smtClean="0">
                <a:solidFill>
                  <a:srgbClr val="FF0000"/>
                </a:solidFill>
              </a:rPr>
              <a:t>Monitor for complications, </a:t>
            </a:r>
            <a:r>
              <a:rPr lang="en-US" dirty="0" smtClean="0"/>
              <a:t>including peritonitis, bleeding, respiratory difﬁculty, and leakage of peritoneal ﬂuid. </a:t>
            </a:r>
          </a:p>
        </p:txBody>
      </p:sp>
    </p:spTree>
    <p:extLst>
      <p:ext uri="{BB962C8B-B14F-4D97-AF65-F5344CB8AC3E}">
        <p14:creationId xmlns:p14="http://schemas.microsoft.com/office/powerpoint/2010/main" val="1440063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3276600" cy="963613"/>
          </a:xfrm>
          <a:solidFill>
            <a:schemeClr val="accent2"/>
          </a:solidFill>
        </p:spPr>
        <p:txBody>
          <a:bodyPr>
            <a:normAutofit/>
          </a:bodyPr>
          <a:lstStyle/>
          <a:p>
            <a:r>
              <a:rPr lang="en-US" sz="4800" b="1" dirty="0" smtClean="0"/>
              <a:t>Dialysis </a:t>
            </a:r>
            <a:endParaRPr lang="en-US" sz="4800" b="1" dirty="0"/>
          </a:p>
        </p:txBody>
      </p:sp>
      <p:sp>
        <p:nvSpPr>
          <p:cNvPr id="3" name="Content Placeholder 2"/>
          <p:cNvSpPr>
            <a:spLocks noGrp="1"/>
          </p:cNvSpPr>
          <p:nvPr>
            <p:ph idx="1"/>
          </p:nvPr>
        </p:nvSpPr>
        <p:spPr>
          <a:xfrm>
            <a:off x="838199" y="1825625"/>
            <a:ext cx="9991725" cy="4351338"/>
          </a:xfrm>
        </p:spPr>
        <p:txBody>
          <a:bodyPr/>
          <a:lstStyle/>
          <a:p>
            <a:r>
              <a:rPr lang="en-US" dirty="0"/>
              <a:t>(from Greek </a:t>
            </a:r>
            <a:r>
              <a:rPr lang="en-US" dirty="0" err="1"/>
              <a:t>dialusis</a:t>
            </a:r>
            <a:r>
              <a:rPr lang="en-US" dirty="0"/>
              <a:t>,"", meaning dissolution, </a:t>
            </a:r>
            <a:r>
              <a:rPr lang="en-US" dirty="0" err="1"/>
              <a:t>dia</a:t>
            </a:r>
            <a:r>
              <a:rPr lang="en-US" dirty="0"/>
              <a:t>, meaning through, and </a:t>
            </a:r>
            <a:r>
              <a:rPr lang="en-US" dirty="0" err="1"/>
              <a:t>lysis</a:t>
            </a:r>
            <a:r>
              <a:rPr lang="en-US" dirty="0"/>
              <a:t>, meaning loosening or splitting) </a:t>
            </a:r>
            <a:endParaRPr lang="en-US" dirty="0" smtClean="0"/>
          </a:p>
          <a:p>
            <a:r>
              <a:rPr lang="en-US" dirty="0" smtClean="0"/>
              <a:t>is </a:t>
            </a:r>
            <a:r>
              <a:rPr lang="en-US" dirty="0"/>
              <a:t>a process for </a:t>
            </a:r>
            <a:r>
              <a:rPr lang="en-US" b="1" dirty="0">
                <a:solidFill>
                  <a:schemeClr val="accent2"/>
                </a:solidFill>
              </a:rPr>
              <a:t>removing waste and excess water </a:t>
            </a:r>
            <a:r>
              <a:rPr lang="en-US" dirty="0"/>
              <a:t>from the blood and is used primarily as an </a:t>
            </a:r>
            <a:r>
              <a:rPr lang="en-US" b="1" dirty="0">
                <a:solidFill>
                  <a:schemeClr val="accent2"/>
                </a:solidFill>
              </a:rPr>
              <a:t>artificial replacement for lost kidney function </a:t>
            </a:r>
            <a:r>
              <a:rPr lang="en-US" dirty="0"/>
              <a:t>in people with kidney failure.</a:t>
            </a:r>
          </a:p>
        </p:txBody>
      </p:sp>
    </p:spTree>
    <p:extLst>
      <p:ext uri="{BB962C8B-B14F-4D97-AF65-F5344CB8AC3E}">
        <p14:creationId xmlns:p14="http://schemas.microsoft.com/office/powerpoint/2010/main" val="18304680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2984" y="365125"/>
            <a:ext cx="6887547" cy="847855"/>
          </a:xfrm>
          <a:solidFill>
            <a:schemeClr val="accent2">
              <a:lumMod val="40000"/>
              <a:lumOff val="60000"/>
            </a:schemeClr>
          </a:solidFill>
        </p:spPr>
        <p:txBody>
          <a:bodyPr/>
          <a:lstStyle/>
          <a:p>
            <a:pPr algn="ctr"/>
            <a:r>
              <a:rPr lang="en-US" b="1" dirty="0" smtClean="0"/>
              <a:t>NURSING RESPONSIBILITY </a:t>
            </a:r>
            <a:endParaRPr lang="en-US" b="1" dirty="0"/>
          </a:p>
        </p:txBody>
      </p:sp>
      <p:sp>
        <p:nvSpPr>
          <p:cNvPr id="3" name="Content Placeholder 2"/>
          <p:cNvSpPr>
            <a:spLocks noGrp="1"/>
          </p:cNvSpPr>
          <p:nvPr>
            <p:ph idx="1"/>
          </p:nvPr>
        </p:nvSpPr>
        <p:spPr>
          <a:xfrm>
            <a:off x="576942" y="1690688"/>
            <a:ext cx="10515600" cy="4351338"/>
          </a:xfrm>
        </p:spPr>
        <p:txBody>
          <a:bodyPr>
            <a:normAutofit/>
          </a:bodyPr>
          <a:lstStyle/>
          <a:p>
            <a:r>
              <a:rPr lang="en-US" dirty="0" smtClean="0"/>
              <a:t>Measure </a:t>
            </a:r>
            <a:r>
              <a:rPr lang="en-US" b="1" dirty="0" smtClean="0">
                <a:solidFill>
                  <a:srgbClr val="FF0000"/>
                </a:solidFill>
              </a:rPr>
              <a:t>abdominal girth </a:t>
            </a:r>
            <a:r>
              <a:rPr lang="en-US" dirty="0" smtClean="0"/>
              <a:t>to determine if the patient is retaining large amounts of dialysis solution. </a:t>
            </a:r>
          </a:p>
          <a:p>
            <a:r>
              <a:rPr lang="en-US" dirty="0" smtClean="0"/>
              <a:t>Ensure that the peritoneal dialysis catheter remains </a:t>
            </a:r>
            <a:r>
              <a:rPr lang="en-US" b="1" dirty="0" smtClean="0">
                <a:solidFill>
                  <a:srgbClr val="FF0000"/>
                </a:solidFill>
              </a:rPr>
              <a:t>secure </a:t>
            </a:r>
            <a:r>
              <a:rPr lang="en-US" dirty="0" smtClean="0"/>
              <a:t>and that the </a:t>
            </a:r>
            <a:r>
              <a:rPr lang="en-US" b="1" dirty="0" smtClean="0">
                <a:solidFill>
                  <a:srgbClr val="FF0000"/>
                </a:solidFill>
              </a:rPr>
              <a:t>dressing remains dry. </a:t>
            </a:r>
            <a:r>
              <a:rPr lang="en-US" b="1" dirty="0"/>
              <a:t>The catheter should never be pushed in.</a:t>
            </a:r>
          </a:p>
          <a:p>
            <a:r>
              <a:rPr lang="en-US" dirty="0" smtClean="0"/>
              <a:t>Use </a:t>
            </a:r>
            <a:r>
              <a:rPr lang="en-US" dirty="0"/>
              <a:t>a </a:t>
            </a:r>
            <a:r>
              <a:rPr lang="en-US" b="1" dirty="0">
                <a:solidFill>
                  <a:srgbClr val="FF0000"/>
                </a:solidFill>
              </a:rPr>
              <a:t>ﬂow sheet to document </a:t>
            </a:r>
            <a:r>
              <a:rPr lang="en-US" dirty="0"/>
              <a:t>each exchange and record vital signs, dialysate concentration, medications added, exchange volume, dwell time, dialysate ﬂuid balance for the exchange (ﬂuid lost or gained), and cumulative ﬂuid balance</a:t>
            </a:r>
            <a:endParaRPr lang="en-US" dirty="0" smtClean="0"/>
          </a:p>
        </p:txBody>
      </p:sp>
    </p:spTree>
    <p:extLst>
      <p:ext uri="{BB962C8B-B14F-4D97-AF65-F5344CB8AC3E}">
        <p14:creationId xmlns:p14="http://schemas.microsoft.com/office/powerpoint/2010/main" val="4407089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8492412" cy="764428"/>
          </a:xfrm>
          <a:solidFill>
            <a:schemeClr val="accent2">
              <a:lumMod val="20000"/>
              <a:lumOff val="80000"/>
            </a:schemeClr>
          </a:solidFill>
        </p:spPr>
        <p:txBody>
          <a:bodyPr>
            <a:normAutofit/>
          </a:bodyPr>
          <a:lstStyle/>
          <a:p>
            <a:r>
              <a:rPr lang="en-US" b="1" dirty="0"/>
              <a:t>Complications of Peritoneal </a:t>
            </a:r>
            <a:r>
              <a:rPr lang="en-US" b="1" dirty="0" smtClean="0"/>
              <a:t>Dialysis</a:t>
            </a:r>
            <a:endParaRPr lang="en-US" b="1" dirty="0"/>
          </a:p>
        </p:txBody>
      </p:sp>
      <p:sp>
        <p:nvSpPr>
          <p:cNvPr id="3" name="Content Placeholder 2"/>
          <p:cNvSpPr>
            <a:spLocks noGrp="1"/>
          </p:cNvSpPr>
          <p:nvPr>
            <p:ph idx="1"/>
          </p:nvPr>
        </p:nvSpPr>
        <p:spPr>
          <a:xfrm>
            <a:off x="838200" y="1402416"/>
            <a:ext cx="8789894" cy="4774547"/>
          </a:xfrm>
        </p:spPr>
        <p:txBody>
          <a:bodyPr>
            <a:normAutofit fontScale="92500" lnSpcReduction="10000"/>
          </a:bodyPr>
          <a:lstStyle/>
          <a:p>
            <a:r>
              <a:rPr lang="en-US" b="1" dirty="0" smtClean="0">
                <a:solidFill>
                  <a:srgbClr val="C00000"/>
                </a:solidFill>
              </a:rPr>
              <a:t>PERITONITIS</a:t>
            </a:r>
            <a:r>
              <a:rPr lang="en-US" dirty="0" smtClean="0"/>
              <a:t> (inﬂammation of the peritoneum) is the most common and most serious complication;  characterized by cloudy dialysate drainage, diffuse abdominal pain, and rebound tenderness.</a:t>
            </a:r>
          </a:p>
          <a:p>
            <a:r>
              <a:rPr lang="en-US" b="1" dirty="0">
                <a:solidFill>
                  <a:srgbClr val="C00000"/>
                </a:solidFill>
              </a:rPr>
              <a:t>LEAKAGE </a:t>
            </a:r>
            <a:r>
              <a:rPr lang="en-US" dirty="0" smtClean="0"/>
              <a:t> </a:t>
            </a:r>
            <a:r>
              <a:rPr lang="en-US" dirty="0"/>
              <a:t>of dialysate through the catheter site may occur immediately after the catheter is inserted </a:t>
            </a:r>
            <a:endParaRPr lang="en-US" dirty="0" smtClean="0"/>
          </a:p>
          <a:p>
            <a:r>
              <a:rPr lang="en-US" b="1" dirty="0" smtClean="0">
                <a:solidFill>
                  <a:srgbClr val="C00000"/>
                </a:solidFill>
              </a:rPr>
              <a:t>BLEEDING  </a:t>
            </a:r>
            <a:r>
              <a:rPr lang="en-US" dirty="0"/>
              <a:t>- common during the ﬁrst few exchanges after a new catheter insertion because some blood exists in the abdominal cavity from the procedure. </a:t>
            </a:r>
          </a:p>
          <a:p>
            <a:pPr marL="0" indent="0">
              <a:buNone/>
            </a:pPr>
            <a:r>
              <a:rPr lang="en-US" b="1" dirty="0">
                <a:solidFill>
                  <a:srgbClr val="C00000"/>
                </a:solidFill>
              </a:rPr>
              <a:t>LONG-TERM COMPLICATIONS </a:t>
            </a:r>
          </a:p>
          <a:p>
            <a:r>
              <a:rPr lang="en-US" dirty="0"/>
              <a:t>Hypertriglyceridemia ; abdominal hernias (incisional, inguinal, diaphragmatic, and umbilical), hemorrhoids. </a:t>
            </a:r>
          </a:p>
          <a:p>
            <a:endParaRPr lang="en-US" dirty="0"/>
          </a:p>
          <a:p>
            <a:endParaRPr lang="en-US" dirty="0" smtClean="0"/>
          </a:p>
          <a:p>
            <a:endParaRPr lang="en-US" dirty="0" smtClean="0"/>
          </a:p>
          <a:p>
            <a:endParaRPr lang="en-US" dirty="0"/>
          </a:p>
        </p:txBody>
      </p:sp>
      <p:pic>
        <p:nvPicPr>
          <p:cNvPr id="5" name="Picture 4"/>
          <p:cNvPicPr>
            <a:picLocks noChangeAspect="1"/>
          </p:cNvPicPr>
          <p:nvPr/>
        </p:nvPicPr>
        <p:blipFill>
          <a:blip r:embed="rId2"/>
          <a:stretch>
            <a:fillRect/>
          </a:stretch>
        </p:blipFill>
        <p:spPr>
          <a:xfrm>
            <a:off x="9488300" y="1402416"/>
            <a:ext cx="2466975" cy="3196478"/>
          </a:xfrm>
          <a:prstGeom prst="rect">
            <a:avLst/>
          </a:prstGeom>
        </p:spPr>
      </p:pic>
    </p:spTree>
    <p:extLst>
      <p:ext uri="{BB962C8B-B14F-4D97-AF65-F5344CB8AC3E}">
        <p14:creationId xmlns:p14="http://schemas.microsoft.com/office/powerpoint/2010/main" val="26044364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
            <a:ext cx="10195559" cy="6288833"/>
          </a:xfrm>
          <a:prstGeom prst="rect">
            <a:avLst/>
          </a:prstGeom>
        </p:spPr>
      </p:pic>
      <p:sp>
        <p:nvSpPr>
          <p:cNvPr id="3" name="Content Placeholder 2"/>
          <p:cNvSpPr>
            <a:spLocks noGrp="1"/>
          </p:cNvSpPr>
          <p:nvPr>
            <p:ph idx="1"/>
          </p:nvPr>
        </p:nvSpPr>
        <p:spPr>
          <a:xfrm>
            <a:off x="8127237" y="5550110"/>
            <a:ext cx="2667000" cy="553403"/>
          </a:xfrm>
          <a:solidFill>
            <a:schemeClr val="accent2"/>
          </a:solidFill>
        </p:spPr>
        <p:txBody>
          <a:bodyPr/>
          <a:lstStyle/>
          <a:p>
            <a:pPr marL="0" indent="0">
              <a:buNone/>
            </a:pPr>
            <a:r>
              <a:rPr lang="en-US" b="1" dirty="0" smtClean="0"/>
              <a:t>Dr. Irene </a:t>
            </a:r>
            <a:r>
              <a:rPr lang="en-US" b="1" dirty="0" err="1" smtClean="0"/>
              <a:t>Roco</a:t>
            </a:r>
            <a:r>
              <a:rPr lang="en-US" b="1" dirty="0" smtClean="0"/>
              <a:t> </a:t>
            </a:r>
            <a:endParaRPr lang="en-US" b="1" dirty="0"/>
          </a:p>
        </p:txBody>
      </p:sp>
      <p:sp>
        <p:nvSpPr>
          <p:cNvPr id="5" name="Content Placeholder 2"/>
          <p:cNvSpPr txBox="1">
            <a:spLocks/>
          </p:cNvSpPr>
          <p:nvPr/>
        </p:nvSpPr>
        <p:spPr>
          <a:xfrm>
            <a:off x="1117775" y="4501239"/>
            <a:ext cx="7663153" cy="553403"/>
          </a:xfrm>
          <a:prstGeom prst="rect">
            <a:avLst/>
          </a:prstGeom>
          <a:solidFill>
            <a:schemeClr val="accent2"/>
          </a:solidFill>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smtClean="0"/>
              <a:t>Reference:  Brunner &amp; </a:t>
            </a:r>
            <a:r>
              <a:rPr lang="en-US" b="1" dirty="0" err="1" smtClean="0"/>
              <a:t>Suddarth’s</a:t>
            </a:r>
            <a:r>
              <a:rPr lang="en-US" b="1" dirty="0" smtClean="0"/>
              <a:t> Medical Surgical Nursing</a:t>
            </a:r>
            <a:endParaRPr lang="en-US" b="1" dirty="0"/>
          </a:p>
        </p:txBody>
      </p:sp>
    </p:spTree>
    <p:extLst>
      <p:ext uri="{BB962C8B-B14F-4D97-AF65-F5344CB8AC3E}">
        <p14:creationId xmlns:p14="http://schemas.microsoft.com/office/powerpoint/2010/main" val="3939631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5019675" cy="977900"/>
          </a:xfrm>
          <a:solidFill>
            <a:schemeClr val="accent2">
              <a:lumMod val="40000"/>
              <a:lumOff val="60000"/>
            </a:schemeClr>
          </a:solidFill>
        </p:spPr>
        <p:txBody>
          <a:bodyPr/>
          <a:lstStyle/>
          <a:p>
            <a:r>
              <a:rPr lang="en-US" b="1" dirty="0" smtClean="0"/>
              <a:t>Purpose of Dialysis</a:t>
            </a:r>
            <a:endParaRPr lang="en-US" b="1" dirty="0"/>
          </a:p>
        </p:txBody>
      </p:sp>
      <p:sp>
        <p:nvSpPr>
          <p:cNvPr id="3" name="Content Placeholder 2"/>
          <p:cNvSpPr>
            <a:spLocks noGrp="1"/>
          </p:cNvSpPr>
          <p:nvPr>
            <p:ph idx="1"/>
          </p:nvPr>
        </p:nvSpPr>
        <p:spPr>
          <a:xfrm>
            <a:off x="838199" y="1825625"/>
            <a:ext cx="8830235" cy="4351338"/>
          </a:xfrm>
        </p:spPr>
        <p:txBody>
          <a:bodyPr>
            <a:normAutofit/>
          </a:bodyPr>
          <a:lstStyle/>
          <a:p>
            <a:r>
              <a:rPr lang="en-US" dirty="0" smtClean="0"/>
              <a:t>is used to </a:t>
            </a:r>
            <a:r>
              <a:rPr lang="en-US" b="1" dirty="0" smtClean="0">
                <a:solidFill>
                  <a:schemeClr val="accent2"/>
                </a:solidFill>
              </a:rPr>
              <a:t>remove ﬂuid and uremic waste products </a:t>
            </a:r>
            <a:r>
              <a:rPr lang="en-US" dirty="0" smtClean="0"/>
              <a:t>from the body when the kidneys cannot do so.</a:t>
            </a:r>
          </a:p>
          <a:p>
            <a:r>
              <a:rPr lang="en-US" dirty="0" smtClean="0"/>
              <a:t> It may also be used to </a:t>
            </a:r>
            <a:r>
              <a:rPr lang="en-US" b="1" dirty="0" smtClean="0">
                <a:solidFill>
                  <a:schemeClr val="accent2"/>
                </a:solidFill>
              </a:rPr>
              <a:t>treat patients with edema</a:t>
            </a:r>
            <a:r>
              <a:rPr lang="en-US" dirty="0" smtClean="0"/>
              <a:t> that does not respond to treatment, </a:t>
            </a:r>
            <a:r>
              <a:rPr lang="en-US" b="1" dirty="0" smtClean="0">
                <a:solidFill>
                  <a:schemeClr val="accent2"/>
                </a:solidFill>
              </a:rPr>
              <a:t>hepatic coma, hyperkalemia, hypercalcemia, hypertension, and uremia</a:t>
            </a:r>
            <a:r>
              <a:rPr lang="en-US" dirty="0" smtClean="0"/>
              <a:t>. </a:t>
            </a:r>
          </a:p>
        </p:txBody>
      </p:sp>
    </p:spTree>
    <p:extLst>
      <p:ext uri="{BB962C8B-B14F-4D97-AF65-F5344CB8AC3E}">
        <p14:creationId xmlns:p14="http://schemas.microsoft.com/office/powerpoint/2010/main" val="578120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4150" y="465138"/>
            <a:ext cx="5705475" cy="935038"/>
          </a:xfrm>
          <a:solidFill>
            <a:schemeClr val="accent2">
              <a:lumMod val="40000"/>
              <a:lumOff val="60000"/>
            </a:schemeClr>
          </a:solidFill>
        </p:spPr>
        <p:txBody>
          <a:bodyPr/>
          <a:lstStyle/>
          <a:p>
            <a:r>
              <a:rPr lang="en-US" b="1" dirty="0" smtClean="0"/>
              <a:t>Indications for Dialysis </a:t>
            </a:r>
            <a:endParaRPr lang="en-US" b="1" dirty="0"/>
          </a:p>
        </p:txBody>
      </p:sp>
      <p:sp>
        <p:nvSpPr>
          <p:cNvPr id="3" name="Content Placeholder 2"/>
          <p:cNvSpPr>
            <a:spLocks noGrp="1"/>
          </p:cNvSpPr>
          <p:nvPr>
            <p:ph idx="1"/>
          </p:nvPr>
        </p:nvSpPr>
        <p:spPr>
          <a:xfrm>
            <a:off x="838200" y="1511559"/>
            <a:ext cx="10515600" cy="4665404"/>
          </a:xfrm>
        </p:spPr>
        <p:txBody>
          <a:bodyPr>
            <a:normAutofit/>
          </a:bodyPr>
          <a:lstStyle/>
          <a:p>
            <a:r>
              <a:rPr lang="en-US" dirty="0" smtClean="0"/>
              <a:t>The need for dialysis may be acute or chronic. </a:t>
            </a:r>
          </a:p>
          <a:p>
            <a:pPr marL="0" indent="0">
              <a:buNone/>
            </a:pPr>
            <a:r>
              <a:rPr lang="en-US" b="1" dirty="0" smtClean="0">
                <a:solidFill>
                  <a:srgbClr val="FF0000"/>
                </a:solidFill>
              </a:rPr>
              <a:t>1. Acute dialysis </a:t>
            </a:r>
            <a:r>
              <a:rPr lang="en-US" dirty="0" smtClean="0"/>
              <a:t>is  indicated</a:t>
            </a:r>
          </a:p>
          <a:p>
            <a:pPr marL="223838" indent="-223838">
              <a:buAutoNum type="alphaUcPeriod"/>
            </a:pPr>
            <a:r>
              <a:rPr lang="en-US" dirty="0" smtClean="0"/>
              <a:t>when there is a high and rising level of serum potassium, ﬂuid overload, or impending pulmonary edema, increasing acidosis, pericarditis, and severe confusion.</a:t>
            </a:r>
          </a:p>
          <a:p>
            <a:pPr marL="223838" indent="-223838">
              <a:buAutoNum type="alphaUcPeriod"/>
            </a:pPr>
            <a:r>
              <a:rPr lang="en-US" dirty="0" smtClean="0"/>
              <a:t>to remove certain medications or other toxins (poisoning or medication overdose) from the blood. </a:t>
            </a:r>
          </a:p>
          <a:p>
            <a:pPr marL="0" indent="0">
              <a:buNone/>
            </a:pPr>
            <a:endParaRPr lang="en-US" dirty="0" smtClean="0"/>
          </a:p>
          <a:p>
            <a:pPr marL="0" indent="0">
              <a:buNone/>
            </a:pPr>
            <a:r>
              <a:rPr lang="en-US" dirty="0" smtClean="0"/>
              <a:t>2. </a:t>
            </a:r>
            <a:r>
              <a:rPr lang="en-US" b="1" dirty="0" smtClean="0">
                <a:solidFill>
                  <a:srgbClr val="FF0000"/>
                </a:solidFill>
              </a:rPr>
              <a:t>Chronic or maintenance dialysis </a:t>
            </a:r>
            <a:r>
              <a:rPr lang="en-US" dirty="0" smtClean="0"/>
              <a:t>is indicated in </a:t>
            </a:r>
            <a:r>
              <a:rPr lang="en-US" b="1" dirty="0" smtClean="0"/>
              <a:t>chronic renal failure</a:t>
            </a:r>
            <a:r>
              <a:rPr lang="en-US" dirty="0" smtClean="0"/>
              <a:t>, known as end-stage renal disease (ESRD</a:t>
            </a:r>
            <a:endParaRPr lang="en-US" dirty="0"/>
          </a:p>
        </p:txBody>
      </p:sp>
    </p:spTree>
    <p:extLst>
      <p:ext uri="{BB962C8B-B14F-4D97-AF65-F5344CB8AC3E}">
        <p14:creationId xmlns:p14="http://schemas.microsoft.com/office/powerpoint/2010/main" val="3999693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6191250" cy="1325563"/>
          </a:xfrm>
          <a:solidFill>
            <a:schemeClr val="accent2">
              <a:lumMod val="40000"/>
              <a:lumOff val="60000"/>
            </a:schemeClr>
          </a:solidFill>
        </p:spPr>
        <p:txBody>
          <a:bodyPr/>
          <a:lstStyle/>
          <a:p>
            <a:r>
              <a:rPr lang="en-US" b="1" dirty="0" smtClean="0"/>
              <a:t>Two </a:t>
            </a:r>
            <a:r>
              <a:rPr lang="en-US" b="1" dirty="0"/>
              <a:t>main types of dialysis</a:t>
            </a:r>
            <a:endParaRPr lang="en-US" b="1" dirty="0">
              <a:solidFill>
                <a:srgbClr val="FF0000"/>
              </a:solidFill>
            </a:endParaRPr>
          </a:p>
        </p:txBody>
      </p:sp>
      <p:sp>
        <p:nvSpPr>
          <p:cNvPr id="3" name="Content Placeholder 2"/>
          <p:cNvSpPr>
            <a:spLocks noGrp="1"/>
          </p:cNvSpPr>
          <p:nvPr>
            <p:ph idx="1"/>
          </p:nvPr>
        </p:nvSpPr>
        <p:spPr>
          <a:xfrm>
            <a:off x="838200" y="1825625"/>
            <a:ext cx="9919447" cy="4351338"/>
          </a:xfrm>
        </p:spPr>
        <p:txBody>
          <a:bodyPr>
            <a:normAutofit fontScale="92500"/>
          </a:bodyPr>
          <a:lstStyle/>
          <a:p>
            <a:pPr marL="0" indent="0">
              <a:buNone/>
            </a:pPr>
            <a:r>
              <a:rPr lang="en-US" b="1" dirty="0" smtClean="0">
                <a:solidFill>
                  <a:srgbClr val="FF0000"/>
                </a:solidFill>
              </a:rPr>
              <a:t>1. HEMODIALYSIS </a:t>
            </a:r>
          </a:p>
          <a:p>
            <a:r>
              <a:rPr lang="en-US" dirty="0" smtClean="0"/>
              <a:t>most commonly used method of dialysis for patients who are acutely ill and require short-term dialysis (days to weeks) </a:t>
            </a:r>
            <a:endParaRPr lang="en-US" dirty="0"/>
          </a:p>
          <a:p>
            <a:r>
              <a:rPr lang="en-US" dirty="0" smtClean="0"/>
              <a:t>Indicated for patients with </a:t>
            </a:r>
            <a:r>
              <a:rPr lang="en-US" b="1" dirty="0" smtClean="0">
                <a:solidFill>
                  <a:srgbClr val="FF0000"/>
                </a:solidFill>
              </a:rPr>
              <a:t>ESRD who require long-term or permanent therapy</a:t>
            </a:r>
            <a:r>
              <a:rPr lang="en-US" dirty="0" smtClean="0"/>
              <a:t>.</a:t>
            </a:r>
          </a:p>
          <a:p>
            <a:r>
              <a:rPr lang="en-US" dirty="0" smtClean="0"/>
              <a:t>Patients receiving hemodialysis must undergo treatment for the </a:t>
            </a:r>
            <a:r>
              <a:rPr lang="en-US" b="1" dirty="0" smtClean="0">
                <a:solidFill>
                  <a:srgbClr val="FF0000"/>
                </a:solidFill>
              </a:rPr>
              <a:t>rest of their lives </a:t>
            </a:r>
            <a:r>
              <a:rPr lang="en-US" dirty="0" smtClean="0"/>
              <a:t>or </a:t>
            </a:r>
            <a:r>
              <a:rPr lang="en-US" b="1" dirty="0" smtClean="0">
                <a:solidFill>
                  <a:srgbClr val="FF0000"/>
                </a:solidFill>
              </a:rPr>
              <a:t>until they undergo a successful kidney transplant.</a:t>
            </a:r>
          </a:p>
          <a:p>
            <a:r>
              <a:rPr lang="en-US" dirty="0" smtClean="0"/>
              <a:t>Treatments usually occur </a:t>
            </a:r>
            <a:r>
              <a:rPr lang="en-US" b="1" dirty="0" smtClean="0">
                <a:solidFill>
                  <a:srgbClr val="C00000"/>
                </a:solidFill>
              </a:rPr>
              <a:t>three times a week </a:t>
            </a:r>
            <a:r>
              <a:rPr lang="en-US" dirty="0" smtClean="0"/>
              <a:t>for at least </a:t>
            </a:r>
            <a:r>
              <a:rPr lang="en-US" b="1" dirty="0" smtClean="0">
                <a:solidFill>
                  <a:srgbClr val="FF0000"/>
                </a:solidFill>
              </a:rPr>
              <a:t>3 to 4 hours per treatment </a:t>
            </a:r>
            <a:r>
              <a:rPr lang="en-US" dirty="0" smtClean="0"/>
              <a:t>(some patients undergo short-daily hemodialysis; )</a:t>
            </a:r>
          </a:p>
        </p:txBody>
      </p:sp>
    </p:spTree>
    <p:extLst>
      <p:ext uri="{BB962C8B-B14F-4D97-AF65-F5344CB8AC3E}">
        <p14:creationId xmlns:p14="http://schemas.microsoft.com/office/powerpoint/2010/main" val="4281045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4554071" cy="1325563"/>
          </a:xfrm>
          <a:solidFill>
            <a:schemeClr val="accent2">
              <a:lumMod val="40000"/>
              <a:lumOff val="60000"/>
            </a:schemeClr>
          </a:solidFill>
        </p:spPr>
        <p:txBody>
          <a:bodyPr/>
          <a:lstStyle/>
          <a:p>
            <a:r>
              <a:rPr lang="en-US" b="1" dirty="0" smtClean="0"/>
              <a:t>HEMODIALYSIS</a:t>
            </a:r>
            <a:endParaRPr lang="en-US" b="1" dirty="0"/>
          </a:p>
        </p:txBody>
      </p:sp>
      <p:pic>
        <p:nvPicPr>
          <p:cNvPr id="4" name="Content Placeholder 3"/>
          <p:cNvPicPr>
            <a:picLocks noGrp="1" noChangeAspect="1"/>
          </p:cNvPicPr>
          <p:nvPr>
            <p:ph idx="1"/>
          </p:nvPr>
        </p:nvPicPr>
        <p:blipFill>
          <a:blip r:embed="rId2"/>
          <a:stretch>
            <a:fillRect/>
          </a:stretch>
        </p:blipFill>
        <p:spPr>
          <a:xfrm>
            <a:off x="941294" y="1825625"/>
            <a:ext cx="9829800" cy="4351338"/>
          </a:xfrm>
          <a:prstGeom prst="rect">
            <a:avLst/>
          </a:prstGeom>
        </p:spPr>
      </p:pic>
    </p:spTree>
    <p:extLst>
      <p:ext uri="{BB962C8B-B14F-4D97-AF65-F5344CB8AC3E}">
        <p14:creationId xmlns:p14="http://schemas.microsoft.com/office/powerpoint/2010/main" val="3103857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4513729" cy="992188"/>
          </a:xfrm>
          <a:solidFill>
            <a:schemeClr val="accent2">
              <a:lumMod val="40000"/>
              <a:lumOff val="60000"/>
            </a:schemeClr>
          </a:solidFill>
        </p:spPr>
        <p:txBody>
          <a:bodyPr>
            <a:normAutofit/>
          </a:bodyPr>
          <a:lstStyle/>
          <a:p>
            <a:r>
              <a:rPr lang="en-US" b="1" dirty="0" smtClean="0">
                <a:solidFill>
                  <a:srgbClr val="FF0000"/>
                </a:solidFill>
              </a:rPr>
              <a:t>Hemodialysis</a:t>
            </a:r>
            <a:endParaRPr lang="en-US" dirty="0"/>
          </a:p>
        </p:txBody>
      </p:sp>
      <p:sp>
        <p:nvSpPr>
          <p:cNvPr id="3" name="Content Placeholder 2"/>
          <p:cNvSpPr>
            <a:spLocks noGrp="1"/>
          </p:cNvSpPr>
          <p:nvPr>
            <p:ph idx="1"/>
          </p:nvPr>
        </p:nvSpPr>
        <p:spPr>
          <a:xfrm>
            <a:off x="488576" y="1559019"/>
            <a:ext cx="6391610" cy="4819650"/>
          </a:xfrm>
        </p:spPr>
        <p:txBody>
          <a:bodyPr>
            <a:normAutofit lnSpcReduction="10000"/>
          </a:bodyPr>
          <a:lstStyle/>
          <a:p>
            <a:r>
              <a:rPr lang="en-US" dirty="0" smtClean="0"/>
              <a:t>removes </a:t>
            </a:r>
            <a:r>
              <a:rPr lang="en-US" dirty="0"/>
              <a:t>wastes and water by circulating blood outside the </a:t>
            </a:r>
            <a:r>
              <a:rPr lang="en-US" dirty="0" smtClean="0"/>
              <a:t>body</a:t>
            </a:r>
          </a:p>
          <a:p>
            <a:r>
              <a:rPr lang="en-US" dirty="0" smtClean="0"/>
              <a:t>The </a:t>
            </a:r>
            <a:r>
              <a:rPr lang="en-US" dirty="0"/>
              <a:t>anticoagulant </a:t>
            </a:r>
            <a:r>
              <a:rPr lang="en-US" b="1" dirty="0">
                <a:solidFill>
                  <a:srgbClr val="FF0000"/>
                </a:solidFill>
              </a:rPr>
              <a:t>heparin</a:t>
            </a:r>
            <a:r>
              <a:rPr lang="en-US" dirty="0"/>
              <a:t> is administered to keep blood from clotting in the dialysis </a:t>
            </a:r>
            <a:r>
              <a:rPr lang="en-US" dirty="0" smtClean="0"/>
              <a:t>circuit</a:t>
            </a:r>
          </a:p>
          <a:p>
            <a:r>
              <a:rPr lang="en-US" dirty="0"/>
              <a:t>The cleansed blood is then returned via the circuit back to the body</a:t>
            </a:r>
          </a:p>
          <a:p>
            <a:r>
              <a:rPr lang="en-US" dirty="0" smtClean="0"/>
              <a:t>By </a:t>
            </a:r>
            <a:r>
              <a:rPr lang="en-US" dirty="0"/>
              <a:t>the end of the dialysis treatment, many waste products have been removed, the electrolyte balance has been restored to normal, and the buffer system has been replenished.</a:t>
            </a:r>
          </a:p>
          <a:p>
            <a:pPr marL="0" indent="0">
              <a:buNone/>
            </a:pPr>
            <a:endParaRPr lang="en-US" dirty="0"/>
          </a:p>
        </p:txBody>
      </p:sp>
      <p:pic>
        <p:nvPicPr>
          <p:cNvPr id="4" name="Picture 3"/>
          <p:cNvPicPr>
            <a:picLocks noChangeAspect="1"/>
          </p:cNvPicPr>
          <p:nvPr/>
        </p:nvPicPr>
        <p:blipFill>
          <a:blip r:embed="rId2"/>
          <a:stretch>
            <a:fillRect/>
          </a:stretch>
        </p:blipFill>
        <p:spPr>
          <a:xfrm>
            <a:off x="7229810" y="0"/>
            <a:ext cx="5182049" cy="6480610"/>
          </a:xfrm>
          <a:prstGeom prst="rect">
            <a:avLst/>
          </a:prstGeom>
        </p:spPr>
      </p:pic>
    </p:spTree>
    <p:extLst>
      <p:ext uri="{BB962C8B-B14F-4D97-AF65-F5344CB8AC3E}">
        <p14:creationId xmlns:p14="http://schemas.microsoft.com/office/powerpoint/2010/main" val="30945336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562600" cy="1325563"/>
          </a:xfrm>
          <a:solidFill>
            <a:schemeClr val="accent2">
              <a:lumMod val="20000"/>
              <a:lumOff val="80000"/>
            </a:schemeClr>
          </a:solidFill>
        </p:spPr>
        <p:txBody>
          <a:bodyPr/>
          <a:lstStyle/>
          <a:p>
            <a:r>
              <a:rPr lang="en-US" b="1" dirty="0" smtClean="0"/>
              <a:t>Equipment for HEMODIALYSIS </a:t>
            </a:r>
            <a:endParaRPr lang="en-US" b="1" dirty="0"/>
          </a:p>
        </p:txBody>
      </p:sp>
      <p:sp>
        <p:nvSpPr>
          <p:cNvPr id="3" name="Content Placeholder 2"/>
          <p:cNvSpPr>
            <a:spLocks noGrp="1"/>
          </p:cNvSpPr>
          <p:nvPr>
            <p:ph idx="1"/>
          </p:nvPr>
        </p:nvSpPr>
        <p:spPr>
          <a:xfrm>
            <a:off x="838200" y="1825625"/>
            <a:ext cx="5805196" cy="4351338"/>
          </a:xfrm>
        </p:spPr>
        <p:txBody>
          <a:bodyPr>
            <a:normAutofit/>
          </a:bodyPr>
          <a:lstStyle/>
          <a:p>
            <a:r>
              <a:rPr lang="en-US" b="1" dirty="0" smtClean="0">
                <a:solidFill>
                  <a:srgbClr val="FF0000"/>
                </a:solidFill>
              </a:rPr>
              <a:t>Dialyzers</a:t>
            </a:r>
            <a:r>
              <a:rPr lang="en-US" dirty="0" smtClean="0"/>
              <a:t> (artiﬁcial kidneys)  are either ﬂat-plate dialyzers or hollow-ﬁber artiﬁcial kidneys that contain thousands of tiny cellophane tubules that act as semipermeable membranes. </a:t>
            </a:r>
          </a:p>
          <a:p>
            <a:r>
              <a:rPr lang="en-US" b="1" dirty="0" smtClean="0">
                <a:solidFill>
                  <a:srgbClr val="FF0000"/>
                </a:solidFill>
              </a:rPr>
              <a:t>Dialysate - </a:t>
            </a:r>
            <a:r>
              <a:rPr lang="en-US" dirty="0" smtClean="0"/>
              <a:t>a solution with minerals (potassium </a:t>
            </a:r>
            <a:r>
              <a:rPr lang="en-US" dirty="0"/>
              <a:t>and </a:t>
            </a:r>
            <a:r>
              <a:rPr lang="en-US" dirty="0" smtClean="0"/>
              <a:t>calcium) flows </a:t>
            </a:r>
            <a:r>
              <a:rPr lang="en-US" dirty="0"/>
              <a:t>in the </a:t>
            </a:r>
            <a:r>
              <a:rPr lang="en-US" dirty="0" smtClean="0"/>
              <a:t>opposite direction with the blood </a:t>
            </a:r>
            <a:r>
              <a:rPr lang="en-US" b="1" dirty="0" smtClean="0">
                <a:solidFill>
                  <a:srgbClr val="FF0000"/>
                </a:solidFill>
              </a:rPr>
              <a:t> </a:t>
            </a:r>
            <a:r>
              <a:rPr lang="en-US" dirty="0" smtClean="0"/>
              <a:t>circulating around the tubules</a:t>
            </a:r>
          </a:p>
        </p:txBody>
      </p:sp>
      <p:pic>
        <p:nvPicPr>
          <p:cNvPr id="5" name="Picture 4"/>
          <p:cNvPicPr>
            <a:picLocks noChangeAspect="1"/>
          </p:cNvPicPr>
          <p:nvPr/>
        </p:nvPicPr>
        <p:blipFill>
          <a:blip r:embed="rId2"/>
          <a:stretch>
            <a:fillRect/>
          </a:stretch>
        </p:blipFill>
        <p:spPr>
          <a:xfrm>
            <a:off x="6777318" y="551329"/>
            <a:ext cx="5042647" cy="5625634"/>
          </a:xfrm>
          <a:prstGeom prst="rect">
            <a:avLst/>
          </a:prstGeom>
        </p:spPr>
      </p:pic>
    </p:spTree>
    <p:extLst>
      <p:ext uri="{BB962C8B-B14F-4D97-AF65-F5344CB8AC3E}">
        <p14:creationId xmlns:p14="http://schemas.microsoft.com/office/powerpoint/2010/main" val="3054835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9813" y="479426"/>
            <a:ext cx="6434138" cy="820738"/>
          </a:xfrm>
          <a:solidFill>
            <a:schemeClr val="accent2">
              <a:lumMod val="40000"/>
              <a:lumOff val="60000"/>
            </a:schemeClr>
          </a:solidFill>
        </p:spPr>
        <p:txBody>
          <a:bodyPr/>
          <a:lstStyle/>
          <a:p>
            <a:r>
              <a:rPr lang="en-US" b="1" dirty="0"/>
              <a:t>Principles of Hemodialysis </a:t>
            </a:r>
          </a:p>
        </p:txBody>
      </p:sp>
      <p:sp>
        <p:nvSpPr>
          <p:cNvPr id="3" name="Content Placeholder 2"/>
          <p:cNvSpPr>
            <a:spLocks noGrp="1"/>
          </p:cNvSpPr>
          <p:nvPr>
            <p:ph idx="1"/>
          </p:nvPr>
        </p:nvSpPr>
        <p:spPr>
          <a:xfrm>
            <a:off x="838200" y="1825625"/>
            <a:ext cx="7485529" cy="4351338"/>
          </a:xfrm>
        </p:spPr>
        <p:txBody>
          <a:bodyPr>
            <a:normAutofit fontScale="70000" lnSpcReduction="20000"/>
          </a:bodyPr>
          <a:lstStyle/>
          <a:p>
            <a:r>
              <a:rPr lang="en-US" dirty="0" smtClean="0"/>
              <a:t>The </a:t>
            </a:r>
            <a:r>
              <a:rPr lang="en-US" dirty="0"/>
              <a:t>objectives of hemodialysis are </a:t>
            </a:r>
            <a:r>
              <a:rPr lang="en-US" b="1" dirty="0">
                <a:solidFill>
                  <a:srgbClr val="FF0000"/>
                </a:solidFill>
              </a:rPr>
              <a:t>to extract toxic nitrogenous substances from the blood and to remove excess water</a:t>
            </a:r>
            <a:r>
              <a:rPr lang="en-US" dirty="0"/>
              <a:t>. </a:t>
            </a:r>
            <a:endParaRPr lang="en-US" dirty="0" smtClean="0"/>
          </a:p>
          <a:p>
            <a:r>
              <a:rPr lang="en-US" dirty="0" smtClean="0"/>
              <a:t>In </a:t>
            </a:r>
            <a:r>
              <a:rPr lang="en-US" dirty="0"/>
              <a:t>hemodialysis, the blood the </a:t>
            </a:r>
            <a:r>
              <a:rPr lang="en-US" dirty="0" smtClean="0"/>
              <a:t>blood,  loaded with </a:t>
            </a:r>
            <a:r>
              <a:rPr lang="en-US" dirty="0"/>
              <a:t>toxins and nitrogenous wastes, is diverted from the patient </a:t>
            </a:r>
            <a:r>
              <a:rPr lang="en-US" dirty="0" smtClean="0"/>
              <a:t>to </a:t>
            </a:r>
            <a:r>
              <a:rPr lang="en-US" dirty="0"/>
              <a:t>a </a:t>
            </a:r>
            <a:r>
              <a:rPr lang="en-US" b="1" dirty="0">
                <a:solidFill>
                  <a:srgbClr val="FF0000"/>
                </a:solidFill>
              </a:rPr>
              <a:t>dialyzer</a:t>
            </a:r>
            <a:r>
              <a:rPr lang="en-US" dirty="0"/>
              <a:t>, in which is cleansed and then returned to the patient</a:t>
            </a:r>
            <a:r>
              <a:rPr lang="en-US" dirty="0" smtClean="0"/>
              <a:t>.</a:t>
            </a:r>
          </a:p>
          <a:p>
            <a:pPr marL="514350" indent="-514350">
              <a:buAutoNum type="arabicPeriod"/>
            </a:pPr>
            <a:r>
              <a:rPr lang="en-US" b="1" dirty="0" smtClean="0">
                <a:solidFill>
                  <a:srgbClr val="FF0000"/>
                </a:solidFill>
              </a:rPr>
              <a:t>Diffusion </a:t>
            </a:r>
            <a:r>
              <a:rPr lang="en-US" dirty="0" smtClean="0"/>
              <a:t>– movement  </a:t>
            </a:r>
            <a:r>
              <a:rPr lang="en-US" dirty="0"/>
              <a:t>from </a:t>
            </a:r>
            <a:r>
              <a:rPr lang="en-US" dirty="0" smtClean="0"/>
              <a:t>higher concentration (blood)  </a:t>
            </a:r>
            <a:r>
              <a:rPr lang="en-US" dirty="0"/>
              <a:t>to </a:t>
            </a:r>
            <a:r>
              <a:rPr lang="en-US" dirty="0" smtClean="0"/>
              <a:t>lower </a:t>
            </a:r>
            <a:r>
              <a:rPr lang="en-US" dirty="0"/>
              <a:t>concentration </a:t>
            </a:r>
            <a:r>
              <a:rPr lang="en-US" dirty="0" smtClean="0"/>
              <a:t>(dialysate). The </a:t>
            </a:r>
            <a:r>
              <a:rPr lang="en-US" dirty="0"/>
              <a:t>toxins and wastes in the blood are removed </a:t>
            </a:r>
            <a:endParaRPr lang="en-US" dirty="0" smtClean="0"/>
          </a:p>
          <a:p>
            <a:pPr marL="514350" indent="-514350">
              <a:buAutoNum type="arabicPeriod"/>
            </a:pPr>
            <a:r>
              <a:rPr lang="en-US" b="1" dirty="0" smtClean="0">
                <a:solidFill>
                  <a:srgbClr val="FF0000"/>
                </a:solidFill>
              </a:rPr>
              <a:t>Osmosis - </a:t>
            </a:r>
            <a:r>
              <a:rPr lang="en-US" dirty="0"/>
              <a:t>Excess water is removed from the blood by osmosis, in which water moves from an area of higher solute concentration (the blood) to an area of lower solute concentration (the dialysate bath). </a:t>
            </a:r>
            <a:endParaRPr lang="en-US" dirty="0" smtClean="0"/>
          </a:p>
          <a:p>
            <a:pPr marL="514350" indent="-514350">
              <a:buAutoNum type="arabicPeriod"/>
            </a:pPr>
            <a:r>
              <a:rPr lang="en-US" b="1" dirty="0" smtClean="0">
                <a:solidFill>
                  <a:srgbClr val="FF0000"/>
                </a:solidFill>
              </a:rPr>
              <a:t>Ultraﬁltration</a:t>
            </a:r>
            <a:r>
              <a:rPr lang="en-US" dirty="0" smtClean="0"/>
              <a:t> - water </a:t>
            </a:r>
            <a:r>
              <a:rPr lang="en-US" dirty="0"/>
              <a:t>moving under high pressure to an area of lower </a:t>
            </a:r>
            <a:r>
              <a:rPr lang="en-US" dirty="0" smtClean="0"/>
              <a:t>pressure by </a:t>
            </a:r>
            <a:r>
              <a:rPr lang="en-US" b="1" dirty="0" smtClean="0"/>
              <a:t>negative </a:t>
            </a:r>
            <a:r>
              <a:rPr lang="en-US" b="1" dirty="0"/>
              <a:t>pressure </a:t>
            </a:r>
            <a:r>
              <a:rPr lang="en-US" dirty="0"/>
              <a:t>or a suctioning force to the dialysis membrane. </a:t>
            </a:r>
          </a:p>
        </p:txBody>
      </p:sp>
      <p:pic>
        <p:nvPicPr>
          <p:cNvPr id="4" name="Picture 3"/>
          <p:cNvPicPr>
            <a:picLocks noChangeAspect="1"/>
          </p:cNvPicPr>
          <p:nvPr/>
        </p:nvPicPr>
        <p:blipFill>
          <a:blip r:embed="rId2"/>
          <a:stretch>
            <a:fillRect/>
          </a:stretch>
        </p:blipFill>
        <p:spPr>
          <a:xfrm>
            <a:off x="8417859" y="479426"/>
            <a:ext cx="3523129" cy="6082739"/>
          </a:xfrm>
          <a:prstGeom prst="rect">
            <a:avLst/>
          </a:prstGeom>
        </p:spPr>
      </p:pic>
    </p:spTree>
    <p:extLst>
      <p:ext uri="{BB962C8B-B14F-4D97-AF65-F5344CB8AC3E}">
        <p14:creationId xmlns:p14="http://schemas.microsoft.com/office/powerpoint/2010/main" val="11097424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TotalTime>
  <Words>1579</Words>
  <Application>Microsoft Office PowerPoint</Application>
  <PresentationFormat>Widescreen</PresentationFormat>
  <Paragraphs>97</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Dialysis</vt:lpstr>
      <vt:lpstr>Dialysis </vt:lpstr>
      <vt:lpstr>Purpose of Dialysis</vt:lpstr>
      <vt:lpstr>Indications for Dialysis </vt:lpstr>
      <vt:lpstr>Two main types of dialysis</vt:lpstr>
      <vt:lpstr>HEMODIALYSIS</vt:lpstr>
      <vt:lpstr>Hemodialysis</vt:lpstr>
      <vt:lpstr>Equipment for HEMODIALYSIS </vt:lpstr>
      <vt:lpstr>Principles of Hemodialysis </vt:lpstr>
      <vt:lpstr>Vascular Access </vt:lpstr>
      <vt:lpstr>Complications of Hemodialysis</vt:lpstr>
      <vt:lpstr>2. Peritoneal Dialysis </vt:lpstr>
      <vt:lpstr>Indications for Peritoneal Dialysis</vt:lpstr>
      <vt:lpstr>Procedure for  Peritoneal dialysis</vt:lpstr>
      <vt:lpstr>Procedure for  Peritoneal dialysis</vt:lpstr>
      <vt:lpstr>PowerPoint Presentation</vt:lpstr>
      <vt:lpstr>PERFORMING THE EXCHANGE   (1 to 4 hours, depending on the prescribed dwell time. )</vt:lpstr>
      <vt:lpstr>PERFORMING THE EXCHANGE   (1 to 4 hours, depending on the prescribed dwell time. )</vt:lpstr>
      <vt:lpstr>NURSING RESPONSIBILITY </vt:lpstr>
      <vt:lpstr>NURSING RESPONSIBILITY </vt:lpstr>
      <vt:lpstr>Complications of Peritoneal Dialysis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TOSHIBA-PC</dc:creator>
  <cp:lastModifiedBy>Nasima Yahya Awaji</cp:lastModifiedBy>
  <cp:revision>30</cp:revision>
  <dcterms:created xsi:type="dcterms:W3CDTF">2015-11-28T15:50:03Z</dcterms:created>
  <dcterms:modified xsi:type="dcterms:W3CDTF">2016-04-26T07:51:54Z</dcterms:modified>
</cp:coreProperties>
</file>