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2"/>
  </p:notesMasterIdLst>
  <p:sldIdLst>
    <p:sldId id="257" r:id="rId2"/>
    <p:sldId id="261" r:id="rId3"/>
    <p:sldId id="262" r:id="rId4"/>
    <p:sldId id="310" r:id="rId5"/>
    <p:sldId id="263" r:id="rId6"/>
    <p:sldId id="283" r:id="rId7"/>
    <p:sldId id="312" r:id="rId8"/>
    <p:sldId id="284" r:id="rId9"/>
    <p:sldId id="285" r:id="rId10"/>
    <p:sldId id="286" r:id="rId11"/>
    <p:sldId id="316" r:id="rId12"/>
    <p:sldId id="317" r:id="rId13"/>
    <p:sldId id="267" r:id="rId14"/>
    <p:sldId id="289" r:id="rId15"/>
    <p:sldId id="287" r:id="rId16"/>
    <p:sldId id="313" r:id="rId17"/>
    <p:sldId id="314" r:id="rId18"/>
    <p:sldId id="315" r:id="rId19"/>
    <p:sldId id="268" r:id="rId20"/>
    <p:sldId id="29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82" autoAdjust="0"/>
    <p:restoredTop sz="94660"/>
  </p:normalViewPr>
  <p:slideViewPr>
    <p:cSldViewPr>
      <p:cViewPr>
        <p:scale>
          <a:sx n="97" d="100"/>
          <a:sy n="97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98575-FDE1-4445-814B-F306D5EACD2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A19A3-921E-4077-9134-5615833BA9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72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A19A3-921E-4077-9134-5615833BA95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8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://www.lancaster.ac.uk/fass/projects/phonetics-lab/images/e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609600" y="4419600"/>
            <a:ext cx="8305800" cy="144655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4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Electroencephalogram</a:t>
            </a:r>
          </a:p>
          <a:p>
            <a:pPr algn="ctr"/>
            <a:r>
              <a:rPr lang="en-AU" sz="4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EEG </a:t>
            </a:r>
            <a:endParaRPr lang="en-US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57200" y="533400"/>
            <a:ext cx="8001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CC000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During the recording, a series of activation procedures may be used. These procedures may induce normal or abnormal EEG activity that might not otherwise be </a:t>
            </a:r>
            <a:r>
              <a:rPr lang="en-US" sz="2400" dirty="0" smtClean="0"/>
              <a:t>seen. (hyperventilation</a:t>
            </a:r>
            <a:r>
              <a:rPr lang="en-US" sz="2400" dirty="0"/>
              <a:t>, photic stimulation (with a strobe light), eye closure, mental activity, sleep and sleep </a:t>
            </a:r>
            <a:r>
              <a:rPr lang="en-US" sz="2400" dirty="0" smtClean="0"/>
              <a:t>deprivation). </a:t>
            </a:r>
          </a:p>
          <a:p>
            <a:pPr marL="342900" indent="-342900" algn="just">
              <a:lnSpc>
                <a:spcPct val="150000"/>
              </a:lnSpc>
              <a:buClr>
                <a:srgbClr val="CC0000"/>
              </a:buClr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cs typeface="Times New Roman" pitchFamily="18" charset="0"/>
              </a:rPr>
              <a:t>A sleep EEG </a:t>
            </a:r>
            <a:r>
              <a:rPr lang="en-US" sz="2400" dirty="0" smtClean="0">
                <a:cs typeface="Times New Roman" pitchFamily="18" charset="0"/>
              </a:rPr>
              <a:t>may be recorded after sedation because some abnormal brain waves are seen only when the patient is asleep. </a:t>
            </a:r>
          </a:p>
          <a:p>
            <a:pPr algn="just">
              <a:buClr>
                <a:srgbClr val="CC0000"/>
              </a:buClr>
              <a:buFont typeface="Wingdings" pitchFamily="2" charset="2"/>
              <a:buChar char="Ø"/>
            </a:pPr>
            <a:endParaRPr lang="en-US" sz="2400" dirty="0" smtClean="0"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/>
              <a:t>Types of EEG test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indent="-228600">
              <a:buAutoNum type="arabicPeriod"/>
            </a:pPr>
            <a:r>
              <a:rPr lang="en-US" sz="1800" b="1" dirty="0" smtClean="0"/>
              <a:t>Routine </a:t>
            </a:r>
            <a:r>
              <a:rPr lang="en-US" sz="1800" b="1" dirty="0"/>
              <a:t>EEG </a:t>
            </a:r>
            <a:r>
              <a:rPr lang="en-US" sz="1800" b="1" dirty="0" smtClean="0"/>
              <a:t>tests - </a:t>
            </a:r>
            <a:r>
              <a:rPr lang="en-US" sz="1800" dirty="0" smtClean="0"/>
              <a:t>EEG test done  </a:t>
            </a:r>
            <a:r>
              <a:rPr lang="en-US" sz="1800" dirty="0"/>
              <a:t>at an outpatient’s appointment at the </a:t>
            </a:r>
            <a:r>
              <a:rPr lang="en-US" sz="1800" dirty="0" smtClean="0"/>
              <a:t>hospital ( </a:t>
            </a:r>
            <a:r>
              <a:rPr lang="en-US" sz="1800" dirty="0"/>
              <a:t>lasts about one </a:t>
            </a:r>
            <a:r>
              <a:rPr lang="en-US" sz="1800" dirty="0" smtClean="0"/>
              <a:t>hour)</a:t>
            </a:r>
            <a:endParaRPr lang="en-US" sz="1800" dirty="0"/>
          </a:p>
          <a:p>
            <a:pPr marL="177800" indent="-177800">
              <a:buNone/>
            </a:pPr>
            <a:r>
              <a:rPr lang="en-US" sz="1800" b="1" dirty="0" smtClean="0"/>
              <a:t>2. Ambulatory </a:t>
            </a:r>
            <a:r>
              <a:rPr lang="en-US" sz="1800" b="1" dirty="0"/>
              <a:t>EEG </a:t>
            </a:r>
            <a:r>
              <a:rPr lang="en-US" sz="1800" b="1" dirty="0" smtClean="0"/>
              <a:t>test- </a:t>
            </a:r>
            <a:r>
              <a:rPr lang="en-US" sz="1800" dirty="0" smtClean="0"/>
              <a:t>recording  </a:t>
            </a:r>
            <a:r>
              <a:rPr lang="en-US" sz="1800" dirty="0"/>
              <a:t>the activity in </a:t>
            </a:r>
            <a:r>
              <a:rPr lang="en-US" sz="1800" dirty="0" smtClean="0"/>
              <a:t>the brain </a:t>
            </a:r>
            <a:r>
              <a:rPr lang="en-US" sz="1800" dirty="0"/>
              <a:t>over a few hours, days or </a:t>
            </a:r>
            <a:r>
              <a:rPr lang="en-US" sz="1800" dirty="0" smtClean="0"/>
              <a:t>weeks, allowing </a:t>
            </a:r>
            <a:r>
              <a:rPr lang="en-US" sz="1800" dirty="0"/>
              <a:t>more time for the test to pick up any unusual electrical activity in </a:t>
            </a:r>
            <a:r>
              <a:rPr lang="en-US" sz="1800" dirty="0" smtClean="0"/>
              <a:t>the brain,  </a:t>
            </a:r>
            <a:r>
              <a:rPr lang="en-US" sz="1800" dirty="0"/>
              <a:t>the electrodes </a:t>
            </a:r>
            <a:r>
              <a:rPr lang="en-US" sz="1800" dirty="0" smtClean="0"/>
              <a:t>are plugged </a:t>
            </a:r>
            <a:r>
              <a:rPr lang="en-US" sz="1800" dirty="0"/>
              <a:t>in to a small monitor that records the </a:t>
            </a:r>
            <a:r>
              <a:rPr lang="en-US" sz="1800" dirty="0" smtClean="0"/>
              <a:t>results.</a:t>
            </a:r>
          </a:p>
          <a:p>
            <a:pPr marL="177800" indent="-177800">
              <a:buNone/>
            </a:pPr>
            <a:r>
              <a:rPr lang="en-US" sz="1800" b="1" dirty="0" smtClean="0"/>
              <a:t>3. Sleep </a:t>
            </a:r>
            <a:r>
              <a:rPr lang="en-US" sz="1800" b="1" dirty="0"/>
              <a:t>EEG </a:t>
            </a:r>
            <a:r>
              <a:rPr lang="en-US" sz="1800" b="1" dirty="0" smtClean="0"/>
              <a:t>tests - </a:t>
            </a:r>
            <a:r>
              <a:rPr lang="en-US" sz="1800" dirty="0" smtClean="0"/>
              <a:t> </a:t>
            </a:r>
            <a:r>
              <a:rPr lang="en-US" sz="1800" dirty="0"/>
              <a:t>an EEG test </a:t>
            </a:r>
            <a:r>
              <a:rPr lang="en-US" sz="1800" dirty="0" smtClean="0"/>
              <a:t>is done while the patient  is asleep, usually </a:t>
            </a:r>
            <a:r>
              <a:rPr lang="en-US" sz="1800" dirty="0"/>
              <a:t>done in hospital, using a routine EEG machine. Before the test, </a:t>
            </a:r>
            <a:r>
              <a:rPr lang="en-US" sz="1800" dirty="0" smtClean="0"/>
              <a:t>the patient  </a:t>
            </a:r>
            <a:r>
              <a:rPr lang="en-US" sz="1800" dirty="0"/>
              <a:t>may be given some medicine </a:t>
            </a:r>
            <a:r>
              <a:rPr lang="en-US" sz="1800" dirty="0" smtClean="0"/>
              <a:t>to induce </a:t>
            </a:r>
            <a:r>
              <a:rPr lang="en-US" sz="1800" dirty="0"/>
              <a:t>sleep. The test lasts for one to two hours or up to 8 hours </a:t>
            </a:r>
            <a:r>
              <a:rPr lang="en-US" sz="1800" dirty="0" smtClean="0"/>
              <a:t>Patient goes home once he wakes up </a:t>
            </a:r>
            <a:endParaRPr lang="en-US" sz="1800" dirty="0"/>
          </a:p>
          <a:p>
            <a:pPr marL="177800" indent="-177800">
              <a:buNone/>
            </a:pPr>
            <a:r>
              <a:rPr lang="en-US" sz="1800" b="1" dirty="0" smtClean="0"/>
              <a:t>4. Sleep-deprived </a:t>
            </a:r>
            <a:r>
              <a:rPr lang="en-US" sz="1800" b="1" dirty="0"/>
              <a:t>EEG </a:t>
            </a:r>
            <a:r>
              <a:rPr lang="en-US" sz="1800" b="1" dirty="0" smtClean="0"/>
              <a:t>tests - </a:t>
            </a:r>
            <a:r>
              <a:rPr lang="en-US" sz="1800" dirty="0" smtClean="0"/>
              <a:t> </a:t>
            </a:r>
            <a:r>
              <a:rPr lang="en-US" sz="1800" dirty="0"/>
              <a:t>done when </a:t>
            </a:r>
            <a:r>
              <a:rPr lang="en-US" sz="1800" dirty="0" smtClean="0"/>
              <a:t>a patient had </a:t>
            </a:r>
            <a:r>
              <a:rPr lang="en-US" sz="1800" dirty="0"/>
              <a:t>less sleep than </a:t>
            </a:r>
            <a:r>
              <a:rPr lang="en-US" sz="1800" dirty="0" smtClean="0"/>
              <a:t>usual.  Before </a:t>
            </a:r>
            <a:r>
              <a:rPr lang="en-US" sz="1800" dirty="0"/>
              <a:t>a sleep-deprived EEG test, </a:t>
            </a:r>
            <a:r>
              <a:rPr lang="en-US" sz="1800" dirty="0" smtClean="0"/>
              <a:t>the patient is advised not </a:t>
            </a:r>
            <a:r>
              <a:rPr lang="en-US" sz="1800" dirty="0"/>
              <a:t>to go to sleep at all the night before, or just to wake up much earlier than </a:t>
            </a:r>
            <a:r>
              <a:rPr lang="en-US" sz="1800" dirty="0" smtClean="0"/>
              <a:t>usual.  A patient tries  </a:t>
            </a:r>
            <a:r>
              <a:rPr lang="en-US" sz="1800" dirty="0"/>
              <a:t>to fall asleep or doze while the EEG is still recording the activity </a:t>
            </a:r>
            <a:r>
              <a:rPr lang="en-US" sz="1800" dirty="0" smtClean="0"/>
              <a:t>in the  </a:t>
            </a:r>
            <a:r>
              <a:rPr lang="en-US" sz="1800" dirty="0"/>
              <a:t>brain. The test lasts for a few </a:t>
            </a:r>
            <a:r>
              <a:rPr lang="en-US" sz="1800" dirty="0" smtClean="0"/>
              <a:t>hours.  Patient </a:t>
            </a:r>
            <a:r>
              <a:rPr lang="en-US" sz="1800" dirty="0"/>
              <a:t>goes home once he wakes </a:t>
            </a:r>
            <a:r>
              <a:rPr lang="en-US" sz="1800" dirty="0" smtClean="0"/>
              <a:t>up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4958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/>
              <a:t>Types of EEG test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indent="-228600">
              <a:buNone/>
            </a:pPr>
            <a:r>
              <a:rPr lang="en-US" sz="2000" b="1" dirty="0" smtClean="0"/>
              <a:t>5. Video-telemetry tests – </a:t>
            </a:r>
            <a:r>
              <a:rPr lang="en-US" sz="2000" dirty="0" smtClean="0"/>
              <a:t>a patient wears </a:t>
            </a:r>
            <a:r>
              <a:rPr lang="en-US" sz="2000" dirty="0"/>
              <a:t>an ambulatory </a:t>
            </a:r>
            <a:r>
              <a:rPr lang="en-US" sz="2000" dirty="0" smtClean="0"/>
              <a:t>EEG usually </a:t>
            </a:r>
            <a:r>
              <a:rPr lang="en-US" sz="2000" dirty="0"/>
              <a:t>carried out over a few days</a:t>
            </a:r>
            <a:r>
              <a:rPr lang="en-US" sz="2000" dirty="0" smtClean="0"/>
              <a:t>. All  </a:t>
            </a:r>
            <a:r>
              <a:rPr lang="en-US" sz="2000" dirty="0"/>
              <a:t>movements are recorded by a video camera. </a:t>
            </a:r>
            <a:r>
              <a:rPr lang="en-US" sz="2000" dirty="0" smtClean="0"/>
              <a:t>The patient  </a:t>
            </a:r>
            <a:r>
              <a:rPr lang="en-US" sz="2000" dirty="0"/>
              <a:t>need to stay in </a:t>
            </a:r>
            <a:r>
              <a:rPr lang="en-US" sz="2000" dirty="0" smtClean="0"/>
              <a:t>hospital</a:t>
            </a:r>
          </a:p>
          <a:p>
            <a:pPr marL="228600" indent="-228600">
              <a:buNone/>
            </a:pPr>
            <a:endParaRPr lang="en-US" sz="2000" dirty="0" smtClean="0"/>
          </a:p>
          <a:p>
            <a:r>
              <a:rPr lang="en-US" sz="2000" b="1" dirty="0" smtClean="0"/>
              <a:t>This is   done </a:t>
            </a:r>
            <a:r>
              <a:rPr lang="en-US" sz="2000" dirty="0" smtClean="0"/>
              <a:t>if  a patient have </a:t>
            </a:r>
            <a:r>
              <a:rPr lang="en-US" sz="2000" dirty="0"/>
              <a:t>already been diagnosed with </a:t>
            </a:r>
            <a:r>
              <a:rPr lang="en-US" sz="2000" dirty="0" smtClean="0"/>
              <a:t>epilepsy to determine the following: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To determine the  </a:t>
            </a:r>
            <a:r>
              <a:rPr lang="en-US" sz="2000" dirty="0"/>
              <a:t>type of </a:t>
            </a:r>
            <a:r>
              <a:rPr lang="en-US" sz="2000" dirty="0" smtClean="0"/>
              <a:t>seizures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The reason / cause why  </a:t>
            </a:r>
            <a:r>
              <a:rPr lang="en-US" sz="2000" dirty="0"/>
              <a:t>anti-epileptic drugs are not working </a:t>
            </a:r>
            <a:r>
              <a:rPr lang="en-US" sz="2000" dirty="0" smtClean="0"/>
              <a:t>well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Other  </a:t>
            </a:r>
            <a:r>
              <a:rPr lang="en-US" sz="2000" dirty="0"/>
              <a:t>possibility that  </a:t>
            </a:r>
            <a:r>
              <a:rPr lang="en-US" sz="2000" dirty="0" smtClean="0"/>
              <a:t>the  </a:t>
            </a:r>
            <a:r>
              <a:rPr lang="en-US" sz="2000" dirty="0"/>
              <a:t>seizures are </a:t>
            </a:r>
            <a:r>
              <a:rPr lang="en-US" sz="2000" dirty="0" smtClean="0"/>
              <a:t> </a:t>
            </a:r>
            <a:r>
              <a:rPr lang="en-US" sz="2000" dirty="0"/>
              <a:t>caused by </a:t>
            </a:r>
            <a:r>
              <a:rPr lang="en-US" sz="2000" dirty="0" smtClean="0"/>
              <a:t>other etiology than epilepsy.</a:t>
            </a:r>
            <a:endParaRPr lang="en-US" sz="2000" dirty="0"/>
          </a:p>
          <a:p>
            <a:pPr marL="514350" indent="-514350">
              <a:buAutoNum type="alphaLcPeriod"/>
            </a:pPr>
            <a:r>
              <a:rPr lang="en-US" sz="2000" dirty="0" smtClean="0"/>
              <a:t>considering </a:t>
            </a:r>
            <a:r>
              <a:rPr lang="en-US" sz="2000" dirty="0"/>
              <a:t>having epilepsy surgery.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0569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u="sng" dirty="0" smtClean="0">
                <a:solidFill>
                  <a:srgbClr val="FF0000"/>
                </a:solidFill>
              </a:rPr>
              <a:t>Nursing Interventions </a:t>
            </a:r>
            <a:endParaRPr lang="en-US" sz="36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A- Patient Preparation;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 the procedure to the patients, emphasizing the importance of cooperation.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Withhold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Antiseizure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agents, tranquilizers, stimulants, and depressants medications  for 24 to 48 hours before an EEG   (alters the EEG wave patterns or mask the abnormal wave patterns of seizure disorders)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coffee, tea, chocolate, and cola drinks in the meal before the test (stimulants)</a:t>
            </a:r>
            <a:endParaRPr lang="en-US" sz="2400" b="1" i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09600"/>
            <a:ext cx="82296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Have regular meal before the EEG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to avoid  alteration of blood glucose level. Low blood sugar can cause changes in the brain wave patterns and change the EEG result)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Assure the patient that the procedure does not cause an electric shock and that the EEG is a diagnostic test, not a form of treatment.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Patients with seizures do not stop taking their </a:t>
            </a:r>
            <a:r>
              <a:rPr lang="en-US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antiseizure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medication prior to testing.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endPara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FF0000"/>
              </a:buClr>
              <a:buFont typeface="+mj-lt"/>
              <a:buAutoNum type="arabicParenR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Assist the patient to wash the hair before and after the test.</a:t>
            </a:r>
            <a:endParaRPr lang="en-US" sz="24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u="sng" dirty="0" smtClean="0">
                <a:solidFill>
                  <a:srgbClr val="FF0000"/>
                </a:solidFill>
              </a:rPr>
              <a:t>B- Patient and Family Teaching</a:t>
            </a:r>
          </a:p>
          <a:p>
            <a:pPr marL="457200" indent="-457200" algn="ctr">
              <a:buFont typeface="+mj-lt"/>
              <a:buAutoNum type="arabicParenR"/>
            </a:pPr>
            <a:endParaRPr lang="en-US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/>
              <a:t> The test takes about 1 to 2 hour.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/>
              <a:t> The test is painless and will be performed while sitting in                a comfortable chair or lying on a stretcher.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/>
              <a:t> The electrodes are applied to the scalp with a thick paste.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/>
              <a:t> During the test, the patient  will first be asked to breathe in and out deeply for a few minutes. Then,  close her eyes while     a light is flashed on them and, finally, the patient will lie quietly with her eyes closed.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US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 smtClean="0"/>
              <a:t>After the test, the nurse will help the patient wash the paste out of the patient’s hair.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/>
              <a:t>Normal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Brain </a:t>
            </a:r>
            <a:r>
              <a:rPr lang="en-US" dirty="0"/>
              <a:t>electrical activity has certain frequencies (the number of waves per second) that are normal for different levels of consciousness. For example, brain waves are faster when </a:t>
            </a:r>
            <a:r>
              <a:rPr lang="en-US" dirty="0" smtClean="0"/>
              <a:t>the person is awake</a:t>
            </a:r>
            <a:r>
              <a:rPr lang="en-US" dirty="0"/>
              <a:t>, and slower when </a:t>
            </a:r>
            <a:r>
              <a:rPr lang="en-US" dirty="0" smtClean="0"/>
              <a:t>he/she is  </a:t>
            </a:r>
            <a:r>
              <a:rPr lang="en-US" dirty="0"/>
              <a:t>sleeping. </a:t>
            </a:r>
            <a:r>
              <a:rPr lang="en-US" dirty="0" smtClean="0"/>
              <a:t>There </a:t>
            </a:r>
            <a:r>
              <a:rPr lang="en-US" dirty="0"/>
              <a:t>are also normal patterns to these waves.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frequencies and patterns are what the EEG reader looks for.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Note: A normal EEG does not mean that a seizure did not occur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80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Abnormal </a:t>
            </a:r>
            <a:r>
              <a:rPr lang="en-US" b="1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Abnormal </a:t>
            </a:r>
            <a:r>
              <a:rPr lang="en-US" dirty="0"/>
              <a:t>results on an EEG test may be due to: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• An abnormal structure in the brain (such as a brain tumor)</a:t>
            </a:r>
            <a:br>
              <a:rPr lang="en-US" dirty="0"/>
            </a:br>
            <a:r>
              <a:rPr lang="en-US" dirty="0"/>
              <a:t>• Attention problems</a:t>
            </a:r>
            <a:br>
              <a:rPr lang="en-US" dirty="0"/>
            </a:br>
            <a:r>
              <a:rPr lang="en-US" dirty="0"/>
              <a:t>• Tissue death due to a blockage in blood flow (cerebral infarction)</a:t>
            </a:r>
            <a:br>
              <a:rPr lang="en-US" dirty="0"/>
            </a:br>
            <a:r>
              <a:rPr lang="en-US" dirty="0"/>
              <a:t>• Drug or alcohol abuse</a:t>
            </a:r>
            <a:br>
              <a:rPr lang="en-US" dirty="0"/>
            </a:br>
            <a:r>
              <a:rPr lang="en-US" dirty="0"/>
              <a:t>• Head injury</a:t>
            </a:r>
            <a:br>
              <a:rPr lang="en-US" dirty="0"/>
            </a:br>
            <a:r>
              <a:rPr lang="en-US" dirty="0"/>
              <a:t>• Inflammation of the brain (encephalitis)</a:t>
            </a:r>
            <a:br>
              <a:rPr lang="en-US" dirty="0"/>
            </a:br>
            <a:r>
              <a:rPr lang="en-US" dirty="0"/>
              <a:t>• Hemorrhage (abnormal bleeding caused by a ruptured blood vessel)</a:t>
            </a:r>
            <a:br>
              <a:rPr lang="en-US" dirty="0"/>
            </a:br>
            <a:r>
              <a:rPr lang="en-US" dirty="0"/>
              <a:t>• Migraines (in some cases)</a:t>
            </a:r>
            <a:br>
              <a:rPr lang="en-US" dirty="0"/>
            </a:br>
            <a:r>
              <a:rPr lang="en-US" dirty="0"/>
              <a:t>• Seizure disorder (such as epilepsy or convulsions)</a:t>
            </a:r>
            <a:br>
              <a:rPr lang="en-US" dirty="0"/>
            </a:br>
            <a:r>
              <a:rPr lang="en-US" dirty="0"/>
              <a:t>• Sleep disorder (such as narcolepsy)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002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Common factors affecting EEG recording ( artifacts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biggest challenge with monitoring EEG is artifact recognition and elimination. 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There </a:t>
            </a:r>
            <a:r>
              <a:rPr lang="en-US" dirty="0"/>
              <a:t>are patient related artifacts (e.g. movement, sweating, ECG, eye movements</a:t>
            </a:r>
            <a:r>
              <a:rPr lang="en-US" dirty="0" smtClean="0"/>
              <a:t>)</a:t>
            </a:r>
          </a:p>
          <a:p>
            <a:pPr marL="514350" indent="-514350">
              <a:buAutoNum type="alphaUcPeriod"/>
            </a:pPr>
            <a:r>
              <a:rPr lang="en-US" dirty="0" smtClean="0"/>
              <a:t> </a:t>
            </a:r>
            <a:r>
              <a:rPr lang="en-US" dirty="0"/>
              <a:t>technical artifacts </a:t>
            </a:r>
            <a:r>
              <a:rPr lang="en-US" dirty="0" smtClean="0"/>
              <a:t>(cable </a:t>
            </a:r>
            <a:r>
              <a:rPr lang="en-US" dirty="0"/>
              <a:t>movements, electrode paste-related), which have to be handled differently.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500" b="1" dirty="0" smtClean="0">
                <a:solidFill>
                  <a:srgbClr val="FF0000"/>
                </a:solidFill>
              </a:rPr>
              <a:t>Common </a:t>
            </a:r>
            <a:r>
              <a:rPr lang="en-US" sz="4500" b="1" dirty="0">
                <a:solidFill>
                  <a:srgbClr val="FF0000"/>
                </a:solidFill>
              </a:rPr>
              <a:t>factors are:</a:t>
            </a:r>
          </a:p>
          <a:p>
            <a:r>
              <a:rPr lang="en-US" dirty="0" smtClean="0"/>
              <a:t>• Radio </a:t>
            </a:r>
            <a:r>
              <a:rPr lang="en-US" dirty="0"/>
              <a:t>frequency (RF) waves</a:t>
            </a:r>
            <a:br>
              <a:rPr lang="en-US" dirty="0"/>
            </a:br>
            <a:r>
              <a:rPr lang="en-US" dirty="0"/>
              <a:t>• Electromagnetic interference </a:t>
            </a:r>
            <a:br>
              <a:rPr lang="en-US" dirty="0"/>
            </a:br>
            <a:r>
              <a:rPr lang="en-US" dirty="0"/>
              <a:t>• Eye movement</a:t>
            </a:r>
            <a:br>
              <a:rPr lang="en-US" dirty="0"/>
            </a:br>
            <a:r>
              <a:rPr lang="en-US" dirty="0"/>
              <a:t>• ECG</a:t>
            </a:r>
            <a:br>
              <a:rPr lang="en-US" dirty="0"/>
            </a:br>
            <a:r>
              <a:rPr lang="en-US" dirty="0"/>
              <a:t>• Head movement</a:t>
            </a:r>
            <a:br>
              <a:rPr lang="en-US" dirty="0"/>
            </a:br>
            <a:r>
              <a:rPr lang="en-US" dirty="0"/>
              <a:t>• Muscle </a:t>
            </a:r>
            <a:br>
              <a:rPr lang="en-US" dirty="0"/>
            </a:br>
            <a:r>
              <a:rPr lang="en-US" dirty="0"/>
              <a:t>• Sweating</a:t>
            </a:r>
            <a:br>
              <a:rPr lang="en-US" dirty="0"/>
            </a:br>
            <a:r>
              <a:rPr lang="en-US" dirty="0"/>
              <a:t>• Electrode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25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Complications </a:t>
            </a:r>
            <a:endParaRPr lang="en-US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/>
              <a:t>EEG is a safe test with </a:t>
            </a:r>
            <a:r>
              <a:rPr lang="en-US" sz="2800" b="1" dirty="0" smtClean="0"/>
              <a:t>no side effects. </a:t>
            </a:r>
            <a:r>
              <a:rPr lang="en-US" sz="2800" dirty="0" smtClean="0"/>
              <a:t>However, a person with epilepsy may experience a seizure, triggered by the various stimuli used in the procedure, including the flashing lights. 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304800" y="3962400"/>
            <a:ext cx="8534400" cy="2441448"/>
          </a:xfrm>
          <a:prstGeom prst="cloudCallout">
            <a:avLst>
              <a:gd name="adj1" fmla="val -20835"/>
              <a:gd name="adj2" fmla="val -6628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This is not seen as a 'complication' by medical staff, because a seizure during an EEG can greatly help in diagnosis.)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Outline; </a:t>
            </a:r>
            <a:endParaRPr lang="en-US" b="1" i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83163"/>
          </a:xfrm>
        </p:spPr>
        <p:txBody>
          <a:bodyPr>
            <a:normAutofit/>
          </a:bodyPr>
          <a:lstStyle/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EEG Overview. 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Purpose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Indications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Type of EEG Tests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Nursing Interventions; </a:t>
            </a:r>
          </a:p>
          <a:p>
            <a:pPr lvl="1">
              <a:buClr>
                <a:schemeClr val="accent6">
                  <a:lumMod val="75000"/>
                </a:schemeClr>
              </a:buClr>
              <a:buNone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          </a:t>
            </a:r>
            <a:r>
              <a:rPr lang="en-US" sz="2400" dirty="0" smtClean="0">
                <a:solidFill>
                  <a:srgbClr val="FFC000"/>
                </a:solidFill>
                <a:latin typeface="Arabic Typesetting" pitchFamily="66" charset="-78"/>
                <a:cs typeface="Arabic Typesetting" pitchFamily="66" charset="-78"/>
              </a:rPr>
              <a:t> * 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Patient Preparation.</a:t>
            </a:r>
          </a:p>
          <a:p>
            <a:pPr lvl="1">
              <a:buClr>
                <a:schemeClr val="accent6">
                  <a:lumMod val="75000"/>
                </a:schemeClr>
              </a:buClr>
              <a:buNone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en-US" sz="2400" dirty="0" smtClean="0">
                <a:solidFill>
                  <a:srgbClr val="FFC000"/>
                </a:solidFill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en-US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Patient and Family Teaching.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Normal / Abnormal Results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Common Factors affecting EEG Recording </a:t>
            </a:r>
          </a:p>
          <a:p>
            <a:pPr lvl="0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Complications.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dianamarinova.com/wp-content/uploads/2013/08/Questions-to-Clients-Why-Bother-Addressing-Th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algn="l"/>
            <a:r>
              <a:rPr lang="en-US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400" b="1" u="sng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At the end of the lecture,  the students will be  able to </a:t>
            </a:r>
          </a:p>
          <a:p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Understand EEG procedure. </a:t>
            </a:r>
          </a:p>
          <a:p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Discuss nursing management.</a:t>
            </a:r>
          </a:p>
          <a:p>
            <a:pPr marL="0" indent="0">
              <a:buNone/>
            </a:pPr>
            <a:endParaRPr lang="en-US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1437"/>
            <a:ext cx="8229600" cy="2925763"/>
          </a:xfrm>
        </p:spPr>
        <p:txBody>
          <a:bodyPr>
            <a:normAutofit lnSpcReduction="10000"/>
          </a:bodyPr>
          <a:lstStyle/>
          <a:p>
            <a:pPr marL="0" indent="0" algn="just">
              <a:buClr>
                <a:srgbClr val="FF0000"/>
              </a:buClr>
              <a:buNone/>
            </a:pPr>
            <a:r>
              <a:rPr lang="en-US" sz="2800" dirty="0" smtClean="0"/>
              <a:t>Diagnostic Tests for Neurological Diseases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/>
              <a:t>Brain scans</a:t>
            </a:r>
            <a:endParaRPr lang="en-US" sz="2800" b="1" dirty="0" smtClean="0"/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err="1" smtClean="0"/>
              <a:t>Cerobrospinal</a:t>
            </a:r>
            <a:r>
              <a:rPr lang="en-US" sz="2800" dirty="0" smtClean="0"/>
              <a:t> fluid analysis</a:t>
            </a:r>
            <a:r>
              <a:rPr lang="en-US" sz="2800" b="1" dirty="0" smtClean="0"/>
              <a:t>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/>
              <a:t>Computed   Tomography (CT scan)</a:t>
            </a:r>
            <a:r>
              <a:rPr lang="en-US" sz="2800" b="1" dirty="0" smtClean="0"/>
              <a:t>,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/>
              <a:t>Echocardiogram</a:t>
            </a:r>
            <a:r>
              <a:rPr lang="en-US" sz="2800" b="1" dirty="0" smtClean="0"/>
              <a:t> </a:t>
            </a:r>
            <a:endParaRPr lang="en-US" sz="2800" dirty="0"/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/>
              <a:t>Electroencephalography (EEG)</a:t>
            </a:r>
            <a:endParaRPr lang="en-US" dirty="0"/>
          </a:p>
        </p:txBody>
      </p:sp>
      <p:pic>
        <p:nvPicPr>
          <p:cNvPr id="54274" name="Picture 2" descr="http://static.gossamer-threads.com/r3/images/logos/logo-who-150x1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50" cy="120015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3429000"/>
            <a:ext cx="2095500" cy="306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8763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 Electroencephalogram (EEG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Definition: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 a medical test used to measure the electrical activity of  the brain, via electrodes applied to scalp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/>
              <a:t> or through microelectrodes placed within the brain tissue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aviva.co.uk/library/images/med_encyclopedia/cfhg477eeg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2800"/>
            <a:ext cx="8229600" cy="331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ndalus" pitchFamily="18" charset="-78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ndalus" pitchFamily="18" charset="-78"/>
              </a:rPr>
              <a:t>Electrodes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ndalus" pitchFamily="18" charset="-78"/>
              </a:rPr>
              <a:t> are attached to multiple sites on the scalp to provide a recording of electrical activity that is generated in the cerebral cortex.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endParaRPr lang="en-US" sz="2400" dirty="0" smtClean="0">
              <a:ea typeface="Times New Roman" pitchFamily="18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ndalus" pitchFamily="18" charset="-78"/>
              </a:rPr>
              <a:t>Electrical impulses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ndalus" pitchFamily="18" charset="-78"/>
              </a:rPr>
              <a:t>are transmitted to an electroencephalograph, which magnifies and records these impulses as brain waves on a strip of paper.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www.fairview.org/fv/groups/public/documents/images/27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971800"/>
            <a:ext cx="7467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It </a:t>
            </a:r>
            <a:r>
              <a:rPr lang="en-US" sz="2800" dirty="0"/>
              <a:t>provides a physiologic assessment of cerebral activity. 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for </a:t>
            </a:r>
            <a:r>
              <a:rPr lang="en-US" sz="2800" dirty="0"/>
              <a:t>diagnosing and evaluating seizure </a:t>
            </a:r>
            <a:r>
              <a:rPr lang="en-US" sz="2800" dirty="0" smtClean="0"/>
              <a:t>disorders, epilepsy,  </a:t>
            </a:r>
            <a:r>
              <a:rPr lang="en-US" sz="2800" dirty="0"/>
              <a:t>coma, or organic brain </a:t>
            </a:r>
            <a:r>
              <a:rPr lang="en-US" sz="2800" dirty="0" smtClean="0"/>
              <a:t>syndrome, sleep disorders.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Used in making </a:t>
            </a:r>
            <a:r>
              <a:rPr lang="en-US" sz="2800" dirty="0"/>
              <a:t>a determination of brain </a:t>
            </a:r>
            <a:r>
              <a:rPr lang="en-US" sz="2800" dirty="0" smtClean="0"/>
              <a:t>death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used </a:t>
            </a:r>
            <a:r>
              <a:rPr lang="en-US" sz="2800" dirty="0"/>
              <a:t>in intensive care units for brain function </a:t>
            </a:r>
            <a:r>
              <a:rPr lang="en-US" sz="2800" dirty="0" smtClean="0"/>
              <a:t>monitoring</a:t>
            </a:r>
          </a:p>
          <a:p>
            <a:pPr marL="800100" indent="-228600">
              <a:buAutoNum type="alphaUcPeriod"/>
            </a:pPr>
            <a:r>
              <a:rPr lang="en-US" sz="2800" dirty="0" smtClean="0"/>
              <a:t>  non-convulsive </a:t>
            </a:r>
            <a:r>
              <a:rPr lang="en-US" sz="2800" dirty="0"/>
              <a:t>seizures/non-convulsive status </a:t>
            </a:r>
            <a:r>
              <a:rPr lang="en-US" sz="2800" dirty="0" smtClean="0"/>
              <a:t>epilepticus</a:t>
            </a:r>
          </a:p>
          <a:p>
            <a:pPr marL="800100" indent="-228600">
              <a:buAutoNum type="alphaUcPeriod"/>
            </a:pPr>
            <a:r>
              <a:rPr lang="en-US" sz="2800" dirty="0" smtClean="0"/>
              <a:t>  effect </a:t>
            </a:r>
            <a:r>
              <a:rPr lang="en-US" sz="2800" dirty="0"/>
              <a:t>of sedative/anesthesia in patients in medically induced coma (for treatment of refractory seizures or increased intracranial </a:t>
            </a:r>
            <a:r>
              <a:rPr lang="en-US" sz="2800" dirty="0" smtClean="0"/>
              <a:t>pressure)</a:t>
            </a:r>
          </a:p>
          <a:p>
            <a:pPr marL="800100" indent="-228600">
              <a:buAutoNum type="alphaUcPeriod"/>
            </a:pPr>
            <a:r>
              <a:rPr lang="en-US" sz="2800" dirty="0" smtClean="0"/>
              <a:t> secondary </a:t>
            </a:r>
            <a:r>
              <a:rPr lang="en-US" sz="2800" dirty="0"/>
              <a:t>brain damage in conditions such </a:t>
            </a:r>
            <a:r>
              <a:rPr lang="en-US" sz="2800" dirty="0" smtClean="0"/>
              <a:t>as subarachnoid </a:t>
            </a:r>
            <a:r>
              <a:rPr lang="en-US" sz="2800" dirty="0"/>
              <a:t>hemorrhage 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37214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81000" y="1071265"/>
            <a:ext cx="8382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Where is it performed?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room with no electrical interference;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>
                <a:ea typeface="Times New Roman" pitchFamily="18" charset="0"/>
                <a:cs typeface="Times New Roman" pitchFamily="18" charset="0"/>
              </a:rPr>
              <a:t>bedside </a:t>
            </a: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comatose  patient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using a portable unit.)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test takes about 1 to 2 hour.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cs typeface="Times New Roman" pitchFamily="18" charset="0"/>
              </a:rPr>
              <a:t>completely painless , no need for  shaving the  hair.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Provides </a:t>
            </a:r>
            <a:r>
              <a:rPr lang="en-US" sz="2400" dirty="0">
                <a:ea typeface="Times New Roman" pitchFamily="18" charset="0"/>
                <a:cs typeface="Arial" pitchFamily="34" charset="0"/>
              </a:rPr>
              <a:t>information about the timing of events.</a:t>
            </a:r>
            <a:endParaRPr lang="en-US" sz="2400" dirty="0">
              <a:cs typeface="Times New Roman" pitchFamily="18" charset="0"/>
            </a:endParaRPr>
          </a:p>
          <a:p>
            <a:pPr algn="just">
              <a:buClr>
                <a:srgbClr val="FF0000"/>
              </a:buClr>
            </a:pPr>
            <a:endParaRPr lang="en-US" sz="2400" dirty="0" smtClean="0">
              <a:cs typeface="Times New Roman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en-US" sz="2400" b="1" u="sng" dirty="0" smtClean="0">
                <a:solidFill>
                  <a:srgbClr val="FF0000"/>
                </a:solidFill>
                <a:cs typeface="Times New Roman" pitchFamily="18" charset="0"/>
              </a:rPr>
              <a:t>Indication: 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cs typeface="Times New Roman" pitchFamily="18" charset="0"/>
              </a:rPr>
              <a:t>epilepsy, </a:t>
            </a: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coma, </a:t>
            </a:r>
            <a:r>
              <a:rPr lang="en-US" sz="2400" dirty="0" smtClean="0">
                <a:cs typeface="Times New Roman" pitchFamily="18" charset="0"/>
              </a:rPr>
              <a:t>sleep disorders,</a:t>
            </a: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confirmation of brain death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5334000"/>
            <a:ext cx="77724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/>
              <a:t>Tumors, brain abscesses, blood clots, and infection may cause abnormal patterns in electrical activity.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33400" y="1262218"/>
            <a:ext cx="8001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buClr>
                <a:srgbClr val="CC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For a baseline recording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patient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is instructed to</a:t>
            </a:r>
          </a:p>
          <a:p>
            <a:pPr marL="457200" indent="-457200" algn="just">
              <a:lnSpc>
                <a:spcPct val="150000"/>
              </a:lnSpc>
              <a:buClr>
                <a:srgbClr val="CC0000"/>
              </a:buClr>
              <a:buAutoNum type="arabicPeriod"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quietly with both eyes closed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resting phase)</a:t>
            </a:r>
          </a:p>
          <a:p>
            <a:pPr marL="457200" indent="-457200" algn="just">
              <a:lnSpc>
                <a:spcPct val="150000"/>
              </a:lnSpc>
              <a:buClr>
                <a:srgbClr val="CC0000"/>
              </a:buClr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hyperventilate for 3 to 4 minutes and then look at a bright, flashing light for stimulation.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 activation procedures)</a:t>
            </a:r>
          </a:p>
          <a:p>
            <a:pPr algn="just">
              <a:lnSpc>
                <a:spcPct val="150000"/>
              </a:lnSpc>
              <a:buClr>
                <a:srgbClr val="CC0000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to evoke abnormal electrical discharges, such as seizure potentials. </a:t>
            </a:r>
          </a:p>
        </p:txBody>
      </p:sp>
      <p:pic>
        <p:nvPicPr>
          <p:cNvPr id="4" name="Picture 2" descr="https://www.brennerchildrens.org/images/brenner/image/ial/images/884/884_image.gif"/>
          <p:cNvPicPr>
            <a:picLocks noChangeAspect="1" noChangeArrowheads="1"/>
          </p:cNvPicPr>
          <p:nvPr/>
        </p:nvPicPr>
        <p:blipFill>
          <a:blip r:embed="rId2" cstate="print">
            <a:lum bright="2000" contrast="2000"/>
          </a:blip>
          <a:srcRect/>
          <a:stretch>
            <a:fillRect/>
          </a:stretch>
        </p:blipFill>
        <p:spPr bwMode="auto">
          <a:xfrm>
            <a:off x="2057400" y="4876800"/>
            <a:ext cx="4724400" cy="1693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10302</TotalTime>
  <Words>1142</Words>
  <Application>Microsoft Office PowerPoint</Application>
  <PresentationFormat>عرض على الشاشة (3:4)‏</PresentationFormat>
  <Paragraphs>115</Paragraphs>
  <Slides>20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عرض تقديمي في PowerPoint</vt:lpstr>
      <vt:lpstr>Outline; </vt:lpstr>
      <vt:lpstr>Objectives </vt:lpstr>
      <vt:lpstr>عرض تقديمي في PowerPoint</vt:lpstr>
      <vt:lpstr>عرض تقديمي في PowerPoint</vt:lpstr>
      <vt:lpstr>عرض تقديمي في PowerPoint</vt:lpstr>
      <vt:lpstr>PURPOSE</vt:lpstr>
      <vt:lpstr>عرض تقديمي في PowerPoint</vt:lpstr>
      <vt:lpstr>عرض تقديمي في PowerPoint</vt:lpstr>
      <vt:lpstr>عرض تقديمي في PowerPoint</vt:lpstr>
      <vt:lpstr>Types of EEG test:</vt:lpstr>
      <vt:lpstr>Types of EEG test:</vt:lpstr>
      <vt:lpstr>Nursing Interventions </vt:lpstr>
      <vt:lpstr>عرض تقديمي في PowerPoint</vt:lpstr>
      <vt:lpstr>عرض تقديمي في PowerPoint</vt:lpstr>
      <vt:lpstr>Normal Results</vt:lpstr>
      <vt:lpstr>Abnormal Results</vt:lpstr>
      <vt:lpstr>Common factors affecting EEG recording ( artifacts)</vt:lpstr>
      <vt:lpstr>Complications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Electroencephalogram  (EEG)</dc:title>
  <dc:creator>USER1</dc:creator>
  <cp:lastModifiedBy>Amal Barasheed</cp:lastModifiedBy>
  <cp:revision>73</cp:revision>
  <dcterms:created xsi:type="dcterms:W3CDTF">2006-08-16T00:00:00Z</dcterms:created>
  <dcterms:modified xsi:type="dcterms:W3CDTF">2016-02-10T11:27:37Z</dcterms:modified>
</cp:coreProperties>
</file>