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handoutMasterIdLst>
    <p:handoutMasterId r:id="rId32"/>
  </p:handoutMasterIdLst>
  <p:sldIdLst>
    <p:sldId id="256" r:id="rId2"/>
    <p:sldId id="258" r:id="rId3"/>
    <p:sldId id="259" r:id="rId4"/>
    <p:sldId id="262" r:id="rId5"/>
    <p:sldId id="263" r:id="rId6"/>
    <p:sldId id="264" r:id="rId7"/>
    <p:sldId id="266" r:id="rId8"/>
    <p:sldId id="267" r:id="rId9"/>
    <p:sldId id="268" r:id="rId10"/>
    <p:sldId id="269" r:id="rId11"/>
    <p:sldId id="270" r:id="rId12"/>
    <p:sldId id="271" r:id="rId13"/>
    <p:sldId id="273" r:id="rId14"/>
    <p:sldId id="274" r:id="rId15"/>
    <p:sldId id="275" r:id="rId16"/>
    <p:sldId id="276" r:id="rId17"/>
    <p:sldId id="277" r:id="rId18"/>
    <p:sldId id="278" r:id="rId19"/>
    <p:sldId id="313" r:id="rId20"/>
    <p:sldId id="307" r:id="rId21"/>
    <p:sldId id="314" r:id="rId22"/>
    <p:sldId id="305" r:id="rId23"/>
    <p:sldId id="306" r:id="rId24"/>
    <p:sldId id="315" r:id="rId25"/>
    <p:sldId id="308" r:id="rId26"/>
    <p:sldId id="309" r:id="rId27"/>
    <p:sldId id="310" r:id="rId28"/>
    <p:sldId id="316" r:id="rId29"/>
    <p:sldId id="311" r:id="rId30"/>
    <p:sldId id="312" r:id="rId31"/>
  </p:sldIdLst>
  <p:sldSz cx="12192000" cy="6858000"/>
  <p:notesSz cx="7053263" cy="93567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800" autoAdjust="0"/>
    <p:restoredTop sz="94660"/>
  </p:normalViewPr>
  <p:slideViewPr>
    <p:cSldViewPr snapToGrid="0">
      <p:cViewPr>
        <p:scale>
          <a:sx n="58" d="100"/>
          <a:sy n="58" d="100"/>
        </p:scale>
        <p:origin x="-474" y="-1194"/>
      </p:cViewPr>
      <p:guideLst>
        <p:guide orient="horz" pos="2160"/>
        <p:guide pos="3840"/>
      </p:guideLst>
    </p:cSldViewPr>
  </p:slideViewPr>
  <p:notesTextViewPr>
    <p:cViewPr>
      <p:scale>
        <a:sx n="1" d="1"/>
        <a:sy n="1" d="1"/>
      </p:scale>
      <p:origin x="0" y="0"/>
    </p:cViewPr>
  </p:notesTextViewPr>
  <p:sorterViewPr>
    <p:cViewPr>
      <p:scale>
        <a:sx n="100" d="100"/>
        <a:sy n="100" d="100"/>
      </p:scale>
      <p:origin x="0" y="-1389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9461"/>
          </a:xfrm>
          <a:prstGeom prst="rect">
            <a:avLst/>
          </a:prstGeom>
        </p:spPr>
        <p:txBody>
          <a:bodyPr vert="horz" lIns="93763" tIns="46881" rIns="93763" bIns="46881" rtlCol="0"/>
          <a:lstStyle>
            <a:lvl1pPr algn="l">
              <a:defRPr sz="1200"/>
            </a:lvl1pPr>
          </a:lstStyle>
          <a:p>
            <a:endParaRPr lang="en-US"/>
          </a:p>
        </p:txBody>
      </p:sp>
      <p:sp>
        <p:nvSpPr>
          <p:cNvPr id="3" name="Date Placeholder 2"/>
          <p:cNvSpPr>
            <a:spLocks noGrp="1"/>
          </p:cNvSpPr>
          <p:nvPr>
            <p:ph type="dt" sz="quarter" idx="1"/>
          </p:nvPr>
        </p:nvSpPr>
        <p:spPr>
          <a:xfrm>
            <a:off x="3995217" y="0"/>
            <a:ext cx="3056414" cy="469461"/>
          </a:xfrm>
          <a:prstGeom prst="rect">
            <a:avLst/>
          </a:prstGeom>
        </p:spPr>
        <p:txBody>
          <a:bodyPr vert="horz" lIns="93763" tIns="46881" rIns="93763" bIns="46881" rtlCol="0"/>
          <a:lstStyle>
            <a:lvl1pPr algn="r">
              <a:defRPr sz="1200"/>
            </a:lvl1pPr>
          </a:lstStyle>
          <a:p>
            <a:fld id="{BD13560D-8136-46A3-ACD9-6298DFA595F9}" type="datetimeFigureOut">
              <a:rPr lang="en-US" smtClean="0"/>
              <a:t>2/10/2016</a:t>
            </a:fld>
            <a:endParaRPr lang="en-US"/>
          </a:p>
        </p:txBody>
      </p:sp>
      <p:sp>
        <p:nvSpPr>
          <p:cNvPr id="4" name="Footer Placeholder 3"/>
          <p:cNvSpPr>
            <a:spLocks noGrp="1"/>
          </p:cNvSpPr>
          <p:nvPr>
            <p:ph type="ftr" sz="quarter" idx="2"/>
          </p:nvPr>
        </p:nvSpPr>
        <p:spPr>
          <a:xfrm>
            <a:off x="0" y="8887265"/>
            <a:ext cx="3056414" cy="469460"/>
          </a:xfrm>
          <a:prstGeom prst="rect">
            <a:avLst/>
          </a:prstGeom>
        </p:spPr>
        <p:txBody>
          <a:bodyPr vert="horz" lIns="93763" tIns="46881" rIns="93763" bIns="46881" rtlCol="0" anchor="b"/>
          <a:lstStyle>
            <a:lvl1pPr algn="l">
              <a:defRPr sz="1200"/>
            </a:lvl1pPr>
          </a:lstStyle>
          <a:p>
            <a:endParaRPr lang="en-US"/>
          </a:p>
        </p:txBody>
      </p:sp>
      <p:sp>
        <p:nvSpPr>
          <p:cNvPr id="5" name="Slide Number Placeholder 4"/>
          <p:cNvSpPr>
            <a:spLocks noGrp="1"/>
          </p:cNvSpPr>
          <p:nvPr>
            <p:ph type="sldNum" sz="quarter" idx="3"/>
          </p:nvPr>
        </p:nvSpPr>
        <p:spPr>
          <a:xfrm>
            <a:off x="3995217" y="8887265"/>
            <a:ext cx="3056414" cy="469460"/>
          </a:xfrm>
          <a:prstGeom prst="rect">
            <a:avLst/>
          </a:prstGeom>
        </p:spPr>
        <p:txBody>
          <a:bodyPr vert="horz" lIns="93763" tIns="46881" rIns="93763" bIns="46881" rtlCol="0" anchor="b"/>
          <a:lstStyle>
            <a:lvl1pPr algn="r">
              <a:defRPr sz="1200"/>
            </a:lvl1pPr>
          </a:lstStyle>
          <a:p>
            <a:fld id="{AEBEDBB8-14E9-4EE1-A7BE-BE89E311CE32}" type="slidenum">
              <a:rPr lang="en-US" smtClean="0"/>
              <a:t>‹#›</a:t>
            </a:fld>
            <a:endParaRPr lang="en-US"/>
          </a:p>
        </p:txBody>
      </p:sp>
    </p:spTree>
    <p:extLst>
      <p:ext uri="{BB962C8B-B14F-4D97-AF65-F5344CB8AC3E}">
        <p14:creationId xmlns:p14="http://schemas.microsoft.com/office/powerpoint/2010/main" val="387026589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2/10/2016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2/10/2016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2/10/2016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2/10/2016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2/10/2016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2/10/2016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2/10/2016</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W1faSbFuLl8" TargetMode="External"/><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2" descr="http://images.medicinenet.com/images/slideshow/abdominal-pain-in-children-s17-photo-of-doctor-examining-stomach-of-girl.jpg"/>
          <p:cNvPicPr>
            <a:picLocks noChangeAspect="1" noChangeArrowheads="1"/>
          </p:cNvPicPr>
          <p:nvPr/>
        </p:nvPicPr>
        <p:blipFill>
          <a:blip r:embed="rId2" cstate="print"/>
          <a:srcRect/>
          <a:stretch>
            <a:fillRect/>
          </a:stretch>
        </p:blipFill>
        <p:spPr bwMode="auto">
          <a:xfrm>
            <a:off x="1524000" y="0"/>
            <a:ext cx="9144000" cy="6858000"/>
          </a:xfrm>
          <a:prstGeom prst="rect">
            <a:avLst/>
          </a:prstGeom>
          <a:ln>
            <a:noFill/>
          </a:ln>
          <a:effectLst>
            <a:softEdge rad="112500"/>
          </a:effectLst>
        </p:spPr>
      </p:pic>
      <p:pic>
        <p:nvPicPr>
          <p:cNvPr id="5" name="Picture 4"/>
          <p:cNvPicPr>
            <a:picLocks noChangeAspect="1"/>
          </p:cNvPicPr>
          <p:nvPr/>
        </p:nvPicPr>
        <p:blipFill>
          <a:blip r:embed="rId3"/>
          <a:stretch>
            <a:fillRect/>
          </a:stretch>
        </p:blipFill>
        <p:spPr>
          <a:xfrm>
            <a:off x="1751012" y="609454"/>
            <a:ext cx="8455885" cy="1676545"/>
          </a:xfrm>
          <a:prstGeom prst="rect">
            <a:avLst/>
          </a:prstGeom>
        </p:spPr>
      </p:pic>
    </p:spTree>
    <p:extLst>
      <p:ext uri="{BB962C8B-B14F-4D97-AF65-F5344CB8AC3E}">
        <p14:creationId xmlns:p14="http://schemas.microsoft.com/office/powerpoint/2010/main" val="3969109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52600" y="2133600"/>
            <a:ext cx="8686800" cy="4154984"/>
          </a:xfrm>
          <a:prstGeom prst="rect">
            <a:avLst/>
          </a:prstGeom>
        </p:spPr>
        <p:txBody>
          <a:bodyPr wrap="square">
            <a:spAutoFit/>
          </a:bodyPr>
          <a:lstStyle/>
          <a:p>
            <a:pPr>
              <a:buClr>
                <a:srgbClr val="FF0000"/>
              </a:buClr>
              <a:buFont typeface="Wingdings" pitchFamily="2" charset="2"/>
              <a:buChar char="Ø"/>
            </a:pPr>
            <a:r>
              <a:rPr lang="en-US" sz="2400" dirty="0" smtClean="0"/>
              <a:t> No sedation or anesthetic is required.</a:t>
            </a:r>
          </a:p>
          <a:p>
            <a:pPr>
              <a:buClr>
                <a:srgbClr val="FF0000"/>
              </a:buClr>
              <a:buFont typeface="Wingdings" pitchFamily="2" charset="2"/>
              <a:buChar char="Ø"/>
            </a:pPr>
            <a:r>
              <a:rPr lang="en-US" sz="2400" dirty="0" smtClean="0"/>
              <a:t>The </a:t>
            </a:r>
            <a:r>
              <a:rPr lang="en-US" sz="2400" dirty="0"/>
              <a:t>small bowel is about 6 meters long and the </a:t>
            </a:r>
            <a:r>
              <a:rPr lang="en-US" sz="2400" u="sng" dirty="0"/>
              <a:t>capsule takes about 8 hours to </a:t>
            </a:r>
            <a:r>
              <a:rPr lang="en-US" sz="2400" dirty="0"/>
              <a:t>travel through it</a:t>
            </a:r>
          </a:p>
          <a:p>
            <a:pPr>
              <a:buClr>
                <a:srgbClr val="FF0000"/>
              </a:buClr>
            </a:pPr>
            <a:endParaRPr lang="en-US" sz="2400" dirty="0"/>
          </a:p>
          <a:p>
            <a:pPr>
              <a:buClr>
                <a:srgbClr val="FF0000"/>
              </a:buClr>
              <a:buFont typeface="Wingdings" pitchFamily="2" charset="2"/>
              <a:buChar char="Ø"/>
            </a:pPr>
            <a:r>
              <a:rPr lang="en-US" sz="2400" dirty="0"/>
              <a:t>After approximately 8 hours, the recording device is removed, the physician downloads image data from the recorder to a PC and views the images to make a diagnosis. </a:t>
            </a:r>
          </a:p>
          <a:p>
            <a:pPr>
              <a:buClr>
                <a:srgbClr val="FF0000"/>
              </a:buClr>
              <a:buFont typeface="Wingdings" pitchFamily="2" charset="2"/>
              <a:buChar char="Ø"/>
            </a:pPr>
            <a:r>
              <a:rPr lang="en-US" sz="2400" dirty="0"/>
              <a:t>The capsule will be excreted naturally through the digestive tract.</a:t>
            </a:r>
          </a:p>
          <a:p>
            <a:pPr>
              <a:buClr>
                <a:srgbClr val="FF0000"/>
              </a:buClr>
            </a:pPr>
            <a:endParaRPr lang="en-US" sz="2400" dirty="0"/>
          </a:p>
        </p:txBody>
      </p:sp>
      <p:pic>
        <p:nvPicPr>
          <p:cNvPr id="6" name="Picture 2" descr="http://www.swgispecialists.com/images/Capsule_endoscopy.jpg"/>
          <p:cNvPicPr>
            <a:picLocks noChangeAspect="1" noChangeArrowheads="1"/>
          </p:cNvPicPr>
          <p:nvPr/>
        </p:nvPicPr>
        <p:blipFill>
          <a:blip r:embed="rId2" cstate="print"/>
          <a:srcRect/>
          <a:stretch>
            <a:fillRect/>
          </a:stretch>
        </p:blipFill>
        <p:spPr bwMode="auto">
          <a:xfrm>
            <a:off x="1524000" y="0"/>
            <a:ext cx="9144000" cy="1981200"/>
          </a:xfrm>
          <a:prstGeom prst="rect">
            <a:avLst/>
          </a:prstGeom>
          <a:ln>
            <a:noFill/>
          </a:ln>
          <a:effectLst>
            <a:softEdge rad="112500"/>
          </a:effectLst>
        </p:spPr>
      </p:pic>
      <p:sp>
        <p:nvSpPr>
          <p:cNvPr id="7" name="Title 1"/>
          <p:cNvSpPr>
            <a:spLocks noGrp="1"/>
          </p:cNvSpPr>
          <p:nvPr>
            <p:ph type="title"/>
          </p:nvPr>
        </p:nvSpPr>
        <p:spPr>
          <a:xfrm>
            <a:off x="1981200" y="844062"/>
            <a:ext cx="5029200" cy="1091100"/>
          </a:xfrm>
          <a:effectLst>
            <a:innerShdw blurRad="63500" dist="50800" dir="13500000">
              <a:prstClr val="black">
                <a:alpha val="50000"/>
              </a:prstClr>
            </a:innerShdw>
          </a:effectLst>
        </p:spPr>
        <p:txBody>
          <a:bodyPr>
            <a:normAutofit fontScale="90000"/>
          </a:bodyPr>
          <a:lstStyle/>
          <a:p>
            <a:pPr algn="l"/>
            <a:r>
              <a:rPr lang="en-US" sz="5300" b="1" i="1" u="sng" dirty="0" smtClean="0">
                <a:solidFill>
                  <a:srgbClr val="FF0000"/>
                </a:solidFill>
                <a:effectLst>
                  <a:outerShdw blurRad="38100" dist="38100" dir="2700000" algn="tl">
                    <a:srgbClr val="000000">
                      <a:alpha val="43137"/>
                    </a:srgbClr>
                  </a:outerShdw>
                </a:effectLst>
              </a:rPr>
              <a:t>Capsule Endoscopy</a:t>
            </a:r>
            <a:r>
              <a:rPr lang="en-US" dirty="0" smtClean="0"/>
              <a:t/>
            </a:r>
            <a:br>
              <a:rPr lang="en-US" dirty="0" smtClean="0"/>
            </a:br>
            <a:r>
              <a:rPr lang="en-US" dirty="0" smtClean="0"/>
              <a:t/>
            </a:r>
            <a:br>
              <a:rPr lang="en-US" dirty="0" smtClean="0"/>
            </a:br>
            <a:r>
              <a:rPr lang="en-US" dirty="0" smtClean="0"/>
              <a:t> </a:t>
            </a:r>
            <a:endParaRPr lang="en-US" dirty="0"/>
          </a:p>
        </p:txBody>
      </p:sp>
    </p:spTree>
    <p:extLst>
      <p:ext uri="{BB962C8B-B14F-4D97-AF65-F5344CB8AC3E}">
        <p14:creationId xmlns:p14="http://schemas.microsoft.com/office/powerpoint/2010/main" val="14705695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4294967295"/>
          </p:nvPr>
        </p:nvSpPr>
        <p:spPr>
          <a:xfrm>
            <a:off x="1981200" y="1600201"/>
            <a:ext cx="8229600" cy="4525963"/>
          </a:xfrm>
          <a:prstGeom prst="rect">
            <a:avLst/>
          </a:prstGeom>
        </p:spPr>
        <p:txBody>
          <a:bodyPr/>
          <a:lstStyle/>
          <a:p>
            <a:endParaRPr lang="en-US"/>
          </a:p>
        </p:txBody>
      </p:sp>
      <p:pic>
        <p:nvPicPr>
          <p:cNvPr id="14337" name="Picture 1"/>
          <p:cNvPicPr>
            <a:picLocks noChangeAspect="1" noChangeArrowheads="1"/>
          </p:cNvPicPr>
          <p:nvPr/>
        </p:nvPicPr>
        <p:blipFill>
          <a:blip r:embed="rId2" cstate="print"/>
          <a:srcRect/>
          <a:stretch>
            <a:fillRect/>
          </a:stretch>
        </p:blipFill>
        <p:spPr bwMode="auto">
          <a:xfrm>
            <a:off x="1524000" y="0"/>
            <a:ext cx="9144000" cy="6858000"/>
          </a:xfrm>
          <a:prstGeom prst="rect">
            <a:avLst/>
          </a:prstGeom>
          <a:noFill/>
          <a:ln w="9525">
            <a:noFill/>
            <a:miter lim="800000"/>
            <a:headEnd/>
            <a:tailEnd/>
          </a:ln>
        </p:spPr>
      </p:pic>
    </p:spTree>
    <p:extLst>
      <p:ext uri="{BB962C8B-B14F-4D97-AF65-F5344CB8AC3E}">
        <p14:creationId xmlns:p14="http://schemas.microsoft.com/office/powerpoint/2010/main" val="23994683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8521" y="168351"/>
            <a:ext cx="5277416" cy="858591"/>
          </a:xfrm>
        </p:spPr>
        <p:txBody>
          <a:bodyPr/>
          <a:lstStyle/>
          <a:p>
            <a:r>
              <a:rPr lang="en-US" b="1" i="1" u="sng" dirty="0" smtClean="0">
                <a:solidFill>
                  <a:srgbClr val="FF0000"/>
                </a:solidFill>
                <a:effectLst>
                  <a:outerShdw blurRad="38100" dist="38100" dir="2700000" algn="tl">
                    <a:srgbClr val="000000">
                      <a:alpha val="43137"/>
                    </a:srgbClr>
                  </a:outerShdw>
                </a:effectLst>
              </a:rPr>
              <a:t>Indications </a:t>
            </a:r>
            <a:endParaRPr lang="en-US" b="1" i="1" u="sng"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4294967295"/>
          </p:nvPr>
        </p:nvSpPr>
        <p:spPr>
          <a:xfrm>
            <a:off x="1213104" y="1216153"/>
            <a:ext cx="6175248" cy="4983163"/>
          </a:xfrm>
          <a:prstGeom prst="rect">
            <a:avLst/>
          </a:prstGeom>
        </p:spPr>
        <p:txBody>
          <a:bodyPr>
            <a:normAutofit fontScale="77500" lnSpcReduction="20000"/>
          </a:bodyPr>
          <a:lstStyle/>
          <a:p>
            <a:pPr>
              <a:lnSpc>
                <a:spcPct val="120000"/>
              </a:lnSpc>
              <a:buClr>
                <a:srgbClr val="FF0000"/>
              </a:buClr>
              <a:buFont typeface="Wingdings" pitchFamily="2" charset="2"/>
              <a:buChar char="Ø"/>
            </a:pPr>
            <a:r>
              <a:rPr lang="en-US" dirty="0" err="1" smtClean="0"/>
              <a:t>Dysphagia</a:t>
            </a:r>
            <a:r>
              <a:rPr lang="en-US" dirty="0" smtClean="0"/>
              <a:t>.</a:t>
            </a:r>
          </a:p>
          <a:p>
            <a:pPr>
              <a:lnSpc>
                <a:spcPct val="120000"/>
              </a:lnSpc>
              <a:buClr>
                <a:srgbClr val="FF0000"/>
              </a:buClr>
              <a:buFont typeface="Wingdings" pitchFamily="2" charset="2"/>
              <a:buChar char="Ø"/>
            </a:pPr>
            <a:r>
              <a:rPr lang="en-US" dirty="0" smtClean="0"/>
              <a:t>Esophageal reflux symptoms that persist or recur despite appropriate therapy.</a:t>
            </a:r>
          </a:p>
          <a:p>
            <a:pPr>
              <a:lnSpc>
                <a:spcPct val="120000"/>
              </a:lnSpc>
              <a:buClr>
                <a:srgbClr val="FF0000"/>
              </a:buClr>
              <a:buFont typeface="Wingdings" pitchFamily="2" charset="2"/>
              <a:buChar char="Ø"/>
            </a:pPr>
            <a:r>
              <a:rPr lang="en-US" dirty="0" smtClean="0"/>
              <a:t>Persistent vomiting of unknown cause.</a:t>
            </a:r>
          </a:p>
          <a:p>
            <a:pPr>
              <a:lnSpc>
                <a:spcPct val="120000"/>
              </a:lnSpc>
              <a:buClr>
                <a:srgbClr val="FF0000"/>
              </a:buClr>
              <a:buFont typeface="Wingdings" pitchFamily="2" charset="2"/>
              <a:buChar char="Ø"/>
            </a:pPr>
            <a:r>
              <a:rPr lang="en-US" dirty="0" smtClean="0"/>
              <a:t>For confirmation and specific </a:t>
            </a:r>
            <a:r>
              <a:rPr lang="en-US" dirty="0" err="1" smtClean="0"/>
              <a:t>histologic</a:t>
            </a:r>
            <a:r>
              <a:rPr lang="en-US" dirty="0" smtClean="0"/>
              <a:t> diagnosis of </a:t>
            </a:r>
            <a:r>
              <a:rPr lang="en-US" dirty="0" err="1" smtClean="0"/>
              <a:t>radiologically</a:t>
            </a:r>
            <a:r>
              <a:rPr lang="en-US" dirty="0" smtClean="0"/>
              <a:t> demonstrated lesions</a:t>
            </a:r>
          </a:p>
          <a:p>
            <a:pPr>
              <a:lnSpc>
                <a:spcPct val="120000"/>
              </a:lnSpc>
              <a:buClr>
                <a:srgbClr val="FF0000"/>
              </a:buClr>
              <a:buFont typeface="Wingdings" pitchFamily="2" charset="2"/>
              <a:buChar char="Ø"/>
            </a:pPr>
            <a:r>
              <a:rPr lang="en-US" dirty="0" smtClean="0"/>
              <a:t>In patients with active GI bleeding or recent bleeding.</a:t>
            </a:r>
          </a:p>
          <a:p>
            <a:pPr>
              <a:lnSpc>
                <a:spcPct val="120000"/>
              </a:lnSpc>
              <a:buClr>
                <a:srgbClr val="FF0000"/>
              </a:buClr>
              <a:buFont typeface="Wingdings" pitchFamily="2" charset="2"/>
              <a:buChar char="Ø"/>
            </a:pPr>
            <a:r>
              <a:rPr lang="en-US" dirty="0" smtClean="0"/>
              <a:t>When sampling of tissue or fluid is indicated.</a:t>
            </a:r>
          </a:p>
          <a:p>
            <a:pPr>
              <a:lnSpc>
                <a:spcPct val="120000"/>
              </a:lnSpc>
              <a:buClr>
                <a:srgbClr val="FF0000"/>
              </a:buClr>
              <a:buFont typeface="Wingdings" pitchFamily="2" charset="2"/>
              <a:buChar char="Ø"/>
            </a:pPr>
            <a:r>
              <a:rPr lang="en-US" dirty="0" smtClean="0"/>
              <a:t>Treatment of bleeding lesions such as ulcers, tumors,</a:t>
            </a:r>
          </a:p>
          <a:p>
            <a:pPr>
              <a:lnSpc>
                <a:spcPct val="120000"/>
              </a:lnSpc>
              <a:buClr>
                <a:srgbClr val="FF0000"/>
              </a:buClr>
              <a:buFont typeface="Wingdings" pitchFamily="2" charset="2"/>
              <a:buChar char="Ø"/>
            </a:pPr>
            <a:r>
              <a:rPr lang="en-US" dirty="0" smtClean="0"/>
              <a:t>Removal of foreign bodies.</a:t>
            </a:r>
          </a:p>
          <a:p>
            <a:pPr>
              <a:lnSpc>
                <a:spcPct val="120000"/>
              </a:lnSpc>
              <a:buClr>
                <a:srgbClr val="FF0000"/>
              </a:buClr>
              <a:buFont typeface="Wingdings" pitchFamily="2" charset="2"/>
              <a:buChar char="Ø"/>
            </a:pPr>
            <a:r>
              <a:rPr lang="en-US" dirty="0" smtClean="0"/>
              <a:t>Placement of feeding or drainage tubes (</a:t>
            </a:r>
            <a:r>
              <a:rPr lang="en-US" dirty="0" err="1" smtClean="0"/>
              <a:t>eg</a:t>
            </a:r>
            <a:r>
              <a:rPr lang="en-US" dirty="0" smtClean="0"/>
              <a:t>, </a:t>
            </a:r>
            <a:r>
              <a:rPr lang="en-US" dirty="0" err="1" smtClean="0"/>
              <a:t>percutaneous</a:t>
            </a:r>
            <a:r>
              <a:rPr lang="en-US" dirty="0" smtClean="0"/>
              <a:t> endoscopic </a:t>
            </a:r>
            <a:r>
              <a:rPr lang="en-US" dirty="0" err="1" smtClean="0"/>
              <a:t>gastrostomy</a:t>
            </a:r>
            <a:r>
              <a:rPr lang="en-US" dirty="0" smtClean="0"/>
              <a:t>).</a:t>
            </a:r>
          </a:p>
          <a:p>
            <a:endParaRPr lang="en-US" dirty="0"/>
          </a:p>
        </p:txBody>
      </p:sp>
      <p:sp>
        <p:nvSpPr>
          <p:cNvPr id="4" name="Rectangle 3"/>
          <p:cNvSpPr/>
          <p:nvPr/>
        </p:nvSpPr>
        <p:spPr>
          <a:xfrm>
            <a:off x="7699248" y="1713268"/>
            <a:ext cx="4224528" cy="2862322"/>
          </a:xfrm>
          <a:prstGeom prst="rect">
            <a:avLst/>
          </a:prstGeom>
          <a:ln>
            <a:solidFill>
              <a:schemeClr val="accent1"/>
            </a:solidFill>
          </a:ln>
        </p:spPr>
        <p:txBody>
          <a:bodyPr wrap="square">
            <a:spAutoFit/>
          </a:bodyPr>
          <a:lstStyle/>
          <a:p>
            <a:pPr>
              <a:buClr>
                <a:srgbClr val="FF0000"/>
              </a:buClr>
              <a:buFont typeface="Wingdings" pitchFamily="2" charset="2"/>
              <a:buChar char="Ø"/>
            </a:pPr>
            <a:r>
              <a:rPr lang="en-US" sz="3600" dirty="0"/>
              <a:t>Acute MI</a:t>
            </a:r>
          </a:p>
          <a:p>
            <a:pPr>
              <a:buClr>
                <a:srgbClr val="FF0000"/>
              </a:buClr>
              <a:buFont typeface="Wingdings" pitchFamily="2" charset="2"/>
              <a:buChar char="Ø"/>
            </a:pPr>
            <a:r>
              <a:rPr lang="en-US" sz="3600" dirty="0"/>
              <a:t>Peritonitis</a:t>
            </a:r>
          </a:p>
          <a:p>
            <a:pPr>
              <a:buClr>
                <a:srgbClr val="FF0000"/>
              </a:buClr>
              <a:buFont typeface="Wingdings" pitchFamily="2" charset="2"/>
              <a:buChar char="Ø"/>
            </a:pPr>
            <a:r>
              <a:rPr lang="en-US" sz="3600" dirty="0"/>
              <a:t>Acute perforation</a:t>
            </a:r>
          </a:p>
          <a:p>
            <a:pPr>
              <a:buClr>
                <a:srgbClr val="FF0000"/>
              </a:buClr>
              <a:buFont typeface="Wingdings" pitchFamily="2" charset="2"/>
              <a:buChar char="Ø"/>
            </a:pPr>
            <a:r>
              <a:rPr lang="en-US" sz="3600" dirty="0"/>
              <a:t>Patients who are taking anticoagulants</a:t>
            </a:r>
          </a:p>
        </p:txBody>
      </p:sp>
      <p:sp>
        <p:nvSpPr>
          <p:cNvPr id="5" name="Title 1"/>
          <p:cNvSpPr txBox="1">
            <a:spLocks/>
          </p:cNvSpPr>
          <p:nvPr/>
        </p:nvSpPr>
        <p:spPr>
          <a:xfrm>
            <a:off x="6646360" y="357562"/>
            <a:ext cx="5277416" cy="85859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lang="en-US" b="1" i="1" u="sng" dirty="0" err="1" smtClean="0">
                <a:solidFill>
                  <a:srgbClr val="FF0000"/>
                </a:solidFill>
                <a:effectLst>
                  <a:outerShdw blurRad="38100" dist="38100" dir="2700000" algn="tl">
                    <a:srgbClr val="000000">
                      <a:alpha val="43137"/>
                    </a:srgbClr>
                  </a:outerShdw>
                </a:effectLst>
              </a:rPr>
              <a:t>CONTRAIndications</a:t>
            </a:r>
            <a:r>
              <a:rPr lang="en-US" b="1" i="1" u="sng" dirty="0" smtClean="0">
                <a:solidFill>
                  <a:srgbClr val="FF0000"/>
                </a:solidFill>
                <a:effectLst>
                  <a:outerShdw blurRad="38100" dist="38100" dir="2700000" algn="tl">
                    <a:srgbClr val="000000">
                      <a:alpha val="43137"/>
                    </a:srgbClr>
                  </a:outerShdw>
                </a:effectLst>
              </a:rPr>
              <a:t> </a:t>
            </a:r>
            <a:endParaRPr lang="en-US" b="1" i="1" u="sng"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191164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211015"/>
            <a:ext cx="10364451" cy="1084387"/>
          </a:xfrm>
        </p:spPr>
        <p:txBody>
          <a:bodyPr/>
          <a:lstStyle/>
          <a:p>
            <a:r>
              <a:rPr lang="en-US" b="1" i="1" u="sng" dirty="0" smtClean="0">
                <a:solidFill>
                  <a:srgbClr val="FF0000"/>
                </a:solidFill>
                <a:effectLst>
                  <a:outerShdw blurRad="38100" dist="38100" dir="2700000" algn="tl">
                    <a:srgbClr val="000000">
                      <a:alpha val="43137"/>
                    </a:srgbClr>
                  </a:outerShdw>
                </a:effectLst>
              </a:rPr>
              <a:t>Complications </a:t>
            </a:r>
            <a:endParaRPr lang="en-US" b="1" i="1" u="sng"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4294967295"/>
          </p:nvPr>
        </p:nvSpPr>
        <p:spPr>
          <a:xfrm>
            <a:off x="1905000" y="1295401"/>
            <a:ext cx="8229600" cy="4983163"/>
          </a:xfrm>
          <a:prstGeom prst="rect">
            <a:avLst/>
          </a:prstGeom>
        </p:spPr>
        <p:txBody>
          <a:bodyPr>
            <a:normAutofit fontScale="40000" lnSpcReduction="20000"/>
          </a:bodyPr>
          <a:lstStyle/>
          <a:p>
            <a:pPr>
              <a:lnSpc>
                <a:spcPct val="120000"/>
              </a:lnSpc>
              <a:buClr>
                <a:srgbClr val="FF0000"/>
              </a:buClr>
              <a:buFont typeface="Wingdings" pitchFamily="2" charset="2"/>
              <a:buChar char="Ø"/>
            </a:pPr>
            <a:r>
              <a:rPr lang="en-US" sz="4500" dirty="0"/>
              <a:t>Cardiopulmonary complications related to sedation and analgesia (most common types)</a:t>
            </a:r>
          </a:p>
          <a:p>
            <a:pPr>
              <a:lnSpc>
                <a:spcPct val="120000"/>
              </a:lnSpc>
              <a:buClr>
                <a:srgbClr val="FF0000"/>
              </a:buClr>
              <a:buNone/>
            </a:pPr>
            <a:endParaRPr lang="en-US" sz="4500" dirty="0"/>
          </a:p>
          <a:p>
            <a:pPr>
              <a:lnSpc>
                <a:spcPct val="120000"/>
              </a:lnSpc>
              <a:buClr>
                <a:srgbClr val="FF0000"/>
              </a:buClr>
              <a:buFont typeface="Wingdings" pitchFamily="2" charset="2"/>
              <a:buChar char="Ø"/>
            </a:pPr>
            <a:r>
              <a:rPr lang="en-US" sz="4500" dirty="0"/>
              <a:t>Aspiration pneumonia ( Aspiration of gastric contents into the lungs is common, and may result in death).</a:t>
            </a:r>
          </a:p>
          <a:p>
            <a:pPr>
              <a:lnSpc>
                <a:spcPct val="120000"/>
              </a:lnSpc>
              <a:buClr>
                <a:srgbClr val="FF0000"/>
              </a:buClr>
              <a:buFont typeface="Wingdings" pitchFamily="2" charset="2"/>
              <a:buChar char="Ø"/>
            </a:pPr>
            <a:endParaRPr lang="en-US" sz="4500" dirty="0"/>
          </a:p>
          <a:p>
            <a:pPr>
              <a:lnSpc>
                <a:spcPct val="120000"/>
              </a:lnSpc>
              <a:buClr>
                <a:srgbClr val="FF0000"/>
              </a:buClr>
              <a:buFont typeface="Wingdings" pitchFamily="2" charset="2"/>
              <a:buChar char="Ø"/>
            </a:pPr>
            <a:r>
              <a:rPr lang="en-US" sz="4500" dirty="0"/>
              <a:t>Infectious complications related to diagnostic endoscopy (procedure itself , contaminated equipment)</a:t>
            </a:r>
          </a:p>
          <a:p>
            <a:pPr>
              <a:lnSpc>
                <a:spcPct val="120000"/>
              </a:lnSpc>
              <a:buClr>
                <a:srgbClr val="FF0000"/>
              </a:buClr>
              <a:buNone/>
            </a:pPr>
            <a:endParaRPr lang="en-US" sz="4500" dirty="0"/>
          </a:p>
          <a:p>
            <a:pPr>
              <a:lnSpc>
                <a:spcPct val="120000"/>
              </a:lnSpc>
              <a:buClr>
                <a:srgbClr val="FF0000"/>
              </a:buClr>
              <a:buFont typeface="Wingdings" pitchFamily="2" charset="2"/>
              <a:buChar char="Ø"/>
            </a:pPr>
            <a:r>
              <a:rPr lang="en-US" sz="4500" dirty="0"/>
              <a:t>Perforation. </a:t>
            </a:r>
          </a:p>
          <a:p>
            <a:pPr>
              <a:lnSpc>
                <a:spcPct val="120000"/>
              </a:lnSpc>
              <a:buClr>
                <a:srgbClr val="FF0000"/>
              </a:buClr>
              <a:buNone/>
            </a:pPr>
            <a:endParaRPr lang="en-US" sz="4500" dirty="0"/>
          </a:p>
          <a:p>
            <a:pPr>
              <a:lnSpc>
                <a:spcPct val="120000"/>
              </a:lnSpc>
              <a:buClr>
                <a:srgbClr val="FF0000"/>
              </a:buClr>
              <a:buFont typeface="Wingdings" pitchFamily="2" charset="2"/>
              <a:buChar char="Ø"/>
            </a:pPr>
            <a:r>
              <a:rPr lang="en-US" sz="4500" dirty="0"/>
              <a:t>Bleeding (injury to gastric or abdominal wall vessels) </a:t>
            </a:r>
          </a:p>
          <a:p>
            <a:pPr>
              <a:buNone/>
            </a:pPr>
            <a:endParaRPr lang="en-US" dirty="0" smtClean="0"/>
          </a:p>
          <a:p>
            <a:pPr>
              <a:buNone/>
            </a:pPr>
            <a:endParaRPr lang="en-US" dirty="0" smtClean="0"/>
          </a:p>
          <a:p>
            <a:pPr>
              <a:buNone/>
            </a:pPr>
            <a:endParaRPr lang="en-US" dirty="0" smtClean="0"/>
          </a:p>
          <a:p>
            <a:pPr>
              <a:buNone/>
            </a:pPr>
            <a:endParaRPr lang="en-US" dirty="0"/>
          </a:p>
        </p:txBody>
      </p:sp>
    </p:spTree>
    <p:extLst>
      <p:ext uri="{BB962C8B-B14F-4D97-AF65-F5344CB8AC3E}">
        <p14:creationId xmlns:p14="http://schemas.microsoft.com/office/powerpoint/2010/main" val="32282419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152400"/>
            <a:ext cx="8229600" cy="1143000"/>
          </a:xfrm>
        </p:spPr>
        <p:txBody>
          <a:bodyPr/>
          <a:lstStyle/>
          <a:p>
            <a:r>
              <a:rPr lang="en-US" b="1" i="1" u="sng" dirty="0" smtClean="0">
                <a:solidFill>
                  <a:srgbClr val="FF0000"/>
                </a:solidFill>
                <a:effectLst>
                  <a:outerShdw blurRad="38100" dist="38100" dir="2700000" algn="tl">
                    <a:srgbClr val="000000">
                      <a:alpha val="43137"/>
                    </a:srgbClr>
                  </a:outerShdw>
                </a:effectLst>
              </a:rPr>
              <a:t>Nursing interventions</a:t>
            </a:r>
            <a:endParaRPr lang="en-US" b="1" i="1" u="sng"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4294967295"/>
          </p:nvPr>
        </p:nvSpPr>
        <p:spPr>
          <a:xfrm>
            <a:off x="1688592" y="975360"/>
            <a:ext cx="8229600" cy="5562600"/>
          </a:xfrm>
          <a:prstGeom prst="rect">
            <a:avLst/>
          </a:prstGeom>
        </p:spPr>
        <p:txBody>
          <a:bodyPr>
            <a:noAutofit/>
          </a:bodyPr>
          <a:lstStyle/>
          <a:p>
            <a:pPr marL="514350" indent="-514350">
              <a:buClr>
                <a:srgbClr val="00B050"/>
              </a:buClr>
              <a:buFont typeface="Wingdings" pitchFamily="2" charset="2"/>
              <a:buChar char="Ø"/>
            </a:pPr>
            <a:r>
              <a:rPr lang="en-US" b="1" u="sng" dirty="0" smtClean="0">
                <a:solidFill>
                  <a:srgbClr val="00B050"/>
                </a:solidFill>
                <a:effectLst>
                  <a:outerShdw blurRad="38100" dist="38100" dir="2700000" algn="tl">
                    <a:srgbClr val="000000">
                      <a:alpha val="43137"/>
                    </a:srgbClr>
                  </a:outerShdw>
                </a:effectLst>
              </a:rPr>
              <a:t>Before the procedure </a:t>
            </a:r>
          </a:p>
          <a:p>
            <a:pPr marL="514350" indent="-514350">
              <a:buNone/>
            </a:pPr>
            <a:endParaRPr lang="en-US" b="1" u="sng" dirty="0" smtClean="0">
              <a:solidFill>
                <a:srgbClr val="00B050"/>
              </a:solidFill>
              <a:effectLst>
                <a:outerShdw blurRad="38100" dist="38100" dir="2700000" algn="tl">
                  <a:srgbClr val="000000">
                    <a:alpha val="43137"/>
                  </a:srgbClr>
                </a:outerShdw>
              </a:effectLst>
            </a:endParaRPr>
          </a:p>
          <a:p>
            <a:pPr marL="514350" indent="-514350">
              <a:buFont typeface="+mj-lt"/>
              <a:buAutoNum type="arabicParenR"/>
            </a:pPr>
            <a:r>
              <a:rPr lang="en-US" dirty="0" smtClean="0"/>
              <a:t>Explain the following to the patient:</a:t>
            </a:r>
          </a:p>
          <a:p>
            <a:pPr marL="971550" lvl="1" indent="-514350">
              <a:buFont typeface="+mj-lt"/>
              <a:buAutoNum type="arabicParenR"/>
            </a:pPr>
            <a:r>
              <a:rPr lang="en-US" dirty="0" smtClean="0"/>
              <a:t>The type of procedure, advise that someone must accompany the patient to drive home due to the patient being sedated.</a:t>
            </a:r>
          </a:p>
          <a:p>
            <a:pPr marL="971550" lvl="1" indent="-514350">
              <a:buFont typeface="+mj-lt"/>
              <a:buAutoNum type="arabicParenR"/>
            </a:pPr>
            <a:r>
              <a:rPr lang="en-US" dirty="0" smtClean="0"/>
              <a:t>NPO for 8 to 12 hours before the procedure to prevent aspiration and allow for complete visualization of the stomach.</a:t>
            </a:r>
          </a:p>
          <a:p>
            <a:pPr marL="971550" lvl="1" indent="-514350">
              <a:buFont typeface="+mj-lt"/>
              <a:buAutoNum type="arabicParenR"/>
            </a:pPr>
            <a:r>
              <a:rPr lang="en-US" dirty="0" smtClean="0"/>
              <a:t>Remove dentures and partial plates to facilitate passing the scope and preventing injury.</a:t>
            </a:r>
          </a:p>
          <a:p>
            <a:pPr marL="971550" lvl="1" indent="-514350">
              <a:buFont typeface="+mj-lt"/>
              <a:buAutoNum type="arabicParenR"/>
            </a:pPr>
            <a:r>
              <a:rPr lang="en-US" dirty="0" smtClean="0"/>
              <a:t>Inform the health care provider of any known allergies and current medications. Medications may be held until after the test is completed.</a:t>
            </a:r>
          </a:p>
          <a:p>
            <a:pPr marL="514350" indent="-514350">
              <a:buClr>
                <a:srgbClr val="FF0000"/>
              </a:buClr>
              <a:buNone/>
            </a:pPr>
            <a:r>
              <a:rPr lang="en-US" dirty="0" smtClean="0"/>
              <a:t> </a:t>
            </a:r>
          </a:p>
          <a:p>
            <a:pPr>
              <a:buClr>
                <a:srgbClr val="FF0000"/>
              </a:buClr>
              <a:buFont typeface="Wingdings" pitchFamily="2" charset="2"/>
              <a:buChar char="Ø"/>
            </a:pPr>
            <a:endParaRPr lang="en-US" dirty="0" smtClean="0"/>
          </a:p>
          <a:p>
            <a:endParaRPr lang="en-US" dirty="0"/>
          </a:p>
        </p:txBody>
      </p:sp>
    </p:spTree>
    <p:extLst>
      <p:ext uri="{BB962C8B-B14F-4D97-AF65-F5344CB8AC3E}">
        <p14:creationId xmlns:p14="http://schemas.microsoft.com/office/powerpoint/2010/main" val="19473407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0" y="152400"/>
            <a:ext cx="8991600" cy="6477000"/>
          </a:xfrm>
          <a:prstGeom prst="rect">
            <a:avLst/>
          </a:prstGeom>
        </p:spPr>
        <p:txBody>
          <a:bodyPr>
            <a:normAutofit fontScale="85000" lnSpcReduction="20000"/>
          </a:bodyPr>
          <a:lstStyle/>
          <a:p>
            <a:pPr lvl="0">
              <a:buNone/>
            </a:pPr>
            <a:r>
              <a:rPr lang="en-US" dirty="0" smtClean="0"/>
              <a:t> </a:t>
            </a:r>
          </a:p>
          <a:p>
            <a:pPr lvl="0">
              <a:buClr>
                <a:srgbClr val="00B050"/>
              </a:buClr>
              <a:buFont typeface="Wingdings" pitchFamily="2" charset="2"/>
              <a:buChar char="Ø"/>
            </a:pPr>
            <a:r>
              <a:rPr lang="en-US" sz="2600" dirty="0"/>
              <a:t>Describe what will occur </a:t>
            </a:r>
            <a:r>
              <a:rPr lang="en-US" sz="2600" b="1" u="sng" dirty="0">
                <a:solidFill>
                  <a:srgbClr val="00B050"/>
                </a:solidFill>
              </a:rPr>
              <a:t>during and after </a:t>
            </a:r>
            <a:r>
              <a:rPr lang="en-US" sz="2600" dirty="0"/>
              <a:t>the procedure to the patient :</a:t>
            </a:r>
          </a:p>
          <a:p>
            <a:pPr marL="971550" lvl="1" indent="-514350">
              <a:buClr>
                <a:srgbClr val="00B050"/>
              </a:buClr>
              <a:buFont typeface="+mj-lt"/>
              <a:buAutoNum type="arabicParenR"/>
            </a:pPr>
            <a:r>
              <a:rPr lang="en-US" sz="2600" dirty="0" smtClean="0"/>
              <a:t>The </a:t>
            </a:r>
            <a:r>
              <a:rPr lang="en-US" sz="2600" dirty="0"/>
              <a:t>throat will be anesthetized with a spray or gargle.</a:t>
            </a:r>
          </a:p>
          <a:p>
            <a:pPr marL="914400" lvl="1" indent="-457200">
              <a:buClr>
                <a:srgbClr val="00B050"/>
              </a:buClr>
              <a:buFont typeface="+mj-lt"/>
              <a:buAutoNum type="arabicParenR"/>
            </a:pPr>
            <a:endParaRPr lang="en-US" sz="2600" dirty="0"/>
          </a:p>
          <a:p>
            <a:pPr marL="971550" lvl="1" indent="-514350">
              <a:buClr>
                <a:srgbClr val="00B050"/>
              </a:buClr>
              <a:buFont typeface="+mj-lt"/>
              <a:buAutoNum type="arabicParenR"/>
            </a:pPr>
            <a:r>
              <a:rPr lang="en-US" sz="2600" dirty="0"/>
              <a:t>An I.V. sedative will be administered.</a:t>
            </a:r>
          </a:p>
          <a:p>
            <a:pPr marL="914400" lvl="1" indent="-457200">
              <a:buClr>
                <a:srgbClr val="00B050"/>
              </a:buClr>
              <a:buFont typeface="+mj-lt"/>
              <a:buAutoNum type="arabicParenR"/>
            </a:pPr>
            <a:endParaRPr lang="en-US" sz="2600" dirty="0"/>
          </a:p>
          <a:p>
            <a:pPr marL="971550" lvl="1" indent="-514350">
              <a:buClr>
                <a:srgbClr val="00B050"/>
              </a:buClr>
              <a:buFont typeface="+mj-lt"/>
              <a:buAutoNum type="arabicParenR"/>
            </a:pPr>
            <a:r>
              <a:rPr lang="en-US" sz="2600" dirty="0"/>
              <a:t>The patient will be positioned on the </a:t>
            </a:r>
            <a:r>
              <a:rPr lang="en-US" sz="2600" b="1" dirty="0"/>
              <a:t>left side </a:t>
            </a:r>
            <a:r>
              <a:rPr lang="en-US" sz="2600" dirty="0"/>
              <a:t>with a towel or basin at the mouth to catch secretions and to provide easy access for the endoscope.</a:t>
            </a:r>
          </a:p>
          <a:p>
            <a:pPr marL="914400" lvl="1" indent="-457200">
              <a:buClr>
                <a:srgbClr val="00B050"/>
              </a:buClr>
              <a:buFont typeface="+mj-lt"/>
              <a:buAutoNum type="arabicParenR"/>
            </a:pPr>
            <a:endParaRPr lang="en-US" sz="2600" dirty="0"/>
          </a:p>
          <a:p>
            <a:pPr marL="971550" lvl="1" indent="-514350">
              <a:buClr>
                <a:srgbClr val="00B050"/>
              </a:buClr>
              <a:buFont typeface="+mj-lt"/>
              <a:buAutoNum type="arabicParenR"/>
            </a:pPr>
            <a:r>
              <a:rPr lang="en-US" sz="2600" dirty="0"/>
              <a:t>A </a:t>
            </a:r>
            <a:r>
              <a:rPr lang="en-US" sz="2600" b="1" dirty="0"/>
              <a:t>plastic mouthpiece </a:t>
            </a:r>
            <a:r>
              <a:rPr lang="en-US" sz="2600" dirty="0"/>
              <a:t>will be used to help relax the jaw and protect the endoscope. Emphasize that this will not interfere with breathing.</a:t>
            </a:r>
          </a:p>
          <a:p>
            <a:endParaRPr lang="en-US" dirty="0"/>
          </a:p>
        </p:txBody>
      </p:sp>
    </p:spTree>
    <p:extLst>
      <p:ext uri="{BB962C8B-B14F-4D97-AF65-F5344CB8AC3E}">
        <p14:creationId xmlns:p14="http://schemas.microsoft.com/office/powerpoint/2010/main" val="24742609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0" y="381000"/>
            <a:ext cx="8839200" cy="6477000"/>
          </a:xfrm>
          <a:prstGeom prst="rect">
            <a:avLst/>
          </a:prstGeom>
        </p:spPr>
        <p:txBody>
          <a:bodyPr>
            <a:normAutofit/>
          </a:bodyPr>
          <a:lstStyle/>
          <a:p>
            <a:pPr lvl="0">
              <a:buNone/>
            </a:pPr>
            <a:r>
              <a:rPr lang="en-US" dirty="0" smtClean="0"/>
              <a:t> </a:t>
            </a:r>
          </a:p>
          <a:p>
            <a:pPr marL="971550" lvl="1" indent="-514350">
              <a:buClr>
                <a:srgbClr val="00B050"/>
              </a:buClr>
              <a:buFont typeface="+mj-lt"/>
              <a:buAutoNum type="arabicParenR" startAt="5"/>
            </a:pPr>
            <a:r>
              <a:rPr lang="en-US" sz="2400" dirty="0"/>
              <a:t>Ask  patient to swallow once while the endoscope is being advanced but do not </a:t>
            </a:r>
            <a:r>
              <a:rPr lang="en-US" sz="2400" dirty="0" smtClean="0"/>
              <a:t> </a:t>
            </a:r>
            <a:r>
              <a:rPr lang="en-US" sz="2400" dirty="0"/>
              <a:t>talk, or move tongue. Secretions should drain from the side of the mouth, and the mouth may be suctioned.</a:t>
            </a:r>
          </a:p>
          <a:p>
            <a:pPr marL="914400" lvl="1" indent="-457200">
              <a:buClr>
                <a:srgbClr val="00B050"/>
              </a:buClr>
              <a:buFont typeface="+mj-lt"/>
              <a:buAutoNum type="arabicParenR" startAt="5"/>
            </a:pPr>
            <a:endParaRPr lang="en-US" sz="2400" dirty="0"/>
          </a:p>
          <a:p>
            <a:pPr marL="971550" lvl="1" indent="-514350">
              <a:buClr>
                <a:srgbClr val="00B050"/>
              </a:buClr>
              <a:buFont typeface="+mj-lt"/>
              <a:buAutoNum type="arabicParenR" startAt="5"/>
            </a:pPr>
            <a:r>
              <a:rPr lang="en-US" sz="2400" dirty="0"/>
              <a:t>Air is inserted during the procedure to permit better visualization of the GI tract. Most of the air is removed at the end of the procedure. The patient may feel bloated, burp, or pass flatus from remaining air.</a:t>
            </a:r>
          </a:p>
          <a:p>
            <a:pPr lvl="1">
              <a:buNone/>
            </a:pPr>
            <a:endParaRPr lang="en-US" sz="2400" dirty="0"/>
          </a:p>
          <a:p>
            <a:endParaRPr lang="en-US" dirty="0"/>
          </a:p>
        </p:txBody>
      </p:sp>
    </p:spTree>
    <p:extLst>
      <p:ext uri="{BB962C8B-B14F-4D97-AF65-F5344CB8AC3E}">
        <p14:creationId xmlns:p14="http://schemas.microsoft.com/office/powerpoint/2010/main" val="34549838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0"/>
            <a:ext cx="8229600" cy="1143000"/>
          </a:xfrm>
        </p:spPr>
        <p:txBody>
          <a:bodyPr/>
          <a:lstStyle/>
          <a:p>
            <a:pPr algn="l">
              <a:buFont typeface="Wingdings" pitchFamily="2" charset="2"/>
              <a:buChar char="Ø"/>
            </a:pPr>
            <a:r>
              <a:rPr lang="en-US" sz="2800" b="1" u="sng" dirty="0">
                <a:solidFill>
                  <a:srgbClr val="00B050"/>
                </a:solidFill>
                <a:effectLst>
                  <a:outerShdw blurRad="38100" dist="38100" dir="2700000" algn="tl">
                    <a:srgbClr val="000000">
                      <a:alpha val="43137"/>
                    </a:srgbClr>
                  </a:outerShdw>
                </a:effectLst>
              </a:rPr>
              <a:t>After the procedure</a:t>
            </a:r>
          </a:p>
        </p:txBody>
      </p:sp>
      <p:sp>
        <p:nvSpPr>
          <p:cNvPr id="3" name="Content Placeholder 2"/>
          <p:cNvSpPr>
            <a:spLocks noGrp="1"/>
          </p:cNvSpPr>
          <p:nvPr>
            <p:ph idx="4294967295"/>
          </p:nvPr>
        </p:nvSpPr>
        <p:spPr>
          <a:xfrm>
            <a:off x="1828800" y="609600"/>
            <a:ext cx="8229600" cy="5791200"/>
          </a:xfrm>
          <a:prstGeom prst="rect">
            <a:avLst/>
          </a:prstGeom>
        </p:spPr>
        <p:txBody>
          <a:bodyPr>
            <a:noAutofit/>
          </a:bodyPr>
          <a:lstStyle/>
          <a:p>
            <a:pPr>
              <a:buNone/>
            </a:pPr>
            <a:endParaRPr lang="en-US" sz="2400" dirty="0"/>
          </a:p>
          <a:p>
            <a:pPr marL="457200" indent="-457200">
              <a:buClr>
                <a:srgbClr val="00B050"/>
              </a:buClr>
              <a:buFont typeface="+mj-lt"/>
              <a:buAutoNum type="arabicParenR"/>
            </a:pPr>
            <a:r>
              <a:rPr lang="en-US" sz="2400" dirty="0"/>
              <a:t>NPO until the gag reflex returns (in 1 to 2 </a:t>
            </a:r>
            <a:r>
              <a:rPr lang="en-US" sz="2400" dirty="0" smtClean="0"/>
              <a:t>hours)</a:t>
            </a:r>
            <a:endParaRPr lang="en-US" sz="2400" dirty="0"/>
          </a:p>
          <a:p>
            <a:pPr marL="457200" indent="-457200">
              <a:buClr>
                <a:srgbClr val="00B050"/>
              </a:buClr>
              <a:buFont typeface="+mj-lt"/>
              <a:buAutoNum type="arabicParenR"/>
            </a:pPr>
            <a:r>
              <a:rPr lang="en-US" sz="2400" dirty="0"/>
              <a:t>Assess or test gag </a:t>
            </a:r>
            <a:r>
              <a:rPr lang="en-US" sz="2400" dirty="0" smtClean="0"/>
              <a:t>reflex</a:t>
            </a:r>
            <a:endParaRPr lang="en-US" sz="2400" dirty="0"/>
          </a:p>
          <a:p>
            <a:pPr marL="457200" indent="-457200">
              <a:buClr>
                <a:srgbClr val="00B050"/>
              </a:buClr>
              <a:buFont typeface="+mj-lt"/>
              <a:buAutoNum type="arabicParenR"/>
            </a:pPr>
            <a:r>
              <a:rPr lang="en-US" sz="2400" dirty="0"/>
              <a:t>After the patient’s gag reflex has returned, the nurse can offer saline gargle, and oral analgesics to relieve minor throat discomfort.</a:t>
            </a:r>
          </a:p>
          <a:p>
            <a:pPr marL="457200" indent="-457200">
              <a:buClr>
                <a:srgbClr val="00B050"/>
              </a:buClr>
              <a:buFont typeface="+mj-lt"/>
              <a:buAutoNum type="arabicParenR"/>
            </a:pPr>
            <a:r>
              <a:rPr lang="en-US" sz="2400" dirty="0" smtClean="0"/>
              <a:t>place </a:t>
            </a:r>
            <a:r>
              <a:rPr lang="en-US" sz="2400" dirty="0"/>
              <a:t>the patient in the </a:t>
            </a:r>
            <a:r>
              <a:rPr lang="en-US" sz="2400" dirty="0" err="1" smtClean="0"/>
              <a:t>Sim’s</a:t>
            </a:r>
            <a:r>
              <a:rPr lang="en-US" sz="2400" dirty="0" smtClean="0"/>
              <a:t> </a:t>
            </a:r>
            <a:r>
              <a:rPr lang="en-US" sz="2400" dirty="0"/>
              <a:t>position until he or she is awake and then </a:t>
            </a:r>
            <a:r>
              <a:rPr lang="en-US" sz="2400" dirty="0" smtClean="0"/>
              <a:t>place </a:t>
            </a:r>
            <a:r>
              <a:rPr lang="en-US" sz="2400" dirty="0"/>
              <a:t>the patient in the semi-Fowler’s position until ready for discharge.</a:t>
            </a:r>
          </a:p>
          <a:p>
            <a:pPr marL="457200" indent="-457200">
              <a:buClr>
                <a:srgbClr val="00B050"/>
              </a:buClr>
              <a:buNone/>
            </a:pPr>
            <a:endParaRPr lang="en-US" sz="2400" dirty="0"/>
          </a:p>
          <a:p>
            <a:pPr marL="457200" indent="-457200">
              <a:buClr>
                <a:srgbClr val="00B050"/>
              </a:buClr>
              <a:buFont typeface="+mj-lt"/>
              <a:buAutoNum type="arabicParenR"/>
            </a:pPr>
            <a:endParaRPr lang="en-US" sz="2400" dirty="0"/>
          </a:p>
        </p:txBody>
      </p:sp>
    </p:spTree>
    <p:extLst>
      <p:ext uri="{BB962C8B-B14F-4D97-AF65-F5344CB8AC3E}">
        <p14:creationId xmlns:p14="http://schemas.microsoft.com/office/powerpoint/2010/main" val="20744914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159099" y="0"/>
            <a:ext cx="9051701" cy="5791200"/>
          </a:xfrm>
          <a:prstGeom prst="rect">
            <a:avLst/>
          </a:prstGeom>
        </p:spPr>
        <p:txBody>
          <a:bodyPr>
            <a:noAutofit/>
          </a:bodyPr>
          <a:lstStyle/>
          <a:p>
            <a:pPr marL="457200" indent="-457200">
              <a:buClr>
                <a:srgbClr val="00B050"/>
              </a:buClr>
              <a:buNone/>
            </a:pPr>
            <a:endParaRPr lang="en-US" sz="2400" dirty="0"/>
          </a:p>
          <a:p>
            <a:pPr marL="457200" indent="-457200">
              <a:buClr>
                <a:srgbClr val="00B050"/>
              </a:buClr>
              <a:buFont typeface="+mj-lt"/>
              <a:buAutoNum type="arabicParenR" startAt="5"/>
            </a:pPr>
            <a:endParaRPr lang="en-US" sz="2400" dirty="0"/>
          </a:p>
          <a:p>
            <a:pPr marL="457200" indent="-457200">
              <a:buClr>
                <a:srgbClr val="00B050"/>
              </a:buClr>
              <a:buFont typeface="+mj-lt"/>
              <a:buAutoNum type="arabicParenR" startAt="5"/>
            </a:pPr>
            <a:r>
              <a:rPr lang="en-US" sz="2400" dirty="0"/>
              <a:t>Observe for signs of perforation, such as pain, bleeding, unusual difficulty swallowing, and an elevated temperature.</a:t>
            </a:r>
          </a:p>
          <a:p>
            <a:pPr marL="457200" indent="-457200">
              <a:buClr>
                <a:srgbClr val="00B050"/>
              </a:buClr>
              <a:buFont typeface="+mj-lt"/>
              <a:buAutoNum type="arabicParenR" startAt="5"/>
            </a:pPr>
            <a:r>
              <a:rPr lang="en-US" sz="2400" dirty="0" smtClean="0"/>
              <a:t>bed </a:t>
            </a:r>
            <a:r>
              <a:rPr lang="en-US" sz="2400" dirty="0"/>
              <a:t>rest until fully </a:t>
            </a:r>
            <a:r>
              <a:rPr lang="en-US" sz="2400" dirty="0" smtClean="0"/>
              <a:t>alert ( For sedated patients).</a:t>
            </a:r>
            <a:endParaRPr lang="en-US" sz="2400" dirty="0"/>
          </a:p>
          <a:p>
            <a:pPr marL="457200" indent="-457200">
              <a:buClr>
                <a:srgbClr val="00B050"/>
              </a:buClr>
              <a:buFont typeface="+mj-lt"/>
              <a:buAutoNum type="arabicParenR" startAt="5"/>
            </a:pPr>
            <a:r>
              <a:rPr lang="en-US" sz="2400" dirty="0" smtClean="0"/>
              <a:t>Monitor </a:t>
            </a:r>
            <a:r>
              <a:rPr lang="en-US" sz="2400" dirty="0"/>
              <a:t>PR and BP for changes that can occur with sedation. </a:t>
            </a:r>
          </a:p>
          <a:p>
            <a:pPr marL="457200" indent="-457200">
              <a:buClr>
                <a:srgbClr val="00B050"/>
              </a:buClr>
              <a:buFont typeface="+mj-lt"/>
              <a:buAutoNum type="arabicParenR" startAt="5"/>
            </a:pPr>
            <a:r>
              <a:rPr lang="en-US" sz="2400" dirty="0" smtClean="0"/>
              <a:t>Instruct </a:t>
            </a:r>
            <a:r>
              <a:rPr lang="en-US" sz="2400" dirty="0"/>
              <a:t>the patient not to drive for 10 to 12 hours if sedation was used.</a:t>
            </a:r>
          </a:p>
        </p:txBody>
      </p:sp>
    </p:spTree>
    <p:extLst>
      <p:ext uri="{BB962C8B-B14F-4D97-AF65-F5344CB8AC3E}">
        <p14:creationId xmlns:p14="http://schemas.microsoft.com/office/powerpoint/2010/main" val="13282852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13774" y="1609344"/>
            <a:ext cx="6657458" cy="4718304"/>
          </a:xfrm>
        </p:spPr>
        <p:txBody>
          <a:bodyPr>
            <a:normAutofit fontScale="92500" lnSpcReduction="10000"/>
          </a:bodyPr>
          <a:lstStyle/>
          <a:p>
            <a:r>
              <a:rPr lang="en-US" dirty="0"/>
              <a:t>opening through the abdominal wall in the </a:t>
            </a:r>
            <a:r>
              <a:rPr lang="en-US" dirty="0" smtClean="0"/>
              <a:t>colon</a:t>
            </a:r>
          </a:p>
          <a:p>
            <a:r>
              <a:rPr lang="en-US" dirty="0" smtClean="0"/>
              <a:t>a </a:t>
            </a:r>
            <a:r>
              <a:rPr lang="en-US" dirty="0"/>
              <a:t>surgical procedure in which an </a:t>
            </a:r>
            <a:r>
              <a:rPr lang="en-US" b="1" dirty="0">
                <a:solidFill>
                  <a:srgbClr val="C00000"/>
                </a:solidFill>
              </a:rPr>
              <a:t>opening (stoma</a:t>
            </a:r>
            <a:r>
              <a:rPr lang="en-US" dirty="0"/>
              <a:t>) is formed by drawing the </a:t>
            </a:r>
            <a:r>
              <a:rPr lang="en-US" b="1" dirty="0">
                <a:solidFill>
                  <a:srgbClr val="C00000"/>
                </a:solidFill>
              </a:rPr>
              <a:t>healthy end </a:t>
            </a:r>
            <a:r>
              <a:rPr lang="en-US" dirty="0"/>
              <a:t>of the large intestine or colon through an incision in the anterior abdominal wall and </a:t>
            </a:r>
            <a:r>
              <a:rPr lang="en-US" b="1" dirty="0">
                <a:solidFill>
                  <a:srgbClr val="C00000"/>
                </a:solidFill>
              </a:rPr>
              <a:t>suturing</a:t>
            </a:r>
            <a:r>
              <a:rPr lang="en-US" dirty="0"/>
              <a:t> it into place. </a:t>
            </a:r>
            <a:endParaRPr lang="en-US" dirty="0" smtClean="0"/>
          </a:p>
          <a:p>
            <a:r>
              <a:rPr lang="en-US" dirty="0" smtClean="0"/>
              <a:t>This </a:t>
            </a:r>
            <a:r>
              <a:rPr lang="en-US" dirty="0"/>
              <a:t>opening, in conjunction with the attached stoma appliance, provides an </a:t>
            </a:r>
            <a:r>
              <a:rPr lang="en-US" b="1" dirty="0">
                <a:solidFill>
                  <a:srgbClr val="C00000"/>
                </a:solidFill>
              </a:rPr>
              <a:t>alternative channel </a:t>
            </a:r>
            <a:r>
              <a:rPr lang="en-US" dirty="0"/>
              <a:t>for feces to leave the body. </a:t>
            </a:r>
            <a:endParaRPr lang="en-US" dirty="0" smtClean="0"/>
          </a:p>
          <a:p>
            <a:r>
              <a:rPr lang="en-US" dirty="0" smtClean="0"/>
              <a:t>It </a:t>
            </a:r>
            <a:r>
              <a:rPr lang="en-US" dirty="0"/>
              <a:t>may be reversible or irreversible depending on the circumstances.</a:t>
            </a:r>
            <a:endParaRPr lang="en-US" dirty="0" smtClean="0"/>
          </a:p>
          <a:p>
            <a:endParaRPr lang="en-US" dirty="0"/>
          </a:p>
          <a:p>
            <a:endParaRPr lang="en-US" dirty="0"/>
          </a:p>
        </p:txBody>
      </p:sp>
      <p:sp>
        <p:nvSpPr>
          <p:cNvPr id="5" name="Title 1"/>
          <p:cNvSpPr txBox="1">
            <a:spLocks noGrp="1"/>
          </p:cNvSpPr>
          <p:nvPr>
            <p:ph type="title"/>
          </p:nvPr>
        </p:nvSpPr>
        <p:spPr>
          <a:xfrm>
            <a:off x="913775" y="618517"/>
            <a:ext cx="10364451" cy="990827"/>
          </a:xfrm>
          <a:prstGeom prst="rect">
            <a:avLst/>
          </a:prstGeom>
          <a:solidFill>
            <a:schemeClr val="accent2"/>
          </a:solidFill>
        </p:spPr>
        <p:txBody>
          <a:bodyPr vert="horz" lIns="91440" tIns="45720" rIns="91440" bIns="45720" rtlCol="0" anchor="ctr">
            <a:normAutofit fontScale="90000"/>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lang="en-US" sz="6600" dirty="0" smtClean="0"/>
              <a:t>COLOSTOMY</a:t>
            </a:r>
            <a:endParaRPr lang="en-US" sz="6600" dirty="0"/>
          </a:p>
        </p:txBody>
      </p:sp>
      <p:pic>
        <p:nvPicPr>
          <p:cNvPr id="6" name="Picture 5"/>
          <p:cNvPicPr>
            <a:picLocks noChangeAspect="1"/>
          </p:cNvPicPr>
          <p:nvPr/>
        </p:nvPicPr>
        <p:blipFill>
          <a:blip r:embed="rId2"/>
          <a:stretch>
            <a:fillRect/>
          </a:stretch>
        </p:blipFill>
        <p:spPr>
          <a:xfrm>
            <a:off x="7978711" y="2464657"/>
            <a:ext cx="3476625" cy="4119023"/>
          </a:xfrm>
          <a:prstGeom prst="rect">
            <a:avLst/>
          </a:prstGeom>
        </p:spPr>
      </p:pic>
    </p:spTree>
    <p:extLst>
      <p:ext uri="{BB962C8B-B14F-4D97-AF65-F5344CB8AC3E}">
        <p14:creationId xmlns:p14="http://schemas.microsoft.com/office/powerpoint/2010/main" val="3076596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
          <p:cNvPicPr>
            <a:picLocks noChangeAspect="1" noChangeArrowheads="1"/>
          </p:cNvPicPr>
          <p:nvPr/>
        </p:nvPicPr>
        <p:blipFill>
          <a:blip r:embed="rId2" cstate="print"/>
          <a:srcRect/>
          <a:stretch>
            <a:fillRect/>
          </a:stretch>
        </p:blipFill>
        <p:spPr bwMode="auto">
          <a:xfrm flipH="1">
            <a:off x="1524000" y="-457200"/>
            <a:ext cx="1066800" cy="4572000"/>
          </a:xfrm>
          <a:prstGeom prst="rect">
            <a:avLst/>
          </a:prstGeom>
          <a:noFill/>
          <a:ln w="9525">
            <a:noFill/>
            <a:miter lim="800000"/>
            <a:headEnd/>
            <a:tailEnd/>
          </a:ln>
        </p:spPr>
      </p:pic>
      <p:sp>
        <p:nvSpPr>
          <p:cNvPr id="5" name="Content Placeholder 4"/>
          <p:cNvSpPr>
            <a:spLocks noGrp="1"/>
          </p:cNvSpPr>
          <p:nvPr>
            <p:ph idx="4294967295"/>
          </p:nvPr>
        </p:nvSpPr>
        <p:spPr>
          <a:xfrm>
            <a:off x="2438400" y="1752600"/>
            <a:ext cx="8229600" cy="5105400"/>
          </a:xfrm>
          <a:prstGeom prst="rect">
            <a:avLst/>
          </a:prstGeom>
        </p:spPr>
        <p:txBody>
          <a:bodyPr>
            <a:normAutofit/>
          </a:bodyPr>
          <a:lstStyle/>
          <a:p>
            <a:pPr lvl="0">
              <a:buClr>
                <a:srgbClr val="CC0000"/>
              </a:buClr>
              <a:buFont typeface="Wingdings" pitchFamily="2" charset="2"/>
              <a:buChar char="Ø"/>
            </a:pPr>
            <a:r>
              <a:rPr lang="en-US" sz="3400" dirty="0" smtClean="0">
                <a:latin typeface="+mj-lt"/>
                <a:cs typeface="Arabic Typesetting" pitchFamily="66" charset="-78"/>
              </a:rPr>
              <a:t>Endoscopy</a:t>
            </a:r>
          </a:p>
          <a:p>
            <a:pPr lvl="0">
              <a:buClr>
                <a:srgbClr val="CC0000"/>
              </a:buClr>
              <a:buFont typeface="Wingdings" pitchFamily="2" charset="2"/>
              <a:buChar char="Ø"/>
            </a:pPr>
            <a:r>
              <a:rPr lang="en-US" sz="3400" dirty="0" smtClean="0">
                <a:latin typeface="+mj-lt"/>
                <a:cs typeface="Arabic Typesetting" pitchFamily="66" charset="-78"/>
              </a:rPr>
              <a:t>Indications, Contraindications</a:t>
            </a:r>
          </a:p>
          <a:p>
            <a:pPr lvl="0">
              <a:buClr>
                <a:srgbClr val="CC0000"/>
              </a:buClr>
              <a:buFont typeface="Wingdings" pitchFamily="2" charset="2"/>
              <a:buChar char="Ø"/>
            </a:pPr>
            <a:r>
              <a:rPr lang="en-US" sz="3400" dirty="0" smtClean="0">
                <a:latin typeface="+mj-lt"/>
                <a:cs typeface="Arabic Typesetting" pitchFamily="66" charset="-78"/>
              </a:rPr>
              <a:t>Complications</a:t>
            </a:r>
          </a:p>
          <a:p>
            <a:pPr lvl="0">
              <a:buClr>
                <a:srgbClr val="CC0000"/>
              </a:buClr>
              <a:buFont typeface="Wingdings" pitchFamily="2" charset="2"/>
              <a:buChar char="Ø"/>
            </a:pPr>
            <a:r>
              <a:rPr lang="en-US" sz="3400" dirty="0" smtClean="0">
                <a:latin typeface="+mj-lt"/>
                <a:cs typeface="Arabic Typesetting" pitchFamily="66" charset="-78"/>
              </a:rPr>
              <a:t>Nursing responsibilities</a:t>
            </a:r>
            <a:endParaRPr lang="en-US" sz="3400" dirty="0">
              <a:latin typeface="+mj-lt"/>
              <a:cs typeface="Arabic Typesetting" pitchFamily="66" charset="-78"/>
            </a:endParaRPr>
          </a:p>
          <a:p>
            <a:pPr lvl="0">
              <a:buClr>
                <a:srgbClr val="CC0000"/>
              </a:buClr>
              <a:buFont typeface="Wingdings" pitchFamily="2" charset="2"/>
              <a:buChar char="Ø"/>
            </a:pPr>
            <a:r>
              <a:rPr lang="en-US" sz="3400" dirty="0" smtClean="0">
                <a:latin typeface="+mj-lt"/>
                <a:cs typeface="Arabic Typesetting" pitchFamily="66" charset="-78"/>
              </a:rPr>
              <a:t>Colostomy Care</a:t>
            </a:r>
          </a:p>
          <a:p>
            <a:pPr lvl="0">
              <a:buClr>
                <a:srgbClr val="CC0000"/>
              </a:buClr>
              <a:buFont typeface="Wingdings" pitchFamily="2" charset="2"/>
              <a:buChar char="Ø"/>
            </a:pPr>
            <a:r>
              <a:rPr lang="en-US" sz="3400" dirty="0" smtClean="0">
                <a:latin typeface="+mj-lt"/>
                <a:cs typeface="Arabic Typesetting" pitchFamily="66" charset="-78"/>
              </a:rPr>
              <a:t>Colostomy irrigation</a:t>
            </a:r>
          </a:p>
          <a:p>
            <a:pPr lvl="0">
              <a:buClr>
                <a:srgbClr val="CC0000"/>
              </a:buClr>
              <a:buFont typeface="Wingdings" pitchFamily="2" charset="2"/>
              <a:buChar char="Ø"/>
            </a:pPr>
            <a:endParaRPr lang="en-US" sz="3400" dirty="0">
              <a:latin typeface="+mj-lt"/>
              <a:cs typeface="Arabic Typesetting" pitchFamily="66" charset="-78"/>
            </a:endParaRPr>
          </a:p>
          <a:p>
            <a:pPr>
              <a:buNone/>
            </a:pPr>
            <a:endParaRPr lang="en-US" dirty="0"/>
          </a:p>
        </p:txBody>
      </p:sp>
      <p:sp>
        <p:nvSpPr>
          <p:cNvPr id="8" name="Left Arrow 7"/>
          <p:cNvSpPr/>
          <p:nvPr/>
        </p:nvSpPr>
        <p:spPr>
          <a:xfrm flipH="1">
            <a:off x="2590800" y="0"/>
            <a:ext cx="5638800" cy="1905000"/>
          </a:xfrm>
          <a:prstGeom prst="leftArrow">
            <a:avLst>
              <a:gd name="adj1" fmla="val 50000"/>
              <a:gd name="adj2" fmla="val 42547"/>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4800" b="1" i="1" u="sng" dirty="0">
                <a:solidFill>
                  <a:srgbClr val="CC0000"/>
                </a:solidFill>
                <a:effectLst>
                  <a:outerShdw blurRad="38100" dist="38100" dir="2700000" algn="tl">
                    <a:srgbClr val="000000">
                      <a:alpha val="43137"/>
                    </a:srgbClr>
                  </a:outerShdw>
                </a:effectLst>
              </a:rPr>
              <a:t>Outline ; </a:t>
            </a:r>
          </a:p>
        </p:txBody>
      </p:sp>
    </p:spTree>
    <p:extLst>
      <p:ext uri="{BB962C8B-B14F-4D97-AF65-F5344CB8AC3E}">
        <p14:creationId xmlns:p14="http://schemas.microsoft.com/office/powerpoint/2010/main" val="20360803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80321" y="2336873"/>
            <a:ext cx="9613861" cy="3599316"/>
          </a:xfrm>
          <a:prstGeom prst="rect">
            <a:avLst/>
          </a:prstGeom>
        </p:spPr>
        <p:txBody>
          <a:bodyPr/>
          <a:lstStyle/>
          <a:p>
            <a:pPr marL="0" indent="0">
              <a:buNone/>
            </a:pPr>
            <a:r>
              <a:rPr lang="en-US" dirty="0" smtClean="0"/>
              <a:t>OSTOMY APPLIANCE Consist of :</a:t>
            </a:r>
          </a:p>
          <a:p>
            <a:r>
              <a:rPr lang="en-US" dirty="0" smtClean="0"/>
              <a:t>skin barrier </a:t>
            </a:r>
          </a:p>
          <a:p>
            <a:r>
              <a:rPr lang="en-US" dirty="0" smtClean="0"/>
              <a:t>Pouch – can be closed  or </a:t>
            </a:r>
            <a:r>
              <a:rPr lang="en-US" dirty="0" err="1" smtClean="0"/>
              <a:t>dRainable</a:t>
            </a:r>
            <a:r>
              <a:rPr lang="en-US" dirty="0" smtClean="0"/>
              <a:t> </a:t>
            </a:r>
          </a:p>
          <a:p>
            <a:r>
              <a:rPr lang="en-US" dirty="0" smtClean="0"/>
              <a:t>Adjustable Ostomy belt </a:t>
            </a:r>
          </a:p>
          <a:p>
            <a:endParaRPr lang="en-US" dirty="0"/>
          </a:p>
          <a:p>
            <a:pPr marL="0" indent="0">
              <a:buNone/>
            </a:pPr>
            <a:endParaRPr lang="en-US" dirty="0" smtClean="0"/>
          </a:p>
          <a:p>
            <a:pPr marL="0" indent="0">
              <a:buNone/>
            </a:pPr>
            <a:endParaRPr lang="en-US" dirty="0"/>
          </a:p>
        </p:txBody>
      </p:sp>
      <p:pic>
        <p:nvPicPr>
          <p:cNvPr id="4" name="Picture 3"/>
          <p:cNvPicPr>
            <a:picLocks noChangeAspect="1"/>
          </p:cNvPicPr>
          <p:nvPr/>
        </p:nvPicPr>
        <p:blipFill>
          <a:blip r:embed="rId2"/>
          <a:stretch>
            <a:fillRect/>
          </a:stretch>
        </p:blipFill>
        <p:spPr>
          <a:xfrm>
            <a:off x="5789631" y="2437011"/>
            <a:ext cx="5604387" cy="4132929"/>
          </a:xfrm>
          <a:prstGeom prst="rect">
            <a:avLst/>
          </a:prstGeom>
        </p:spPr>
      </p:pic>
      <p:pic>
        <p:nvPicPr>
          <p:cNvPr id="5" name="Picture 4"/>
          <p:cNvPicPr>
            <a:picLocks noChangeAspect="1"/>
          </p:cNvPicPr>
          <p:nvPr/>
        </p:nvPicPr>
        <p:blipFill>
          <a:blip r:embed="rId3"/>
          <a:stretch>
            <a:fillRect/>
          </a:stretch>
        </p:blipFill>
        <p:spPr>
          <a:xfrm>
            <a:off x="1780157" y="4245844"/>
            <a:ext cx="2721051" cy="2324096"/>
          </a:xfrm>
          <a:prstGeom prst="rect">
            <a:avLst/>
          </a:prstGeom>
        </p:spPr>
      </p:pic>
      <p:sp>
        <p:nvSpPr>
          <p:cNvPr id="6" name="Title 1"/>
          <p:cNvSpPr txBox="1">
            <a:spLocks/>
          </p:cNvSpPr>
          <p:nvPr/>
        </p:nvSpPr>
        <p:spPr>
          <a:xfrm>
            <a:off x="913775" y="618517"/>
            <a:ext cx="10364451" cy="1184743"/>
          </a:xfrm>
          <a:prstGeom prst="rect">
            <a:avLst/>
          </a:prstGeom>
          <a:solidFill>
            <a:schemeClr val="accent2"/>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lang="en-US" sz="6600" dirty="0" smtClean="0"/>
              <a:t>COLOSTOMY</a:t>
            </a:r>
            <a:endParaRPr lang="en-US" sz="6600" dirty="0"/>
          </a:p>
        </p:txBody>
      </p:sp>
    </p:spTree>
    <p:extLst>
      <p:ext uri="{BB962C8B-B14F-4D97-AF65-F5344CB8AC3E}">
        <p14:creationId xmlns:p14="http://schemas.microsoft.com/office/powerpoint/2010/main" val="40082471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972539"/>
          </a:xfrm>
        </p:spPr>
        <p:txBody>
          <a:bodyPr>
            <a:normAutofit/>
          </a:bodyPr>
          <a:lstStyle/>
          <a:p>
            <a:r>
              <a:rPr lang="en-US" b="1" dirty="0"/>
              <a:t>CLASSIFICATION OF </a:t>
            </a:r>
            <a:r>
              <a:rPr lang="en-US" b="1" dirty="0" err="1"/>
              <a:t>ColoSTOMy</a:t>
            </a:r>
            <a:r>
              <a:rPr lang="en-US" b="1" dirty="0"/>
              <a:t> </a:t>
            </a:r>
            <a:endParaRPr lang="en-US" dirty="0"/>
          </a:p>
        </p:txBody>
      </p:sp>
      <p:sp>
        <p:nvSpPr>
          <p:cNvPr id="3" name="Content Placeholder 2"/>
          <p:cNvSpPr>
            <a:spLocks noGrp="1"/>
          </p:cNvSpPr>
          <p:nvPr>
            <p:ph sz="quarter" idx="13"/>
          </p:nvPr>
        </p:nvSpPr>
        <p:spPr>
          <a:xfrm>
            <a:off x="913774" y="1792224"/>
            <a:ext cx="10363826" cy="3998975"/>
          </a:xfrm>
        </p:spPr>
        <p:txBody>
          <a:bodyPr/>
          <a:lstStyle/>
          <a:p>
            <a:pPr marL="0" indent="0">
              <a:buNone/>
            </a:pPr>
            <a:r>
              <a:rPr lang="en-US" dirty="0" smtClean="0"/>
              <a:t>1</a:t>
            </a:r>
            <a:r>
              <a:rPr lang="en-US" dirty="0"/>
              <a:t>. </a:t>
            </a:r>
            <a:r>
              <a:rPr lang="en-US" b="1" dirty="0">
                <a:solidFill>
                  <a:srgbClr val="FF0000"/>
                </a:solidFill>
              </a:rPr>
              <a:t>According to Status </a:t>
            </a:r>
          </a:p>
          <a:p>
            <a:pPr marL="0" indent="0">
              <a:buNone/>
            </a:pPr>
            <a:r>
              <a:rPr lang="en-US" dirty="0"/>
              <a:t>    a.  Permanent – to provide means of elimination when the rectum </a:t>
            </a:r>
          </a:p>
          <a:p>
            <a:pPr marL="0" indent="0">
              <a:buNone/>
            </a:pPr>
            <a:r>
              <a:rPr lang="en-US" dirty="0"/>
              <a:t>                            or anus is non functional ( birth defect / cancer) </a:t>
            </a:r>
          </a:p>
          <a:p>
            <a:pPr marL="0" indent="0">
              <a:buNone/>
            </a:pPr>
            <a:r>
              <a:rPr lang="en-US" dirty="0"/>
              <a:t>    b.  Temporary – for traumatic injuries  or inflammatory conditions    </a:t>
            </a:r>
          </a:p>
          <a:p>
            <a:pPr marL="0" indent="0">
              <a:buNone/>
            </a:pPr>
            <a:r>
              <a:rPr lang="en-US" dirty="0"/>
              <a:t>                            of the bowel, allowing the bowel to rest and heal</a:t>
            </a:r>
          </a:p>
          <a:p>
            <a:endParaRPr lang="en-US" dirty="0"/>
          </a:p>
        </p:txBody>
      </p:sp>
    </p:spTree>
    <p:extLst>
      <p:ext uri="{BB962C8B-B14F-4D97-AF65-F5344CB8AC3E}">
        <p14:creationId xmlns:p14="http://schemas.microsoft.com/office/powerpoint/2010/main" val="26391257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829283"/>
          </a:xfrm>
        </p:spPr>
        <p:txBody>
          <a:bodyPr/>
          <a:lstStyle/>
          <a:p>
            <a:r>
              <a:rPr lang="en-US" b="1" dirty="0"/>
              <a:t>CLASSIFICATION OF </a:t>
            </a:r>
            <a:r>
              <a:rPr lang="en-US" b="1" dirty="0" err="1"/>
              <a:t>ColoSTOMy</a:t>
            </a:r>
            <a:r>
              <a:rPr lang="en-US" b="1" dirty="0"/>
              <a:t> </a:t>
            </a:r>
          </a:p>
        </p:txBody>
      </p:sp>
      <p:sp>
        <p:nvSpPr>
          <p:cNvPr id="3" name="Content Placeholder 2"/>
          <p:cNvSpPr>
            <a:spLocks noGrp="1"/>
          </p:cNvSpPr>
          <p:nvPr>
            <p:ph idx="4294967295"/>
          </p:nvPr>
        </p:nvSpPr>
        <p:spPr>
          <a:xfrm>
            <a:off x="429598" y="2204137"/>
            <a:ext cx="6148182" cy="3599316"/>
          </a:xfrm>
          <a:prstGeom prst="rect">
            <a:avLst/>
          </a:prstGeom>
        </p:spPr>
        <p:txBody>
          <a:bodyPr>
            <a:normAutofit fontScale="92500"/>
          </a:bodyPr>
          <a:lstStyle/>
          <a:p>
            <a:pPr marL="0" indent="0">
              <a:buNone/>
            </a:pPr>
            <a:r>
              <a:rPr lang="en-US" dirty="0"/>
              <a:t>2</a:t>
            </a:r>
            <a:r>
              <a:rPr lang="en-US" dirty="0" smtClean="0"/>
              <a:t>. </a:t>
            </a:r>
            <a:r>
              <a:rPr lang="en-US" b="1" dirty="0" smtClean="0"/>
              <a:t>According to Construction </a:t>
            </a:r>
            <a:r>
              <a:rPr lang="en-US" b="1" dirty="0"/>
              <a:t>of the stoma</a:t>
            </a:r>
          </a:p>
          <a:p>
            <a:pPr marL="457200" indent="-457200">
              <a:buAutoNum type="alphaLcPeriod"/>
            </a:pPr>
            <a:r>
              <a:rPr lang="en-US" b="1" dirty="0" smtClean="0"/>
              <a:t>single – </a:t>
            </a:r>
            <a:r>
              <a:rPr lang="en-US" dirty="0" smtClean="0"/>
              <a:t>one end of the bowel is brought out  through an abdominal opening </a:t>
            </a:r>
          </a:p>
          <a:p>
            <a:pPr marL="515938" indent="-515938">
              <a:buNone/>
            </a:pPr>
            <a:r>
              <a:rPr lang="en-US" dirty="0" smtClean="0"/>
              <a:t>b. </a:t>
            </a:r>
            <a:r>
              <a:rPr lang="en-US" b="1" dirty="0" smtClean="0"/>
              <a:t>Loop – </a:t>
            </a:r>
            <a:r>
              <a:rPr lang="en-US" dirty="0" smtClean="0"/>
              <a:t>loop of bowel is brought into the abdominal wall  and </a:t>
            </a:r>
            <a:r>
              <a:rPr lang="en-US" dirty="0"/>
              <a:t>supported </a:t>
            </a:r>
            <a:r>
              <a:rPr lang="en-US" dirty="0" smtClean="0"/>
              <a:t>by a  plastic bridge , or a piece of rubber  tubing; has two openings (proximal and distal) </a:t>
            </a:r>
          </a:p>
        </p:txBody>
      </p:sp>
      <p:pic>
        <p:nvPicPr>
          <p:cNvPr id="4" name="Picture 3"/>
          <p:cNvPicPr>
            <a:picLocks noChangeAspect="1"/>
          </p:cNvPicPr>
          <p:nvPr/>
        </p:nvPicPr>
        <p:blipFill>
          <a:blip r:embed="rId2"/>
          <a:stretch>
            <a:fillRect/>
          </a:stretch>
        </p:blipFill>
        <p:spPr>
          <a:xfrm>
            <a:off x="7919884" y="2091813"/>
            <a:ext cx="3048000" cy="2438400"/>
          </a:xfrm>
          <a:prstGeom prst="rect">
            <a:avLst/>
          </a:prstGeom>
        </p:spPr>
      </p:pic>
      <p:pic>
        <p:nvPicPr>
          <p:cNvPr id="5" name="Picture 4"/>
          <p:cNvPicPr>
            <a:picLocks noChangeAspect="1"/>
          </p:cNvPicPr>
          <p:nvPr/>
        </p:nvPicPr>
        <p:blipFill>
          <a:blip r:embed="rId3"/>
          <a:stretch>
            <a:fillRect/>
          </a:stretch>
        </p:blipFill>
        <p:spPr>
          <a:xfrm>
            <a:off x="7668517" y="4530214"/>
            <a:ext cx="4322200" cy="2327786"/>
          </a:xfrm>
          <a:prstGeom prst="rect">
            <a:avLst/>
          </a:prstGeom>
        </p:spPr>
      </p:pic>
      <p:pic>
        <p:nvPicPr>
          <p:cNvPr id="6" name="Picture 5"/>
          <p:cNvPicPr>
            <a:picLocks noChangeAspect="1"/>
          </p:cNvPicPr>
          <p:nvPr/>
        </p:nvPicPr>
        <p:blipFill>
          <a:blip r:embed="rId4"/>
          <a:stretch>
            <a:fillRect/>
          </a:stretch>
        </p:blipFill>
        <p:spPr>
          <a:xfrm>
            <a:off x="4364966" y="5041452"/>
            <a:ext cx="3001992" cy="1816547"/>
          </a:xfrm>
          <a:prstGeom prst="rect">
            <a:avLst/>
          </a:prstGeom>
        </p:spPr>
      </p:pic>
    </p:spTree>
    <p:extLst>
      <p:ext uri="{BB962C8B-B14F-4D97-AF65-F5344CB8AC3E}">
        <p14:creationId xmlns:p14="http://schemas.microsoft.com/office/powerpoint/2010/main" val="31070048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909406"/>
          </a:xfrm>
        </p:spPr>
        <p:txBody>
          <a:bodyPr/>
          <a:lstStyle/>
          <a:p>
            <a:r>
              <a:rPr lang="en-US" b="1"/>
              <a:t>CLASSIFICATION OF ColoSTOMy </a:t>
            </a:r>
            <a:endParaRPr lang="en-US" b="1" dirty="0"/>
          </a:p>
        </p:txBody>
      </p:sp>
      <p:sp>
        <p:nvSpPr>
          <p:cNvPr id="3" name="Content Placeholder 2"/>
          <p:cNvSpPr>
            <a:spLocks noGrp="1"/>
          </p:cNvSpPr>
          <p:nvPr>
            <p:ph idx="4294967295"/>
          </p:nvPr>
        </p:nvSpPr>
        <p:spPr>
          <a:xfrm>
            <a:off x="429598" y="2204137"/>
            <a:ext cx="6148182" cy="3599316"/>
          </a:xfrm>
          <a:prstGeom prst="rect">
            <a:avLst/>
          </a:prstGeom>
        </p:spPr>
        <p:txBody>
          <a:bodyPr>
            <a:normAutofit/>
          </a:bodyPr>
          <a:lstStyle/>
          <a:p>
            <a:pPr marL="0" indent="0">
              <a:buNone/>
            </a:pPr>
            <a:r>
              <a:rPr lang="en-US" dirty="0"/>
              <a:t>2</a:t>
            </a:r>
            <a:r>
              <a:rPr lang="en-US" dirty="0" smtClean="0"/>
              <a:t>. </a:t>
            </a:r>
            <a:r>
              <a:rPr lang="en-US" b="1" dirty="0" smtClean="0"/>
              <a:t>Construction </a:t>
            </a:r>
            <a:r>
              <a:rPr lang="en-US" b="1" dirty="0"/>
              <a:t>of the </a:t>
            </a:r>
            <a:r>
              <a:rPr lang="en-US" b="1" dirty="0" smtClean="0"/>
              <a:t>stoma (cont.)</a:t>
            </a:r>
            <a:endParaRPr lang="en-US" b="1" dirty="0"/>
          </a:p>
          <a:p>
            <a:pPr marL="398463" indent="-398463">
              <a:buNone/>
            </a:pPr>
            <a:r>
              <a:rPr lang="en-US" dirty="0" smtClean="0"/>
              <a:t>c. </a:t>
            </a:r>
            <a:r>
              <a:rPr lang="en-US" b="1" dirty="0" smtClean="0"/>
              <a:t>Divided colostomy </a:t>
            </a:r>
            <a:r>
              <a:rPr lang="en-US" dirty="0" smtClean="0"/>
              <a:t>– two edges of bowel brought out into the abdomen but  separated from each other </a:t>
            </a:r>
          </a:p>
          <a:p>
            <a:pPr marL="398463" indent="-398463">
              <a:buNone/>
            </a:pPr>
            <a:r>
              <a:rPr lang="en-US" dirty="0" smtClean="0"/>
              <a:t>d.  </a:t>
            </a:r>
            <a:r>
              <a:rPr lang="en-US" b="1" dirty="0" smtClean="0"/>
              <a:t>Double barrel  </a:t>
            </a:r>
            <a:r>
              <a:rPr lang="en-US" dirty="0" smtClean="0"/>
              <a:t>- proximal and distal loops of bowel are  sutured together for  about 10 cm and both ends are brought up into the abdominal wall</a:t>
            </a:r>
          </a:p>
        </p:txBody>
      </p:sp>
      <p:pic>
        <p:nvPicPr>
          <p:cNvPr id="4" name="Picture 3"/>
          <p:cNvPicPr>
            <a:picLocks noChangeAspect="1"/>
          </p:cNvPicPr>
          <p:nvPr/>
        </p:nvPicPr>
        <p:blipFill>
          <a:blip r:embed="rId2"/>
          <a:stretch>
            <a:fillRect/>
          </a:stretch>
        </p:blipFill>
        <p:spPr>
          <a:xfrm>
            <a:off x="7771170" y="1527923"/>
            <a:ext cx="4177942" cy="2082052"/>
          </a:xfrm>
          <a:prstGeom prst="rect">
            <a:avLst/>
          </a:prstGeom>
        </p:spPr>
      </p:pic>
      <p:pic>
        <p:nvPicPr>
          <p:cNvPr id="6" name="Picture 5"/>
          <p:cNvPicPr>
            <a:picLocks noChangeAspect="1"/>
          </p:cNvPicPr>
          <p:nvPr/>
        </p:nvPicPr>
        <p:blipFill>
          <a:blip r:embed="rId3"/>
          <a:stretch>
            <a:fillRect/>
          </a:stretch>
        </p:blipFill>
        <p:spPr>
          <a:xfrm>
            <a:off x="7742903" y="3609975"/>
            <a:ext cx="4206209" cy="3248025"/>
          </a:xfrm>
          <a:prstGeom prst="rect">
            <a:avLst/>
          </a:prstGeom>
        </p:spPr>
      </p:pic>
      <p:sp>
        <p:nvSpPr>
          <p:cNvPr id="7" name="TextBox 6"/>
          <p:cNvSpPr txBox="1"/>
          <p:nvPr/>
        </p:nvSpPr>
        <p:spPr>
          <a:xfrm>
            <a:off x="8878529" y="3097161"/>
            <a:ext cx="2418736" cy="369332"/>
          </a:xfrm>
          <a:prstGeom prst="rect">
            <a:avLst/>
          </a:prstGeom>
          <a:solidFill>
            <a:schemeClr val="accent2"/>
          </a:solidFill>
        </p:spPr>
        <p:txBody>
          <a:bodyPr wrap="square" rtlCol="0">
            <a:spAutoFit/>
          </a:bodyPr>
          <a:lstStyle/>
          <a:p>
            <a:r>
              <a:rPr lang="en-US" dirty="0">
                <a:solidFill>
                  <a:schemeClr val="bg1"/>
                </a:solidFill>
              </a:rPr>
              <a:t>Divided colostomy </a:t>
            </a:r>
            <a:r>
              <a:rPr lang="en-US" dirty="0"/>
              <a:t>–</a:t>
            </a:r>
          </a:p>
        </p:txBody>
      </p:sp>
      <p:sp>
        <p:nvSpPr>
          <p:cNvPr id="8" name="TextBox 7"/>
          <p:cNvSpPr txBox="1"/>
          <p:nvPr/>
        </p:nvSpPr>
        <p:spPr>
          <a:xfrm>
            <a:off x="9379974" y="5057636"/>
            <a:ext cx="1917291" cy="369332"/>
          </a:xfrm>
          <a:prstGeom prst="rect">
            <a:avLst/>
          </a:prstGeom>
          <a:solidFill>
            <a:schemeClr val="accent2"/>
          </a:solidFill>
        </p:spPr>
        <p:txBody>
          <a:bodyPr wrap="square" rtlCol="0">
            <a:spAutoFit/>
          </a:bodyPr>
          <a:lstStyle/>
          <a:p>
            <a:r>
              <a:rPr lang="en-US">
                <a:solidFill>
                  <a:schemeClr val="bg1"/>
                </a:solidFill>
              </a:rPr>
              <a:t>Double barrel</a:t>
            </a:r>
            <a:endParaRPr lang="en-US" dirty="0"/>
          </a:p>
        </p:txBody>
      </p:sp>
      <p:pic>
        <p:nvPicPr>
          <p:cNvPr id="9" name="Picture 8"/>
          <p:cNvPicPr>
            <a:picLocks noChangeAspect="1"/>
          </p:cNvPicPr>
          <p:nvPr/>
        </p:nvPicPr>
        <p:blipFill>
          <a:blip r:embed="rId4"/>
          <a:stretch>
            <a:fillRect/>
          </a:stretch>
        </p:blipFill>
        <p:spPr>
          <a:xfrm>
            <a:off x="5682429" y="5057636"/>
            <a:ext cx="2060473" cy="1800364"/>
          </a:xfrm>
          <a:prstGeom prst="rect">
            <a:avLst/>
          </a:prstGeom>
        </p:spPr>
      </p:pic>
    </p:spTree>
    <p:extLst>
      <p:ext uri="{BB962C8B-B14F-4D97-AF65-F5344CB8AC3E}">
        <p14:creationId xmlns:p14="http://schemas.microsoft.com/office/powerpoint/2010/main" val="34909237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4371457" cy="789659"/>
          </a:xfrm>
        </p:spPr>
        <p:txBody>
          <a:bodyPr/>
          <a:lstStyle/>
          <a:p>
            <a:r>
              <a:rPr lang="en-US" b="1" dirty="0" smtClean="0"/>
              <a:t>Indications</a:t>
            </a:r>
            <a:endParaRPr lang="en-US" dirty="0"/>
          </a:p>
        </p:txBody>
      </p:sp>
      <p:sp>
        <p:nvSpPr>
          <p:cNvPr id="3" name="Content Placeholder 2"/>
          <p:cNvSpPr>
            <a:spLocks noGrp="1"/>
          </p:cNvSpPr>
          <p:nvPr>
            <p:ph sz="quarter" idx="13"/>
          </p:nvPr>
        </p:nvSpPr>
        <p:spPr>
          <a:xfrm>
            <a:off x="913774" y="1408176"/>
            <a:ext cx="5249282" cy="4383023"/>
          </a:xfrm>
        </p:spPr>
        <p:txBody>
          <a:bodyPr>
            <a:normAutofit fontScale="92500" lnSpcReduction="10000"/>
          </a:bodyPr>
          <a:lstStyle/>
          <a:p>
            <a:r>
              <a:rPr lang="en-US" dirty="0" smtClean="0">
                <a:solidFill>
                  <a:srgbClr val="C00000"/>
                </a:solidFill>
              </a:rPr>
              <a:t>colon cancer </a:t>
            </a:r>
          </a:p>
          <a:p>
            <a:r>
              <a:rPr lang="en-US" dirty="0" smtClean="0">
                <a:solidFill>
                  <a:srgbClr val="C00000"/>
                </a:solidFill>
              </a:rPr>
              <a:t>Diverticulitis – </a:t>
            </a:r>
            <a:r>
              <a:rPr lang="en-US" dirty="0" smtClean="0"/>
              <a:t>inflammation of small, bulging pouches  that forms in the linings of the Digestive tract</a:t>
            </a:r>
            <a:endParaRPr lang="en-US" dirty="0"/>
          </a:p>
          <a:p>
            <a:r>
              <a:rPr lang="en-US" dirty="0" smtClean="0">
                <a:solidFill>
                  <a:srgbClr val="C00000"/>
                </a:solidFill>
              </a:rPr>
              <a:t>Injury - </a:t>
            </a:r>
          </a:p>
          <a:p>
            <a:r>
              <a:rPr lang="en-US" dirty="0">
                <a:solidFill>
                  <a:srgbClr val="C00000"/>
                </a:solidFill>
              </a:rPr>
              <a:t>Fecal </a:t>
            </a:r>
            <a:r>
              <a:rPr lang="en-US" dirty="0" smtClean="0">
                <a:solidFill>
                  <a:srgbClr val="C00000"/>
                </a:solidFill>
              </a:rPr>
              <a:t>incontinence - </a:t>
            </a:r>
            <a:r>
              <a:rPr lang="en-US" dirty="0"/>
              <a:t>is a lack of control over </a:t>
            </a:r>
            <a:r>
              <a:rPr lang="en-US" dirty="0" smtClean="0"/>
              <a:t>defecation </a:t>
            </a:r>
            <a:r>
              <a:rPr lang="en-US" dirty="0"/>
              <a:t>leading to involuntary loss of bowel contents—including flatus (gas), liquid stool elements and mucus, or solid feces.</a:t>
            </a:r>
            <a:endParaRPr lang="en-US" dirty="0" smtClean="0">
              <a:solidFill>
                <a:srgbClr val="C00000"/>
              </a:solidFill>
            </a:endParaRPr>
          </a:p>
        </p:txBody>
      </p:sp>
      <p:pic>
        <p:nvPicPr>
          <p:cNvPr id="4" name="Picture 3"/>
          <p:cNvPicPr>
            <a:picLocks noChangeAspect="1"/>
          </p:cNvPicPr>
          <p:nvPr/>
        </p:nvPicPr>
        <p:blipFill>
          <a:blip r:embed="rId2"/>
          <a:stretch>
            <a:fillRect/>
          </a:stretch>
        </p:blipFill>
        <p:spPr>
          <a:xfrm>
            <a:off x="7263384" y="1706879"/>
            <a:ext cx="3810000" cy="3785616"/>
          </a:xfrm>
          <a:prstGeom prst="rect">
            <a:avLst/>
          </a:prstGeom>
          <a:ln>
            <a:solidFill>
              <a:srgbClr val="002060"/>
            </a:solidFill>
          </a:ln>
        </p:spPr>
      </p:pic>
    </p:spTree>
    <p:extLst>
      <p:ext uri="{BB962C8B-B14F-4D97-AF65-F5344CB8AC3E}">
        <p14:creationId xmlns:p14="http://schemas.microsoft.com/office/powerpoint/2010/main" val="33097373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80321" y="2336873"/>
            <a:ext cx="10336724" cy="3599316"/>
          </a:xfrm>
          <a:prstGeom prst="rect">
            <a:avLst/>
          </a:prstGeom>
        </p:spPr>
        <p:txBody>
          <a:bodyPr>
            <a:normAutofit/>
          </a:bodyPr>
          <a:lstStyle/>
          <a:p>
            <a:pPr marL="0" indent="0">
              <a:buNone/>
            </a:pPr>
            <a:r>
              <a:rPr lang="en-US" dirty="0" smtClean="0"/>
              <a:t>Consists </a:t>
            </a:r>
            <a:r>
              <a:rPr lang="en-US" dirty="0"/>
              <a:t>of  group of nursing interventions  that may be necessary after fecal diversion surgery</a:t>
            </a:r>
          </a:p>
          <a:p>
            <a:r>
              <a:rPr lang="en-US" dirty="0"/>
              <a:t>Stoma assessment</a:t>
            </a:r>
          </a:p>
          <a:p>
            <a:r>
              <a:rPr lang="en-US" dirty="0"/>
              <a:t>Application of stoma to collect feces and protect skin</a:t>
            </a:r>
          </a:p>
          <a:p>
            <a:r>
              <a:rPr lang="en-US" dirty="0"/>
              <a:t>Promotion of self care</a:t>
            </a:r>
          </a:p>
          <a:p>
            <a:pPr marL="0" indent="0">
              <a:buNone/>
            </a:pPr>
            <a:endParaRPr lang="en-US" dirty="0"/>
          </a:p>
        </p:txBody>
      </p:sp>
      <p:sp>
        <p:nvSpPr>
          <p:cNvPr id="6" name="Title 5"/>
          <p:cNvSpPr>
            <a:spLocks noGrp="1"/>
          </p:cNvSpPr>
          <p:nvPr>
            <p:ph type="title"/>
          </p:nvPr>
        </p:nvSpPr>
        <p:spPr>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a:solidFill>
                  <a:schemeClr val="tx1"/>
                </a:solidFill>
              </a:rPr>
              <a:t>OSTOMY MANAGEMENT</a:t>
            </a:r>
          </a:p>
        </p:txBody>
      </p:sp>
    </p:spTree>
    <p:extLst>
      <p:ext uri="{BB962C8B-B14F-4D97-AF65-F5344CB8AC3E}">
        <p14:creationId xmlns:p14="http://schemas.microsoft.com/office/powerpoint/2010/main" val="2070366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a:t>
            </a:r>
            <a:endParaRPr lang="en-US" dirty="0"/>
          </a:p>
        </p:txBody>
      </p:sp>
      <p:graphicFrame>
        <p:nvGraphicFramePr>
          <p:cNvPr id="4" name="Table 3"/>
          <p:cNvGraphicFramePr>
            <a:graphicFrameLocks noGrp="1"/>
          </p:cNvGraphicFramePr>
          <p:nvPr>
            <p:extLst/>
          </p:nvPr>
        </p:nvGraphicFramePr>
        <p:xfrm>
          <a:off x="149061" y="1834166"/>
          <a:ext cx="9564282" cy="4673600"/>
        </p:xfrm>
        <a:graphic>
          <a:graphicData uri="http://schemas.openxmlformats.org/drawingml/2006/table">
            <a:tbl>
              <a:tblPr firstRow="1" bandRow="1">
                <a:tableStyleId>{5C22544A-7EE6-4342-B048-85BDC9FD1C3A}</a:tableStyleId>
              </a:tblPr>
              <a:tblGrid>
                <a:gridCol w="1774020"/>
                <a:gridCol w="3056141"/>
                <a:gridCol w="4734121"/>
              </a:tblGrid>
              <a:tr h="370840">
                <a:tc>
                  <a:txBody>
                    <a:bodyPr/>
                    <a:lstStyle/>
                    <a:p>
                      <a:r>
                        <a:rPr lang="en-US" dirty="0" smtClean="0"/>
                        <a:t>Assess for:  </a:t>
                      </a:r>
                      <a:endParaRPr lang="en-US" dirty="0"/>
                    </a:p>
                  </a:txBody>
                  <a:tcPr/>
                </a:tc>
                <a:tc>
                  <a:txBody>
                    <a:bodyPr/>
                    <a:lstStyle/>
                    <a:p>
                      <a:r>
                        <a:rPr lang="en-US" dirty="0" smtClean="0"/>
                        <a:t>Normal</a:t>
                      </a:r>
                      <a:endParaRPr lang="en-US" dirty="0"/>
                    </a:p>
                  </a:txBody>
                  <a:tcPr/>
                </a:tc>
                <a:tc>
                  <a:txBody>
                    <a:bodyPr/>
                    <a:lstStyle/>
                    <a:p>
                      <a:r>
                        <a:rPr lang="en-US" dirty="0" smtClean="0"/>
                        <a:t>Abnormal</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Color </a:t>
                      </a:r>
                    </a:p>
                    <a:p>
                      <a:endParaRPr lang="en-US" dirty="0"/>
                    </a:p>
                  </a:txBody>
                  <a:tcPr/>
                </a:tc>
                <a:tc>
                  <a:txBody>
                    <a:bodyPr/>
                    <a:lstStyle/>
                    <a:p>
                      <a:r>
                        <a:rPr lang="en-US" dirty="0" smtClean="0"/>
                        <a:t>Healthy pink, red</a:t>
                      </a:r>
                      <a:r>
                        <a:rPr lang="en-US" baseline="0" dirty="0" smtClean="0"/>
                        <a:t> and slightly moist </a:t>
                      </a:r>
                      <a:endParaRPr lang="en-US" dirty="0"/>
                    </a:p>
                  </a:txBody>
                  <a:tcPr/>
                </a:tc>
                <a:tc>
                  <a:txBody>
                    <a:bodyPr/>
                    <a:lstStyle/>
                    <a:p>
                      <a:r>
                        <a:rPr lang="en-US" dirty="0" smtClean="0"/>
                        <a:t>Dusky pink / bluish </a:t>
                      </a:r>
                      <a:r>
                        <a:rPr lang="en-US" baseline="0" dirty="0" smtClean="0"/>
                        <a:t> (cyanosis) suggest inadequate circulation to the stoma</a:t>
                      </a:r>
                      <a:endParaRPr lang="en-US" dirty="0"/>
                    </a:p>
                  </a:txBody>
                  <a:tcPr/>
                </a:tc>
              </a:tr>
              <a:tr h="370840">
                <a:tc>
                  <a:txBody>
                    <a:bodyPr/>
                    <a:lstStyle/>
                    <a:p>
                      <a:r>
                        <a:rPr lang="en-US" dirty="0" smtClean="0"/>
                        <a:t>Size and shape </a:t>
                      </a:r>
                      <a:endParaRPr lang="en-US" dirty="0"/>
                    </a:p>
                  </a:txBody>
                  <a:tcPr/>
                </a:tc>
                <a:tc>
                  <a:txBody>
                    <a:bodyPr/>
                    <a:lstStyle/>
                    <a:p>
                      <a:r>
                        <a:rPr lang="en-US" dirty="0" smtClean="0"/>
                        <a:t>New stoma are swollen; swelling decreases in 2-3 weeks or as long as 6 weeks </a:t>
                      </a:r>
                    </a:p>
                    <a:p>
                      <a:r>
                        <a:rPr lang="en-US" dirty="0" smtClean="0"/>
                        <a:t>Protrude slightly from the abdomen</a:t>
                      </a:r>
                      <a:endParaRPr lang="en-US" dirty="0"/>
                    </a:p>
                  </a:txBody>
                  <a:tcPr/>
                </a:tc>
                <a:tc>
                  <a:txBody>
                    <a:bodyPr/>
                    <a:lstStyle/>
                    <a:p>
                      <a:r>
                        <a:rPr lang="en-US" dirty="0" smtClean="0"/>
                        <a:t>Failure to recede may indicate blockage </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Position</a:t>
                      </a:r>
                    </a:p>
                  </a:txBody>
                  <a:tcPr/>
                </a:tc>
                <a:tc>
                  <a:txBody>
                    <a:bodyPr/>
                    <a:lstStyle/>
                    <a:p>
                      <a:r>
                        <a:rPr lang="en-US" dirty="0" smtClean="0"/>
                        <a:t>Must remain on the abdominal surface</a:t>
                      </a:r>
                      <a:endParaRPr lang="en-US" dirty="0"/>
                    </a:p>
                  </a:txBody>
                  <a:tcPr/>
                </a:tc>
                <a:tc>
                  <a:txBody>
                    <a:bodyPr/>
                    <a:lstStyle/>
                    <a:p>
                      <a:r>
                        <a:rPr lang="en-US" dirty="0" smtClean="0"/>
                        <a:t>If stoma retracts, feces may enter the abdominal cavity  and cause peritonitis; </a:t>
                      </a:r>
                    </a:p>
                    <a:p>
                      <a:r>
                        <a:rPr lang="en-US" dirty="0" smtClean="0"/>
                        <a:t>Prolapse must be reported  to the doctor</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Stomal</a:t>
                      </a:r>
                      <a:r>
                        <a:rPr lang="en-US" dirty="0" smtClean="0"/>
                        <a:t> bleeding </a:t>
                      </a:r>
                    </a:p>
                  </a:txBody>
                  <a:tcPr/>
                </a:tc>
                <a:tc>
                  <a:txBody>
                    <a:bodyPr/>
                    <a:lstStyle/>
                    <a:p>
                      <a:r>
                        <a:rPr lang="en-US" dirty="0" smtClean="0"/>
                        <a:t>Slight bleeding </a:t>
                      </a:r>
                      <a:endParaRPr lang="en-US" dirty="0"/>
                    </a:p>
                  </a:txBody>
                  <a:tcPr/>
                </a:tc>
                <a:tc>
                  <a:txBody>
                    <a:bodyPr/>
                    <a:lstStyle/>
                    <a:p>
                      <a:r>
                        <a:rPr lang="en-US" dirty="0" smtClean="0"/>
                        <a:t>Report other bleeding</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Complaints</a:t>
                      </a:r>
                    </a:p>
                  </a:txBody>
                  <a:tcPr/>
                </a:tc>
                <a:tc>
                  <a:txBody>
                    <a:bodyPr/>
                    <a:lstStyle/>
                    <a:p>
                      <a:endParaRPr lang="en-US" dirty="0"/>
                    </a:p>
                  </a:txBody>
                  <a:tcPr/>
                </a:tc>
                <a:tc>
                  <a:txBody>
                    <a:bodyPr/>
                    <a:lstStyle/>
                    <a:p>
                      <a:r>
                        <a:rPr lang="en-US" dirty="0" smtClean="0"/>
                        <a:t>Burning</a:t>
                      </a:r>
                      <a:r>
                        <a:rPr lang="en-US" baseline="0" dirty="0" smtClean="0"/>
                        <a:t> sensation under the skin may indicate  skin breakdown</a:t>
                      </a:r>
                    </a:p>
                    <a:p>
                      <a:r>
                        <a:rPr lang="en-US" baseline="0" dirty="0" smtClean="0"/>
                        <a:t>Abdominal discomfort / distention</a:t>
                      </a:r>
                      <a:endParaRPr lang="en-US" dirty="0"/>
                    </a:p>
                  </a:txBody>
                  <a:tcPr/>
                </a:tc>
              </a:tr>
            </a:tbl>
          </a:graphicData>
        </a:graphic>
      </p:graphicFrame>
      <p:pic>
        <p:nvPicPr>
          <p:cNvPr id="8" name="Picture 7"/>
          <p:cNvPicPr>
            <a:picLocks noChangeAspect="1"/>
          </p:cNvPicPr>
          <p:nvPr/>
        </p:nvPicPr>
        <p:blipFill>
          <a:blip r:embed="rId2"/>
          <a:stretch>
            <a:fillRect/>
          </a:stretch>
        </p:blipFill>
        <p:spPr>
          <a:xfrm>
            <a:off x="9881418" y="141787"/>
            <a:ext cx="2310581" cy="3855026"/>
          </a:xfrm>
          <a:prstGeom prst="rect">
            <a:avLst/>
          </a:prstGeom>
        </p:spPr>
      </p:pic>
    </p:spTree>
    <p:extLst>
      <p:ext uri="{BB962C8B-B14F-4D97-AF65-F5344CB8AC3E}">
        <p14:creationId xmlns:p14="http://schemas.microsoft.com/office/powerpoint/2010/main" val="15047685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981683"/>
          </a:xfrm>
        </p:spPr>
        <p:txBody>
          <a:bodyPr/>
          <a:lstStyle/>
          <a:p>
            <a:r>
              <a:rPr lang="en-US" dirty="0" smtClean="0"/>
              <a:t>CHANGE OF OSTOMY </a:t>
            </a:r>
            <a:r>
              <a:rPr lang="en-US" dirty="0"/>
              <a:t>appliance</a:t>
            </a:r>
          </a:p>
        </p:txBody>
      </p:sp>
      <p:sp>
        <p:nvSpPr>
          <p:cNvPr id="3" name="Content Placeholder 2"/>
          <p:cNvSpPr>
            <a:spLocks noGrp="1"/>
          </p:cNvSpPr>
          <p:nvPr>
            <p:ph idx="4294967295"/>
          </p:nvPr>
        </p:nvSpPr>
        <p:spPr>
          <a:xfrm>
            <a:off x="680321" y="1752600"/>
            <a:ext cx="9613861" cy="4183589"/>
          </a:xfrm>
          <a:prstGeom prst="rect">
            <a:avLst/>
          </a:prstGeom>
        </p:spPr>
        <p:txBody>
          <a:bodyPr>
            <a:normAutofit fontScale="92500" lnSpcReduction="20000"/>
          </a:bodyPr>
          <a:lstStyle/>
          <a:p>
            <a:r>
              <a:rPr lang="en-US" dirty="0"/>
              <a:t>Ordinarily the pouch must be emptied or changed a couple of times a day depending on the frequency of </a:t>
            </a:r>
            <a:r>
              <a:rPr lang="en-US" dirty="0" smtClean="0"/>
              <a:t>activity</a:t>
            </a:r>
          </a:p>
          <a:p>
            <a:r>
              <a:rPr lang="en-US" dirty="0" smtClean="0"/>
              <a:t>Can be applied for up to 7 days </a:t>
            </a:r>
          </a:p>
          <a:p>
            <a:r>
              <a:rPr lang="en-US" dirty="0" smtClean="0"/>
              <a:t>Twice a week</a:t>
            </a:r>
          </a:p>
          <a:p>
            <a:r>
              <a:rPr lang="en-US" dirty="0" smtClean="0"/>
              <a:t>Change whenever the stool leaks  onto the </a:t>
            </a:r>
            <a:r>
              <a:rPr lang="en-US" dirty="0" err="1" smtClean="0"/>
              <a:t>peristomal</a:t>
            </a:r>
            <a:r>
              <a:rPr lang="en-US" dirty="0" smtClean="0"/>
              <a:t> skin</a:t>
            </a:r>
          </a:p>
          <a:p>
            <a:r>
              <a:rPr lang="en-US" dirty="0" smtClean="0"/>
              <a:t>Every 24 – 48 </a:t>
            </a:r>
            <a:r>
              <a:rPr lang="en-US" dirty="0" err="1" smtClean="0"/>
              <a:t>hrs</a:t>
            </a:r>
            <a:r>
              <a:rPr lang="en-US" dirty="0" smtClean="0"/>
              <a:t>  if the skin is erythematous, eroded, denuded or ulcerated</a:t>
            </a:r>
          </a:p>
          <a:p>
            <a:r>
              <a:rPr lang="en-US" dirty="0" smtClean="0"/>
              <a:t>More frequent changes if client complains  of pain or discomfort</a:t>
            </a:r>
          </a:p>
          <a:p>
            <a:r>
              <a:rPr lang="en-US" dirty="0" smtClean="0"/>
              <a:t>The pouch is emptied when it is one third to one half full</a:t>
            </a:r>
          </a:p>
          <a:p>
            <a:r>
              <a:rPr lang="en-US" dirty="0" smtClean="0"/>
              <a:t>If the pouch overfills, it can cause  separation of the skin barrier  and stool comes in contact with the skin</a:t>
            </a:r>
          </a:p>
          <a:p>
            <a:endParaRPr lang="en-US" dirty="0" smtClean="0"/>
          </a:p>
          <a:p>
            <a:endParaRPr lang="en-US" dirty="0" smtClean="0"/>
          </a:p>
          <a:p>
            <a:pPr marL="0" indent="0">
              <a:buNone/>
            </a:pPr>
            <a:endParaRPr lang="en-US" dirty="0"/>
          </a:p>
        </p:txBody>
      </p:sp>
    </p:spTree>
    <p:extLst>
      <p:ext uri="{BB962C8B-B14F-4D97-AF65-F5344CB8AC3E}">
        <p14:creationId xmlns:p14="http://schemas.microsoft.com/office/powerpoint/2010/main" val="36894407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CHANGING OSTOMY APPLIANCE</a:t>
            </a:r>
            <a:endParaRPr lang="en-US" dirty="0"/>
          </a:p>
        </p:txBody>
      </p:sp>
      <p:sp>
        <p:nvSpPr>
          <p:cNvPr id="3" name="Content Placeholder 2"/>
          <p:cNvSpPr>
            <a:spLocks noGrp="1"/>
          </p:cNvSpPr>
          <p:nvPr>
            <p:ph idx="4294967295"/>
          </p:nvPr>
        </p:nvSpPr>
        <p:spPr>
          <a:xfrm>
            <a:off x="680321" y="2336873"/>
            <a:ext cx="9613861" cy="3599316"/>
          </a:xfrm>
          <a:prstGeom prst="rect">
            <a:avLst/>
          </a:prstGeom>
        </p:spPr>
        <p:txBody>
          <a:bodyPr>
            <a:normAutofit/>
          </a:bodyPr>
          <a:lstStyle/>
          <a:p>
            <a:r>
              <a:rPr lang="en-US" dirty="0" smtClean="0"/>
              <a:t>To assess and care for </a:t>
            </a:r>
            <a:r>
              <a:rPr lang="en-US" dirty="0" err="1" smtClean="0"/>
              <a:t>peristomal</a:t>
            </a:r>
            <a:r>
              <a:rPr lang="en-US" dirty="0" smtClean="0"/>
              <a:t>  skin</a:t>
            </a:r>
          </a:p>
          <a:p>
            <a:r>
              <a:rPr lang="en-US" dirty="0" smtClean="0"/>
              <a:t>To collect stool for assessment of the amount  and type of output </a:t>
            </a:r>
          </a:p>
          <a:p>
            <a:r>
              <a:rPr lang="en-US" dirty="0" smtClean="0"/>
              <a:t>Minimize odors for the client’s comfort and self esteem</a:t>
            </a:r>
          </a:p>
          <a:p>
            <a:pPr marL="0" indent="0">
              <a:buNone/>
            </a:pPr>
            <a:endParaRPr lang="en-US" dirty="0" smtClean="0"/>
          </a:p>
          <a:p>
            <a:endParaRPr lang="en-US" dirty="0" smtClean="0"/>
          </a:p>
          <a:p>
            <a:pPr marL="0" indent="0">
              <a:buNone/>
            </a:pPr>
            <a:endParaRPr lang="en-US" dirty="0"/>
          </a:p>
        </p:txBody>
      </p:sp>
    </p:spTree>
    <p:extLst>
      <p:ext uri="{BB962C8B-B14F-4D97-AF65-F5344CB8AC3E}">
        <p14:creationId xmlns:p14="http://schemas.microsoft.com/office/powerpoint/2010/main" val="13859073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Colostomy </a:t>
            </a:r>
            <a:r>
              <a:rPr lang="en-US" b="1" dirty="0" smtClean="0"/>
              <a:t>irrigation</a:t>
            </a:r>
            <a:endParaRPr lang="en-US" b="1" dirty="0"/>
          </a:p>
        </p:txBody>
      </p:sp>
      <p:sp>
        <p:nvSpPr>
          <p:cNvPr id="3" name="Content Placeholder 2"/>
          <p:cNvSpPr>
            <a:spLocks noGrp="1"/>
          </p:cNvSpPr>
          <p:nvPr>
            <p:ph idx="4294967295"/>
          </p:nvPr>
        </p:nvSpPr>
        <p:spPr>
          <a:xfrm>
            <a:off x="680321" y="1755648"/>
            <a:ext cx="9613861" cy="4180541"/>
          </a:xfrm>
          <a:prstGeom prst="rect">
            <a:avLst/>
          </a:prstGeom>
        </p:spPr>
        <p:txBody>
          <a:bodyPr>
            <a:normAutofit fontScale="85000" lnSpcReduction="10000"/>
          </a:bodyPr>
          <a:lstStyle/>
          <a:p>
            <a:r>
              <a:rPr lang="en-US" dirty="0" smtClean="0"/>
              <a:t>a </a:t>
            </a:r>
            <a:r>
              <a:rPr lang="en-US" dirty="0"/>
              <a:t>way to regulate bowel movements by emptying the colon at a scheduled </a:t>
            </a:r>
            <a:r>
              <a:rPr lang="en-US" dirty="0" smtClean="0"/>
              <a:t>time </a:t>
            </a:r>
          </a:p>
          <a:p>
            <a:r>
              <a:rPr lang="en-US" dirty="0" smtClean="0"/>
              <a:t>involves </a:t>
            </a:r>
            <a:r>
              <a:rPr lang="en-US" dirty="0"/>
              <a:t>infusing water into the colon through the </a:t>
            </a:r>
            <a:r>
              <a:rPr lang="en-US" b="1" dirty="0" smtClean="0"/>
              <a:t>stoma </a:t>
            </a:r>
            <a:r>
              <a:rPr lang="en-US" dirty="0" smtClean="0"/>
              <a:t>stimulating the </a:t>
            </a:r>
            <a:r>
              <a:rPr lang="en-US" dirty="0"/>
              <a:t>colon to empty</a:t>
            </a:r>
            <a:r>
              <a:rPr lang="en-US" dirty="0" smtClean="0"/>
              <a:t>.</a:t>
            </a:r>
          </a:p>
          <a:p>
            <a:r>
              <a:rPr lang="en-US" dirty="0" smtClean="0"/>
              <a:t>allows </a:t>
            </a:r>
            <a:r>
              <a:rPr lang="en-US" dirty="0"/>
              <a:t>for the person to not wear a pouch, but rather just a gauze cap over the </a:t>
            </a:r>
            <a:r>
              <a:rPr lang="en-US" dirty="0" smtClean="0"/>
              <a:t>stoma</a:t>
            </a:r>
          </a:p>
          <a:p>
            <a:r>
              <a:rPr lang="en-US" dirty="0" smtClean="0"/>
              <a:t>scheduled  </a:t>
            </a:r>
            <a:r>
              <a:rPr lang="en-US" dirty="0"/>
              <a:t>irrigation </a:t>
            </a:r>
            <a:r>
              <a:rPr lang="en-US" dirty="0" smtClean="0"/>
              <a:t>IS DONE for </a:t>
            </a:r>
            <a:r>
              <a:rPr lang="en-US" dirty="0"/>
              <a:t>times that are </a:t>
            </a:r>
            <a:r>
              <a:rPr lang="en-US" dirty="0" smtClean="0"/>
              <a:t>convenient</a:t>
            </a:r>
            <a:endParaRPr lang="en-US" dirty="0"/>
          </a:p>
          <a:p>
            <a:r>
              <a:rPr lang="en-US" dirty="0" smtClean="0"/>
              <a:t>To </a:t>
            </a:r>
            <a:r>
              <a:rPr lang="en-US" dirty="0"/>
              <a:t>irrigate, a catheter is placed inside the stoma, and flushed with water, which allows the feces to come out of the body into an irrigation </a:t>
            </a:r>
            <a:r>
              <a:rPr lang="en-US" dirty="0" smtClean="0"/>
              <a:t>sleeve.</a:t>
            </a:r>
            <a:endParaRPr lang="en-US" baseline="30000" dirty="0"/>
          </a:p>
          <a:p>
            <a:r>
              <a:rPr lang="en-US" dirty="0" smtClean="0"/>
              <a:t>Most </a:t>
            </a:r>
            <a:r>
              <a:rPr lang="en-US" b="1" dirty="0" err="1">
                <a:solidFill>
                  <a:srgbClr val="C00000"/>
                </a:solidFill>
              </a:rPr>
              <a:t>colostomates</a:t>
            </a:r>
            <a:r>
              <a:rPr lang="en-US" dirty="0"/>
              <a:t> irrigate once a day or every other day, though this depends on the person, their food intake, and their health</a:t>
            </a:r>
          </a:p>
          <a:p>
            <a:endParaRPr lang="en-US" dirty="0" smtClean="0"/>
          </a:p>
          <a:p>
            <a:endParaRPr lang="en-US" dirty="0" smtClean="0"/>
          </a:p>
          <a:p>
            <a:pPr marL="0" indent="0">
              <a:buNone/>
            </a:pPr>
            <a:endParaRPr lang="en-US" dirty="0"/>
          </a:p>
        </p:txBody>
      </p:sp>
    </p:spTree>
    <p:extLst>
      <p:ext uri="{BB962C8B-B14F-4D97-AF65-F5344CB8AC3E}">
        <p14:creationId xmlns:p14="http://schemas.microsoft.com/office/powerpoint/2010/main" val="1794311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0"/>
            <a:ext cx="8229600" cy="1143000"/>
          </a:xfrm>
        </p:spPr>
        <p:txBody>
          <a:bodyPr>
            <a:normAutofit fontScale="90000"/>
          </a:bodyPr>
          <a:lstStyle/>
          <a:p>
            <a:r>
              <a:rPr lang="en-AU"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r>
            <a:br>
              <a:rPr lang="en-AU"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br>
            <a:r>
              <a:rPr lang="en-US" b="1" i="1" dirty="0">
                <a:solidFill>
                  <a:srgbClr val="C00000"/>
                </a:solidFill>
              </a:rPr>
              <a:t>Review of </a:t>
            </a:r>
            <a:r>
              <a:rPr lang="en-AU"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Gastrointestinal system</a:t>
            </a:r>
            <a:r>
              <a:rPr lang="en-US"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r>
            <a:br>
              <a:rPr lang="en-US"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br>
            <a:endParaRPr lang="en-US" dirty="0">
              <a:solidFill>
                <a:srgbClr val="FF0000"/>
              </a:solidFill>
            </a:endParaRPr>
          </a:p>
        </p:txBody>
      </p:sp>
      <p:pic>
        <p:nvPicPr>
          <p:cNvPr id="3074" name="Picture 2" descr="http://img.webmd.com/dtmcms/live/webmd/consumer_assets/site_images/media/medical/hw/hwkb17_007_05.jpg"/>
          <p:cNvPicPr>
            <a:picLocks noChangeAspect="1" noChangeArrowheads="1"/>
          </p:cNvPicPr>
          <p:nvPr/>
        </p:nvPicPr>
        <p:blipFill>
          <a:blip r:embed="rId2" cstate="print"/>
          <a:srcRect/>
          <a:stretch>
            <a:fillRect/>
          </a:stretch>
        </p:blipFill>
        <p:spPr bwMode="auto">
          <a:xfrm>
            <a:off x="3193366" y="2839318"/>
            <a:ext cx="5724378" cy="3470673"/>
          </a:xfrm>
          <a:prstGeom prst="rect">
            <a:avLst/>
          </a:prstGeom>
          <a:ln>
            <a:noFill/>
          </a:ln>
          <a:effectLst>
            <a:softEdge rad="112500"/>
          </a:effectLst>
        </p:spPr>
      </p:pic>
      <p:sp>
        <p:nvSpPr>
          <p:cNvPr id="3" name="Content Placeholder 2"/>
          <p:cNvSpPr>
            <a:spLocks noGrp="1"/>
          </p:cNvSpPr>
          <p:nvPr>
            <p:ph idx="4294967295"/>
          </p:nvPr>
        </p:nvSpPr>
        <p:spPr>
          <a:xfrm>
            <a:off x="1752600" y="1143000"/>
            <a:ext cx="8763000" cy="5562600"/>
          </a:xfrm>
          <a:prstGeom prst="rect">
            <a:avLst/>
          </a:prstGeom>
        </p:spPr>
        <p:txBody>
          <a:bodyPr>
            <a:noAutofit/>
          </a:bodyPr>
          <a:lstStyle/>
          <a:p>
            <a:pPr marL="0" indent="0">
              <a:buClr>
                <a:srgbClr val="FF0000"/>
              </a:buClr>
              <a:buNone/>
            </a:pPr>
            <a:r>
              <a:rPr lang="en-US" sz="2400" dirty="0" smtClean="0"/>
              <a:t>(alimentary </a:t>
            </a:r>
            <a:r>
              <a:rPr lang="en-US" sz="2400" dirty="0"/>
              <a:t>canal and its accessory </a:t>
            </a:r>
            <a:r>
              <a:rPr lang="en-US" sz="2400" dirty="0" smtClean="0"/>
              <a:t>organs)</a:t>
            </a:r>
          </a:p>
          <a:p>
            <a:pPr>
              <a:buClr>
                <a:srgbClr val="FF0000"/>
              </a:buClr>
              <a:buFont typeface="Wingdings" pitchFamily="2" charset="2"/>
              <a:buChar char="Ø"/>
            </a:pPr>
            <a:r>
              <a:rPr lang="en-US" sz="2400" dirty="0" smtClean="0"/>
              <a:t>Mouth       pharynx    esophagus    </a:t>
            </a:r>
            <a:r>
              <a:rPr lang="en-US" sz="2400" dirty="0"/>
              <a:t>stomach, small </a:t>
            </a:r>
            <a:r>
              <a:rPr lang="en-US" sz="2400" dirty="0" smtClean="0"/>
              <a:t>intestine    colon       rectum      anal </a:t>
            </a:r>
            <a:r>
              <a:rPr lang="en-US" sz="2400" dirty="0" err="1" smtClean="0"/>
              <a:t>canaL</a:t>
            </a:r>
            <a:r>
              <a:rPr lang="en-US" sz="2400" dirty="0" smtClean="0"/>
              <a:t>         anus</a:t>
            </a:r>
            <a:r>
              <a:rPr lang="en-US" sz="2400" dirty="0"/>
              <a:t>.</a:t>
            </a:r>
          </a:p>
          <a:p>
            <a:pPr>
              <a:buNone/>
            </a:pPr>
            <a:r>
              <a:rPr lang="en-US" sz="2400" dirty="0"/>
              <a:t> </a:t>
            </a:r>
          </a:p>
        </p:txBody>
      </p:sp>
      <p:cxnSp>
        <p:nvCxnSpPr>
          <p:cNvPr id="7" name="Straight Arrow Connector 6"/>
          <p:cNvCxnSpPr/>
          <p:nvPr/>
        </p:nvCxnSpPr>
        <p:spPr>
          <a:xfrm>
            <a:off x="3193366" y="1841257"/>
            <a:ext cx="309489" cy="14068"/>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893681" y="1966775"/>
            <a:ext cx="309489" cy="14068"/>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795398" y="1984125"/>
            <a:ext cx="309489" cy="14068"/>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9601200" y="2508738"/>
            <a:ext cx="309489" cy="14068"/>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712676" y="2462840"/>
            <a:ext cx="309489" cy="14068"/>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348110" y="2410896"/>
            <a:ext cx="309489" cy="14068"/>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8608255" y="2469874"/>
            <a:ext cx="309489" cy="14068"/>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6264577" y="2439501"/>
            <a:ext cx="309489" cy="14068"/>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55852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ffectLst/>
              </a:rPr>
              <a:t>References</a:t>
            </a:r>
            <a:endParaRPr lang="en-US" dirty="0"/>
          </a:p>
        </p:txBody>
      </p:sp>
      <p:sp>
        <p:nvSpPr>
          <p:cNvPr id="3" name="Content Placeholder 2"/>
          <p:cNvSpPr>
            <a:spLocks noGrp="1"/>
          </p:cNvSpPr>
          <p:nvPr>
            <p:ph sz="quarter" idx="4294967295"/>
          </p:nvPr>
        </p:nvSpPr>
        <p:spPr>
          <a:xfrm>
            <a:off x="913774" y="2367092"/>
            <a:ext cx="10363826" cy="3424107"/>
          </a:xfrm>
          <a:prstGeom prst="rect">
            <a:avLst/>
          </a:prstGeom>
        </p:spPr>
        <p:txBody>
          <a:bodyPr/>
          <a:lstStyle/>
          <a:p>
            <a:r>
              <a:rPr lang="en-US" b="1" dirty="0" err="1" smtClean="0">
                <a:effectLst/>
              </a:rPr>
              <a:t>Kozier</a:t>
            </a:r>
            <a:r>
              <a:rPr lang="en-US" b="1" dirty="0" smtClean="0">
                <a:effectLst/>
              </a:rPr>
              <a:t> &amp; </a:t>
            </a:r>
            <a:r>
              <a:rPr lang="en-US" b="1" dirty="0" err="1">
                <a:effectLst/>
              </a:rPr>
              <a:t>E</a:t>
            </a:r>
            <a:r>
              <a:rPr lang="en-US" b="1" dirty="0" err="1" smtClean="0">
                <a:effectLst/>
              </a:rPr>
              <a:t>rbs</a:t>
            </a:r>
            <a:r>
              <a:rPr lang="en-US" b="1" dirty="0" smtClean="0">
                <a:effectLst/>
              </a:rPr>
              <a:t>’ Fundamentals of Nursing . Eighth ed. 2008 </a:t>
            </a:r>
            <a:endParaRPr lang="en-US" b="1" dirty="0">
              <a:effectLst/>
            </a:endParaRPr>
          </a:p>
          <a:p>
            <a:r>
              <a:rPr lang="en-US" b="1" dirty="0" smtClean="0">
                <a:effectLst/>
              </a:rPr>
              <a:t>Potter </a:t>
            </a:r>
            <a:r>
              <a:rPr lang="en-US" b="1" dirty="0">
                <a:effectLst/>
              </a:rPr>
              <a:t>Perry. Basic Nursing 6th </a:t>
            </a:r>
            <a:r>
              <a:rPr lang="en-US" b="1" dirty="0" err="1" smtClean="0">
                <a:effectLst/>
              </a:rPr>
              <a:t>ed</a:t>
            </a:r>
            <a:r>
              <a:rPr lang="en-US" b="1" dirty="0" smtClean="0">
                <a:effectLst/>
              </a:rPr>
              <a:t>..Mosby, </a:t>
            </a:r>
            <a:r>
              <a:rPr lang="en-US" b="1" dirty="0">
                <a:effectLst/>
              </a:rPr>
              <a:t>Missouri, 2006</a:t>
            </a:r>
            <a:r>
              <a:rPr lang="en-US" b="1" dirty="0" smtClean="0">
                <a:effectLst/>
              </a:rPr>
              <a:t>.</a:t>
            </a:r>
          </a:p>
          <a:p>
            <a:r>
              <a:rPr lang="en-US" b="1" dirty="0"/>
              <a:t>http://www.cancer.org/treatment/treatmentsandsideeffects/physicalsideeffects/ostomies/colostomyguide/colostomy-irrigation </a:t>
            </a:r>
          </a:p>
        </p:txBody>
      </p:sp>
    </p:spTree>
    <p:extLst>
      <p:ext uri="{BB962C8B-B14F-4D97-AF65-F5344CB8AC3E}">
        <p14:creationId xmlns:p14="http://schemas.microsoft.com/office/powerpoint/2010/main" val="3332612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
            <a:ext cx="6972653" cy="1060704"/>
          </a:xfrm>
        </p:spPr>
        <p:txBody>
          <a:bodyPr>
            <a:normAutofit/>
          </a:bodyPr>
          <a:lstStyle/>
          <a:p>
            <a:r>
              <a:rPr lang="en-US" b="1" i="1" dirty="0" smtClean="0">
                <a:solidFill>
                  <a:srgbClr val="FF0000"/>
                </a:solidFill>
                <a:effectLst>
                  <a:outerShdw blurRad="38100" dist="38100" dir="2700000" algn="tl">
                    <a:srgbClr val="000000">
                      <a:alpha val="43137"/>
                    </a:srgbClr>
                  </a:outerShdw>
                </a:effectLst>
              </a:rPr>
              <a:t>Endoscopy procedure </a:t>
            </a:r>
            <a:endParaRPr lang="en-US" dirty="0"/>
          </a:p>
        </p:txBody>
      </p:sp>
      <p:sp>
        <p:nvSpPr>
          <p:cNvPr id="3" name="Content Placeholder 2"/>
          <p:cNvSpPr>
            <a:spLocks noGrp="1"/>
          </p:cNvSpPr>
          <p:nvPr>
            <p:ph idx="4294967295"/>
          </p:nvPr>
        </p:nvSpPr>
        <p:spPr>
          <a:xfrm>
            <a:off x="765048" y="1414272"/>
            <a:ext cx="6495288" cy="4953000"/>
          </a:xfrm>
          <a:prstGeom prst="rect">
            <a:avLst/>
          </a:prstGeom>
        </p:spPr>
        <p:txBody>
          <a:bodyPr>
            <a:noAutofit/>
          </a:bodyPr>
          <a:lstStyle/>
          <a:p>
            <a:pPr marL="0" indent="0">
              <a:buNone/>
            </a:pPr>
            <a:r>
              <a:rPr lang="en-US" b="1" dirty="0" smtClean="0"/>
              <a:t>nonsurgical </a:t>
            </a:r>
            <a:r>
              <a:rPr lang="en-US" b="1" dirty="0"/>
              <a:t>procedure used </a:t>
            </a:r>
            <a:r>
              <a:rPr lang="en-US" b="1" dirty="0" smtClean="0"/>
              <a:t>to perform:</a:t>
            </a:r>
          </a:p>
          <a:p>
            <a:pPr>
              <a:buFont typeface="Wingdings" pitchFamily="2" charset="2"/>
              <a:buChar char="Ø"/>
            </a:pPr>
            <a:r>
              <a:rPr lang="en-US" dirty="0" smtClean="0"/>
              <a:t>Diagnostic </a:t>
            </a:r>
            <a:r>
              <a:rPr lang="en-US" b="1" dirty="0" err="1" smtClean="0"/>
              <a:t>procedure</a:t>
            </a:r>
            <a:r>
              <a:rPr lang="en-US" dirty="0" err="1" smtClean="0"/>
              <a:t>S</a:t>
            </a:r>
            <a:r>
              <a:rPr lang="en-US" dirty="0" smtClean="0"/>
              <a:t> </a:t>
            </a:r>
          </a:p>
          <a:p>
            <a:pPr lvl="1"/>
            <a:r>
              <a:rPr lang="en-US" sz="2000" dirty="0" smtClean="0"/>
              <a:t>examine </a:t>
            </a:r>
            <a:r>
              <a:rPr lang="en-US" sz="2000" dirty="0"/>
              <a:t>a person's digestive </a:t>
            </a:r>
            <a:r>
              <a:rPr lang="en-US" sz="2000" dirty="0" smtClean="0"/>
              <a:t>tract</a:t>
            </a:r>
          </a:p>
          <a:p>
            <a:pPr lvl="1"/>
            <a:r>
              <a:rPr lang="en-US" sz="2000" dirty="0" smtClean="0"/>
              <a:t>visualize </a:t>
            </a:r>
            <a:r>
              <a:rPr lang="en-US" sz="2000" dirty="0"/>
              <a:t>the GI tract </a:t>
            </a:r>
            <a:endParaRPr lang="en-US" sz="2000" dirty="0" smtClean="0"/>
          </a:p>
          <a:p>
            <a:pPr lvl="1"/>
            <a:r>
              <a:rPr lang="en-US" sz="2000" dirty="0" smtClean="0"/>
              <a:t>certain and </a:t>
            </a:r>
            <a:r>
              <a:rPr lang="en-US" sz="2000" dirty="0"/>
              <a:t>therapeutic </a:t>
            </a:r>
            <a:r>
              <a:rPr lang="en-US" sz="2000" dirty="0" smtClean="0"/>
              <a:t>procedures</a:t>
            </a:r>
          </a:p>
          <a:p>
            <a:pPr marL="457200" lvl="1" indent="0">
              <a:buNone/>
            </a:pPr>
            <a:endParaRPr lang="en-US" sz="2000" dirty="0"/>
          </a:p>
          <a:p>
            <a:pPr>
              <a:buFont typeface="Wingdings" panose="05000000000000000000" pitchFamily="2" charset="2"/>
              <a:buChar char="Ø"/>
            </a:pPr>
            <a:r>
              <a:rPr lang="en-US" sz="2200" dirty="0" smtClean="0"/>
              <a:t>Therapeutic  </a:t>
            </a:r>
            <a:r>
              <a:rPr lang="en-US" sz="2400" b="1" dirty="0" err="1"/>
              <a:t>procedure</a:t>
            </a:r>
            <a:r>
              <a:rPr lang="en-US" sz="2400" dirty="0" err="1"/>
              <a:t>S</a:t>
            </a:r>
            <a:r>
              <a:rPr lang="en-US" sz="2400" dirty="0"/>
              <a:t> </a:t>
            </a:r>
          </a:p>
          <a:p>
            <a:pPr lvl="1"/>
            <a:r>
              <a:rPr lang="en-US" dirty="0" smtClean="0"/>
              <a:t>remove </a:t>
            </a:r>
            <a:r>
              <a:rPr lang="en-US" dirty="0"/>
              <a:t>common bile duct </a:t>
            </a:r>
            <a:r>
              <a:rPr lang="en-US" dirty="0" smtClean="0"/>
              <a:t>stones</a:t>
            </a:r>
          </a:p>
          <a:p>
            <a:pPr lvl="1"/>
            <a:r>
              <a:rPr lang="en-US" dirty="0" smtClean="0"/>
              <a:t>dilate strictures</a:t>
            </a:r>
          </a:p>
          <a:p>
            <a:pPr lvl="1"/>
            <a:r>
              <a:rPr lang="en-US" dirty="0" smtClean="0"/>
              <a:t>treat </a:t>
            </a:r>
            <a:r>
              <a:rPr lang="en-US" dirty="0"/>
              <a:t>gastric bleeding and esophageal varices.</a:t>
            </a:r>
          </a:p>
          <a:p>
            <a:pPr>
              <a:buNone/>
            </a:pPr>
            <a:endParaRPr lang="en-US" dirty="0"/>
          </a:p>
        </p:txBody>
      </p:sp>
      <p:pic>
        <p:nvPicPr>
          <p:cNvPr id="4" name="Picture 2" descr="http://www.surgerylaparoscopic.co.uk/website/wp-content/uploads/2011/10/endoscopy.jpg"/>
          <p:cNvPicPr>
            <a:picLocks noChangeAspect="1" noChangeArrowheads="1"/>
          </p:cNvPicPr>
          <p:nvPr/>
        </p:nvPicPr>
        <p:blipFill>
          <a:blip r:embed="rId2" cstate="print"/>
          <a:srcRect/>
          <a:stretch>
            <a:fillRect/>
          </a:stretch>
        </p:blipFill>
        <p:spPr bwMode="auto">
          <a:xfrm>
            <a:off x="7886427" y="0"/>
            <a:ext cx="4230624" cy="6858000"/>
          </a:xfrm>
          <a:prstGeom prst="rect">
            <a:avLst/>
          </a:prstGeom>
          <a:noFill/>
        </p:spPr>
      </p:pic>
    </p:spTree>
    <p:extLst>
      <p:ext uri="{BB962C8B-B14F-4D97-AF65-F5344CB8AC3E}">
        <p14:creationId xmlns:p14="http://schemas.microsoft.com/office/powerpoint/2010/main" val="33806478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4294967295"/>
          </p:nvPr>
        </p:nvSpPr>
        <p:spPr>
          <a:xfrm>
            <a:off x="1981200" y="1600201"/>
            <a:ext cx="8229600" cy="4525963"/>
          </a:xfrm>
          <a:prstGeom prst="rect">
            <a:avLst/>
          </a:prstGeom>
        </p:spPr>
        <p:txBody>
          <a:bodyPr/>
          <a:lstStyle/>
          <a:p>
            <a:endParaRPr lang="en-US"/>
          </a:p>
        </p:txBody>
      </p:sp>
      <p:pic>
        <p:nvPicPr>
          <p:cNvPr id="1026" name="Picture 2" descr="http://latesthealthtips.com/wp-content/uploads/2011/07/Gas-Trouble11.jpg"/>
          <p:cNvPicPr>
            <a:picLocks noChangeAspect="1" noChangeArrowheads="1"/>
          </p:cNvPicPr>
          <p:nvPr/>
        </p:nvPicPr>
        <p:blipFill>
          <a:blip r:embed="rId2" cstate="print"/>
          <a:srcRect/>
          <a:stretch>
            <a:fillRect/>
          </a:stretch>
        </p:blipFill>
        <p:spPr bwMode="auto">
          <a:xfrm>
            <a:off x="1524000" y="1295401"/>
            <a:ext cx="3333750" cy="2171701"/>
          </a:xfrm>
          <a:prstGeom prst="rect">
            <a:avLst/>
          </a:prstGeom>
          <a:noFill/>
        </p:spPr>
      </p:pic>
      <p:pic>
        <p:nvPicPr>
          <p:cNvPr id="1028" name="Picture 4" descr="http://www.mayoclinic.org/~/media/kcms/gbs/patient%20consumer/images/2013/11/15/17/39/ca00083_%20ds00095_%20ds00099_%20ds00242_%20ds00301_%20ds00319_%20ds00488_%20ds00500_%20ds00763_%20ds00820_%20ds00967_%20my00138_im04428_mcdc7_endoscopythu_jpg.ashx"/>
          <p:cNvPicPr>
            <a:picLocks noChangeAspect="1" noChangeArrowheads="1"/>
          </p:cNvPicPr>
          <p:nvPr/>
        </p:nvPicPr>
        <p:blipFill>
          <a:blip r:embed="rId3" cstate="print"/>
          <a:srcRect/>
          <a:stretch>
            <a:fillRect/>
          </a:stretch>
        </p:blipFill>
        <p:spPr bwMode="auto">
          <a:xfrm>
            <a:off x="1524000" y="-152400"/>
            <a:ext cx="9144000" cy="7010400"/>
          </a:xfrm>
          <a:prstGeom prst="rect">
            <a:avLst/>
          </a:prstGeom>
          <a:noFill/>
        </p:spPr>
      </p:pic>
    </p:spTree>
    <p:extLst>
      <p:ext uri="{BB962C8B-B14F-4D97-AF65-F5344CB8AC3E}">
        <p14:creationId xmlns:p14="http://schemas.microsoft.com/office/powerpoint/2010/main" val="7397657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981199" y="365760"/>
            <a:ext cx="8850923" cy="5936566"/>
          </a:xfrm>
          <a:prstGeom prst="rect">
            <a:avLst/>
          </a:prstGeom>
        </p:spPr>
        <p:txBody>
          <a:bodyPr>
            <a:noAutofit/>
          </a:bodyPr>
          <a:lstStyle/>
          <a:p>
            <a:pPr marL="457200" lvl="1" indent="0">
              <a:buNone/>
            </a:pPr>
            <a:r>
              <a:rPr lang="en-US" sz="2000" b="1" dirty="0" smtClean="0"/>
              <a:t> </a:t>
            </a:r>
            <a:r>
              <a:rPr lang="en-US" sz="2000" b="1" dirty="0"/>
              <a:t>An endoscope </a:t>
            </a:r>
            <a:r>
              <a:rPr lang="en-US" sz="2000" b="1" dirty="0" smtClean="0"/>
              <a:t> HAS : </a:t>
            </a:r>
            <a:endParaRPr lang="en-US" sz="2000" dirty="0"/>
          </a:p>
          <a:p>
            <a:pPr>
              <a:buFont typeface="Wingdings" pitchFamily="2" charset="2"/>
              <a:buChar char="Ø"/>
            </a:pPr>
            <a:r>
              <a:rPr lang="en-US" dirty="0" smtClean="0"/>
              <a:t>( </a:t>
            </a:r>
            <a:r>
              <a:rPr lang="en-US" dirty="0"/>
              <a:t>flexible tube with a light and camera and   can be inserted through the rectum or mouth, depending on which portion of the GI tract is to be viewed</a:t>
            </a:r>
          </a:p>
          <a:p>
            <a:pPr>
              <a:buFont typeface="Wingdings" pitchFamily="2" charset="2"/>
              <a:buChar char="Ø"/>
            </a:pPr>
            <a:r>
              <a:rPr lang="en-US" dirty="0" smtClean="0"/>
              <a:t>multipurpose </a:t>
            </a:r>
            <a:r>
              <a:rPr lang="en-US" dirty="0"/>
              <a:t>channels  (air insufflations, irrigation, fluid aspiration, and the passage of special instruments ) </a:t>
            </a:r>
            <a:endParaRPr lang="en-US" dirty="0" smtClean="0"/>
          </a:p>
          <a:p>
            <a:pPr marL="0" indent="0">
              <a:buNone/>
            </a:pPr>
            <a:endParaRPr lang="en-US" dirty="0"/>
          </a:p>
          <a:p>
            <a:pPr>
              <a:buFont typeface="Wingdings" panose="05000000000000000000" pitchFamily="2" charset="2"/>
              <a:buChar char="v"/>
            </a:pPr>
            <a:r>
              <a:rPr lang="en-US" dirty="0"/>
              <a:t>an endoscope  (with a water-soluble lubricant)  IS  passed smoothly and slowly  ( back of the mouth        upper part of the small intestine</a:t>
            </a:r>
            <a:r>
              <a:rPr lang="en-US" dirty="0" smtClean="0"/>
              <a:t>.</a:t>
            </a:r>
          </a:p>
          <a:p>
            <a:pPr>
              <a:buFont typeface="Wingdings" panose="05000000000000000000" pitchFamily="2" charset="2"/>
              <a:buChar char="v"/>
            </a:pPr>
            <a:r>
              <a:rPr lang="en-US" dirty="0"/>
              <a:t>The patient wears a mouth guard to keep from biting the scope.</a:t>
            </a:r>
          </a:p>
          <a:p>
            <a:pPr>
              <a:buFont typeface="Wingdings" panose="05000000000000000000" pitchFamily="2" charset="2"/>
              <a:buChar char="v"/>
            </a:pPr>
            <a:r>
              <a:rPr lang="en-US" dirty="0" smtClean="0"/>
              <a:t>images </a:t>
            </a:r>
            <a:r>
              <a:rPr lang="en-US" dirty="0"/>
              <a:t>of digestive tract are produced through a video screen monitor</a:t>
            </a:r>
            <a:r>
              <a:rPr lang="en-US" dirty="0" smtClean="0"/>
              <a:t>.</a:t>
            </a:r>
            <a:endParaRPr lang="en-US" dirty="0"/>
          </a:p>
        </p:txBody>
      </p:sp>
      <p:cxnSp>
        <p:nvCxnSpPr>
          <p:cNvPr id="4" name="Straight Arrow Connector 3"/>
          <p:cNvCxnSpPr/>
          <p:nvPr/>
        </p:nvCxnSpPr>
        <p:spPr>
          <a:xfrm>
            <a:off x="8422443" y="3987312"/>
            <a:ext cx="436098" cy="28135"/>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2741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4294967295"/>
          </p:nvPr>
        </p:nvSpPr>
        <p:spPr>
          <a:xfrm>
            <a:off x="1981200" y="1600201"/>
            <a:ext cx="8229600" cy="4525963"/>
          </a:xfrm>
          <a:prstGeom prst="rect">
            <a:avLst/>
          </a:prstGeom>
        </p:spPr>
        <p:txBody>
          <a:bodyPr/>
          <a:lstStyle/>
          <a:p>
            <a:endParaRPr lang="en-US"/>
          </a:p>
        </p:txBody>
      </p:sp>
      <p:pic>
        <p:nvPicPr>
          <p:cNvPr id="60418" name="Picture 2" descr="http://1.bp.blogspot.com/_KDAyB9jeH9w/Soq3rGHUS6I/AAAAAAAADSc/0xZqpfkLhNE/s320/endo.jpg"/>
          <p:cNvPicPr>
            <a:picLocks noChangeAspect="1" noChangeArrowheads="1"/>
          </p:cNvPicPr>
          <p:nvPr/>
        </p:nvPicPr>
        <p:blipFill>
          <a:blip r:embed="rId2" cstate="print"/>
          <a:srcRect/>
          <a:stretch>
            <a:fillRect/>
          </a:stretch>
        </p:blipFill>
        <p:spPr bwMode="auto">
          <a:xfrm>
            <a:off x="1524000" y="0"/>
            <a:ext cx="9144000" cy="6858000"/>
          </a:xfrm>
          <a:prstGeom prst="rect">
            <a:avLst/>
          </a:prstGeom>
          <a:ln>
            <a:noFill/>
          </a:ln>
          <a:effectLst>
            <a:softEdge rad="112500"/>
          </a:effectLst>
        </p:spPr>
      </p:pic>
      <p:sp>
        <p:nvSpPr>
          <p:cNvPr id="5" name="Rectangle 4"/>
          <p:cNvSpPr/>
          <p:nvPr/>
        </p:nvSpPr>
        <p:spPr>
          <a:xfrm>
            <a:off x="5334000" y="6248401"/>
            <a:ext cx="4953000" cy="646331"/>
          </a:xfrm>
          <a:prstGeom prst="rect">
            <a:avLst/>
          </a:prstGeom>
        </p:spPr>
        <p:txBody>
          <a:bodyPr wrap="square">
            <a:spAutoFit/>
          </a:bodyPr>
          <a:lstStyle/>
          <a:p>
            <a:r>
              <a:rPr lang="en-US" b="1" i="1" u="sng" dirty="0">
                <a:hlinkClick r:id="rId3"/>
              </a:rPr>
              <a:t>http://www.youtube.com/watch?v=W1faSbFuLl8</a:t>
            </a:r>
            <a:r>
              <a:rPr lang="en-US" b="1" i="1" u="sng" dirty="0"/>
              <a:t> </a:t>
            </a:r>
          </a:p>
        </p:txBody>
      </p:sp>
    </p:spTree>
    <p:extLst>
      <p:ext uri="{BB962C8B-B14F-4D97-AF65-F5344CB8AC3E}">
        <p14:creationId xmlns:p14="http://schemas.microsoft.com/office/powerpoint/2010/main" val="33929628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swgispecialists.com/images/Capsule_endoscopy.jpg"/>
          <p:cNvPicPr>
            <a:picLocks noChangeAspect="1" noChangeArrowheads="1"/>
          </p:cNvPicPr>
          <p:nvPr/>
        </p:nvPicPr>
        <p:blipFill>
          <a:blip r:embed="rId2" cstate="print"/>
          <a:srcRect/>
          <a:stretch>
            <a:fillRect/>
          </a:stretch>
        </p:blipFill>
        <p:spPr bwMode="auto">
          <a:xfrm>
            <a:off x="1524000" y="0"/>
            <a:ext cx="9144000" cy="1600200"/>
          </a:xfrm>
          <a:prstGeom prst="rect">
            <a:avLst/>
          </a:prstGeom>
          <a:ln>
            <a:noFill/>
          </a:ln>
          <a:effectLst>
            <a:softEdge rad="112500"/>
          </a:effectLst>
        </p:spPr>
      </p:pic>
      <p:sp>
        <p:nvSpPr>
          <p:cNvPr id="3" name="Content Placeholder 2"/>
          <p:cNvSpPr>
            <a:spLocks noGrp="1"/>
          </p:cNvSpPr>
          <p:nvPr>
            <p:ph idx="4294967295"/>
          </p:nvPr>
        </p:nvSpPr>
        <p:spPr>
          <a:xfrm>
            <a:off x="1752600" y="1600200"/>
            <a:ext cx="8610600" cy="4953000"/>
          </a:xfrm>
          <a:prstGeom prst="rect">
            <a:avLst/>
          </a:prstGeom>
        </p:spPr>
        <p:txBody>
          <a:bodyPr>
            <a:normAutofit fontScale="62500" lnSpcReduction="20000"/>
          </a:bodyPr>
          <a:lstStyle/>
          <a:p>
            <a:pPr>
              <a:lnSpc>
                <a:spcPct val="120000"/>
              </a:lnSpc>
              <a:buClr>
                <a:srgbClr val="FF0000"/>
              </a:buClr>
              <a:buFont typeface="Wingdings" pitchFamily="2" charset="2"/>
              <a:buChar char="Ø"/>
            </a:pPr>
            <a:r>
              <a:rPr lang="en-US" sz="3100" dirty="0"/>
              <a:t>Capsule endoscopy utilizes an ingestible camera device rather than an endoscope.</a:t>
            </a:r>
          </a:p>
          <a:p>
            <a:pPr>
              <a:lnSpc>
                <a:spcPct val="120000"/>
              </a:lnSpc>
              <a:buClr>
                <a:srgbClr val="FF0000"/>
              </a:buClr>
              <a:buNone/>
            </a:pPr>
            <a:endParaRPr lang="en-US" sz="3100" dirty="0"/>
          </a:p>
          <a:p>
            <a:pPr lvl="0">
              <a:lnSpc>
                <a:spcPct val="120000"/>
              </a:lnSpc>
              <a:buClr>
                <a:srgbClr val="FF0000"/>
              </a:buClr>
              <a:buFont typeface="Wingdings" pitchFamily="2" charset="2"/>
              <a:buChar char="Ø"/>
            </a:pPr>
            <a:r>
              <a:rPr lang="en-US" sz="3100" dirty="0" smtClean="0"/>
              <a:t>swallowing </a:t>
            </a:r>
            <a:r>
              <a:rPr lang="en-US" sz="3100" dirty="0"/>
              <a:t>a capsule (camera device), which passes through the digestive system while taking pictures of the intestine.</a:t>
            </a:r>
          </a:p>
          <a:p>
            <a:pPr lvl="0">
              <a:lnSpc>
                <a:spcPct val="120000"/>
              </a:lnSpc>
              <a:buClr>
                <a:srgbClr val="FF0000"/>
              </a:buClr>
              <a:buNone/>
            </a:pPr>
            <a:endParaRPr lang="en-US" sz="3100" dirty="0"/>
          </a:p>
          <a:p>
            <a:pPr>
              <a:lnSpc>
                <a:spcPct val="120000"/>
              </a:lnSpc>
              <a:buClr>
                <a:srgbClr val="FF0000"/>
              </a:buClr>
              <a:buFont typeface="Wingdings" pitchFamily="2" charset="2"/>
              <a:buChar char="Ø"/>
            </a:pPr>
            <a:r>
              <a:rPr lang="en-US" sz="3100" dirty="0"/>
              <a:t>capsule (About the size of a large vitamin capsule) that takes multiple digital photos of the small bowel. The images are transmitted via small sensors attached to the abdomen with adhesive stickers or transmitted wirelessly from the capsule to recording device belted to the patient's waist.</a:t>
            </a:r>
          </a:p>
          <a:p>
            <a:pPr>
              <a:buClr>
                <a:srgbClr val="FF0000"/>
              </a:buClr>
              <a:buNone/>
            </a:pPr>
            <a:endParaRPr lang="en-US" sz="3000" dirty="0"/>
          </a:p>
          <a:p>
            <a:pPr>
              <a:buClr>
                <a:srgbClr val="FF0000"/>
              </a:buClr>
              <a:buFont typeface="Wingdings" pitchFamily="2" charset="2"/>
              <a:buChar char="Ø"/>
            </a:pPr>
            <a:endParaRPr lang="en-US" dirty="0" smtClean="0"/>
          </a:p>
          <a:p>
            <a:pPr lvl="0">
              <a:buClr>
                <a:srgbClr val="FF0000"/>
              </a:buClr>
              <a:buFont typeface="Wingdings" pitchFamily="2" charset="2"/>
              <a:buChar char="Ø"/>
            </a:pPr>
            <a:endParaRPr lang="en-US" dirty="0" smtClean="0"/>
          </a:p>
          <a:p>
            <a:endParaRPr lang="en-US" dirty="0"/>
          </a:p>
        </p:txBody>
      </p:sp>
      <p:sp>
        <p:nvSpPr>
          <p:cNvPr id="7" name="Title 1"/>
          <p:cNvSpPr>
            <a:spLocks noGrp="1"/>
          </p:cNvSpPr>
          <p:nvPr>
            <p:ph type="title"/>
          </p:nvPr>
        </p:nvSpPr>
        <p:spPr>
          <a:xfrm>
            <a:off x="1905000" y="990600"/>
            <a:ext cx="5029200" cy="639762"/>
          </a:xfrm>
          <a:effectLst>
            <a:innerShdw blurRad="63500" dist="50800" dir="13500000">
              <a:prstClr val="black">
                <a:alpha val="50000"/>
              </a:prstClr>
            </a:innerShdw>
          </a:effectLst>
        </p:spPr>
        <p:txBody>
          <a:bodyPr>
            <a:normAutofit fontScale="90000"/>
          </a:bodyPr>
          <a:lstStyle/>
          <a:p>
            <a:pPr algn="l"/>
            <a:r>
              <a:rPr lang="en-US" sz="5300" b="1" i="1" u="sng" dirty="0">
                <a:solidFill>
                  <a:srgbClr val="FF0000"/>
                </a:solidFill>
                <a:effectLst>
                  <a:outerShdw blurRad="38100" dist="38100" dir="2700000" algn="tl">
                    <a:srgbClr val="000000">
                      <a:alpha val="43137"/>
                    </a:srgbClr>
                  </a:outerShdw>
                </a:effectLst>
              </a:rPr>
              <a:t>Capsule Endoscopy</a:t>
            </a:r>
            <a:r>
              <a:rPr lang="en-US" dirty="0" smtClean="0"/>
              <a:t/>
            </a:r>
            <a:br>
              <a:rPr lang="en-US" dirty="0" smtClean="0"/>
            </a:br>
            <a:r>
              <a:rPr lang="en-US" dirty="0" smtClean="0"/>
              <a:t/>
            </a:r>
            <a:br>
              <a:rPr lang="en-US" dirty="0" smtClean="0"/>
            </a:br>
            <a:endParaRPr lang="en-US" dirty="0"/>
          </a:p>
        </p:txBody>
      </p:sp>
    </p:spTree>
    <p:extLst>
      <p:ext uri="{BB962C8B-B14F-4D97-AF65-F5344CB8AC3E}">
        <p14:creationId xmlns:p14="http://schemas.microsoft.com/office/powerpoint/2010/main" val="17070772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4294967295"/>
          </p:nvPr>
        </p:nvSpPr>
        <p:spPr>
          <a:xfrm>
            <a:off x="1828800" y="2057401"/>
            <a:ext cx="8229600" cy="4525963"/>
          </a:xfrm>
          <a:prstGeom prst="rect">
            <a:avLst/>
          </a:prstGeom>
        </p:spPr>
        <p:txBody>
          <a:bodyPr>
            <a:normAutofit/>
          </a:bodyPr>
          <a:lstStyle/>
          <a:p>
            <a:pPr>
              <a:buClr>
                <a:srgbClr val="FF0000"/>
              </a:buClr>
              <a:buFont typeface="Wingdings" pitchFamily="2" charset="2"/>
              <a:buChar char="Ø"/>
            </a:pPr>
            <a:endParaRPr lang="en-US" sz="2600" dirty="0"/>
          </a:p>
        </p:txBody>
      </p:sp>
      <p:pic>
        <p:nvPicPr>
          <p:cNvPr id="6" name="Picture 4" descr="http://www.olympus-europa.com/corporate/rmt/media/corporate_1/press_images/medical/endocapsule/2-2-endocapsule1_900x500.jpg"/>
          <p:cNvPicPr>
            <a:picLocks noChangeAspect="1" noChangeArrowheads="1"/>
          </p:cNvPicPr>
          <p:nvPr/>
        </p:nvPicPr>
        <p:blipFill>
          <a:blip r:embed="rId2" cstate="print"/>
          <a:srcRect/>
          <a:stretch>
            <a:fillRect/>
          </a:stretch>
        </p:blipFill>
        <p:spPr bwMode="auto">
          <a:xfrm>
            <a:off x="6172200" y="1143000"/>
            <a:ext cx="3581400" cy="4724400"/>
          </a:xfrm>
          <a:prstGeom prst="rect">
            <a:avLst/>
          </a:prstGeom>
          <a:ln>
            <a:noFill/>
          </a:ln>
          <a:effectLst>
            <a:softEdge rad="112500"/>
          </a:effectLst>
        </p:spPr>
      </p:pic>
      <p:pic>
        <p:nvPicPr>
          <p:cNvPr id="8" name="Picture 2" descr="http://www.sciencephoto.com/image/272373/350wm/M4400191-Pill_camera_endoscopy-SPL.jpg"/>
          <p:cNvPicPr>
            <a:picLocks noChangeAspect="1" noChangeArrowheads="1"/>
          </p:cNvPicPr>
          <p:nvPr/>
        </p:nvPicPr>
        <p:blipFill>
          <a:blip r:embed="rId3" cstate="print"/>
          <a:srcRect/>
          <a:stretch>
            <a:fillRect/>
          </a:stretch>
        </p:blipFill>
        <p:spPr bwMode="auto">
          <a:xfrm>
            <a:off x="1905000" y="1143000"/>
            <a:ext cx="3733800" cy="4724400"/>
          </a:xfrm>
          <a:prstGeom prst="rect">
            <a:avLst/>
          </a:prstGeom>
          <a:ln>
            <a:noFill/>
          </a:ln>
          <a:effectLst>
            <a:softEdge rad="112500"/>
          </a:effectLst>
        </p:spPr>
      </p:pic>
      <p:sp>
        <p:nvSpPr>
          <p:cNvPr id="9" name="Title 8"/>
          <p:cNvSpPr>
            <a:spLocks noGrp="1"/>
          </p:cNvSpPr>
          <p:nvPr>
            <p:ph type="title"/>
          </p:nvPr>
        </p:nvSpPr>
        <p:spPr/>
        <p:txBody>
          <a:bodyPr/>
          <a:lstStyle/>
          <a:p>
            <a:endParaRPr lang="en-US"/>
          </a:p>
        </p:txBody>
      </p:sp>
    </p:spTree>
    <p:extLst>
      <p:ext uri="{BB962C8B-B14F-4D97-AF65-F5344CB8AC3E}">
        <p14:creationId xmlns:p14="http://schemas.microsoft.com/office/powerpoint/2010/main" val="4136411287"/>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TC104033925[[fn=Droplet]]</Template>
  <TotalTime>565</TotalTime>
  <Words>1621</Words>
  <Application>Microsoft Office PowerPoint</Application>
  <PresentationFormat>مخصص</PresentationFormat>
  <Paragraphs>190</Paragraphs>
  <Slides>30</Slides>
  <Notes>0</Notes>
  <HiddenSlides>0</HiddenSlides>
  <MMClips>0</MMClips>
  <ScaleCrop>false</ScaleCrop>
  <HeadingPairs>
    <vt:vector size="4" baseType="variant">
      <vt:variant>
        <vt:lpstr>نسق</vt:lpstr>
      </vt:variant>
      <vt:variant>
        <vt:i4>1</vt:i4>
      </vt:variant>
      <vt:variant>
        <vt:lpstr>عناوين الشرائح</vt:lpstr>
      </vt:variant>
      <vt:variant>
        <vt:i4>30</vt:i4>
      </vt:variant>
    </vt:vector>
  </HeadingPairs>
  <TitlesOfParts>
    <vt:vector size="31" baseType="lpstr">
      <vt:lpstr>Droplet</vt:lpstr>
      <vt:lpstr>عرض تقديمي في PowerPoint</vt:lpstr>
      <vt:lpstr>عرض تقديمي في PowerPoint</vt:lpstr>
      <vt:lpstr> Review of Gastrointestinal system </vt:lpstr>
      <vt:lpstr>Endoscopy procedure </vt:lpstr>
      <vt:lpstr>عرض تقديمي في PowerPoint</vt:lpstr>
      <vt:lpstr>عرض تقديمي في PowerPoint</vt:lpstr>
      <vt:lpstr>عرض تقديمي في PowerPoint</vt:lpstr>
      <vt:lpstr>Capsule Endoscopy  </vt:lpstr>
      <vt:lpstr>عرض تقديمي في PowerPoint</vt:lpstr>
      <vt:lpstr>Capsule Endoscopy   </vt:lpstr>
      <vt:lpstr>عرض تقديمي في PowerPoint</vt:lpstr>
      <vt:lpstr>Indications </vt:lpstr>
      <vt:lpstr>Complications </vt:lpstr>
      <vt:lpstr>Nursing interventions</vt:lpstr>
      <vt:lpstr>عرض تقديمي في PowerPoint</vt:lpstr>
      <vt:lpstr>عرض تقديمي في PowerPoint</vt:lpstr>
      <vt:lpstr>After the procedure</vt:lpstr>
      <vt:lpstr>عرض تقديمي في PowerPoint</vt:lpstr>
      <vt:lpstr>COLOSTOMY</vt:lpstr>
      <vt:lpstr>عرض تقديمي في PowerPoint</vt:lpstr>
      <vt:lpstr>CLASSIFICATION OF ColoSTOMy </vt:lpstr>
      <vt:lpstr>CLASSIFICATION OF ColoSTOMy </vt:lpstr>
      <vt:lpstr>CLASSIFICATION OF ColoSTOMy </vt:lpstr>
      <vt:lpstr>Indications</vt:lpstr>
      <vt:lpstr>OSTOMY MANAGEMENT</vt:lpstr>
      <vt:lpstr>Assessment</vt:lpstr>
      <vt:lpstr>CHANGE OF OSTOMY appliance</vt:lpstr>
      <vt:lpstr>PURPOSE OF CHANGING OSTOMY APPLIANCE</vt:lpstr>
      <vt:lpstr>Colostomy irrigation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IRENE ROCO</dc:creator>
  <cp:lastModifiedBy>Amal Barasheed</cp:lastModifiedBy>
  <cp:revision>23</cp:revision>
  <cp:lastPrinted>2015-11-05T10:40:01Z</cp:lastPrinted>
  <dcterms:created xsi:type="dcterms:W3CDTF">2014-11-05T05:07:57Z</dcterms:created>
  <dcterms:modified xsi:type="dcterms:W3CDTF">2016-02-10T11:29:17Z</dcterms:modified>
</cp:coreProperties>
</file>