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313" r:id="rId4"/>
    <p:sldId id="314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261" r:id="rId16"/>
    <p:sldId id="298" r:id="rId17"/>
    <p:sldId id="265" r:id="rId18"/>
    <p:sldId id="317" r:id="rId19"/>
    <p:sldId id="266" r:id="rId20"/>
    <p:sldId id="316" r:id="rId21"/>
    <p:sldId id="268" r:id="rId22"/>
    <p:sldId id="267" r:id="rId23"/>
    <p:sldId id="315" r:id="rId24"/>
    <p:sldId id="26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4559" autoAdjust="0"/>
    <p:restoredTop sz="91650" autoAdjust="0"/>
  </p:normalViewPr>
  <p:slideViewPr>
    <p:cSldViewPr>
      <p:cViewPr varScale="1">
        <p:scale>
          <a:sx n="64" d="100"/>
          <a:sy n="64" d="100"/>
        </p:scale>
        <p:origin x="14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wlnowurgentcare.com/img/iv-fluid-replacement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9290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929058" y="2000240"/>
            <a:ext cx="4957770" cy="1285884"/>
          </a:xfrm>
          <a:gradFill>
            <a:gsLst>
              <a:gs pos="0">
                <a:schemeClr val="accent1">
                  <a:tint val="66000"/>
                  <a:satMod val="160000"/>
                  <a:alpha val="1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Care for patients with </a:t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fluid and electrolytes imbalance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14290"/>
            <a:ext cx="857256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860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I.V. fluid replacement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The doctor may order I.V. fluid to maintain or restore fluid balance. I.V. fluid replacement fall into the broad categories of crystalloids and colloids;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dirty="0" smtClean="0"/>
              <a:t> </a:t>
            </a:r>
            <a:r>
              <a:rPr lang="en-US" sz="2400" b="1" u="sng" dirty="0" smtClean="0"/>
              <a:t>Colloids  </a:t>
            </a:r>
            <a:r>
              <a:rPr lang="en-US" sz="2400" dirty="0" smtClean="0"/>
              <a:t>- contain larger insoluble molecules (blood, albumin, plasma)   </a:t>
            </a:r>
            <a:r>
              <a:rPr lang="en-GB" sz="2400" dirty="0" smtClean="0"/>
              <a:t>used to increase the blood volume following severe loss of blood  (</a:t>
            </a:r>
            <a:r>
              <a:rPr lang="en-GB" sz="2400" b="1" dirty="0" smtClean="0"/>
              <a:t>haemorrhage</a:t>
            </a:r>
            <a:r>
              <a:rPr lang="en-GB" sz="2400" dirty="0" smtClean="0"/>
              <a:t>) or loss  of plasma ( severe burns).</a:t>
            </a: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 </a:t>
            </a:r>
          </a:p>
          <a:p>
            <a:pPr algn="l" rtl="0"/>
            <a:r>
              <a:rPr lang="en-US" sz="2400" b="1" u="sng" dirty="0" smtClean="0"/>
              <a:t>Crystalloids</a:t>
            </a:r>
            <a:r>
              <a:rPr lang="en-US" sz="2400" b="1" dirty="0" smtClean="0"/>
              <a:t> – </a:t>
            </a:r>
            <a:r>
              <a:rPr lang="en-US" sz="2400" dirty="0" smtClean="0"/>
              <a:t>contains aqueous solutions of mineral   salts or other water-soluble molecules ( </a:t>
            </a:r>
            <a:r>
              <a:rPr lang="en-US" sz="2400" b="1" dirty="0" smtClean="0"/>
              <a:t>salts and sugar</a:t>
            </a:r>
            <a:r>
              <a:rPr lang="en-US" sz="2400" dirty="0" smtClean="0"/>
              <a:t>.) to correct body fluids and electrolyte deficit.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97472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40435"/>
          </a:xfrm>
        </p:spPr>
        <p:txBody>
          <a:bodyPr>
            <a:normAutofit fontScale="40000" lnSpcReduction="20000"/>
          </a:bodyPr>
          <a:lstStyle/>
          <a:p>
            <a:pPr lvl="1" algn="l" rtl="0">
              <a:buNone/>
            </a:pPr>
            <a:r>
              <a:rPr lang="en-US" sz="7600" b="1" u="sng" dirty="0" smtClean="0">
                <a:solidFill>
                  <a:srgbClr val="FF0000"/>
                </a:solidFill>
              </a:rPr>
              <a:t>Isotonic</a:t>
            </a:r>
            <a:endParaRPr lang="en-US" sz="76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5100" dirty="0" smtClean="0"/>
          </a:p>
          <a:p>
            <a:pPr algn="l" rtl="0">
              <a:buNone/>
            </a:pPr>
            <a:r>
              <a:rPr lang="en-US" sz="5100" dirty="0" smtClean="0"/>
              <a:t>A solution that has the </a:t>
            </a:r>
            <a:r>
              <a:rPr lang="en-US" sz="5100" b="1" dirty="0" smtClean="0"/>
              <a:t>same salt concentration as the normal cells</a:t>
            </a:r>
            <a:r>
              <a:rPr lang="en-US" sz="5100" dirty="0" smtClean="0"/>
              <a:t> of the body and the blood.      </a:t>
            </a:r>
            <a:endParaRPr lang="en-US" sz="5900" dirty="0" smtClean="0"/>
          </a:p>
          <a:p>
            <a:pPr algn="l" rtl="0">
              <a:buNone/>
            </a:pPr>
            <a:r>
              <a:rPr lang="en-US" sz="5100" b="1" u="sng" dirty="0" smtClean="0"/>
              <a:t>Examples: 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Ringer Lactate .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0.9% </a:t>
            </a:r>
            <a:r>
              <a:rPr lang="en-US" sz="5100" dirty="0" err="1" smtClean="0"/>
              <a:t>NaCl</a:t>
            </a:r>
            <a:r>
              <a:rPr lang="en-US" sz="5100" dirty="0" smtClean="0"/>
              <a:t> (0.9% NSS )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D5W.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Normal saline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same tonicity as body</a:t>
            </a:r>
          </a:p>
          <a:p>
            <a:pPr lvl="0" algn="l" rtl="0">
              <a:buNone/>
            </a:pPr>
            <a:endParaRPr lang="en-US" sz="5900" dirty="0" smtClean="0"/>
          </a:p>
          <a:p>
            <a:pPr algn="l" rtl="0"/>
            <a:r>
              <a:rPr lang="en-US" sz="5100" b="1" u="sng" dirty="0" smtClean="0"/>
              <a:t>Indication: </a:t>
            </a:r>
            <a:endParaRPr lang="en-US" sz="5900" dirty="0" smtClean="0"/>
          </a:p>
          <a:p>
            <a:pPr lvl="1" algn="l" rtl="0"/>
            <a:r>
              <a:rPr lang="en-US" sz="5000" dirty="0" smtClean="0"/>
              <a:t>Hypotension (increases BP), </a:t>
            </a:r>
            <a:endParaRPr lang="en-US" sz="8000" dirty="0" smtClean="0"/>
          </a:p>
          <a:p>
            <a:pPr lvl="1" algn="l" rtl="0"/>
            <a:r>
              <a:rPr lang="en-US" sz="5000" dirty="0" err="1" smtClean="0"/>
              <a:t>Hypovolemia</a:t>
            </a:r>
            <a:r>
              <a:rPr lang="en-US" sz="5000" dirty="0" smtClean="0"/>
              <a:t> </a:t>
            </a:r>
          </a:p>
          <a:p>
            <a:pPr lvl="1" algn="l" rtl="0">
              <a:buNone/>
            </a:pPr>
            <a:endParaRPr lang="en-US" sz="8000" dirty="0" smtClean="0"/>
          </a:p>
          <a:p>
            <a:pPr algn="l" rtl="0"/>
            <a:r>
              <a:rPr lang="en-US" sz="5100" b="1" u="sng" dirty="0" smtClean="0"/>
              <a:t>Complications of Isotonic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IV fluid overload  </a:t>
            </a:r>
            <a:endParaRPr lang="en-US" sz="5900" dirty="0" smtClean="0"/>
          </a:p>
          <a:p>
            <a:pPr rtl="0"/>
            <a:r>
              <a:rPr lang="en-US" dirty="0" smtClean="0"/>
              <a:t> </a:t>
            </a: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iso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313638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70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6000792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000" b="1" u="sng" dirty="0" smtClean="0">
                <a:solidFill>
                  <a:srgbClr val="FF0000"/>
                </a:solidFill>
              </a:rPr>
              <a:t>Hypertonic</a:t>
            </a:r>
          </a:p>
          <a:p>
            <a:pPr lvl="1" algn="l" rtl="0"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A solution with </a:t>
            </a:r>
            <a:r>
              <a:rPr lang="en-US" b="1" dirty="0" smtClean="0"/>
              <a:t>a higher salts  concentration than in normal cells </a:t>
            </a:r>
            <a:r>
              <a:rPr lang="en-US" dirty="0" smtClean="0"/>
              <a:t>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dirty="0" smtClean="0"/>
          </a:p>
          <a:p>
            <a:pPr lvl="1" algn="l" rtl="0"/>
            <a:r>
              <a:rPr lang="en-US" dirty="0" smtClean="0"/>
              <a:t>D5W in normal Saline solution ,  </a:t>
            </a:r>
            <a:endParaRPr lang="en-US" sz="3600" dirty="0" smtClean="0"/>
          </a:p>
          <a:p>
            <a:pPr lvl="1" algn="l" rtl="0"/>
            <a:r>
              <a:rPr lang="en-US" dirty="0" smtClean="0"/>
              <a:t>D5W  in half normal Saline </a:t>
            </a:r>
            <a:endParaRPr lang="en-US" sz="3600" dirty="0" smtClean="0"/>
          </a:p>
          <a:p>
            <a:pPr lvl="1" algn="l" rtl="0"/>
            <a:r>
              <a:rPr lang="en-US" dirty="0" smtClean="0"/>
              <a:t>D10W. </a:t>
            </a:r>
            <a:endParaRPr lang="en-US" sz="3600" dirty="0" smtClean="0"/>
          </a:p>
          <a:p>
            <a:pPr lvl="1" algn="l" rtl="0"/>
            <a:r>
              <a:rPr lang="en-US" dirty="0" smtClean="0"/>
              <a:t>5% normal saline</a:t>
            </a:r>
            <a:endParaRPr lang="en-US" sz="3600" dirty="0" smtClean="0"/>
          </a:p>
          <a:p>
            <a:pPr lvl="1" algn="l" rtl="0"/>
            <a:r>
              <a:rPr lang="en-US" dirty="0" smtClean="0"/>
              <a:t>D5 Ringers Lactate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low BP slight edema but not w/CHF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circulatory overload. </a:t>
            </a:r>
            <a:endParaRPr lang="en-US" sz="3600" dirty="0" smtClean="0"/>
          </a:p>
          <a:p>
            <a:pPr rtl="0"/>
            <a:endParaRPr lang="en-US" dirty="0" smtClean="0"/>
          </a:p>
        </p:txBody>
      </p:sp>
      <p:pic>
        <p:nvPicPr>
          <p:cNvPr id="4" name="صورة 3" descr="hyper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391499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78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5929354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500" b="1" u="sng" dirty="0" smtClean="0">
                <a:solidFill>
                  <a:srgbClr val="FF0000"/>
                </a:solidFill>
              </a:rPr>
              <a:t>Hypotonic</a:t>
            </a:r>
          </a:p>
          <a:p>
            <a:pPr lvl="1" algn="l" rtl="0">
              <a:buNone/>
            </a:pPr>
            <a:r>
              <a:rPr lang="ar-SA" dirty="0" smtClean="0"/>
              <a:t> </a:t>
            </a:r>
            <a:endParaRPr lang="en-US" sz="4000" dirty="0" smtClean="0"/>
          </a:p>
          <a:p>
            <a:pPr algn="l" rtl="0"/>
            <a:r>
              <a:rPr lang="en-US" dirty="0" smtClean="0"/>
              <a:t>A solution with </a:t>
            </a:r>
            <a:r>
              <a:rPr lang="en-US" b="1" dirty="0" smtClean="0"/>
              <a:t>a lower salts concentration than in normal cells </a:t>
            </a:r>
            <a:r>
              <a:rPr lang="en-US" dirty="0" smtClean="0"/>
              <a:t>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b="1" u="sng" dirty="0" smtClean="0"/>
          </a:p>
          <a:p>
            <a:pPr lvl="1" algn="l" rtl="0"/>
            <a:r>
              <a:rPr lang="en-US" dirty="0" smtClean="0"/>
              <a:t>0.45%  </a:t>
            </a:r>
            <a:r>
              <a:rPr lang="en-US" dirty="0" err="1" smtClean="0"/>
              <a:t>NaCl</a:t>
            </a:r>
            <a:r>
              <a:rPr lang="en-US" dirty="0" smtClean="0"/>
              <a:t> .</a:t>
            </a:r>
            <a:endParaRPr lang="en-US" sz="3600" dirty="0" smtClean="0"/>
          </a:p>
          <a:p>
            <a:pPr lvl="1" algn="l" rtl="0"/>
            <a:r>
              <a:rPr lang="en-US" dirty="0" smtClean="0"/>
              <a:t>0.33% </a:t>
            </a:r>
            <a:r>
              <a:rPr lang="en-US" dirty="0" err="1" smtClean="0"/>
              <a:t>NaCl</a:t>
            </a:r>
            <a:r>
              <a:rPr lang="en-US" dirty="0" smtClean="0"/>
              <a:t> . </a:t>
            </a:r>
            <a:endParaRPr lang="en-US" sz="3600" dirty="0" smtClean="0"/>
          </a:p>
          <a:p>
            <a:pPr lvl="1" algn="l" rtl="0"/>
            <a:r>
              <a:rPr lang="en-US" dirty="0" smtClean="0"/>
              <a:t>45% sodium chloride</a:t>
            </a:r>
            <a:endParaRPr lang="en-US" sz="3600" dirty="0" smtClean="0"/>
          </a:p>
          <a:p>
            <a:pPr lvl="1" algn="l" rtl="0"/>
            <a:r>
              <a:rPr lang="en-US" dirty="0" smtClean="0"/>
              <a:t>5%dextrose water </a:t>
            </a:r>
          </a:p>
          <a:p>
            <a:pPr lvl="1" algn="l" rtl="0">
              <a:buNone/>
            </a:pPr>
            <a:r>
              <a:rPr lang="en-US" dirty="0" smtClean="0"/>
              <a:t>(becomes hypotonic in body)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Dehydration 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May cause edema 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33794" name="Picture 2" descr="http://www.one-school.net/Malaysia/UniversityandCollege/SPM/revisioncard/biology/movementacrossmembrane/images/hypotonicbloodce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5992"/>
            <a:ext cx="4143404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25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68931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2000" b="1" dirty="0" smtClean="0"/>
          </a:p>
          <a:p>
            <a:pPr algn="l" rtl="0"/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Electrolytes are a major component of body fluids that play important roles i</a:t>
            </a:r>
            <a:r>
              <a:rPr lang="en-US" sz="2400" b="1" u="sng" dirty="0" smtClean="0">
                <a:latin typeface="Arabic Typesetting" pitchFamily="66" charset="-78"/>
                <a:cs typeface="Arabic Typesetting" pitchFamily="66" charset="-78"/>
              </a:rPr>
              <a:t>n maintaining chemical balance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, there are six major electrolytes;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sodium, Na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potassium, K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calcium, Ca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chloride, CL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phosphorus, P and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magnesium. Mg</a:t>
            </a:r>
          </a:p>
          <a:p>
            <a:pPr algn="l">
              <a:buNone/>
            </a:pPr>
            <a:endParaRPr lang="ar-SA" sz="2000" b="1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642918"/>
            <a:ext cx="3114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Electrolytes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rtl="0"/>
            <a:r>
              <a:rPr lang="en-US" sz="2800" b="1" dirty="0">
                <a:solidFill>
                  <a:schemeClr val="lt1"/>
                </a:solidFill>
              </a:rPr>
              <a:t>Sodium (Na)</a:t>
            </a:r>
            <a:br>
              <a:rPr lang="en-US" sz="2800" b="1" dirty="0">
                <a:solidFill>
                  <a:schemeClr val="lt1"/>
                </a:solidFill>
              </a:rPr>
            </a:br>
            <a:r>
              <a:rPr lang="en-US" sz="2800" b="1" dirty="0">
                <a:solidFill>
                  <a:schemeClr val="lt1"/>
                </a:solidFill>
              </a:rPr>
              <a:t>Normal </a:t>
            </a:r>
            <a:r>
              <a:rPr lang="en-US" sz="2800" b="1" dirty="0" smtClean="0">
                <a:solidFill>
                  <a:schemeClr val="lt1"/>
                </a:solidFill>
              </a:rPr>
              <a:t>range: </a:t>
            </a:r>
            <a:r>
              <a:rPr lang="en-US" sz="2800" b="1" dirty="0">
                <a:solidFill>
                  <a:schemeClr val="lt1"/>
                </a:solidFill>
              </a:rPr>
              <a:t>135-145 </a:t>
            </a:r>
            <a:r>
              <a:rPr lang="en-US" sz="2800" b="1" dirty="0" err="1" smtClean="0">
                <a:solidFill>
                  <a:schemeClr val="lt1"/>
                </a:solidFill>
              </a:rPr>
              <a:t>mEq</a:t>
            </a:r>
            <a:r>
              <a:rPr lang="en-US" sz="2800" b="1" dirty="0" smtClean="0">
                <a:solidFill>
                  <a:schemeClr val="lt1"/>
                </a:solidFill>
              </a:rPr>
              <a:t>/L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906984"/>
              </p:ext>
            </p:extLst>
          </p:nvPr>
        </p:nvGraphicFramePr>
        <p:xfrm>
          <a:off x="457200" y="1484784"/>
          <a:ext cx="8003232" cy="44263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4776"/>
                <a:gridCol w="6068456"/>
              </a:tblGrid>
              <a:tr h="927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Functions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Helps maintain acid base balance </a:t>
                      </a:r>
                      <a:endParaRPr lang="en-US" sz="2800" b="1" dirty="0" smtClean="0">
                        <a:effectLst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• Activates nerve and muscle cells </a:t>
                      </a:r>
                      <a:endParaRPr lang="en-US" sz="2800" b="1" dirty="0" smtClean="0">
                        <a:effectLst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• Influences water distribution (with chloride)</a:t>
                      </a:r>
                    </a:p>
                  </a:txBody>
                  <a:tcPr marL="68580" marR="68580" marT="0" marB="0"/>
                </a:tc>
              </a:tr>
              <a:tr h="141795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Nursing Care for </a:t>
                      </a:r>
                      <a:r>
                        <a:rPr lang="en-US" sz="20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HypoNatremia</a:t>
                      </a:r>
                      <a:r>
                        <a:rPr lang="en-US" sz="20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fluid status,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signs and symptoms 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Restrict fluid intake.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isotonic I.V. fluids</a:t>
                      </a:r>
                    </a:p>
                  </a:txBody>
                  <a:tcPr marL="68580" marR="68580" marT="0" marB="0"/>
                </a:tc>
              </a:tr>
              <a:tr h="141795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Care  for </a:t>
                      </a:r>
                      <a:r>
                        <a:rPr lang="en-US" sz="20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HyperNatremia</a:t>
                      </a:r>
                      <a:r>
                        <a:rPr lang="en-US" sz="20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fluid status,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signs and symptoms 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Encourage the patient to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increase his fluid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intake but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decrease his sodium intake.</a:t>
                      </a:r>
                      <a:endParaRPr lang="en-US" sz="28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Teach the patient and his family how to prevent, recognize, and treat hypernatremia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58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720652"/>
              </p:ext>
            </p:extLst>
          </p:nvPr>
        </p:nvGraphicFramePr>
        <p:xfrm>
          <a:off x="-4229" y="13644"/>
          <a:ext cx="9144000" cy="5527621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7304164"/>
                <a:gridCol w="1839836"/>
              </a:tblGrid>
              <a:tr h="1112852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Potassium ( </a:t>
                      </a:r>
                      <a:r>
                        <a:rPr lang="en-US" sz="2800" b="1" dirty="0" smtClean="0">
                          <a:latin typeface="Calibri"/>
                          <a:ea typeface="Calibri"/>
                          <a:cs typeface="Calibri"/>
                        </a:rPr>
                        <a:t>K)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Calibri"/>
                        </a:rPr>
                        <a:t>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Normal Level 3.5 - 5  </a:t>
                      </a:r>
                      <a:r>
                        <a:rPr lang="en-US" sz="2800" b="1" dirty="0" err="1">
                          <a:latin typeface="Calibri"/>
                          <a:ea typeface="Calibri"/>
                          <a:cs typeface="Calibri"/>
                        </a:rPr>
                        <a:t>mEq</a:t>
                      </a: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/L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984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Regulates cell excitability &amp; nerve impulse conduction </a:t>
                      </a:r>
                      <a:r>
                        <a:rPr lang="en-US" sz="2800" b="1" dirty="0" smtClean="0">
                          <a:effectLst/>
                        </a:rPr>
                        <a:t>;</a:t>
                      </a:r>
                      <a:r>
                        <a:rPr lang="en-US" sz="2800" b="1" baseline="0" dirty="0" smtClean="0"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effectLst/>
                        </a:rPr>
                        <a:t>muscle contraction and myocardial membrane responsiveness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Function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984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02408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Assess the patient’s diet for a lack of  potassium.</a:t>
                      </a:r>
                      <a:r>
                        <a:rPr lang="en-US" sz="2000" b="1" dirty="0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Arial"/>
                        </a:rPr>
                        <a:t>,</a:t>
                      </a:r>
                      <a:r>
                        <a:rPr lang="en-US" sz="2000" b="1" baseline="0" dirty="0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 signs and symptoms 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Administer a potassium replacement as prescribed.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Encourage intake of high-potassium foods ,such as bananas, dried fruit, and orange juice.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Have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emergency equipment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Univers-Condensed"/>
                        </a:rPr>
                        <a:t>available for cardiopulmonary resuscitation and cardiac defibrillation.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</a:t>
                      </a:r>
                      <a:r>
                        <a:rPr lang="en-US" sz="2000" b="1" dirty="0" smtClean="0">
                          <a:latin typeface="+mn-lt"/>
                          <a:ea typeface="Calibri"/>
                          <a:cs typeface="Calibri"/>
                        </a:rPr>
                        <a:t>(Hypokalemia)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871710"/>
              </p:ext>
            </p:extLst>
          </p:nvPr>
        </p:nvGraphicFramePr>
        <p:xfrm>
          <a:off x="-4229" y="13644"/>
          <a:ext cx="9144000" cy="5714068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7304164"/>
                <a:gridCol w="1839836"/>
              </a:tblGrid>
              <a:tr h="1112852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Potassium ( </a:t>
                      </a:r>
                      <a:r>
                        <a:rPr lang="en-US" sz="2800" b="1" dirty="0" smtClean="0">
                          <a:latin typeface="Calibri"/>
                          <a:ea typeface="Calibri"/>
                          <a:cs typeface="Calibri"/>
                        </a:rPr>
                        <a:t>K)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Calibri"/>
                        </a:rPr>
                        <a:t>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Normal Level 3.5 - 5  </a:t>
                      </a:r>
                      <a:r>
                        <a:rPr lang="en-US" sz="2800" b="1" dirty="0" err="1">
                          <a:latin typeface="Calibri"/>
                          <a:ea typeface="Calibri"/>
                          <a:cs typeface="Calibri"/>
                        </a:rPr>
                        <a:t>mEq</a:t>
                      </a: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/L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984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Regulates cell excitability &amp; nerve impulse conduction </a:t>
                      </a:r>
                      <a:r>
                        <a:rPr lang="en-US" sz="2800" b="1" dirty="0" smtClean="0">
                          <a:effectLst/>
                        </a:rPr>
                        <a:t>;</a:t>
                      </a:r>
                      <a:r>
                        <a:rPr lang="en-US" sz="2800" b="1" baseline="0" dirty="0" smtClean="0"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effectLst/>
                        </a:rPr>
                        <a:t>muscle contraction and myocardial membrane responsiveness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Function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16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61307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for signs and symptoms of hyperkalemia.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Have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emergency equipment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available.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Calibri"/>
                        </a:rPr>
                        <a:t>calcium gluconate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to decrease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myocardial irritability;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I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Calibri"/>
                        </a:rPr>
                        <a:t>nsulin and I.V. glucose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to move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lvl="0" indent="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   potassium back into cells;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Calibri"/>
                        </a:rPr>
                        <a:t>sodium polystyrene sulfonate</a:t>
                      </a:r>
                      <a:endParaRPr lang="en-US" sz="2000" b="1" dirty="0" smtClean="0">
                        <a:solidFill>
                          <a:srgbClr val="C00000"/>
                        </a:solidFill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465138" indent="-300038" algn="l" rtl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   (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Kayexalate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) with 70% sorbitol to exchange sodium ions for     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     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potassium ions in the intestine</a:t>
                      </a:r>
                    </a:p>
                    <a:p>
                      <a:pPr marL="225425" indent="-225425" algn="l" rtl="0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Carefully monitor serum glucose levels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for </a:t>
                      </a:r>
                      <a:r>
                        <a:rPr lang="en-US" sz="2000" b="1" dirty="0" smtClean="0">
                          <a:latin typeface="+mn-lt"/>
                          <a:ea typeface="Calibri"/>
                          <a:cs typeface="Calibri"/>
                        </a:rPr>
                        <a:t>(Hyperkalemia)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86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041974"/>
              </p:ext>
            </p:extLst>
          </p:nvPr>
        </p:nvGraphicFramePr>
        <p:xfrm>
          <a:off x="29060" y="0"/>
          <a:ext cx="9114940" cy="5601856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6776840"/>
                <a:gridCol w="2338100"/>
              </a:tblGrid>
              <a:tr h="1052736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Calcium</a:t>
                      </a:r>
                    </a:p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Level 4.5 – 5.5 </a:t>
                      </a:r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 Aids in coagulation promotes nerve impulse and muscle contraction/relaxation</a:t>
                      </a: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Functions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1637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signs and symptoms of hypocalcemia, especially changes in cardiovascular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and neurologic status and in vital signs.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I.V. calcium as prescribed;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phosphate-binding antacid.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Take seizure or emergency precautions as needed.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Encourage the patient to increase his intake of foods that are rich in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calcium and vitamin D.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3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(hypocalcemia)</a:t>
                      </a:r>
                      <a:endParaRPr lang="en-US" sz="200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4" algn="l" rtl="1">
              <a:spcBef>
                <a:spcPct val="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Outline of lecture 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Introduction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Review of Anatomy &amp; Physiology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Fluid and electrolytes imbalance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Assessing Fluid 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IV Fluid Replacement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Electrolytes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Functions and Nursing Responsibilities  </a:t>
            </a:r>
          </a:p>
          <a:p>
            <a:pPr algn="l" rtl="0">
              <a:buFont typeface="Wingdings" pitchFamily="2" charset="2"/>
              <a:buChar char="Ø"/>
            </a:pPr>
            <a:endParaRPr lang="en-US" sz="2800" dirty="0" smtClean="0"/>
          </a:p>
        </p:txBody>
      </p:sp>
      <p:pic>
        <p:nvPicPr>
          <p:cNvPr id="4" name="صورة 3" descr="http://th01.deviantart.net/fs70/PRE/i/2010/308/9/8/intravenous_therapy_by_jerrykongart-d325hh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5732" y="846138"/>
            <a:ext cx="192106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459291"/>
              </p:ext>
            </p:extLst>
          </p:nvPr>
        </p:nvGraphicFramePr>
        <p:xfrm>
          <a:off x="29060" y="0"/>
          <a:ext cx="9114940" cy="5175528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6776840"/>
                <a:gridCol w="2338100"/>
              </a:tblGrid>
              <a:tr h="1052736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Calcium</a:t>
                      </a:r>
                    </a:p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Level 4.5 – 5.5 </a:t>
                      </a:r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 Aids in coagulation promotes nerve impulse and muscle contraction/relaxation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Functions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3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1637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signs and symptoms of hypercalcemia.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Encourage ambulation.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Move the patient carefully to prevent  fractures.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phosphate to inhibit GI absorption of calcium.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a loop diuretic to promote calcium excretion.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Reduce dietary calcium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(hypercalcemia)</a:t>
                      </a:r>
                      <a:endParaRPr lang="en-US" sz="20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7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85786" y="1214422"/>
          <a:ext cx="7786742" cy="4143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7" name="Bitmap Image" r:id="rId3" imgW="5695238" imgH="3514286" progId="PBrush">
                  <p:embed/>
                </p:oleObj>
              </mc:Choice>
              <mc:Fallback>
                <p:oleObj name="Bitmap Image" r:id="rId3" imgW="5695238" imgH="3514286" progId="PBrush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1214422"/>
                        <a:ext cx="7786742" cy="41434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262130"/>
              </p:ext>
            </p:extLst>
          </p:nvPr>
        </p:nvGraphicFramePr>
        <p:xfrm>
          <a:off x="0" y="19805"/>
          <a:ext cx="9144000" cy="5404464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6758908"/>
                <a:gridCol w="2385092"/>
              </a:tblGrid>
              <a:tr h="951336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Magnesium ( Mg)     </a:t>
                      </a:r>
                    </a:p>
                    <a:p>
                      <a:pPr algn="ctr" rtl="1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Normal level  1.5 - 2.5 </a:t>
                      </a:r>
                      <a:r>
                        <a:rPr lang="en-US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017699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Modifies nerve impulse transmission and skeletal muscle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     response ;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Influences normal function of the cardiovascular system and Na+ and K+ ion transportation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i="0" dirty="0" smtClean="0">
                          <a:latin typeface="Calibri"/>
                          <a:ea typeface="Calibri"/>
                          <a:cs typeface="Arial"/>
                        </a:rPr>
                        <a:t>Functions: </a:t>
                      </a:r>
                      <a:endParaRPr lang="en-US" sz="2000" b="1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26379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signs and symptoms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I.V. magnesium as prescribed.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Encourage the patient to consume magnesium-rich foods.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If the patient is confused or agitated, take safety precautions;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 </a:t>
                      </a: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Take seizure precautions as needed.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Teach the patient and his family how to prevent, recognize, and treat hypomagnesemia</a:t>
                      </a:r>
                      <a:r>
                        <a:rPr lang="en-US" sz="28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</a:t>
                      </a:r>
                      <a:r>
                        <a:rPr lang="en-US" sz="2000" b="1" i="0" dirty="0" smtClean="0">
                          <a:latin typeface="+mn-lt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000" b="1" i="0" dirty="0" smtClean="0">
                          <a:latin typeface="Univers-CondensedBoldOblique"/>
                          <a:ea typeface="Calibri"/>
                          <a:cs typeface="Univers-CondensedBoldOblique"/>
                        </a:rPr>
                        <a:t>Hypomagnesemia</a:t>
                      </a:r>
                      <a:r>
                        <a:rPr lang="en-US" sz="2000" b="1" i="0" dirty="0" smtClean="0">
                          <a:latin typeface="+mn-lt"/>
                          <a:ea typeface="Calibri"/>
                          <a:cs typeface="Calibri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739340"/>
              </p:ext>
            </p:extLst>
          </p:nvPr>
        </p:nvGraphicFramePr>
        <p:xfrm>
          <a:off x="0" y="19805"/>
          <a:ext cx="9144000" cy="5102712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6758908"/>
                <a:gridCol w="2385092"/>
              </a:tblGrid>
              <a:tr h="951336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Magnesium ( Mg)     </a:t>
                      </a:r>
                    </a:p>
                    <a:p>
                      <a:pPr algn="ctr" rtl="1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Normal level  1.5 - 2.5 </a:t>
                      </a:r>
                      <a:r>
                        <a:rPr lang="en-US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017699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Modifies nerve impulse transmission and skeletal muscle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     response ; Influences normal function of the cardiovascular system and Na+ and K+ ion transportation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i="0" dirty="0" smtClean="0">
                          <a:latin typeface="Calibri"/>
                          <a:ea typeface="Calibri"/>
                          <a:cs typeface="Arial"/>
                        </a:rPr>
                        <a:t>Functions: </a:t>
                      </a:r>
                      <a:endParaRPr lang="en-US" sz="2000" b="1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97412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Review all medications for a patient with renal failure.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If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reflexes are absent, notify the practitioner.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calcium gluconate.</a:t>
                      </a:r>
                      <a:endParaRPr lang="en-US" sz="28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Prepare the patient for hemodialysis if prescribed.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Instruct the patient to stop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taking an antacid, a laxative, or another drug that contains magnesium</a:t>
                      </a:r>
                      <a:endParaRPr lang="en-US" sz="2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Teach the patient and his family how to prevent,  recognize, and treat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hypermagnesemia</a:t>
                      </a:r>
                      <a:endParaRPr lang="en-US" sz="28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Nursing 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Intervention </a:t>
                      </a:r>
                      <a:r>
                        <a:rPr lang="en-US" sz="2000" b="1" i="0" dirty="0" smtClean="0">
                          <a:latin typeface="+mn-lt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000" b="1" i="0" dirty="0" err="1" smtClean="0">
                          <a:latin typeface="Univers-CondensedBoldOblique"/>
                          <a:ea typeface="Calibri"/>
                          <a:cs typeface="Univers-CondensedBoldOblique"/>
                        </a:rPr>
                        <a:t>Hypermagnesemia</a:t>
                      </a:r>
                      <a:r>
                        <a:rPr lang="en-US" sz="2000" b="1" i="0" dirty="0" smtClean="0">
                          <a:latin typeface="+mn-lt"/>
                          <a:ea typeface="Calibri"/>
                          <a:cs typeface="Calibri"/>
                        </a:rPr>
                        <a:t>)</a:t>
                      </a:r>
                      <a:endParaRPr lang="en-US" sz="2000" b="1" i="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8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7086516"/>
              </p:ext>
            </p:extLst>
          </p:nvPr>
        </p:nvGraphicFramePr>
        <p:xfrm>
          <a:off x="0" y="-66265"/>
          <a:ext cx="8964488" cy="595850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6315734"/>
                <a:gridCol w="2648754"/>
              </a:tblGrid>
              <a:tr h="1082837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+mn-lt"/>
                          <a:ea typeface="Calibri"/>
                          <a:cs typeface="Univers-CondensedOblique"/>
                        </a:rPr>
                        <a:t>Phosphorus</a:t>
                      </a:r>
                      <a:r>
                        <a:rPr lang="en-US" sz="3200" b="1" i="1" dirty="0">
                          <a:latin typeface="+mn-lt"/>
                          <a:ea typeface="Calibri"/>
                          <a:cs typeface="Univers-CondensedOblique"/>
                        </a:rPr>
                        <a:t> </a:t>
                      </a:r>
                      <a:r>
                        <a:rPr lang="en-US" sz="3200" b="1" dirty="0">
                          <a:latin typeface="+mn-lt"/>
                          <a:ea typeface="Calibri"/>
                          <a:cs typeface="Calibri"/>
                        </a:rPr>
                        <a:t>(p)</a:t>
                      </a:r>
                      <a:endParaRPr lang="en-US" sz="3200" b="1" dirty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228600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+mn-lt"/>
                          <a:ea typeface="Calibri"/>
                          <a:cs typeface="Calibri"/>
                        </a:rPr>
                        <a:t>Normal level 2.5 - 4.5 mg/dl</a:t>
                      </a:r>
                      <a:endParaRPr lang="en-US" sz="32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6204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• Promotes energy storage and carbohydrate, protein and fat metabolism </a:t>
                      </a:r>
                      <a:endParaRPr lang="en-US" sz="2800" b="1" dirty="0" smtClean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latin typeface="Calibri"/>
                          <a:ea typeface="Calibri"/>
                          <a:cs typeface="Arial"/>
                        </a:rPr>
                        <a:t>Functions</a:t>
                      </a:r>
                      <a:endParaRPr lang="en-US" sz="2000" b="1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7705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hypo-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phosphatemia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especially neurologic.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phosphate supplements as prescribed.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Note calcium and phosphorus levels because calcium and phosphorus have an inverse relationship.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</a:t>
                      </a:r>
                      <a:r>
                        <a:rPr lang="en-US" sz="2000" b="1" i="1" dirty="0" smtClean="0">
                          <a:latin typeface="+mn-lt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2000" b="1" i="1" dirty="0" smtClean="0">
                          <a:latin typeface="Univers-CondensedBoldOblique"/>
                          <a:ea typeface="Calibri"/>
                          <a:cs typeface="Univers-CondensedBoldOblique"/>
                        </a:rPr>
                        <a:t>Hypophosphatemia</a:t>
                      </a:r>
                      <a:r>
                        <a:rPr lang="en-US" sz="2000" b="1" i="1" dirty="0" smtClean="0"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7705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Assess the patient for signs and symptoms of hyperphosphatemia and hypocalcemia, including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tetany and muscle twitching.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Advise the patient to avoid foods and medications that contain phosphorus.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Administer phosphorus-binding antacids.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Prepare the patient for possible dialysis.</a:t>
                      </a: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Nursing Intervention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 smtClean="0">
                          <a:latin typeface="Univers-CondensedBoldOblique"/>
                          <a:ea typeface="Calibri"/>
                          <a:cs typeface="Univers-CondensedBoldOblique"/>
                        </a:rPr>
                        <a:t>Hyperphosphatemia</a:t>
                      </a:r>
                      <a:r>
                        <a:rPr lang="en-US" sz="2000" b="1" i="1" dirty="0" smtClean="0"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Normal anatomy and physiology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55000" lnSpcReduction="20000"/>
          </a:bodyPr>
          <a:lstStyle/>
          <a:p>
            <a:pPr mar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4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Water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comprises 60% of the body weight of an average adult, the total body water is divided functionally into the extracellular (ECF = 20% of body weight) and the intracellular fluid spaces (ICF = 40% of body weight) separated by the cell membrane.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ECF is further divided into the intravascular (within the circulation) and the interstitial (extravascular fluid surrounding the cells) fluid space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Fluid Functions: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l">
              <a:lnSpc>
                <a:spcPct val="107000"/>
              </a:lnSpc>
              <a:spcBef>
                <a:spcPts val="0"/>
              </a:spcBef>
              <a:buNone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Help regulate body temperature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l">
              <a:lnSpc>
                <a:spcPct val="107000"/>
              </a:lnSpc>
              <a:spcBef>
                <a:spcPts val="0"/>
              </a:spcBef>
              <a:buNone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Transport nutrients and gases throughout the body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 Carry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cellular waste products to excretion sites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Electrolytes :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Electrolytes are a major component of body fluids that play important roles in maintaining chemical balance, there are six major electrolytes; sodium, potassium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calcium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chloride, phosphorus, and magnesium.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536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1" y="188640"/>
            <a:ext cx="771520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0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Fluid and electrolyte imbalances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</p:spPr>
        <p:txBody>
          <a:bodyPr/>
          <a:lstStyle/>
          <a:p>
            <a:pPr rtl="0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l" rtl="0"/>
            <a:r>
              <a:rPr lang="en-US" sz="2800" dirty="0" smtClean="0"/>
              <a:t>Fluid and electrolyte balance is essential for health. Many factors, such as illness, injury, surgery, and treatments, can disrupt a patient’s fluid and electrolyte balance. Even a patient with a minor illness is at risk for fluid and electrolyte imbalance.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736"/>
            <a:ext cx="1729774" cy="516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435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Assessing fluid balance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There are three elements to assessing fluid balance and hydration status:</a:t>
            </a:r>
          </a:p>
          <a:p>
            <a:pPr lvl="0" algn="l" rtl="0"/>
            <a:r>
              <a:rPr lang="en-US" dirty="0" smtClean="0"/>
              <a:t>Review of fluid balance charts;</a:t>
            </a:r>
          </a:p>
          <a:p>
            <a:pPr lvl="0" algn="l" rtl="0"/>
            <a:r>
              <a:rPr lang="en-US" dirty="0" smtClean="0"/>
              <a:t>Clinical assessment;</a:t>
            </a:r>
          </a:p>
          <a:p>
            <a:pPr lvl="0" algn="l" rtl="0"/>
            <a:r>
              <a:rPr lang="en-US" dirty="0" smtClean="0"/>
              <a:t>Review of blood chemistry.</a:t>
            </a:r>
          </a:p>
          <a:p>
            <a:pPr algn="r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73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96908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Review of fluid balance charts;</a:t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dirty="0" smtClean="0"/>
              <a:t>Fluid balance means the amount of fluid intake equal the amount of fluid excreted 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u="sng" dirty="0" smtClean="0"/>
              <a:t>Intake include;</a:t>
            </a:r>
            <a:r>
              <a:rPr lang="en-US" dirty="0" smtClean="0"/>
              <a:t>  water, juice, tea and </a:t>
            </a:r>
            <a:r>
              <a:rPr lang="en-US" dirty="0" err="1" smtClean="0"/>
              <a:t>coffe</a:t>
            </a:r>
            <a:r>
              <a:rPr lang="en-US" dirty="0" smtClean="0"/>
              <a:t>, IV fluid , NG feeding </a:t>
            </a:r>
          </a:p>
          <a:p>
            <a:pPr lvl="0" algn="l" rtl="0"/>
            <a:r>
              <a:rPr lang="en-US" b="1" u="sng" dirty="0" smtClean="0"/>
              <a:t>Output include;</a:t>
            </a:r>
            <a:r>
              <a:rPr lang="en-US" dirty="0" smtClean="0"/>
              <a:t>  urine, emesis, NG drainage, and blood drainage.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Record all fluid intake in the sheet and calculate the  total at the end of each shift</a:t>
            </a:r>
          </a:p>
          <a:p>
            <a:pPr lvl="0" algn="l" rtl="0"/>
            <a:r>
              <a:rPr lang="en-US" dirty="0" smtClean="0"/>
              <a:t>Record all fluid output remember if patients on urine catheter each shift </a:t>
            </a:r>
          </a:p>
          <a:p>
            <a:pPr algn="l" rtl="0"/>
            <a:r>
              <a:rPr lang="en-US" dirty="0" smtClean="0"/>
              <a:t> empty urine from catheter.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more than Output (O)</a:t>
            </a:r>
            <a:r>
              <a:rPr lang="en-US" dirty="0" smtClean="0"/>
              <a:t> look for signs </a:t>
            </a:r>
            <a:r>
              <a:rPr lang="en-US" b="1" dirty="0" smtClean="0">
                <a:solidFill>
                  <a:srgbClr val="FF0000"/>
                </a:solidFill>
              </a:rPr>
              <a:t>of edema </a:t>
            </a: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 less than Output (O) </a:t>
            </a:r>
            <a:r>
              <a:rPr lang="en-US" dirty="0" smtClean="0"/>
              <a:t>look for signs </a:t>
            </a:r>
            <a:r>
              <a:rPr lang="en-US" b="1" dirty="0" smtClean="0">
                <a:solidFill>
                  <a:srgbClr val="FF0000"/>
                </a:solidFill>
              </a:rPr>
              <a:t>of dehydration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28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9295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08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039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07" y="825037"/>
            <a:ext cx="9001155" cy="58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404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1121</Words>
  <Application>Microsoft Office PowerPoint</Application>
  <PresentationFormat>عرض على الشاشة (3:4)‏</PresentationFormat>
  <Paragraphs>196</Paragraphs>
  <Slides>24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6" baseType="lpstr">
      <vt:lpstr>سمة Office</vt:lpstr>
      <vt:lpstr>Bitmap Image</vt:lpstr>
      <vt:lpstr> Care for patients with  fluid and electrolytes imbalance </vt:lpstr>
      <vt:lpstr>Outline of lecture  </vt:lpstr>
      <vt:lpstr>Normal anatomy and physiology </vt:lpstr>
      <vt:lpstr>عرض تقديمي في PowerPoint</vt:lpstr>
      <vt:lpstr>Fluid and electrolyte imbalances </vt:lpstr>
      <vt:lpstr>Assessing fluid balance </vt:lpstr>
      <vt:lpstr>Review of fluid balance charts; </vt:lpstr>
      <vt:lpstr>عرض تقديمي في PowerPoint</vt:lpstr>
      <vt:lpstr>عرض تقديمي في PowerPoint</vt:lpstr>
      <vt:lpstr>عرض تقديمي في PowerPoint</vt:lpstr>
      <vt:lpstr>I.V. fluid replacement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Sodium (Na) Normal range: 135-145 mEq/L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A4COM16</dc:creator>
  <cp:lastModifiedBy>Amal Barasheed</cp:lastModifiedBy>
  <cp:revision>61</cp:revision>
  <dcterms:created xsi:type="dcterms:W3CDTF">2015-02-09T14:34:04Z</dcterms:created>
  <dcterms:modified xsi:type="dcterms:W3CDTF">2016-02-10T11:21:07Z</dcterms:modified>
</cp:coreProperties>
</file>