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063369-CEB9-49EA-B9E2-559EAF6F1E13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79346-2F03-45B8-AA23-63890961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70500" y="1947863"/>
            <a:ext cx="5829300" cy="14398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2: </a:t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Protein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Synthesis</a:t>
            </a:r>
          </a:p>
        </p:txBody>
      </p:sp>
      <p:sp>
        <p:nvSpPr>
          <p:cNvPr id="30723" name="Subtitle 4"/>
          <p:cNvSpPr>
            <a:spLocks noGrp="1"/>
          </p:cNvSpPr>
          <p:nvPr>
            <p:ph type="subTitle" idx="1"/>
          </p:nvPr>
        </p:nvSpPr>
        <p:spPr>
          <a:xfrm>
            <a:off x="7981950" y="4576763"/>
            <a:ext cx="2400300" cy="109855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6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happens during the process of translation?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032000" y="2667000"/>
            <a:ext cx="9471023" cy="3124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Messenger RNA is made from DNA.</a:t>
            </a:r>
          </a:p>
          <a:p>
            <a:r>
              <a:rPr lang="en-US" sz="3200" dirty="0" smtClean="0"/>
              <a:t>The cell uses information from messenger RNA to produce proteins.</a:t>
            </a:r>
          </a:p>
          <a:p>
            <a:r>
              <a:rPr lang="en-US" sz="3200" dirty="0" smtClean="0"/>
              <a:t>Transfer RNA is made from messenger RNA</a:t>
            </a:r>
          </a:p>
          <a:p>
            <a:r>
              <a:rPr lang="en-US" sz="3200" dirty="0" smtClean="0"/>
              <a:t>Copies of DNA molecules are made.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30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2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role of Cell Organelles in Protein Synthesis</a:t>
            </a:r>
          </a:p>
        </p:txBody>
      </p:sp>
      <p:pic>
        <p:nvPicPr>
          <p:cNvPr id="409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1658938"/>
            <a:ext cx="8229600" cy="4794250"/>
          </a:xfrm>
        </p:spPr>
      </p:pic>
    </p:spTree>
    <p:extLst>
      <p:ext uri="{BB962C8B-B14F-4D97-AF65-F5344CB8AC3E}">
        <p14:creationId xmlns:p14="http://schemas.microsoft.com/office/powerpoint/2010/main" val="30250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4848225" y="333376"/>
            <a:ext cx="5400675" cy="8858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Genetic Code</a:t>
            </a:r>
          </a:p>
        </p:txBody>
      </p:sp>
      <p:pic>
        <p:nvPicPr>
          <p:cNvPr id="4198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6" y="1557339"/>
            <a:ext cx="5934075" cy="4143375"/>
          </a:xfrm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1219201"/>
            <a:ext cx="296227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700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Genetic code</a:t>
            </a:r>
            <a:br>
              <a:rPr lang="en-US" altLang="en-US" dirty="0" smtClean="0"/>
            </a:br>
            <a:r>
              <a:rPr lang="en-US" altLang="en-US" b="1" i="1" dirty="0" smtClean="0">
                <a:solidFill>
                  <a:srgbClr val="FF0000"/>
                </a:solidFill>
              </a:rPr>
              <a:t>(the language of mRNA)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62100" y="1844676"/>
            <a:ext cx="6845300" cy="4248149"/>
          </a:xfrm>
        </p:spPr>
        <p:txBody>
          <a:bodyPr/>
          <a:lstStyle/>
          <a:p>
            <a:pPr eaLnBrk="1" hangingPunct="1"/>
            <a:r>
              <a:rPr lang="en-US" altLang="en-US" sz="2100" dirty="0"/>
              <a:t>is the set of rules by which information encoded in genetic material is translated into proteins by living cells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the information in DNA is in the form of triplet codons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it is first transcribed into RNA and then into proteins</a:t>
            </a:r>
            <a:r>
              <a:rPr lang="en-US" altLang="en-US" sz="2100" dirty="0" smtClean="0"/>
              <a:t>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Every triplet codon in the DNA specifies one amino acid in the protein.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0" t="20848" r="2197" b="10194"/>
          <a:stretch>
            <a:fillRect/>
          </a:stretch>
        </p:blipFill>
        <p:spPr bwMode="auto">
          <a:xfrm>
            <a:off x="8820150" y="1611312"/>
            <a:ext cx="2781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2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Protein synthesis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916114"/>
            <a:ext cx="7931150" cy="3673475"/>
          </a:xfrm>
        </p:spPr>
        <p:txBody>
          <a:bodyPr/>
          <a:lstStyle/>
          <a:p>
            <a:pPr eaLnBrk="1" hangingPunct="1"/>
            <a:r>
              <a:rPr lang="en-US" altLang="en-US" sz="3000"/>
              <a:t>is simply the "making of proteins." </a:t>
            </a:r>
          </a:p>
          <a:p>
            <a:pPr eaLnBrk="1" hangingPunct="1"/>
            <a:r>
              <a:rPr lang="en-US" altLang="en-US" sz="3000"/>
              <a:t>In order to make even one protein</a:t>
            </a:r>
          </a:p>
          <a:p>
            <a:pPr eaLnBrk="1" hangingPunct="1"/>
            <a:endParaRPr lang="en-US" altLang="en-US" sz="3000"/>
          </a:p>
          <a:p>
            <a:pPr lvl="1" eaLnBrk="1" hangingPunct="1"/>
            <a:r>
              <a:rPr lang="en-US" altLang="en-US" sz="3000"/>
              <a:t>the body must seek the aid of messenger RNA, transfer RNA, DNA, amino acids, ribosomes, and multiple enzymes. </a:t>
            </a:r>
          </a:p>
        </p:txBody>
      </p:sp>
    </p:spTree>
    <p:extLst>
      <p:ext uri="{BB962C8B-B14F-4D97-AF65-F5344CB8AC3E}">
        <p14:creationId xmlns:p14="http://schemas.microsoft.com/office/powerpoint/2010/main" val="4020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484311" y="622301"/>
            <a:ext cx="10018713" cy="1104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Protein?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628776"/>
            <a:ext cx="8210550" cy="4608513"/>
          </a:xfrm>
        </p:spPr>
        <p:txBody>
          <a:bodyPr/>
          <a:lstStyle/>
          <a:p>
            <a:pPr algn="just" eaLnBrk="1" hangingPunct="1"/>
            <a:r>
              <a:rPr lang="en-US" altLang="en-US" sz="2100" dirty="0"/>
              <a:t>A protein is simply a long chain of amino acids linked together by bonds. </a:t>
            </a:r>
          </a:p>
          <a:p>
            <a:pPr algn="just" eaLnBrk="1" hangingPunct="1"/>
            <a:r>
              <a:rPr lang="en-US" altLang="en-US" sz="2100" dirty="0"/>
              <a:t>The backbone of amino acids form strong covalent bonds and the actual amino acids form temporary weak bonds. </a:t>
            </a:r>
          </a:p>
          <a:p>
            <a:pPr algn="just" eaLnBrk="1" hangingPunct="1"/>
            <a:r>
              <a:rPr lang="en-US" altLang="en-US" sz="2100" dirty="0"/>
              <a:t>These weak bonds allow the amino acids </a:t>
            </a:r>
          </a:p>
          <a:p>
            <a:pPr lvl="1" algn="just" eaLnBrk="1" hangingPunct="1"/>
            <a:r>
              <a:rPr lang="en-US" altLang="en-US" sz="2100" dirty="0"/>
              <a:t>to change shape, </a:t>
            </a:r>
          </a:p>
          <a:p>
            <a:pPr lvl="1" algn="just" eaLnBrk="1" hangingPunct="1"/>
            <a:r>
              <a:rPr lang="en-US" altLang="en-US" sz="2100" dirty="0"/>
              <a:t>remain mobile, and </a:t>
            </a:r>
          </a:p>
          <a:p>
            <a:pPr lvl="1" algn="just" eaLnBrk="1" hangingPunct="1"/>
            <a:r>
              <a:rPr lang="en-US" altLang="en-US" sz="2100" dirty="0"/>
              <a:t>attain flexibility. </a:t>
            </a:r>
          </a:p>
          <a:p>
            <a:pPr algn="just" eaLnBrk="1" hangingPunct="1"/>
            <a:r>
              <a:rPr lang="en-US" altLang="en-US" sz="2100" dirty="0"/>
              <a:t>The most important quality to understand about proteins is that the position of their amino acids determine their function. </a:t>
            </a:r>
          </a:p>
        </p:txBody>
      </p:sp>
    </p:spTree>
    <p:extLst>
      <p:ext uri="{BB962C8B-B14F-4D97-AF65-F5344CB8AC3E}">
        <p14:creationId xmlns:p14="http://schemas.microsoft.com/office/powerpoint/2010/main" val="31424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7859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BASIC steps of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350" y="2565401"/>
            <a:ext cx="7283450" cy="3560763"/>
          </a:xfrm>
        </p:spPr>
        <p:txBody>
          <a:bodyPr>
            <a:normAutofit/>
          </a:bodyPr>
          <a:lstStyle/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Transcription</a:t>
            </a:r>
          </a:p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Transferal</a:t>
            </a:r>
          </a:p>
          <a:p>
            <a:pPr marL="385763" indent="-385763">
              <a:buFontTx/>
              <a:buAutoNum type="arabicPeriod"/>
            </a:pPr>
            <a:r>
              <a:rPr lang="en-US" altLang="en-US" sz="3000" dirty="0"/>
              <a:t>Translation</a:t>
            </a:r>
          </a:p>
          <a:p>
            <a:pPr marL="385763" indent="-385763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7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39999" r="1859" b="4631"/>
          <a:stretch>
            <a:fillRect/>
          </a:stretch>
        </p:blipFill>
        <p:spPr bwMode="auto">
          <a:xfrm>
            <a:off x="5195888" y="620714"/>
            <a:ext cx="54721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774825" y="1052513"/>
            <a:ext cx="3683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Transcription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1704975" y="3209926"/>
            <a:ext cx="8801100" cy="3027363"/>
          </a:xfrm>
        </p:spPr>
        <p:txBody>
          <a:bodyPr/>
          <a:lstStyle/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In the nucleus, enzymes make a RNA copy using a portion of DNA.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The RNA is then transformed into a </a:t>
            </a:r>
            <a:r>
              <a:rPr lang="en-US" altLang="en-US" sz="2100" b="1"/>
              <a:t>messenger RNA (mRNA).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The mRNA leaves the nucleus through the pores and gets into the cytoplasm. Here, </a:t>
            </a:r>
            <a:r>
              <a:rPr lang="en-US" altLang="en-US" sz="2100">
                <a:solidFill>
                  <a:srgbClr val="FF0000"/>
                </a:solidFill>
              </a:rPr>
              <a:t>the mRNA mixes with the ribosome, which begins the process of protein synthesis.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/>
              <a:t>So basically in this stage, </a:t>
            </a:r>
            <a:r>
              <a:rPr lang="en-US" altLang="en-US" sz="2100">
                <a:solidFill>
                  <a:srgbClr val="FF0000"/>
                </a:solidFill>
              </a:rPr>
              <a:t>RNA is created</a:t>
            </a:r>
            <a:r>
              <a:rPr lang="en-US" altLang="en-US" sz="2100"/>
              <a:t>, so it can go and make </a:t>
            </a:r>
            <a:r>
              <a:rPr lang="en-US" altLang="en-US" sz="2100">
                <a:solidFill>
                  <a:srgbClr val="FF0000"/>
                </a:solidFill>
              </a:rPr>
              <a:t>instruct the making of protein</a:t>
            </a:r>
            <a:r>
              <a:rPr lang="en-US" altLang="en-US" sz="2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5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25538"/>
            <a:ext cx="9625011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566989" y="115889"/>
            <a:ext cx="7324725" cy="11525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Stages in Transcription  </a:t>
            </a:r>
          </a:p>
        </p:txBody>
      </p:sp>
    </p:spTree>
    <p:extLst>
      <p:ext uri="{BB962C8B-B14F-4D97-AF65-F5344CB8AC3E}">
        <p14:creationId xmlns:p14="http://schemas.microsoft.com/office/powerpoint/2010/main" val="31728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92350" y="549275"/>
            <a:ext cx="7289800" cy="1079500"/>
          </a:xfrm>
        </p:spPr>
        <p:txBody>
          <a:bodyPr/>
          <a:lstStyle/>
          <a:p>
            <a:pPr>
              <a:defRPr/>
            </a:pPr>
            <a:r>
              <a:rPr lang="en-US" alt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alt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ynopsis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028826" y="1773239"/>
            <a:ext cx="8170863" cy="81756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100" dirty="0"/>
              <a:t>      </a:t>
            </a:r>
            <a:r>
              <a:rPr lang="en-US" altLang="en-US" sz="2100" b="1" i="1" dirty="0"/>
              <a:t>Initiation	                 </a:t>
            </a:r>
            <a:r>
              <a:rPr lang="en-US" altLang="en-US" sz="2100" b="1" i="1" dirty="0" smtClean="0"/>
              <a:t>                Elongation</a:t>
            </a:r>
            <a:r>
              <a:rPr lang="en-US" altLang="en-US" sz="2100" b="1" i="1" dirty="0"/>
              <a:t>	                    </a:t>
            </a:r>
            <a:r>
              <a:rPr lang="en-US" altLang="en-US" sz="2100" b="1" i="1" dirty="0" smtClean="0"/>
              <a:t>        Termination</a:t>
            </a:r>
            <a:endParaRPr lang="en-US" altLang="en-US" sz="21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133601" y="2752725"/>
            <a:ext cx="2200275" cy="297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100" i="1" dirty="0"/>
              <a:t>During the initiation phase, </a:t>
            </a:r>
            <a:r>
              <a:rPr lang="en-US" sz="2100" i="1" dirty="0">
                <a:solidFill>
                  <a:srgbClr val="FF0000"/>
                </a:solidFill>
              </a:rPr>
              <a:t>a ribosome attaches to the mRNA and reads the </a:t>
            </a:r>
            <a:r>
              <a:rPr lang="en-US" sz="2100" i="1" dirty="0" err="1">
                <a:solidFill>
                  <a:srgbClr val="FF0000"/>
                </a:solidFill>
              </a:rPr>
              <a:t>codon</a:t>
            </a:r>
            <a:r>
              <a:rPr lang="en-US" sz="2100" i="1" dirty="0">
                <a:solidFill>
                  <a:srgbClr val="FF0000"/>
                </a:solidFill>
              </a:rPr>
              <a:t> (AUG)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1" y="2752726"/>
            <a:ext cx="2333625" cy="300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00" dirty="0"/>
              <a:t>During the elongation phase, </a:t>
            </a:r>
            <a:r>
              <a:rPr lang="en-US" sz="2100" dirty="0" err="1"/>
              <a:t>tRNA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bring the corresponding amino acids to each codon</a:t>
            </a:r>
            <a:r>
              <a:rPr lang="en-US" sz="2100" dirty="0"/>
              <a:t>, as the ribosome moves down the mRNA strand.</a:t>
            </a: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8001000" y="2752726"/>
            <a:ext cx="2198688" cy="2678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00" dirty="0"/>
              <a:t>During the last phase, termination, </a:t>
            </a:r>
            <a:r>
              <a:rPr lang="en-US" altLang="en-US" sz="2100" dirty="0">
                <a:solidFill>
                  <a:srgbClr val="FF0000"/>
                </a:solidFill>
              </a:rPr>
              <a:t>the molecule is read, and the synthesis ends and releases the protein</a:t>
            </a:r>
            <a:r>
              <a:rPr lang="en-US" alt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2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47851" y="476250"/>
            <a:ext cx="4168775" cy="7572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Transferal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1638301" y="1412876"/>
            <a:ext cx="5362575" cy="5040313"/>
          </a:xfrm>
        </p:spPr>
        <p:txBody>
          <a:bodyPr>
            <a:normAutofit/>
          </a:bodyPr>
          <a:lstStyle/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In this stage, an amino acid activating </a:t>
            </a:r>
            <a:r>
              <a:rPr lang="en-US" altLang="en-US" sz="2100" dirty="0">
                <a:solidFill>
                  <a:srgbClr val="FF0000"/>
                </a:solidFill>
              </a:rPr>
              <a:t>enzyme attaches an amino acid </a:t>
            </a:r>
            <a:r>
              <a:rPr lang="en-US" altLang="en-US" sz="2100" dirty="0"/>
              <a:t>to one end of transfer RNA (</a:t>
            </a:r>
            <a:r>
              <a:rPr lang="en-US" altLang="en-US" sz="2100" dirty="0" err="1"/>
              <a:t>tRNA</a:t>
            </a:r>
            <a:r>
              <a:rPr lang="en-US" altLang="en-US" sz="2100" dirty="0"/>
              <a:t>), also called an </a:t>
            </a:r>
            <a:r>
              <a:rPr lang="en-US" altLang="en-US" sz="2100" dirty="0">
                <a:solidFill>
                  <a:srgbClr val="FF0000"/>
                </a:solidFill>
              </a:rPr>
              <a:t>adaptor molecule</a:t>
            </a:r>
            <a:r>
              <a:rPr lang="en-US" altLang="en-US" sz="2100" dirty="0"/>
              <a:t>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On the other end of the adaptor is a </a:t>
            </a:r>
            <a:r>
              <a:rPr lang="en-US" altLang="en-US" sz="2100" dirty="0">
                <a:solidFill>
                  <a:srgbClr val="FF0000"/>
                </a:solidFill>
              </a:rPr>
              <a:t>codon</a:t>
            </a:r>
            <a:r>
              <a:rPr lang="en-US" altLang="en-US" sz="2100" dirty="0"/>
              <a:t> (a specific three-nucleotide code) which will be used when the adaptor reaches the mRNA.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dirty="0"/>
              <a:t>Once the codon is retrieved, the mRNA continues to the ribosome. </a:t>
            </a:r>
          </a:p>
          <a:p>
            <a:pPr marL="385763" indent="-385763">
              <a:buFont typeface="Tw Cen MT Condensed" panose="020B0606020104020203" pitchFamily="34" charset="0"/>
              <a:buAutoNum type="arabicPeriod"/>
            </a:pPr>
            <a:r>
              <a:rPr lang="en-US" altLang="en-US" sz="2100" b="1" i="1" dirty="0"/>
              <a:t>So basically, in this stage, an adaptor is connected to an amino acid so it can be energized and have enough strength to continue its journey.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6" t="21540" r="2745"/>
          <a:stretch/>
        </p:blipFill>
        <p:spPr bwMode="auto">
          <a:xfrm>
            <a:off x="7188200" y="1562100"/>
            <a:ext cx="4686300" cy="4159251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84311" y="228601"/>
            <a:ext cx="10018713" cy="10795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Translation: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84310" y="1168400"/>
            <a:ext cx="5437189" cy="4978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1900" b="1" u="sng" dirty="0"/>
              <a:t>mRNA to Protein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1900" b="1" u="sng" dirty="0"/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At this point, one </a:t>
            </a:r>
            <a:r>
              <a:rPr lang="en-US" altLang="en-US" sz="1900" dirty="0">
                <a:solidFill>
                  <a:srgbClr val="FF0000"/>
                </a:solidFill>
              </a:rPr>
              <a:t>amino acid is attached to an adaptor</a:t>
            </a:r>
            <a:r>
              <a:rPr lang="en-US" altLang="en-US" sz="1900" dirty="0"/>
              <a:t>.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Messenger RNA carries the pieces of copied genetic code out of the nucleus to a ribosome.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mRNA is “fed” into the ribosome</a:t>
            </a:r>
          </a:p>
          <a:p>
            <a:pPr marL="0" indent="0" algn="just">
              <a:lnSpc>
                <a:spcPct val="80000"/>
              </a:lnSpc>
              <a:buFontTx/>
              <a:buAutoNum type="arabicPeriod"/>
            </a:pPr>
            <a:r>
              <a:rPr lang="en-US" altLang="en-US" sz="1900" dirty="0"/>
              <a:t>Ribosome helps </a:t>
            </a:r>
            <a:r>
              <a:rPr lang="en-US" altLang="en-US" sz="1900" dirty="0" err="1"/>
              <a:t>tRNA</a:t>
            </a:r>
            <a:r>
              <a:rPr lang="en-US" altLang="en-US" sz="1900" dirty="0"/>
              <a:t> “read” the code and assemble a protein.</a:t>
            </a:r>
          </a:p>
          <a:p>
            <a:pPr marL="0" indent="0" algn="just">
              <a:lnSpc>
                <a:spcPct val="80000"/>
              </a:lnSpc>
            </a:pPr>
            <a:endParaRPr lang="en-US" altLang="en-US" sz="3000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37195" r="3722" b="6297"/>
          <a:stretch>
            <a:fillRect/>
          </a:stretch>
        </p:blipFill>
        <p:spPr bwMode="auto">
          <a:xfrm>
            <a:off x="7318374" y="1765300"/>
            <a:ext cx="4603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</TotalTime>
  <Words>546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Tw Cen MT Condensed</vt:lpstr>
      <vt:lpstr>Parallax</vt:lpstr>
      <vt:lpstr>Unit 2:  Protein Synthesis</vt:lpstr>
      <vt:lpstr>Protein synthesis </vt:lpstr>
      <vt:lpstr>What is a Protein?</vt:lpstr>
      <vt:lpstr>Three BASIC steps of protein synthesis</vt:lpstr>
      <vt:lpstr>Transcription</vt:lpstr>
      <vt:lpstr>3 Stages in Transcription  </vt:lpstr>
      <vt:lpstr>Synopsis</vt:lpstr>
      <vt:lpstr>Transferal</vt:lpstr>
      <vt:lpstr>Translation: </vt:lpstr>
      <vt:lpstr>What happens during the process of translation?</vt:lpstr>
      <vt:lpstr>The role of Cell Organelles in Protein Synthesis</vt:lpstr>
      <vt:lpstr>Genetic Code</vt:lpstr>
      <vt:lpstr>Genetic code (the language of mRNA)</vt:lpstr>
      <vt:lpstr>End!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Protein Synthesis</dc:title>
  <dc:creator>maria</dc:creator>
  <cp:lastModifiedBy>Abdualrahman Alshehry</cp:lastModifiedBy>
  <cp:revision>3</cp:revision>
  <dcterms:created xsi:type="dcterms:W3CDTF">2016-09-21T05:16:58Z</dcterms:created>
  <dcterms:modified xsi:type="dcterms:W3CDTF">2017-05-04T14:59:39Z</dcterms:modified>
</cp:coreProperties>
</file>