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5" d="100"/>
          <a:sy n="85" d="100"/>
        </p:scale>
        <p:origin x="-8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6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9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77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7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7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84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7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1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0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1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1243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228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063369-CEB9-49EA-B9E2-559EAF6F1E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0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70500" y="1947863"/>
            <a:ext cx="5829300" cy="14398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Unit 2: </a:t>
            </a:r>
            <a:b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Protein 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Synthesis</a:t>
            </a:r>
          </a:p>
        </p:txBody>
      </p:sp>
      <p:sp>
        <p:nvSpPr>
          <p:cNvPr id="30723" name="Subtitle 4"/>
          <p:cNvSpPr>
            <a:spLocks noGrp="1"/>
          </p:cNvSpPr>
          <p:nvPr>
            <p:ph type="subTitle" idx="1"/>
          </p:nvPr>
        </p:nvSpPr>
        <p:spPr>
          <a:xfrm>
            <a:off x="7981950" y="4576763"/>
            <a:ext cx="2400300" cy="109855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63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happens during the process of translation?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032000" y="2667000"/>
            <a:ext cx="9471023" cy="3124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Messenger RNA is made from DNA.</a:t>
            </a:r>
          </a:p>
          <a:p>
            <a:r>
              <a:rPr lang="en-US" sz="3200" dirty="0" smtClean="0"/>
              <a:t>The cell uses information from messenger RNA to produce proteins.</a:t>
            </a:r>
          </a:p>
          <a:p>
            <a:r>
              <a:rPr lang="en-US" sz="3200" dirty="0" smtClean="0"/>
              <a:t>Transfer RNA is made from messenger RNA</a:t>
            </a:r>
          </a:p>
          <a:p>
            <a:r>
              <a:rPr lang="en-US" sz="3200" dirty="0" smtClean="0"/>
              <a:t>Copies of DNA molecules are made.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430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62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role of Cell Organelles in Protein Synthesis</a:t>
            </a:r>
          </a:p>
        </p:txBody>
      </p:sp>
      <p:pic>
        <p:nvPicPr>
          <p:cNvPr id="409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4288" y="1658938"/>
            <a:ext cx="8229600" cy="4794250"/>
          </a:xfrm>
        </p:spPr>
      </p:pic>
    </p:spTree>
    <p:extLst>
      <p:ext uri="{BB962C8B-B14F-4D97-AF65-F5344CB8AC3E}">
        <p14:creationId xmlns:p14="http://schemas.microsoft.com/office/powerpoint/2010/main" val="30250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4848225" y="333376"/>
            <a:ext cx="5400675" cy="8858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Genetic Code</a:t>
            </a:r>
          </a:p>
        </p:txBody>
      </p:sp>
      <p:pic>
        <p:nvPicPr>
          <p:cNvPr id="41987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1526" y="1557339"/>
            <a:ext cx="5934075" cy="4143375"/>
          </a:xfrm>
        </p:spPr>
      </p:pic>
      <p:pic>
        <p:nvPicPr>
          <p:cNvPr id="419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1219201"/>
            <a:ext cx="296227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3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5700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Genetic code</a:t>
            </a:r>
            <a:br>
              <a:rPr lang="en-US" altLang="en-US" dirty="0" smtClean="0"/>
            </a:br>
            <a:r>
              <a:rPr lang="en-US" altLang="en-US" b="1" i="1" dirty="0" smtClean="0">
                <a:solidFill>
                  <a:srgbClr val="FF0000"/>
                </a:solidFill>
              </a:rPr>
              <a:t>(the language of mRNA)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562100" y="1844676"/>
            <a:ext cx="6845300" cy="4248149"/>
          </a:xfrm>
        </p:spPr>
        <p:txBody>
          <a:bodyPr/>
          <a:lstStyle/>
          <a:p>
            <a:pPr eaLnBrk="1" hangingPunct="1"/>
            <a:r>
              <a:rPr lang="en-US" altLang="en-US" sz="2100" dirty="0"/>
              <a:t>is the set of rules by which information encoded in genetic material is translated into proteins by living cells</a:t>
            </a:r>
            <a:r>
              <a:rPr lang="en-US" altLang="en-US" sz="2100" dirty="0" smtClean="0"/>
              <a:t>.</a:t>
            </a:r>
          </a:p>
          <a:p>
            <a:pPr eaLnBrk="1" hangingPunct="1"/>
            <a:endParaRPr lang="en-US" altLang="en-US" sz="2100" dirty="0"/>
          </a:p>
          <a:p>
            <a:pPr eaLnBrk="1" hangingPunct="1"/>
            <a:r>
              <a:rPr lang="en-US" altLang="en-US" sz="2100" dirty="0"/>
              <a:t>the information in DNA is in the form of triplet codons</a:t>
            </a:r>
            <a:r>
              <a:rPr lang="en-US" altLang="en-US" sz="2100" dirty="0" smtClean="0"/>
              <a:t>.</a:t>
            </a:r>
          </a:p>
          <a:p>
            <a:pPr eaLnBrk="1" hangingPunct="1"/>
            <a:endParaRPr lang="en-US" altLang="en-US" sz="2100" dirty="0"/>
          </a:p>
          <a:p>
            <a:pPr eaLnBrk="1" hangingPunct="1"/>
            <a:r>
              <a:rPr lang="en-US" altLang="en-US" sz="2100" dirty="0"/>
              <a:t>it is first transcribed into RNA and then into proteins</a:t>
            </a:r>
            <a:r>
              <a:rPr lang="en-US" altLang="en-US" sz="2100" dirty="0" smtClean="0"/>
              <a:t>.</a:t>
            </a:r>
          </a:p>
          <a:p>
            <a:pPr eaLnBrk="1" hangingPunct="1"/>
            <a:endParaRPr lang="en-US" altLang="en-US" sz="2100" dirty="0"/>
          </a:p>
          <a:p>
            <a:pPr eaLnBrk="1" hangingPunct="1"/>
            <a:r>
              <a:rPr lang="en-US" altLang="en-US" sz="2100" dirty="0"/>
              <a:t>Every triplet codon in the DNA specifies one amino acid in the protein.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0" t="20848" r="2197" b="10194"/>
          <a:stretch>
            <a:fillRect/>
          </a:stretch>
        </p:blipFill>
        <p:spPr bwMode="auto">
          <a:xfrm>
            <a:off x="8820150" y="1611312"/>
            <a:ext cx="27813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62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5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Protein synthesis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81200" y="1916114"/>
            <a:ext cx="7931150" cy="3673475"/>
          </a:xfrm>
        </p:spPr>
        <p:txBody>
          <a:bodyPr/>
          <a:lstStyle/>
          <a:p>
            <a:pPr eaLnBrk="1" hangingPunct="1"/>
            <a:r>
              <a:rPr lang="en-US" altLang="en-US" sz="3000"/>
              <a:t>is simply the "making of proteins." </a:t>
            </a:r>
          </a:p>
          <a:p>
            <a:pPr eaLnBrk="1" hangingPunct="1"/>
            <a:r>
              <a:rPr lang="en-US" altLang="en-US" sz="3000"/>
              <a:t>In order to make even one protein</a:t>
            </a:r>
          </a:p>
          <a:p>
            <a:pPr eaLnBrk="1" hangingPunct="1"/>
            <a:endParaRPr lang="en-US" altLang="en-US" sz="3000"/>
          </a:p>
          <a:p>
            <a:pPr lvl="1" eaLnBrk="1" hangingPunct="1"/>
            <a:r>
              <a:rPr lang="en-US" altLang="en-US" sz="3000"/>
              <a:t>the body must seek the aid of messenger RNA, transfer RNA, DNA, amino acids, ribosomes, and multiple enzymes. </a:t>
            </a:r>
          </a:p>
        </p:txBody>
      </p:sp>
    </p:spTree>
    <p:extLst>
      <p:ext uri="{BB962C8B-B14F-4D97-AF65-F5344CB8AC3E}">
        <p14:creationId xmlns:p14="http://schemas.microsoft.com/office/powerpoint/2010/main" val="40203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484311" y="622301"/>
            <a:ext cx="10018713" cy="11049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a Protein?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981200" y="1628776"/>
            <a:ext cx="8210550" cy="4608513"/>
          </a:xfrm>
        </p:spPr>
        <p:txBody>
          <a:bodyPr/>
          <a:lstStyle/>
          <a:p>
            <a:pPr algn="just" eaLnBrk="1" hangingPunct="1"/>
            <a:r>
              <a:rPr lang="en-US" altLang="en-US" sz="2100" dirty="0"/>
              <a:t>A protein is simply a long chain of amino acids linked together by bonds. </a:t>
            </a:r>
          </a:p>
          <a:p>
            <a:pPr algn="just" eaLnBrk="1" hangingPunct="1"/>
            <a:r>
              <a:rPr lang="en-US" altLang="en-US" sz="2100" dirty="0"/>
              <a:t>The backbone of amino acids form strong covalent bonds and the actual amino acids form temporary weak bonds. </a:t>
            </a:r>
          </a:p>
          <a:p>
            <a:pPr algn="just" eaLnBrk="1" hangingPunct="1"/>
            <a:r>
              <a:rPr lang="en-US" altLang="en-US" sz="2100" dirty="0"/>
              <a:t>These weak bonds allow the amino acids </a:t>
            </a:r>
          </a:p>
          <a:p>
            <a:pPr lvl="1" algn="just" eaLnBrk="1" hangingPunct="1"/>
            <a:r>
              <a:rPr lang="en-US" altLang="en-US" sz="2100" dirty="0"/>
              <a:t>to change shape, </a:t>
            </a:r>
          </a:p>
          <a:p>
            <a:pPr lvl="1" algn="just" eaLnBrk="1" hangingPunct="1"/>
            <a:r>
              <a:rPr lang="en-US" altLang="en-US" sz="2100" dirty="0"/>
              <a:t>remain mobile, and </a:t>
            </a:r>
          </a:p>
          <a:p>
            <a:pPr lvl="1" algn="just" eaLnBrk="1" hangingPunct="1"/>
            <a:r>
              <a:rPr lang="en-US" altLang="en-US" sz="2100" dirty="0"/>
              <a:t>attain flexibility. </a:t>
            </a:r>
          </a:p>
          <a:p>
            <a:pPr algn="just" eaLnBrk="1" hangingPunct="1"/>
            <a:r>
              <a:rPr lang="en-US" altLang="en-US" sz="2100" dirty="0"/>
              <a:t>The most important quality to understand about proteins is that the position of their amino acids determine their function. </a:t>
            </a:r>
          </a:p>
        </p:txBody>
      </p:sp>
    </p:spTree>
    <p:extLst>
      <p:ext uri="{BB962C8B-B14F-4D97-AF65-F5344CB8AC3E}">
        <p14:creationId xmlns:p14="http://schemas.microsoft.com/office/powerpoint/2010/main" val="31424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78593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Three BASIC steps of protein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350" y="2565401"/>
            <a:ext cx="7283450" cy="3560763"/>
          </a:xfrm>
        </p:spPr>
        <p:txBody>
          <a:bodyPr>
            <a:normAutofit/>
          </a:bodyPr>
          <a:lstStyle/>
          <a:p>
            <a:pPr marL="385763" indent="-385763">
              <a:buFontTx/>
              <a:buAutoNum type="arabicPeriod"/>
            </a:pPr>
            <a:r>
              <a:rPr lang="en-US" altLang="en-US" sz="3000" dirty="0"/>
              <a:t>Transcription</a:t>
            </a:r>
          </a:p>
          <a:p>
            <a:pPr marL="385763" indent="-385763">
              <a:buFontTx/>
              <a:buAutoNum type="arabicPeriod"/>
            </a:pPr>
            <a:r>
              <a:rPr lang="en-US" altLang="en-US" sz="3000" dirty="0"/>
              <a:t>Transferal</a:t>
            </a:r>
          </a:p>
          <a:p>
            <a:pPr marL="385763" indent="-385763">
              <a:buFontTx/>
              <a:buAutoNum type="arabicPeriod"/>
            </a:pPr>
            <a:r>
              <a:rPr lang="en-US" altLang="en-US" sz="3000" dirty="0"/>
              <a:t>Translation</a:t>
            </a:r>
          </a:p>
          <a:p>
            <a:pPr marL="385763" indent="-385763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67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t="39999" r="1859" b="4631"/>
          <a:stretch>
            <a:fillRect/>
          </a:stretch>
        </p:blipFill>
        <p:spPr bwMode="auto">
          <a:xfrm>
            <a:off x="5195888" y="620714"/>
            <a:ext cx="547211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1774825" y="1052513"/>
            <a:ext cx="36830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Transcription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1704975" y="3209926"/>
            <a:ext cx="8801100" cy="3027363"/>
          </a:xfrm>
        </p:spPr>
        <p:txBody>
          <a:bodyPr/>
          <a:lstStyle/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/>
              <a:t>In the nucleus, enzymes make a RNA copy using a portion of DNA. </a:t>
            </a:r>
          </a:p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/>
              <a:t>The RNA is then transformed into a </a:t>
            </a:r>
            <a:r>
              <a:rPr lang="en-US" altLang="en-US" sz="2100" b="1"/>
              <a:t>messenger RNA (mRNA). </a:t>
            </a:r>
          </a:p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/>
              <a:t>The mRNA leaves the nucleus through the pores and gets into the cytoplasm. Here, </a:t>
            </a:r>
            <a:r>
              <a:rPr lang="en-US" altLang="en-US" sz="2100">
                <a:solidFill>
                  <a:srgbClr val="FF0000"/>
                </a:solidFill>
              </a:rPr>
              <a:t>the mRNA mixes with the ribosome, which begins the process of protein synthesis. </a:t>
            </a:r>
          </a:p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/>
              <a:t>So basically in this stage, </a:t>
            </a:r>
            <a:r>
              <a:rPr lang="en-US" altLang="en-US" sz="2100">
                <a:solidFill>
                  <a:srgbClr val="FF0000"/>
                </a:solidFill>
              </a:rPr>
              <a:t>RNA is created</a:t>
            </a:r>
            <a:r>
              <a:rPr lang="en-US" altLang="en-US" sz="2100"/>
              <a:t>, so it can go and make </a:t>
            </a:r>
            <a:r>
              <a:rPr lang="en-US" altLang="en-US" sz="2100">
                <a:solidFill>
                  <a:srgbClr val="FF0000"/>
                </a:solidFill>
              </a:rPr>
              <a:t>instruct the making of protein</a:t>
            </a:r>
            <a:r>
              <a:rPr lang="en-US" altLang="en-US" sz="21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5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125538"/>
            <a:ext cx="9625011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2566989" y="115889"/>
            <a:ext cx="7324725" cy="1152525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Stages in Transcription  </a:t>
            </a:r>
          </a:p>
        </p:txBody>
      </p:sp>
    </p:spTree>
    <p:extLst>
      <p:ext uri="{BB962C8B-B14F-4D97-AF65-F5344CB8AC3E}">
        <p14:creationId xmlns:p14="http://schemas.microsoft.com/office/powerpoint/2010/main" val="317287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292350" y="549275"/>
            <a:ext cx="7289800" cy="1079500"/>
          </a:xfrm>
        </p:spPr>
        <p:txBody>
          <a:bodyPr/>
          <a:lstStyle/>
          <a:p>
            <a:pPr>
              <a:defRPr/>
            </a:pPr>
            <a:r>
              <a:rPr lang="en-US" alt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alt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ynopsis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028826" y="1773239"/>
            <a:ext cx="8170863" cy="81756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100" dirty="0"/>
              <a:t>      </a:t>
            </a:r>
            <a:r>
              <a:rPr lang="en-US" altLang="en-US" sz="2100" b="1" i="1" dirty="0"/>
              <a:t>Initiation	                 </a:t>
            </a:r>
            <a:r>
              <a:rPr lang="en-US" altLang="en-US" sz="2100" b="1" i="1" dirty="0" smtClean="0"/>
              <a:t>                Elongation</a:t>
            </a:r>
            <a:r>
              <a:rPr lang="en-US" altLang="en-US" sz="2100" b="1" i="1" dirty="0"/>
              <a:t>	                    </a:t>
            </a:r>
            <a:r>
              <a:rPr lang="en-US" altLang="en-US" sz="2100" b="1" i="1" dirty="0" smtClean="0"/>
              <a:t>        Termination</a:t>
            </a:r>
            <a:endParaRPr lang="en-US" altLang="en-US" sz="2100" b="1" i="1" dirty="0"/>
          </a:p>
        </p:txBody>
      </p:sp>
      <p:sp>
        <p:nvSpPr>
          <p:cNvPr id="4" name="Rectangle 3"/>
          <p:cNvSpPr/>
          <p:nvPr/>
        </p:nvSpPr>
        <p:spPr>
          <a:xfrm>
            <a:off x="2133601" y="2752725"/>
            <a:ext cx="2200275" cy="297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100" i="1" dirty="0"/>
              <a:t>During the initiation phase, </a:t>
            </a:r>
            <a:r>
              <a:rPr lang="en-US" sz="2100" i="1" dirty="0">
                <a:solidFill>
                  <a:srgbClr val="FF0000"/>
                </a:solidFill>
              </a:rPr>
              <a:t>a ribosome attaches to the mRNA and reads the </a:t>
            </a:r>
            <a:r>
              <a:rPr lang="en-US" sz="2100" i="1" dirty="0" err="1">
                <a:solidFill>
                  <a:srgbClr val="FF0000"/>
                </a:solidFill>
              </a:rPr>
              <a:t>codon</a:t>
            </a:r>
            <a:r>
              <a:rPr lang="en-US" sz="2100" i="1" dirty="0">
                <a:solidFill>
                  <a:srgbClr val="FF0000"/>
                </a:solidFill>
              </a:rPr>
              <a:t> (AUG)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4901" y="2752726"/>
            <a:ext cx="2333625" cy="300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100" dirty="0"/>
              <a:t>During the elongation phase, </a:t>
            </a:r>
            <a:r>
              <a:rPr lang="en-US" sz="2100" dirty="0" err="1"/>
              <a:t>tRNA</a:t>
            </a:r>
            <a:r>
              <a:rPr lang="en-US" sz="210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bring the corresponding amino acids to each codon</a:t>
            </a:r>
            <a:r>
              <a:rPr lang="en-US" sz="2100" dirty="0"/>
              <a:t>, as the ribosome moves down the mRNA strand.</a:t>
            </a:r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8001000" y="2752726"/>
            <a:ext cx="2198688" cy="2678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100" dirty="0"/>
              <a:t>During the last phase, termination, </a:t>
            </a:r>
            <a:r>
              <a:rPr lang="en-US" altLang="en-US" sz="2100" dirty="0">
                <a:solidFill>
                  <a:srgbClr val="FF0000"/>
                </a:solidFill>
              </a:rPr>
              <a:t>the molecule is read, and the synthesis ends and releases the protein</a:t>
            </a:r>
            <a:r>
              <a:rPr lang="en-US" alt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2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847851" y="476250"/>
            <a:ext cx="4168775" cy="75723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Transferal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1638301" y="1412876"/>
            <a:ext cx="5362575" cy="5040313"/>
          </a:xfrm>
        </p:spPr>
        <p:txBody>
          <a:bodyPr>
            <a:normAutofit/>
          </a:bodyPr>
          <a:lstStyle/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 dirty="0"/>
              <a:t>In this stage, an amino acid activating </a:t>
            </a:r>
            <a:r>
              <a:rPr lang="en-US" altLang="en-US" sz="2100" dirty="0">
                <a:solidFill>
                  <a:srgbClr val="FF0000"/>
                </a:solidFill>
              </a:rPr>
              <a:t>enzyme attaches an amino acid </a:t>
            </a:r>
            <a:r>
              <a:rPr lang="en-US" altLang="en-US" sz="2100" dirty="0"/>
              <a:t>to one end of transfer RNA (</a:t>
            </a:r>
            <a:r>
              <a:rPr lang="en-US" altLang="en-US" sz="2100" dirty="0" err="1"/>
              <a:t>tRNA</a:t>
            </a:r>
            <a:r>
              <a:rPr lang="en-US" altLang="en-US" sz="2100" dirty="0"/>
              <a:t>), also called an </a:t>
            </a:r>
            <a:r>
              <a:rPr lang="en-US" altLang="en-US" sz="2100" dirty="0">
                <a:solidFill>
                  <a:srgbClr val="FF0000"/>
                </a:solidFill>
              </a:rPr>
              <a:t>adaptor molecule</a:t>
            </a:r>
            <a:r>
              <a:rPr lang="en-US" altLang="en-US" sz="2100" dirty="0"/>
              <a:t>. </a:t>
            </a:r>
          </a:p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 dirty="0"/>
              <a:t>On the other end of the adaptor is a </a:t>
            </a:r>
            <a:r>
              <a:rPr lang="en-US" altLang="en-US" sz="2100" dirty="0">
                <a:solidFill>
                  <a:srgbClr val="FF0000"/>
                </a:solidFill>
              </a:rPr>
              <a:t>codon</a:t>
            </a:r>
            <a:r>
              <a:rPr lang="en-US" altLang="en-US" sz="2100" dirty="0"/>
              <a:t> (a specific three-nucleotide code) which will be used when the adaptor reaches the mRNA. </a:t>
            </a:r>
          </a:p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 dirty="0"/>
              <a:t>Once the codon is retrieved, the mRNA continues to the ribosome. </a:t>
            </a:r>
          </a:p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 b="1" i="1" dirty="0"/>
              <a:t>So basically, in this stage, an adaptor is connected to an amino acid so it can be energized and have enough strength to continue its journey.</a:t>
            </a:r>
          </a:p>
        </p:txBody>
      </p:sp>
      <p:pic>
        <p:nvPicPr>
          <p:cNvPr id="3789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6" t="21540" r="2745"/>
          <a:stretch/>
        </p:blipFill>
        <p:spPr bwMode="auto">
          <a:xfrm>
            <a:off x="7188200" y="1562100"/>
            <a:ext cx="4686300" cy="4159251"/>
          </a:xfrm>
          <a:prstGeom prst="snip2Same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2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484311" y="228601"/>
            <a:ext cx="10018713" cy="10795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Translation: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484310" y="1168400"/>
            <a:ext cx="5437189" cy="4978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en-US" sz="1900" b="1" u="sng" dirty="0"/>
              <a:t>mRNA to Protein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altLang="en-US" sz="1900" b="1" u="sng" dirty="0"/>
          </a:p>
          <a:p>
            <a:pPr marL="0" indent="0" algn="just">
              <a:lnSpc>
                <a:spcPct val="80000"/>
              </a:lnSpc>
              <a:buFontTx/>
              <a:buAutoNum type="arabicPeriod"/>
            </a:pPr>
            <a:r>
              <a:rPr lang="en-US" altLang="en-US" sz="1900" dirty="0"/>
              <a:t>At this point, one </a:t>
            </a:r>
            <a:r>
              <a:rPr lang="en-US" altLang="en-US" sz="1900" dirty="0">
                <a:solidFill>
                  <a:srgbClr val="FF0000"/>
                </a:solidFill>
              </a:rPr>
              <a:t>amino acid is attached to an adaptor</a:t>
            </a:r>
            <a:r>
              <a:rPr lang="en-US" altLang="en-US" sz="1900" dirty="0"/>
              <a:t>.</a:t>
            </a:r>
          </a:p>
          <a:p>
            <a:pPr marL="0" indent="0" algn="just">
              <a:lnSpc>
                <a:spcPct val="80000"/>
              </a:lnSpc>
              <a:buFontTx/>
              <a:buAutoNum type="arabicPeriod"/>
            </a:pPr>
            <a:r>
              <a:rPr lang="en-US" altLang="en-US" sz="1900" dirty="0"/>
              <a:t>Messenger RNA carries the pieces of copied genetic code out of the nucleus to a ribosome.</a:t>
            </a:r>
          </a:p>
          <a:p>
            <a:pPr marL="0" indent="0" algn="just">
              <a:lnSpc>
                <a:spcPct val="80000"/>
              </a:lnSpc>
              <a:buFontTx/>
              <a:buAutoNum type="arabicPeriod"/>
            </a:pPr>
            <a:r>
              <a:rPr lang="en-US" altLang="en-US" sz="1900" dirty="0"/>
              <a:t>mRNA is “fed” into the ribosome</a:t>
            </a:r>
          </a:p>
          <a:p>
            <a:pPr marL="0" indent="0" algn="just">
              <a:lnSpc>
                <a:spcPct val="80000"/>
              </a:lnSpc>
              <a:buFontTx/>
              <a:buAutoNum type="arabicPeriod"/>
            </a:pPr>
            <a:r>
              <a:rPr lang="en-US" altLang="en-US" sz="1900" dirty="0"/>
              <a:t>Ribosome helps </a:t>
            </a:r>
            <a:r>
              <a:rPr lang="en-US" altLang="en-US" sz="1900" dirty="0" err="1"/>
              <a:t>tRNA</a:t>
            </a:r>
            <a:r>
              <a:rPr lang="en-US" altLang="en-US" sz="1900" dirty="0"/>
              <a:t> “read” the code and assemble a protein.</a:t>
            </a:r>
          </a:p>
          <a:p>
            <a:pPr marL="0" indent="0" algn="just">
              <a:lnSpc>
                <a:spcPct val="80000"/>
              </a:lnSpc>
            </a:pPr>
            <a:endParaRPr lang="en-US" altLang="en-US" sz="3000" dirty="0"/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t="37195" r="3722" b="6297"/>
          <a:stretch>
            <a:fillRect/>
          </a:stretch>
        </p:blipFill>
        <p:spPr bwMode="auto">
          <a:xfrm>
            <a:off x="7318374" y="1765300"/>
            <a:ext cx="4603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9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</TotalTime>
  <Words>546</Words>
  <Application>Microsoft Office PowerPoint</Application>
  <PresentationFormat>Custom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Parallax</vt:lpstr>
      <vt:lpstr>Unit 2:  Protein Synthesis</vt:lpstr>
      <vt:lpstr>Protein synthesis </vt:lpstr>
      <vt:lpstr>What is a Protein?</vt:lpstr>
      <vt:lpstr>Three BASIC steps of protein synthesis</vt:lpstr>
      <vt:lpstr>Transcription</vt:lpstr>
      <vt:lpstr>3 Stages in Transcription  </vt:lpstr>
      <vt:lpstr>Synopsis</vt:lpstr>
      <vt:lpstr>Transferal</vt:lpstr>
      <vt:lpstr>Translation: </vt:lpstr>
      <vt:lpstr>What happens during the process of translation?</vt:lpstr>
      <vt:lpstr>The role of Cell Organelles in Protein Synthesis</vt:lpstr>
      <vt:lpstr>Genetic Code</vt:lpstr>
      <vt:lpstr>Genetic code (the language of mRNA)</vt:lpstr>
      <vt:lpstr>End!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 Protein Synthesis</dc:title>
  <dc:creator>maria</dc:creator>
  <cp:lastModifiedBy>Alshehri</cp:lastModifiedBy>
  <cp:revision>3</cp:revision>
  <dcterms:created xsi:type="dcterms:W3CDTF">2016-09-21T05:16:58Z</dcterms:created>
  <dcterms:modified xsi:type="dcterms:W3CDTF">2016-09-27T10:41:38Z</dcterms:modified>
</cp:coreProperties>
</file>