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431" r:id="rId3"/>
    <p:sldId id="432" r:id="rId4"/>
    <p:sldId id="433" r:id="rId5"/>
    <p:sldId id="434" r:id="rId6"/>
    <p:sldId id="435" r:id="rId7"/>
    <p:sldId id="436" r:id="rId8"/>
    <p:sldId id="437" r:id="rId9"/>
    <p:sldId id="438" r:id="rId10"/>
    <p:sldId id="439" r:id="rId11"/>
    <p:sldId id="33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1" autoAdjust="0"/>
    <p:restoredTop sz="94660"/>
  </p:normalViewPr>
  <p:slideViewPr>
    <p:cSldViewPr>
      <p:cViewPr varScale="1">
        <p:scale>
          <a:sx n="69" d="100"/>
          <a:sy n="69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3B7B-EC01-4FD9-88FD-B2AB9CA0DD7C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1743EB-5292-4C75-A0F9-8F9D3183F3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3B7B-EC01-4FD9-88FD-B2AB9CA0DD7C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43EB-5292-4C75-A0F9-8F9D3183F3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3B7B-EC01-4FD9-88FD-B2AB9CA0DD7C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43EB-5292-4C75-A0F9-8F9D3183F3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3B7B-EC01-4FD9-88FD-B2AB9CA0DD7C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43EB-5292-4C75-A0F9-8F9D3183F3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3B7B-EC01-4FD9-88FD-B2AB9CA0DD7C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1743EB-5292-4C75-A0F9-8F9D3183F3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3B7B-EC01-4FD9-88FD-B2AB9CA0DD7C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43EB-5292-4C75-A0F9-8F9D3183F3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3B7B-EC01-4FD9-88FD-B2AB9CA0DD7C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43EB-5292-4C75-A0F9-8F9D3183F3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3B7B-EC01-4FD9-88FD-B2AB9CA0DD7C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43EB-5292-4C75-A0F9-8F9D3183F3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3B7B-EC01-4FD9-88FD-B2AB9CA0DD7C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43EB-5292-4C75-A0F9-8F9D3183F3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3B7B-EC01-4FD9-88FD-B2AB9CA0DD7C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43EB-5292-4C75-A0F9-8F9D3183F3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3B7B-EC01-4FD9-88FD-B2AB9CA0DD7C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1743EB-5292-4C75-A0F9-8F9D3183F3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5E33B7B-EC01-4FD9-88FD-B2AB9CA0DD7C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111743EB-5292-4C75-A0F9-8F9D3183F3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rary.armstrong.edu/eres/docs/eres/NURS4005-1_MAHAN/500006dunCh6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/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Nurs</a:t>
            </a:r>
            <a:r>
              <a:rPr lang="en-US" sz="2400" dirty="0" smtClean="0">
                <a:solidFill>
                  <a:srgbClr val="002060"/>
                </a:solidFill>
              </a:rPr>
              <a:t> 425: Part 3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ethical decision making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/>
            </a:r>
            <a:br>
              <a:rPr lang="en-US" sz="2400" dirty="0">
                <a:solidFill>
                  <a:srgbClr val="002060"/>
                </a:solidFill>
              </a:rPr>
            </a:b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55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Identify </a:t>
            </a:r>
            <a:r>
              <a:rPr lang="en-US" b="1" dirty="0">
                <a:solidFill>
                  <a:srgbClr val="002060"/>
                </a:solidFill>
              </a:rPr>
              <a:t>alternatives for action</a:t>
            </a:r>
          </a:p>
          <a:p>
            <a:pPr lvl="1"/>
            <a:r>
              <a:rPr lang="en-US" dirty="0"/>
              <a:t>All possible actions must be identified. </a:t>
            </a:r>
            <a:endParaRPr lang="en-US" dirty="0" smtClean="0"/>
          </a:p>
          <a:p>
            <a:pPr lvl="1"/>
            <a:r>
              <a:rPr lang="en-US" dirty="0" smtClean="0"/>
              <a:t>Looking </a:t>
            </a:r>
            <a:r>
              <a:rPr lang="en-US" dirty="0"/>
              <a:t>only for the most conventional or routine action must </a:t>
            </a:r>
            <a:r>
              <a:rPr lang="en-US" dirty="0" smtClean="0"/>
              <a:t>be avoided.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4. Choose </a:t>
            </a:r>
            <a:r>
              <a:rPr lang="en-US" b="1" dirty="0">
                <a:solidFill>
                  <a:srgbClr val="002060"/>
                </a:solidFill>
              </a:rPr>
              <a:t>an action</a:t>
            </a:r>
          </a:p>
          <a:p>
            <a:pPr lvl="1"/>
            <a:r>
              <a:rPr lang="en-US" dirty="0"/>
              <a:t>Choose the best option for action from the alternatives identified in the previous stage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5. Initiate </a:t>
            </a:r>
            <a:r>
              <a:rPr lang="en-US" b="1" dirty="0">
                <a:solidFill>
                  <a:srgbClr val="002060"/>
                </a:solidFill>
              </a:rPr>
              <a:t>discussion about unresolved issues</a:t>
            </a:r>
          </a:p>
          <a:p>
            <a:pPr lvl="1"/>
            <a:r>
              <a:rPr lang="en-US" dirty="0"/>
              <a:t>Discuss and evaluate the process of the action, including what worked, and what did not work, for </a:t>
            </a:r>
            <a:r>
              <a:rPr lang="en-US" dirty="0" smtClean="0"/>
              <a:t>determining recommendations </a:t>
            </a:r>
            <a:r>
              <a:rPr lang="en-US" dirty="0"/>
              <a:t>and future actions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6. Generalize </a:t>
            </a:r>
            <a:r>
              <a:rPr lang="en-US" b="1" dirty="0">
                <a:solidFill>
                  <a:srgbClr val="002060"/>
                </a:solidFill>
              </a:rPr>
              <a:t>the solution to other similar cases</a:t>
            </a:r>
          </a:p>
          <a:p>
            <a:pPr lvl="1"/>
            <a:r>
              <a:rPr lang="en-US" dirty="0"/>
              <a:t>Formulate policy guidelines for similar cases.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019800" y="6081962"/>
            <a:ext cx="2409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Toren</a:t>
            </a:r>
            <a:r>
              <a:rPr lang="en-US" dirty="0" smtClean="0">
                <a:solidFill>
                  <a:srgbClr val="002060"/>
                </a:solidFill>
              </a:rPr>
              <a:t> &amp; Wagner, 2010)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960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References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Ethics in Community-Oriented Nursing Practice. Chap 6. </a:t>
            </a:r>
            <a:r>
              <a:rPr lang="en-US" dirty="0" smtClean="0">
                <a:hlinkClick r:id="rId2"/>
              </a:rPr>
              <a:t>http://www.library.armstrong.edu/eres/docs/eres/NURS4005-1_MAHAN/500006dunCh6.pdf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2963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 smtClean="0"/>
              <a:t>Learning objectives:</a:t>
            </a:r>
          </a:p>
          <a:p>
            <a:r>
              <a:rPr lang="en-US" dirty="0" smtClean="0"/>
              <a:t>After completing this unit, students are expected to be able to:</a:t>
            </a:r>
          </a:p>
          <a:p>
            <a:pPr lvl="1"/>
            <a:r>
              <a:rPr lang="en-US" dirty="0" smtClean="0"/>
              <a:t>Define ethical dilemma</a:t>
            </a:r>
          </a:p>
          <a:p>
            <a:pPr lvl="1"/>
            <a:r>
              <a:rPr lang="en-US" dirty="0" smtClean="0"/>
              <a:t>Identify situation when ethical dilemma occurs</a:t>
            </a:r>
          </a:p>
          <a:p>
            <a:pPr lvl="1"/>
            <a:r>
              <a:rPr lang="en-US" dirty="0" smtClean="0"/>
              <a:t>Define moral distress</a:t>
            </a:r>
          </a:p>
          <a:p>
            <a:pPr lvl="1"/>
            <a:r>
              <a:rPr lang="en-US" dirty="0" smtClean="0"/>
              <a:t>Understand the processes involved in ethical decision making</a:t>
            </a:r>
          </a:p>
          <a:p>
            <a:pPr lvl="1"/>
            <a:r>
              <a:rPr lang="en-US" dirty="0" smtClean="0"/>
              <a:t>Define code of ethics</a:t>
            </a:r>
          </a:p>
          <a:p>
            <a:pPr lvl="1"/>
            <a:r>
              <a:rPr lang="en-US" dirty="0" smtClean="0"/>
              <a:t>Understand the four fundamental responsibilities of </a:t>
            </a:r>
            <a:r>
              <a:rPr lang="en-US" dirty="0" smtClean="0"/>
              <a:t>nurses</a:t>
            </a:r>
          </a:p>
          <a:p>
            <a:pPr lvl="1"/>
            <a:r>
              <a:rPr lang="en-US" dirty="0" smtClean="0"/>
              <a:t>Define communication</a:t>
            </a:r>
          </a:p>
          <a:p>
            <a:pPr lvl="1"/>
            <a:r>
              <a:rPr lang="en-US" smtClean="0"/>
              <a:t>Apply communication skills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0630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002060"/>
                </a:solidFill>
              </a:rPr>
              <a:t>Ethical </a:t>
            </a:r>
            <a:r>
              <a:rPr lang="en-US" u="sng" dirty="0">
                <a:solidFill>
                  <a:srgbClr val="002060"/>
                </a:solidFill>
              </a:rPr>
              <a:t>dilemma </a:t>
            </a:r>
            <a:endParaRPr lang="en-US" dirty="0"/>
          </a:p>
          <a:p>
            <a:pPr lvl="1"/>
            <a:r>
              <a:rPr lang="en-US" dirty="0" smtClean="0"/>
              <a:t>Defined as a </a:t>
            </a:r>
            <a:r>
              <a:rPr lang="en-US" dirty="0"/>
              <a:t>problem involving a </a:t>
            </a:r>
            <a:r>
              <a:rPr lang="en-US" dirty="0" smtClean="0"/>
              <a:t>choice between </a:t>
            </a:r>
            <a:r>
              <a:rPr lang="en-US" dirty="0"/>
              <a:t>equally desirable or equally unsatisfactory alternatives to the different </a:t>
            </a:r>
            <a:r>
              <a:rPr lang="en-US" dirty="0" smtClean="0"/>
              <a:t>or competitive </a:t>
            </a:r>
            <a:r>
              <a:rPr lang="en-US" dirty="0"/>
              <a:t>assignment of priorities and responsibilities, or to a problem </a:t>
            </a:r>
            <a:r>
              <a:rPr lang="en-US" dirty="0" smtClean="0"/>
              <a:t>without a </a:t>
            </a:r>
            <a:r>
              <a:rPr lang="en-US" dirty="0"/>
              <a:t>satisfactory solution (George &amp; </a:t>
            </a:r>
            <a:r>
              <a:rPr lang="en-US" dirty="0" err="1"/>
              <a:t>Grypdonck</a:t>
            </a:r>
            <a:r>
              <a:rPr lang="en-US" dirty="0"/>
              <a:t>, 2002).</a:t>
            </a:r>
          </a:p>
        </p:txBody>
      </p:sp>
      <p:sp>
        <p:nvSpPr>
          <p:cNvPr id="4" name="Rectangle 3"/>
          <p:cNvSpPr/>
          <p:nvPr/>
        </p:nvSpPr>
        <p:spPr>
          <a:xfrm>
            <a:off x="6248400" y="6019800"/>
            <a:ext cx="2209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(Wolf &amp; </a:t>
            </a:r>
            <a:r>
              <a:rPr lang="en-US" dirty="0" err="1" smtClean="0">
                <a:solidFill>
                  <a:srgbClr val="002060"/>
                </a:solidFill>
              </a:rPr>
              <a:t>Zuzelo</a:t>
            </a:r>
            <a:r>
              <a:rPr lang="en-US" dirty="0" smtClean="0">
                <a:solidFill>
                  <a:srgbClr val="002060"/>
                </a:solidFill>
              </a:rPr>
              <a:t>, 2006)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592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dirty="0" smtClean="0"/>
              <a:t>Situations when ethical dilemma occurs: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Nurses encountered ethical </a:t>
            </a:r>
            <a:r>
              <a:rPr lang="en-US" dirty="0"/>
              <a:t>dilemmas when resources were limited, such as during the nursing shortage.</a:t>
            </a:r>
          </a:p>
          <a:p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experienced moral stress in situations in which they had no control </a:t>
            </a:r>
            <a:r>
              <a:rPr lang="en-US" dirty="0" smtClean="0"/>
              <a:t>and patients </a:t>
            </a:r>
            <a:r>
              <a:rPr lang="en-US" dirty="0"/>
              <a:t>lacked autonomy.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External </a:t>
            </a:r>
            <a:r>
              <a:rPr lang="en-US" dirty="0"/>
              <a:t>factors prevented nurses from doing </a:t>
            </a:r>
            <a:r>
              <a:rPr lang="en-US" dirty="0" smtClean="0"/>
              <a:t>what was </a:t>
            </a:r>
            <a:r>
              <a:rPr lang="en-US" dirty="0"/>
              <a:t>best for patients.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Conflict </a:t>
            </a:r>
            <a:r>
              <a:rPr lang="en-US" dirty="0"/>
              <a:t>occurred when moral sensitivity and awareness </a:t>
            </a:r>
            <a:r>
              <a:rPr lang="en-US" dirty="0" smtClean="0"/>
              <a:t>of moral </a:t>
            </a:r>
            <a:r>
              <a:rPr lang="en-US" dirty="0"/>
              <a:t>obligations coexisted.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6248400" y="6019800"/>
            <a:ext cx="2209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(Wolf &amp; </a:t>
            </a:r>
            <a:r>
              <a:rPr lang="en-US" dirty="0" err="1" smtClean="0">
                <a:solidFill>
                  <a:srgbClr val="002060"/>
                </a:solidFill>
              </a:rPr>
              <a:t>Zuzelo</a:t>
            </a:r>
            <a:r>
              <a:rPr lang="en-US" dirty="0" smtClean="0">
                <a:solidFill>
                  <a:srgbClr val="002060"/>
                </a:solidFill>
              </a:rPr>
              <a:t>, 2006)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70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dirty="0"/>
              <a:t>Moral distress </a:t>
            </a:r>
            <a:r>
              <a:rPr lang="en-US" dirty="0" smtClean="0"/>
              <a:t>is </a:t>
            </a:r>
            <a:r>
              <a:rPr lang="en-US" dirty="0"/>
              <a:t>defined as “a psychological disequilibrium and </a:t>
            </a:r>
            <a:r>
              <a:rPr lang="en-US" dirty="0" smtClean="0"/>
              <a:t>negative feeling </a:t>
            </a:r>
            <a:r>
              <a:rPr lang="en-US" dirty="0"/>
              <a:t>state experienced when a person makes a moral decision but does </a:t>
            </a:r>
            <a:r>
              <a:rPr lang="en-US" dirty="0" smtClean="0"/>
              <a:t>not follow </a:t>
            </a:r>
            <a:r>
              <a:rPr lang="en-US" dirty="0"/>
              <a:t>through by performing the moral behavior indicated by that decision</a:t>
            </a:r>
            <a:r>
              <a:rPr lang="en-US" dirty="0" smtClean="0"/>
              <a:t>” (</a:t>
            </a:r>
            <a:r>
              <a:rPr lang="en-US" dirty="0"/>
              <a:t>Wilkinson, 1988, p. 16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/>
              <a:t>The </a:t>
            </a:r>
            <a:r>
              <a:rPr lang="en-US" dirty="0" smtClean="0"/>
              <a:t>phenomenon of </a:t>
            </a:r>
            <a:r>
              <a:rPr lang="en-US" dirty="0"/>
              <a:t>moral distress incorporates the </a:t>
            </a:r>
            <a:endParaRPr lang="en-US" dirty="0" smtClean="0"/>
          </a:p>
          <a:p>
            <a:pPr lvl="1"/>
            <a:r>
              <a:rPr lang="en-US" dirty="0" smtClean="0"/>
              <a:t>situation </a:t>
            </a:r>
            <a:r>
              <a:rPr lang="en-US" dirty="0"/>
              <a:t>and the moral </a:t>
            </a:r>
            <a:r>
              <a:rPr lang="en-US" dirty="0" smtClean="0"/>
              <a:t>situation</a:t>
            </a:r>
          </a:p>
          <a:p>
            <a:pPr lvl="1"/>
            <a:r>
              <a:rPr lang="en-US" dirty="0" smtClean="0"/>
              <a:t>the moral </a:t>
            </a:r>
            <a:r>
              <a:rPr lang="en-US" dirty="0"/>
              <a:t>decision about the right </a:t>
            </a:r>
            <a:r>
              <a:rPr lang="en-US" dirty="0" smtClean="0"/>
              <a:t>action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perceived inability to act, with </a:t>
            </a:r>
            <a:r>
              <a:rPr lang="en-US" dirty="0" smtClean="0"/>
              <a:t>resultant painful feelings</a:t>
            </a:r>
          </a:p>
          <a:p>
            <a:pPr lvl="1"/>
            <a:r>
              <a:rPr lang="en-US" dirty="0" smtClean="0"/>
              <a:t>psychological disequilibrium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Moral </a:t>
            </a:r>
            <a:r>
              <a:rPr lang="en-US" dirty="0"/>
              <a:t>distress brings </a:t>
            </a:r>
            <a:r>
              <a:rPr lang="en-US" dirty="0" smtClean="0"/>
              <a:t>about coping </a:t>
            </a:r>
            <a:r>
              <a:rPr lang="en-US" dirty="0"/>
              <a:t>behaviors, influenced by the frequency of cases nurses encounter, </a:t>
            </a:r>
            <a:r>
              <a:rPr lang="en-US" dirty="0" smtClean="0"/>
              <a:t>and affects </a:t>
            </a:r>
            <a:r>
              <a:rPr lang="en-US" dirty="0"/>
              <a:t>nurses’ wholeness and patient care.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6248400" y="6019800"/>
            <a:ext cx="2209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(Wolf &amp; </a:t>
            </a:r>
            <a:r>
              <a:rPr lang="en-US" dirty="0" err="1" smtClean="0">
                <a:solidFill>
                  <a:srgbClr val="002060"/>
                </a:solidFill>
              </a:rPr>
              <a:t>Zuzelo</a:t>
            </a:r>
            <a:r>
              <a:rPr lang="en-US" dirty="0" smtClean="0">
                <a:solidFill>
                  <a:srgbClr val="002060"/>
                </a:solidFill>
              </a:rPr>
              <a:t>, 2006)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41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dirty="0"/>
              <a:t>purpose of nursing ethics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to </a:t>
            </a:r>
            <a:r>
              <a:rPr lang="en-US" dirty="0"/>
              <a:t>inspire questions and examine what would be the ethically </a:t>
            </a:r>
            <a:r>
              <a:rPr lang="en-US" dirty="0" smtClean="0"/>
              <a:t>right action </a:t>
            </a:r>
            <a:r>
              <a:rPr lang="en-US" dirty="0"/>
              <a:t>in health care situations demanding a choice between at least two undesirable alternatives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/>
              <a:t>Ethics deals with the construction of criteria for judging a person’s behavior.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Yet</a:t>
            </a:r>
            <a:r>
              <a:rPr lang="en-US" dirty="0"/>
              <a:t>, it also deals </a:t>
            </a:r>
            <a:r>
              <a:rPr lang="en-US" dirty="0" smtClean="0"/>
              <a:t>with the </a:t>
            </a:r>
            <a:r>
              <a:rPr lang="en-US" dirty="0"/>
              <a:t>validation of those criteria, that is, their meaning and whether it is appropriate to abide by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19800" y="6081962"/>
            <a:ext cx="2409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Toren</a:t>
            </a:r>
            <a:r>
              <a:rPr lang="en-US" dirty="0" smtClean="0">
                <a:solidFill>
                  <a:srgbClr val="002060"/>
                </a:solidFill>
              </a:rPr>
              <a:t> &amp; Wagner, 2010)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480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teps </a:t>
            </a:r>
            <a:r>
              <a:rPr lang="en-US" dirty="0"/>
              <a:t>and criteria that can be used to analyze and resolve any </a:t>
            </a:r>
            <a:r>
              <a:rPr lang="en-US" dirty="0" smtClean="0"/>
              <a:t>ethical dilemma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Define the ethical dilemma;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Clarify </a:t>
            </a:r>
            <a:r>
              <a:rPr lang="en-US" dirty="0"/>
              <a:t>the personal and professional values, ethical principles and laws </a:t>
            </a:r>
            <a:r>
              <a:rPr lang="en-US" dirty="0" smtClean="0"/>
              <a:t>involved;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/>
              <a:t>the alternatives for action;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Choose </a:t>
            </a:r>
            <a:r>
              <a:rPr lang="en-US" dirty="0"/>
              <a:t>an action;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Initiate </a:t>
            </a:r>
            <a:r>
              <a:rPr lang="en-US" dirty="0"/>
              <a:t>discussion about unresolved issues;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Generalize </a:t>
            </a:r>
            <a:r>
              <a:rPr lang="en-US" dirty="0"/>
              <a:t>the solution to other similar cases.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152400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Ethical decision-making model: a tool for the analysis and resolution of dilemmas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19800" y="6081962"/>
            <a:ext cx="2409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Toren</a:t>
            </a:r>
            <a:r>
              <a:rPr lang="en-US" dirty="0" smtClean="0">
                <a:solidFill>
                  <a:srgbClr val="002060"/>
                </a:solidFill>
              </a:rPr>
              <a:t> &amp; Wagner, 2010)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712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 Define </a:t>
            </a:r>
            <a:r>
              <a:rPr lang="en-US" b="1" dirty="0">
                <a:solidFill>
                  <a:srgbClr val="002060"/>
                </a:solidFill>
              </a:rPr>
              <a:t>the ethical dilemma</a:t>
            </a:r>
          </a:p>
          <a:p>
            <a:pPr lvl="1"/>
            <a:r>
              <a:rPr lang="en-US" dirty="0"/>
              <a:t>In order to identify the contradictory values, to recognize the key components of a dilemma situation, </a:t>
            </a:r>
            <a:r>
              <a:rPr lang="en-US" dirty="0" smtClean="0"/>
              <a:t>the dilemma </a:t>
            </a:r>
            <a:r>
              <a:rPr lang="en-US" dirty="0"/>
              <a:t>must be defined.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definition is sometimes confused with summarizing the story. </a:t>
            </a:r>
            <a:endParaRPr lang="en-US" dirty="0" smtClean="0"/>
          </a:p>
          <a:p>
            <a:pPr lvl="1"/>
            <a:r>
              <a:rPr lang="en-US" dirty="0" smtClean="0"/>
              <a:t>Questions need to </a:t>
            </a:r>
            <a:r>
              <a:rPr lang="en-US" dirty="0"/>
              <a:t>be raised about the meaning of the situation to all the participants and how the behavior of the nurse and </a:t>
            </a:r>
            <a:r>
              <a:rPr lang="en-US" dirty="0" smtClean="0"/>
              <a:t>the decision </a:t>
            </a:r>
            <a:r>
              <a:rPr lang="en-US" dirty="0"/>
              <a:t>of the manager will affect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19800" y="6081962"/>
            <a:ext cx="2409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Toren</a:t>
            </a:r>
            <a:r>
              <a:rPr lang="en-US" dirty="0" smtClean="0">
                <a:solidFill>
                  <a:srgbClr val="002060"/>
                </a:solidFill>
              </a:rPr>
              <a:t> &amp; Wagner, 2010)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152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2. Clarify </a:t>
            </a:r>
            <a:r>
              <a:rPr lang="en-US" b="1" dirty="0">
                <a:solidFill>
                  <a:srgbClr val="002060"/>
                </a:solidFill>
              </a:rPr>
              <a:t>the personal and professional values, ethical principles and laws </a:t>
            </a:r>
            <a:r>
              <a:rPr lang="en-US" b="1" dirty="0" smtClean="0">
                <a:solidFill>
                  <a:srgbClr val="002060"/>
                </a:solidFill>
              </a:rPr>
              <a:t>involved</a:t>
            </a:r>
          </a:p>
          <a:p>
            <a:endParaRPr lang="en-US" dirty="0"/>
          </a:p>
          <a:p>
            <a:pPr lvl="1"/>
            <a:r>
              <a:rPr lang="en-US" dirty="0" smtClean="0"/>
              <a:t>Personal </a:t>
            </a:r>
            <a:r>
              <a:rPr lang="en-US" dirty="0"/>
              <a:t>values are based on what you value as important in the dilemma situation: for example,</a:t>
            </a:r>
          </a:p>
          <a:p>
            <a:pPr lvl="2"/>
            <a:r>
              <a:rPr lang="en-US" sz="2800" dirty="0"/>
              <a:t>‘keeping a promise’, ‘doing no harm’, ‘maintaining professional integrity’, etc</a:t>
            </a:r>
            <a:r>
              <a:rPr lang="en-US" sz="2800" dirty="0" smtClean="0"/>
              <a:t>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 smtClean="0"/>
              <a:t>Professional </a:t>
            </a:r>
            <a:r>
              <a:rPr lang="en-US" dirty="0"/>
              <a:t>values are based on nursing codes of ethics and on the values, principles and </a:t>
            </a:r>
            <a:r>
              <a:rPr lang="en-US" dirty="0" smtClean="0"/>
              <a:t>responsibilities that </a:t>
            </a:r>
            <a:r>
              <a:rPr lang="en-US" dirty="0"/>
              <a:t>are relevant to the dilemma situation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Country laws and regulations are related to health care systems, patients’ rights etc.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19800" y="6081962"/>
            <a:ext cx="2409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Toren</a:t>
            </a:r>
            <a:r>
              <a:rPr lang="en-US" dirty="0" smtClean="0">
                <a:solidFill>
                  <a:srgbClr val="002060"/>
                </a:solidFill>
              </a:rPr>
              <a:t> &amp; Wagner, 2010)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782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811</TotalTime>
  <Words>729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Essential</vt:lpstr>
      <vt:lpstr>Nurs 425: Part 3  ethical decision making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Patalagsa</dc:creator>
  <cp:lastModifiedBy>Joel Patalagsa</cp:lastModifiedBy>
  <cp:revision>60</cp:revision>
  <dcterms:created xsi:type="dcterms:W3CDTF">2016-02-20T05:24:31Z</dcterms:created>
  <dcterms:modified xsi:type="dcterms:W3CDTF">2017-02-08T08:00:44Z</dcterms:modified>
</cp:coreProperties>
</file>