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48"/>
  </p:handoutMasterIdLst>
  <p:sldIdLst>
    <p:sldId id="256" r:id="rId2"/>
    <p:sldId id="385" r:id="rId3"/>
    <p:sldId id="295" r:id="rId4"/>
    <p:sldId id="293" r:id="rId5"/>
    <p:sldId id="296" r:id="rId6"/>
    <p:sldId id="351" r:id="rId7"/>
    <p:sldId id="350" r:id="rId8"/>
    <p:sldId id="349" r:id="rId9"/>
    <p:sldId id="354" r:id="rId10"/>
    <p:sldId id="355" r:id="rId11"/>
    <p:sldId id="353" r:id="rId12"/>
    <p:sldId id="357" r:id="rId13"/>
    <p:sldId id="348" r:id="rId14"/>
    <p:sldId id="361" r:id="rId15"/>
    <p:sldId id="360" r:id="rId16"/>
    <p:sldId id="359" r:id="rId17"/>
    <p:sldId id="365" r:id="rId18"/>
    <p:sldId id="364" r:id="rId19"/>
    <p:sldId id="363" r:id="rId20"/>
    <p:sldId id="366" r:id="rId21"/>
    <p:sldId id="367" r:id="rId22"/>
    <p:sldId id="368" r:id="rId23"/>
    <p:sldId id="369" r:id="rId24"/>
    <p:sldId id="371" r:id="rId25"/>
    <p:sldId id="370" r:id="rId26"/>
    <p:sldId id="374" r:id="rId27"/>
    <p:sldId id="375" r:id="rId28"/>
    <p:sldId id="373" r:id="rId29"/>
    <p:sldId id="362" r:id="rId30"/>
    <p:sldId id="358" r:id="rId31"/>
    <p:sldId id="356" r:id="rId32"/>
    <p:sldId id="377" r:id="rId33"/>
    <p:sldId id="378" r:id="rId34"/>
    <p:sldId id="380" r:id="rId35"/>
    <p:sldId id="379" r:id="rId36"/>
    <p:sldId id="376" r:id="rId37"/>
    <p:sldId id="381" r:id="rId38"/>
    <p:sldId id="347" r:id="rId39"/>
    <p:sldId id="384" r:id="rId40"/>
    <p:sldId id="383" r:id="rId41"/>
    <p:sldId id="382" r:id="rId42"/>
    <p:sldId id="393" r:id="rId43"/>
    <p:sldId id="391" r:id="rId44"/>
    <p:sldId id="390" r:id="rId45"/>
    <p:sldId id="389" r:id="rId46"/>
    <p:sldId id="289" r:id="rId47"/>
  </p:sldIdLst>
  <p:sldSz cx="9144000" cy="6858000" type="screen4x3"/>
  <p:notesSz cx="6797675" cy="9928225"/>
  <p:custDataLst>
    <p:tags r:id="rId49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344" y="-6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51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52016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1574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968C0D03-E687-4615-ADAD-ECDF1F7BC909}" type="datetimeFigureOut">
              <a:rPr lang="ar-SA" smtClean="0"/>
              <a:t>1/24/1439</a:t>
            </a:fld>
            <a:endParaRPr lang="ar-S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3852016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1574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910171E3-5D75-4F50-B8E7-10D51E2BDDC3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50728721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05FE127F-3D9D-4D27-B957-C04F069B819D}" type="datetimeFigureOut">
              <a:rPr lang="en-US" smtClean="0"/>
              <a:t>10/14/2017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Rectangle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Straight Connector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Straight Connector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Rectangle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Oval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Oval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Oval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AFF11A9B-6E54-43F6-B57E-5AC1155D824B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FE127F-3D9D-4D27-B957-C04F069B819D}" type="datetimeFigureOut">
              <a:rPr lang="en-US" smtClean="0"/>
              <a:t>10/14/2017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F11A9B-6E54-43F6-B57E-5AC1155D824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FE127F-3D9D-4D27-B957-C04F069B819D}" type="datetimeFigureOut">
              <a:rPr lang="en-US" smtClean="0"/>
              <a:t>10/14/2017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F11A9B-6E54-43F6-B57E-5AC1155D824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05FE127F-3D9D-4D27-B957-C04F069B819D}" type="datetimeFigureOut">
              <a:rPr lang="en-US" smtClean="0"/>
              <a:t>10/14/2017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AFF11A9B-6E54-43F6-B57E-5AC1155D824B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05FE127F-3D9D-4D27-B957-C04F069B819D}" type="datetimeFigureOut">
              <a:rPr lang="en-US" smtClean="0"/>
              <a:t>10/14/2017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9" name="Rectangle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Straight Connector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Straight Connector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Rectangle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Oval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Oval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Oval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Straight Connector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AFF11A9B-6E54-43F6-B57E-5AC1155D824B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FE127F-3D9D-4D27-B957-C04F069B819D}" type="datetimeFigureOut">
              <a:rPr lang="en-US" smtClean="0"/>
              <a:t>10/14/2017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F11A9B-6E54-43F6-B57E-5AC1155D824B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FE127F-3D9D-4D27-B957-C04F069B819D}" type="datetimeFigureOut">
              <a:rPr lang="en-US" smtClean="0"/>
              <a:t>10/14/2017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F11A9B-6E54-43F6-B57E-5AC1155D824B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05FE127F-3D9D-4D27-B957-C04F069B819D}" type="datetimeFigureOut">
              <a:rPr lang="en-US" smtClean="0"/>
              <a:t>10/14/2017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AFF11A9B-6E54-43F6-B57E-5AC1155D824B}" type="slidenum">
              <a:rPr lang="en-US" smtClean="0"/>
              <a:t>‹#›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FE127F-3D9D-4D27-B957-C04F069B819D}" type="datetimeFigureOut">
              <a:rPr lang="en-US" smtClean="0"/>
              <a:t>10/14/2017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F11A9B-6E54-43F6-B57E-5AC1155D824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Content Placeholder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05FE127F-3D9D-4D27-B957-C04F069B819D}" type="datetimeFigureOut">
              <a:rPr lang="en-US" smtClean="0"/>
              <a:t>10/14/2017</a:t>
            </a:fld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AFF11A9B-6E54-43F6-B57E-5AC1155D824B}" type="slidenum">
              <a:rPr lang="en-US" smtClean="0"/>
              <a:t>‹#›</a:t>
            </a:fld>
            <a:endParaRPr lang="en-US"/>
          </a:p>
        </p:txBody>
      </p:sp>
      <p:sp>
        <p:nvSpPr>
          <p:cNvPr id="23" name="Footer Placeholder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Straight Connector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Date Placeholder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05FE127F-3D9D-4D27-B957-C04F069B819D}" type="datetimeFigureOut">
              <a:rPr lang="en-US" smtClean="0"/>
              <a:t>10/14/2017</a:t>
            </a:fld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AFF11A9B-6E54-43F6-B57E-5AC1155D824B}" type="slidenum">
              <a:rPr lang="en-US" smtClean="0"/>
              <a:t>‹#›</a:t>
            </a:fld>
            <a:endParaRPr 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05FE127F-3D9D-4D27-B957-C04F069B819D}" type="datetimeFigureOut">
              <a:rPr lang="en-US" smtClean="0"/>
              <a:t>10/14/2017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AFF11A9B-6E54-43F6-B57E-5AC1155D824B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scfhs.org.sa/en/registration/Pages/default.aspx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0" y="1447800"/>
            <a:ext cx="6172200" cy="1894362"/>
          </a:xfrm>
        </p:spPr>
        <p:txBody>
          <a:bodyPr anchor="ctr"/>
          <a:lstStyle/>
          <a:p>
            <a:r>
              <a:rPr lang="en-US" dirty="0" err="1" smtClean="0"/>
              <a:t>Nurs</a:t>
            </a:r>
            <a:r>
              <a:rPr lang="en-US" dirty="0" smtClean="0"/>
              <a:t> 430 Part 2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0" y="4191000"/>
            <a:ext cx="6172200" cy="2183922"/>
          </a:xfrm>
        </p:spPr>
        <p:txBody>
          <a:bodyPr/>
          <a:lstStyle/>
          <a:p>
            <a:r>
              <a:rPr lang="en-US" smtClean="0"/>
              <a:t>College </a:t>
            </a:r>
            <a:r>
              <a:rPr lang="en-US" dirty="0" smtClean="0"/>
              <a:t>of Nursing, King Saud University</a:t>
            </a:r>
          </a:p>
          <a:p>
            <a:r>
              <a:rPr lang="en-US" dirty="0" smtClean="0"/>
              <a:t>Riyadh, Saudi Arabia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4731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304801"/>
            <a:ext cx="3564061" cy="914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4" name="Picture 2" descr="C:\Users\Joel\Desktop\AY 2015-2016 2nd Sem\Nurs 430\Nurs 430 Lectures\Saudi Commission JPEG\Saudi Commission Guidelines for Professional Classification manual for Health Practitioners (1)_Page_10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82" t="55117" r="9961" b="29270"/>
          <a:stretch/>
        </p:blipFill>
        <p:spPr bwMode="auto">
          <a:xfrm>
            <a:off x="554182" y="1447800"/>
            <a:ext cx="8077200" cy="3962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4724400" y="304801"/>
            <a:ext cx="3366656" cy="609599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Qualifications</a:t>
            </a:r>
          </a:p>
          <a:p>
            <a:pPr algn="ctr"/>
            <a:r>
              <a:rPr lang="en-US" b="1" dirty="0" smtClean="0"/>
              <a:t>(continued)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979397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304801"/>
            <a:ext cx="3564061" cy="914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4" name="Picture 2" descr="C:\Users\Joel\Desktop\AY 2015-2016 2nd Sem\Nurs 430\Nurs 430 Lectures\Saudi Commission JPEG\Saudi Commission Guidelines for Professional Classification manual for Health Practitioners (1)_Page_10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82" t="72830" r="9961" b="7671"/>
          <a:stretch/>
        </p:blipFill>
        <p:spPr bwMode="auto">
          <a:xfrm>
            <a:off x="304800" y="1295400"/>
            <a:ext cx="8077200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0" name="Picture 2" descr="C:\Users\Joel\Desktop\AY 2015-2016 2nd Sem\Nurs 430\Nurs 430 Lectures\Saudi Commission JPEG\Saudi Commission Guidelines for Professional Classification manual for Health Practitioners (1)_Page_11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23" t="7698" r="10247" b="89257"/>
          <a:stretch/>
        </p:blipFill>
        <p:spPr bwMode="auto">
          <a:xfrm>
            <a:off x="1295400" y="4991100"/>
            <a:ext cx="6934201" cy="53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52442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304801"/>
            <a:ext cx="3564061" cy="914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4" name="Picture 2" descr="C:\Users\Joel\Desktop\AY 2015-2016 2nd Sem\Nurs 430\Nurs 430 Lectures\Saudi Commission JPEG\Saudi Commission Guidelines for Professional Classification manual for Health Practitioners (1)_Page_11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23" t="10289" r="10797" b="78698"/>
          <a:stretch/>
        </p:blipFill>
        <p:spPr bwMode="auto">
          <a:xfrm>
            <a:off x="685799" y="1371600"/>
            <a:ext cx="7752681" cy="2590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4724400" y="304801"/>
            <a:ext cx="3366656" cy="609599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Training</a:t>
            </a:r>
          </a:p>
          <a:p>
            <a:pPr algn="ctr"/>
            <a:r>
              <a:rPr lang="en-US" b="1" dirty="0" smtClean="0"/>
              <a:t>(continued)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3622080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304801"/>
            <a:ext cx="3564061" cy="914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Picture 3" descr="C:\Users\Joel\Desktop\AY 2015-2016 2nd Sem\Nurs 430\Nurs 430 Lectures\Saudi Commission JPEG\Saudi Commission Guidelines for Professional Classification manual for Health Practitioners (1)_Page_11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968" t="21831" r="10603" b="63917"/>
          <a:stretch/>
        </p:blipFill>
        <p:spPr bwMode="auto">
          <a:xfrm>
            <a:off x="381000" y="1371600"/>
            <a:ext cx="8305800" cy="37337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68158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304801"/>
            <a:ext cx="3564061" cy="914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Picture 3" descr="C:\Users\Joel\Desktop\AY 2015-2016 2nd Sem\Nurs 430\Nurs 430 Lectures\Saudi Commission JPEG\Saudi Commission Guidelines for Professional Classification manual for Health Practitioners (1)_Page_11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968" t="36602" r="10603" b="32822"/>
          <a:stretch/>
        </p:blipFill>
        <p:spPr bwMode="auto">
          <a:xfrm>
            <a:off x="335952" y="1371600"/>
            <a:ext cx="8305800" cy="495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61565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304801"/>
            <a:ext cx="3564061" cy="914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Picture 3" descr="C:\Users\Joel\Desktop\AY 2015-2016 2nd Sem\Nurs 430\Nurs 430 Lectures\Saudi Commission JPEG\Saudi Commission Guidelines for Professional Classification manual for Health Practitioners (1)_Page_11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968" t="68344" r="10603" b="7817"/>
          <a:stretch/>
        </p:blipFill>
        <p:spPr bwMode="auto">
          <a:xfrm>
            <a:off x="304800" y="1371600"/>
            <a:ext cx="8305800" cy="35813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2" name="Picture 2" descr="C:\Users\Joel\Desktop\AY 2015-2016 2nd Sem\Nurs 430\Nurs 430 Lectures\Saudi Commission JPEG\Saudi Commission Guidelines for Professional Classification manual for Health Practitioners (1)_Page_12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956" t="7698" r="10979" b="87638"/>
          <a:stretch/>
        </p:blipFill>
        <p:spPr bwMode="auto">
          <a:xfrm>
            <a:off x="401761" y="4953310"/>
            <a:ext cx="7696200" cy="7349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61565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304801"/>
            <a:ext cx="3564061" cy="914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38" name="Picture 2" descr="C:\Users\Joel\Desktop\AY 2015-2016 2nd Sem\Nurs 430\Nurs 430 Lectures\Saudi Commission JPEG\Saudi Commission Guidelines for Professional Classification manual for Health Practitioners (1)_Page_12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23" t="13010" r="10980" b="64317"/>
          <a:stretch/>
        </p:blipFill>
        <p:spPr bwMode="auto">
          <a:xfrm>
            <a:off x="304800" y="1371600"/>
            <a:ext cx="8229600" cy="495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61565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304801"/>
            <a:ext cx="3564061" cy="914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38" name="Picture 2" descr="C:\Users\Joel\Desktop\AY 2015-2016 2nd Sem\Nurs 430\Nurs 430 Lectures\Saudi Commission JPEG\Saudi Commission Guidelines for Professional Classification manual for Health Practitioners (1)_Page_12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23" t="35554" r="10980" b="34712"/>
          <a:stretch/>
        </p:blipFill>
        <p:spPr bwMode="auto">
          <a:xfrm>
            <a:off x="304800" y="1239982"/>
            <a:ext cx="8229600" cy="50846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4724400" y="304801"/>
            <a:ext cx="3366656" cy="914399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Practitioner’s Assessment</a:t>
            </a:r>
          </a:p>
          <a:p>
            <a:pPr algn="ctr"/>
            <a:r>
              <a:rPr lang="en-US" b="1" dirty="0" smtClean="0"/>
              <a:t>(continued)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302112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304801"/>
            <a:ext cx="3564061" cy="914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38" name="Picture 2" descr="C:\Users\Joel\Desktop\AY 2015-2016 2nd Sem\Nurs 430\Nurs 430 Lectures\Saudi Commission JPEG\Saudi Commission Guidelines for Professional Classification manual for Health Practitioners (1)_Page_12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23" t="65354" r="10980" b="14111"/>
          <a:stretch/>
        </p:blipFill>
        <p:spPr bwMode="auto">
          <a:xfrm>
            <a:off x="457200" y="1447800"/>
            <a:ext cx="8229600" cy="487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4724400" y="304801"/>
            <a:ext cx="3366656" cy="914399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Practitioner’s Assessment</a:t>
            </a:r>
          </a:p>
          <a:p>
            <a:pPr algn="ctr"/>
            <a:r>
              <a:rPr lang="en-US" b="1" dirty="0" smtClean="0"/>
              <a:t>(continued)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302112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304801"/>
            <a:ext cx="3564061" cy="914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38" name="Picture 2" descr="C:\Users\Joel\Desktop\AY 2015-2016 2nd Sem\Nurs 430\Nurs 430 Lectures\Saudi Commission JPEG\Saudi Commission Guidelines for Professional Classification manual for Health Practitioners (1)_Page_12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23" t="87573" r="10980" b="7374"/>
          <a:stretch/>
        </p:blipFill>
        <p:spPr bwMode="auto">
          <a:xfrm>
            <a:off x="304800" y="1295400"/>
            <a:ext cx="8229600" cy="106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6" name="Picture 2" descr="C:\Users\Joel\Desktop\AY 2015-2016 2nd Sem\Nurs 430\Nurs 430 Lectures\Saudi Commission JPEG\Saudi Commission Guidelines for Professional Classification manual for Health Practitioners (1)_Page_13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151" t="7839" r="10625" b="70654"/>
          <a:stretch/>
        </p:blipFill>
        <p:spPr bwMode="auto">
          <a:xfrm>
            <a:off x="290945" y="2313708"/>
            <a:ext cx="8229600" cy="38584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02112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533400"/>
            <a:ext cx="7467600" cy="5940552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After completion of lecture-discussion of this Unit, students are expected to:</a:t>
            </a:r>
          </a:p>
          <a:p>
            <a:pPr marL="0" indent="0">
              <a:buNone/>
            </a:pPr>
            <a:endParaRPr lang="en-US" dirty="0" smtClean="0"/>
          </a:p>
          <a:p>
            <a:pPr lvl="1"/>
            <a:r>
              <a:rPr lang="en-US" sz="2400" dirty="0"/>
              <a:t>Understand the need for regulation of nursing practice</a:t>
            </a:r>
          </a:p>
          <a:p>
            <a:pPr lvl="1"/>
            <a:r>
              <a:rPr lang="en-US" sz="2400" dirty="0"/>
              <a:t>Discuss the process of acquiring registration and certification to practice nursing in Saudi Arabia</a:t>
            </a:r>
          </a:p>
          <a:p>
            <a:pPr lvl="1"/>
            <a:r>
              <a:rPr lang="en-US" sz="2400" dirty="0"/>
              <a:t>Explain the classification of nurses in Saudi Arabia</a:t>
            </a:r>
          </a:p>
          <a:p>
            <a:pPr lvl="1"/>
            <a:r>
              <a:rPr lang="en-US" sz="2400" dirty="0"/>
              <a:t>Discuss the different specializations and sub-specializations for nursing in Saudi Arabia</a:t>
            </a:r>
          </a:p>
          <a:p>
            <a:pPr lvl="1"/>
            <a:r>
              <a:rPr lang="en-US" sz="2400" dirty="0"/>
              <a:t>Define competence and competency</a:t>
            </a:r>
          </a:p>
          <a:p>
            <a:pPr lvl="1"/>
            <a:r>
              <a:rPr lang="en-US" sz="2400" dirty="0"/>
              <a:t>Understand the need for competence and competency assessment</a:t>
            </a:r>
          </a:p>
          <a:p>
            <a:pPr lvl="1"/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45344510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304801"/>
            <a:ext cx="3564061" cy="914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38" name="Picture 2" descr="C:\Users\Joel\Desktop\AY 2015-2016 2nd Sem\Nurs 430\Nurs 430 Lectures\Saudi Commission JPEG\Saudi Commission Guidelines for Professional Classification manual for Health Practitioners (1)_Page_12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23" t="87573" r="10980" b="10753"/>
          <a:stretch/>
        </p:blipFill>
        <p:spPr bwMode="auto">
          <a:xfrm>
            <a:off x="304800" y="1295400"/>
            <a:ext cx="8229600" cy="3532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6" name="Picture 2" descr="C:\Users\Joel\Desktop\AY 2015-2016 2nd Sem\Nurs 430\Nurs 430 Lectures\Saudi Commission JPEG\Saudi Commission Guidelines for Professional Classification manual for Health Practitioners (1)_Page_13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151" t="29087" r="10625" b="43122"/>
          <a:stretch/>
        </p:blipFill>
        <p:spPr bwMode="auto">
          <a:xfrm>
            <a:off x="304800" y="1669474"/>
            <a:ext cx="8229600" cy="45027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4724400" y="304801"/>
            <a:ext cx="3366656" cy="914399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Number of Exam Re-takes</a:t>
            </a:r>
          </a:p>
          <a:p>
            <a:pPr algn="ctr"/>
            <a:r>
              <a:rPr lang="en-US" b="1" dirty="0" smtClean="0"/>
              <a:t>(continued)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586146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304801"/>
            <a:ext cx="3564061" cy="914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38" name="Picture 2" descr="C:\Users\Joel\Desktop\AY 2015-2016 2nd Sem\Nurs 430\Nurs 430 Lectures\Saudi Commission JPEG\Saudi Commission Guidelines for Professional Classification manual for Health Practitioners (1)_Page_12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23" t="87212" r="10980" b="10819"/>
          <a:stretch/>
        </p:blipFill>
        <p:spPr bwMode="auto">
          <a:xfrm>
            <a:off x="304800" y="1219200"/>
            <a:ext cx="8229600" cy="4156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6" name="Picture 2" descr="C:\Users\Joel\Desktop\AY 2015-2016 2nd Sem\Nurs 430\Nurs 430 Lectures\Saudi Commission JPEG\Saudi Commission Guidelines for Professional Classification manual for Health Practitioners (1)_Page_13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151" t="57030" r="10625" b="32735"/>
          <a:stretch/>
        </p:blipFill>
        <p:spPr bwMode="auto">
          <a:xfrm>
            <a:off x="304800" y="1634836"/>
            <a:ext cx="8229600" cy="27847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4724400" y="304801"/>
            <a:ext cx="3366656" cy="914399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Number of Exam Re-takes</a:t>
            </a:r>
          </a:p>
          <a:p>
            <a:pPr algn="ctr"/>
            <a:r>
              <a:rPr lang="en-US" b="1" dirty="0" smtClean="0"/>
              <a:t>(continued)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586146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304801"/>
            <a:ext cx="3564061" cy="914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6" name="Picture 2" descr="C:\Users\Joel\Desktop\AY 2015-2016 2nd Sem\Nurs 430\Nurs 430 Lectures\Saudi Commission JPEG\Saudi Commission Guidelines for Professional Classification manual for Health Practitioners (1)_Page_13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151" t="68473" r="10625" b="14425"/>
          <a:stretch/>
        </p:blipFill>
        <p:spPr bwMode="auto">
          <a:xfrm>
            <a:off x="381000" y="1253836"/>
            <a:ext cx="8229600" cy="50707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84213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304801"/>
            <a:ext cx="3564061" cy="914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6" name="Picture 2" descr="C:\Users\Joel\Desktop\AY 2015-2016 2nd Sem\Nurs 430\Nurs 430 Lectures\Saudi Commission JPEG\Saudi Commission Guidelines for Professional Classification manual for Health Practitioners (1)_Page_13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151" t="86159" r="10625" b="6921"/>
          <a:stretch/>
        </p:blipFill>
        <p:spPr bwMode="auto">
          <a:xfrm>
            <a:off x="457200" y="1226127"/>
            <a:ext cx="8229600" cy="12884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0" name="Picture 2" descr="C:\Users\Joel\Desktop\AY 2015-2016 2nd Sem\Nurs 430\Nurs 430 Lectures\Saudi Commission JPEG\Saudi Commission Guidelines for Professional Classification manual for Health Practitioners (1)_Page_14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14" t="7698" r="10889" b="84723"/>
          <a:stretch/>
        </p:blipFill>
        <p:spPr bwMode="auto">
          <a:xfrm>
            <a:off x="505691" y="2362200"/>
            <a:ext cx="8215745" cy="12815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1338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304801"/>
            <a:ext cx="3564061" cy="914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0" name="Picture 2" descr="C:\Users\Joel\Desktop\AY 2015-2016 2nd Sem\Nurs 430\Nurs 430 Lectures\Saudi Commission JPEG\Saudi Commission Guidelines for Professional Classification manual for Health Practitioners (1)_Page_14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873" t="17933" r="10797" b="53369"/>
          <a:stretch/>
        </p:blipFill>
        <p:spPr bwMode="auto">
          <a:xfrm>
            <a:off x="457200" y="1253836"/>
            <a:ext cx="8153400" cy="52231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98358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304801"/>
            <a:ext cx="3564061" cy="914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4" name="Picture 2" descr="C:\Users\Joel\Desktop\AY 2015-2016 2nd Sem\Nurs 430\Nurs 430 Lectures\Saudi Commission JPEG\Saudi Commission Guidelines for Professional Classification manual for Health Practitioners (1)_Page_14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690" t="49028" r="11529" b="49288"/>
          <a:stretch/>
        </p:blipFill>
        <p:spPr bwMode="auto">
          <a:xfrm>
            <a:off x="380999" y="1246910"/>
            <a:ext cx="8305801" cy="3532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35" name="Picture 3" descr="C:\Users\Joel\Desktop\AY 2015-2016 2nd Sem\Nurs 430\Nurs 430 Lectures\Saudi Commission JPEG\Saudi Commission Guidelines for Professional Classification manual for Health Practitioners (1)_Page_15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409" t="46566" r="10877" b="17156"/>
          <a:stretch/>
        </p:blipFill>
        <p:spPr bwMode="auto">
          <a:xfrm>
            <a:off x="374072" y="1607127"/>
            <a:ext cx="8312728" cy="49460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98358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304801"/>
            <a:ext cx="3564061" cy="914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5" name="Picture 3" descr="C:\Users\Joel\Desktop\AY 2015-2016 2nd Sem\Nurs 430\Nurs 430 Lectures\Saudi Commission JPEG\Saudi Commission Guidelines for Professional Classification manual for Health Practitioners (1)_Page_15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609" t="86147" r="10877" b="6927"/>
          <a:stretch/>
        </p:blipFill>
        <p:spPr bwMode="auto">
          <a:xfrm>
            <a:off x="381000" y="1295402"/>
            <a:ext cx="7696200" cy="15677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58" name="Picture 2" descr="C:\Users\Joel\Desktop\AY 2015-2016 2nd Sem\Nurs 430\Nurs 430 Lectures\Saudi Commission JPEG\Saudi Commission Guidelines for Professional Classification manual for Health Practitioners (1)_Page_16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552" t="7709" r="10934" b="75055"/>
          <a:stretch/>
        </p:blipFill>
        <p:spPr bwMode="auto">
          <a:xfrm>
            <a:off x="353291" y="2660074"/>
            <a:ext cx="8257309" cy="3276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79967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304801"/>
            <a:ext cx="3564061" cy="914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5" name="Picture 3" descr="C:\Users\Joel\Desktop\AY 2015-2016 2nd Sem\Nurs 430\Nurs 430 Lectures\Saudi Commission JPEG\Saudi Commission Guidelines for Professional Classification manual for Health Practitioners (1)_Page_15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609" t="86147" r="10877" b="12396"/>
          <a:stretch/>
        </p:blipFill>
        <p:spPr bwMode="auto">
          <a:xfrm>
            <a:off x="381000" y="1437410"/>
            <a:ext cx="6629400" cy="284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58" name="Picture 2" descr="C:\Users\Joel\Desktop\AY 2015-2016 2nd Sem\Nurs 430\Nurs 430 Lectures\Saudi Commission JPEG\Saudi Commission Guidelines for Professional Classification manual for Health Practitioners (1)_Page_16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552" t="24782" r="10934" b="64954"/>
          <a:stretch/>
        </p:blipFill>
        <p:spPr bwMode="auto">
          <a:xfrm>
            <a:off x="121206" y="1828800"/>
            <a:ext cx="8257309" cy="17490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/>
          <p:cNvSpPr/>
          <p:nvPr/>
        </p:nvSpPr>
        <p:spPr>
          <a:xfrm>
            <a:off x="4724400" y="304801"/>
            <a:ext cx="3366656" cy="914399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Number of Exam Re-takes</a:t>
            </a:r>
          </a:p>
          <a:p>
            <a:pPr algn="ctr"/>
            <a:r>
              <a:rPr lang="en-US" b="1" dirty="0" smtClean="0"/>
              <a:t>(continued)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102446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304801"/>
            <a:ext cx="3564061" cy="914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6" name="Picture 2" descr="C:\Users\Joel\Desktop\AY 2015-2016 2nd Sem\Nurs 430\Nurs 430 Lectures\Saudi Commission JPEG\Saudi Commission Guidelines for Professional Classification manual for Health Practitioners (1)_Page_16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506" t="36331" r="10797" b="31835"/>
          <a:stretch/>
        </p:blipFill>
        <p:spPr bwMode="auto">
          <a:xfrm>
            <a:off x="457200" y="1239982"/>
            <a:ext cx="8153400" cy="52370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37020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304801"/>
            <a:ext cx="3564061" cy="914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1" name="Picture 3" descr="C:\Users\Joel\Desktop\AY 2015-2016 2nd Sem\Nurs 430\Nurs 430 Lectures\Saudi Commission JPEG\Saudi Commission Guidelines for Professional Classification manual for Health Practitioners (1)_Page_17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63" t="42680" r="11163" b="42421"/>
          <a:stretch/>
        </p:blipFill>
        <p:spPr bwMode="auto">
          <a:xfrm>
            <a:off x="533400" y="2057400"/>
            <a:ext cx="7713254" cy="4454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533400" y="1219200"/>
            <a:ext cx="7713254" cy="838200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b="1" dirty="0" smtClean="0"/>
              <a:t>CNE (Continuing Nursing Education) Hours for Professional Re-registration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2302112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85800" y="2244726"/>
            <a:ext cx="7561263" cy="3881438"/>
          </a:xfrm>
        </p:spPr>
        <p:txBody>
          <a:bodyPr/>
          <a:lstStyle/>
          <a:p>
            <a:pPr marL="0" indent="0" algn="ctr">
              <a:buNone/>
            </a:pPr>
            <a:r>
              <a:rPr lang="en-US" dirty="0"/>
              <a:t>Guideline of</a:t>
            </a:r>
          </a:p>
          <a:p>
            <a:pPr marL="0" indent="0" algn="ctr">
              <a:buNone/>
            </a:pPr>
            <a:r>
              <a:rPr lang="en-US" dirty="0"/>
              <a:t>Professional Classification and Registration</a:t>
            </a:r>
          </a:p>
          <a:p>
            <a:pPr marL="0" indent="0" algn="ctr">
              <a:buNone/>
            </a:pPr>
            <a:r>
              <a:rPr lang="en-US" dirty="0"/>
              <a:t>For Health </a:t>
            </a:r>
            <a:r>
              <a:rPr lang="en-US" dirty="0" smtClean="0"/>
              <a:t>Practitioners</a:t>
            </a:r>
          </a:p>
          <a:p>
            <a:pPr marL="0" indent="0" algn="ctr">
              <a:buNone/>
            </a:pPr>
            <a:endParaRPr lang="en-US" dirty="0" smtClean="0"/>
          </a:p>
          <a:p>
            <a:pPr marL="0" indent="0" algn="ctr">
              <a:buNone/>
            </a:pPr>
            <a:endParaRPr lang="en-US" dirty="0"/>
          </a:p>
          <a:p>
            <a:pPr marL="0" indent="0" algn="ctr">
              <a:buNone/>
            </a:pPr>
            <a:r>
              <a:rPr lang="en-US" dirty="0"/>
              <a:t>Sixth Edition</a:t>
            </a:r>
          </a:p>
          <a:p>
            <a:pPr marL="0" indent="0" algn="ctr">
              <a:buNone/>
            </a:pPr>
            <a:r>
              <a:rPr lang="en-US" dirty="0"/>
              <a:t>1435AH-2014AD</a:t>
            </a:r>
          </a:p>
          <a:p>
            <a:pPr marL="0" indent="0" algn="ctr">
              <a:buNone/>
            </a:pP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304800"/>
            <a:ext cx="7561263" cy="193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80170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304801"/>
            <a:ext cx="3564061" cy="914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4" name="Picture 2" descr="C:\Users\Joel\Desktop\AY 2015-2016 2nd Sem\Nurs 430\Nurs 430 Lectures\Saudi Commission JPEG\Saudi Commission Guidelines for Professional Classification manual for Health Practitioners (1)_Page_18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140" t="36202" r="11347" b="47344"/>
          <a:stretch/>
        </p:blipFill>
        <p:spPr bwMode="auto">
          <a:xfrm>
            <a:off x="533399" y="1524000"/>
            <a:ext cx="7853997" cy="4419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61565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304801"/>
            <a:ext cx="3564061" cy="914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78" name="Picture 2" descr="C:\Users\Joel\Desktop\AY 2015-2016 2nd Sem\Nurs 430\Nurs 430 Lectures\Saudi Commission JPEG\Saudi Commission Guidelines for Professional Classification manual for Health Practitioners (1)_Page_33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48" t="39052" r="10797" b="23310"/>
          <a:stretch/>
        </p:blipFill>
        <p:spPr bwMode="auto">
          <a:xfrm>
            <a:off x="381000" y="1295400"/>
            <a:ext cx="8229600" cy="533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04772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304801"/>
            <a:ext cx="3564061" cy="914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78" name="Picture 2" descr="C:\Users\Joel\Desktop\AY 2015-2016 2nd Sem\Nurs 430\Nurs 430 Lectures\Saudi Commission JPEG\Saudi Commission Guidelines for Professional Classification manual for Health Practitioners (1)_Page_33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68" t="39052" r="10797" b="58553"/>
          <a:stretch/>
        </p:blipFill>
        <p:spPr bwMode="auto">
          <a:xfrm>
            <a:off x="685800" y="1295400"/>
            <a:ext cx="5548745" cy="3394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Users\Joel\Desktop\AY 2015-2016 2nd Sem\Nurs 430\Nurs 430 Lectures\Saudi Commission JPEG\Saudi Commission Guidelines for Professional Classification manual for Health Practitioners (1)_Page_33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486" t="79022" r="10797" b="11520"/>
          <a:stretch/>
        </p:blipFill>
        <p:spPr bwMode="auto">
          <a:xfrm>
            <a:off x="685800" y="1752600"/>
            <a:ext cx="7266709" cy="411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/>
          <p:cNvSpPr/>
          <p:nvPr/>
        </p:nvSpPr>
        <p:spPr>
          <a:xfrm>
            <a:off x="4724400" y="304801"/>
            <a:ext cx="3366656" cy="914399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Classification…</a:t>
            </a:r>
          </a:p>
          <a:p>
            <a:pPr algn="ctr"/>
            <a:r>
              <a:rPr lang="en-US" b="1" dirty="0" smtClean="0"/>
              <a:t>(continued)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853568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304801"/>
            <a:ext cx="3564061" cy="914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78" name="Picture 2" descr="C:\Users\Joel\Desktop\AY 2015-2016 2nd Sem\Nurs 430\Nurs 430 Lectures\Saudi Commission JPEG\Saudi Commission Guidelines for Professional Classification manual for Health Practitioners (1)_Page_33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68" t="39052" r="10797" b="58553"/>
          <a:stretch/>
        </p:blipFill>
        <p:spPr bwMode="auto">
          <a:xfrm>
            <a:off x="685800" y="1295400"/>
            <a:ext cx="5548745" cy="3394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/>
          <p:cNvSpPr/>
          <p:nvPr/>
        </p:nvSpPr>
        <p:spPr>
          <a:xfrm>
            <a:off x="4724400" y="304801"/>
            <a:ext cx="3366656" cy="914399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Classification…</a:t>
            </a:r>
          </a:p>
          <a:p>
            <a:pPr algn="ctr"/>
            <a:r>
              <a:rPr lang="en-US" b="1" dirty="0" smtClean="0"/>
              <a:t>(continued)</a:t>
            </a:r>
            <a:endParaRPr lang="en-US" b="1" dirty="0"/>
          </a:p>
        </p:txBody>
      </p:sp>
      <p:pic>
        <p:nvPicPr>
          <p:cNvPr id="25602" name="Picture 2" descr="C:\Users\Joel\Desktop\AY 2015-2016 2nd Sem\Nurs 430\Nurs 430 Lectures\Saudi Commission JPEG\Saudi Commission Guidelines for Professional Classification manual for Health Practitioners (1)_Page_34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00" t="7515" r="10877" b="73116"/>
          <a:stretch/>
        </p:blipFill>
        <p:spPr bwMode="auto">
          <a:xfrm>
            <a:off x="491836" y="1634836"/>
            <a:ext cx="8118764" cy="4613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5295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304801"/>
            <a:ext cx="3564061" cy="914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78" name="Picture 2" descr="C:\Users\Joel\Desktop\AY 2015-2016 2nd Sem\Nurs 430\Nurs 430 Lectures\Saudi Commission JPEG\Saudi Commission Guidelines for Professional Classification manual for Health Practitioners (1)_Page_33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68" t="39052" r="10797" b="58553"/>
          <a:stretch/>
        </p:blipFill>
        <p:spPr bwMode="auto">
          <a:xfrm>
            <a:off x="685800" y="1295400"/>
            <a:ext cx="5548745" cy="3394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/>
          <p:cNvSpPr/>
          <p:nvPr/>
        </p:nvSpPr>
        <p:spPr>
          <a:xfrm>
            <a:off x="4724400" y="304801"/>
            <a:ext cx="3366656" cy="914399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Classification…</a:t>
            </a:r>
          </a:p>
          <a:p>
            <a:pPr algn="ctr"/>
            <a:r>
              <a:rPr lang="en-US" b="1" dirty="0" smtClean="0"/>
              <a:t>(continued)</a:t>
            </a:r>
            <a:endParaRPr lang="en-US" b="1" dirty="0"/>
          </a:p>
        </p:txBody>
      </p:sp>
      <p:pic>
        <p:nvPicPr>
          <p:cNvPr id="25602" name="Picture 2" descr="C:\Users\Joel\Desktop\AY 2015-2016 2nd Sem\Nurs 430\Nurs 430 Lectures\Saudi Commission JPEG\Saudi Commission Guidelines for Professional Classification manual for Health Practitioners (1)_Page_34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43" t="33298" r="10877" b="55027"/>
          <a:stretch/>
        </p:blipFill>
        <p:spPr bwMode="auto">
          <a:xfrm>
            <a:off x="623433" y="1634836"/>
            <a:ext cx="7758567" cy="42949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13418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304801"/>
            <a:ext cx="3564061" cy="914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78" name="Picture 2" descr="C:\Users\Joel\Desktop\AY 2015-2016 2nd Sem\Nurs 430\Nurs 430 Lectures\Saudi Commission JPEG\Saudi Commission Guidelines for Professional Classification manual for Health Practitioners (1)_Page_33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68" t="39052" r="10797" b="58553"/>
          <a:stretch/>
        </p:blipFill>
        <p:spPr bwMode="auto">
          <a:xfrm>
            <a:off x="685800" y="1295400"/>
            <a:ext cx="5548745" cy="3394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/>
          <p:cNvSpPr/>
          <p:nvPr/>
        </p:nvSpPr>
        <p:spPr>
          <a:xfrm>
            <a:off x="4724400" y="304801"/>
            <a:ext cx="3366656" cy="914399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Classification…</a:t>
            </a:r>
          </a:p>
          <a:p>
            <a:pPr algn="ctr"/>
            <a:r>
              <a:rPr lang="en-US" b="1" dirty="0" smtClean="0"/>
              <a:t>(continued)</a:t>
            </a:r>
            <a:endParaRPr lang="en-US" b="1" dirty="0"/>
          </a:p>
        </p:txBody>
      </p:sp>
      <p:pic>
        <p:nvPicPr>
          <p:cNvPr id="25602" name="Picture 2" descr="C:\Users\Joel\Desktop\AY 2015-2016 2nd Sem\Nurs 430\Nurs 430 Lectures\Saudi Commission JPEG\Saudi Commission Guidelines for Professional Classification manual for Health Practitioners (1)_Page_34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00" t="47808" r="10877" b="38588"/>
          <a:stretch/>
        </p:blipFill>
        <p:spPr bwMode="auto">
          <a:xfrm>
            <a:off x="381000" y="1634836"/>
            <a:ext cx="8118764" cy="36991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61577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304801"/>
            <a:ext cx="3564061" cy="914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26" name="Picture 2" descr="C:\Users\Joel\Desktop\AY 2015-2016 2nd Sem\Nurs 430\Nurs 430 Lectures\Saudi Commission JPEG\Saudi Commission Guidelines for Professional Classification manual for Health Practitioners (1)_Page_38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26" t="82984" r="15274" b="8508"/>
          <a:stretch/>
        </p:blipFill>
        <p:spPr bwMode="auto">
          <a:xfrm>
            <a:off x="685800" y="1258454"/>
            <a:ext cx="7924800" cy="16371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627" name="Picture 3" descr="C:\Users\Joel\Desktop\AY 2015-2016 2nd Sem\Nurs 430\Nurs 430 Lectures\Saudi Commission JPEG\Saudi Commission Guidelines for Professional Classification manual for Health Practitioners (1)_Page_39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67" t="7720" r="11243" b="63647"/>
          <a:stretch/>
        </p:blipFill>
        <p:spPr bwMode="auto">
          <a:xfrm>
            <a:off x="685800" y="2895600"/>
            <a:ext cx="7924800" cy="3733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20171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304801"/>
            <a:ext cx="3564061" cy="914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26" name="Picture 2" descr="C:\Users\Joel\Desktop\AY 2015-2016 2nd Sem\Nurs 430\Nurs 430 Lectures\Saudi Commission JPEG\Saudi Commission Guidelines for Professional Classification manual for Health Practitioners (1)_Page_38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26" t="82984" r="15274" b="12762"/>
          <a:stretch/>
        </p:blipFill>
        <p:spPr bwMode="auto">
          <a:xfrm>
            <a:off x="685800" y="1258455"/>
            <a:ext cx="7924800" cy="818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627" name="Picture 3" descr="C:\Users\Joel\Desktop\AY 2015-2016 2nd Sem\Nurs 430\Nurs 430 Lectures\Saudi Commission JPEG\Saudi Commission Guidelines for Professional Classification manual for Health Practitioners (1)_Page_39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94" t="66292" r="12525" b="14727"/>
          <a:stretch/>
        </p:blipFill>
        <p:spPr bwMode="auto">
          <a:xfrm>
            <a:off x="640752" y="2090882"/>
            <a:ext cx="7969848" cy="24811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650" name="Picture 2" descr="C:\Users\Joel\Desktop\AY 2015-2016 2nd Sem\Nurs 430\Nurs 430 Lectures\Saudi Commission JPEG\Saudi Commission Guidelines for Professional Classification manual for Health Practitioners (1)_Page_40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63" t="7698" r="11163" b="77921"/>
          <a:stretch/>
        </p:blipFill>
        <p:spPr bwMode="auto">
          <a:xfrm>
            <a:off x="606116" y="4572000"/>
            <a:ext cx="8004484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39439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304801"/>
            <a:ext cx="3564061" cy="914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3" name="Picture 3" descr="C:\Users\Joel\Desktop\AY 2015-2016 2nd Sem\Nurs 430\Nurs 430 Lectures\Saudi Commission JPEG\Saudi Commission Guidelines for Professional Classification manual for Health Practitioners (1)_Page_54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41" t="7579" r="50905" b="75578"/>
          <a:stretch/>
        </p:blipFill>
        <p:spPr bwMode="auto">
          <a:xfrm>
            <a:off x="685800" y="1371600"/>
            <a:ext cx="7239000" cy="45905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68158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304801"/>
            <a:ext cx="3564061" cy="914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3" name="Picture 3" descr="C:\Users\Joel\Desktop\AY 2015-2016 2nd Sem\Nurs 430\Nurs 430 Lectures\Saudi Commission JPEG\Saudi Commission Guidelines for Professional Classification manual for Health Practitioners (1)_Page_54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41" t="27661" r="50905" b="51091"/>
          <a:stretch/>
        </p:blipFill>
        <p:spPr bwMode="auto">
          <a:xfrm>
            <a:off x="685800" y="1246910"/>
            <a:ext cx="5943600" cy="47548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30587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335610"/>
            <a:ext cx="8229600" cy="4790554"/>
          </a:xfrm>
        </p:spPr>
        <p:txBody>
          <a:bodyPr>
            <a:normAutofit/>
          </a:bodyPr>
          <a:lstStyle/>
          <a:p>
            <a:r>
              <a:rPr lang="en-US" b="1" dirty="0" smtClean="0"/>
              <a:t>Vision</a:t>
            </a:r>
          </a:p>
          <a:p>
            <a:pPr lvl="1"/>
            <a:r>
              <a:rPr lang="en-US" dirty="0" smtClean="0"/>
              <a:t>“Promoting professional health performance in the Kingdom to an International level”</a:t>
            </a:r>
          </a:p>
          <a:p>
            <a:pPr lvl="1"/>
            <a:endParaRPr lang="en-US" dirty="0" smtClean="0"/>
          </a:p>
          <a:p>
            <a:r>
              <a:rPr lang="en-US" b="1" dirty="0" smtClean="0"/>
              <a:t>Mission</a:t>
            </a:r>
          </a:p>
          <a:p>
            <a:pPr lvl="1"/>
            <a:r>
              <a:rPr lang="en-US" dirty="0"/>
              <a:t>Upgrading  healthcare  criteria  through  designing  and  organizing  health  </a:t>
            </a:r>
            <a:r>
              <a:rPr lang="en-US" dirty="0" smtClean="0"/>
              <a:t>training programs</a:t>
            </a:r>
            <a:r>
              <a:rPr lang="en-US" dirty="0"/>
              <a:t>, and through effective health practitioner registration and accreditation. </a:t>
            </a:r>
            <a:endParaRPr lang="en-US" dirty="0" smtClean="0"/>
          </a:p>
          <a:p>
            <a:pPr lvl="1"/>
            <a:r>
              <a:rPr lang="en-US" dirty="0" smtClean="0"/>
              <a:t>Encouraging </a:t>
            </a:r>
            <a:r>
              <a:rPr lang="en-US" dirty="0"/>
              <a:t>ongoing medical research, medical education, and professional development in the kingdom through coordination and participation with domestic and international institutions.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304801"/>
            <a:ext cx="3564061" cy="914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62868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304801"/>
            <a:ext cx="3564061" cy="914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3" name="Picture 3" descr="C:\Users\Joel\Desktop\AY 2015-2016 2nd Sem\Nurs 430\Nurs 430 Lectures\Saudi Commission JPEG\Saudi Commission Guidelines for Professional Classification manual for Health Practitioners (1)_Page_54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41" t="51889" r="50905" b="26539"/>
          <a:stretch/>
        </p:blipFill>
        <p:spPr bwMode="auto">
          <a:xfrm>
            <a:off x="685800" y="1295400"/>
            <a:ext cx="6096000" cy="49511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30587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311728"/>
            <a:ext cx="3733800" cy="9579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4" name="Picture 2" descr="C:\Users\Joel\Desktop\AY 2015-2016 2nd Sem\Nurs 430\Nurs 430 Lectures\Saudi Commission JPEG\Saudi Commission Guidelines for Professional Classification manual for Health Practitioners (1)_Page_55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14" t="13787" r="58610" b="78653"/>
          <a:stretch/>
        </p:blipFill>
        <p:spPr bwMode="auto">
          <a:xfrm>
            <a:off x="228600" y="284020"/>
            <a:ext cx="4068774" cy="1413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Users\Joel\Desktop\AY 2015-2016 2nd Sem\Nurs 430\Nurs 430 Lectures\Saudi Commission JPEG\Saudi Commission Guidelines for Professional Classification manual for Health Practitioners (1)_Page_55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14" t="56608" r="58610" b="26185"/>
          <a:stretch/>
        </p:blipFill>
        <p:spPr bwMode="auto">
          <a:xfrm>
            <a:off x="4589821" y="1697183"/>
            <a:ext cx="3792179" cy="29978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Users\Joel\Desktop\AY 2015-2016 2nd Sem\Nurs 430\Nurs 430 Lectures\Saudi Commission JPEG\Saudi Commission Guidelines for Professional Classification manual for Health Practitioners (1)_Page_55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33" t="24594" r="62281" b="46113"/>
          <a:stretch/>
        </p:blipFill>
        <p:spPr bwMode="auto">
          <a:xfrm>
            <a:off x="322621" y="1704110"/>
            <a:ext cx="4267200" cy="48846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08545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7467600" cy="6016752"/>
          </a:xfrm>
        </p:spPr>
        <p:txBody>
          <a:bodyPr>
            <a:noAutofit/>
          </a:bodyPr>
          <a:lstStyle/>
          <a:p>
            <a:r>
              <a:rPr lang="en-US" sz="2800" b="1" dirty="0" smtClean="0"/>
              <a:t>Continuing Education Policy</a:t>
            </a:r>
          </a:p>
          <a:p>
            <a:pPr marL="0" indent="0">
              <a:buNone/>
            </a:pPr>
            <a:endParaRPr lang="en-US" sz="2000" dirty="0" smtClean="0"/>
          </a:p>
          <a:p>
            <a:pPr lvl="1"/>
            <a:r>
              <a:rPr lang="en-US" sz="2000" dirty="0" smtClean="0"/>
              <a:t>Purpose:</a:t>
            </a:r>
          </a:p>
          <a:p>
            <a:pPr lvl="1"/>
            <a:endParaRPr lang="en-US" sz="2000" dirty="0" smtClean="0"/>
          </a:p>
          <a:p>
            <a:pPr lvl="2"/>
            <a:r>
              <a:rPr lang="en-US" sz="2000" dirty="0" smtClean="0"/>
              <a:t>To sustain the nursing mission and values and maintain quality services</a:t>
            </a:r>
          </a:p>
          <a:p>
            <a:pPr lvl="2"/>
            <a:endParaRPr lang="en-US" sz="2000" dirty="0" smtClean="0"/>
          </a:p>
          <a:p>
            <a:pPr lvl="2"/>
            <a:r>
              <a:rPr lang="en-US" sz="2000" dirty="0" smtClean="0"/>
              <a:t>To provide nurses with up-to-date knowledge and skills in order to promote a learning culture and improve work efficiency and effectiveness through in-service program</a:t>
            </a:r>
          </a:p>
          <a:p>
            <a:pPr lvl="2"/>
            <a:endParaRPr lang="en-US" sz="2000" dirty="0" smtClean="0"/>
          </a:p>
          <a:p>
            <a:pPr lvl="2"/>
            <a:r>
              <a:rPr lang="en-US" sz="2000" dirty="0" smtClean="0"/>
              <a:t>To facilitate the provision of holistic care by cultivating insights and clarifying with nurses their responsibilities and commitments and skills in their expanding roles through education and supervision.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609673902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7467600" cy="6016752"/>
          </a:xfrm>
        </p:spPr>
        <p:txBody>
          <a:bodyPr/>
          <a:lstStyle/>
          <a:p>
            <a:r>
              <a:rPr lang="en-US" dirty="0" smtClean="0"/>
              <a:t>Competence (definition)</a:t>
            </a:r>
          </a:p>
          <a:p>
            <a:pPr lvl="1"/>
            <a:r>
              <a:rPr lang="en-US" dirty="0" smtClean="0"/>
              <a:t>Level of performance demonstrating the effective application of knowledge, skills, and judgement (ICN, 1997)</a:t>
            </a:r>
          </a:p>
          <a:p>
            <a:pPr lvl="1"/>
            <a:endParaRPr lang="en-US" dirty="0"/>
          </a:p>
          <a:p>
            <a:r>
              <a:rPr lang="en-US" dirty="0" smtClean="0"/>
              <a:t>Competency</a:t>
            </a:r>
          </a:p>
          <a:p>
            <a:pPr lvl="1"/>
            <a:r>
              <a:rPr lang="en-US" dirty="0" smtClean="0"/>
              <a:t>The potential ability to integrate the knowledge, skills, and attitudes required for performance in a designed role or setting (Nursing Directorate, 2011)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9673902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7467600" cy="6016752"/>
          </a:xfrm>
        </p:spPr>
        <p:txBody>
          <a:bodyPr>
            <a:normAutofit fontScale="85000" lnSpcReduction="20000"/>
          </a:bodyPr>
          <a:lstStyle/>
          <a:p>
            <a:r>
              <a:rPr lang="en-US" dirty="0" smtClean="0"/>
              <a:t>Competencies of Beginning Nurse Practitioner</a:t>
            </a:r>
          </a:p>
          <a:p>
            <a:pPr lvl="1"/>
            <a:r>
              <a:rPr lang="en-US" sz="2400" dirty="0" smtClean="0"/>
              <a:t>Nursing Orientation Based Competency</a:t>
            </a:r>
          </a:p>
          <a:p>
            <a:pPr lvl="1"/>
            <a:r>
              <a:rPr lang="en-US" sz="2400" dirty="0" smtClean="0"/>
              <a:t>Unit Specific Skill Competency</a:t>
            </a:r>
          </a:p>
          <a:p>
            <a:pPr lvl="1"/>
            <a:r>
              <a:rPr lang="en-US" sz="2400" dirty="0" smtClean="0"/>
              <a:t>Annual Competency Assessment</a:t>
            </a:r>
          </a:p>
          <a:p>
            <a:pPr lvl="1"/>
            <a:r>
              <a:rPr lang="en-US" sz="2400" dirty="0" smtClean="0"/>
              <a:t>Competency Based Assessment</a:t>
            </a:r>
          </a:p>
          <a:p>
            <a:pPr marL="365760" lvl="1" indent="0">
              <a:buNone/>
            </a:pPr>
            <a:endParaRPr lang="en-US" sz="2400" dirty="0" smtClean="0"/>
          </a:p>
          <a:p>
            <a:r>
              <a:rPr lang="en-US" dirty="0" smtClean="0"/>
              <a:t>Class Activity: 5 Marks</a:t>
            </a:r>
          </a:p>
          <a:p>
            <a:pPr lvl="1"/>
            <a:r>
              <a:rPr lang="en-US" dirty="0" smtClean="0"/>
              <a:t>Divide class into 6 groups</a:t>
            </a:r>
          </a:p>
          <a:p>
            <a:pPr lvl="1"/>
            <a:r>
              <a:rPr lang="en-US" dirty="0" smtClean="0"/>
              <a:t>Each group will report in class and submit hard copy on Next Class Week (Week 3) – After Quiz 1.</a:t>
            </a:r>
          </a:p>
          <a:p>
            <a:pPr lvl="1"/>
            <a:endParaRPr lang="en-US" dirty="0"/>
          </a:p>
          <a:p>
            <a:r>
              <a:rPr lang="en-US" dirty="0" smtClean="0"/>
              <a:t>Assigned Hospitals (5 groups)</a:t>
            </a:r>
          </a:p>
          <a:p>
            <a:pPr lvl="1"/>
            <a:r>
              <a:rPr lang="en-US" dirty="0" smtClean="0"/>
              <a:t>King Saud University Medical City</a:t>
            </a:r>
          </a:p>
          <a:p>
            <a:pPr lvl="1"/>
            <a:r>
              <a:rPr lang="en-US" dirty="0" smtClean="0"/>
              <a:t>King Faisal Specialist Hospital and Research Center</a:t>
            </a:r>
          </a:p>
          <a:p>
            <a:pPr lvl="1"/>
            <a:r>
              <a:rPr lang="en-US" dirty="0" smtClean="0"/>
              <a:t>King Fahad Medical City</a:t>
            </a:r>
          </a:p>
          <a:p>
            <a:pPr lvl="1"/>
            <a:r>
              <a:rPr lang="en-US" dirty="0" smtClean="0"/>
              <a:t>National Guard Hospital</a:t>
            </a:r>
          </a:p>
          <a:p>
            <a:pPr lvl="1"/>
            <a:r>
              <a:rPr lang="en-US" dirty="0" smtClean="0"/>
              <a:t>Prince Sultan Military Medical Center</a:t>
            </a:r>
          </a:p>
          <a:p>
            <a:pPr lvl="1"/>
            <a:r>
              <a:rPr lang="en-US" dirty="0" err="1"/>
              <a:t>Dr</a:t>
            </a:r>
            <a:r>
              <a:rPr lang="en-US" dirty="0"/>
              <a:t> </a:t>
            </a:r>
            <a:r>
              <a:rPr lang="en-US" dirty="0" err="1"/>
              <a:t>Sulaiman</a:t>
            </a:r>
            <a:r>
              <a:rPr lang="en-US" dirty="0"/>
              <a:t> Al Habib Medical Center (Medical Complex </a:t>
            </a:r>
            <a:r>
              <a:rPr lang="en-US" dirty="0" err="1"/>
              <a:t>Olaya</a:t>
            </a:r>
            <a:r>
              <a:rPr lang="en-US" dirty="0"/>
              <a:t>) </a:t>
            </a:r>
            <a:endParaRPr lang="en-US" dirty="0" smtClean="0"/>
          </a:p>
          <a:p>
            <a:pPr lvl="1"/>
            <a:r>
              <a:rPr lang="en-US" dirty="0" smtClean="0"/>
              <a:t>King </a:t>
            </a:r>
            <a:r>
              <a:rPr lang="en-US" dirty="0" err="1" smtClean="0"/>
              <a:t>Abdulaziz</a:t>
            </a:r>
            <a:r>
              <a:rPr lang="en-US" dirty="0" smtClean="0"/>
              <a:t> University Hospital</a:t>
            </a:r>
          </a:p>
          <a:p>
            <a:r>
              <a:rPr lang="en-US" dirty="0" smtClean="0"/>
              <a:t>Nursing Organizations in Saudi Arabia and GCC (1 group)</a:t>
            </a:r>
          </a:p>
          <a:p>
            <a:pPr marL="365760" lvl="1" indent="0">
              <a:buNone/>
            </a:pPr>
            <a:endParaRPr lang="en-US" dirty="0" smtClean="0"/>
          </a:p>
          <a:p>
            <a:pPr lvl="1"/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609673902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7467600" cy="6016752"/>
          </a:xfrm>
        </p:spPr>
        <p:txBody>
          <a:bodyPr>
            <a:normAutofit/>
          </a:bodyPr>
          <a:lstStyle/>
          <a:p>
            <a:r>
              <a:rPr lang="en-US" b="1" dirty="0" smtClean="0"/>
              <a:t>Orientation program</a:t>
            </a:r>
          </a:p>
          <a:p>
            <a:pPr lvl="1"/>
            <a:r>
              <a:rPr lang="en-US" sz="2400" dirty="0" smtClean="0"/>
              <a:t>Nursing mission</a:t>
            </a:r>
          </a:p>
          <a:p>
            <a:pPr lvl="1"/>
            <a:r>
              <a:rPr lang="en-US" sz="2400" dirty="0" smtClean="0"/>
              <a:t>Nursing vision</a:t>
            </a:r>
          </a:p>
          <a:p>
            <a:pPr lvl="1"/>
            <a:r>
              <a:rPr lang="en-US" sz="2400" dirty="0" smtClean="0"/>
              <a:t>Values</a:t>
            </a:r>
          </a:p>
          <a:p>
            <a:pPr lvl="1"/>
            <a:r>
              <a:rPr lang="en-US" sz="2400" dirty="0" smtClean="0"/>
              <a:t>Goals</a:t>
            </a:r>
          </a:p>
          <a:p>
            <a:pPr lvl="1"/>
            <a:r>
              <a:rPr lang="en-US" sz="2400" dirty="0" smtClean="0"/>
              <a:t>Organizational chart</a:t>
            </a:r>
            <a:r>
              <a:rPr lang="en-US" sz="2400" dirty="0"/>
              <a:t> </a:t>
            </a:r>
            <a:r>
              <a:rPr lang="en-US" sz="2400" dirty="0" smtClean="0"/>
              <a:t>of Nursing Service Department</a:t>
            </a:r>
          </a:p>
          <a:p>
            <a:pPr lvl="2"/>
            <a:r>
              <a:rPr lang="en-US" sz="2400" dirty="0" smtClean="0"/>
              <a:t>Nursing professional role and responsibility</a:t>
            </a:r>
          </a:p>
          <a:p>
            <a:pPr lvl="2"/>
            <a:r>
              <a:rPr lang="en-US" sz="2400" dirty="0" smtClean="0"/>
              <a:t>Overview of nursing system, policy and procedures</a:t>
            </a:r>
          </a:p>
          <a:p>
            <a:pPr lvl="2"/>
            <a:r>
              <a:rPr lang="en-US" sz="2400" dirty="0" smtClean="0"/>
              <a:t>Individual explanation of job description</a:t>
            </a:r>
          </a:p>
          <a:p>
            <a:pPr lvl="1"/>
            <a:endParaRPr lang="en-US" sz="2400" dirty="0" smtClean="0"/>
          </a:p>
        </p:txBody>
      </p:sp>
    </p:spTree>
    <p:extLst>
      <p:ext uri="{BB962C8B-B14F-4D97-AF65-F5344CB8AC3E}">
        <p14:creationId xmlns:p14="http://schemas.microsoft.com/office/powerpoint/2010/main" val="2609673902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609600"/>
            <a:ext cx="8229600" cy="5516563"/>
          </a:xfrm>
        </p:spPr>
        <p:txBody>
          <a:bodyPr/>
          <a:lstStyle/>
          <a:p>
            <a:r>
              <a:rPr lang="en-US" dirty="0" smtClean="0"/>
              <a:t>Saudi Commission for Health Specialties. (2014). </a:t>
            </a:r>
            <a:r>
              <a:rPr lang="en-US" i="1" dirty="0" smtClean="0"/>
              <a:t>Guidelines of Professional Classification and Registration for Health Practitioners</a:t>
            </a:r>
            <a:r>
              <a:rPr lang="en-US" dirty="0" smtClean="0"/>
              <a:t>. </a:t>
            </a:r>
            <a:r>
              <a:rPr lang="en-US" dirty="0" smtClean="0">
                <a:hlinkClick r:id="rId2"/>
              </a:rPr>
              <a:t>http://www.scfhs.org.sa/en/registration/Pages/default.aspx</a:t>
            </a:r>
            <a:endParaRPr lang="en-US" dirty="0" smtClean="0"/>
          </a:p>
          <a:p>
            <a:r>
              <a:rPr lang="en-US" dirty="0" smtClean="0"/>
              <a:t>Al </a:t>
            </a:r>
            <a:r>
              <a:rPr lang="en-US" dirty="0" err="1" smtClean="0"/>
              <a:t>Oseimy</a:t>
            </a:r>
            <a:r>
              <a:rPr lang="en-US" dirty="0" smtClean="0"/>
              <a:t>, M., Ministry of Health, General Directorate of Nursing (2011). Manual of Nursing Policies and Procedures.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9118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304801"/>
            <a:ext cx="3564061" cy="914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8" name="Picture 2" descr="C:\Users\Joel\Desktop\AY 2015-2016 2nd Sem\Nurs 430\Nurs 430 Lectures\Saudi Commission JPEG\Saudi Commission Guidelines for Professional Classification manual for Health Practitioners (1)_Page_09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42" t="7257" r="10419" b="65406"/>
          <a:stretch/>
        </p:blipFill>
        <p:spPr bwMode="auto">
          <a:xfrm>
            <a:off x="304800" y="1371600"/>
            <a:ext cx="8229600" cy="4952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73316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304801"/>
            <a:ext cx="3564061" cy="914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8" name="Picture 2" descr="C:\Users\Joel\Desktop\AY 2015-2016 2nd Sem\Nurs 430\Nurs 430 Lectures\Saudi Commission JPEG\Saudi Commission Guidelines for Professional Classification manual for Health Practitioners (1)_Page_09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42" t="34723" r="10419" b="39883"/>
          <a:stretch/>
        </p:blipFill>
        <p:spPr bwMode="auto">
          <a:xfrm>
            <a:off x="277090" y="1371600"/>
            <a:ext cx="8409709" cy="5105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4724400" y="304801"/>
            <a:ext cx="3366656" cy="609599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Definition of Terms (continued)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868158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304801"/>
            <a:ext cx="3564061" cy="914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8" name="Picture 2" descr="C:\Users\Joel\Desktop\AY 2015-2016 2nd Sem\Nurs 430\Nurs 430 Lectures\Saudi Commission JPEG\Saudi Commission Guidelines for Professional Classification manual for Health Practitioners (1)_Page_09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42" t="60117" r="10419" b="19024"/>
          <a:stretch/>
        </p:blipFill>
        <p:spPr bwMode="auto">
          <a:xfrm>
            <a:off x="304800" y="1371600"/>
            <a:ext cx="8229600" cy="480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4724400" y="304801"/>
            <a:ext cx="3366656" cy="609599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Definition of Terms (continued)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868158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304801"/>
            <a:ext cx="3564061" cy="914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4" name="Picture 2" descr="C:\Users\Joel\Desktop\AY 2015-2016 2nd Sem\Nurs 430\Nurs 430 Lectures\Saudi Commission JPEG\Saudi Commission Guidelines for Professional Classification manual for Health Practitioners (1)_Page_10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01" t="7439" r="8742" b="64576"/>
          <a:stretch/>
        </p:blipFill>
        <p:spPr bwMode="auto">
          <a:xfrm>
            <a:off x="381000" y="1219200"/>
            <a:ext cx="8077200" cy="5257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68158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304801"/>
            <a:ext cx="3564061" cy="914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4" name="Picture 2" descr="C:\Users\Joel\Desktop\AY 2015-2016 2nd Sem\Nurs 430\Nurs 430 Lectures\Saudi Commission JPEG\Saudi Commission Guidelines for Professional Classification manual for Health Practitioners (1)_Page_10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82" t="35294" r="9961" b="44753"/>
          <a:stretch/>
        </p:blipFill>
        <p:spPr bwMode="auto">
          <a:xfrm>
            <a:off x="381000" y="1371600"/>
            <a:ext cx="8077200" cy="47243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4724400" y="304801"/>
            <a:ext cx="3366656" cy="609599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Qualifications</a:t>
            </a:r>
          </a:p>
          <a:p>
            <a:pPr algn="ctr"/>
            <a:r>
              <a:rPr lang="en-US" b="1" dirty="0" smtClean="0"/>
              <a:t>(continued)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3452442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iel">
  <a:themeElements>
    <a:clrScheme name="Oriel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Oriel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1138</TotalTime>
  <Words>542</Words>
  <Application>Microsoft Office PowerPoint</Application>
  <PresentationFormat>On-screen Show (4:3)</PresentationFormat>
  <Paragraphs>95</Paragraphs>
  <Slides>46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46</vt:i4>
      </vt:variant>
    </vt:vector>
  </HeadingPairs>
  <TitlesOfParts>
    <vt:vector size="47" baseType="lpstr">
      <vt:lpstr>Oriel</vt:lpstr>
      <vt:lpstr>Nurs 430 Part 2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Joel Patalagsa</dc:creator>
  <cp:lastModifiedBy>abdalshehri</cp:lastModifiedBy>
  <cp:revision>37</cp:revision>
  <cp:lastPrinted>2016-10-05T08:46:24Z</cp:lastPrinted>
  <dcterms:created xsi:type="dcterms:W3CDTF">2016-01-27T05:01:20Z</dcterms:created>
  <dcterms:modified xsi:type="dcterms:W3CDTF">2017-10-14T18:49:06Z</dcterms:modified>
</cp:coreProperties>
</file>