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7" r:id="rId2"/>
    <p:sldId id="285" r:id="rId3"/>
    <p:sldId id="260" r:id="rId4"/>
    <p:sldId id="257" r:id="rId5"/>
    <p:sldId id="272" r:id="rId6"/>
    <p:sldId id="262" r:id="rId7"/>
    <p:sldId id="273" r:id="rId8"/>
    <p:sldId id="274" r:id="rId9"/>
    <p:sldId id="265" r:id="rId10"/>
    <p:sldId id="264" r:id="rId11"/>
    <p:sldId id="275" r:id="rId12"/>
    <p:sldId id="268" r:id="rId13"/>
    <p:sldId id="267" r:id="rId14"/>
    <p:sldId id="270" r:id="rId15"/>
    <p:sldId id="269" r:id="rId16"/>
    <p:sldId id="278" r:id="rId17"/>
    <p:sldId id="283" r:id="rId18"/>
    <p:sldId id="284" r:id="rId19"/>
    <p:sldId id="281" r:id="rId20"/>
    <p:sldId id="282" r:id="rId21"/>
    <p:sldId id="280" r:id="rId22"/>
    <p:sldId id="276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144" y="-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9AAF17ED-2143-4542-AE0D-257D489F432A}" type="datetimeFigureOut">
              <a:rPr lang="en-US" smtClean="0"/>
              <a:t>10/14/2017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F9019227-AF70-495F-8BC1-6D47A248D5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F17ED-2143-4542-AE0D-257D489F432A}" type="datetimeFigureOut">
              <a:rPr lang="en-US" smtClean="0"/>
              <a:t>10/14/2017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19227-AF70-495F-8BC1-6D47A248D5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F17ED-2143-4542-AE0D-257D489F432A}" type="datetimeFigureOut">
              <a:rPr lang="en-US" smtClean="0"/>
              <a:t>10/14/2017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19227-AF70-495F-8BC1-6D47A248D5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F17ED-2143-4542-AE0D-257D489F432A}" type="datetimeFigureOut">
              <a:rPr lang="en-US" smtClean="0"/>
              <a:t>10/14/2017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19227-AF70-495F-8BC1-6D47A248D5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F17ED-2143-4542-AE0D-257D489F432A}" type="datetimeFigureOut">
              <a:rPr lang="en-US" smtClean="0"/>
              <a:t>10/14/2017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19227-AF70-495F-8BC1-6D47A248D5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F17ED-2143-4542-AE0D-257D489F432A}" type="datetimeFigureOut">
              <a:rPr lang="en-US" smtClean="0"/>
              <a:t>10/14/2017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19227-AF70-495F-8BC1-6D47A248D5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AAF17ED-2143-4542-AE0D-257D489F432A}" type="datetimeFigureOut">
              <a:rPr lang="en-US" smtClean="0"/>
              <a:t>10/14/2017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9019227-AF70-495F-8BC1-6D47A248D5B0}" type="slidenum">
              <a:rPr lang="en-US" smtClean="0"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9AAF17ED-2143-4542-AE0D-257D489F432A}" type="datetimeFigureOut">
              <a:rPr lang="en-US" smtClean="0"/>
              <a:t>10/14/2017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F9019227-AF70-495F-8BC1-6D47A248D5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F17ED-2143-4542-AE0D-257D489F432A}" type="datetimeFigureOut">
              <a:rPr lang="en-US" smtClean="0"/>
              <a:t>10/14/2017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19227-AF70-495F-8BC1-6D47A248D5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F17ED-2143-4542-AE0D-257D489F432A}" type="datetimeFigureOut">
              <a:rPr lang="en-US" smtClean="0"/>
              <a:t>10/14/2017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19227-AF70-495F-8BC1-6D47A248D5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F17ED-2143-4542-AE0D-257D489F432A}" type="datetimeFigureOut">
              <a:rPr lang="en-US" smtClean="0"/>
              <a:t>10/14/2017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19227-AF70-495F-8BC1-6D47A248D5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9AAF17ED-2143-4542-AE0D-257D489F432A}" type="datetimeFigureOut">
              <a:rPr lang="en-US" smtClean="0"/>
              <a:t>10/14/2017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F9019227-AF70-495F-8BC1-6D47A248D5B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kfshrc.edu.sa/wps/portal/En/!ut/p/c0/04_SB8K8xLLM9MSSzPy8xBz9CP0os_jQEH9nSydDRwODAHdzA09jR_dgP3dPYwMDQ_2CbEdFABznDZ8!/?WCM_PORTLET=PC_7_UTOC9B1A0GFD40I3AMK1VO30O1_WCM&amp;WCM_GLOBAL_CONTEXT=/wps/wcm/connect/kfshrc_lib/KFSH_BP/Nursing/Career+Opportunities/Specific+information+for+Saudi+Nurses/Development+of+Nursing+Education+in+Saudi+Arabia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Nurs</a:t>
            </a:r>
            <a:r>
              <a:rPr lang="en-US" dirty="0" smtClean="0"/>
              <a:t> 430 </a:t>
            </a:r>
            <a:br>
              <a:rPr lang="en-US" dirty="0" smtClean="0"/>
            </a:br>
            <a:r>
              <a:rPr lang="en-US" dirty="0" smtClean="0"/>
              <a:t>Part 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886200"/>
            <a:ext cx="7772400" cy="1752600"/>
          </a:xfrm>
        </p:spPr>
        <p:txBody>
          <a:bodyPr/>
          <a:lstStyle/>
          <a:p>
            <a:r>
              <a:rPr lang="en-US" smtClean="0"/>
              <a:t>College </a:t>
            </a:r>
            <a:r>
              <a:rPr lang="en-US" dirty="0" smtClean="0"/>
              <a:t>of Nursing, King Saud University</a:t>
            </a:r>
          </a:p>
          <a:p>
            <a:r>
              <a:rPr lang="en-US" dirty="0" smtClean="0"/>
              <a:t>Riyadh, Saudi Arabia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86097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ell\Documents\My Scans\scan0003.t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47" b="16576"/>
          <a:stretch/>
        </p:blipFill>
        <p:spPr bwMode="auto">
          <a:xfrm>
            <a:off x="76200" y="887104"/>
            <a:ext cx="8915400" cy="5056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Dell\Documents\My Scans\scan0006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039"/>
          <a:stretch/>
        </p:blipFill>
        <p:spPr bwMode="auto">
          <a:xfrm>
            <a:off x="8860" y="0"/>
            <a:ext cx="9135140" cy="887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5450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ell\Documents\My Scans\scan0003.t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770" b="675"/>
          <a:stretch/>
        </p:blipFill>
        <p:spPr bwMode="auto">
          <a:xfrm>
            <a:off x="76200" y="1009935"/>
            <a:ext cx="8915400" cy="4857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Dell\Documents\My Scans\scan0006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039"/>
          <a:stretch/>
        </p:blipFill>
        <p:spPr bwMode="auto">
          <a:xfrm>
            <a:off x="8860" y="0"/>
            <a:ext cx="9135140" cy="887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824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Dell\Documents\My Scans\scan0006.t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61280"/>
          <a:stretch/>
        </p:blipFill>
        <p:spPr bwMode="auto">
          <a:xfrm>
            <a:off x="8860" y="0"/>
            <a:ext cx="91351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5147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Dell\Documents\My Scans\scan0006.t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039"/>
          <a:stretch/>
        </p:blipFill>
        <p:spPr bwMode="auto">
          <a:xfrm>
            <a:off x="8860" y="0"/>
            <a:ext cx="9135140" cy="887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Dell\Documents\My Scans\scan0006.t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83" b="33904"/>
          <a:stretch/>
        </p:blipFill>
        <p:spPr bwMode="auto">
          <a:xfrm>
            <a:off x="8860" y="887104"/>
            <a:ext cx="9135140" cy="5742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5147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Dell\Documents\My Scans\scan0006.t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" t="66178" r="-97" b="16440"/>
          <a:stretch/>
        </p:blipFill>
        <p:spPr bwMode="auto">
          <a:xfrm>
            <a:off x="8860" y="887104"/>
            <a:ext cx="9135140" cy="4531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Dell\Documents\My Scans\scan0006.t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039"/>
          <a:stretch/>
        </p:blipFill>
        <p:spPr bwMode="auto">
          <a:xfrm>
            <a:off x="8860" y="0"/>
            <a:ext cx="9135140" cy="887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895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Dell\Documents\My Scans\scan0006.t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348" b="1029"/>
          <a:stretch/>
        </p:blipFill>
        <p:spPr bwMode="auto">
          <a:xfrm>
            <a:off x="8860" y="887105"/>
            <a:ext cx="9135140" cy="429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Dell\Documents\My Scans\scan0006.t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039"/>
          <a:stretch/>
        </p:blipFill>
        <p:spPr bwMode="auto">
          <a:xfrm>
            <a:off x="8860" y="0"/>
            <a:ext cx="9135140" cy="887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5828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660136"/>
          </a:xfrm>
        </p:spPr>
        <p:txBody>
          <a:bodyPr>
            <a:normAutofit fontScale="92500" lnSpcReduction="10000"/>
          </a:bodyPr>
          <a:lstStyle/>
          <a:p>
            <a:pPr marL="109728" indent="0">
              <a:buNone/>
            </a:pPr>
            <a:r>
              <a:rPr lang="en-US" b="1" dirty="0"/>
              <a:t>Development of Nursing Education in Saudi Arabia</a:t>
            </a:r>
            <a:endParaRPr lang="en-US" dirty="0"/>
          </a:p>
          <a:p>
            <a:r>
              <a:rPr lang="en-US" dirty="0"/>
              <a:t> In Saudi Arabia, the </a:t>
            </a:r>
            <a:r>
              <a:rPr lang="en-US" u="sng" dirty="0"/>
              <a:t>first formal training</a:t>
            </a:r>
            <a:r>
              <a:rPr lang="en-US" dirty="0"/>
              <a:t> for Nurses was established at a Health Institute in Riyadh (the capital city of Saudi Arabia) in 1958, but it was for the training of male Nurses only (</a:t>
            </a:r>
            <a:r>
              <a:rPr lang="en-US" dirty="0" err="1"/>
              <a:t>Tumulty</a:t>
            </a:r>
            <a:r>
              <a:rPr lang="en-US" dirty="0"/>
              <a:t> 2001). </a:t>
            </a:r>
            <a:endParaRPr lang="en-US" dirty="0" smtClean="0"/>
          </a:p>
          <a:p>
            <a:r>
              <a:rPr lang="en-US" dirty="0" smtClean="0"/>
              <a:t>This </a:t>
            </a:r>
            <a:r>
              <a:rPr lang="en-US" dirty="0"/>
              <a:t>training program was a result of a collaborative effort between the Saudi Arabian Ministry of Health (MOH) and the World Health Organization (WHO).  </a:t>
            </a:r>
            <a:endParaRPr lang="en-US" dirty="0" smtClean="0"/>
          </a:p>
          <a:p>
            <a:r>
              <a:rPr lang="en-US" dirty="0" smtClean="0"/>
              <a:t>In </a:t>
            </a:r>
            <a:r>
              <a:rPr lang="en-US" dirty="0"/>
              <a:t>the </a:t>
            </a:r>
            <a:r>
              <a:rPr lang="en-US" u="sng" dirty="0"/>
              <a:t>first Nursing Program</a:t>
            </a:r>
            <a:r>
              <a:rPr lang="en-US" dirty="0"/>
              <a:t>, only fifteen (15) Saudi male students were enrolled on a one year Nursing Program. </a:t>
            </a:r>
            <a:endParaRPr lang="en-US" dirty="0" smtClean="0"/>
          </a:p>
          <a:p>
            <a:r>
              <a:rPr lang="en-US" dirty="0" smtClean="0"/>
              <a:t>These </a:t>
            </a:r>
            <a:r>
              <a:rPr lang="en-US" dirty="0"/>
              <a:t>students had Elementary school preparation comprising six years of schooling.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03252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355336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Subsequently in 1961, </a:t>
            </a:r>
            <a:r>
              <a:rPr lang="en-US" u="sng" dirty="0"/>
              <a:t>two more Health Institutes</a:t>
            </a:r>
            <a:r>
              <a:rPr lang="en-US" dirty="0"/>
              <a:t> were established which included Nursing Training Programs.  </a:t>
            </a:r>
            <a:endParaRPr lang="en-US" dirty="0" smtClean="0"/>
          </a:p>
          <a:p>
            <a:r>
              <a:rPr lang="en-US" dirty="0" smtClean="0"/>
              <a:t>One </a:t>
            </a:r>
            <a:r>
              <a:rPr lang="en-US" dirty="0"/>
              <a:t>was in Riyadh and the other was in Jeddah, the largest seaport and commercial </a:t>
            </a:r>
            <a:r>
              <a:rPr lang="en-US" dirty="0" err="1"/>
              <a:t>centre</a:t>
            </a:r>
            <a:r>
              <a:rPr lang="en-US" dirty="0"/>
              <a:t> of the Kingdom. </a:t>
            </a:r>
            <a:endParaRPr lang="en-US" dirty="0" smtClean="0"/>
          </a:p>
          <a:p>
            <a:r>
              <a:rPr lang="en-US" dirty="0" smtClean="0"/>
              <a:t>These </a:t>
            </a:r>
            <a:r>
              <a:rPr lang="en-US" dirty="0"/>
              <a:t>were opened to enroll Saudi women into Nursing (</a:t>
            </a:r>
            <a:r>
              <a:rPr lang="en-US" dirty="0" err="1"/>
              <a:t>Tumulty</a:t>
            </a:r>
            <a:r>
              <a:rPr lang="en-US" dirty="0"/>
              <a:t> 2001).  </a:t>
            </a:r>
            <a:endParaRPr lang="en-US" dirty="0" smtClean="0"/>
          </a:p>
          <a:p>
            <a:r>
              <a:rPr lang="en-US" dirty="0" smtClean="0"/>
              <a:t>Men </a:t>
            </a:r>
            <a:r>
              <a:rPr lang="en-US" dirty="0"/>
              <a:t>and women who graduated from these Health Institutes were appointed as Nurses’ Aides (Miller-Rosser et al, 2006).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u="sng" dirty="0"/>
              <a:t>first Nurses’ Aide Program</a:t>
            </a:r>
            <a:r>
              <a:rPr lang="en-US" dirty="0"/>
              <a:t> for female elementary school graduates was initially objected to by the parents and students (El-</a:t>
            </a:r>
            <a:r>
              <a:rPr lang="en-US" dirty="0" err="1"/>
              <a:t>Sanabary</a:t>
            </a:r>
            <a:r>
              <a:rPr lang="en-US" dirty="0"/>
              <a:t>, 1993) as they were concerned that this was to prepare female students to work with men and to be away from home due to the long working hours.</a:t>
            </a:r>
          </a:p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67185" y="732683"/>
            <a:ext cx="85958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728" indent="0">
              <a:buNone/>
            </a:pPr>
            <a:r>
              <a:rPr lang="en-US" sz="2000" b="1" dirty="0">
                <a:solidFill>
                  <a:srgbClr val="002060"/>
                </a:solidFill>
              </a:rPr>
              <a:t>Development of Nursing Education in Saudi </a:t>
            </a:r>
            <a:r>
              <a:rPr lang="en-US" sz="2000" b="1" dirty="0" smtClean="0">
                <a:solidFill>
                  <a:srgbClr val="002060"/>
                </a:solidFill>
              </a:rPr>
              <a:t>Arabia (</a:t>
            </a:r>
            <a:r>
              <a:rPr lang="en-US" sz="2000" b="1" dirty="0" err="1" smtClean="0">
                <a:solidFill>
                  <a:srgbClr val="002060"/>
                </a:solidFill>
              </a:rPr>
              <a:t>contd</a:t>
            </a:r>
            <a:r>
              <a:rPr lang="en-US" sz="2000" b="1" dirty="0" smtClean="0">
                <a:solidFill>
                  <a:srgbClr val="002060"/>
                </a:solidFill>
              </a:rPr>
              <a:t>)</a:t>
            </a:r>
            <a:endParaRPr lang="en-US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0982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355336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As female education progressed, </a:t>
            </a:r>
            <a:r>
              <a:rPr lang="en-US" u="sng" dirty="0"/>
              <a:t>Nursing training</a:t>
            </a:r>
            <a:r>
              <a:rPr lang="en-US" dirty="0"/>
              <a:t> was extended to admit only students with nine years of education for a three year course.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u="sng" dirty="0"/>
              <a:t>Ministry of Health</a:t>
            </a:r>
            <a:r>
              <a:rPr lang="en-US" dirty="0"/>
              <a:t> (MOH) added new institutes for women and men in various Saudi towns throughout the country, and by 1990, it had a total of 17 female and 16 male Health Institutes. </a:t>
            </a:r>
            <a:endParaRPr lang="en-US" dirty="0" smtClean="0"/>
          </a:p>
          <a:p>
            <a:r>
              <a:rPr lang="en-US" dirty="0" smtClean="0"/>
              <a:t>In </a:t>
            </a:r>
            <a:r>
              <a:rPr lang="en-US" dirty="0"/>
              <a:t>1992, Junior Colleges were established to upgrade the training level of Saudi nurses and to train students who completed high school, i.e. 12 years of schooling. </a:t>
            </a:r>
            <a:endParaRPr lang="en-US" dirty="0" smtClean="0"/>
          </a:p>
          <a:p>
            <a:r>
              <a:rPr lang="en-US" dirty="0" smtClean="0"/>
              <a:t>For </a:t>
            </a:r>
            <a:r>
              <a:rPr lang="en-US" dirty="0"/>
              <a:t>several years the MOH continued to operate </a:t>
            </a:r>
            <a:r>
              <a:rPr lang="en-US" u="sng" dirty="0"/>
              <a:t>two levels of Nursing education</a:t>
            </a:r>
            <a:r>
              <a:rPr lang="en-US" dirty="0"/>
              <a:t> namely the Post Intermediate Nursing Institutes and the Post High School Nursing Colleges. </a:t>
            </a:r>
            <a:endParaRPr lang="en-US" dirty="0" smtClean="0"/>
          </a:p>
          <a:p>
            <a:r>
              <a:rPr lang="en-US" dirty="0" smtClean="0"/>
              <a:t>Nurses </a:t>
            </a:r>
            <a:r>
              <a:rPr lang="en-US" dirty="0"/>
              <a:t>who graduated from these programs were hired only in the MOH.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67185" y="732683"/>
            <a:ext cx="85958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728" indent="0">
              <a:buNone/>
            </a:pPr>
            <a:r>
              <a:rPr lang="en-US" sz="2000" b="1" dirty="0">
                <a:solidFill>
                  <a:srgbClr val="002060"/>
                </a:solidFill>
              </a:rPr>
              <a:t>Development of Nursing Education in Saudi </a:t>
            </a:r>
            <a:r>
              <a:rPr lang="en-US" sz="2000" b="1" dirty="0" smtClean="0">
                <a:solidFill>
                  <a:srgbClr val="002060"/>
                </a:solidFill>
              </a:rPr>
              <a:t>Arabia (</a:t>
            </a:r>
            <a:r>
              <a:rPr lang="en-US" sz="2000" b="1" dirty="0" err="1" smtClean="0">
                <a:solidFill>
                  <a:srgbClr val="002060"/>
                </a:solidFill>
              </a:rPr>
              <a:t>contd</a:t>
            </a:r>
            <a:r>
              <a:rPr lang="en-US" sz="2000" b="1" dirty="0" smtClean="0">
                <a:solidFill>
                  <a:srgbClr val="002060"/>
                </a:solidFill>
              </a:rPr>
              <a:t>)</a:t>
            </a:r>
            <a:endParaRPr lang="en-US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6774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79136"/>
          </a:xfrm>
        </p:spPr>
        <p:txBody>
          <a:bodyPr/>
          <a:lstStyle/>
          <a:p>
            <a:r>
              <a:rPr lang="en-US" dirty="0"/>
              <a:t>However, the MOH continued to </a:t>
            </a:r>
            <a:r>
              <a:rPr lang="en-US" u="sng" dirty="0"/>
              <a:t>upgrade its Nursing Programs</a:t>
            </a:r>
            <a:r>
              <a:rPr lang="en-US" dirty="0"/>
              <a:t> for the purpose of improving the quality of Saudi Nurses entering the labor market.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MOH upgraded its </a:t>
            </a:r>
            <a:r>
              <a:rPr lang="en-US" u="sng" dirty="0"/>
              <a:t>Health Institutes to Colleges of Health Science</a:t>
            </a:r>
            <a:r>
              <a:rPr lang="en-US" dirty="0"/>
              <a:t> to enroll students of Post-High School and train them for three years. </a:t>
            </a:r>
            <a:endParaRPr lang="en-US" dirty="0" smtClean="0"/>
          </a:p>
          <a:p>
            <a:r>
              <a:rPr lang="en-US" dirty="0" smtClean="0"/>
              <a:t>As </a:t>
            </a:r>
            <a:r>
              <a:rPr lang="en-US" dirty="0"/>
              <a:t>a result, in 2008, only four Health Institutes remained, in contrast with 33 Health Science Colleges (15 for males and 18 for females).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67185" y="732683"/>
            <a:ext cx="85958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728" indent="0">
              <a:buNone/>
            </a:pPr>
            <a:r>
              <a:rPr lang="en-US" sz="2000" b="1" dirty="0">
                <a:solidFill>
                  <a:srgbClr val="002060"/>
                </a:solidFill>
              </a:rPr>
              <a:t>Development of Nursing Education in Saudi </a:t>
            </a:r>
            <a:r>
              <a:rPr lang="en-US" sz="2000" b="1" dirty="0" smtClean="0">
                <a:solidFill>
                  <a:srgbClr val="002060"/>
                </a:solidFill>
              </a:rPr>
              <a:t>Arabia (</a:t>
            </a:r>
            <a:r>
              <a:rPr lang="en-US" sz="2000" b="1" dirty="0" err="1" smtClean="0">
                <a:solidFill>
                  <a:srgbClr val="002060"/>
                </a:solidFill>
              </a:rPr>
              <a:t>contd</a:t>
            </a:r>
            <a:r>
              <a:rPr lang="en-US" sz="2000" b="1" dirty="0" smtClean="0">
                <a:solidFill>
                  <a:srgbClr val="002060"/>
                </a:solidFill>
              </a:rPr>
              <a:t>)</a:t>
            </a:r>
            <a:endParaRPr lang="en-US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0982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660136"/>
          </a:xfrm>
        </p:spPr>
        <p:txBody>
          <a:bodyPr/>
          <a:lstStyle/>
          <a:p>
            <a:pPr marL="109728" indent="0">
              <a:buNone/>
            </a:pPr>
            <a:r>
              <a:rPr lang="en-US" b="1" dirty="0" smtClean="0">
                <a:solidFill>
                  <a:srgbClr val="002060"/>
                </a:solidFill>
              </a:rPr>
              <a:t>Learning objectives</a:t>
            </a:r>
          </a:p>
          <a:p>
            <a:pPr marL="109728" indent="0">
              <a:buNone/>
            </a:pPr>
            <a:endParaRPr lang="en-US" b="1" dirty="0" smtClean="0">
              <a:solidFill>
                <a:srgbClr val="002060"/>
              </a:solidFill>
            </a:endParaRPr>
          </a:p>
          <a:p>
            <a:r>
              <a:rPr lang="en-US" dirty="0" smtClean="0"/>
              <a:t>After completion of unit 4, students are expected to be able to:</a:t>
            </a:r>
          </a:p>
          <a:p>
            <a:endParaRPr lang="en-US" dirty="0" smtClean="0"/>
          </a:p>
          <a:p>
            <a:pPr lvl="1"/>
            <a:r>
              <a:rPr lang="en-US" dirty="0" smtClean="0">
                <a:solidFill>
                  <a:srgbClr val="002060"/>
                </a:solidFill>
              </a:rPr>
              <a:t>Differentiate the various education programs for nursing</a:t>
            </a:r>
          </a:p>
          <a:p>
            <a:pPr lvl="1"/>
            <a:endParaRPr lang="en-US" dirty="0" smtClean="0">
              <a:solidFill>
                <a:srgbClr val="002060"/>
              </a:solidFill>
            </a:endParaRPr>
          </a:p>
          <a:p>
            <a:pPr lvl="1"/>
            <a:r>
              <a:rPr lang="en-US" dirty="0" smtClean="0">
                <a:solidFill>
                  <a:srgbClr val="002060"/>
                </a:solidFill>
              </a:rPr>
              <a:t>Discuss at least 3 trends in nursing education</a:t>
            </a:r>
          </a:p>
          <a:p>
            <a:pPr lvl="1"/>
            <a:endParaRPr lang="en-US" dirty="0" smtClean="0">
              <a:solidFill>
                <a:srgbClr val="002060"/>
              </a:solidFill>
            </a:endParaRPr>
          </a:p>
          <a:p>
            <a:pPr lvl="1"/>
            <a:r>
              <a:rPr lang="en-US" dirty="0" smtClean="0">
                <a:solidFill>
                  <a:srgbClr val="002060"/>
                </a:solidFill>
              </a:rPr>
              <a:t>Discuss the development of nursing education in Saudi Arabia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06247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355336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The </a:t>
            </a:r>
            <a:r>
              <a:rPr lang="en-US" u="sng" dirty="0"/>
              <a:t>College of Nursing at the King Saud University</a:t>
            </a:r>
            <a:r>
              <a:rPr lang="en-US" dirty="0"/>
              <a:t> in Riyadh established the first Bachelor of Science in Nursing program (BSN) in 1976.  </a:t>
            </a:r>
            <a:endParaRPr lang="en-US" dirty="0" smtClean="0"/>
          </a:p>
          <a:p>
            <a:r>
              <a:rPr lang="en-US" dirty="0" smtClean="0"/>
              <a:t>Later </a:t>
            </a:r>
            <a:r>
              <a:rPr lang="en-US" dirty="0"/>
              <a:t>in 1987, it introduced a Master of Science in Nursing.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BSN program was introduced at King </a:t>
            </a:r>
            <a:r>
              <a:rPr lang="en-US" dirty="0" err="1"/>
              <a:t>Abdulaziz</a:t>
            </a:r>
            <a:r>
              <a:rPr lang="en-US" dirty="0"/>
              <a:t> University in Jeddah in 1977. </a:t>
            </a:r>
            <a:endParaRPr lang="en-US" dirty="0" smtClean="0"/>
          </a:p>
          <a:p>
            <a:r>
              <a:rPr lang="en-US" dirty="0" smtClean="0"/>
              <a:t>King </a:t>
            </a:r>
            <a:r>
              <a:rPr lang="en-US" dirty="0"/>
              <a:t>Faisal University in Dammam, the largest city in the Eastern Province, established its first Nursing Bachelors Degree Program in 1987. </a:t>
            </a:r>
            <a:endParaRPr lang="en-US" dirty="0" smtClean="0"/>
          </a:p>
          <a:p>
            <a:r>
              <a:rPr lang="en-US" dirty="0" smtClean="0"/>
              <a:t>BSN </a:t>
            </a:r>
            <a:r>
              <a:rPr lang="en-US" dirty="0"/>
              <a:t>programs were started in other institutions such as the National Guard Nursing School in Riyadh and Jeddah, the Dar </a:t>
            </a:r>
            <a:r>
              <a:rPr lang="en-US" dirty="0" err="1"/>
              <a:t>Alhikma</a:t>
            </a:r>
            <a:r>
              <a:rPr lang="en-US" dirty="0"/>
              <a:t> Nursing School in Jeddah and the Nursing College at Umm </a:t>
            </a:r>
            <a:r>
              <a:rPr lang="en-US" dirty="0" err="1"/>
              <a:t>Alqura</a:t>
            </a:r>
            <a:r>
              <a:rPr lang="en-US" dirty="0"/>
              <a:t> University in Madinah. 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67185" y="732683"/>
            <a:ext cx="85958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728" indent="0">
              <a:buNone/>
            </a:pPr>
            <a:r>
              <a:rPr lang="en-US" sz="2000" b="1" dirty="0">
                <a:solidFill>
                  <a:srgbClr val="002060"/>
                </a:solidFill>
              </a:rPr>
              <a:t>Development of Nursing Education in Saudi </a:t>
            </a:r>
            <a:r>
              <a:rPr lang="en-US" sz="2000" b="1" dirty="0" smtClean="0">
                <a:solidFill>
                  <a:srgbClr val="002060"/>
                </a:solidFill>
              </a:rPr>
              <a:t>Arabia (</a:t>
            </a:r>
            <a:r>
              <a:rPr lang="en-US" sz="2000" b="1" dirty="0" err="1" smtClean="0">
                <a:solidFill>
                  <a:srgbClr val="002060"/>
                </a:solidFill>
              </a:rPr>
              <a:t>contd</a:t>
            </a:r>
            <a:r>
              <a:rPr lang="en-US" sz="2000" b="1" dirty="0" smtClean="0">
                <a:solidFill>
                  <a:srgbClr val="002060"/>
                </a:solidFill>
              </a:rPr>
              <a:t>)</a:t>
            </a:r>
            <a:endParaRPr lang="en-US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6774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126736"/>
          </a:xfrm>
        </p:spPr>
        <p:txBody>
          <a:bodyPr/>
          <a:lstStyle/>
          <a:p>
            <a:r>
              <a:rPr lang="en-US" u="sng" dirty="0"/>
              <a:t>Today</a:t>
            </a:r>
            <a:r>
              <a:rPr lang="en-US" dirty="0"/>
              <a:t> there are over fifteen schools offering BSN Programs in-Kingdom. All other programs were ceased since June 2011.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67185" y="732683"/>
            <a:ext cx="85958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728" indent="0">
              <a:buNone/>
            </a:pPr>
            <a:r>
              <a:rPr lang="en-US" sz="2000" b="1" dirty="0">
                <a:solidFill>
                  <a:srgbClr val="002060"/>
                </a:solidFill>
              </a:rPr>
              <a:t>Development of Nursing Education in Saudi </a:t>
            </a:r>
            <a:r>
              <a:rPr lang="en-US" sz="2000" b="1" dirty="0" smtClean="0">
                <a:solidFill>
                  <a:srgbClr val="002060"/>
                </a:solidFill>
              </a:rPr>
              <a:t>Arabia (</a:t>
            </a:r>
            <a:r>
              <a:rPr lang="en-US" sz="2000" b="1" dirty="0" err="1" smtClean="0">
                <a:solidFill>
                  <a:srgbClr val="002060"/>
                </a:solidFill>
              </a:rPr>
              <a:t>contd</a:t>
            </a:r>
            <a:r>
              <a:rPr lang="en-US" sz="2000" b="1" dirty="0" smtClean="0">
                <a:solidFill>
                  <a:srgbClr val="002060"/>
                </a:solidFill>
              </a:rPr>
              <a:t>)</a:t>
            </a:r>
            <a:endParaRPr lang="en-US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9760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44036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 smtClean="0"/>
              <a:t>Reference</a:t>
            </a:r>
          </a:p>
          <a:p>
            <a:r>
              <a:rPr lang="en-US" dirty="0" smtClean="0"/>
              <a:t>Cherry, B. &amp; Jacob, S.R. (2011). Contemporary nursing: Issues, Trends &amp; Management (5</a:t>
            </a:r>
            <a:r>
              <a:rPr lang="en-US" baseline="30000" dirty="0" smtClean="0"/>
              <a:t>th</a:t>
            </a:r>
            <a:r>
              <a:rPr lang="en-US" dirty="0" smtClean="0"/>
              <a:t> ed.). St. Louis, Missouri: Elsevier Mosby.</a:t>
            </a:r>
          </a:p>
          <a:p>
            <a:r>
              <a:rPr lang="en-US" u="sng" dirty="0">
                <a:hlinkClick r:id="rId2"/>
              </a:rPr>
              <a:t>http://www.kfshrc.edu.sa/wps/portal/En/!ut/p/c0/04_SB8K8xLLM9MSSzPy8xBz9CP0os_jQEH9nSydDRwODAHdzA09jR_dgP3dPYwMDQ_2CbEdFABznDZ8!/?WCM_PORTLET=PC_7_UTOC9B1A0GFD40I3AMK1VO30O1_WCM&amp;WCM_GLOBAL_CONTEXT=/wps/wcm/connect/kfshrc_lib/KFSH_BP/Nursing/Career+Opportunities/Specific+information+for+Saudi+Nurses/Development+of+Nursing+Education+in+Saudi+Arabia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6184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Dell\Documents\My Scans\scan0002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4564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Dell\Documents\My Scans\scan0001.t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2" b="52161"/>
          <a:stretch/>
        </p:blipFill>
        <p:spPr bwMode="auto">
          <a:xfrm>
            <a:off x="18472" y="0"/>
            <a:ext cx="9125528" cy="66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9272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Dell\Documents\My Scans\scan0001.t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2" b="85226"/>
          <a:stretch/>
        </p:blipFill>
        <p:spPr bwMode="auto">
          <a:xfrm>
            <a:off x="18472" y="0"/>
            <a:ext cx="9125528" cy="928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Dell\Documents\My Scans\scan0001.t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63" b="1828"/>
          <a:stretch/>
        </p:blipFill>
        <p:spPr bwMode="auto">
          <a:xfrm>
            <a:off x="18472" y="928048"/>
            <a:ext cx="9125528" cy="5920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588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ell\Documents\My Scans\scan0003.t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754"/>
          <a:stretch/>
        </p:blipFill>
        <p:spPr bwMode="auto">
          <a:xfrm>
            <a:off x="76200" y="80772"/>
            <a:ext cx="8915400" cy="6167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820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ell\Documents\My Scans\scan0003.t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15" b="67372"/>
          <a:stretch/>
        </p:blipFill>
        <p:spPr bwMode="auto">
          <a:xfrm>
            <a:off x="76200" y="1066800"/>
            <a:ext cx="8915400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Dell\Documents\My Scans\scan0006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039"/>
          <a:stretch/>
        </p:blipFill>
        <p:spPr bwMode="auto">
          <a:xfrm>
            <a:off x="8860" y="0"/>
            <a:ext cx="9135140" cy="887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1150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ell\Documents\My Scans\scan0003.t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21" b="54297"/>
          <a:stretch/>
        </p:blipFill>
        <p:spPr bwMode="auto">
          <a:xfrm>
            <a:off x="76200" y="887104"/>
            <a:ext cx="9067800" cy="4490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Dell\Documents\My Scans\scan0006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039"/>
          <a:stretch/>
        </p:blipFill>
        <p:spPr bwMode="auto">
          <a:xfrm>
            <a:off x="8860" y="0"/>
            <a:ext cx="9135140" cy="887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7226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ell\Documents\My Scans\scan0003.t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016" b="33891"/>
          <a:stretch/>
        </p:blipFill>
        <p:spPr bwMode="auto">
          <a:xfrm>
            <a:off x="76200" y="887104"/>
            <a:ext cx="9067800" cy="467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Dell\Documents\My Scans\scan0006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039"/>
          <a:stretch/>
        </p:blipFill>
        <p:spPr bwMode="auto">
          <a:xfrm>
            <a:off x="8860" y="0"/>
            <a:ext cx="9135140" cy="887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5450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446</TotalTime>
  <Words>731</Words>
  <Application>Microsoft Office PowerPoint</Application>
  <PresentationFormat>On-screen Show (4:3)</PresentationFormat>
  <Paragraphs>44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Urban</vt:lpstr>
      <vt:lpstr>Nurs 430  Part 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Dell</dc:creator>
  <cp:lastModifiedBy>abdalshehri</cp:lastModifiedBy>
  <cp:revision>8</cp:revision>
  <dcterms:created xsi:type="dcterms:W3CDTF">2016-02-02T09:41:49Z</dcterms:created>
  <dcterms:modified xsi:type="dcterms:W3CDTF">2017-10-14T19:34:36Z</dcterms:modified>
</cp:coreProperties>
</file>