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307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842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EFC4F-B004-4276-84A2-4DB3806F51EC}" type="datetimeFigureOut">
              <a:rPr lang="en-US" smtClean="0"/>
              <a:pPr/>
              <a:t>12/29/2016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EB6D-2937-41BC-A72A-F45847C023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EFC4F-B004-4276-84A2-4DB3806F51EC}" type="datetimeFigureOut">
              <a:rPr lang="en-US" smtClean="0"/>
              <a:pPr/>
              <a:t>12/29/2016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EB6D-2937-41BC-A72A-F45847C023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EFC4F-B004-4276-84A2-4DB3806F51EC}" type="datetimeFigureOut">
              <a:rPr lang="en-US" smtClean="0"/>
              <a:pPr/>
              <a:t>12/29/2016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EB6D-2937-41BC-A72A-F45847C023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EFC4F-B004-4276-84A2-4DB3806F51EC}" type="datetimeFigureOut">
              <a:rPr lang="en-US" smtClean="0"/>
              <a:pPr/>
              <a:t>12/29/2016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EB6D-2937-41BC-A72A-F45847C023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EFC4F-B004-4276-84A2-4DB3806F51EC}" type="datetimeFigureOut">
              <a:rPr lang="en-US" smtClean="0"/>
              <a:pPr/>
              <a:t>12/29/2016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EB6D-2937-41BC-A72A-F45847C023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EFC4F-B004-4276-84A2-4DB3806F51EC}" type="datetimeFigureOut">
              <a:rPr lang="en-US" smtClean="0"/>
              <a:pPr/>
              <a:t>12/29/2016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EB6D-2937-41BC-A72A-F45847C023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EFC4F-B004-4276-84A2-4DB3806F51EC}" type="datetimeFigureOut">
              <a:rPr lang="en-US" smtClean="0"/>
              <a:pPr/>
              <a:t>12/29/2016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EB6D-2937-41BC-A72A-F45847C023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EFC4F-B004-4276-84A2-4DB3806F51EC}" type="datetimeFigureOut">
              <a:rPr lang="en-US" smtClean="0"/>
              <a:pPr/>
              <a:t>12/29/2016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EB6D-2937-41BC-A72A-F45847C023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EFC4F-B004-4276-84A2-4DB3806F51EC}" type="datetimeFigureOut">
              <a:rPr lang="en-US" smtClean="0"/>
              <a:pPr/>
              <a:t>12/29/2016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EB6D-2937-41BC-A72A-F45847C023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EFC4F-B004-4276-84A2-4DB3806F51EC}" type="datetimeFigureOut">
              <a:rPr lang="en-US" smtClean="0"/>
              <a:pPr/>
              <a:t>12/29/2016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EB6D-2937-41BC-A72A-F45847C023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EFC4F-B004-4276-84A2-4DB3806F51EC}" type="datetimeFigureOut">
              <a:rPr lang="en-US" smtClean="0"/>
              <a:pPr/>
              <a:t>12/29/2016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F35EB6D-2937-41BC-A72A-F45847C023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الأيقونة لإضافة صورة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9EFC4F-B004-4276-84A2-4DB3806F51EC}" type="datetimeFigureOut">
              <a:rPr lang="en-US" smtClean="0"/>
              <a:pPr/>
              <a:t>12/29/2016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F35EB6D-2937-41BC-A72A-F45847C0233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hyperlink" Target="http://www.google.com.sa/url?sa=i&amp;source=images&amp;cd=&amp;cad=rja&amp;docid=gURpjtvPoJCSlM&amp;tbnid=jcG-3LlPTd3GjM:&amp;ved=0CAgQjRwwAA&amp;url=http://microbewiki.kenyon.edu/index.php/Merismopedia&amp;ei=ybIYUY7rH4jntQbX74HQDg&amp;psig=AFQjCNFUz2cQWyHxVHPRQc8yAaZQDRPazw&amp;ust=136065952954502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sa/url?sa=i&amp;source=images&amp;cd=&amp;cad=rja&amp;docid=Dv-L9bvjDtYxPM&amp;tbnid=VciTB_UDCRA73M:&amp;ved=0CAgQjRwwADha&amp;url=http://www.flickr.com/photos/microcosmo/4001704503/&amp;ei=HLYYUZuBMPSS0QXVioCQDQ&amp;psig=AFQjCNHglJRdDAROs9JhpbAsc4e6ebZPow&amp;ust=1360660380830354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://www.google.com.sa/url?sa=i&amp;source=images&amp;cd=&amp;cad=rja&amp;docid=oKwWBe0NUJkKPM&amp;tbnid=OVXaOr2cAJNfYM:&amp;ved=0CAgQjRwwADgS&amp;url=http://cfb.unh.edu/phycokey/Choices/Cyanobacteria/cyano_colonies/MERISMOPEDIA/Merismopedia_Image_page.html&amp;ei=5LUYUbzPD4fI0QXV44D4AQ&amp;psig=AFQjCNHrAiNL6xrbymVoazvNts1gUlAfbA&amp;ust=1360660324294553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hyperlink" Target="http://www.google.com.sa/url?sa=i&amp;source=images&amp;cd=&amp;cad=rja&amp;docid=mVvpY9ZqPy2YfM&amp;tbnid=ZZFnpz1DLTATRM:&amp;ved=0CAgQjRwwAA&amp;url=http://protist.i.hosei.ac.jp/pdb/images/chlorophyta/pandorina/index.html&amp;ei=YOgZUfzBFMaY1AWS44DICg&amp;psig=AFQjCNEvLsTLmJ9Uz00POtgUWI7rqy5Yhw&amp;ust=136073878436123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hyperlink" Target="http://www.google.com.sa/url?sa=i&amp;source=images&amp;cd=&amp;cad=rja&amp;docid=5eLh6W7EMw9YwM&amp;tbnid=T-aesBZeHcDbyM:&amp;ved=0CAgQjRwwAA&amp;url=http://silicasecchidisk.conncoll.edu/LucidKeys/Carolina_Key/html/Pandorina_Main.html&amp;ei=iegZUZKBD7Hs0gWwvYHADw&amp;psig=AFQjCNFy4uhbmnwczRbiLlZLxQvl7YKnzA&amp;ust=1360738825270671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hyperlink" Target="http://www.google.com.sa/url?sa=i&amp;source=images&amp;cd=&amp;cad=rja&amp;docid=MGiaoXHHA_LZ_M&amp;tbnid=RSyxM2ed7ep_aM:&amp;ved=0CAgQjRwwAA&amp;url=http://botit.botany.wisc.edu/botany_130/Diversity/Chlorophyta/Pandorina.html&amp;ei=rOgZUYOkLYSa0QWj6YCwDg&amp;psig=AFQjCNFkhLJZmfb2HwVXYMmqjE7WqWis4A&amp;ust=136073886076581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jpeg"/><Relationship Id="rId4" Type="http://schemas.openxmlformats.org/officeDocument/2006/relationships/hyperlink" Target="http://www.google.com.sa/url?sa=i&amp;source=images&amp;cd=&amp;cad=rja&amp;docid=ugTqvP8_pEcKwM&amp;tbnid=qOfGp_wyYbDywM:&amp;ved=0CAgQjRwwADgZ&amp;url=http://eol.org/pages/11636/overview&amp;ei=wugZUeOXCIWX0QWQuYHACA&amp;psig=AFQjCNGGAGGS-y-VaeC6c3D0aBJhcIWtRQ&amp;ust=1360738882159106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hyperlink" Target="http://www.google.com.sa/url?sa=i&amp;source=images&amp;cd=&amp;cad=rja&amp;docid=MMF8WbtfuNdOEM&amp;tbnid=65vmV8Vs9wU-pM:&amp;ved=0CAgQjRwwAA&amp;url=http://www.fcps.edu/islandcreekes/ecology/euglena.htm&amp;ei=TeoZUbKsBqO90QXP4YCIDw&amp;psig=AFQjCNFCje__MxjywX63bh9Q_nwsj_IwUQ&amp;ust=136073927713107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hyperlink" Target="http://www.google.com.sa/url?sa=i&amp;source=images&amp;cd=&amp;cad=rja&amp;docid=P23QlZjf4-qVzM&amp;tbnid=4uCe81j_KSoMxM:&amp;ved=0CAgQjRwwAA&amp;url=http://www.photomacrography.net/forum/viewtopic.php?t=16566&amp;sid=5ea0b89479a3ca2e4dfdaa1d9d1676a4&amp;ei=b-oZUbbsG-Sa0QXs4YDQBA&amp;psig=AFQjCNFvLIOBsRcOg-PIcALLOrs52GASqA&amp;ust=1360739311486805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7.jpeg"/><Relationship Id="rId2" Type="http://schemas.openxmlformats.org/officeDocument/2006/relationships/hyperlink" Target="http://www.google.com.sa/url?sa=i&amp;source=images&amp;cd=&amp;cad=rja&amp;docid=S2ubXHMG2lB4YM&amp;tbnid=rVvZ2IKjzqM5gM:&amp;ved=0CAgQjRwwADhJ&amp;url=http://www.visualphotos.com/image/1x8466689/euglena_gracilis&amp;ei=nOoZUcOPHMmM0wXktICQCg&amp;psig=AFQjCNEH9pPB8NlaJIUiHc3J3KnG1VEGWw&amp;ust=136073935648900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sa/url?sa=i&amp;source=images&amp;cd=&amp;cad=rja&amp;docid=MMF8WbtfuNdOEM&amp;tbnid=fTr1cLpvyYz6qM:&amp;ved=0CAgQjRwwAA&amp;url=http://www.fcps.edu/islandcreekes/ecology/euglena.htm&amp;ei=VOoZUd7hF-Sq0QXpwoHYCQ&amp;psig=AFQjCNG-7RaiLGoo3_MlZPxSd-9ilvEFLQ&amp;ust=1360739284415707" TargetMode="External"/><Relationship Id="rId5" Type="http://schemas.openxmlformats.org/officeDocument/2006/relationships/image" Target="../media/image86.jpeg"/><Relationship Id="rId4" Type="http://schemas.openxmlformats.org/officeDocument/2006/relationships/hyperlink" Target="http://www.google.com.sa/url?sa=i&amp;source=images&amp;cd=&amp;cad=rja&amp;docid=rk_ZSr_41EUduM&amp;tbnid=Kv-Px5VwvT6MdM:&amp;ved=0CAgQjRwwADhJ&amp;url=http://sq.wikipedia.org/wiki/Skeda:Euglena.jpg&amp;ei=sOoZUZGeEqeb0QXut4D4BA&amp;psig=AFQjCNHfiHLreV2FR652IbDVOo3FYH3MLQ&amp;ust=1360739376328557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hyperlink" Target="http://www.google.com.sa/url?sa=i&amp;source=images&amp;cd=&amp;cad=rja&amp;docid=kcVCVi1N1_soJM&amp;tbnid=MpFQ7IiMtaVeVM:&amp;ved=0CAgQjRwwAA&amp;url=http://www.funk.co.nz/blog/science/volvox&amp;ei=ze4ZUcP-CMOd0QWT1IGgBQ&amp;psig=AFQjCNGasPalACI9F5qs0WnZhTyquccTpw&amp;ust=136074042917034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hyperlink" Target="http://www.google.com.sa/url?sa=i&amp;source=images&amp;cd=&amp;cad=rja&amp;docid=Evr3H80q66rCZM&amp;tbnid=hEvWaW_6zEXwnM:&amp;ved=0CAgQjRwwAA&amp;url=http://www.tumblr.com/tagged/volvox&amp;ei=IvQZUdOlDqW80QW_yYH4CA&amp;psig=AFQjCNF3LIRf-s2ENPx90Nnhrke-1Tbr9w&amp;ust=1360741794259761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hyperlink" Target="http://www.google.com.sa/url?sa=i&amp;source=images&amp;cd=&amp;cad=rja&amp;docid=zjPfwJ6bb_ThnM&amp;tbnid=BGkw19gGwqMvGM:&amp;ved=0CAgQjRwwAA&amp;url=http://www.dr-ralf-wagner.de/Volvox-englisch.html&amp;ei=bvQZUcboHqWG0AXhxIHIAg&amp;psig=AFQjCNHuw6zvePJSfNfT0EOAWzoBJFnWtg&amp;ust=1360741870540283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jpeg"/><Relationship Id="rId4" Type="http://schemas.openxmlformats.org/officeDocument/2006/relationships/hyperlink" Target="http://www.google.com.sa/url?sa=i&amp;source=images&amp;cd=&amp;cad=rja&amp;docid=3JfnjatB6cd4nM&amp;tbnid=f8ZpFJ5zhmEPwM:&amp;ved=0CAgQjRwwAA&amp;url=http://volvocales.pbworks.com/w/page/7566044/Volvox%20carteri&amp;ei=d_QZUZ2VCvGa1AXJoICQCQ&amp;psig=AFQjCNFsVdyBS2P365cUCW9egmb8k2yGvA&amp;ust=1360741879194796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hyperlink" Target="http://www.google.com.sa/url?sa=i&amp;source=images&amp;cd=&amp;cad=rja&amp;docid=X1pW_QdkQ6FMYM&amp;tbnid=0s8DcJRaiGnMjM:&amp;ved=0CAgQjRwwAA&amp;url=http://chlorella.co.nz/&amp;ei=IvYZUemxKoea1AWs24H4Bw&amp;psig=AFQjCNFfht6hmfqdYfHX1_lLTKSr-T7mXg&amp;ust=1360742306720245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jpeg"/><Relationship Id="rId4" Type="http://schemas.openxmlformats.org/officeDocument/2006/relationships/hyperlink" Target="http://www.google.com.sa/url?sa=i&amp;source=images&amp;cd=&amp;cad=rja&amp;docid=6zpq0Qzw7E1gVM&amp;tbnid=xE6HK56NRPyYFM:&amp;ved=0CAgQjRwwAA&amp;url=http://truespiritualgatherings.wordpress.com/2012/11/28/chlorella-metals/&amp;ei=K_YZUfCiFqmU0QXwt4HoCQ&amp;psig=AFQjCNGG9lB6D5Nc_Rr3eXP0YDkcJ7EBVA&amp;ust=1360742315400909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sa/url?sa=i&amp;source=images&amp;cd=&amp;cad=rja&amp;docid=WIJk3dkZT86riM&amp;tbnid=NJtjJbCQMMLW7M:&amp;ved=0CAgQjRwwAA&amp;url=http://www.glerl.noaa.gov/seagrant/GLWL/Algae/Cyanophyta/Cards/Gloeocapsa.html&amp;ei=fLcYUfLNKM-M0wXLyIHQDQ&amp;psig=AFQjCNF4RjbdE4EUkipV_ibO4y2wQWMbug&amp;ust=136066073270228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www.google.com.sa/url?sa=i&amp;source=images&amp;cd=&amp;cad=rja&amp;docid=lxe-zR_NUDFnJM&amp;tbnid=pjuTjPn18VE8EM:&amp;ved=0CAgQjRwwAA&amp;url=http://1010biology.blogspot.com/2010/09/lab-24-part-2.html&amp;ei=f7cYUaXCJefL0AWY44CADg&amp;psig=AFQjCNGz9r4MgK-EkdCilE2HLrW3hBtNQA&amp;ust=1360660735644198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hyperlink" Target="http://www.google.com.sa/url?sa=i&amp;source=images&amp;cd=&amp;cad=rja&amp;docid=wprcQ78MJmuGvM&amp;tbnid=oOObv1cGNzxaZM:&amp;ved=0CAgQjRwwAA&amp;url=http://botany.natur.cuni.cz/algo/CAUP/H1998_Chlorella_vulgaris.htm&amp;ei=NvYZUZbXOurJ0QWx0oHoCw&amp;psig=AFQjCNFqefxEFHZ0Q62wyHzw-liZG633OA&amp;ust=1360742326993372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jpeg"/><Relationship Id="rId4" Type="http://schemas.openxmlformats.org/officeDocument/2006/relationships/hyperlink" Target="http://www.google.com.sa/url?sa=i&amp;source=images&amp;cd=&amp;cad=rja&amp;docid=myc_58mHeckVjM&amp;tbnid=0CWRTj024CWdeM:&amp;ved=0CAgQjRwwAA&amp;url=http://plantphys.info/plant_biology/labaids/zygnemophyceae.shtml&amp;ei=QfYZUbGwAe-20QW19IDIBQ&amp;psig=AFQjCNEnJQwgnxXmJrRDKaCp_LdcRuYBBA&amp;ust=1360742337058658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hyperlink" Target="http://www.google.com.sa/url?sa=i&amp;source=images&amp;cd=&amp;cad=rja&amp;docid=KCsbDwwDU8Nt5M&amp;tbnid=ENKA_D2eq8AHcM:&amp;ved=0CAgQjRwwAA&amp;url=http://protist.i.hosei.ac.jp/pdb/Images/Chlorophyta/Spirogyra/&amp;ei=y_kZUfS2HuGj0QXM7YGQAw&amp;psig=AFQjCNECmic_Jxhd2bwyx_UNozbj2IBMEQ&amp;ust=1360743243525236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hyperlink" Target="http://www.google.com.sa/url?sa=i&amp;source=images&amp;cd=&amp;cad=rja&amp;docid=06oqYFnJstcT1M&amp;tbnid=3iEw81ghOe6OHM:&amp;ved=0CAgQjRwwAA&amp;url=http://bioweb.uwlax.edu/bio203/2010/fenske_megh/&amp;ei=2vkZUfKyLujE0QWQ44C4CA&amp;psig=AFQjCNHEaTU05gUAX9hMAmEqGG5__wfdKQ&amp;ust=1360743258787251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hyperlink" Target="http://www.google.com.sa/url?sa=i&amp;source=images&amp;cd=&amp;cad=rja&amp;docid=myc_58mHeckVjM&amp;tbnid=8xSJ_L9dSYiNPM:&amp;ved=0CAgQjRwwAA&amp;url=http://plantphys.info/plant_biology/labaids/zygnemophyceae.shtml&amp;ei=7fkZUZeDEKG60QWVh4DYDw&amp;psig=AFQjCNFnk_Fq-iSAkiD-OLoOsciN_YLGKQ&amp;ust=136074327729338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1.jpeg"/><Relationship Id="rId2" Type="http://schemas.openxmlformats.org/officeDocument/2006/relationships/hyperlink" Target="http://www.google.com.sa/url?sa=i&amp;source=images&amp;cd=&amp;cad=rja&amp;docid=9nJ8q8oagXHAsM&amp;tbnid=gFVOUC9MmjJ6eM:&amp;ved=0CAgQjRwwAA&amp;url=http://enpub.fulton.asu.edu/pwest/myweb/Taste%20and%20Odor%20Stuff/Taxonomic%20guide/Guide_Images/Gloeocapsa_photos.html&amp;ei=hLcYUZrCC46o0AX-qoBA&amp;psig=AFQjCNFZOT_ajnyAswGj_TmG4PE6LuUKHA&amp;ust=136066074022052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sa/url?sa=i&amp;source=images&amp;cd=&amp;cad=rja&amp;docid=lLE6GMp2rFTJiM&amp;tbnid=GWixRXfEtvpoEM:&amp;ved=0CAgQjRwwADgY&amp;url=http://greenwaterlab.com/photo_algal_3.htm&amp;ei=prcYUbe-LNLJ0AWHy4G4Cg&amp;psig=AFQjCNGcAWLiCdmfKVo8-MOO4OOUirN9hQ&amp;ust=1360660774773373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www.google.com.sa/url?sa=i&amp;source=images&amp;cd=&amp;cad=rja&amp;docid=M22MVdkZ4n2FXM&amp;tbnid=XTDv0-WXel4sKM:&amp;ved=0CAgQjRwwADgY&amp;url=http://cfb.unh.edu/phycokey/Choices/Cyanobacteria/cyano_colonies/GLOEOCAPSA/Gloeocapsa_Image_page.html&amp;ei=krcYUdKkEMmR0QWN1oCYBw&amp;psig=AFQjCNHyY-5zueyhC1Id-RZv6rs669EEgg&amp;ust=1360660754294755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m.sa/url?sa=i&amp;source=images&amp;cd=&amp;cad=rja&amp;docid=5COogOBu5zZK-M&amp;tbnid=BVoFbfo3seBK4M:&amp;ved=0CAgQjRwwAA&amp;url=http://protist.i.hosei.ac.jp/pdb/images/Prokaryotes/Chroococcaceae/Chroococcus/turgidus/index.html&amp;ei=ArkYUdiLFMWV0QXrzIGQCA&amp;psig=AFQjCNGB44dsX42ItdWxNVY2KpH13WssSg&amp;ust=136066112236043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hyperlink" Target="http://www.google.com.sa/url?sa=i&amp;source=images&amp;cd=&amp;cad=rja&amp;docid=QO4M1jHHjtryJM&amp;tbnid=XjzyCg6iqKALNM:&amp;ved=0CAgQjRwwAA&amp;url=http://protist.i.hosei.ac.jp/PDB/images/Prokaryotes/Chroococcaceae/Chroococcus/turgidus/Chroococcus_1c.html&amp;ei=CrkYUYbCKejZ0QWEz4DoBg&amp;psig=AFQjCNH_HEk0YGPB2saWPImddKHIYwarKQ&amp;ust=136066113072232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://www.google.com.sa/url?sa=i&amp;source=images&amp;cd=&amp;cad=rja&amp;docid=PuXY2_l7W81FiM&amp;tbnid=ODN6jIjOhtBNoM:&amp;ved=0CAgQjRwwADgY&amp;url=http://www.biologie.uni-hamburg.de/b-online/e42/cyanococ.htm&amp;ei=ELkYUc-pOIja0QX7g4D4Aw&amp;psig=AFQjCNEqdaHgnv_sP92Kb0Y8sXHclgcLAA&amp;ust=136066113695206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sa/url?sa=i&amp;source=images&amp;cd=&amp;cad=rja&amp;docid=mMxB7KxzjZ35zM&amp;tbnid=9_ZGapoCvf2XYM:&amp;ved=0CAgQjRwwADgx&amp;url=http://forum.mikroscopia.com/topic/828-chroococcus-turgidus-kutznaegeli/&amp;ei=y7kYUbniAqme0QXnrIDQBA&amp;psig=AFQjCNGkp0aC9-PObdBJjTU13fzZgitcsA&amp;ust=1360661323071498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www.google.com.sa/url?sa=i&amp;source=images&amp;cd=&amp;cad=rja&amp;docid=ZC9KmxvbnL2o0M&amp;tbnid=UDZR4WxXp2DL4M:&amp;ved=0CAgQjRwwAA&amp;url=http://uqu.edu.sa/page/ar/136468&amp;ei=wrkYUfDIBsrV0QXC8YGICw&amp;psig=AFQjCNHOhaIxOHTOBSuK3RwB3YrIlHksqA&amp;ust=1360661314163719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rgbClr val="00B050"/>
                </a:solidFill>
              </a:rPr>
              <a:t>انواع العوالق النباتية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ar-SA" sz="1800" b="1" dirty="0" smtClean="0">
                <a:solidFill>
                  <a:srgbClr val="FF0000"/>
                </a:solidFill>
              </a:rPr>
              <a:t>المعمل الثاني </a:t>
            </a:r>
            <a:endParaRPr lang="en-US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algalweb.net/Chon04/staurastarmig-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412776"/>
            <a:ext cx="3409950" cy="3343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08" name="Picture 4" descr="http://protist.i.hosei.ac.jp/PDB/Images/chlorophyta/staurastrum/Eustaurastrum/Radiatiformes/arctiscon/sp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4835236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5- </a:t>
            </a:r>
            <a:r>
              <a:rPr lang="en-US" b="1" dirty="0" err="1" smtClean="0"/>
              <a:t>Miacrocystis</a:t>
            </a:r>
            <a:endParaRPr lang="ar-SA" b="1" dirty="0"/>
          </a:p>
        </p:txBody>
      </p:sp>
      <p:pic>
        <p:nvPicPr>
          <p:cNvPr id="22530" name="Picture 2" descr="http://protist.i.hosei.ac.jp/PDB/Images/Prokaryotes/Chroococcaceae/Microcystis/Microcystis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0342" y="1844824"/>
            <a:ext cx="3861532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2" name="Picture 4" descr="http://protist.i.hosei.ac.jp/pdb/images/Prokaryotes/Chroococcaceae/Microcystis/sp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4654312" cy="33569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upload.wikimedia.org/wikipedia/commons/b/b4/Microcystis_aeruginos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980728"/>
            <a:ext cx="4608512" cy="42484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6" name="Picture 4" descr="http://www.noaanews.noaa.gov/stories2006/images/hab-microcystis-bloom-hamilton-harbor-lake-ontario-08-18-2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08720"/>
            <a:ext cx="3600400" cy="4392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+mn-lt"/>
              </a:rPr>
              <a:t>6- </a:t>
            </a:r>
            <a:r>
              <a:rPr lang="en-US" b="1" dirty="0" err="1" smtClean="0">
                <a:latin typeface="+mn-lt"/>
              </a:rPr>
              <a:t>Closterium</a:t>
            </a:r>
            <a:endParaRPr lang="ar-SA" b="1" dirty="0">
              <a:latin typeface="+mn-lt"/>
            </a:endParaRPr>
          </a:p>
        </p:txBody>
      </p:sp>
      <p:pic>
        <p:nvPicPr>
          <p:cNvPr id="24578" name="Picture 2" descr="http://www.microscope-microscope.org/gallery/Mark-Simmons/images/closter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772816"/>
            <a:ext cx="3898776" cy="4550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580" name="Picture 4" descr="http://www.ohio.edu/plantbio/vislab/algaeimage/jpegs/Closter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72816"/>
            <a:ext cx="3713483" cy="45527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www.rbgsyd.nsw.gov.au/__data/assets/image/0007/47356/closteriu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340768"/>
            <a:ext cx="4566145" cy="41044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8" name="Picture 8" descr="http://t1.gstatic.com/images?q=tbn:ANd9GcQpd9W5Iv9dtAYWn1FM0La9KPXhgjdiQ6zyQ8N0c7mGX7_1FoIUo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18806"/>
            <a:ext cx="3653105" cy="41044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7- </a:t>
            </a:r>
            <a:r>
              <a:rPr lang="en-US" b="1" dirty="0" err="1" smtClean="0"/>
              <a:t>Oscillatoria</a:t>
            </a:r>
            <a:endParaRPr lang="ar-SA" b="1" dirty="0"/>
          </a:p>
        </p:txBody>
      </p:sp>
      <p:pic>
        <p:nvPicPr>
          <p:cNvPr id="26626" name="Picture 2" descr="http://silicasecchidisk.conncoll.edu/Pics/Other%20Algae/Blue_Green%20jpegs/Oscillatoria_Key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700808"/>
            <a:ext cx="3429000" cy="3888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28" name="Picture 4" descr="http://protist.i.hosei.ac.jp/PDB/Images/Prokaryotes/Oscillatoriaceae/Oscillatoria/princeps/sp_1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4732642" cy="3888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biosci.ohio-state.edu/~plantbio/osu_pcmb/pcmb_lab_resources/images/slide-viewer/mag_glass/Oscillator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836712"/>
            <a:ext cx="3672407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652" name="Picture 4" descr="http://imgc.allpostersimages.com/images/P-473-488-90/38/3810/XLOIF00Z/posters/michael-abbey-living-oscillatoria-tenuis-cyanobacteria-brightfie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6712"/>
            <a:ext cx="4505325" cy="41044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8- </a:t>
            </a:r>
            <a:r>
              <a:rPr lang="en-US" b="1" dirty="0" err="1" smtClean="0"/>
              <a:t>Cosmarium</a:t>
            </a:r>
            <a:endParaRPr lang="ar-SA" b="1" dirty="0"/>
          </a:p>
        </p:txBody>
      </p:sp>
      <p:pic>
        <p:nvPicPr>
          <p:cNvPr id="28674" name="Picture 2" descr="http://silicasecchidisk.conncoll.edu/Pics/Other%20Algae/Green_jpegs/Cosmarium_Key1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204864"/>
            <a:ext cx="3908371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6" name="Picture 4" descr="http://www.botany.wisc.edu/courses/botany_330/images/LabFinalExam/cosmarium400xl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1" y="2132856"/>
            <a:ext cx="4029075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protist.i.hosei.ac.jp/pdb/images/chlorophyta/cosmarium/Cosmar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20688"/>
            <a:ext cx="7499887" cy="53285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9- </a:t>
            </a:r>
            <a:r>
              <a:rPr lang="en-US" b="1" dirty="0" err="1" smtClean="0"/>
              <a:t>Gloeotrichia</a:t>
            </a:r>
            <a:endParaRPr lang="ar-SA" b="1" dirty="0"/>
          </a:p>
        </p:txBody>
      </p:sp>
      <p:pic>
        <p:nvPicPr>
          <p:cNvPr id="30722" name="Picture 2" descr="http://forum.mikroscopia.com/uploads/post-20-11527056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929649"/>
            <a:ext cx="4028866" cy="4464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24" name="Picture 4" descr="http://www.biolib.cz/IMG/GAL/123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4104456" cy="44089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ar-SA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ar-SA" sz="4000" b="1" dirty="0" smtClean="0">
                <a:solidFill>
                  <a:schemeClr val="accent2">
                    <a:lumMod val="75000"/>
                  </a:schemeClr>
                </a:solidFill>
              </a:rPr>
              <a:t>توجد انواع مختلفة من العوالق وسنتناول اليوم مجموعة من العوالق النباتية </a:t>
            </a:r>
            <a:endParaRPr lang="en-US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www.discoverlife.org/IM/I_MWS/1025/320/Gloeotrichia_echinulata,I_MWS102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3960441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750" name="Picture 6" descr="http://galerie.sinicearasy.cz/galerie/Cyanobacteria/Nostocales/Gloeotrichia/Gloeotrichia%20intermedia/Gloeotrichia_intermedi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12776"/>
            <a:ext cx="3819575" cy="39225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en-US" b="1" dirty="0" smtClean="0"/>
              <a:t>10- </a:t>
            </a:r>
            <a:r>
              <a:rPr lang="en-US" b="1" dirty="0" err="1" smtClean="0"/>
              <a:t>Desmidium</a:t>
            </a:r>
            <a:endParaRPr lang="ar-SA" b="1" dirty="0"/>
          </a:p>
        </p:txBody>
      </p:sp>
      <p:pic>
        <p:nvPicPr>
          <p:cNvPr id="32770" name="Picture 2" descr="http://protist.i.hosei.ac.jp/pdb/images/Chlorophyta/Desmidium/Desmi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556792"/>
            <a:ext cx="3812679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772" name="Picture 4" descr="http://protist.i.hosei.ac.jp/PDB/Images/Chlorophyta/Desmidium/aptogonum/aptogonum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4536504" cy="41209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k-state.edu/organismic/images/Desmi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60648"/>
            <a:ext cx="2911599" cy="19442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3796" name="Picture 4" descr="http://protist.i.hosei.ac.jp/pdb/Images/Chlorophyta/Desmidium/swartzii/swartzii_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348880"/>
            <a:ext cx="6039980" cy="41144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11- </a:t>
            </a:r>
            <a:r>
              <a:rPr lang="en-US" b="1" dirty="0" err="1" smtClean="0"/>
              <a:t>Fragilaria</a:t>
            </a:r>
            <a:endParaRPr lang="ar-SA" b="1" dirty="0"/>
          </a:p>
        </p:txBody>
      </p:sp>
      <p:pic>
        <p:nvPicPr>
          <p:cNvPr id="34818" name="Picture 2" descr="http://upload.wikimedia.org/wikipedia/commons/b/b1/Fragilaria_sp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8764" y="1844824"/>
            <a:ext cx="6528725" cy="4608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power-chemicals.com/bio/images/Gallery/Fragilaria_tor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764704"/>
            <a:ext cx="4032448" cy="45365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844" name="Picture 4" descr="http://biodidac.bio.uottawa.ca/ftp/BIODIDAC/brient/BRIE014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64704"/>
            <a:ext cx="4320480" cy="45365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12- </a:t>
            </a:r>
            <a:r>
              <a:rPr lang="en-US" b="1" dirty="0" err="1" smtClean="0"/>
              <a:t>Melosira</a:t>
            </a:r>
            <a:endParaRPr lang="ar-SA" b="1" dirty="0"/>
          </a:p>
        </p:txBody>
      </p:sp>
      <p:pic>
        <p:nvPicPr>
          <p:cNvPr id="36866" name="Picture 2" descr="http://protist.i.hosei.ac.jp/pdb/images/Heterokontophyta/Centrales/Melosira/Melosi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00808"/>
            <a:ext cx="7272808" cy="45440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protist.i.hosei.ac.jp/pdb/images/Heterokontophyta/Centrales/Melosira/nummuloides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8680"/>
            <a:ext cx="7341840" cy="56143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13-Nodularia</a:t>
            </a:r>
            <a:endParaRPr lang="ar-SA" b="1" dirty="0"/>
          </a:p>
        </p:txBody>
      </p:sp>
      <p:pic>
        <p:nvPicPr>
          <p:cNvPr id="39938" name="Picture 2" descr="http://www.soes.soton.ac.uk/staff/tt/nf/pics/nodusp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772816"/>
            <a:ext cx="3600400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9940" name="Picture 4" descr="http://www.bom.hik.se/nesch/kac/KAC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72816"/>
            <a:ext cx="4377705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algaebase.org/_mediafiles/algaebase/5F9471CB0301822892QTy1D1E97C/DndT4iv78H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836712"/>
            <a:ext cx="4987608" cy="41764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988" name="Picture 4" descr="http://oceandatacenter.ucsc.edu/PhytoGallery/images_AM/Freshwater/nodulari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08720"/>
            <a:ext cx="3456384" cy="41044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14- </a:t>
            </a:r>
            <a:r>
              <a:rPr lang="en-US" b="1" dirty="0" err="1" smtClean="0"/>
              <a:t>Scendesmus</a:t>
            </a:r>
            <a:endParaRPr lang="ar-SA" b="1" dirty="0"/>
          </a:p>
        </p:txBody>
      </p:sp>
      <p:pic>
        <p:nvPicPr>
          <p:cNvPr id="43010" name="Picture 2" descr="http://protist.i.hosei.ac.jp/pdb/images/chlorophyta/scenedesmus/Scenedesm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1844824"/>
            <a:ext cx="8024403" cy="43204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5-Point Star 3"/>
          <p:cNvSpPr/>
          <p:nvPr/>
        </p:nvSpPr>
        <p:spPr>
          <a:xfrm>
            <a:off x="1857356" y="642918"/>
            <a:ext cx="571504" cy="428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1- </a:t>
            </a:r>
            <a:r>
              <a:rPr lang="en-US" b="1" dirty="0" err="1" smtClean="0"/>
              <a:t>Merismopediia</a:t>
            </a:r>
            <a:endParaRPr lang="en-US" b="1" dirty="0"/>
          </a:p>
        </p:txBody>
      </p:sp>
      <p:pic>
        <p:nvPicPr>
          <p:cNvPr id="1026" name="Picture 2" descr="http://1.bp.blogspot.com/_h9k4A8uEVsU/TIgbVYrd6tI/AAAAAAAAAGc/2kct4nx4iXM/s320/Merismoped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928802"/>
            <a:ext cx="3786214" cy="3071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http://www.microscopy-uk.org.uk/mag/imagsmall/merismoped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928802"/>
            <a:ext cx="3714776" cy="30765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microscopy-uk.org.uk/mag/imgoct05/Scenedesmus-quadricau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764704"/>
            <a:ext cx="4099368" cy="45365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4036" name="Picture 4" descr="http://www.sinice.cz/res/image/collection/Scenedesm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764704"/>
            <a:ext cx="3816424" cy="4608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15- </a:t>
            </a:r>
            <a:r>
              <a:rPr lang="en-US" b="1" dirty="0" err="1" smtClean="0"/>
              <a:t>Pediastrium</a:t>
            </a:r>
            <a:endParaRPr lang="ar-SA" b="1" dirty="0"/>
          </a:p>
        </p:txBody>
      </p:sp>
      <p:pic>
        <p:nvPicPr>
          <p:cNvPr id="45058" name="Picture 2" descr="http://rivers.snre.umich.edu/www311/Algae_microinvert_Lab/Photos/Chlorophyta/Pediastrium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844824"/>
            <a:ext cx="4344483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5060" name="Picture 4" descr="http://www.naturamediterraneo.com/Public/data8/lucmonz/pedastrium03.jpg_201182784843_pedastrium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4105000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silkentent.com/gus1911/Pediastr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24744"/>
            <a:ext cx="4248305" cy="3888432"/>
          </a:xfrm>
          <a:prstGeom prst="rect">
            <a:avLst/>
          </a:prstGeom>
          <a:noFill/>
        </p:spPr>
      </p:pic>
      <p:pic>
        <p:nvPicPr>
          <p:cNvPr id="46084" name="Picture 4" descr="http://www.naturamediterraneo.com/Public/data8/lucmonz/img2.jpg_2012225112949_im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4392488" cy="3888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16- </a:t>
            </a:r>
            <a:r>
              <a:rPr lang="en-US" b="1" dirty="0" err="1" smtClean="0"/>
              <a:t>Hydrodictyon</a:t>
            </a:r>
            <a:endParaRPr lang="ar-SA" b="1" dirty="0"/>
          </a:p>
        </p:txBody>
      </p:sp>
      <p:pic>
        <p:nvPicPr>
          <p:cNvPr id="47106" name="Picture 2" descr="http://protist.i.hosei.ac.jp/pdb/images/Chlorophyta/Hydrodictyon/sp_1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700808"/>
            <a:ext cx="3992124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7108" name="Picture 4" descr="http://4.bp.blogspot.com/_FeaU01D-3wI/SvfC1H-aEdI/AAAAAAAAA9A/Do2RWksY7Wk/s400/hydrodictyon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0807"/>
            <a:ext cx="3744416" cy="40453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silicasecchidisk.conncoll.edu/Pics/Other%20Algae/Green_jpegs/Hydrodictyon_Key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32656"/>
            <a:ext cx="3717032" cy="33397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8132" name="Picture 4" descr="http://www.wnmu.edu/academic/nspages/gilaflora/hydrodicty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4464496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8134" name="Picture 6" descr="http://www.nhm.ac.uk/resources-rx/images/1049/wiki-sugaonuma-pond_58015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19" y="3933056"/>
            <a:ext cx="5029867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17- </a:t>
            </a:r>
            <a:r>
              <a:rPr lang="en-US" b="1" dirty="0" err="1" smtClean="0"/>
              <a:t>Staurastrum</a:t>
            </a:r>
            <a:endParaRPr lang="ar-SA" b="1" dirty="0"/>
          </a:p>
        </p:txBody>
      </p:sp>
      <p:pic>
        <p:nvPicPr>
          <p:cNvPr id="49154" name="Picture 2" descr="http://jcoll.org/genoma/vida_microsubmarina/microalgas/img/staurastrum/staurastru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24"/>
            <a:ext cx="7200800" cy="44500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protist.i.hosei.ac.jp/PDB/Images/chlorophyta/staurastrum/Eustaurastrum/Radiatiformes/arctiscon/sp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96752"/>
            <a:ext cx="4320480" cy="36450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0180" name="Picture 4" descr="http://cfb.unh.edu/phycokey/Choices/Charophyceae/Desmids/desmid_unicells/placoderms/STAURASTRUM/staurastrum_07_400x353_tohopekaligense_var._brevispinum400x3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3810000" cy="36724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18- </a:t>
            </a:r>
            <a:r>
              <a:rPr lang="en-US" b="1" dirty="0" err="1" smtClean="0"/>
              <a:t>Aphanizomenon</a:t>
            </a:r>
            <a:endParaRPr lang="ar-SA" b="1" dirty="0"/>
          </a:p>
        </p:txBody>
      </p:sp>
      <p:pic>
        <p:nvPicPr>
          <p:cNvPr id="51202" name="Picture 2" descr="http://www.itameriportaali.fi/en/ajankohtaista/uutisia_muualta/2005/en_GB/747/_files/12076504320058835/default/Aphanizomenon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988840"/>
            <a:ext cx="3810000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04" name="Picture 4" descr="http://ccala.butbn.cas.cz/col_images/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88840"/>
            <a:ext cx="4176464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krebsmicro.com/forumpix/flos_aquae1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548680"/>
            <a:ext cx="3937667" cy="42484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2228" name="Picture 4" descr="http://vitaminasycelulasmadre.com/wp-content/uploads/2011/10/FLblo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4248472" cy="42484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19-Rivularia</a:t>
            </a:r>
            <a:endParaRPr lang="ar-SA" b="1" dirty="0"/>
          </a:p>
        </p:txBody>
      </p:sp>
      <p:pic>
        <p:nvPicPr>
          <p:cNvPr id="53250" name="Picture 2" descr="http://protist.i.hosei.ac.jp/pdb/images/Prokaryotes/Rivulariaceae/Rivularia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4248472" cy="46106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3252" name="Picture 4" descr="http://images.marinespecies.org/resized/14559_rivularia-bulla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400" y="1700808"/>
            <a:ext cx="4167188" cy="4608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microbewiki.kenyon.edu/images/thumb/b/bd/04H29H_1.jpg/400px-04H29H_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57166"/>
            <a:ext cx="3952876" cy="32766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64" name="Picture 4" descr="http://cfb.unh.edu/phycokey/Choices/Cyanobacteria/cyano_colonies/MERISMOPEDIA/Merismopedia_02_500x375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57167"/>
            <a:ext cx="4429156" cy="3286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66" name="Picture 6" descr="http://t3.gstatic.com/images?q=tbn:ANd9GcS1g6FWCiQB2APMXfcGQb-9r7-RvCqtMrFV_4Do-m37Z2_WIxMIOA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3786190"/>
            <a:ext cx="3643338" cy="27325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naturamediterraneo.com/Public/data8/PUNTILLO/Rivularia.JPG_201279205045_Rivular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764704"/>
            <a:ext cx="3986808" cy="5184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4276" name="Picture 4" descr="http://t2.gstatic.com/images?q=tbn:ANd9GcRlfRtTaRVkqLSaQ-epIyNwDwo7fr5xrKvYgFh_w3o08c1vj2By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764704"/>
            <a:ext cx="3988651" cy="5184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20- </a:t>
            </a:r>
            <a:r>
              <a:rPr lang="en-US" b="1" dirty="0" err="1" smtClean="0"/>
              <a:t>Cymbella</a:t>
            </a:r>
            <a:endParaRPr lang="ar-SA" b="1" dirty="0"/>
          </a:p>
        </p:txBody>
      </p:sp>
      <p:pic>
        <p:nvPicPr>
          <p:cNvPr id="55300" name="Picture 4" descr="http://www.chdiagnostic.com/images/Web_Cymbel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4392488" cy="41764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5302" name="Picture 6" descr="http://www.nikonsmallworld.com/images/made/images/remote/https_s3.amazonaws.com/nikonsmallworld/2012/21407---Wolfgang-Bettighofer_Entry_21407_Cymbella-Cochliopodium_m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6170" y="1916832"/>
            <a:ext cx="3948269" cy="41764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www.photomacrography.net/forum/userpix/1160_CYMBELLA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9970" y="620688"/>
            <a:ext cx="4588661" cy="38884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6324" name="Picture 4" descr="http://protist.i.hosei.ac.jp/taxonomy/heterokontophyta/bacillariophyceae/genus/cymbella/Cymbel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3744416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21- </a:t>
            </a:r>
            <a:r>
              <a:rPr lang="en-US" b="1" dirty="0" err="1" smtClean="0"/>
              <a:t>Pandorina</a:t>
            </a:r>
            <a:endParaRPr lang="en-US" b="1" dirty="0"/>
          </a:p>
        </p:txBody>
      </p:sp>
      <p:pic>
        <p:nvPicPr>
          <p:cNvPr id="1026" name="Picture 2" descr="http://protist.i.hosei.ac.jp/pdb/images/chlorophyta/pandorina/moru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785926"/>
            <a:ext cx="4650713" cy="3643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http://silicasecchidisk.conncoll.edu/Pics/Other%20Algae/Green_jpegs/Pandorina3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2143116"/>
            <a:ext cx="2939162" cy="28575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botit.botany.wisc.edu/botany_130/Diversity/Chlorophyta/images/Pandorina_comp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5" y="1142984"/>
            <a:ext cx="4714908" cy="3500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6324" name="Picture 4" descr="http://content62.eol.org/content/2012/07/30/04/11238_580_36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1214422"/>
            <a:ext cx="3429000" cy="3429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22- Euglena</a:t>
            </a:r>
            <a:endParaRPr lang="en-US" b="1" dirty="0"/>
          </a:p>
        </p:txBody>
      </p:sp>
      <p:pic>
        <p:nvPicPr>
          <p:cNvPr id="57346" name="Picture 2" descr="http://www.fcps.edu/islandcreekes/ecology/Miscellaneous/Euglena/15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785926"/>
            <a:ext cx="3893370" cy="36310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7348" name="Picture 4" descr="http://www.photomacrography.net/forum/userpix/1609_Euglena_1_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785926"/>
            <a:ext cx="4665501" cy="35004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-Point Star 5"/>
          <p:cNvSpPr/>
          <p:nvPr/>
        </p:nvSpPr>
        <p:spPr>
          <a:xfrm>
            <a:off x="2143108" y="571480"/>
            <a:ext cx="571504" cy="50006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www.visualphotos.com/photo/1x8466689/euglena_gracilis_2Z661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14422"/>
            <a:ext cx="3857652" cy="40719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8372" name="Picture 4" descr="http://upload.wikimedia.org/wikipedia/sq/5/52/Euglen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3638" y="571480"/>
            <a:ext cx="3782130" cy="2428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8374" name="Picture 6" descr="http://www.fcps.edu/islandcreekes/ecology/Miscellaneous/Euglena/E_grac17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1" y="3214687"/>
            <a:ext cx="4000528" cy="3286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23-Volvox</a:t>
            </a:r>
            <a:endParaRPr lang="en-US" b="1" dirty="0"/>
          </a:p>
        </p:txBody>
      </p:sp>
      <p:pic>
        <p:nvPicPr>
          <p:cNvPr id="59394" name="Picture 2" descr="http://www.funk.co.nz/blog/wp-content/uploads/2011/05/volvox-benso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988840"/>
            <a:ext cx="4214841" cy="3786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9396" name="Picture 4" descr="http://25.media.tumblr.com/tumblr_ltdt7pJauT1r3ajgyo2_40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974578"/>
            <a:ext cx="3786189" cy="3786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5-Point Star 7"/>
          <p:cNvSpPr/>
          <p:nvPr/>
        </p:nvSpPr>
        <p:spPr>
          <a:xfrm>
            <a:off x="2285984" y="642918"/>
            <a:ext cx="500066" cy="428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www.dr-ralf-wagner.de/Bilder/Volvox_aureus-geisel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357298"/>
            <a:ext cx="4205259" cy="39290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0420" name="Picture 4" descr="http://volvocales.pbworks.com/f/volvox-carteri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357298"/>
            <a:ext cx="4071966" cy="39290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24- Chlorella</a:t>
            </a:r>
            <a:endParaRPr lang="en-US" b="1" dirty="0"/>
          </a:p>
        </p:txBody>
      </p:sp>
      <p:pic>
        <p:nvPicPr>
          <p:cNvPr id="61442" name="Picture 2" descr="http://chlorella.co.nz/chlorellaimages/chlorell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9363" y="1972011"/>
            <a:ext cx="3786189" cy="3786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44" name="Picture 4" descr="http://truespiritualgatherings.files.wordpress.com/2012/11/chlorella-cells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988840"/>
            <a:ext cx="3795856" cy="38576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-Point Star 5"/>
          <p:cNvSpPr/>
          <p:nvPr/>
        </p:nvSpPr>
        <p:spPr>
          <a:xfrm>
            <a:off x="2214546" y="642918"/>
            <a:ext cx="500066" cy="50006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2- </a:t>
            </a:r>
            <a:r>
              <a:rPr lang="en-US" b="1" dirty="0" err="1" smtClean="0"/>
              <a:t>Gloeocapsa</a:t>
            </a:r>
            <a:endParaRPr lang="en-US" b="1" dirty="0"/>
          </a:p>
        </p:txBody>
      </p:sp>
      <p:pic>
        <p:nvPicPr>
          <p:cNvPr id="17410" name="Picture 2" descr="http://t3.gstatic.com/images?q=tbn:ANd9GcQKLYnCxVyIA-UVKQhWKBfFC1CBLe75ewtZWXuxGgAeoblWvcwg0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857364"/>
            <a:ext cx="4146322" cy="34290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2" name="Picture 4" descr="http://2.bp.blogspot.com/_h9k4A8uEVsU/TIga6e5yFgI/AAAAAAAAAGM/cgKA9Sr8VdA/s1600/gloeocaps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1857364"/>
            <a:ext cx="3917140" cy="34290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otany.natur.cuni.cz/algo/images/CAUP/H1998_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928670"/>
            <a:ext cx="4284674" cy="44291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2468" name="Picture 4" descr="http://plantphys.info/plant_biology/labaids/images/chlorell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928670"/>
            <a:ext cx="4026735" cy="45005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25- Spirogyra</a:t>
            </a:r>
            <a:endParaRPr lang="en-US" b="1" dirty="0"/>
          </a:p>
        </p:txBody>
      </p:sp>
      <p:pic>
        <p:nvPicPr>
          <p:cNvPr id="63490" name="Picture 2" descr="http://protist.i.hosei.ac.jp/pdb/Images/Chlorophyta/Spirogyra/Spirogyr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916832"/>
            <a:ext cx="7429552" cy="45543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5-Point Star 4"/>
          <p:cNvSpPr/>
          <p:nvPr/>
        </p:nvSpPr>
        <p:spPr>
          <a:xfrm>
            <a:off x="2143108" y="642918"/>
            <a:ext cx="571504" cy="428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bioweb.uwlax.edu/bio203/2010/fenske_megh/spirogyr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71546"/>
            <a:ext cx="4286280" cy="42148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4516" name="Picture 4" descr="http://t1.gstatic.com/images?q=tbn:ANd9GcRazpyrgC0fOruuKXPBYG3On0jxfKiZPxTaQrpPcauQ1MQ0_f-_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071546"/>
            <a:ext cx="4214810" cy="42148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enpub.fulton.asu.edu/pwest/myweb/Taste%20and%20Odor%20Stuff/Taxonomic%20guide/Guide_Images/Web_Images/Gloeocapsa-60x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28604"/>
            <a:ext cx="4299693" cy="3357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0" name="Picture 4" descr="http://cfb.unh.edu/phycokey/Choices/Cyanobacteria/cyano_colonies/GLOEOCAPSA/Gloeocapsa_01_600x513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7938" y="428604"/>
            <a:ext cx="3927000" cy="3357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2" name="Picture 6" descr="http://greenwaterlab.com/images/GW_400/LgGloeocapsa%20sp%20400X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3929066"/>
            <a:ext cx="3432148" cy="25955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3- </a:t>
            </a:r>
            <a:r>
              <a:rPr lang="en-US" b="1" dirty="0" err="1" smtClean="0"/>
              <a:t>Chroococcus</a:t>
            </a:r>
            <a:endParaRPr lang="en-US" b="1" dirty="0"/>
          </a:p>
        </p:txBody>
      </p:sp>
      <p:sp>
        <p:nvSpPr>
          <p:cNvPr id="20482" name="AutoShape 2" descr="data:image/jpeg;base64,/9j/4AAQSkZJRgABAQAAAQABAAD/2wCEAAkGBhQSERUUExQUFBQWFxQUFxcYFBQXFRQUFRUXFxcXFBQXHCYeFxwjHBQVHy8gIycpLCwsFR4xNTAqNSYrLCkBCQoKDgwOGg8PGCkcHCQsKSwpKSwsKSwsKS8sLCwpKSksLCwsLCksLCksKSwsLCwpKSwsLCwsLCkpLCkpKSkpKf/AABEIAMIBAwMBIgACEQEDEQH/xAAbAAACAgMBAAAAAAAAAAAAAAAAAQQFAgMGB//EAD0QAAEDAQUFBgMGBgIDAQAAAAEAAhEDBAUhMUESUWFxgQYTIjKRoVKxwSNCctHh8AcUYoKSsjNDY3PxFf/EABkBAAIDAQAAAAAAAAAAAAAAAAABAwQFAv/EACcRAAIDAAICAQQCAwEAAAAAAAABAgMRBBIhMUETFFFxImEyQoEj/9oADAMBAAIRAxEAPwD0JNJC7K4yhKE0DBNJNAAmlKEACEwlKAGgrGUttAGZSlLaTQAITAShADSBTQgASTSQAJykmgACSaSABCEFMBIhNYkoEJEJwhAgQkkgDKEJIQAtpZBYd2swEDGUSiE0gBBQiUDGsXPAUW0W8DAYlRDTfUzOG4IE3hJrXiBlioNa8Hny4e6m0rtSq0Q3CJKDnWVT6lTMkrX/ADVQalTq9Nx4Kqthc1Ijbwn0b2cM/l9VaWa3B3NccLyM4qdZLZlCNCNmnXNMrJQbutYfn5lNJOqZMvI5QiEBAwCEpWt1XcgRsCCVHNQrDaQLSUCmogqLJlXigNJKFqbVWyUDBBQiUACRQUJiEGohEoQA4QkhADBTBSTCQwTCJQEDA+yp7TeZqO2aeQzdv5LRfNuNSp3FM4D/AJHD/UKVZLIGAABL2RuXnEbLLZAM1a2ezhVNek6M1S2i86lIy1xw6jqhsOyj7Owt1cU6ZP3iQ1vMqhvm/GWSmCQalV87DAYJjNzj91o3qnt3ag1O5LsNlzg7cSW4H2KpL/tZdbHuJ/66QbwZBmP7pVe6xwjqIrbko7Eyt18WqtO3W7sY+Cn4ABnn5jzJVUS/MVas/wDscfYkjVScXCXcNRrv44LDugSZy/VZbtlu6Zrsm/OmFG2PmHkOHxAAOHMDA9FfXcP0/RURswzG75H5rpOy7NvwHOCWHliR6Y9Fc497b6yJabNljL2yNiDuXQZsDgq+xWSFZ2ekdlwWgakEaG+mqHIwWmvVhB0Ko9aHVwOK1tDqnBvzWdSoGcUzjTE1SdFiahUereB3KL/+vvEIOdLDvSmLQFHoWkPyMrKoxAEpr1tpO4qCMFsZVhA9LFrlko1KopDUHYIKZCEwI75WVN62lq1bCBG2UJBCAMkIlNIYBRb1tvc0Xv1Ahv4jgFKVH2pqf8LNHOLj/auX6E3i003HYobj53eJx1JKt7zvGlZKPe1cdGtHme7QD81puoLgO0t9G1Wpzp+zpHYYN293MlQ32/Tj49kEpquGmm97+tFqcS95YzSmwkNA/qIxcVW0qJa7CRxmDPHeptJgObYEjP5hZWilM8IxgjqFkOyW7pmynKT1s2Cg57Sz72H6Fa71puDWPIxZ4Hcjkeh+ZUu63zvJbnyVta7t22EEYOELRg1dX/ZPX/6RKCm/abta8cY4JAEEAzicIECDvGiwu9hY4tdlOyeB39QrunY2gNBOsZSIGXi+izJxcXhW6vcIdns+Qic+uGOOhVzctLu61CDJ7xjukwcORSoUgBAx3ceW4Zq17OWQ1K7MziCdzWtMnluXVSfZE9df8l+TtDdwDjG9Hc7O0FZluKqrbWAMbyttPTbaSK9xxVTaHbbtkZZk8NytbR5SeEqjsb5k7yuyCRYNBODcAsbwdSoUy+s9rG7ycTyGq3Wq8adloPrVPKwTGricmjiSvJ7xt9S11e9rmSfKz7tNs4Bo+qr3Xqtf2Q22qtefZe2/t5TcYo0XvHxHwg9FWjtNtHx0XN5EO9lBIHCBAjUzCyLIE8ow05qj93PSg75M6y5rSHEFuIXQOYQVVdkLvDyBqW7XMAgfVdRfz6dnYxzzj4mxqciIHVaVVinHTQp/lDsVbmrS9yq7Xf1V2Laey3jn6KIy9HnzKTROa06KjWVjSqSucslslXlkcmSRZLCayc2Md6xQdgsSnCEwCEIlCBBKyCWymEhjXP8Aacfa0TpsvHWQr9VHaizbVJrx9x+P4XYfOFzI5l6ZBq27ZoVCMwx3yXnlkbgdSTuPVdhVf4XMP3gW+oXI0WlrtkjI4gnCQVn8vy0yhyHqROYzZaM9qcATIx1I0TdIIGkbpEZ4Y4op0yJO+CJcRIOsI7jygzIGE6jQErNZUHd7jTrAnEO4RgdV6fcl0tq04OUYcjkvPaN3l0YSRrkI3EL0/sY77N0/dIb7T+St8ObU8LfDT+pnwec3/dT6VUujIllTpk70WNkdtNAa0HLKY68V6B2hspqV/so2tkbQOR3ey3XfYHMGLKbeTQFcnx+z1Msz4uz1M567ez9at90tG84Bdnc10ss7YGLz5j9BwWLbR8TwBzAUa136ymDskOPOV1ChQ8/JZrrhX5Lm0VgxpJXM2q07TlU1+0D3nErKlWlWUsCVnb0WdV00n/hKpLA44K9s9OQRvBHsqEyyEziX5KL+JNvJ/l6M+HxVXcdmGt+ZXM0mhxgnAH0GvNWvbd81qDjlsPZ1Dgfqqyk7EbURunRY/K36jMvkPZmbTmBjBgOyx3rZQZtOA1z0IAG46Hgse4zIECJPMnflkI6K2sVlMSGnacQ1rcRnAa2Oceqp/wBEOb4O1/h9Zy6pVq6MaKQ4ucdp3sG+qs+0N3tLu9qmGUw445NGp9lbXBdQs1nZT+8BLj8Tzi4+uHIBeffxW7QSW2VhwMOqRrOTTw19FtQymvybLymnyc/efa11VxFBjWUwYDnCXO4xooFO86h84BG8CCtFFgAyJA0xHNb2NGePLSNFT+5m3umU7ZN6Xt1umCF1l2snBcp2eZjwPzGa7ewWbJaVVinHUaND7RTJD6fgPBQ6daVaWggMdxb+i56w1ZKk+Cw/ZZJLIrFMQQhCaYAmlKaQDCT6Qc1zHZOBaeuvREolAzi7ddzmOLXeZvuNCOarLdcveYtwfuyD92OjvmvQrXZGVYDsHDyu+h4KFX7Pu3dRkVFOtSWMrzp39HA0bM5p2XtdgRgQZwxxB6KwszWjNjidJPlxyAK7ixWIgQ4BwGjmhw6SryyWZgiKVMHgxsqjLh+fZDHh78nGXRc9WqYYzZac3kQ0Dnr0Xd2CwtpMbSbkMXHVxOZPMqWGkqkvW+xTqd2N0k7+CmqoUPRfrqjUtK/tZftOyyR4qz/K0Z8zuC4etfNR8l73u3w4w3oq+3W51atVrPJJLnNHAAwBwEYrIENEwBqDhM4xnMjoq9t8m8RmXXynLx4RvdVDszHNw/PFaRVpAwwPL9CHQOu9V5c540EnrP0Umxt2TlrnhooldLfZX7ss7tvA1DskbL+ch3I710diprl7vpQ+coIGQA4Qd67+zWGQ1w+8AfzWhRd3WP2XuPJz9m+7acFQb1u7wkjMFXlls0HJK82geqsl3r4PLr6sPfM2Tg4HaadzuPA5KlZZHA7LwWv46jgdQV6Ta7tY8yMDuOvJKjdQyc0OG5wBHuqt3HVnn5KNvGczjLvucnzeXUY48l2PYy6e8rd8R9lS8p0NSIEHXZEmd5G5Xlh7KWYiXUG+ro/xmFKvy3ChQcWBrGsbMYDAZBrQq1fG6S7PyS0cTo+0mSr1vJlCi+s4+FrSeo09V4NXtjq1d9Z+JLicT7DlgOi6btt2gc+z02g4OdJ4wJx6wuWsTCIAjiTjEbhvKfLm/ESDl29pdV6Nrz94lw6AgOy64LKlTkuBLT9dYCTHOJaDJJMjLXUg5Y/Nb7PSnEh04jOJz9NFnFIv+zGbTxHscsl6XZ7JC4fsvYZc2BmQPqT816U1kLR4bfk1uHHIeSmvuyk03R8K5277BsxEjATO/VdZe7xsEbyAqUlaWaixNLdEiEIXRwKEIlCAGAmkmkAJhJMIGJwW2zWkhYKtvu8TQovePN5W/idgPz6JbgtzyF7dr3Cp3VFjHOHmeRg3gAMysxb7SRJqbAGcBrQPZVFx2NlGkatUwGgve4+pK4/tD2lfanYyyj9ynMSPiqRmTu0UNtsa159kM73Fa2XPaC/aZkOtRed3eOI9jC4115VWP2qNRxGrSSRHVbqV3MOYHMlaatg2XYYj7p+ipfc9n+Ck73JlrZLWD4nDB3naP9gpF5y0N+HQ6Y/enXBRbC0OEjPVW9lsZfTLNDJbwdu5H5rq6rsu0Tlx7eUVlDxGQ0EkGM4nIYfmrCpT2Q0AiTu1MzGHHfuUeygU/DxGBGsx++KsLPZBMnecDpO+M5CoEUVpJsdmlwOJJOeUEZwdc9V6XdFl+wpzuPoXEhcncV2Go5o4cPCNTP7xXoDGAAAZDAdFe4kXrZq8SGbI1tpKgvi1jaOKvLfaNhhPRcm/xukrRRZsfwV1se92AUajZnsxLyOpU7tBetOx0dt2L3YU2audx3Aalea2+9K9pJL3E/0zssHAMBj1kqK2+NfhlKy1Q/Z2FuvV4wFWeG1+qq6l8PgtOIIIPEFcv/KjVo/xUqy1Swx526tkFzfwnQ8CoI8pSf4K31237JT2Go0NOmS2Muw4e3HgV0Fx2Jph2dN+Tt3HhGoXQC5YJa5oI9iF3bQrVu+SR8fut04mldDziRJknOMSNFbWO69nzOy9ydI1XXWXslZ3ZtePw1XAeiv7uuGhRxZTAd8Rlzv8nKl9nPfaOq+E/lkLs3dBYNt42THhbqAcyeJ3aK8e+BKbnACTgFVWy3bRgZfNaFVSrj1RpJKCxEa8q8kDr6qEVnWfJWtWCJvWCEpQCmcmQQsZTQAwmkmEhgmtbgVsagBrlu2Tpq2dmhLnkbyIA+ZXUBcv2ybFazu4VG9ZaVzI4s/xZWdsbWW2anT0qVBtcWsG1HrC5Sli6cMMOBV52seXU6Z+F5n+5sD3AVNZyBIPXeP3KyuXrmZ3Ifkklg6Qeh5LdZ2NcYcZEGRoDpitTac4AdY0yW+nSxHhERG0Ygwcj0VErkenNCoDm058W7+a7S67KJaQfA/I8dFSUqAqMc3MthwOBjquq7FWDbZUpnygBzeE5gdQtPiW/wCrLnH1yw0W3siH1NpsNccSDkTvCsLv7G1JxDWjKS4ERM4NC6WhZpYNrzNwnUjSVOoxESpp8aEnpfXFhvbDVd93NothvUnM/vcpSFCt94bHhbi7/Xmp4xUViLHhIpO0V5bVTuxkzzfiImOghQ7I+SoNowq1Zz2iecx+axs1qghSIrSl5OG7UXr/ADNsqOx2KRNJg0Ab5j1M+iiUcRnA0yxOsqM2nBM/HUnntGVKbEjIQOJ6xosO1tybZjWPZNs2tdBkEQDhHHCNkjFb6VllriG/eBnrjOGeWqiNcNrfxyg5g4Zq/stI7LGgBz3kQBmSch7qFboorXh1nYm7A6hVkYbbSODtkbUey39or+p2fYY1pqVtkS1uEDQvOnJXlku02ezNpNxdHidve7Fx/egC5e/jSsbDUf4nuyH3nu/Jbla6x8m3n0q0iHS7b2pp/wCNjRuxPuVnU7eWrewD8AXC2q+69Ul21sDQNaIAzzIkpUb0qADaioDuAa72wPUBcfcQbwp/cv8AJ6VYO1BrYVD1yHUK1mD0PyXA3Y7ahzTIPqCNCNCu1ux5c3ZOYBj0xCsJ6i3XNyXkZSWRWBXZ0KUSgrEoEZJJFCANwTBSRKQxphJCAMlUdrLAaln2gJdScKn9sEO9jPRWyya6OPDQjUFJrUDWrGecWqmH0y05Ee+h9VTfy5bpv9V3d53B3TpbjSd5T8P9B4jTeFFpXWDmJCq20/UWr2UrKW/By7G4An046qfSoaAGJmBmcOC6Kh2UDsWFvJxLffEKysvYyr/4mjftFx9APqs58eaeYQx41n4KOy0iBECSBhrHFd92ZunuaWOBdGG5oy+cp3T2Zp0TtHxv+IjAcgrlW+Px3DzI0qaOnl+zW9uCTGrJxCrLdeBjZbhv3x9FdRabxG23XnHhZnqd3JVRSQu0iCUtK2+KUPD9Htj+5v6R6KlqkhdVXs/eMLNc2nc4Zfl1XPVqOhEESCNxCCKaONt9l2arwR4ah2xwObh649ViyymDOOM8OWGM5rp7RdgfgRhnxB3hbLHcRyzHt6LOv473sihOiTlqOfs1i23NGzGvLLCV3vYe4pebS8YCWUgfRz/oOqk3V2aERs5+Zxww12eJXSVa7KTQMGgQ1oHAZBcceh9u0kW+Pxuj7yMLwtjabHPeYa0Ek8l4bf18OtlpLyfDMNHwt0H1K67+JPaQuizsOY2qnBug6lcLQpQ2ToYnidCu+Xbn8F/0g5d3aXVekZiNoDPawkZRBic9eGi2tswJGyRIzkZzuAzAgrE1fCQBsmNAJ9Sd8KVYWtDmnF2hJmD+IZYSVnJ4U0i37MUvtI3w12EY6OjT9Su8sFnLSOC5G47Ie+bhBdG84A4AFeksseMrU4s9TRqcWL6lJaKcOI3E/otJCl3mPtXD8P8AqFFIV8nl7MCFjCzISITOTGEJoQBsQkmkMcolJNAAmkmgDNj8wQHNObTkVgLqBxpmR8JMOHI5OQmCjB/s3UKWzg4FvMQrKz1mjUeqgU7c8amOOIWt18vByb/iFy0dJpF6LSNJdyCwrV48xDeAxcVVG8HuHm9MFoLt6XU6cyVareXYNwb7nmokoBWJK6OG9MpQlKExDBWu1WLvcW4VBhwePoVmhAFW2jBgiCMwcwrKx7IzwW5z2vweJ3OHmHXVa3WT4TtD36hIWZ6LQXuxjcJceA+q5G23059oJccBAaNAFZVWnJczeNmPeTvRmHM5to5TbNatWc7zOqOAk5BpgD971i2gYGfiJgYyANSrStdcPLhk7zcCcz1UqndTiANmf6uHPosi+tqT0y5VvSjY0udiAXHMZzBwwKtLtshBGEYjy+VwxmVaWbs25zhAwxOWM/lkujufsvskF5E/C0T/APFV6v4RJXTKTNvZq7CaoccmiZ4nJditFjsgptgDPE8StN62zYZA8zsB9T0Wvx6nCPn2zXhBQjhS2mrtVHu0LjHIYfRakNCFbI2CScoTOTGE0IQAJhJOEhgE0k0ACaUJoAE0gmCgY5Wp1KStiEAACaQTQAFKE0IAEEIQgAQkhAAjaSKEAZOdOai17AHZfvopEpR+9UB7K9t1Y5KfZLqA0I5Ej5Layu4Zw7nn6hSaV5tH/W7o4H5rlrQUUSrNdbddr/IqxpUWtENACqzfo0Y7qQPkote+KrsoYOGJ9SuFBL0ibUi3tt4NpjHF2jRmfyCoKtYvcXOz9gNwWEcyd5xKFIkRylo0kFJdHAIKawc9AjJCUoQA00ISGCYSTCABNIJwgAhI5poQAyiUBCBgiUAoQA0k0kANCSEAEoQUFACQUJoASIRKECBJNCBgCkUJIECChIJgCIQEIACcFCfTO0pqUIFhraCktsoSxgZpBNCYxBATQkAIQhMACyCEIGCAhCQDCCkhADCAhCBAkhCBg1NyEIEYJhCEABQhCYAgJISGIoTQmIRQUIQAFJCEIQFDUITAcIQhID//2Q=="/>
          <p:cNvSpPr>
            <a:spLocks noChangeAspect="1" noChangeArrowheads="1"/>
          </p:cNvSpPr>
          <p:nvPr/>
        </p:nvSpPr>
        <p:spPr bwMode="auto">
          <a:xfrm>
            <a:off x="69850" y="-1555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484" name="Picture 4" descr="http://protist.i.hosei.ac.jp/pdb/images/Prokaryotes/Chroococcaceae/Chroococcus/turgidus/sp_05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4214842" cy="3286148"/>
          </a:xfrm>
          <a:prstGeom prst="rect">
            <a:avLst/>
          </a:prstGeom>
          <a:noFill/>
        </p:spPr>
      </p:pic>
      <p:pic>
        <p:nvPicPr>
          <p:cNvPr id="20486" name="Picture 6" descr="http://protist.i.hosei.ac.jp/PDB/images/Prokaryotes/Chroococcaceae/Chroococcus/turgidus/Chroococcus_1c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1785926"/>
            <a:ext cx="3899028" cy="3214710"/>
          </a:xfrm>
          <a:prstGeom prst="rect">
            <a:avLst/>
          </a:prstGeom>
          <a:noFill/>
        </p:spPr>
      </p:pic>
      <p:sp>
        <p:nvSpPr>
          <p:cNvPr id="6" name="5-Point Star 5"/>
          <p:cNvSpPr/>
          <p:nvPr/>
        </p:nvSpPr>
        <p:spPr>
          <a:xfrm>
            <a:off x="2000232" y="642918"/>
            <a:ext cx="500066" cy="428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biologie.uni-hamburg.de/b-online/fo42/crooc57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3929090" cy="3000396"/>
          </a:xfrm>
          <a:prstGeom prst="rect">
            <a:avLst/>
          </a:prstGeom>
          <a:noFill/>
        </p:spPr>
      </p:pic>
      <p:pic>
        <p:nvPicPr>
          <p:cNvPr id="21510" name="Picture 6" descr="http://uqu.edu.sa/files2/tiny_mce/plugins/imagemanager/files/4281823/1/Chroococcus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285728"/>
            <a:ext cx="4286280" cy="3000396"/>
          </a:xfrm>
          <a:prstGeom prst="rect">
            <a:avLst/>
          </a:prstGeom>
          <a:noFill/>
        </p:spPr>
      </p:pic>
      <p:pic>
        <p:nvPicPr>
          <p:cNvPr id="21512" name="Picture 8" descr="http://forum.mikroscopia.com/uploads/post-25-1148748106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1538" y="3357562"/>
            <a:ext cx="6929436" cy="3357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4- </a:t>
            </a:r>
            <a:r>
              <a:rPr lang="en-US" b="1" dirty="0" err="1" smtClean="0"/>
              <a:t>Staurastrum</a:t>
            </a:r>
            <a:endParaRPr lang="ar-SA" b="1" dirty="0"/>
          </a:p>
        </p:txBody>
      </p:sp>
      <p:pic>
        <p:nvPicPr>
          <p:cNvPr id="1026" name="Picture 2" descr="http://silicasecchidisk.conncoll.edu/Pics/Other%20Algae/Green_jpegs/Staurastrum_Key1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060848"/>
            <a:ext cx="3816424" cy="37634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http://web.uvic.ca/water/publications/phytogallery/images/Staurastrum_sp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4076197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8E47CA9CA2FD45A7022585B3F1F29F" ma:contentTypeVersion="0" ma:contentTypeDescription="Create a new document." ma:contentTypeScope="" ma:versionID="f88920a0576771bc30ecf7dda9c839f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0E6D6FE-4C35-4A1B-B870-338307851D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C971FE-2800-47BD-8683-C57326F0C0C7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3B01D1A-B2FD-44AE-97C5-F6E80F0629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333</TotalTime>
  <Words>63</Words>
  <Application>Microsoft Office PowerPoint</Application>
  <PresentationFormat>عرض على الشاشة (3:4)‏</PresentationFormat>
  <Paragraphs>29</Paragraphs>
  <Slides>52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52</vt:i4>
      </vt:variant>
    </vt:vector>
  </HeadingPairs>
  <TitlesOfParts>
    <vt:vector size="53" baseType="lpstr">
      <vt:lpstr>تدفق</vt:lpstr>
      <vt:lpstr>انواع العوالق النباتية</vt:lpstr>
      <vt:lpstr>عرض تقديمي في PowerPoint</vt:lpstr>
      <vt:lpstr>1- Merismopediia</vt:lpstr>
      <vt:lpstr>عرض تقديمي في PowerPoint</vt:lpstr>
      <vt:lpstr>2- Gloeocapsa</vt:lpstr>
      <vt:lpstr>عرض تقديمي في PowerPoint</vt:lpstr>
      <vt:lpstr>3- Chroococcus</vt:lpstr>
      <vt:lpstr>عرض تقديمي في PowerPoint</vt:lpstr>
      <vt:lpstr>4- Staurastrum</vt:lpstr>
      <vt:lpstr>عرض تقديمي في PowerPoint</vt:lpstr>
      <vt:lpstr>5- Miacrocystis</vt:lpstr>
      <vt:lpstr>عرض تقديمي في PowerPoint</vt:lpstr>
      <vt:lpstr>6- Closterium</vt:lpstr>
      <vt:lpstr>عرض تقديمي في PowerPoint</vt:lpstr>
      <vt:lpstr>7- Oscillatoria</vt:lpstr>
      <vt:lpstr>عرض تقديمي في PowerPoint</vt:lpstr>
      <vt:lpstr>8- Cosmarium</vt:lpstr>
      <vt:lpstr>عرض تقديمي في PowerPoint</vt:lpstr>
      <vt:lpstr>9- Gloeotrichia</vt:lpstr>
      <vt:lpstr>عرض تقديمي في PowerPoint</vt:lpstr>
      <vt:lpstr>10- Desmidium</vt:lpstr>
      <vt:lpstr>عرض تقديمي في PowerPoint</vt:lpstr>
      <vt:lpstr>11- Fragilaria</vt:lpstr>
      <vt:lpstr>عرض تقديمي في PowerPoint</vt:lpstr>
      <vt:lpstr>12- Melosira</vt:lpstr>
      <vt:lpstr>عرض تقديمي في PowerPoint</vt:lpstr>
      <vt:lpstr>13-Nodularia</vt:lpstr>
      <vt:lpstr>عرض تقديمي في PowerPoint</vt:lpstr>
      <vt:lpstr>14- Scendesmus</vt:lpstr>
      <vt:lpstr>عرض تقديمي في PowerPoint</vt:lpstr>
      <vt:lpstr>15- Pediastrium</vt:lpstr>
      <vt:lpstr>عرض تقديمي في PowerPoint</vt:lpstr>
      <vt:lpstr>16- Hydrodictyon</vt:lpstr>
      <vt:lpstr>عرض تقديمي في PowerPoint</vt:lpstr>
      <vt:lpstr>17- Staurastrum</vt:lpstr>
      <vt:lpstr>عرض تقديمي في PowerPoint</vt:lpstr>
      <vt:lpstr>18- Aphanizomenon</vt:lpstr>
      <vt:lpstr>عرض تقديمي في PowerPoint</vt:lpstr>
      <vt:lpstr>19-Rivularia</vt:lpstr>
      <vt:lpstr>عرض تقديمي في PowerPoint</vt:lpstr>
      <vt:lpstr>20- Cymbella</vt:lpstr>
      <vt:lpstr>عرض تقديمي في PowerPoint</vt:lpstr>
      <vt:lpstr>21- Pandorina</vt:lpstr>
      <vt:lpstr>عرض تقديمي في PowerPoint</vt:lpstr>
      <vt:lpstr>22- Euglena</vt:lpstr>
      <vt:lpstr>عرض تقديمي في PowerPoint</vt:lpstr>
      <vt:lpstr>23-Volvox</vt:lpstr>
      <vt:lpstr>عرض تقديمي في PowerPoint</vt:lpstr>
      <vt:lpstr>24- Chlorella</vt:lpstr>
      <vt:lpstr>عرض تقديمي في PowerPoint</vt:lpstr>
      <vt:lpstr>25- Spirogyra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انواع العوالق النباتية</dc:title>
  <dc:creator>halrabeah</dc:creator>
  <cp:lastModifiedBy>Administrator</cp:lastModifiedBy>
  <cp:revision>24</cp:revision>
  <dcterms:created xsi:type="dcterms:W3CDTF">2013-02-11T07:02:59Z</dcterms:created>
  <dcterms:modified xsi:type="dcterms:W3CDTF">2016-12-29T07:17:05Z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0x010100878E47CA9CA2FD45A7022585B3F1F29F</vt:lpwstr>
  </property>
</Properties>
</file>