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Masters/slideMaster20.xml" ContentType="application/vnd.openxmlformats-officedocument.presentationml.slideMaster+xml"/>
  <Override PartName="/ppt/slideMasters/slideMaster21.xml" ContentType="application/vnd.openxmlformats-officedocument.presentationml.slideMaster+xml"/>
  <Override PartName="/ppt/slideMasters/slideMaster22.xml" ContentType="application/vnd.openxmlformats-officedocument.presentationml.slideMaster+xml"/>
  <Override PartName="/ppt/slideMasters/slideMaster23.xml" ContentType="application/vnd.openxmlformats-officedocument.presentationml.slideMaster+xml"/>
  <Override PartName="/ppt/slideMasters/slideMaster2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slideLayouts/slideLayout13.xml" ContentType="application/vnd.openxmlformats-officedocument.presentationml.slideLayout+xml"/>
  <Override PartName="/ppt/theme/theme3.xml" ContentType="application/vnd.openxmlformats-officedocument.theme+xml"/>
  <Override PartName="/ppt/slideLayouts/slideLayout14.xml" ContentType="application/vnd.openxmlformats-officedocument.presentationml.slideLayout+xml"/>
  <Override PartName="/ppt/theme/theme4.xml" ContentType="application/vnd.openxmlformats-officedocument.theme+xml"/>
  <Override PartName="/ppt/slideLayouts/slideLayout15.xml" ContentType="application/vnd.openxmlformats-officedocument.presentationml.slideLayout+xml"/>
  <Override PartName="/ppt/theme/theme5.xml" ContentType="application/vnd.openxmlformats-officedocument.theme+xml"/>
  <Override PartName="/ppt/slideLayouts/slideLayout16.xml" ContentType="application/vnd.openxmlformats-officedocument.presentationml.slideLayout+xml"/>
  <Override PartName="/ppt/theme/theme6.xml" ContentType="application/vnd.openxmlformats-officedocument.theme+xml"/>
  <Override PartName="/ppt/slideLayouts/slideLayout17.xml" ContentType="application/vnd.openxmlformats-officedocument.presentationml.slideLayout+xml"/>
  <Override PartName="/ppt/theme/theme7.xml" ContentType="application/vnd.openxmlformats-officedocument.theme+xml"/>
  <Override PartName="/ppt/slideLayouts/slideLayout18.xml" ContentType="application/vnd.openxmlformats-officedocument.presentationml.slideLayout+xml"/>
  <Override PartName="/ppt/theme/theme8.xml" ContentType="application/vnd.openxmlformats-officedocument.theme+xml"/>
  <Override PartName="/ppt/slideLayouts/slideLayout19.xml" ContentType="application/vnd.openxmlformats-officedocument.presentationml.slideLayout+xml"/>
  <Override PartName="/ppt/theme/theme9.xml" ContentType="application/vnd.openxmlformats-officedocument.theme+xml"/>
  <Override PartName="/ppt/slideLayouts/slideLayout20.xml" ContentType="application/vnd.openxmlformats-officedocument.presentationml.slideLayout+xml"/>
  <Override PartName="/ppt/theme/theme10.xml" ContentType="application/vnd.openxmlformats-officedocument.theme+xml"/>
  <Override PartName="/ppt/slideLayouts/slideLayout21.xml" ContentType="application/vnd.openxmlformats-officedocument.presentationml.slideLayout+xml"/>
  <Override PartName="/ppt/theme/theme11.xml" ContentType="application/vnd.openxmlformats-officedocument.theme+xml"/>
  <Override PartName="/ppt/slideLayouts/slideLayout22.xml" ContentType="application/vnd.openxmlformats-officedocument.presentationml.slideLayout+xml"/>
  <Override PartName="/ppt/theme/theme12.xml" ContentType="application/vnd.openxmlformats-officedocument.theme+xml"/>
  <Override PartName="/ppt/slideLayouts/slideLayout23.xml" ContentType="application/vnd.openxmlformats-officedocument.presentationml.slideLayout+xml"/>
  <Override PartName="/ppt/theme/theme13.xml" ContentType="application/vnd.openxmlformats-officedocument.theme+xml"/>
  <Override PartName="/ppt/slideLayouts/slideLayout24.xml" ContentType="application/vnd.openxmlformats-officedocument.presentationml.slideLayout+xml"/>
  <Override PartName="/ppt/theme/theme14.xml" ContentType="application/vnd.openxmlformats-officedocument.theme+xml"/>
  <Override PartName="/ppt/slideLayouts/slideLayout25.xml" ContentType="application/vnd.openxmlformats-officedocument.presentationml.slideLayout+xml"/>
  <Override PartName="/ppt/theme/theme15.xml" ContentType="application/vnd.openxmlformats-officedocument.theme+xml"/>
  <Override PartName="/ppt/slideLayouts/slideLayout26.xml" ContentType="application/vnd.openxmlformats-officedocument.presentationml.slideLayout+xml"/>
  <Override PartName="/ppt/theme/theme16.xml" ContentType="application/vnd.openxmlformats-officedocument.theme+xml"/>
  <Override PartName="/ppt/slideLayouts/slideLayout27.xml" ContentType="application/vnd.openxmlformats-officedocument.presentationml.slideLayout+xml"/>
  <Override PartName="/ppt/theme/theme17.xml" ContentType="application/vnd.openxmlformats-officedocument.theme+xml"/>
  <Override PartName="/ppt/slideLayouts/slideLayout28.xml" ContentType="application/vnd.openxmlformats-officedocument.presentationml.slideLayout+xml"/>
  <Override PartName="/ppt/theme/theme18.xml" ContentType="application/vnd.openxmlformats-officedocument.theme+xml"/>
  <Override PartName="/ppt/slideLayouts/slideLayout29.xml" ContentType="application/vnd.openxmlformats-officedocument.presentationml.slideLayout+xml"/>
  <Override PartName="/ppt/theme/theme19.xml" ContentType="application/vnd.openxmlformats-officedocument.theme+xml"/>
  <Override PartName="/ppt/slideLayouts/slideLayout30.xml" ContentType="application/vnd.openxmlformats-officedocument.presentationml.slideLayout+xml"/>
  <Override PartName="/ppt/theme/theme20.xml" ContentType="application/vnd.openxmlformats-officedocument.theme+xml"/>
  <Override PartName="/ppt/slideLayouts/slideLayout31.xml" ContentType="application/vnd.openxmlformats-officedocument.presentationml.slideLayout+xml"/>
  <Override PartName="/ppt/theme/theme21.xml" ContentType="application/vnd.openxmlformats-officedocument.theme+xml"/>
  <Override PartName="/ppt/slideLayouts/slideLayout32.xml" ContentType="application/vnd.openxmlformats-officedocument.presentationml.slideLayout+xml"/>
  <Override PartName="/ppt/theme/theme22.xml" ContentType="application/vnd.openxmlformats-officedocument.theme+xml"/>
  <Override PartName="/ppt/slideLayouts/slideLayout33.xml" ContentType="application/vnd.openxmlformats-officedocument.presentationml.slideLayout+xml"/>
  <Override PartName="/ppt/theme/theme23.xml" ContentType="application/vnd.openxmlformats-officedocument.theme+xml"/>
  <Override PartName="/ppt/slideLayouts/slideLayout34.xml" ContentType="application/vnd.openxmlformats-officedocument.presentationml.slideLayout+xml"/>
  <Override PartName="/ppt/theme/theme24.xml" ContentType="application/vnd.openxmlformats-officedocument.theme+xml"/>
  <Override PartName="/ppt/theme/theme2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72" r:id="rId1"/>
    <p:sldMasterId id="2147483686" r:id="rId2"/>
    <p:sldMasterId id="2147483688" r:id="rId3"/>
    <p:sldMasterId id="2147483690" r:id="rId4"/>
    <p:sldMasterId id="2147483692" r:id="rId5"/>
    <p:sldMasterId id="2147483694" r:id="rId6"/>
    <p:sldMasterId id="2147483696" r:id="rId7"/>
    <p:sldMasterId id="2147483698" r:id="rId8"/>
    <p:sldMasterId id="2147483700" r:id="rId9"/>
    <p:sldMasterId id="2147483702" r:id="rId10"/>
    <p:sldMasterId id="2147483704" r:id="rId11"/>
    <p:sldMasterId id="2147483706" r:id="rId12"/>
    <p:sldMasterId id="2147483708" r:id="rId13"/>
    <p:sldMasterId id="2147483710" r:id="rId14"/>
    <p:sldMasterId id="2147483712" r:id="rId15"/>
    <p:sldMasterId id="2147483714" r:id="rId16"/>
    <p:sldMasterId id="2147483716" r:id="rId17"/>
    <p:sldMasterId id="2147483718" r:id="rId18"/>
    <p:sldMasterId id="2147483720" r:id="rId19"/>
    <p:sldMasterId id="2147483722" r:id="rId20"/>
    <p:sldMasterId id="2147483724" r:id="rId21"/>
    <p:sldMasterId id="2147483726" r:id="rId22"/>
    <p:sldMasterId id="2147483728" r:id="rId23"/>
    <p:sldMasterId id="2147483730" r:id="rId24"/>
  </p:sldMasterIdLst>
  <p:notesMasterIdLst>
    <p:notesMasterId r:id="rId62"/>
  </p:notesMasterIdLst>
  <p:sldIdLst>
    <p:sldId id="256" r:id="rId25"/>
    <p:sldId id="257" r:id="rId26"/>
    <p:sldId id="258" r:id="rId27"/>
    <p:sldId id="260" r:id="rId28"/>
    <p:sldId id="261" r:id="rId29"/>
    <p:sldId id="262" r:id="rId30"/>
    <p:sldId id="263" r:id="rId31"/>
    <p:sldId id="264" r:id="rId32"/>
    <p:sldId id="265" r:id="rId33"/>
    <p:sldId id="266" r:id="rId34"/>
    <p:sldId id="267" r:id="rId35"/>
    <p:sldId id="268" r:id="rId36"/>
    <p:sldId id="293" r:id="rId37"/>
    <p:sldId id="295" r:id="rId38"/>
    <p:sldId id="296" r:id="rId39"/>
    <p:sldId id="297" r:id="rId40"/>
    <p:sldId id="298" r:id="rId41"/>
    <p:sldId id="318" r:id="rId42"/>
    <p:sldId id="299" r:id="rId43"/>
    <p:sldId id="300" r:id="rId44"/>
    <p:sldId id="301" r:id="rId45"/>
    <p:sldId id="302" r:id="rId46"/>
    <p:sldId id="303" r:id="rId47"/>
    <p:sldId id="304" r:id="rId48"/>
    <p:sldId id="305" r:id="rId49"/>
    <p:sldId id="306" r:id="rId50"/>
    <p:sldId id="307" r:id="rId51"/>
    <p:sldId id="308" r:id="rId52"/>
    <p:sldId id="309" r:id="rId53"/>
    <p:sldId id="310" r:id="rId54"/>
    <p:sldId id="311" r:id="rId55"/>
    <p:sldId id="312" r:id="rId56"/>
    <p:sldId id="313" r:id="rId57"/>
    <p:sldId id="314" r:id="rId58"/>
    <p:sldId id="315" r:id="rId59"/>
    <p:sldId id="316" r:id="rId60"/>
    <p:sldId id="317" r:id="rId61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81268" autoAdjust="0"/>
  </p:normalViewPr>
  <p:slideViewPr>
    <p:cSldViewPr>
      <p:cViewPr varScale="1">
        <p:scale>
          <a:sx n="74" d="100"/>
          <a:sy n="74" d="100"/>
        </p:scale>
        <p:origin x="-185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" Target="slides/slide2.xml"/><Relationship Id="rId39" Type="http://schemas.openxmlformats.org/officeDocument/2006/relationships/slide" Target="slides/slide15.xml"/><Relationship Id="rId21" Type="http://schemas.openxmlformats.org/officeDocument/2006/relationships/slideMaster" Target="slideMasters/slideMaster21.xml"/><Relationship Id="rId34" Type="http://schemas.openxmlformats.org/officeDocument/2006/relationships/slide" Target="slides/slide10.xml"/><Relationship Id="rId42" Type="http://schemas.openxmlformats.org/officeDocument/2006/relationships/slide" Target="slides/slide18.xml"/><Relationship Id="rId47" Type="http://schemas.openxmlformats.org/officeDocument/2006/relationships/slide" Target="slides/slide23.xml"/><Relationship Id="rId50" Type="http://schemas.openxmlformats.org/officeDocument/2006/relationships/slide" Target="slides/slide26.xml"/><Relationship Id="rId55" Type="http://schemas.openxmlformats.org/officeDocument/2006/relationships/slide" Target="slides/slide31.xml"/><Relationship Id="rId63" Type="http://schemas.openxmlformats.org/officeDocument/2006/relationships/presProps" Target="presProps.xml"/><Relationship Id="rId7" Type="http://schemas.openxmlformats.org/officeDocument/2006/relationships/slideMaster" Target="slideMasters/slideMaster7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Master" Target="slideMasters/slideMaster20.xml"/><Relationship Id="rId29" Type="http://schemas.openxmlformats.org/officeDocument/2006/relationships/slide" Target="slides/slide5.xml"/><Relationship Id="rId41" Type="http://schemas.openxmlformats.org/officeDocument/2006/relationships/slide" Target="slides/slide17.xml"/><Relationship Id="rId54" Type="http://schemas.openxmlformats.org/officeDocument/2006/relationships/slide" Target="slides/slide30.xml"/><Relationship Id="rId6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Master" Target="slideMasters/slideMaster24.xml"/><Relationship Id="rId32" Type="http://schemas.openxmlformats.org/officeDocument/2006/relationships/slide" Target="slides/slide8.xml"/><Relationship Id="rId37" Type="http://schemas.openxmlformats.org/officeDocument/2006/relationships/slide" Target="slides/slide13.xml"/><Relationship Id="rId40" Type="http://schemas.openxmlformats.org/officeDocument/2006/relationships/slide" Target="slides/slide16.xml"/><Relationship Id="rId45" Type="http://schemas.openxmlformats.org/officeDocument/2006/relationships/slide" Target="slides/slide21.xml"/><Relationship Id="rId53" Type="http://schemas.openxmlformats.org/officeDocument/2006/relationships/slide" Target="slides/slide29.xml"/><Relationship Id="rId58" Type="http://schemas.openxmlformats.org/officeDocument/2006/relationships/slide" Target="slides/slide34.xml"/><Relationship Id="rId66" Type="http://schemas.openxmlformats.org/officeDocument/2006/relationships/tableStyles" Target="tableStyle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Master" Target="slideMasters/slideMaster23.xml"/><Relationship Id="rId28" Type="http://schemas.openxmlformats.org/officeDocument/2006/relationships/slide" Target="slides/slide4.xml"/><Relationship Id="rId36" Type="http://schemas.openxmlformats.org/officeDocument/2006/relationships/slide" Target="slides/slide12.xml"/><Relationship Id="rId49" Type="http://schemas.openxmlformats.org/officeDocument/2006/relationships/slide" Target="slides/slide25.xml"/><Relationship Id="rId57" Type="http://schemas.openxmlformats.org/officeDocument/2006/relationships/slide" Target="slides/slide33.xml"/><Relationship Id="rId61" Type="http://schemas.openxmlformats.org/officeDocument/2006/relationships/slide" Target="slides/slide37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slide" Target="slides/slide7.xml"/><Relationship Id="rId44" Type="http://schemas.openxmlformats.org/officeDocument/2006/relationships/slide" Target="slides/slide20.xml"/><Relationship Id="rId52" Type="http://schemas.openxmlformats.org/officeDocument/2006/relationships/slide" Target="slides/slide28.xml"/><Relationship Id="rId60" Type="http://schemas.openxmlformats.org/officeDocument/2006/relationships/slide" Target="slides/slide36.xml"/><Relationship Id="rId65" Type="http://schemas.openxmlformats.org/officeDocument/2006/relationships/theme" Target="theme/theme1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Master" Target="slideMasters/slideMaster22.xml"/><Relationship Id="rId27" Type="http://schemas.openxmlformats.org/officeDocument/2006/relationships/slide" Target="slides/slide3.xml"/><Relationship Id="rId30" Type="http://schemas.openxmlformats.org/officeDocument/2006/relationships/slide" Target="slides/slide6.xml"/><Relationship Id="rId35" Type="http://schemas.openxmlformats.org/officeDocument/2006/relationships/slide" Target="slides/slide11.xml"/><Relationship Id="rId43" Type="http://schemas.openxmlformats.org/officeDocument/2006/relationships/slide" Target="slides/slide19.xml"/><Relationship Id="rId48" Type="http://schemas.openxmlformats.org/officeDocument/2006/relationships/slide" Target="slides/slide24.xml"/><Relationship Id="rId56" Type="http://schemas.openxmlformats.org/officeDocument/2006/relationships/slide" Target="slides/slide32.xml"/><Relationship Id="rId64" Type="http://schemas.openxmlformats.org/officeDocument/2006/relationships/viewProps" Target="viewProps.xml"/><Relationship Id="rId8" Type="http://schemas.openxmlformats.org/officeDocument/2006/relationships/slideMaster" Target="slideMasters/slideMaster8.xml"/><Relationship Id="rId51" Type="http://schemas.openxmlformats.org/officeDocument/2006/relationships/slide" Target="slides/slide27.xml"/><Relationship Id="rId3" Type="http://schemas.openxmlformats.org/officeDocument/2006/relationships/slideMaster" Target="slideMasters/slideMaster3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" Target="slides/slide1.xml"/><Relationship Id="rId33" Type="http://schemas.openxmlformats.org/officeDocument/2006/relationships/slide" Target="slides/slide9.xml"/><Relationship Id="rId38" Type="http://schemas.openxmlformats.org/officeDocument/2006/relationships/slide" Target="slides/slide14.xml"/><Relationship Id="rId46" Type="http://schemas.openxmlformats.org/officeDocument/2006/relationships/slide" Target="slides/slide22.xml"/><Relationship Id="rId59" Type="http://schemas.openxmlformats.org/officeDocument/2006/relationships/slide" Target="slides/slide35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724D810-3F2A-44F8-96A2-1FE74C60FB17}" type="doc">
      <dgm:prSet loTypeId="urn:microsoft.com/office/officeart/2008/layout/NameandTitleOrganizationalChart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7CF655B3-BEF5-4C0C-BA02-E9DF91EB2A30}">
      <dgm:prSet phldrT="[Text]"/>
      <dgm:spPr/>
      <dgm:t>
        <a:bodyPr/>
        <a:lstStyle/>
        <a:p>
          <a:pPr rtl="1"/>
          <a:r>
            <a:rPr lang="ar-SA" b="1" dirty="0" smtClean="0"/>
            <a:t>أنواع الرقابة المالية </a:t>
          </a:r>
          <a:endParaRPr lang="ar-SA" b="1" dirty="0"/>
        </a:p>
      </dgm:t>
    </dgm:pt>
    <dgm:pt modelId="{FB25C3BE-2857-4DC4-9EC3-C3684CB774F1}" type="parTrans" cxnId="{AA9CEDB9-61A6-46F1-A5C3-E5ECF02D3848}">
      <dgm:prSet/>
      <dgm:spPr/>
      <dgm:t>
        <a:bodyPr/>
        <a:lstStyle/>
        <a:p>
          <a:pPr rtl="1"/>
          <a:endParaRPr lang="ar-SA"/>
        </a:p>
      </dgm:t>
    </dgm:pt>
    <dgm:pt modelId="{C53B1ADD-F682-4770-96A3-B3C7402E4F24}" type="sibTrans" cxnId="{AA9CEDB9-61A6-46F1-A5C3-E5ECF02D3848}">
      <dgm:prSet/>
      <dgm:spPr/>
      <dgm:t>
        <a:bodyPr/>
        <a:lstStyle/>
        <a:p>
          <a:pPr rtl="1"/>
          <a:endParaRPr lang="ar-SA"/>
        </a:p>
      </dgm:t>
    </dgm:pt>
    <dgm:pt modelId="{DFF936CF-3A66-47D1-AE8E-FA0435901AEE}">
      <dgm:prSet phldrT="[Text]"/>
      <dgm:spPr/>
      <dgm:t>
        <a:bodyPr/>
        <a:lstStyle/>
        <a:p>
          <a:pPr rtl="1"/>
          <a:r>
            <a:rPr lang="ar-SA" b="1" dirty="0" smtClean="0"/>
            <a:t>من حيث توقيتها</a:t>
          </a:r>
          <a:endParaRPr lang="ar-SA" dirty="0"/>
        </a:p>
      </dgm:t>
    </dgm:pt>
    <dgm:pt modelId="{54EC24BB-E9B9-4B90-A2E5-0E805084FD16}" type="parTrans" cxnId="{5688E786-AAE3-408D-AD8E-89729CFD857A}">
      <dgm:prSet/>
      <dgm:spPr/>
      <dgm:t>
        <a:bodyPr/>
        <a:lstStyle/>
        <a:p>
          <a:pPr rtl="1"/>
          <a:endParaRPr lang="ar-SA"/>
        </a:p>
      </dgm:t>
    </dgm:pt>
    <dgm:pt modelId="{E1507CD5-F5A8-46CD-B210-8BDF77C7DACA}" type="sibTrans" cxnId="{5688E786-AAE3-408D-AD8E-89729CFD857A}">
      <dgm:prSet/>
      <dgm:spPr/>
      <dgm:t>
        <a:bodyPr/>
        <a:lstStyle/>
        <a:p>
          <a:pPr rtl="1"/>
          <a:r>
            <a:rPr lang="ar-SA" dirty="0" smtClean="0"/>
            <a:t>هناك نوعان</a:t>
          </a:r>
          <a:endParaRPr lang="ar-SA" dirty="0"/>
        </a:p>
      </dgm:t>
    </dgm:pt>
    <dgm:pt modelId="{2E183C2B-F177-4414-BC1E-53CF17DB48D1}">
      <dgm:prSet phldrT="[Text]"/>
      <dgm:spPr/>
      <dgm:t>
        <a:bodyPr/>
        <a:lstStyle/>
        <a:p>
          <a:pPr rtl="1"/>
          <a:r>
            <a:rPr lang="ar-SA" b="1" dirty="0" smtClean="0"/>
            <a:t>من حيث طبيعتها </a:t>
          </a:r>
          <a:endParaRPr lang="ar-SA" dirty="0"/>
        </a:p>
      </dgm:t>
    </dgm:pt>
    <dgm:pt modelId="{0C2DBEFD-3374-4224-A460-BD6A8B1AA59F}" type="parTrans" cxnId="{63DCCBD9-D15C-42D7-9E34-C100AE722BA9}">
      <dgm:prSet/>
      <dgm:spPr/>
      <dgm:t>
        <a:bodyPr/>
        <a:lstStyle/>
        <a:p>
          <a:pPr rtl="1"/>
          <a:endParaRPr lang="ar-SA"/>
        </a:p>
      </dgm:t>
    </dgm:pt>
    <dgm:pt modelId="{E2F18ACB-BCC3-47B0-B7F1-69B7B95D6E4E}" type="sibTrans" cxnId="{63DCCBD9-D15C-42D7-9E34-C100AE722BA9}">
      <dgm:prSet/>
      <dgm:spPr/>
      <dgm:t>
        <a:bodyPr/>
        <a:lstStyle/>
        <a:p>
          <a:pPr rtl="1"/>
          <a:r>
            <a:rPr lang="ar-SA" dirty="0" smtClean="0"/>
            <a:t>هناك نوعان</a:t>
          </a:r>
          <a:endParaRPr lang="ar-SA" dirty="0"/>
        </a:p>
      </dgm:t>
    </dgm:pt>
    <dgm:pt modelId="{BC954380-E492-46E8-9654-26BA41EEBB42}">
      <dgm:prSet phldrT="[Text]"/>
      <dgm:spPr/>
      <dgm:t>
        <a:bodyPr/>
        <a:lstStyle/>
        <a:p>
          <a:pPr rtl="1"/>
          <a:r>
            <a:rPr lang="ar-SA" b="1" dirty="0" smtClean="0"/>
            <a:t>من حيث أجهزة الرقابة القائمة عليها</a:t>
          </a:r>
          <a:endParaRPr lang="ar-SA" dirty="0"/>
        </a:p>
      </dgm:t>
    </dgm:pt>
    <dgm:pt modelId="{4B8F680B-F19B-496E-B9F7-65F767D3BAF3}" type="parTrans" cxnId="{96CF8B7C-B361-4734-B1F5-FCFDD61CB7F1}">
      <dgm:prSet/>
      <dgm:spPr/>
      <dgm:t>
        <a:bodyPr/>
        <a:lstStyle/>
        <a:p>
          <a:pPr rtl="1"/>
          <a:endParaRPr lang="ar-SA"/>
        </a:p>
      </dgm:t>
    </dgm:pt>
    <dgm:pt modelId="{B31D9C14-32C4-4785-92BC-695834100F34}" type="sibTrans" cxnId="{96CF8B7C-B361-4734-B1F5-FCFDD61CB7F1}">
      <dgm:prSet/>
      <dgm:spPr/>
      <dgm:t>
        <a:bodyPr/>
        <a:lstStyle/>
        <a:p>
          <a:pPr rtl="1"/>
          <a:r>
            <a:rPr lang="ar-SA" dirty="0" smtClean="0"/>
            <a:t>هناك نوعان</a:t>
          </a:r>
          <a:endParaRPr lang="ar-SA" dirty="0"/>
        </a:p>
      </dgm:t>
    </dgm:pt>
    <dgm:pt modelId="{1D27DAFA-796D-4147-ABD9-25686BA5AE05}">
      <dgm:prSet/>
      <dgm:spPr/>
      <dgm:t>
        <a:bodyPr/>
        <a:lstStyle/>
        <a:p>
          <a:pPr rtl="1"/>
          <a:r>
            <a:rPr lang="ar-SA" b="1" smtClean="0"/>
            <a:t>رقابة داخلية</a:t>
          </a:r>
          <a:endParaRPr lang="ar-SA" b="1" dirty="0" smtClean="0"/>
        </a:p>
      </dgm:t>
    </dgm:pt>
    <dgm:pt modelId="{D02B3451-0E33-46FD-AA2E-D19F8DBECD5D}" type="parTrans" cxnId="{EB363329-51D9-4B44-ACAD-825C23DD6212}">
      <dgm:prSet/>
      <dgm:spPr/>
      <dgm:t>
        <a:bodyPr/>
        <a:lstStyle/>
        <a:p>
          <a:pPr rtl="1"/>
          <a:endParaRPr lang="ar-SA"/>
        </a:p>
      </dgm:t>
    </dgm:pt>
    <dgm:pt modelId="{91F3D9B8-B349-4C65-B937-7358161F6F60}" type="sibTrans" cxnId="{EB363329-51D9-4B44-ACAD-825C23DD6212}">
      <dgm:prSet/>
      <dgm:spPr/>
      <dgm:t>
        <a:bodyPr/>
        <a:lstStyle/>
        <a:p>
          <a:pPr rtl="1"/>
          <a:endParaRPr lang="ar-SA"/>
        </a:p>
      </dgm:t>
    </dgm:pt>
    <dgm:pt modelId="{26EAB2E7-9914-4E7B-8BFC-7B980CC7B4D0}">
      <dgm:prSet/>
      <dgm:spPr/>
      <dgm:t>
        <a:bodyPr/>
        <a:lstStyle/>
        <a:p>
          <a:pPr rtl="1"/>
          <a:r>
            <a:rPr lang="ar-SA" b="1" smtClean="0"/>
            <a:t>رقابة خارجية</a:t>
          </a:r>
          <a:endParaRPr lang="ar-SA" b="1" dirty="0" smtClean="0"/>
        </a:p>
      </dgm:t>
    </dgm:pt>
    <dgm:pt modelId="{4DE3BE3E-D3F0-4690-AD18-F2A922B661FB}" type="parTrans" cxnId="{DD75C426-6BBB-4F2C-9DC8-89154451AAAD}">
      <dgm:prSet/>
      <dgm:spPr/>
      <dgm:t>
        <a:bodyPr/>
        <a:lstStyle/>
        <a:p>
          <a:pPr rtl="1"/>
          <a:endParaRPr lang="ar-SA"/>
        </a:p>
      </dgm:t>
    </dgm:pt>
    <dgm:pt modelId="{956E7423-E476-4F78-AB24-A43498D55D90}" type="sibTrans" cxnId="{DD75C426-6BBB-4F2C-9DC8-89154451AAAD}">
      <dgm:prSet/>
      <dgm:spPr/>
      <dgm:t>
        <a:bodyPr/>
        <a:lstStyle/>
        <a:p>
          <a:pPr rtl="1"/>
          <a:endParaRPr lang="ar-SA"/>
        </a:p>
      </dgm:t>
    </dgm:pt>
    <dgm:pt modelId="{38DFC37C-A926-4989-8B5D-FA7C7E667BEE}">
      <dgm:prSet/>
      <dgm:spPr/>
      <dgm:t>
        <a:bodyPr/>
        <a:lstStyle/>
        <a:p>
          <a:pPr rtl="1"/>
          <a:r>
            <a:rPr lang="ar-SA" b="1" smtClean="0"/>
            <a:t>رقابة مستنديه</a:t>
          </a:r>
          <a:endParaRPr lang="ar-SA" b="1" dirty="0" smtClean="0"/>
        </a:p>
      </dgm:t>
    </dgm:pt>
    <dgm:pt modelId="{DE2B1CFB-05CC-4366-B637-1EF2353FA0D3}" type="parTrans" cxnId="{FA1206B8-5CAE-4DB1-95E3-6A726CBB00C2}">
      <dgm:prSet/>
      <dgm:spPr/>
      <dgm:t>
        <a:bodyPr/>
        <a:lstStyle/>
        <a:p>
          <a:pPr rtl="1"/>
          <a:endParaRPr lang="ar-SA"/>
        </a:p>
      </dgm:t>
    </dgm:pt>
    <dgm:pt modelId="{515DFD14-8B21-4C89-9FF8-B7B29D7F5B84}" type="sibTrans" cxnId="{FA1206B8-5CAE-4DB1-95E3-6A726CBB00C2}">
      <dgm:prSet/>
      <dgm:spPr/>
      <dgm:t>
        <a:bodyPr/>
        <a:lstStyle/>
        <a:p>
          <a:pPr rtl="1"/>
          <a:endParaRPr lang="ar-SA"/>
        </a:p>
      </dgm:t>
    </dgm:pt>
    <dgm:pt modelId="{8D77D021-36E9-4C14-ADB2-8605A03D7517}">
      <dgm:prSet/>
      <dgm:spPr/>
      <dgm:t>
        <a:bodyPr/>
        <a:lstStyle/>
        <a:p>
          <a:pPr rtl="1"/>
          <a:r>
            <a:rPr lang="ar-SA" b="1" smtClean="0"/>
            <a:t>رقابة على الاداء </a:t>
          </a:r>
          <a:endParaRPr lang="ar-SA" b="1" dirty="0" smtClean="0"/>
        </a:p>
      </dgm:t>
    </dgm:pt>
    <dgm:pt modelId="{2F351651-75CF-482E-A8A3-357D454C3758}" type="parTrans" cxnId="{28A52AB0-AA00-4E06-95FA-E5DE059EC44A}">
      <dgm:prSet/>
      <dgm:spPr/>
      <dgm:t>
        <a:bodyPr/>
        <a:lstStyle/>
        <a:p>
          <a:pPr rtl="1"/>
          <a:endParaRPr lang="ar-SA"/>
        </a:p>
      </dgm:t>
    </dgm:pt>
    <dgm:pt modelId="{18ABF976-04C9-4C28-B18C-932ACAE0E7C8}" type="sibTrans" cxnId="{28A52AB0-AA00-4E06-95FA-E5DE059EC44A}">
      <dgm:prSet/>
      <dgm:spPr/>
      <dgm:t>
        <a:bodyPr/>
        <a:lstStyle/>
        <a:p>
          <a:pPr rtl="1"/>
          <a:endParaRPr lang="ar-SA"/>
        </a:p>
      </dgm:t>
    </dgm:pt>
    <dgm:pt modelId="{4425EFAB-DA2E-4FF0-B612-78A13830C61F}">
      <dgm:prSet/>
      <dgm:spPr/>
      <dgm:t>
        <a:bodyPr/>
        <a:lstStyle/>
        <a:p>
          <a:pPr rtl="1"/>
          <a:r>
            <a:rPr lang="ar-SA" b="1" smtClean="0"/>
            <a:t>رقابة سابقة</a:t>
          </a:r>
          <a:endParaRPr lang="ar-SA" b="1" dirty="0" smtClean="0"/>
        </a:p>
      </dgm:t>
    </dgm:pt>
    <dgm:pt modelId="{D4EB820A-75FB-4132-9FEE-D4BF5BF0B799}" type="parTrans" cxnId="{27DD5B73-175D-476C-8EAA-1A32B692347A}">
      <dgm:prSet/>
      <dgm:spPr/>
      <dgm:t>
        <a:bodyPr/>
        <a:lstStyle/>
        <a:p>
          <a:pPr rtl="1"/>
          <a:endParaRPr lang="ar-SA"/>
        </a:p>
      </dgm:t>
    </dgm:pt>
    <dgm:pt modelId="{5EFCAF6C-EA73-4619-8A8F-D8ED92D82956}" type="sibTrans" cxnId="{27DD5B73-175D-476C-8EAA-1A32B692347A}">
      <dgm:prSet/>
      <dgm:spPr/>
      <dgm:t>
        <a:bodyPr/>
        <a:lstStyle/>
        <a:p>
          <a:pPr rtl="1"/>
          <a:endParaRPr lang="ar-SA"/>
        </a:p>
      </dgm:t>
    </dgm:pt>
    <dgm:pt modelId="{F86098C0-F2F7-45F8-B77E-AFD3DF54183D}">
      <dgm:prSet/>
      <dgm:spPr/>
      <dgm:t>
        <a:bodyPr/>
        <a:lstStyle/>
        <a:p>
          <a:pPr rtl="1"/>
          <a:r>
            <a:rPr lang="ar-SA" b="1" smtClean="0"/>
            <a:t>رقابة لاحقه</a:t>
          </a:r>
          <a:endParaRPr lang="ar-SA" dirty="0" smtClean="0"/>
        </a:p>
      </dgm:t>
    </dgm:pt>
    <dgm:pt modelId="{9BA3847D-7258-4BD9-ABD7-85C180FD509B}" type="parTrans" cxnId="{A49A68AA-A896-418B-837A-2E67429A437D}">
      <dgm:prSet/>
      <dgm:spPr/>
      <dgm:t>
        <a:bodyPr/>
        <a:lstStyle/>
        <a:p>
          <a:pPr rtl="1"/>
          <a:endParaRPr lang="ar-SA"/>
        </a:p>
      </dgm:t>
    </dgm:pt>
    <dgm:pt modelId="{9C6F4AB9-1871-4FFD-A316-9040BD82F0EF}" type="sibTrans" cxnId="{A49A68AA-A896-418B-837A-2E67429A437D}">
      <dgm:prSet/>
      <dgm:spPr/>
      <dgm:t>
        <a:bodyPr/>
        <a:lstStyle/>
        <a:p>
          <a:pPr rtl="1"/>
          <a:endParaRPr lang="ar-SA"/>
        </a:p>
      </dgm:t>
    </dgm:pt>
    <dgm:pt modelId="{A8FC1B43-6990-4249-95D7-614587C0BF34}" type="pres">
      <dgm:prSet presAssocID="{C724D810-3F2A-44F8-96A2-1FE74C60FB17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C65A4A76-286A-4DAC-9ED7-839746263B35}" type="pres">
      <dgm:prSet presAssocID="{7CF655B3-BEF5-4C0C-BA02-E9DF91EB2A30}" presName="hierRoot1" presStyleCnt="0">
        <dgm:presLayoutVars>
          <dgm:hierBranch val="init"/>
        </dgm:presLayoutVars>
      </dgm:prSet>
      <dgm:spPr/>
    </dgm:pt>
    <dgm:pt modelId="{9873C32A-549D-414A-BBE7-52CA2A17DB2E}" type="pres">
      <dgm:prSet presAssocID="{7CF655B3-BEF5-4C0C-BA02-E9DF91EB2A30}" presName="rootComposite1" presStyleCnt="0"/>
      <dgm:spPr/>
    </dgm:pt>
    <dgm:pt modelId="{52467B0F-BE50-4D2B-B18D-B01ADF49FEE8}" type="pres">
      <dgm:prSet presAssocID="{7CF655B3-BEF5-4C0C-BA02-E9DF91EB2A30}" presName="rootText1" presStyleLbl="node0" presStyleIdx="0" presStyleCnt="1" custAng="0">
        <dgm:presLayoutVars>
          <dgm:chMax/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78EE7F5A-790E-46EE-A880-8820EB1818DD}" type="pres">
      <dgm:prSet presAssocID="{7CF655B3-BEF5-4C0C-BA02-E9DF91EB2A30}" presName="titleText1" presStyleLbl="fgAcc0" presStyleIdx="0" presStyleCnt="1">
        <dgm:presLayoutVars>
          <dgm:chMax val="0"/>
          <dgm:chPref val="0"/>
        </dgm:presLayoutVars>
      </dgm:prSet>
      <dgm:spPr/>
      <dgm:t>
        <a:bodyPr/>
        <a:lstStyle/>
        <a:p>
          <a:pPr rtl="1"/>
          <a:endParaRPr lang="ar-SA"/>
        </a:p>
      </dgm:t>
    </dgm:pt>
    <dgm:pt modelId="{D911029E-C69D-4D58-8243-ED5CAD5D75F2}" type="pres">
      <dgm:prSet presAssocID="{7CF655B3-BEF5-4C0C-BA02-E9DF91EB2A30}" presName="rootConnector1" presStyleLbl="node1" presStyleIdx="0" presStyleCnt="9"/>
      <dgm:spPr/>
      <dgm:t>
        <a:bodyPr/>
        <a:lstStyle/>
        <a:p>
          <a:pPr rtl="1"/>
          <a:endParaRPr lang="ar-SA"/>
        </a:p>
      </dgm:t>
    </dgm:pt>
    <dgm:pt modelId="{91AFB044-CECA-4257-B8D0-ED5E67392D06}" type="pres">
      <dgm:prSet presAssocID="{7CF655B3-BEF5-4C0C-BA02-E9DF91EB2A30}" presName="hierChild2" presStyleCnt="0"/>
      <dgm:spPr/>
    </dgm:pt>
    <dgm:pt modelId="{B09CEA4A-68E3-43C5-B9F4-8113E5F1925C}" type="pres">
      <dgm:prSet presAssocID="{54EC24BB-E9B9-4B90-A2E5-0E805084FD16}" presName="Name37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22868947-AAAD-4BCC-9058-348A299DC50D}" type="pres">
      <dgm:prSet presAssocID="{DFF936CF-3A66-47D1-AE8E-FA0435901AEE}" presName="hierRoot2" presStyleCnt="0">
        <dgm:presLayoutVars>
          <dgm:hierBranch val="init"/>
        </dgm:presLayoutVars>
      </dgm:prSet>
      <dgm:spPr/>
    </dgm:pt>
    <dgm:pt modelId="{53FE995C-8E8B-4AEE-9CF2-EAE6DF893CBB}" type="pres">
      <dgm:prSet presAssocID="{DFF936CF-3A66-47D1-AE8E-FA0435901AEE}" presName="rootComposite" presStyleCnt="0"/>
      <dgm:spPr/>
    </dgm:pt>
    <dgm:pt modelId="{509808AD-1051-4994-8CEA-95D410677B96}" type="pres">
      <dgm:prSet presAssocID="{DFF936CF-3A66-47D1-AE8E-FA0435901AEE}" presName="rootText" presStyleLbl="node1" presStyleIdx="0" presStyleCnt="9">
        <dgm:presLayoutVars>
          <dgm:chMax/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63C81E28-1F59-4FD7-BA86-1D0E3E0AE82E}" type="pres">
      <dgm:prSet presAssocID="{DFF936CF-3A66-47D1-AE8E-FA0435901AEE}" presName="titleText2" presStyleLbl="fgAcc1" presStyleIdx="0" presStyleCnt="9">
        <dgm:presLayoutVars>
          <dgm:chMax val="0"/>
          <dgm:chPref val="0"/>
        </dgm:presLayoutVars>
      </dgm:prSet>
      <dgm:spPr/>
      <dgm:t>
        <a:bodyPr/>
        <a:lstStyle/>
        <a:p>
          <a:pPr rtl="1"/>
          <a:endParaRPr lang="ar-SA"/>
        </a:p>
      </dgm:t>
    </dgm:pt>
    <dgm:pt modelId="{3AFF1AEF-DE98-48A7-A51F-BC8F56FFA45D}" type="pres">
      <dgm:prSet presAssocID="{DFF936CF-3A66-47D1-AE8E-FA0435901AEE}" presName="rootConnector" presStyleLbl="node2" presStyleIdx="0" presStyleCnt="0"/>
      <dgm:spPr/>
      <dgm:t>
        <a:bodyPr/>
        <a:lstStyle/>
        <a:p>
          <a:pPr rtl="1"/>
          <a:endParaRPr lang="ar-SA"/>
        </a:p>
      </dgm:t>
    </dgm:pt>
    <dgm:pt modelId="{DC04452B-6E05-4F0A-B628-227197B92E67}" type="pres">
      <dgm:prSet presAssocID="{DFF936CF-3A66-47D1-AE8E-FA0435901AEE}" presName="hierChild4" presStyleCnt="0"/>
      <dgm:spPr/>
    </dgm:pt>
    <dgm:pt modelId="{CF9B1F9F-DB75-4CDD-9C65-E8B875961421}" type="pres">
      <dgm:prSet presAssocID="{9BA3847D-7258-4BD9-ABD7-85C180FD509B}" presName="Name37" presStyleLbl="parChTrans1D3" presStyleIdx="0" presStyleCnt="6"/>
      <dgm:spPr/>
      <dgm:t>
        <a:bodyPr/>
        <a:lstStyle/>
        <a:p>
          <a:pPr rtl="1"/>
          <a:endParaRPr lang="ar-SA"/>
        </a:p>
      </dgm:t>
    </dgm:pt>
    <dgm:pt modelId="{D9EBF910-A6F7-457E-8C8A-A81870785CAB}" type="pres">
      <dgm:prSet presAssocID="{F86098C0-F2F7-45F8-B77E-AFD3DF54183D}" presName="hierRoot2" presStyleCnt="0">
        <dgm:presLayoutVars>
          <dgm:hierBranch val="init"/>
        </dgm:presLayoutVars>
      </dgm:prSet>
      <dgm:spPr/>
    </dgm:pt>
    <dgm:pt modelId="{E84A1CB0-92C7-43DF-91F2-76D6822D3E87}" type="pres">
      <dgm:prSet presAssocID="{F86098C0-F2F7-45F8-B77E-AFD3DF54183D}" presName="rootComposite" presStyleCnt="0"/>
      <dgm:spPr/>
    </dgm:pt>
    <dgm:pt modelId="{AC4AFD03-AFB3-4F97-930E-21E30C9C3AA3}" type="pres">
      <dgm:prSet presAssocID="{F86098C0-F2F7-45F8-B77E-AFD3DF54183D}" presName="rootText" presStyleLbl="node1" presStyleIdx="1" presStyleCnt="9">
        <dgm:presLayoutVars>
          <dgm:chMax/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8E409FF-613F-4CD3-B0B6-A4022B874429}" type="pres">
      <dgm:prSet presAssocID="{F86098C0-F2F7-45F8-B77E-AFD3DF54183D}" presName="titleText2" presStyleLbl="fgAcc1" presStyleIdx="1" presStyleCnt="9">
        <dgm:presLayoutVars>
          <dgm:chMax val="0"/>
          <dgm:chPref val="0"/>
        </dgm:presLayoutVars>
      </dgm:prSet>
      <dgm:spPr/>
      <dgm:t>
        <a:bodyPr/>
        <a:lstStyle/>
        <a:p>
          <a:pPr rtl="1"/>
          <a:endParaRPr lang="ar-SA"/>
        </a:p>
      </dgm:t>
    </dgm:pt>
    <dgm:pt modelId="{1CC2F569-1BFA-41EB-9B8F-C45C4841135A}" type="pres">
      <dgm:prSet presAssocID="{F86098C0-F2F7-45F8-B77E-AFD3DF54183D}" presName="rootConnector" presStyleLbl="node3" presStyleIdx="0" presStyleCnt="0"/>
      <dgm:spPr/>
      <dgm:t>
        <a:bodyPr/>
        <a:lstStyle/>
        <a:p>
          <a:pPr rtl="1"/>
          <a:endParaRPr lang="ar-SA"/>
        </a:p>
      </dgm:t>
    </dgm:pt>
    <dgm:pt modelId="{02D52D95-79CD-47D0-8C84-9D98B6592238}" type="pres">
      <dgm:prSet presAssocID="{F86098C0-F2F7-45F8-B77E-AFD3DF54183D}" presName="hierChild4" presStyleCnt="0"/>
      <dgm:spPr/>
    </dgm:pt>
    <dgm:pt modelId="{4681505A-FE79-49EE-B156-5C9705CC6A5D}" type="pres">
      <dgm:prSet presAssocID="{F86098C0-F2F7-45F8-B77E-AFD3DF54183D}" presName="hierChild5" presStyleCnt="0"/>
      <dgm:spPr/>
    </dgm:pt>
    <dgm:pt modelId="{69EA1476-56A4-41DE-A647-7650FC73D8B7}" type="pres">
      <dgm:prSet presAssocID="{D4EB820A-75FB-4132-9FEE-D4BF5BF0B799}" presName="Name37" presStyleLbl="parChTrans1D3" presStyleIdx="1" presStyleCnt="6"/>
      <dgm:spPr/>
      <dgm:t>
        <a:bodyPr/>
        <a:lstStyle/>
        <a:p>
          <a:pPr rtl="1"/>
          <a:endParaRPr lang="ar-SA"/>
        </a:p>
      </dgm:t>
    </dgm:pt>
    <dgm:pt modelId="{80F8D963-5EDC-4027-8629-BD5682AD5F93}" type="pres">
      <dgm:prSet presAssocID="{4425EFAB-DA2E-4FF0-B612-78A13830C61F}" presName="hierRoot2" presStyleCnt="0">
        <dgm:presLayoutVars>
          <dgm:hierBranch val="init"/>
        </dgm:presLayoutVars>
      </dgm:prSet>
      <dgm:spPr/>
    </dgm:pt>
    <dgm:pt modelId="{DBA544DD-5258-4C9B-8F35-1A54CAED1461}" type="pres">
      <dgm:prSet presAssocID="{4425EFAB-DA2E-4FF0-B612-78A13830C61F}" presName="rootComposite" presStyleCnt="0"/>
      <dgm:spPr/>
    </dgm:pt>
    <dgm:pt modelId="{B1A23E9E-EE0E-4D81-99C9-82D52EEF1457}" type="pres">
      <dgm:prSet presAssocID="{4425EFAB-DA2E-4FF0-B612-78A13830C61F}" presName="rootText" presStyleLbl="node1" presStyleIdx="2" presStyleCnt="9">
        <dgm:presLayoutVars>
          <dgm:chMax/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1BAA9F1B-BEEB-41C8-A52F-2F88F967A617}" type="pres">
      <dgm:prSet presAssocID="{4425EFAB-DA2E-4FF0-B612-78A13830C61F}" presName="titleText2" presStyleLbl="fgAcc1" presStyleIdx="2" presStyleCnt="9">
        <dgm:presLayoutVars>
          <dgm:chMax val="0"/>
          <dgm:chPref val="0"/>
        </dgm:presLayoutVars>
      </dgm:prSet>
      <dgm:spPr/>
      <dgm:t>
        <a:bodyPr/>
        <a:lstStyle/>
        <a:p>
          <a:pPr rtl="1"/>
          <a:endParaRPr lang="ar-SA"/>
        </a:p>
      </dgm:t>
    </dgm:pt>
    <dgm:pt modelId="{BB456667-4A92-444B-945F-06E7132A272F}" type="pres">
      <dgm:prSet presAssocID="{4425EFAB-DA2E-4FF0-B612-78A13830C61F}" presName="rootConnector" presStyleLbl="node3" presStyleIdx="0" presStyleCnt="0"/>
      <dgm:spPr/>
      <dgm:t>
        <a:bodyPr/>
        <a:lstStyle/>
        <a:p>
          <a:pPr rtl="1"/>
          <a:endParaRPr lang="ar-SA"/>
        </a:p>
      </dgm:t>
    </dgm:pt>
    <dgm:pt modelId="{6E2ABE5F-735D-4DCD-8C0F-87B3EE5F6DEE}" type="pres">
      <dgm:prSet presAssocID="{4425EFAB-DA2E-4FF0-B612-78A13830C61F}" presName="hierChild4" presStyleCnt="0"/>
      <dgm:spPr/>
    </dgm:pt>
    <dgm:pt modelId="{936F6BA2-0A13-4720-8DF7-4745083AC149}" type="pres">
      <dgm:prSet presAssocID="{4425EFAB-DA2E-4FF0-B612-78A13830C61F}" presName="hierChild5" presStyleCnt="0"/>
      <dgm:spPr/>
    </dgm:pt>
    <dgm:pt modelId="{7C336D35-2664-4035-8053-9EE459C42E3D}" type="pres">
      <dgm:prSet presAssocID="{DFF936CF-3A66-47D1-AE8E-FA0435901AEE}" presName="hierChild5" presStyleCnt="0"/>
      <dgm:spPr/>
    </dgm:pt>
    <dgm:pt modelId="{CBDD16BD-BF94-4D28-845B-2068ADEF7304}" type="pres">
      <dgm:prSet presAssocID="{0C2DBEFD-3374-4224-A460-BD6A8B1AA59F}" presName="Name37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0ABE851F-6DD6-4D28-9749-91CE3279FB5A}" type="pres">
      <dgm:prSet presAssocID="{2E183C2B-F177-4414-BC1E-53CF17DB48D1}" presName="hierRoot2" presStyleCnt="0">
        <dgm:presLayoutVars>
          <dgm:hierBranch val="init"/>
        </dgm:presLayoutVars>
      </dgm:prSet>
      <dgm:spPr/>
    </dgm:pt>
    <dgm:pt modelId="{76B692CD-3228-4257-AADE-231AD8C3995E}" type="pres">
      <dgm:prSet presAssocID="{2E183C2B-F177-4414-BC1E-53CF17DB48D1}" presName="rootComposite" presStyleCnt="0"/>
      <dgm:spPr/>
    </dgm:pt>
    <dgm:pt modelId="{68BA704C-D473-4576-8805-83D3009B754A}" type="pres">
      <dgm:prSet presAssocID="{2E183C2B-F177-4414-BC1E-53CF17DB48D1}" presName="rootText" presStyleLbl="node1" presStyleIdx="3" presStyleCnt="9">
        <dgm:presLayoutVars>
          <dgm:chMax/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00521981-5A83-48D0-B990-01FA4ADF3F29}" type="pres">
      <dgm:prSet presAssocID="{2E183C2B-F177-4414-BC1E-53CF17DB48D1}" presName="titleText2" presStyleLbl="fgAcc1" presStyleIdx="3" presStyleCnt="9">
        <dgm:presLayoutVars>
          <dgm:chMax val="0"/>
          <dgm:chPref val="0"/>
        </dgm:presLayoutVars>
      </dgm:prSet>
      <dgm:spPr/>
      <dgm:t>
        <a:bodyPr/>
        <a:lstStyle/>
        <a:p>
          <a:pPr rtl="1"/>
          <a:endParaRPr lang="ar-SA"/>
        </a:p>
      </dgm:t>
    </dgm:pt>
    <dgm:pt modelId="{DF6D886E-2E1E-45A3-9A62-BA1E0FC02C69}" type="pres">
      <dgm:prSet presAssocID="{2E183C2B-F177-4414-BC1E-53CF17DB48D1}" presName="rootConnector" presStyleLbl="node2" presStyleIdx="0" presStyleCnt="0"/>
      <dgm:spPr/>
      <dgm:t>
        <a:bodyPr/>
        <a:lstStyle/>
        <a:p>
          <a:pPr rtl="1"/>
          <a:endParaRPr lang="ar-SA"/>
        </a:p>
      </dgm:t>
    </dgm:pt>
    <dgm:pt modelId="{CAB043CC-D766-424B-BDDD-73E1B6FC0056}" type="pres">
      <dgm:prSet presAssocID="{2E183C2B-F177-4414-BC1E-53CF17DB48D1}" presName="hierChild4" presStyleCnt="0"/>
      <dgm:spPr/>
    </dgm:pt>
    <dgm:pt modelId="{80AF9E73-CC8A-4094-870D-18CEBFCF0BC3}" type="pres">
      <dgm:prSet presAssocID="{2F351651-75CF-482E-A8A3-357D454C3758}" presName="Name37" presStyleLbl="parChTrans1D3" presStyleIdx="2" presStyleCnt="6"/>
      <dgm:spPr/>
      <dgm:t>
        <a:bodyPr/>
        <a:lstStyle/>
        <a:p>
          <a:pPr rtl="1"/>
          <a:endParaRPr lang="ar-SA"/>
        </a:p>
      </dgm:t>
    </dgm:pt>
    <dgm:pt modelId="{E1B6D3D2-3240-4C38-8F45-B097456A4B5B}" type="pres">
      <dgm:prSet presAssocID="{8D77D021-36E9-4C14-ADB2-8605A03D7517}" presName="hierRoot2" presStyleCnt="0">
        <dgm:presLayoutVars>
          <dgm:hierBranch val="init"/>
        </dgm:presLayoutVars>
      </dgm:prSet>
      <dgm:spPr/>
    </dgm:pt>
    <dgm:pt modelId="{2EA7BB7A-0B9B-458D-94DD-9986C44CAF71}" type="pres">
      <dgm:prSet presAssocID="{8D77D021-36E9-4C14-ADB2-8605A03D7517}" presName="rootComposite" presStyleCnt="0"/>
      <dgm:spPr/>
    </dgm:pt>
    <dgm:pt modelId="{D0DBEF0A-7BA5-486A-9410-E44C0E0BFFB1}" type="pres">
      <dgm:prSet presAssocID="{8D77D021-36E9-4C14-ADB2-8605A03D7517}" presName="rootText" presStyleLbl="node1" presStyleIdx="4" presStyleCnt="9">
        <dgm:presLayoutVars>
          <dgm:chMax/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AAA546B-A07D-4550-A0B4-5797C733F09B}" type="pres">
      <dgm:prSet presAssocID="{8D77D021-36E9-4C14-ADB2-8605A03D7517}" presName="titleText2" presStyleLbl="fgAcc1" presStyleIdx="4" presStyleCnt="9">
        <dgm:presLayoutVars>
          <dgm:chMax val="0"/>
          <dgm:chPref val="0"/>
        </dgm:presLayoutVars>
      </dgm:prSet>
      <dgm:spPr/>
      <dgm:t>
        <a:bodyPr/>
        <a:lstStyle/>
        <a:p>
          <a:pPr rtl="1"/>
          <a:endParaRPr lang="ar-SA"/>
        </a:p>
      </dgm:t>
    </dgm:pt>
    <dgm:pt modelId="{995F8AFF-26A1-47DA-8292-2C00B3660801}" type="pres">
      <dgm:prSet presAssocID="{8D77D021-36E9-4C14-ADB2-8605A03D7517}" presName="rootConnector" presStyleLbl="node3" presStyleIdx="0" presStyleCnt="0"/>
      <dgm:spPr/>
      <dgm:t>
        <a:bodyPr/>
        <a:lstStyle/>
        <a:p>
          <a:pPr rtl="1"/>
          <a:endParaRPr lang="ar-SA"/>
        </a:p>
      </dgm:t>
    </dgm:pt>
    <dgm:pt modelId="{DC2FB507-7200-421A-90BC-1DFBC7B79957}" type="pres">
      <dgm:prSet presAssocID="{8D77D021-36E9-4C14-ADB2-8605A03D7517}" presName="hierChild4" presStyleCnt="0"/>
      <dgm:spPr/>
    </dgm:pt>
    <dgm:pt modelId="{3C62F711-1AE8-43B3-9DDF-F49B46CB7B58}" type="pres">
      <dgm:prSet presAssocID="{8D77D021-36E9-4C14-ADB2-8605A03D7517}" presName="hierChild5" presStyleCnt="0"/>
      <dgm:spPr/>
    </dgm:pt>
    <dgm:pt modelId="{763E3F6E-C885-4EBE-81BE-8A443AE9E52C}" type="pres">
      <dgm:prSet presAssocID="{DE2B1CFB-05CC-4366-B637-1EF2353FA0D3}" presName="Name37" presStyleLbl="parChTrans1D3" presStyleIdx="3" presStyleCnt="6"/>
      <dgm:spPr/>
      <dgm:t>
        <a:bodyPr/>
        <a:lstStyle/>
        <a:p>
          <a:pPr rtl="1"/>
          <a:endParaRPr lang="ar-SA"/>
        </a:p>
      </dgm:t>
    </dgm:pt>
    <dgm:pt modelId="{0B9B5F55-109E-416E-9267-3D6874D3BE0C}" type="pres">
      <dgm:prSet presAssocID="{38DFC37C-A926-4989-8B5D-FA7C7E667BEE}" presName="hierRoot2" presStyleCnt="0">
        <dgm:presLayoutVars>
          <dgm:hierBranch val="init"/>
        </dgm:presLayoutVars>
      </dgm:prSet>
      <dgm:spPr/>
    </dgm:pt>
    <dgm:pt modelId="{18AB62CC-82BA-441F-AADB-EB8FC6BC1A69}" type="pres">
      <dgm:prSet presAssocID="{38DFC37C-A926-4989-8B5D-FA7C7E667BEE}" presName="rootComposite" presStyleCnt="0"/>
      <dgm:spPr/>
    </dgm:pt>
    <dgm:pt modelId="{51B35419-9FF1-4223-9C24-5CCB1AC37E26}" type="pres">
      <dgm:prSet presAssocID="{38DFC37C-A926-4989-8B5D-FA7C7E667BEE}" presName="rootText" presStyleLbl="node1" presStyleIdx="5" presStyleCnt="9">
        <dgm:presLayoutVars>
          <dgm:chMax/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11071D7-68B2-4E52-9977-1B2D8BC61F3A}" type="pres">
      <dgm:prSet presAssocID="{38DFC37C-A926-4989-8B5D-FA7C7E667BEE}" presName="titleText2" presStyleLbl="fgAcc1" presStyleIdx="5" presStyleCnt="9">
        <dgm:presLayoutVars>
          <dgm:chMax val="0"/>
          <dgm:chPref val="0"/>
        </dgm:presLayoutVars>
      </dgm:prSet>
      <dgm:spPr/>
      <dgm:t>
        <a:bodyPr/>
        <a:lstStyle/>
        <a:p>
          <a:pPr rtl="1"/>
          <a:endParaRPr lang="ar-SA"/>
        </a:p>
      </dgm:t>
    </dgm:pt>
    <dgm:pt modelId="{1D132DF3-57DE-4C46-A6E5-D5BF4EA14EA5}" type="pres">
      <dgm:prSet presAssocID="{38DFC37C-A926-4989-8B5D-FA7C7E667BEE}" presName="rootConnector" presStyleLbl="node3" presStyleIdx="0" presStyleCnt="0"/>
      <dgm:spPr/>
      <dgm:t>
        <a:bodyPr/>
        <a:lstStyle/>
        <a:p>
          <a:pPr rtl="1"/>
          <a:endParaRPr lang="ar-SA"/>
        </a:p>
      </dgm:t>
    </dgm:pt>
    <dgm:pt modelId="{505B24FE-6FCE-43A2-8DBB-B6084C4DF8F4}" type="pres">
      <dgm:prSet presAssocID="{38DFC37C-A926-4989-8B5D-FA7C7E667BEE}" presName="hierChild4" presStyleCnt="0"/>
      <dgm:spPr/>
    </dgm:pt>
    <dgm:pt modelId="{060689DA-EE3A-42A9-AF52-9CC89761BAB1}" type="pres">
      <dgm:prSet presAssocID="{38DFC37C-A926-4989-8B5D-FA7C7E667BEE}" presName="hierChild5" presStyleCnt="0"/>
      <dgm:spPr/>
    </dgm:pt>
    <dgm:pt modelId="{3A2DDBFF-ED79-4A64-9EA4-829D0815E56E}" type="pres">
      <dgm:prSet presAssocID="{2E183C2B-F177-4414-BC1E-53CF17DB48D1}" presName="hierChild5" presStyleCnt="0"/>
      <dgm:spPr/>
    </dgm:pt>
    <dgm:pt modelId="{748EE470-C8E6-4992-B625-95DB9F20ED63}" type="pres">
      <dgm:prSet presAssocID="{4B8F680B-F19B-496E-B9F7-65F767D3BAF3}" presName="Name37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2FF4E6E6-2308-415C-B023-1E581389FCBD}" type="pres">
      <dgm:prSet presAssocID="{BC954380-E492-46E8-9654-26BA41EEBB42}" presName="hierRoot2" presStyleCnt="0">
        <dgm:presLayoutVars>
          <dgm:hierBranch val="init"/>
        </dgm:presLayoutVars>
      </dgm:prSet>
      <dgm:spPr/>
    </dgm:pt>
    <dgm:pt modelId="{3E8212EC-5E13-4490-9972-704890316609}" type="pres">
      <dgm:prSet presAssocID="{BC954380-E492-46E8-9654-26BA41EEBB42}" presName="rootComposite" presStyleCnt="0"/>
      <dgm:spPr/>
    </dgm:pt>
    <dgm:pt modelId="{3ACBEC82-64A2-4619-AB69-735ABBB5F608}" type="pres">
      <dgm:prSet presAssocID="{BC954380-E492-46E8-9654-26BA41EEBB42}" presName="rootText" presStyleLbl="node1" presStyleIdx="6" presStyleCnt="9">
        <dgm:presLayoutVars>
          <dgm:chMax/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90FD314F-6705-428D-87AC-977BD5022736}" type="pres">
      <dgm:prSet presAssocID="{BC954380-E492-46E8-9654-26BA41EEBB42}" presName="titleText2" presStyleLbl="fgAcc1" presStyleIdx="6" presStyleCnt="9">
        <dgm:presLayoutVars>
          <dgm:chMax val="0"/>
          <dgm:chPref val="0"/>
        </dgm:presLayoutVars>
      </dgm:prSet>
      <dgm:spPr/>
      <dgm:t>
        <a:bodyPr/>
        <a:lstStyle/>
        <a:p>
          <a:pPr rtl="1"/>
          <a:endParaRPr lang="ar-SA"/>
        </a:p>
      </dgm:t>
    </dgm:pt>
    <dgm:pt modelId="{73B486F2-ACDB-4006-B1AE-72B6F8B1706C}" type="pres">
      <dgm:prSet presAssocID="{BC954380-E492-46E8-9654-26BA41EEBB42}" presName="rootConnector" presStyleLbl="node2" presStyleIdx="0" presStyleCnt="0"/>
      <dgm:spPr/>
      <dgm:t>
        <a:bodyPr/>
        <a:lstStyle/>
        <a:p>
          <a:pPr rtl="1"/>
          <a:endParaRPr lang="ar-SA"/>
        </a:p>
      </dgm:t>
    </dgm:pt>
    <dgm:pt modelId="{77398921-932F-4C5C-84C6-BF97B90B276B}" type="pres">
      <dgm:prSet presAssocID="{BC954380-E492-46E8-9654-26BA41EEBB42}" presName="hierChild4" presStyleCnt="0"/>
      <dgm:spPr/>
    </dgm:pt>
    <dgm:pt modelId="{E3F507A9-CDC6-44C7-906D-9940B8481EFD}" type="pres">
      <dgm:prSet presAssocID="{4DE3BE3E-D3F0-4690-AD18-F2A922B661FB}" presName="Name37" presStyleLbl="parChTrans1D3" presStyleIdx="4" presStyleCnt="6"/>
      <dgm:spPr/>
      <dgm:t>
        <a:bodyPr/>
        <a:lstStyle/>
        <a:p>
          <a:pPr rtl="1"/>
          <a:endParaRPr lang="ar-SA"/>
        </a:p>
      </dgm:t>
    </dgm:pt>
    <dgm:pt modelId="{CD16E1F7-B727-4647-A126-0414CFB4FDAE}" type="pres">
      <dgm:prSet presAssocID="{26EAB2E7-9914-4E7B-8BFC-7B980CC7B4D0}" presName="hierRoot2" presStyleCnt="0">
        <dgm:presLayoutVars>
          <dgm:hierBranch val="init"/>
        </dgm:presLayoutVars>
      </dgm:prSet>
      <dgm:spPr/>
    </dgm:pt>
    <dgm:pt modelId="{B867E63F-5DFE-4BD2-B193-D262F7AA5F3C}" type="pres">
      <dgm:prSet presAssocID="{26EAB2E7-9914-4E7B-8BFC-7B980CC7B4D0}" presName="rootComposite" presStyleCnt="0"/>
      <dgm:spPr/>
    </dgm:pt>
    <dgm:pt modelId="{BDCC78CE-7052-40F4-B052-79E6BAA1C5E6}" type="pres">
      <dgm:prSet presAssocID="{26EAB2E7-9914-4E7B-8BFC-7B980CC7B4D0}" presName="rootText" presStyleLbl="node1" presStyleIdx="7" presStyleCnt="9">
        <dgm:presLayoutVars>
          <dgm:chMax/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6B3070BF-0203-4F20-86EF-72650006A33A}" type="pres">
      <dgm:prSet presAssocID="{26EAB2E7-9914-4E7B-8BFC-7B980CC7B4D0}" presName="titleText2" presStyleLbl="fgAcc1" presStyleIdx="7" presStyleCnt="9">
        <dgm:presLayoutVars>
          <dgm:chMax val="0"/>
          <dgm:chPref val="0"/>
        </dgm:presLayoutVars>
      </dgm:prSet>
      <dgm:spPr/>
      <dgm:t>
        <a:bodyPr/>
        <a:lstStyle/>
        <a:p>
          <a:pPr rtl="1"/>
          <a:endParaRPr lang="ar-SA"/>
        </a:p>
      </dgm:t>
    </dgm:pt>
    <dgm:pt modelId="{D7A0ED9A-D7A4-477D-B411-830AC8B68198}" type="pres">
      <dgm:prSet presAssocID="{26EAB2E7-9914-4E7B-8BFC-7B980CC7B4D0}" presName="rootConnector" presStyleLbl="node3" presStyleIdx="0" presStyleCnt="0"/>
      <dgm:spPr/>
      <dgm:t>
        <a:bodyPr/>
        <a:lstStyle/>
        <a:p>
          <a:pPr rtl="1"/>
          <a:endParaRPr lang="ar-SA"/>
        </a:p>
      </dgm:t>
    </dgm:pt>
    <dgm:pt modelId="{AFD66B9C-8AF7-46C1-9864-BFC6AD8109A7}" type="pres">
      <dgm:prSet presAssocID="{26EAB2E7-9914-4E7B-8BFC-7B980CC7B4D0}" presName="hierChild4" presStyleCnt="0"/>
      <dgm:spPr/>
    </dgm:pt>
    <dgm:pt modelId="{24B861F5-0F51-4697-A03C-B6C6D16D2110}" type="pres">
      <dgm:prSet presAssocID="{26EAB2E7-9914-4E7B-8BFC-7B980CC7B4D0}" presName="hierChild5" presStyleCnt="0"/>
      <dgm:spPr/>
    </dgm:pt>
    <dgm:pt modelId="{8F855155-8EA1-4F32-AF8C-9F640C844DFD}" type="pres">
      <dgm:prSet presAssocID="{D02B3451-0E33-46FD-AA2E-D19F8DBECD5D}" presName="Name37" presStyleLbl="parChTrans1D3" presStyleIdx="5" presStyleCnt="6"/>
      <dgm:spPr/>
      <dgm:t>
        <a:bodyPr/>
        <a:lstStyle/>
        <a:p>
          <a:pPr rtl="1"/>
          <a:endParaRPr lang="ar-SA"/>
        </a:p>
      </dgm:t>
    </dgm:pt>
    <dgm:pt modelId="{20C0755A-EE5E-4EBA-8980-94887F53366D}" type="pres">
      <dgm:prSet presAssocID="{1D27DAFA-796D-4147-ABD9-25686BA5AE05}" presName="hierRoot2" presStyleCnt="0">
        <dgm:presLayoutVars>
          <dgm:hierBranch val="init"/>
        </dgm:presLayoutVars>
      </dgm:prSet>
      <dgm:spPr/>
    </dgm:pt>
    <dgm:pt modelId="{CA3BC988-0E9E-4470-BB61-C8CB73D8C824}" type="pres">
      <dgm:prSet presAssocID="{1D27DAFA-796D-4147-ABD9-25686BA5AE05}" presName="rootComposite" presStyleCnt="0"/>
      <dgm:spPr/>
    </dgm:pt>
    <dgm:pt modelId="{72438B5A-AACA-4E5D-A60D-199DE76C1A89}" type="pres">
      <dgm:prSet presAssocID="{1D27DAFA-796D-4147-ABD9-25686BA5AE05}" presName="rootText" presStyleLbl="node1" presStyleIdx="8" presStyleCnt="9">
        <dgm:presLayoutVars>
          <dgm:chMax/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142600D-73BD-4C8E-A450-A2982B334FFF}" type="pres">
      <dgm:prSet presAssocID="{1D27DAFA-796D-4147-ABD9-25686BA5AE05}" presName="titleText2" presStyleLbl="fgAcc1" presStyleIdx="8" presStyleCnt="9">
        <dgm:presLayoutVars>
          <dgm:chMax val="0"/>
          <dgm:chPref val="0"/>
        </dgm:presLayoutVars>
      </dgm:prSet>
      <dgm:spPr/>
      <dgm:t>
        <a:bodyPr/>
        <a:lstStyle/>
        <a:p>
          <a:pPr rtl="1"/>
          <a:endParaRPr lang="ar-SA"/>
        </a:p>
      </dgm:t>
    </dgm:pt>
    <dgm:pt modelId="{3031A5ED-1A28-470D-B100-ACEC661ED787}" type="pres">
      <dgm:prSet presAssocID="{1D27DAFA-796D-4147-ABD9-25686BA5AE05}" presName="rootConnector" presStyleLbl="node3" presStyleIdx="0" presStyleCnt="0"/>
      <dgm:spPr/>
      <dgm:t>
        <a:bodyPr/>
        <a:lstStyle/>
        <a:p>
          <a:pPr rtl="1"/>
          <a:endParaRPr lang="ar-SA"/>
        </a:p>
      </dgm:t>
    </dgm:pt>
    <dgm:pt modelId="{30A19EC0-96E7-4345-A33A-8A4F7CCEDC0B}" type="pres">
      <dgm:prSet presAssocID="{1D27DAFA-796D-4147-ABD9-25686BA5AE05}" presName="hierChild4" presStyleCnt="0"/>
      <dgm:spPr/>
    </dgm:pt>
    <dgm:pt modelId="{67DEBD4A-07F0-4B9D-A620-A9C6F524F726}" type="pres">
      <dgm:prSet presAssocID="{1D27DAFA-796D-4147-ABD9-25686BA5AE05}" presName="hierChild5" presStyleCnt="0"/>
      <dgm:spPr/>
    </dgm:pt>
    <dgm:pt modelId="{4D870CFD-A9D6-4AD9-9D11-314F855E2539}" type="pres">
      <dgm:prSet presAssocID="{BC954380-E492-46E8-9654-26BA41EEBB42}" presName="hierChild5" presStyleCnt="0"/>
      <dgm:spPr/>
    </dgm:pt>
    <dgm:pt modelId="{BFA5C7C5-73A2-4484-B561-510B0EA92007}" type="pres">
      <dgm:prSet presAssocID="{7CF655B3-BEF5-4C0C-BA02-E9DF91EB2A30}" presName="hierChild3" presStyleCnt="0"/>
      <dgm:spPr/>
    </dgm:pt>
  </dgm:ptLst>
  <dgm:cxnLst>
    <dgm:cxn modelId="{CDE1C752-C3D8-4310-B2F4-0559700017D3}" type="presOf" srcId="{BC954380-E492-46E8-9654-26BA41EEBB42}" destId="{3ACBEC82-64A2-4619-AB69-735ABBB5F608}" srcOrd="0" destOrd="0" presId="urn:microsoft.com/office/officeart/2008/layout/NameandTitleOrganizationalChart"/>
    <dgm:cxn modelId="{B0F730F5-6706-4312-8D16-46309940250D}" type="presOf" srcId="{0C2DBEFD-3374-4224-A460-BD6A8B1AA59F}" destId="{CBDD16BD-BF94-4D28-845B-2068ADEF7304}" srcOrd="0" destOrd="0" presId="urn:microsoft.com/office/officeart/2008/layout/NameandTitleOrganizationalChart"/>
    <dgm:cxn modelId="{7B6EE23B-C8A7-462D-A75F-F94BDAE71489}" type="presOf" srcId="{B31D9C14-32C4-4785-92BC-695834100F34}" destId="{90FD314F-6705-428D-87AC-977BD5022736}" srcOrd="0" destOrd="0" presId="urn:microsoft.com/office/officeart/2008/layout/NameandTitleOrganizationalChart"/>
    <dgm:cxn modelId="{3AE93B2F-413B-4AE6-8721-2CF3961FA9C7}" type="presOf" srcId="{9C6F4AB9-1871-4FFD-A316-9040BD82F0EF}" destId="{48E409FF-613F-4CD3-B0B6-A4022B874429}" srcOrd="0" destOrd="0" presId="urn:microsoft.com/office/officeart/2008/layout/NameandTitleOrganizationalChart"/>
    <dgm:cxn modelId="{673A546E-2F08-44CF-972A-3C3B8751B91B}" type="presOf" srcId="{38DFC37C-A926-4989-8B5D-FA7C7E667BEE}" destId="{51B35419-9FF1-4223-9C24-5CCB1AC37E26}" srcOrd="0" destOrd="0" presId="urn:microsoft.com/office/officeart/2008/layout/NameandTitleOrganizationalChart"/>
    <dgm:cxn modelId="{AF83C2B0-6ED4-41EC-8A10-ADF511A4FE99}" type="presOf" srcId="{4DE3BE3E-D3F0-4690-AD18-F2A922B661FB}" destId="{E3F507A9-CDC6-44C7-906D-9940B8481EFD}" srcOrd="0" destOrd="0" presId="urn:microsoft.com/office/officeart/2008/layout/NameandTitleOrganizationalChart"/>
    <dgm:cxn modelId="{28A52AB0-AA00-4E06-95FA-E5DE059EC44A}" srcId="{2E183C2B-F177-4414-BC1E-53CF17DB48D1}" destId="{8D77D021-36E9-4C14-ADB2-8605A03D7517}" srcOrd="0" destOrd="0" parTransId="{2F351651-75CF-482E-A8A3-357D454C3758}" sibTransId="{18ABF976-04C9-4C28-B18C-932ACAE0E7C8}"/>
    <dgm:cxn modelId="{7647310A-222B-4E97-9F96-9CF1ABCBFB02}" type="presOf" srcId="{4B8F680B-F19B-496E-B9F7-65F767D3BAF3}" destId="{748EE470-C8E6-4992-B625-95DB9F20ED63}" srcOrd="0" destOrd="0" presId="urn:microsoft.com/office/officeart/2008/layout/NameandTitleOrganizationalChart"/>
    <dgm:cxn modelId="{63DCCBD9-D15C-42D7-9E34-C100AE722BA9}" srcId="{7CF655B3-BEF5-4C0C-BA02-E9DF91EB2A30}" destId="{2E183C2B-F177-4414-BC1E-53CF17DB48D1}" srcOrd="1" destOrd="0" parTransId="{0C2DBEFD-3374-4224-A460-BD6A8B1AA59F}" sibTransId="{E2F18ACB-BCC3-47B0-B7F1-69B7B95D6E4E}"/>
    <dgm:cxn modelId="{968BDAAF-F33C-48E7-8947-11F28011B85A}" type="presOf" srcId="{E2F18ACB-BCC3-47B0-B7F1-69B7B95D6E4E}" destId="{00521981-5A83-48D0-B990-01FA4ADF3F29}" srcOrd="0" destOrd="0" presId="urn:microsoft.com/office/officeart/2008/layout/NameandTitleOrganizationalChart"/>
    <dgm:cxn modelId="{27DD5B73-175D-476C-8EAA-1A32B692347A}" srcId="{DFF936CF-3A66-47D1-AE8E-FA0435901AEE}" destId="{4425EFAB-DA2E-4FF0-B612-78A13830C61F}" srcOrd="1" destOrd="0" parTransId="{D4EB820A-75FB-4132-9FEE-D4BF5BF0B799}" sibTransId="{5EFCAF6C-EA73-4619-8A8F-D8ED92D82956}"/>
    <dgm:cxn modelId="{042C364D-29E3-455A-8BAE-5D141DABF42E}" type="presOf" srcId="{956E7423-E476-4F78-AB24-A43498D55D90}" destId="{6B3070BF-0203-4F20-86EF-72650006A33A}" srcOrd="0" destOrd="0" presId="urn:microsoft.com/office/officeart/2008/layout/NameandTitleOrganizationalChart"/>
    <dgm:cxn modelId="{95FA822D-8F49-44E5-BED1-B153A6BEF78B}" type="presOf" srcId="{D02B3451-0E33-46FD-AA2E-D19F8DBECD5D}" destId="{8F855155-8EA1-4F32-AF8C-9F640C844DFD}" srcOrd="0" destOrd="0" presId="urn:microsoft.com/office/officeart/2008/layout/NameandTitleOrganizationalChart"/>
    <dgm:cxn modelId="{42464717-C473-4E98-82E5-48319565630F}" type="presOf" srcId="{C724D810-3F2A-44F8-96A2-1FE74C60FB17}" destId="{A8FC1B43-6990-4249-95D7-614587C0BF34}" srcOrd="0" destOrd="0" presId="urn:microsoft.com/office/officeart/2008/layout/NameandTitleOrganizationalChart"/>
    <dgm:cxn modelId="{EB363329-51D9-4B44-ACAD-825C23DD6212}" srcId="{BC954380-E492-46E8-9654-26BA41EEBB42}" destId="{1D27DAFA-796D-4147-ABD9-25686BA5AE05}" srcOrd="1" destOrd="0" parTransId="{D02B3451-0E33-46FD-AA2E-D19F8DBECD5D}" sibTransId="{91F3D9B8-B349-4C65-B937-7358161F6F60}"/>
    <dgm:cxn modelId="{874D9D33-B928-4D91-A479-67167A4414E4}" type="presOf" srcId="{4425EFAB-DA2E-4FF0-B612-78A13830C61F}" destId="{B1A23E9E-EE0E-4D81-99C9-82D52EEF1457}" srcOrd="0" destOrd="0" presId="urn:microsoft.com/office/officeart/2008/layout/NameandTitleOrganizationalChart"/>
    <dgm:cxn modelId="{2988A860-9D84-4890-9A66-EEABDC53A144}" type="presOf" srcId="{1D27DAFA-796D-4147-ABD9-25686BA5AE05}" destId="{72438B5A-AACA-4E5D-A60D-199DE76C1A89}" srcOrd="0" destOrd="0" presId="urn:microsoft.com/office/officeart/2008/layout/NameandTitleOrganizationalChart"/>
    <dgm:cxn modelId="{7EF3569E-FDD8-47AB-980C-015D1FA6A97F}" type="presOf" srcId="{9BA3847D-7258-4BD9-ABD7-85C180FD509B}" destId="{CF9B1F9F-DB75-4CDD-9C65-E8B875961421}" srcOrd="0" destOrd="0" presId="urn:microsoft.com/office/officeart/2008/layout/NameandTitleOrganizationalChart"/>
    <dgm:cxn modelId="{FA1206B8-5CAE-4DB1-95E3-6A726CBB00C2}" srcId="{2E183C2B-F177-4414-BC1E-53CF17DB48D1}" destId="{38DFC37C-A926-4989-8B5D-FA7C7E667BEE}" srcOrd="1" destOrd="0" parTransId="{DE2B1CFB-05CC-4366-B637-1EF2353FA0D3}" sibTransId="{515DFD14-8B21-4C89-9FF8-B7B29D7F5B84}"/>
    <dgm:cxn modelId="{7E153F98-F561-4B70-A8FF-9066829E6C3D}" type="presOf" srcId="{1D27DAFA-796D-4147-ABD9-25686BA5AE05}" destId="{3031A5ED-1A28-470D-B100-ACEC661ED787}" srcOrd="1" destOrd="0" presId="urn:microsoft.com/office/officeart/2008/layout/NameandTitleOrganizationalChart"/>
    <dgm:cxn modelId="{376E9576-B5A7-426E-9D09-8C2ED57C16BF}" type="presOf" srcId="{8D77D021-36E9-4C14-ADB2-8605A03D7517}" destId="{995F8AFF-26A1-47DA-8292-2C00B3660801}" srcOrd="1" destOrd="0" presId="urn:microsoft.com/office/officeart/2008/layout/NameandTitleOrganizationalChart"/>
    <dgm:cxn modelId="{4D59BDFD-4B2F-4939-A4FE-0E3F7FE68AF1}" type="presOf" srcId="{2F351651-75CF-482E-A8A3-357D454C3758}" destId="{80AF9E73-CC8A-4094-870D-18CEBFCF0BC3}" srcOrd="0" destOrd="0" presId="urn:microsoft.com/office/officeart/2008/layout/NameandTitleOrganizationalChart"/>
    <dgm:cxn modelId="{FAA23EDB-63F0-4A22-9A09-D17D0B7B2231}" type="presOf" srcId="{E1507CD5-F5A8-46CD-B210-8BDF77C7DACA}" destId="{63C81E28-1F59-4FD7-BA86-1D0E3E0AE82E}" srcOrd="0" destOrd="0" presId="urn:microsoft.com/office/officeart/2008/layout/NameandTitleOrganizationalChart"/>
    <dgm:cxn modelId="{B2F917EC-95B8-454B-86B4-C95FDE0B81B4}" type="presOf" srcId="{C53B1ADD-F682-4770-96A3-B3C7402E4F24}" destId="{78EE7F5A-790E-46EE-A880-8820EB1818DD}" srcOrd="0" destOrd="0" presId="urn:microsoft.com/office/officeart/2008/layout/NameandTitleOrganizationalChart"/>
    <dgm:cxn modelId="{3DF22434-E16D-4BF5-B09F-61F805B92FC9}" type="presOf" srcId="{7CF655B3-BEF5-4C0C-BA02-E9DF91EB2A30}" destId="{52467B0F-BE50-4D2B-B18D-B01ADF49FEE8}" srcOrd="0" destOrd="0" presId="urn:microsoft.com/office/officeart/2008/layout/NameandTitleOrganizationalChart"/>
    <dgm:cxn modelId="{DD75C426-6BBB-4F2C-9DC8-89154451AAAD}" srcId="{BC954380-E492-46E8-9654-26BA41EEBB42}" destId="{26EAB2E7-9914-4E7B-8BFC-7B980CC7B4D0}" srcOrd="0" destOrd="0" parTransId="{4DE3BE3E-D3F0-4690-AD18-F2A922B661FB}" sibTransId="{956E7423-E476-4F78-AB24-A43498D55D90}"/>
    <dgm:cxn modelId="{585D4617-8125-4267-AC75-96997FF0CE75}" type="presOf" srcId="{26EAB2E7-9914-4E7B-8BFC-7B980CC7B4D0}" destId="{BDCC78CE-7052-40F4-B052-79E6BAA1C5E6}" srcOrd="0" destOrd="0" presId="urn:microsoft.com/office/officeart/2008/layout/NameandTitleOrganizationalChart"/>
    <dgm:cxn modelId="{F285E038-1EF6-42DF-9043-D84E25C9B315}" type="presOf" srcId="{7CF655B3-BEF5-4C0C-BA02-E9DF91EB2A30}" destId="{D911029E-C69D-4D58-8243-ED5CAD5D75F2}" srcOrd="1" destOrd="0" presId="urn:microsoft.com/office/officeart/2008/layout/NameandTitleOrganizationalChart"/>
    <dgm:cxn modelId="{94DE401C-56C6-4380-AFE8-25A577660CFE}" type="presOf" srcId="{DFF936CF-3A66-47D1-AE8E-FA0435901AEE}" destId="{3AFF1AEF-DE98-48A7-A51F-BC8F56FFA45D}" srcOrd="1" destOrd="0" presId="urn:microsoft.com/office/officeart/2008/layout/NameandTitleOrganizationalChart"/>
    <dgm:cxn modelId="{AA9CEDB9-61A6-46F1-A5C3-E5ECF02D3848}" srcId="{C724D810-3F2A-44F8-96A2-1FE74C60FB17}" destId="{7CF655B3-BEF5-4C0C-BA02-E9DF91EB2A30}" srcOrd="0" destOrd="0" parTransId="{FB25C3BE-2857-4DC4-9EC3-C3684CB774F1}" sibTransId="{C53B1ADD-F682-4770-96A3-B3C7402E4F24}"/>
    <dgm:cxn modelId="{B54A2056-23C7-41E5-A8DF-6980E4857C7E}" type="presOf" srcId="{5EFCAF6C-EA73-4619-8A8F-D8ED92D82956}" destId="{1BAA9F1B-BEEB-41C8-A52F-2F88F967A617}" srcOrd="0" destOrd="0" presId="urn:microsoft.com/office/officeart/2008/layout/NameandTitleOrganizationalChart"/>
    <dgm:cxn modelId="{5D4158AF-37CC-46EB-B35F-5F6FEA53576B}" type="presOf" srcId="{DE2B1CFB-05CC-4366-B637-1EF2353FA0D3}" destId="{763E3F6E-C885-4EBE-81BE-8A443AE9E52C}" srcOrd="0" destOrd="0" presId="urn:microsoft.com/office/officeart/2008/layout/NameandTitleOrganizationalChart"/>
    <dgm:cxn modelId="{A49A68AA-A896-418B-837A-2E67429A437D}" srcId="{DFF936CF-3A66-47D1-AE8E-FA0435901AEE}" destId="{F86098C0-F2F7-45F8-B77E-AFD3DF54183D}" srcOrd="0" destOrd="0" parTransId="{9BA3847D-7258-4BD9-ABD7-85C180FD509B}" sibTransId="{9C6F4AB9-1871-4FFD-A316-9040BD82F0EF}"/>
    <dgm:cxn modelId="{5288F794-9244-45A6-AB07-0153A69E21E4}" type="presOf" srcId="{BC954380-E492-46E8-9654-26BA41EEBB42}" destId="{73B486F2-ACDB-4006-B1AE-72B6F8B1706C}" srcOrd="1" destOrd="0" presId="urn:microsoft.com/office/officeart/2008/layout/NameandTitleOrganizationalChart"/>
    <dgm:cxn modelId="{B7266A86-860B-45F6-8D63-C1E37ADECA42}" type="presOf" srcId="{D4EB820A-75FB-4132-9FEE-D4BF5BF0B799}" destId="{69EA1476-56A4-41DE-A647-7650FC73D8B7}" srcOrd="0" destOrd="0" presId="urn:microsoft.com/office/officeart/2008/layout/NameandTitleOrganizationalChart"/>
    <dgm:cxn modelId="{EFAA3641-7D57-4CF9-9867-87EDFC7374A5}" type="presOf" srcId="{F86098C0-F2F7-45F8-B77E-AFD3DF54183D}" destId="{AC4AFD03-AFB3-4F97-930E-21E30C9C3AA3}" srcOrd="0" destOrd="0" presId="urn:microsoft.com/office/officeart/2008/layout/NameandTitleOrganizationalChart"/>
    <dgm:cxn modelId="{369E029D-2073-4978-96BD-685EA6D9EA25}" type="presOf" srcId="{26EAB2E7-9914-4E7B-8BFC-7B980CC7B4D0}" destId="{D7A0ED9A-D7A4-477D-B411-830AC8B68198}" srcOrd="1" destOrd="0" presId="urn:microsoft.com/office/officeart/2008/layout/NameandTitleOrganizationalChart"/>
    <dgm:cxn modelId="{6CE95654-9C2C-488D-A068-C4FE7E3422C5}" type="presOf" srcId="{515DFD14-8B21-4C89-9FF8-B7B29D7F5B84}" destId="{211071D7-68B2-4E52-9977-1B2D8BC61F3A}" srcOrd="0" destOrd="0" presId="urn:microsoft.com/office/officeart/2008/layout/NameandTitleOrganizationalChart"/>
    <dgm:cxn modelId="{F485DBC1-4C97-43A2-ABC8-E7964114EF69}" type="presOf" srcId="{4425EFAB-DA2E-4FF0-B612-78A13830C61F}" destId="{BB456667-4A92-444B-945F-06E7132A272F}" srcOrd="1" destOrd="0" presId="urn:microsoft.com/office/officeart/2008/layout/NameandTitleOrganizationalChart"/>
    <dgm:cxn modelId="{233063E9-8495-4772-8EDC-CEA79CC29D84}" type="presOf" srcId="{2E183C2B-F177-4414-BC1E-53CF17DB48D1}" destId="{DF6D886E-2E1E-45A3-9A62-BA1E0FC02C69}" srcOrd="1" destOrd="0" presId="urn:microsoft.com/office/officeart/2008/layout/NameandTitleOrganizationalChart"/>
    <dgm:cxn modelId="{4552F400-CABD-444E-90C8-8CB6FB3EBD24}" type="presOf" srcId="{2E183C2B-F177-4414-BC1E-53CF17DB48D1}" destId="{68BA704C-D473-4576-8805-83D3009B754A}" srcOrd="0" destOrd="0" presId="urn:microsoft.com/office/officeart/2008/layout/NameandTitleOrganizationalChart"/>
    <dgm:cxn modelId="{91CA4832-2CEF-45A2-B3AA-60C4609CD59D}" type="presOf" srcId="{F86098C0-F2F7-45F8-B77E-AFD3DF54183D}" destId="{1CC2F569-1BFA-41EB-9B8F-C45C4841135A}" srcOrd="1" destOrd="0" presId="urn:microsoft.com/office/officeart/2008/layout/NameandTitleOrganizationalChart"/>
    <dgm:cxn modelId="{7CA34649-99EE-4489-B850-6A67EC664DC9}" type="presOf" srcId="{91F3D9B8-B349-4C65-B937-7358161F6F60}" destId="{2142600D-73BD-4C8E-A450-A2982B334FFF}" srcOrd="0" destOrd="0" presId="urn:microsoft.com/office/officeart/2008/layout/NameandTitleOrganizationalChart"/>
    <dgm:cxn modelId="{7BBF5F16-6E1B-4F3F-99C9-AFEA688F0CFB}" type="presOf" srcId="{18ABF976-04C9-4C28-B18C-932ACAE0E7C8}" destId="{2AAA546B-A07D-4550-A0B4-5797C733F09B}" srcOrd="0" destOrd="0" presId="urn:microsoft.com/office/officeart/2008/layout/NameandTitleOrganizationalChart"/>
    <dgm:cxn modelId="{96CF8B7C-B361-4734-B1F5-FCFDD61CB7F1}" srcId="{7CF655B3-BEF5-4C0C-BA02-E9DF91EB2A30}" destId="{BC954380-E492-46E8-9654-26BA41EEBB42}" srcOrd="2" destOrd="0" parTransId="{4B8F680B-F19B-496E-B9F7-65F767D3BAF3}" sibTransId="{B31D9C14-32C4-4785-92BC-695834100F34}"/>
    <dgm:cxn modelId="{771CC9B9-674E-4E5C-AA1D-F6980F88B2FC}" type="presOf" srcId="{38DFC37C-A926-4989-8B5D-FA7C7E667BEE}" destId="{1D132DF3-57DE-4C46-A6E5-D5BF4EA14EA5}" srcOrd="1" destOrd="0" presId="urn:microsoft.com/office/officeart/2008/layout/NameandTitleOrganizationalChart"/>
    <dgm:cxn modelId="{61221ADC-EEA1-4EA8-8FE5-ABF1D0ABD1D2}" type="presOf" srcId="{54EC24BB-E9B9-4B90-A2E5-0E805084FD16}" destId="{B09CEA4A-68E3-43C5-B9F4-8113E5F1925C}" srcOrd="0" destOrd="0" presId="urn:microsoft.com/office/officeart/2008/layout/NameandTitleOrganizationalChart"/>
    <dgm:cxn modelId="{F608302B-5152-46EB-A6DA-6551A3E42DFC}" type="presOf" srcId="{DFF936CF-3A66-47D1-AE8E-FA0435901AEE}" destId="{509808AD-1051-4994-8CEA-95D410677B96}" srcOrd="0" destOrd="0" presId="urn:microsoft.com/office/officeart/2008/layout/NameandTitleOrganizationalChart"/>
    <dgm:cxn modelId="{FC781A74-05C9-41A8-B82A-BE1F4A4E4949}" type="presOf" srcId="{8D77D021-36E9-4C14-ADB2-8605A03D7517}" destId="{D0DBEF0A-7BA5-486A-9410-E44C0E0BFFB1}" srcOrd="0" destOrd="0" presId="urn:microsoft.com/office/officeart/2008/layout/NameandTitleOrganizationalChart"/>
    <dgm:cxn modelId="{5688E786-AAE3-408D-AD8E-89729CFD857A}" srcId="{7CF655B3-BEF5-4C0C-BA02-E9DF91EB2A30}" destId="{DFF936CF-3A66-47D1-AE8E-FA0435901AEE}" srcOrd="0" destOrd="0" parTransId="{54EC24BB-E9B9-4B90-A2E5-0E805084FD16}" sibTransId="{E1507CD5-F5A8-46CD-B210-8BDF77C7DACA}"/>
    <dgm:cxn modelId="{3CEB11CD-18B3-4930-97C9-1F985DDF4E99}" type="presParOf" srcId="{A8FC1B43-6990-4249-95D7-614587C0BF34}" destId="{C65A4A76-286A-4DAC-9ED7-839746263B35}" srcOrd="0" destOrd="0" presId="urn:microsoft.com/office/officeart/2008/layout/NameandTitleOrganizationalChart"/>
    <dgm:cxn modelId="{1F33410D-5733-4A94-80BD-B73A61348E82}" type="presParOf" srcId="{C65A4A76-286A-4DAC-9ED7-839746263B35}" destId="{9873C32A-549D-414A-BBE7-52CA2A17DB2E}" srcOrd="0" destOrd="0" presId="urn:microsoft.com/office/officeart/2008/layout/NameandTitleOrganizationalChart"/>
    <dgm:cxn modelId="{48D3458A-2DA3-474A-895F-8249C04812FB}" type="presParOf" srcId="{9873C32A-549D-414A-BBE7-52CA2A17DB2E}" destId="{52467B0F-BE50-4D2B-B18D-B01ADF49FEE8}" srcOrd="0" destOrd="0" presId="urn:microsoft.com/office/officeart/2008/layout/NameandTitleOrganizationalChart"/>
    <dgm:cxn modelId="{6477208E-F15E-4F6F-A9B1-51BE31B8C991}" type="presParOf" srcId="{9873C32A-549D-414A-BBE7-52CA2A17DB2E}" destId="{78EE7F5A-790E-46EE-A880-8820EB1818DD}" srcOrd="1" destOrd="0" presId="urn:microsoft.com/office/officeart/2008/layout/NameandTitleOrganizationalChart"/>
    <dgm:cxn modelId="{954378FB-5501-4CC8-8703-2EC4EDDEBE79}" type="presParOf" srcId="{9873C32A-549D-414A-BBE7-52CA2A17DB2E}" destId="{D911029E-C69D-4D58-8243-ED5CAD5D75F2}" srcOrd="2" destOrd="0" presId="urn:microsoft.com/office/officeart/2008/layout/NameandTitleOrganizationalChart"/>
    <dgm:cxn modelId="{7B9444BE-2FF3-4AC6-9C38-F521EEE6CEEA}" type="presParOf" srcId="{C65A4A76-286A-4DAC-9ED7-839746263B35}" destId="{91AFB044-CECA-4257-B8D0-ED5E67392D06}" srcOrd="1" destOrd="0" presId="urn:microsoft.com/office/officeart/2008/layout/NameandTitleOrganizationalChart"/>
    <dgm:cxn modelId="{FF73017A-1057-42CE-87F1-EDC500A09BCE}" type="presParOf" srcId="{91AFB044-CECA-4257-B8D0-ED5E67392D06}" destId="{B09CEA4A-68E3-43C5-B9F4-8113E5F1925C}" srcOrd="0" destOrd="0" presId="urn:microsoft.com/office/officeart/2008/layout/NameandTitleOrganizationalChart"/>
    <dgm:cxn modelId="{98A15CAE-84B7-4062-8198-7E0809382A3C}" type="presParOf" srcId="{91AFB044-CECA-4257-B8D0-ED5E67392D06}" destId="{22868947-AAAD-4BCC-9058-348A299DC50D}" srcOrd="1" destOrd="0" presId="urn:microsoft.com/office/officeart/2008/layout/NameandTitleOrganizationalChart"/>
    <dgm:cxn modelId="{7769E4B2-5DD3-41FB-AE87-7FC537C8A3F3}" type="presParOf" srcId="{22868947-AAAD-4BCC-9058-348A299DC50D}" destId="{53FE995C-8E8B-4AEE-9CF2-EAE6DF893CBB}" srcOrd="0" destOrd="0" presId="urn:microsoft.com/office/officeart/2008/layout/NameandTitleOrganizationalChart"/>
    <dgm:cxn modelId="{0CC44C4D-7C53-4545-8FD4-6B8E931A10C2}" type="presParOf" srcId="{53FE995C-8E8B-4AEE-9CF2-EAE6DF893CBB}" destId="{509808AD-1051-4994-8CEA-95D410677B96}" srcOrd="0" destOrd="0" presId="urn:microsoft.com/office/officeart/2008/layout/NameandTitleOrganizationalChart"/>
    <dgm:cxn modelId="{D3E8FD9B-4AB8-4E32-8000-13A33F42FBF4}" type="presParOf" srcId="{53FE995C-8E8B-4AEE-9CF2-EAE6DF893CBB}" destId="{63C81E28-1F59-4FD7-BA86-1D0E3E0AE82E}" srcOrd="1" destOrd="0" presId="urn:microsoft.com/office/officeart/2008/layout/NameandTitleOrganizationalChart"/>
    <dgm:cxn modelId="{61E45F75-82D4-4B57-8E1D-A1325F5D9450}" type="presParOf" srcId="{53FE995C-8E8B-4AEE-9CF2-EAE6DF893CBB}" destId="{3AFF1AEF-DE98-48A7-A51F-BC8F56FFA45D}" srcOrd="2" destOrd="0" presId="urn:microsoft.com/office/officeart/2008/layout/NameandTitleOrganizationalChart"/>
    <dgm:cxn modelId="{3B0D90DF-C71A-4044-B332-08B6C65BFC57}" type="presParOf" srcId="{22868947-AAAD-4BCC-9058-348A299DC50D}" destId="{DC04452B-6E05-4F0A-B628-227197B92E67}" srcOrd="1" destOrd="0" presId="urn:microsoft.com/office/officeart/2008/layout/NameandTitleOrganizationalChart"/>
    <dgm:cxn modelId="{0C8A500C-6503-4A15-994F-6C110A5E7158}" type="presParOf" srcId="{DC04452B-6E05-4F0A-B628-227197B92E67}" destId="{CF9B1F9F-DB75-4CDD-9C65-E8B875961421}" srcOrd="0" destOrd="0" presId="urn:microsoft.com/office/officeart/2008/layout/NameandTitleOrganizationalChart"/>
    <dgm:cxn modelId="{87674B79-A94C-4A53-A689-608A21374694}" type="presParOf" srcId="{DC04452B-6E05-4F0A-B628-227197B92E67}" destId="{D9EBF910-A6F7-457E-8C8A-A81870785CAB}" srcOrd="1" destOrd="0" presId="urn:microsoft.com/office/officeart/2008/layout/NameandTitleOrganizationalChart"/>
    <dgm:cxn modelId="{6C20985D-F7CC-4354-A532-45184A32E52B}" type="presParOf" srcId="{D9EBF910-A6F7-457E-8C8A-A81870785CAB}" destId="{E84A1CB0-92C7-43DF-91F2-76D6822D3E87}" srcOrd="0" destOrd="0" presId="urn:microsoft.com/office/officeart/2008/layout/NameandTitleOrganizationalChart"/>
    <dgm:cxn modelId="{78638638-8F2F-41B3-BD6C-A2E8495E042F}" type="presParOf" srcId="{E84A1CB0-92C7-43DF-91F2-76D6822D3E87}" destId="{AC4AFD03-AFB3-4F97-930E-21E30C9C3AA3}" srcOrd="0" destOrd="0" presId="urn:microsoft.com/office/officeart/2008/layout/NameandTitleOrganizationalChart"/>
    <dgm:cxn modelId="{EC2DD10B-25E4-43C4-B26C-FB29DABEF5C8}" type="presParOf" srcId="{E84A1CB0-92C7-43DF-91F2-76D6822D3E87}" destId="{48E409FF-613F-4CD3-B0B6-A4022B874429}" srcOrd="1" destOrd="0" presId="urn:microsoft.com/office/officeart/2008/layout/NameandTitleOrganizationalChart"/>
    <dgm:cxn modelId="{900725A7-4D2F-4DBE-AF75-84555C568782}" type="presParOf" srcId="{E84A1CB0-92C7-43DF-91F2-76D6822D3E87}" destId="{1CC2F569-1BFA-41EB-9B8F-C45C4841135A}" srcOrd="2" destOrd="0" presId="urn:microsoft.com/office/officeart/2008/layout/NameandTitleOrganizationalChart"/>
    <dgm:cxn modelId="{B972A5A7-A92C-42FC-B10B-415DC8D8AF7B}" type="presParOf" srcId="{D9EBF910-A6F7-457E-8C8A-A81870785CAB}" destId="{02D52D95-79CD-47D0-8C84-9D98B6592238}" srcOrd="1" destOrd="0" presId="urn:microsoft.com/office/officeart/2008/layout/NameandTitleOrganizationalChart"/>
    <dgm:cxn modelId="{C6609CA1-667F-4262-9AF2-0A2E5ACD9C72}" type="presParOf" srcId="{D9EBF910-A6F7-457E-8C8A-A81870785CAB}" destId="{4681505A-FE79-49EE-B156-5C9705CC6A5D}" srcOrd="2" destOrd="0" presId="urn:microsoft.com/office/officeart/2008/layout/NameandTitleOrganizationalChart"/>
    <dgm:cxn modelId="{35E0AAFF-A94E-43AE-925A-22F9624DB1E4}" type="presParOf" srcId="{DC04452B-6E05-4F0A-B628-227197B92E67}" destId="{69EA1476-56A4-41DE-A647-7650FC73D8B7}" srcOrd="2" destOrd="0" presId="urn:microsoft.com/office/officeart/2008/layout/NameandTitleOrganizationalChart"/>
    <dgm:cxn modelId="{D3D66776-3E9A-4816-8A46-D0041324596E}" type="presParOf" srcId="{DC04452B-6E05-4F0A-B628-227197B92E67}" destId="{80F8D963-5EDC-4027-8629-BD5682AD5F93}" srcOrd="3" destOrd="0" presId="urn:microsoft.com/office/officeart/2008/layout/NameandTitleOrganizationalChart"/>
    <dgm:cxn modelId="{64C6DA5A-1755-4AC0-90C4-BDA910B93508}" type="presParOf" srcId="{80F8D963-5EDC-4027-8629-BD5682AD5F93}" destId="{DBA544DD-5258-4C9B-8F35-1A54CAED1461}" srcOrd="0" destOrd="0" presId="urn:microsoft.com/office/officeart/2008/layout/NameandTitleOrganizationalChart"/>
    <dgm:cxn modelId="{69C1E9C2-D684-479F-9DBE-E2C73AB7A754}" type="presParOf" srcId="{DBA544DD-5258-4C9B-8F35-1A54CAED1461}" destId="{B1A23E9E-EE0E-4D81-99C9-82D52EEF1457}" srcOrd="0" destOrd="0" presId="urn:microsoft.com/office/officeart/2008/layout/NameandTitleOrganizationalChart"/>
    <dgm:cxn modelId="{61715D4B-E20A-4FA0-8E7E-A1A1D541CBC3}" type="presParOf" srcId="{DBA544DD-5258-4C9B-8F35-1A54CAED1461}" destId="{1BAA9F1B-BEEB-41C8-A52F-2F88F967A617}" srcOrd="1" destOrd="0" presId="urn:microsoft.com/office/officeart/2008/layout/NameandTitleOrganizationalChart"/>
    <dgm:cxn modelId="{D4057C72-652B-4147-B03E-2637FE5D0A87}" type="presParOf" srcId="{DBA544DD-5258-4C9B-8F35-1A54CAED1461}" destId="{BB456667-4A92-444B-945F-06E7132A272F}" srcOrd="2" destOrd="0" presId="urn:microsoft.com/office/officeart/2008/layout/NameandTitleOrganizationalChart"/>
    <dgm:cxn modelId="{508C0A6B-2AD2-4B77-9A9B-F3A57BCAAEFA}" type="presParOf" srcId="{80F8D963-5EDC-4027-8629-BD5682AD5F93}" destId="{6E2ABE5F-735D-4DCD-8C0F-87B3EE5F6DEE}" srcOrd="1" destOrd="0" presId="urn:microsoft.com/office/officeart/2008/layout/NameandTitleOrganizationalChart"/>
    <dgm:cxn modelId="{E118DA4C-2E63-491A-810F-BA0091A14CC8}" type="presParOf" srcId="{80F8D963-5EDC-4027-8629-BD5682AD5F93}" destId="{936F6BA2-0A13-4720-8DF7-4745083AC149}" srcOrd="2" destOrd="0" presId="urn:microsoft.com/office/officeart/2008/layout/NameandTitleOrganizationalChart"/>
    <dgm:cxn modelId="{5EDBA0C7-2A73-44B4-93E7-7D61C06A5F9A}" type="presParOf" srcId="{22868947-AAAD-4BCC-9058-348A299DC50D}" destId="{7C336D35-2664-4035-8053-9EE459C42E3D}" srcOrd="2" destOrd="0" presId="urn:microsoft.com/office/officeart/2008/layout/NameandTitleOrganizationalChart"/>
    <dgm:cxn modelId="{AB4D2A24-C33B-4169-99D2-E2C9FD49FE10}" type="presParOf" srcId="{91AFB044-CECA-4257-B8D0-ED5E67392D06}" destId="{CBDD16BD-BF94-4D28-845B-2068ADEF7304}" srcOrd="2" destOrd="0" presId="urn:microsoft.com/office/officeart/2008/layout/NameandTitleOrganizationalChart"/>
    <dgm:cxn modelId="{7920DA8F-33DD-4A04-B373-F2BEBA0AC58C}" type="presParOf" srcId="{91AFB044-CECA-4257-B8D0-ED5E67392D06}" destId="{0ABE851F-6DD6-4D28-9749-91CE3279FB5A}" srcOrd="3" destOrd="0" presId="urn:microsoft.com/office/officeart/2008/layout/NameandTitleOrganizationalChart"/>
    <dgm:cxn modelId="{801EDD0F-D68B-432B-9CF4-3FF8556BE2E5}" type="presParOf" srcId="{0ABE851F-6DD6-4D28-9749-91CE3279FB5A}" destId="{76B692CD-3228-4257-AADE-231AD8C3995E}" srcOrd="0" destOrd="0" presId="urn:microsoft.com/office/officeart/2008/layout/NameandTitleOrganizationalChart"/>
    <dgm:cxn modelId="{B6804499-01A6-4661-9A77-F5F9E1982C14}" type="presParOf" srcId="{76B692CD-3228-4257-AADE-231AD8C3995E}" destId="{68BA704C-D473-4576-8805-83D3009B754A}" srcOrd="0" destOrd="0" presId="urn:microsoft.com/office/officeart/2008/layout/NameandTitleOrganizationalChart"/>
    <dgm:cxn modelId="{B96A4FDC-3DCD-4532-AAAB-ABB0D742FAA6}" type="presParOf" srcId="{76B692CD-3228-4257-AADE-231AD8C3995E}" destId="{00521981-5A83-48D0-B990-01FA4ADF3F29}" srcOrd="1" destOrd="0" presId="urn:microsoft.com/office/officeart/2008/layout/NameandTitleOrganizationalChart"/>
    <dgm:cxn modelId="{B93D06F0-1F16-434B-8F9B-406C921AAC03}" type="presParOf" srcId="{76B692CD-3228-4257-AADE-231AD8C3995E}" destId="{DF6D886E-2E1E-45A3-9A62-BA1E0FC02C69}" srcOrd="2" destOrd="0" presId="urn:microsoft.com/office/officeart/2008/layout/NameandTitleOrganizationalChart"/>
    <dgm:cxn modelId="{811BB081-8240-47AB-895C-15088AD670D9}" type="presParOf" srcId="{0ABE851F-6DD6-4D28-9749-91CE3279FB5A}" destId="{CAB043CC-D766-424B-BDDD-73E1B6FC0056}" srcOrd="1" destOrd="0" presId="urn:microsoft.com/office/officeart/2008/layout/NameandTitleOrganizationalChart"/>
    <dgm:cxn modelId="{03199F0D-B015-4371-A991-DDBA2846C3E6}" type="presParOf" srcId="{CAB043CC-D766-424B-BDDD-73E1B6FC0056}" destId="{80AF9E73-CC8A-4094-870D-18CEBFCF0BC3}" srcOrd="0" destOrd="0" presId="urn:microsoft.com/office/officeart/2008/layout/NameandTitleOrganizationalChart"/>
    <dgm:cxn modelId="{135A1B93-6728-4C2A-AF21-A8B28A88C6F9}" type="presParOf" srcId="{CAB043CC-D766-424B-BDDD-73E1B6FC0056}" destId="{E1B6D3D2-3240-4C38-8F45-B097456A4B5B}" srcOrd="1" destOrd="0" presId="urn:microsoft.com/office/officeart/2008/layout/NameandTitleOrganizationalChart"/>
    <dgm:cxn modelId="{AC068C5C-AF94-40F1-BCF4-0AF16E910470}" type="presParOf" srcId="{E1B6D3D2-3240-4C38-8F45-B097456A4B5B}" destId="{2EA7BB7A-0B9B-458D-94DD-9986C44CAF71}" srcOrd="0" destOrd="0" presId="urn:microsoft.com/office/officeart/2008/layout/NameandTitleOrganizationalChart"/>
    <dgm:cxn modelId="{14BE8F48-9E0A-49DB-AAD3-D872EC90052A}" type="presParOf" srcId="{2EA7BB7A-0B9B-458D-94DD-9986C44CAF71}" destId="{D0DBEF0A-7BA5-486A-9410-E44C0E0BFFB1}" srcOrd="0" destOrd="0" presId="urn:microsoft.com/office/officeart/2008/layout/NameandTitleOrganizationalChart"/>
    <dgm:cxn modelId="{814022CC-3710-4833-9ADB-175969EA3145}" type="presParOf" srcId="{2EA7BB7A-0B9B-458D-94DD-9986C44CAF71}" destId="{2AAA546B-A07D-4550-A0B4-5797C733F09B}" srcOrd="1" destOrd="0" presId="urn:microsoft.com/office/officeart/2008/layout/NameandTitleOrganizationalChart"/>
    <dgm:cxn modelId="{B689CDF0-5B64-478F-96A0-8C948F45342D}" type="presParOf" srcId="{2EA7BB7A-0B9B-458D-94DD-9986C44CAF71}" destId="{995F8AFF-26A1-47DA-8292-2C00B3660801}" srcOrd="2" destOrd="0" presId="urn:microsoft.com/office/officeart/2008/layout/NameandTitleOrganizationalChart"/>
    <dgm:cxn modelId="{AAE1689F-7607-497E-9AA0-CCECD8942402}" type="presParOf" srcId="{E1B6D3D2-3240-4C38-8F45-B097456A4B5B}" destId="{DC2FB507-7200-421A-90BC-1DFBC7B79957}" srcOrd="1" destOrd="0" presId="urn:microsoft.com/office/officeart/2008/layout/NameandTitleOrganizationalChart"/>
    <dgm:cxn modelId="{FB004050-466E-42CA-9A0E-7CAAF3EE2789}" type="presParOf" srcId="{E1B6D3D2-3240-4C38-8F45-B097456A4B5B}" destId="{3C62F711-1AE8-43B3-9DDF-F49B46CB7B58}" srcOrd="2" destOrd="0" presId="urn:microsoft.com/office/officeart/2008/layout/NameandTitleOrganizationalChart"/>
    <dgm:cxn modelId="{FBA5C371-8E1C-483D-AB98-480E7BB106B1}" type="presParOf" srcId="{CAB043CC-D766-424B-BDDD-73E1B6FC0056}" destId="{763E3F6E-C885-4EBE-81BE-8A443AE9E52C}" srcOrd="2" destOrd="0" presId="urn:microsoft.com/office/officeart/2008/layout/NameandTitleOrganizationalChart"/>
    <dgm:cxn modelId="{5300AA7C-25B0-41FD-9C7B-CBAB90C978A0}" type="presParOf" srcId="{CAB043CC-D766-424B-BDDD-73E1B6FC0056}" destId="{0B9B5F55-109E-416E-9267-3D6874D3BE0C}" srcOrd="3" destOrd="0" presId="urn:microsoft.com/office/officeart/2008/layout/NameandTitleOrganizationalChart"/>
    <dgm:cxn modelId="{C090B39B-3D50-4704-B1E8-2B7C0C603919}" type="presParOf" srcId="{0B9B5F55-109E-416E-9267-3D6874D3BE0C}" destId="{18AB62CC-82BA-441F-AADB-EB8FC6BC1A69}" srcOrd="0" destOrd="0" presId="urn:microsoft.com/office/officeart/2008/layout/NameandTitleOrganizationalChart"/>
    <dgm:cxn modelId="{9BAEBDF4-43FB-496F-AC1F-6D00BB4274C6}" type="presParOf" srcId="{18AB62CC-82BA-441F-AADB-EB8FC6BC1A69}" destId="{51B35419-9FF1-4223-9C24-5CCB1AC37E26}" srcOrd="0" destOrd="0" presId="urn:microsoft.com/office/officeart/2008/layout/NameandTitleOrganizationalChart"/>
    <dgm:cxn modelId="{FCE02F87-E2BA-4AE6-83EE-56654CD1C2C6}" type="presParOf" srcId="{18AB62CC-82BA-441F-AADB-EB8FC6BC1A69}" destId="{211071D7-68B2-4E52-9977-1B2D8BC61F3A}" srcOrd="1" destOrd="0" presId="urn:microsoft.com/office/officeart/2008/layout/NameandTitleOrganizationalChart"/>
    <dgm:cxn modelId="{697C0902-58BA-46A1-9DF8-B600CDA36028}" type="presParOf" srcId="{18AB62CC-82BA-441F-AADB-EB8FC6BC1A69}" destId="{1D132DF3-57DE-4C46-A6E5-D5BF4EA14EA5}" srcOrd="2" destOrd="0" presId="urn:microsoft.com/office/officeart/2008/layout/NameandTitleOrganizationalChart"/>
    <dgm:cxn modelId="{EF125099-B3B4-4937-9DC4-0DC5571B471F}" type="presParOf" srcId="{0B9B5F55-109E-416E-9267-3D6874D3BE0C}" destId="{505B24FE-6FCE-43A2-8DBB-B6084C4DF8F4}" srcOrd="1" destOrd="0" presId="urn:microsoft.com/office/officeart/2008/layout/NameandTitleOrganizationalChart"/>
    <dgm:cxn modelId="{C4045CF4-39F9-4105-8026-45E4A8D7DE19}" type="presParOf" srcId="{0B9B5F55-109E-416E-9267-3D6874D3BE0C}" destId="{060689DA-EE3A-42A9-AF52-9CC89761BAB1}" srcOrd="2" destOrd="0" presId="urn:microsoft.com/office/officeart/2008/layout/NameandTitleOrganizationalChart"/>
    <dgm:cxn modelId="{C4E171C7-77F2-4D10-98D2-6019476A9305}" type="presParOf" srcId="{0ABE851F-6DD6-4D28-9749-91CE3279FB5A}" destId="{3A2DDBFF-ED79-4A64-9EA4-829D0815E56E}" srcOrd="2" destOrd="0" presId="urn:microsoft.com/office/officeart/2008/layout/NameandTitleOrganizationalChart"/>
    <dgm:cxn modelId="{22C2B00D-35A2-4C6E-8FC3-51014FD86AE7}" type="presParOf" srcId="{91AFB044-CECA-4257-B8D0-ED5E67392D06}" destId="{748EE470-C8E6-4992-B625-95DB9F20ED63}" srcOrd="4" destOrd="0" presId="urn:microsoft.com/office/officeart/2008/layout/NameandTitleOrganizationalChart"/>
    <dgm:cxn modelId="{7BDDDBC7-3AC7-412A-8D22-56CD9D7EE290}" type="presParOf" srcId="{91AFB044-CECA-4257-B8D0-ED5E67392D06}" destId="{2FF4E6E6-2308-415C-B023-1E581389FCBD}" srcOrd="5" destOrd="0" presId="urn:microsoft.com/office/officeart/2008/layout/NameandTitleOrganizationalChart"/>
    <dgm:cxn modelId="{A75DCEFD-3146-497B-B934-80584DD8788A}" type="presParOf" srcId="{2FF4E6E6-2308-415C-B023-1E581389FCBD}" destId="{3E8212EC-5E13-4490-9972-704890316609}" srcOrd="0" destOrd="0" presId="urn:microsoft.com/office/officeart/2008/layout/NameandTitleOrganizationalChart"/>
    <dgm:cxn modelId="{5B371D44-D6CF-4674-AEAA-1C37DD553B21}" type="presParOf" srcId="{3E8212EC-5E13-4490-9972-704890316609}" destId="{3ACBEC82-64A2-4619-AB69-735ABBB5F608}" srcOrd="0" destOrd="0" presId="urn:microsoft.com/office/officeart/2008/layout/NameandTitleOrganizationalChart"/>
    <dgm:cxn modelId="{AB705859-255A-4D55-9C2E-D58751E25600}" type="presParOf" srcId="{3E8212EC-5E13-4490-9972-704890316609}" destId="{90FD314F-6705-428D-87AC-977BD5022736}" srcOrd="1" destOrd="0" presId="urn:microsoft.com/office/officeart/2008/layout/NameandTitleOrganizationalChart"/>
    <dgm:cxn modelId="{AAB45319-C1A6-40DA-A10A-245EFEF55549}" type="presParOf" srcId="{3E8212EC-5E13-4490-9972-704890316609}" destId="{73B486F2-ACDB-4006-B1AE-72B6F8B1706C}" srcOrd="2" destOrd="0" presId="urn:microsoft.com/office/officeart/2008/layout/NameandTitleOrganizationalChart"/>
    <dgm:cxn modelId="{4FB45A63-B7A5-46B8-BF90-662D1A083BD8}" type="presParOf" srcId="{2FF4E6E6-2308-415C-B023-1E581389FCBD}" destId="{77398921-932F-4C5C-84C6-BF97B90B276B}" srcOrd="1" destOrd="0" presId="urn:microsoft.com/office/officeart/2008/layout/NameandTitleOrganizationalChart"/>
    <dgm:cxn modelId="{F5EE5495-7458-4BD5-BCA8-AFD6ACBB32C5}" type="presParOf" srcId="{77398921-932F-4C5C-84C6-BF97B90B276B}" destId="{E3F507A9-CDC6-44C7-906D-9940B8481EFD}" srcOrd="0" destOrd="0" presId="urn:microsoft.com/office/officeart/2008/layout/NameandTitleOrganizationalChart"/>
    <dgm:cxn modelId="{1AD08AF5-C6EE-4A7D-B6C5-DC583D0FB451}" type="presParOf" srcId="{77398921-932F-4C5C-84C6-BF97B90B276B}" destId="{CD16E1F7-B727-4647-A126-0414CFB4FDAE}" srcOrd="1" destOrd="0" presId="urn:microsoft.com/office/officeart/2008/layout/NameandTitleOrganizationalChart"/>
    <dgm:cxn modelId="{3C3BF594-4E84-42CF-8A71-7386DAB7FB63}" type="presParOf" srcId="{CD16E1F7-B727-4647-A126-0414CFB4FDAE}" destId="{B867E63F-5DFE-4BD2-B193-D262F7AA5F3C}" srcOrd="0" destOrd="0" presId="urn:microsoft.com/office/officeart/2008/layout/NameandTitleOrganizationalChart"/>
    <dgm:cxn modelId="{A4138DCC-3FE8-4897-86C7-764DF520B4F3}" type="presParOf" srcId="{B867E63F-5DFE-4BD2-B193-D262F7AA5F3C}" destId="{BDCC78CE-7052-40F4-B052-79E6BAA1C5E6}" srcOrd="0" destOrd="0" presId="urn:microsoft.com/office/officeart/2008/layout/NameandTitleOrganizationalChart"/>
    <dgm:cxn modelId="{696011DB-B79D-48BB-BC2C-2358509689B2}" type="presParOf" srcId="{B867E63F-5DFE-4BD2-B193-D262F7AA5F3C}" destId="{6B3070BF-0203-4F20-86EF-72650006A33A}" srcOrd="1" destOrd="0" presId="urn:microsoft.com/office/officeart/2008/layout/NameandTitleOrganizationalChart"/>
    <dgm:cxn modelId="{B70473CC-2BB9-4B26-890D-7CB4800F9E6D}" type="presParOf" srcId="{B867E63F-5DFE-4BD2-B193-D262F7AA5F3C}" destId="{D7A0ED9A-D7A4-477D-B411-830AC8B68198}" srcOrd="2" destOrd="0" presId="urn:microsoft.com/office/officeart/2008/layout/NameandTitleOrganizationalChart"/>
    <dgm:cxn modelId="{440E991D-F768-4B6D-B021-BB65D596C5C5}" type="presParOf" srcId="{CD16E1F7-B727-4647-A126-0414CFB4FDAE}" destId="{AFD66B9C-8AF7-46C1-9864-BFC6AD8109A7}" srcOrd="1" destOrd="0" presId="urn:microsoft.com/office/officeart/2008/layout/NameandTitleOrganizationalChart"/>
    <dgm:cxn modelId="{C8CC3D90-CA1F-4BDA-9012-0E3FAF0E33F8}" type="presParOf" srcId="{CD16E1F7-B727-4647-A126-0414CFB4FDAE}" destId="{24B861F5-0F51-4697-A03C-B6C6D16D2110}" srcOrd="2" destOrd="0" presId="urn:microsoft.com/office/officeart/2008/layout/NameandTitleOrganizationalChart"/>
    <dgm:cxn modelId="{313FC256-3B98-4A84-A0A3-B99C3FBAD138}" type="presParOf" srcId="{77398921-932F-4C5C-84C6-BF97B90B276B}" destId="{8F855155-8EA1-4F32-AF8C-9F640C844DFD}" srcOrd="2" destOrd="0" presId="urn:microsoft.com/office/officeart/2008/layout/NameandTitleOrganizationalChart"/>
    <dgm:cxn modelId="{E5E9A899-0FA1-436F-B839-0C9F00AE3E3A}" type="presParOf" srcId="{77398921-932F-4C5C-84C6-BF97B90B276B}" destId="{20C0755A-EE5E-4EBA-8980-94887F53366D}" srcOrd="3" destOrd="0" presId="urn:microsoft.com/office/officeart/2008/layout/NameandTitleOrganizationalChart"/>
    <dgm:cxn modelId="{BB0C812C-6B21-4264-954B-F07D523833B7}" type="presParOf" srcId="{20C0755A-EE5E-4EBA-8980-94887F53366D}" destId="{CA3BC988-0E9E-4470-BB61-C8CB73D8C824}" srcOrd="0" destOrd="0" presId="urn:microsoft.com/office/officeart/2008/layout/NameandTitleOrganizationalChart"/>
    <dgm:cxn modelId="{9DE45038-BE44-4A1A-A612-7ECCE745C0DB}" type="presParOf" srcId="{CA3BC988-0E9E-4470-BB61-C8CB73D8C824}" destId="{72438B5A-AACA-4E5D-A60D-199DE76C1A89}" srcOrd="0" destOrd="0" presId="urn:microsoft.com/office/officeart/2008/layout/NameandTitleOrganizationalChart"/>
    <dgm:cxn modelId="{360CC402-2954-4C17-9C45-EAD11C17CB3A}" type="presParOf" srcId="{CA3BC988-0E9E-4470-BB61-C8CB73D8C824}" destId="{2142600D-73BD-4C8E-A450-A2982B334FFF}" srcOrd="1" destOrd="0" presId="urn:microsoft.com/office/officeart/2008/layout/NameandTitleOrganizationalChart"/>
    <dgm:cxn modelId="{2A99BDA7-1AAB-4A87-B9AC-6DE116F63527}" type="presParOf" srcId="{CA3BC988-0E9E-4470-BB61-C8CB73D8C824}" destId="{3031A5ED-1A28-470D-B100-ACEC661ED787}" srcOrd="2" destOrd="0" presId="urn:microsoft.com/office/officeart/2008/layout/NameandTitleOrganizationalChart"/>
    <dgm:cxn modelId="{99D6311B-7EFC-4C4A-90EA-1EDCA57BA94F}" type="presParOf" srcId="{20C0755A-EE5E-4EBA-8980-94887F53366D}" destId="{30A19EC0-96E7-4345-A33A-8A4F7CCEDC0B}" srcOrd="1" destOrd="0" presId="urn:microsoft.com/office/officeart/2008/layout/NameandTitleOrganizationalChart"/>
    <dgm:cxn modelId="{40F2F1C4-BB3D-4879-A4CF-37C62ED7C1B7}" type="presParOf" srcId="{20C0755A-EE5E-4EBA-8980-94887F53366D}" destId="{67DEBD4A-07F0-4B9D-A620-A9C6F524F726}" srcOrd="2" destOrd="0" presId="urn:microsoft.com/office/officeart/2008/layout/NameandTitleOrganizationalChart"/>
    <dgm:cxn modelId="{E221B11F-927E-4142-BECA-0310454FD666}" type="presParOf" srcId="{2FF4E6E6-2308-415C-B023-1E581389FCBD}" destId="{4D870CFD-A9D6-4AD9-9D11-314F855E2539}" srcOrd="2" destOrd="0" presId="urn:microsoft.com/office/officeart/2008/layout/NameandTitleOrganizationalChart"/>
    <dgm:cxn modelId="{9E38B58E-0C06-476A-ACFE-3260A2E9B304}" type="presParOf" srcId="{C65A4A76-286A-4DAC-9ED7-839746263B35}" destId="{BFA5C7C5-73A2-4484-B561-510B0EA92007}" srcOrd="2" destOrd="0" presId="urn:microsoft.com/office/officeart/2008/layout/NameandTitleOrganizationalChar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F855155-8EA1-4F32-AF8C-9F640C844DFD}">
      <dsp:nvSpPr>
        <dsp:cNvPr id="0" name=""/>
        <dsp:cNvSpPr/>
      </dsp:nvSpPr>
      <dsp:spPr>
        <a:xfrm>
          <a:off x="6579957" y="2296918"/>
          <a:ext cx="667314" cy="29758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7408"/>
              </a:lnTo>
              <a:lnTo>
                <a:pt x="667314" y="177408"/>
              </a:lnTo>
              <a:lnTo>
                <a:pt x="667314" y="29758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3F507A9-CDC6-44C7-906D-9940B8481EFD}">
      <dsp:nvSpPr>
        <dsp:cNvPr id="0" name=""/>
        <dsp:cNvSpPr/>
      </dsp:nvSpPr>
      <dsp:spPr>
        <a:xfrm>
          <a:off x="5912643" y="2296918"/>
          <a:ext cx="667314" cy="297588"/>
        </a:xfrm>
        <a:custGeom>
          <a:avLst/>
          <a:gdLst/>
          <a:ahLst/>
          <a:cxnLst/>
          <a:rect l="0" t="0" r="0" b="0"/>
          <a:pathLst>
            <a:path>
              <a:moveTo>
                <a:pt x="667314" y="0"/>
              </a:moveTo>
              <a:lnTo>
                <a:pt x="667314" y="177408"/>
              </a:lnTo>
              <a:lnTo>
                <a:pt x="0" y="177408"/>
              </a:lnTo>
              <a:lnTo>
                <a:pt x="0" y="29758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48EE470-C8E6-4992-B625-95DB9F20ED63}">
      <dsp:nvSpPr>
        <dsp:cNvPr id="0" name=""/>
        <dsp:cNvSpPr/>
      </dsp:nvSpPr>
      <dsp:spPr>
        <a:xfrm>
          <a:off x="3910700" y="1484271"/>
          <a:ext cx="2669257" cy="29758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7408"/>
              </a:lnTo>
              <a:lnTo>
                <a:pt x="2669257" y="177408"/>
              </a:lnTo>
              <a:lnTo>
                <a:pt x="2669257" y="297588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63E3F6E-C885-4EBE-81BE-8A443AE9E52C}">
      <dsp:nvSpPr>
        <dsp:cNvPr id="0" name=""/>
        <dsp:cNvSpPr/>
      </dsp:nvSpPr>
      <dsp:spPr>
        <a:xfrm>
          <a:off x="3910700" y="2296918"/>
          <a:ext cx="667314" cy="29758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7408"/>
              </a:lnTo>
              <a:lnTo>
                <a:pt x="667314" y="177408"/>
              </a:lnTo>
              <a:lnTo>
                <a:pt x="667314" y="29758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0AF9E73-CC8A-4094-870D-18CEBFCF0BC3}">
      <dsp:nvSpPr>
        <dsp:cNvPr id="0" name=""/>
        <dsp:cNvSpPr/>
      </dsp:nvSpPr>
      <dsp:spPr>
        <a:xfrm>
          <a:off x="3243386" y="2296918"/>
          <a:ext cx="667314" cy="297588"/>
        </a:xfrm>
        <a:custGeom>
          <a:avLst/>
          <a:gdLst/>
          <a:ahLst/>
          <a:cxnLst/>
          <a:rect l="0" t="0" r="0" b="0"/>
          <a:pathLst>
            <a:path>
              <a:moveTo>
                <a:pt x="667314" y="0"/>
              </a:moveTo>
              <a:lnTo>
                <a:pt x="667314" y="177408"/>
              </a:lnTo>
              <a:lnTo>
                <a:pt x="0" y="177408"/>
              </a:lnTo>
              <a:lnTo>
                <a:pt x="0" y="29758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BDD16BD-BF94-4D28-845B-2068ADEF7304}">
      <dsp:nvSpPr>
        <dsp:cNvPr id="0" name=""/>
        <dsp:cNvSpPr/>
      </dsp:nvSpPr>
      <dsp:spPr>
        <a:xfrm>
          <a:off x="3864980" y="1484271"/>
          <a:ext cx="91440" cy="297588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97588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9EA1476-56A4-41DE-A647-7650FC73D8B7}">
      <dsp:nvSpPr>
        <dsp:cNvPr id="0" name=""/>
        <dsp:cNvSpPr/>
      </dsp:nvSpPr>
      <dsp:spPr>
        <a:xfrm>
          <a:off x="1241443" y="2296918"/>
          <a:ext cx="667314" cy="29758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7408"/>
              </a:lnTo>
              <a:lnTo>
                <a:pt x="667314" y="177408"/>
              </a:lnTo>
              <a:lnTo>
                <a:pt x="667314" y="29758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F9B1F9F-DB75-4CDD-9C65-E8B875961421}">
      <dsp:nvSpPr>
        <dsp:cNvPr id="0" name=""/>
        <dsp:cNvSpPr/>
      </dsp:nvSpPr>
      <dsp:spPr>
        <a:xfrm>
          <a:off x="574129" y="2296918"/>
          <a:ext cx="667314" cy="297588"/>
        </a:xfrm>
        <a:custGeom>
          <a:avLst/>
          <a:gdLst/>
          <a:ahLst/>
          <a:cxnLst/>
          <a:rect l="0" t="0" r="0" b="0"/>
          <a:pathLst>
            <a:path>
              <a:moveTo>
                <a:pt x="667314" y="0"/>
              </a:moveTo>
              <a:lnTo>
                <a:pt x="667314" y="177408"/>
              </a:lnTo>
              <a:lnTo>
                <a:pt x="0" y="177408"/>
              </a:lnTo>
              <a:lnTo>
                <a:pt x="0" y="29758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09CEA4A-68E3-43C5-B9F4-8113E5F1925C}">
      <dsp:nvSpPr>
        <dsp:cNvPr id="0" name=""/>
        <dsp:cNvSpPr/>
      </dsp:nvSpPr>
      <dsp:spPr>
        <a:xfrm>
          <a:off x="1241443" y="1484271"/>
          <a:ext cx="2669257" cy="297588"/>
        </a:xfrm>
        <a:custGeom>
          <a:avLst/>
          <a:gdLst/>
          <a:ahLst/>
          <a:cxnLst/>
          <a:rect l="0" t="0" r="0" b="0"/>
          <a:pathLst>
            <a:path>
              <a:moveTo>
                <a:pt x="2669257" y="0"/>
              </a:moveTo>
              <a:lnTo>
                <a:pt x="2669257" y="177408"/>
              </a:lnTo>
              <a:lnTo>
                <a:pt x="0" y="177408"/>
              </a:lnTo>
              <a:lnTo>
                <a:pt x="0" y="297588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2467B0F-BE50-4D2B-B18D-B01ADF49FEE8}">
      <dsp:nvSpPr>
        <dsp:cNvPr id="0" name=""/>
        <dsp:cNvSpPr/>
      </dsp:nvSpPr>
      <dsp:spPr>
        <a:xfrm>
          <a:off x="3413305" y="969213"/>
          <a:ext cx="994789" cy="51505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72680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b="1" kern="1200" dirty="0" smtClean="0"/>
            <a:t>أنواع الرقابة المالية </a:t>
          </a:r>
          <a:endParaRPr lang="ar-SA" sz="1100" b="1" kern="1200" dirty="0"/>
        </a:p>
      </dsp:txBody>
      <dsp:txXfrm>
        <a:off x="3413305" y="969213"/>
        <a:ext cx="994789" cy="515057"/>
      </dsp:txXfrm>
    </dsp:sp>
    <dsp:sp modelId="{78EE7F5A-790E-46EE-A880-8820EB1818DD}">
      <dsp:nvSpPr>
        <dsp:cNvPr id="0" name=""/>
        <dsp:cNvSpPr/>
      </dsp:nvSpPr>
      <dsp:spPr>
        <a:xfrm>
          <a:off x="3612263" y="1369814"/>
          <a:ext cx="895310" cy="17168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6985" rIns="27940" bIns="6985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100" kern="1200"/>
        </a:p>
      </dsp:txBody>
      <dsp:txXfrm>
        <a:off x="3612263" y="1369814"/>
        <a:ext cx="895310" cy="171685"/>
      </dsp:txXfrm>
    </dsp:sp>
    <dsp:sp modelId="{509808AD-1051-4994-8CEA-95D410677B96}">
      <dsp:nvSpPr>
        <dsp:cNvPr id="0" name=""/>
        <dsp:cNvSpPr/>
      </dsp:nvSpPr>
      <dsp:spPr>
        <a:xfrm>
          <a:off x="744048" y="1781860"/>
          <a:ext cx="994789" cy="51505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72680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b="1" kern="1200" dirty="0" smtClean="0"/>
            <a:t>من حيث توقيتها</a:t>
          </a:r>
          <a:endParaRPr lang="ar-SA" sz="1100" kern="1200" dirty="0"/>
        </a:p>
      </dsp:txBody>
      <dsp:txXfrm>
        <a:off x="744048" y="1781860"/>
        <a:ext cx="994789" cy="515057"/>
      </dsp:txXfrm>
    </dsp:sp>
    <dsp:sp modelId="{63C81E28-1F59-4FD7-BA86-1D0E3E0AE82E}">
      <dsp:nvSpPr>
        <dsp:cNvPr id="0" name=""/>
        <dsp:cNvSpPr/>
      </dsp:nvSpPr>
      <dsp:spPr>
        <a:xfrm>
          <a:off x="943006" y="2182461"/>
          <a:ext cx="895310" cy="17168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6985" rIns="27940" bIns="6985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kern="1200" dirty="0" smtClean="0"/>
            <a:t>هناك نوعان</a:t>
          </a:r>
          <a:endParaRPr lang="ar-SA" sz="1100" kern="1200" dirty="0"/>
        </a:p>
      </dsp:txBody>
      <dsp:txXfrm>
        <a:off x="943006" y="2182461"/>
        <a:ext cx="895310" cy="171685"/>
      </dsp:txXfrm>
    </dsp:sp>
    <dsp:sp modelId="{AC4AFD03-AFB3-4F97-930E-21E30C9C3AA3}">
      <dsp:nvSpPr>
        <dsp:cNvPr id="0" name=""/>
        <dsp:cNvSpPr/>
      </dsp:nvSpPr>
      <dsp:spPr>
        <a:xfrm>
          <a:off x="76734" y="2594507"/>
          <a:ext cx="994789" cy="51505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72680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b="1" kern="1200" smtClean="0"/>
            <a:t>رقابة لاحقه</a:t>
          </a:r>
          <a:endParaRPr lang="ar-SA" sz="1100" kern="1200" dirty="0" smtClean="0"/>
        </a:p>
      </dsp:txBody>
      <dsp:txXfrm>
        <a:off x="76734" y="2594507"/>
        <a:ext cx="994789" cy="515057"/>
      </dsp:txXfrm>
    </dsp:sp>
    <dsp:sp modelId="{48E409FF-613F-4CD3-B0B6-A4022B874429}">
      <dsp:nvSpPr>
        <dsp:cNvPr id="0" name=""/>
        <dsp:cNvSpPr/>
      </dsp:nvSpPr>
      <dsp:spPr>
        <a:xfrm>
          <a:off x="275692" y="2995108"/>
          <a:ext cx="895310" cy="17168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6985" rIns="27940" bIns="6985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100" kern="1200"/>
        </a:p>
      </dsp:txBody>
      <dsp:txXfrm>
        <a:off x="275692" y="2995108"/>
        <a:ext cx="895310" cy="171685"/>
      </dsp:txXfrm>
    </dsp:sp>
    <dsp:sp modelId="{B1A23E9E-EE0E-4D81-99C9-82D52EEF1457}">
      <dsp:nvSpPr>
        <dsp:cNvPr id="0" name=""/>
        <dsp:cNvSpPr/>
      </dsp:nvSpPr>
      <dsp:spPr>
        <a:xfrm>
          <a:off x="1411362" y="2594507"/>
          <a:ext cx="994789" cy="51505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72680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b="1" kern="1200" smtClean="0"/>
            <a:t>رقابة سابقة</a:t>
          </a:r>
          <a:endParaRPr lang="ar-SA" sz="1100" b="1" kern="1200" dirty="0" smtClean="0"/>
        </a:p>
      </dsp:txBody>
      <dsp:txXfrm>
        <a:off x="1411362" y="2594507"/>
        <a:ext cx="994789" cy="515057"/>
      </dsp:txXfrm>
    </dsp:sp>
    <dsp:sp modelId="{1BAA9F1B-BEEB-41C8-A52F-2F88F967A617}">
      <dsp:nvSpPr>
        <dsp:cNvPr id="0" name=""/>
        <dsp:cNvSpPr/>
      </dsp:nvSpPr>
      <dsp:spPr>
        <a:xfrm>
          <a:off x="1610320" y="2995108"/>
          <a:ext cx="895310" cy="17168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6985" rIns="27940" bIns="6985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100" kern="1200"/>
        </a:p>
      </dsp:txBody>
      <dsp:txXfrm>
        <a:off x="1610320" y="2995108"/>
        <a:ext cx="895310" cy="171685"/>
      </dsp:txXfrm>
    </dsp:sp>
    <dsp:sp modelId="{68BA704C-D473-4576-8805-83D3009B754A}">
      <dsp:nvSpPr>
        <dsp:cNvPr id="0" name=""/>
        <dsp:cNvSpPr/>
      </dsp:nvSpPr>
      <dsp:spPr>
        <a:xfrm>
          <a:off x="3413305" y="1781860"/>
          <a:ext cx="994789" cy="51505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72680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b="1" kern="1200" dirty="0" smtClean="0"/>
            <a:t>من حيث طبيعتها </a:t>
          </a:r>
          <a:endParaRPr lang="ar-SA" sz="1100" kern="1200" dirty="0"/>
        </a:p>
      </dsp:txBody>
      <dsp:txXfrm>
        <a:off x="3413305" y="1781860"/>
        <a:ext cx="994789" cy="515057"/>
      </dsp:txXfrm>
    </dsp:sp>
    <dsp:sp modelId="{00521981-5A83-48D0-B990-01FA4ADF3F29}">
      <dsp:nvSpPr>
        <dsp:cNvPr id="0" name=""/>
        <dsp:cNvSpPr/>
      </dsp:nvSpPr>
      <dsp:spPr>
        <a:xfrm>
          <a:off x="3612263" y="2182461"/>
          <a:ext cx="895310" cy="17168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6985" rIns="27940" bIns="6985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kern="1200" dirty="0" smtClean="0"/>
            <a:t>هناك نوعان</a:t>
          </a:r>
          <a:endParaRPr lang="ar-SA" sz="1100" kern="1200" dirty="0"/>
        </a:p>
      </dsp:txBody>
      <dsp:txXfrm>
        <a:off x="3612263" y="2182461"/>
        <a:ext cx="895310" cy="171685"/>
      </dsp:txXfrm>
    </dsp:sp>
    <dsp:sp modelId="{D0DBEF0A-7BA5-486A-9410-E44C0E0BFFB1}">
      <dsp:nvSpPr>
        <dsp:cNvPr id="0" name=""/>
        <dsp:cNvSpPr/>
      </dsp:nvSpPr>
      <dsp:spPr>
        <a:xfrm>
          <a:off x="2745991" y="2594507"/>
          <a:ext cx="994789" cy="51505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72680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b="1" kern="1200" smtClean="0"/>
            <a:t>رقابة على الاداء </a:t>
          </a:r>
          <a:endParaRPr lang="ar-SA" sz="1100" b="1" kern="1200" dirty="0" smtClean="0"/>
        </a:p>
      </dsp:txBody>
      <dsp:txXfrm>
        <a:off x="2745991" y="2594507"/>
        <a:ext cx="994789" cy="515057"/>
      </dsp:txXfrm>
    </dsp:sp>
    <dsp:sp modelId="{2AAA546B-A07D-4550-A0B4-5797C733F09B}">
      <dsp:nvSpPr>
        <dsp:cNvPr id="0" name=""/>
        <dsp:cNvSpPr/>
      </dsp:nvSpPr>
      <dsp:spPr>
        <a:xfrm>
          <a:off x="2944949" y="2995108"/>
          <a:ext cx="895310" cy="17168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6985" rIns="27940" bIns="6985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100" kern="1200"/>
        </a:p>
      </dsp:txBody>
      <dsp:txXfrm>
        <a:off x="2944949" y="2995108"/>
        <a:ext cx="895310" cy="171685"/>
      </dsp:txXfrm>
    </dsp:sp>
    <dsp:sp modelId="{51B35419-9FF1-4223-9C24-5CCB1AC37E26}">
      <dsp:nvSpPr>
        <dsp:cNvPr id="0" name=""/>
        <dsp:cNvSpPr/>
      </dsp:nvSpPr>
      <dsp:spPr>
        <a:xfrm>
          <a:off x="4080620" y="2594507"/>
          <a:ext cx="994789" cy="51505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72680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b="1" kern="1200" smtClean="0"/>
            <a:t>رقابة مستنديه</a:t>
          </a:r>
          <a:endParaRPr lang="ar-SA" sz="1100" b="1" kern="1200" dirty="0" smtClean="0"/>
        </a:p>
      </dsp:txBody>
      <dsp:txXfrm>
        <a:off x="4080620" y="2594507"/>
        <a:ext cx="994789" cy="515057"/>
      </dsp:txXfrm>
    </dsp:sp>
    <dsp:sp modelId="{211071D7-68B2-4E52-9977-1B2D8BC61F3A}">
      <dsp:nvSpPr>
        <dsp:cNvPr id="0" name=""/>
        <dsp:cNvSpPr/>
      </dsp:nvSpPr>
      <dsp:spPr>
        <a:xfrm>
          <a:off x="4279578" y="2995108"/>
          <a:ext cx="895310" cy="17168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6985" rIns="27940" bIns="6985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100" kern="1200"/>
        </a:p>
      </dsp:txBody>
      <dsp:txXfrm>
        <a:off x="4279578" y="2995108"/>
        <a:ext cx="895310" cy="171685"/>
      </dsp:txXfrm>
    </dsp:sp>
    <dsp:sp modelId="{3ACBEC82-64A2-4619-AB69-735ABBB5F608}">
      <dsp:nvSpPr>
        <dsp:cNvPr id="0" name=""/>
        <dsp:cNvSpPr/>
      </dsp:nvSpPr>
      <dsp:spPr>
        <a:xfrm>
          <a:off x="6082563" y="1781860"/>
          <a:ext cx="994789" cy="51505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72680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b="1" kern="1200" dirty="0" smtClean="0"/>
            <a:t>من حيث أجهزة الرقابة القائمة عليها</a:t>
          </a:r>
          <a:endParaRPr lang="ar-SA" sz="1100" kern="1200" dirty="0"/>
        </a:p>
      </dsp:txBody>
      <dsp:txXfrm>
        <a:off x="6082563" y="1781860"/>
        <a:ext cx="994789" cy="515057"/>
      </dsp:txXfrm>
    </dsp:sp>
    <dsp:sp modelId="{90FD314F-6705-428D-87AC-977BD5022736}">
      <dsp:nvSpPr>
        <dsp:cNvPr id="0" name=""/>
        <dsp:cNvSpPr/>
      </dsp:nvSpPr>
      <dsp:spPr>
        <a:xfrm>
          <a:off x="6281520" y="2182461"/>
          <a:ext cx="895310" cy="17168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6985" rIns="27940" bIns="6985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kern="1200" dirty="0" smtClean="0"/>
            <a:t>هناك نوعان</a:t>
          </a:r>
          <a:endParaRPr lang="ar-SA" sz="1100" kern="1200" dirty="0"/>
        </a:p>
      </dsp:txBody>
      <dsp:txXfrm>
        <a:off x="6281520" y="2182461"/>
        <a:ext cx="895310" cy="171685"/>
      </dsp:txXfrm>
    </dsp:sp>
    <dsp:sp modelId="{BDCC78CE-7052-40F4-B052-79E6BAA1C5E6}">
      <dsp:nvSpPr>
        <dsp:cNvPr id="0" name=""/>
        <dsp:cNvSpPr/>
      </dsp:nvSpPr>
      <dsp:spPr>
        <a:xfrm>
          <a:off x="5415248" y="2594507"/>
          <a:ext cx="994789" cy="51505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72680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b="1" kern="1200" smtClean="0"/>
            <a:t>رقابة خارجية</a:t>
          </a:r>
          <a:endParaRPr lang="ar-SA" sz="1100" b="1" kern="1200" dirty="0" smtClean="0"/>
        </a:p>
      </dsp:txBody>
      <dsp:txXfrm>
        <a:off x="5415248" y="2594507"/>
        <a:ext cx="994789" cy="515057"/>
      </dsp:txXfrm>
    </dsp:sp>
    <dsp:sp modelId="{6B3070BF-0203-4F20-86EF-72650006A33A}">
      <dsp:nvSpPr>
        <dsp:cNvPr id="0" name=""/>
        <dsp:cNvSpPr/>
      </dsp:nvSpPr>
      <dsp:spPr>
        <a:xfrm>
          <a:off x="5614206" y="2995108"/>
          <a:ext cx="895310" cy="17168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6985" rIns="27940" bIns="6985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100" kern="1200"/>
        </a:p>
      </dsp:txBody>
      <dsp:txXfrm>
        <a:off x="5614206" y="2995108"/>
        <a:ext cx="895310" cy="171685"/>
      </dsp:txXfrm>
    </dsp:sp>
    <dsp:sp modelId="{72438B5A-AACA-4E5D-A60D-199DE76C1A89}">
      <dsp:nvSpPr>
        <dsp:cNvPr id="0" name=""/>
        <dsp:cNvSpPr/>
      </dsp:nvSpPr>
      <dsp:spPr>
        <a:xfrm>
          <a:off x="6749877" y="2594507"/>
          <a:ext cx="994789" cy="51505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72680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100" b="1" kern="1200" smtClean="0"/>
            <a:t>رقابة داخلية</a:t>
          </a:r>
          <a:endParaRPr lang="ar-SA" sz="1100" b="1" kern="1200" dirty="0" smtClean="0"/>
        </a:p>
      </dsp:txBody>
      <dsp:txXfrm>
        <a:off x="6749877" y="2594507"/>
        <a:ext cx="994789" cy="515057"/>
      </dsp:txXfrm>
    </dsp:sp>
    <dsp:sp modelId="{2142600D-73BD-4C8E-A450-A2982B334FFF}">
      <dsp:nvSpPr>
        <dsp:cNvPr id="0" name=""/>
        <dsp:cNvSpPr/>
      </dsp:nvSpPr>
      <dsp:spPr>
        <a:xfrm>
          <a:off x="6948835" y="2995108"/>
          <a:ext cx="895310" cy="17168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7940" tIns="6985" rIns="27940" bIns="6985" numCol="1" spcCol="1270" anchor="ctr" anchorCtr="0">
          <a:noAutofit/>
        </a:bodyPr>
        <a:lstStyle/>
        <a:p>
          <a:pPr lvl="0" algn="ctr" defTabSz="4889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1100" kern="1200"/>
        </a:p>
      </dsp:txBody>
      <dsp:txXfrm>
        <a:off x="6948835" y="2995108"/>
        <a:ext cx="895310" cy="17168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NameandTitleOrganizationalChart">
  <dgm:title val=""/>
  <dgm:desc val=""/>
  <dgm:catLst>
    <dgm:cat type="hierarchy" pri="125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 fact="0.9"/>
                  <dgm:constr type="l" for="ch" forName="titleText1" refType="w" fact="0.2"/>
                  <dgm:constr type="t" for="ch" forName="titleText1" refType="h" fact="0.7"/>
                  <dgm:constr type="w" for="ch" forName="titleText1" refType="w" fact="0.9"/>
                  <dgm:constr type="h" for="ch" forName="titleText1" refType="h" fact="0.3"/>
                  <dgm:constr type="primFontSz" for="des" forName="titleText1" refType="primFontSz" refFor="des" refForName="rootText1" op="lte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 fact="0.9"/>
                  <dgm:constr type="l" for="ch" forName="titleText1" refType="w" fact="0.2"/>
                  <dgm:constr type="t" for="ch" forName="titleText1" refType="h" fact="0.7"/>
                  <dgm:constr type="w" for="ch" forName="titleText1" refType="w" fact="0.9"/>
                  <dgm:constr type="h" for="ch" forName="titleText1" refType="h" fact="0.3"/>
                  <dgm:constr type="primFontSz" for="des" forName="titleText1" refType="primFontSz" refFor="des" refForName="rootText1" op="lte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 fact="0.9"/>
                  <dgm:constr type="l" for="ch" forName="titleText1" refType="w" fact="0.2"/>
                  <dgm:constr type="t" for="ch" forName="titleText1" refType="h" fact="0.7"/>
                  <dgm:constr type="w" for="ch" forName="titleText1" refType="w" fact="0.9"/>
                  <dgm:constr type="h" for="ch" forName="titleText1" refType="h" fact="0.3"/>
                  <dgm:constr type="primFontSz" for="des" forName="titleText1" refType="primFontSz" refFor="des" refForName="rootText1" op="lte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 fact="0.9"/>
                  <dgm:constr type="l" for="ch" forName="titleText1" refType="w" fact="0.2"/>
                  <dgm:constr type="t" for="ch" forName="titleText1" refType="h" fact="0.7"/>
                  <dgm:constr type="w" for="ch" forName="titleText1" refType="w" fact="0.9"/>
                  <dgm:constr type="h" for="ch" forName="titleText1" refType="h" fact="0.3"/>
                  <dgm:constr type="primFontSz" for="des" forName="titleText1" refType="primFontSz" refFor="des" refForName="rootText1" op="lte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Max/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h" fact="0.4"/>
              </dgm:constrLst>
              <dgm:ruleLst>
                <dgm:rule type="primFontSz" val="5" fact="NaN" max="NaN"/>
              </dgm:ruleLst>
            </dgm:layoutNode>
            <dgm:layoutNode name="titleText1" styleLbl="fgAcc0">
              <dgm:varLst>
                <dgm:chMax val="0"/>
                <dgm:chPref val="0"/>
              </dgm:varLst>
              <dgm:alg type="tx">
                <dgm:param type="parTxLTRAlign" val="r"/>
              </dgm:alg>
              <dgm:shape xmlns:r="http://schemas.openxmlformats.org/officeDocument/2006/relationships" type="rect" r:blip="">
                <dgm:adjLst/>
              </dgm:shape>
              <dgm:presOf axis="followSib" ptType="sibTrans" hideLastTrans="0" cnt="1"/>
              <dgm:constrLst>
                <dgm:constr type="primFontSz" val="65"/>
                <dgm:constr type="lMarg" refType="primFontSz" fact="0.2"/>
                <dgm:constr type="rMarg" refType="primFontSz" fact="0.2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1" func="var" arg="hierBranch" op="equ" val="hang">
                    <dgm:layoutNode name="Name42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3">
                    <dgm:layoutNode name="Name44">
                      <dgm:choose name="Name45">
                        <dgm:if name="Name46" axis="self" func="depth" op="lte" val="2">
                          <dgm:choose name="Name47">
                            <dgm:if name="Name4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4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0">
                          <dgm:choose name="Name51">
                            <dgm:if name="Name52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3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54">
                  <dgm:if name="Name55" func="var" arg="hierBranch" op="equ" val="l">
                    <dgm:choose name="Name56">
                      <dgm:if name="Name57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58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59" func="var" arg="hierBranch" op="equ" val="r">
                    <dgm:choose name="Name60">
                      <dgm:if name="Name61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2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3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64" func="var" arg="hierBranch" op="equ" val="init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else name="Name65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66">
                    <dgm:if name="Name67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 fact="0.9"/>
                        <dgm:constr type="l" for="ch" forName="titleText2" refType="w" fact="0.2"/>
                        <dgm:constr type="t" for="ch" forName="titleText2" refType="h" fact="0.7"/>
                        <dgm:constr type="w" for="ch" forName="titleText2" refType="w" fact="0.9"/>
                        <dgm:constr type="h" for="ch" forName="titleText2" refType="h" fact="0.3"/>
                        <dgm:constr type="primFontSz" for="des" forName="titleText2" refType="primFontSz" refFor="des" refForName="rootText1" op="lte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68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 fact="0.9"/>
                        <dgm:constr type="l" for="ch" forName="titleText2" refType="w" fact="0.2"/>
                        <dgm:constr type="t" for="ch" forName="titleText2" refType="h" fact="0.7"/>
                        <dgm:constr type="w" for="ch" forName="titleText2" refType="w" fact="0.9"/>
                        <dgm:constr type="h" for="ch" forName="titleText2" refType="h" fact="0.3"/>
                        <dgm:constr type="primFontSz" for="des" forName="titleText2" refType="primFontSz" refFor="des" refForName="rootText1" op="lte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69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 fact="0.9"/>
                        <dgm:constr type="l" for="ch" forName="titleText2" refType="w" fact="0.2"/>
                        <dgm:constr type="t" for="ch" forName="titleText2" refType="h" fact="0.7"/>
                        <dgm:constr type="w" for="ch" forName="titleText2" refType="w" fact="0.9"/>
                        <dgm:constr type="h" for="ch" forName="titleText2" refType="h" fact="0.3"/>
                        <dgm:constr type="primFontSz" for="des" forName="titleText2" refType="primFontSz" refFor="des" refForName="rootText1" op="lte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70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 fact="0.9"/>
                        <dgm:constr type="l" for="ch" forName="titleText2" refType="w" fact="0.2"/>
                        <dgm:constr type="t" for="ch" forName="titleText2" refType="h" fact="0.7"/>
                        <dgm:constr type="w" for="ch" forName="titleText2" refType="w" fact="0.9"/>
                        <dgm:constr type="h" for="ch" forName="titleText2" refType="h" fact="0.3"/>
                        <dgm:constr type="primFontSz" for="des" forName="titleText2" refType="primFontSz" refFor="des" refForName="rootText1" op="lte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 styleLbl="node1">
                    <dgm:varLst>
                      <dgm:chMax/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h" fact="0.4"/>
                    </dgm:constrLst>
                    <dgm:ruleLst>
                      <dgm:rule type="primFontSz" val="5" fact="NaN" max="NaN"/>
                    </dgm:ruleLst>
                  </dgm:layoutNode>
                  <dgm:layoutNode name="titleText2" styleLbl="fgAcc1">
                    <dgm:varLst>
                      <dgm:chMax val="0"/>
                      <dgm:chPref val="0"/>
                    </dgm:varLst>
                    <dgm:alg type="tx">
                      <dgm:param type="parTxLTRAlign" val="r"/>
                    </dgm:alg>
                    <dgm:shape xmlns:r="http://schemas.openxmlformats.org/officeDocument/2006/relationships" type="rect" r:blip="">
                      <dgm:adjLst/>
                    </dgm:shape>
                    <dgm:presOf axis="followSib" ptType="sibTrans" hideLastTrans="0" cnt="1"/>
                    <dgm:constrLst>
                      <dgm:constr type="primFontSz" val="65"/>
                      <dgm:constr type="lMarg" refType="primFontSz" fact="0.2"/>
                      <dgm:constr type="rMarg" refType="primFontSz" fact="0.2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71">
                    <dgm:if name="Name72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73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74" func="var" arg="hierBranch" op="equ" val="hang">
                      <dgm:choose name="Name75">
                        <dgm:if name="Name76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77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78" func="var" arg="hierBranch" op="equ" val="std">
                      <dgm:choose name="Name79">
                        <dgm:if name="Name80" func="var" arg="dir" op="equ" val="norm">
                          <dgm:alg type="hierChild"/>
                        </dgm:if>
                        <dgm:else name="Name81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82" func="var" arg="hierBranch" op="equ" val="init">
                      <dgm:choose name="Name83">
                        <dgm:if name="Name84" func="var" arg="dir" op="equ" val="norm">
                          <dgm:alg type="hierChild"/>
                        </dgm:if>
                        <dgm:else name="Name85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else name="Name86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87" ref="rep2a"/>
                </dgm:layoutNode>
                <dgm:layoutNode name="hierChild5">
                  <dgm:choose name="Name88">
                    <dgm:if name="Name89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90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91" ref="rep2b"/>
                </dgm:layoutNode>
              </dgm:layoutNode>
            </dgm:forEach>
          </dgm:layoutNode>
          <dgm:layoutNode name="hierChild3">
            <dgm:choose name="Name92">
              <dgm:if name="Name93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94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95" axis="precedSib" ptType="parTrans" st="-1" cnt="1">
                <dgm:layoutNode name="Name96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97">
                  <dgm:if name="Name98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99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00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01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02" func="var" arg="hierBranch" op="equ" val="init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else name="Name103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04">
                    <dgm:if name="Name105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 fact="0.9"/>
                        <dgm:constr type="l" for="ch" forName="titleText3" refType="w" fact="0.2"/>
                        <dgm:constr type="t" for="ch" forName="titleText3" refType="h" fact="0.7"/>
                        <dgm:constr type="w" for="ch" forName="titleText3" refType="w" fact="0.9"/>
                        <dgm:constr type="h" for="ch" forName="titleText3" refType="h" fact="0.3"/>
                        <dgm:constr type="primFontSz" for="des" forName="titleText3" refType="primFontSz" refFor="des" refForName="rootText3" op="lte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06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 fact="0.9"/>
                        <dgm:constr type="l" for="ch" forName="titleText3" refType="w" fact="0.2"/>
                        <dgm:constr type="t" for="ch" forName="titleText3" refType="h" fact="0.7"/>
                        <dgm:constr type="w" for="ch" forName="titleText3" refType="w" fact="0.9"/>
                        <dgm:constr type="h" for="ch" forName="titleText3" refType="h" fact="0.3"/>
                        <dgm:constr type="primFontSz" for="des" forName="titleText3" refType="primFontSz" refFor="des" refForName="rootText3" op="lte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07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 fact="0.9"/>
                        <dgm:constr type="l" for="ch" forName="titleText3" refType="w" fact="0.2"/>
                        <dgm:constr type="t" for="ch" forName="titleText3" refType="h" fact="0.7"/>
                        <dgm:constr type="w" for="ch" forName="titleText3" refType="w" fact="0.9"/>
                        <dgm:constr type="h" for="ch" forName="titleText3" refType="h" fact="0.3"/>
                        <dgm:constr type="primFontSz" for="des" forName="titleText3" refType="primFontSz" refFor="des" refForName="rootText3" op="lte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08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 fact="0.9"/>
                        <dgm:constr type="l" for="ch" forName="titleText3" refType="w" fact="0.2"/>
                        <dgm:constr type="t" for="ch" forName="titleText3" refType="h" fact="0.7"/>
                        <dgm:constr type="w" for="ch" forName="titleText3" refType="w" fact="0.9"/>
                        <dgm:constr type="h" for="ch" forName="titleText3" refType="h" fact="0.3"/>
                        <dgm:constr type="primFontSz" for="des" forName="titleText3" refType="primFontSz" refFor="des" refForName="rootText3" op="lte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 styleLbl="asst1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h" fact="0.4"/>
                    </dgm:constrLst>
                    <dgm:ruleLst>
                      <dgm:rule type="primFontSz" val="5" fact="NaN" max="NaN"/>
                    </dgm:ruleLst>
                  </dgm:layoutNode>
                  <dgm:layoutNode name="titleText3" styleLbl="fgAcc2">
                    <dgm:varLst>
                      <dgm:chMax val="0"/>
                      <dgm:chPref val="0"/>
                    </dgm:varLst>
                    <dgm:alg type="tx">
                      <dgm:param type="parTxLTRAlign" val="r"/>
                    </dgm:alg>
                    <dgm:shape xmlns:r="http://schemas.openxmlformats.org/officeDocument/2006/relationships" type="rect" r:blip="">
                      <dgm:adjLst/>
                    </dgm:shape>
                    <dgm:presOf axis="followSib" ptType="sibTrans" hideLastTrans="0" cnt="1"/>
                    <dgm:constrLst>
                      <dgm:constr type="primFontSz" val="65"/>
                      <dgm:constr type="lMarg" refType="primFontSz" fact="0.2"/>
                      <dgm:constr type="rMarg" refType="primFontSz" fact="0.2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09">
                    <dgm:if name="Name110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11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12" func="var" arg="hierBranch" op="equ" val="hang">
                      <dgm:choose name="Name113">
                        <dgm:if name="Name114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15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16" func="var" arg="hierBranch" op="equ" val="std">
                      <dgm:choose name="Name117">
                        <dgm:if name="Name118" func="var" arg="dir" op="equ" val="norm">
                          <dgm:alg type="hierChild"/>
                        </dgm:if>
                        <dgm:else name="Name119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20" func="var" arg="hierBranch" op="equ" val="init">
                      <dgm:alg type="hierChild"/>
                    </dgm:if>
                    <dgm:else name="Name12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22" ref="rep2a"/>
                </dgm:layoutNode>
                <dgm:layoutNode name="hierChild7">
                  <dgm:choose name="Name123">
                    <dgm:if name="Name12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2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26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58255A60-6125-42E6-A00C-5C3515522223}" type="datetimeFigureOut">
              <a:rPr lang="ar-SA" smtClean="0"/>
              <a:t>22/03/36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3568FD22-6916-45C3-A1B3-2B28C5869F6E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5141096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6519378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>
                <a:solidFill>
                  <a:prstClr val="black"/>
                </a:solidFill>
              </a:rPr>
              <a:pPr/>
              <a:t>17</a:t>
            </a:fld>
            <a:endParaRPr lang="ar-SA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569705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2" algn="r"/>
            <a:r>
              <a:rPr lang="ar-SA" b="1" u="sng" dirty="0" smtClean="0"/>
              <a:t>ملاحظة </a:t>
            </a:r>
          </a:p>
          <a:p>
            <a:pPr lvl="3" algn="r"/>
            <a:r>
              <a:rPr lang="ar-SA" dirty="0" smtClean="0"/>
              <a:t>لا يجوز أن يتم الخصم على مصروفات الميزانية خلال السنة المالية أو في نهايتها </a:t>
            </a:r>
            <a:r>
              <a:rPr lang="ar-SA" u="sng" dirty="0" smtClean="0"/>
              <a:t>ما عدا </a:t>
            </a:r>
            <a:r>
              <a:rPr lang="ar-SA" dirty="0" smtClean="0"/>
              <a:t>استحقاقات معاشات التقاعد، والتأمينات، وبنك التسليف وأرصدة الإعتمادات المستندية</a:t>
            </a:r>
          </a:p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>
                <a:solidFill>
                  <a:prstClr val="black"/>
                </a:solidFill>
              </a:rPr>
              <a:pPr/>
              <a:t>18</a:t>
            </a:fld>
            <a:endParaRPr lang="ar-SA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569705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>
                <a:solidFill>
                  <a:prstClr val="black"/>
                </a:solidFill>
              </a:rPr>
              <a:pPr/>
              <a:t>20</a:t>
            </a:fld>
            <a:endParaRPr lang="ar-SA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229405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ar-SA" dirty="0" smtClean="0"/>
              <a:t>حسابات موجودة في دفاتر اي وحدة حكومية </a:t>
            </a:r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22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4026144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ar-SA" dirty="0" smtClean="0"/>
              <a:t>حسابات موجودة في دفاتر </a:t>
            </a:r>
            <a:r>
              <a:rPr lang="ar-SA" u="sng" dirty="0" smtClean="0"/>
              <a:t>الادارة العامه للحسابات في وزارة المالية</a:t>
            </a:r>
            <a:r>
              <a:rPr lang="ar-SA" u="none" dirty="0" smtClean="0"/>
              <a:t>  </a:t>
            </a:r>
            <a:r>
              <a:rPr lang="ar-SA" u="none" baseline="0" dirty="0" smtClean="0"/>
              <a:t> لأاغراض الاشراف و الرقابه </a:t>
            </a:r>
            <a:endParaRPr lang="ar-SA" u="none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30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3569937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32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4264802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34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1760877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ar-SA" b="1" dirty="0" smtClean="0"/>
              <a:t>أهداف الرقابة المالية </a:t>
            </a:r>
          </a:p>
          <a:p>
            <a:pPr marL="411480" lvl="1" indent="0">
              <a:buNone/>
            </a:pPr>
            <a:r>
              <a:rPr lang="ar-SA" b="1" dirty="0" smtClean="0"/>
              <a:t>1. </a:t>
            </a:r>
            <a:r>
              <a:rPr lang="ar-SA" dirty="0" smtClean="0"/>
              <a:t>التحقق من صحة وسلامة الإجراءات والتصرفات المالية ومن أنها مطابقة للأنظمة</a:t>
            </a:r>
          </a:p>
          <a:p>
            <a:pPr marL="411480" lvl="1" indent="0">
              <a:buNone/>
            </a:pPr>
            <a:r>
              <a:rPr lang="ar-SA" dirty="0" smtClean="0"/>
              <a:t>واللوائح والتعليمات المعمول بها </a:t>
            </a:r>
          </a:p>
          <a:p>
            <a:pPr marL="411480" lvl="1" indent="0">
              <a:buNone/>
            </a:pPr>
            <a:r>
              <a:rPr lang="ar-SA" b="1" dirty="0" smtClean="0"/>
              <a:t>2. </a:t>
            </a:r>
            <a:r>
              <a:rPr lang="ar-SA" dirty="0" smtClean="0"/>
              <a:t>التحقق من دقة التقارير المالية ومن أنها تمثل واقع الوحدة الحكومية</a:t>
            </a:r>
          </a:p>
          <a:p>
            <a:pPr marL="411480" lvl="1" indent="0">
              <a:buNone/>
            </a:pPr>
            <a:r>
              <a:rPr lang="ar-SA" b="1" dirty="0" smtClean="0"/>
              <a:t>3. </a:t>
            </a:r>
            <a:r>
              <a:rPr lang="ar-SA" dirty="0" smtClean="0"/>
              <a:t>العمل على</a:t>
            </a:r>
            <a:r>
              <a:rPr lang="ar-SA" b="1" dirty="0" smtClean="0"/>
              <a:t> </a:t>
            </a:r>
            <a:r>
              <a:rPr lang="ar-SA" dirty="0" smtClean="0"/>
              <a:t>تطوير الإدارة المالية الحكومية </a:t>
            </a:r>
          </a:p>
          <a:p>
            <a:pPr marL="411480" lvl="1" indent="0">
              <a:buNone/>
            </a:pPr>
            <a:r>
              <a:rPr lang="ar-SA" b="1" dirty="0" smtClean="0"/>
              <a:t>4. </a:t>
            </a:r>
            <a:r>
              <a:rPr lang="ar-SA" dirty="0" smtClean="0"/>
              <a:t>التحقق من الاستخدام الفعال والمناسب للأموال العامة الخاصة بالوحدات الحكومية </a:t>
            </a:r>
          </a:p>
          <a:p>
            <a:pPr marL="411480" lvl="1" indent="0">
              <a:buNone/>
            </a:pPr>
            <a:r>
              <a:rPr lang="ar-SA" b="1" dirty="0" smtClean="0"/>
              <a:t>5. </a:t>
            </a:r>
            <a:r>
              <a:rPr lang="ar-SA" dirty="0" smtClean="0"/>
              <a:t>الوقوف على مبررات وأسباب الممارسات غير الاقتصادية ومعوقات تحقيق الأهداف </a:t>
            </a:r>
          </a:p>
          <a:p>
            <a:pPr marL="411480" lvl="1" indent="0">
              <a:buNone/>
            </a:pPr>
            <a:r>
              <a:rPr lang="ar-SA" b="1" dirty="0" smtClean="0"/>
              <a:t>6. </a:t>
            </a:r>
            <a:r>
              <a:rPr lang="ar-SA" dirty="0" smtClean="0"/>
              <a:t>توجيه الموارد العامة إلى أوجه الإنفاق المختلفة بالشكل الذي يحقق الخطة العامة للدولة</a:t>
            </a:r>
          </a:p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1231948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2"/>
            <a:endParaRPr lang="ar-SA" b="1" dirty="0" smtClean="0"/>
          </a:p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298029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rtl="1"/>
            <a:r>
              <a:rPr lang="ar-SA" b="1" dirty="0" smtClean="0"/>
              <a:t>من حيث أجهزة الرقابة القائمة عليها</a:t>
            </a:r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7711260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ar-SA" b="1" dirty="0" smtClean="0"/>
              <a:t>من حيث طبيعتها </a:t>
            </a:r>
            <a:endParaRPr lang="ar-SA" dirty="0" smtClean="0"/>
          </a:p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9742560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ar-SA" dirty="0" smtClean="0"/>
              <a:t>من حيث التوقيت</a:t>
            </a:r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7937886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07782695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ar-SA" dirty="0" smtClean="0"/>
              <a:t>مؤسسة النقد العربي السعودي تتولى مهام البنك المركزي لأموال الدولة 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ar-SA" dirty="0" smtClean="0"/>
              <a:t>يتم فيها إيداع كافة إيرادات الدولة ومنها يتم سحب كل النفقات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/>
              <a:t>12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0115941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3" indent="0" algn="r" defTabSz="914400" rtl="1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ar-SA" dirty="0" smtClean="0"/>
              <a:t>حساب ذو طبيعة </a:t>
            </a:r>
            <a:r>
              <a:rPr lang="ar-SA" b="1" dirty="0" smtClean="0"/>
              <a:t>دائنة </a:t>
            </a:r>
            <a:r>
              <a:rPr lang="ar-SA" dirty="0" smtClean="0"/>
              <a:t>يتم تخفيضه بجعله </a:t>
            </a:r>
            <a:r>
              <a:rPr lang="ar-SA" b="1" dirty="0" smtClean="0"/>
              <a:t>مدينة </a:t>
            </a:r>
          </a:p>
          <a:p>
            <a:pPr marL="0" marR="0" lvl="3" indent="0" algn="r" defTabSz="914400" rtl="1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ar-SA" dirty="0" smtClean="0"/>
              <a:t>حسابات ذات طبيعة </a:t>
            </a:r>
            <a:r>
              <a:rPr lang="ar-SA" b="1" dirty="0" smtClean="0"/>
              <a:t>مدينة </a:t>
            </a:r>
            <a:r>
              <a:rPr lang="ar-SA" dirty="0" smtClean="0"/>
              <a:t>تجعل </a:t>
            </a:r>
            <a:r>
              <a:rPr lang="ar-SA" b="1" dirty="0" smtClean="0"/>
              <a:t>دائنة </a:t>
            </a:r>
            <a:r>
              <a:rPr lang="ar-SA" dirty="0" smtClean="0"/>
              <a:t>لتخفيضها وتسوية العهد</a:t>
            </a:r>
            <a:endParaRPr lang="ar-SA" b="1" dirty="0" smtClean="0"/>
          </a:p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8FD22-6916-45C3-A1B3-2B28C5869F6E}" type="slidenum">
              <a:rPr lang="ar-SA" smtClean="0">
                <a:solidFill>
                  <a:prstClr val="black"/>
                </a:solidFill>
              </a:rPr>
              <a:pPr/>
              <a:t>16</a:t>
            </a:fld>
            <a:endParaRPr lang="ar-SA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35936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C5C0D-46D8-41CC-9757-F1FC1CCEF93D}" type="datetime1">
              <a:rPr lang="ar-SA" smtClean="0"/>
              <a:t>22/03/36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5B650F-AC50-482F-ADA7-B0E4B03DFA05}" type="datetime1">
              <a:rPr lang="ar-SA" smtClean="0"/>
              <a:t>22/03/36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448C7-A4A6-46E2-9BC5-7BD4588435F9}" type="datetime1">
              <a:rPr lang="ar-SA" smtClean="0"/>
              <a:t>22/03/36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7D871-5A92-438E-8D58-B03BD260A447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55C14-EA22-49EF-932C-E1BFDE371F52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1229C-B19C-45F5-969A-A7215A91FD3C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A2ACE-BD79-4282-A2E5-F165AE25BE8A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8A86D-011D-4925-8CEA-578F266C544B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8C680-F8DC-481D-98AD-666264D77739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0ED011-121D-422E-A39A-DC2259E036AE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519E28-3285-4B22-8DD1-0675070575BF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0B26C-5E4A-48FC-9F78-F33B954CA6EE}" type="datetime1">
              <a:rPr lang="ar-SA" smtClean="0"/>
              <a:t>22/03/36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5ABAE-F241-43C8-968C-67E581791169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AB10F-EBAE-4EA4-A292-C5F6A6354BAC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DCF30-1138-4345-AB21-315738B4AA5F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F0AE2C-01A0-46CB-8D4E-AE3727E15370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82927-F7E5-4C78-B3D7-93869A587848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8820C4-0A7C-46B4-9713-1B2BE07015BB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E10B21-AD1D-4DE6-BA8C-EE56687B41F1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650976-B7F8-4F38-A106-D87E58615372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FE8B3D-4235-434C-AF7F-8B45DA6C63EB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66C4B6-CC26-407A-9C5C-7F416BFC3825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14CD9-F1CF-4BF6-B2DF-67599CF869B5}" type="datetime1">
              <a:rPr lang="ar-SA" smtClean="0"/>
              <a:t>22/03/36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B2B10-E968-406B-8562-581867894A03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AC28A-AEC7-4557-961E-20C2F786429E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C0666-44B4-41A1-9410-1D74CB2BFDCB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4007A2-FB39-4843-9D17-29BFE3C11380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71D6D-D40D-4A82-90C6-D7C4EEC9CDE9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8BC8E8-FCB5-4975-BEC0-4DFDEAE00A09}" type="datetime1">
              <a:rPr lang="ar-SA" smtClean="0"/>
              <a:t>22/03/36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2993D-5ACE-406A-9BA1-83B4852B6BB6}" type="datetime1">
              <a:rPr lang="ar-SA" smtClean="0"/>
              <a:t>22/03/36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9AA48-DA33-4A81-B02C-5B185154BFB7}" type="datetime1">
              <a:rPr lang="ar-SA" smtClean="0"/>
              <a:t>22/03/36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326A09-4518-4FA0-8B61-DD0767CB351C}" type="datetime1">
              <a:rPr lang="ar-SA" smtClean="0"/>
              <a:t>22/03/36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B46F72-1B39-4C2D-A030-59A2B189D5BF}" type="datetime1">
              <a:rPr lang="ar-SA" smtClean="0"/>
              <a:t>22/03/36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46EBB-7A7C-429A-9189-A5997FABD311}" type="datetime1">
              <a:rPr lang="ar-SA" smtClean="0"/>
              <a:t>22/03/36</a:t>
            </a:fld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2" Type="http://schemas.openxmlformats.org/officeDocument/2006/relationships/theme" Target="../theme/theme10.xml"/><Relationship Id="rId1" Type="http://schemas.openxmlformats.org/officeDocument/2006/relationships/slideLayout" Target="../slideLayouts/slideLayout20.xml"/></Relationships>
</file>

<file path=ppt/slideMasters/_rels/slideMaster1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1.xml"/><Relationship Id="rId1" Type="http://schemas.openxmlformats.org/officeDocument/2006/relationships/slideLayout" Target="../slideLayouts/slideLayout21.xml"/></Relationships>
</file>

<file path=ppt/slideMasters/_rels/slideMaster12.xml.rels><?xml version="1.0" encoding="UTF-8" standalone="yes"?>
<Relationships xmlns="http://schemas.openxmlformats.org/package/2006/relationships"><Relationship Id="rId2" Type="http://schemas.openxmlformats.org/officeDocument/2006/relationships/theme" Target="../theme/theme12.xml"/><Relationship Id="rId1" Type="http://schemas.openxmlformats.org/officeDocument/2006/relationships/slideLayout" Target="../slideLayouts/slideLayout22.xml"/></Relationships>
</file>

<file path=ppt/slideMasters/_rels/slideMaster13.xml.rels><?xml version="1.0" encoding="UTF-8" standalone="yes"?>
<Relationships xmlns="http://schemas.openxmlformats.org/package/2006/relationships"><Relationship Id="rId2" Type="http://schemas.openxmlformats.org/officeDocument/2006/relationships/theme" Target="../theme/theme13.xml"/><Relationship Id="rId1" Type="http://schemas.openxmlformats.org/officeDocument/2006/relationships/slideLayout" Target="../slideLayouts/slideLayout23.xml"/></Relationships>
</file>

<file path=ppt/slideMasters/_rels/slideMaster14.xml.rels><?xml version="1.0" encoding="UTF-8" standalone="yes"?>
<Relationships xmlns="http://schemas.openxmlformats.org/package/2006/relationships"><Relationship Id="rId2" Type="http://schemas.openxmlformats.org/officeDocument/2006/relationships/theme" Target="../theme/theme14.xml"/><Relationship Id="rId1" Type="http://schemas.openxmlformats.org/officeDocument/2006/relationships/slideLayout" Target="../slideLayouts/slideLayout24.xml"/></Relationships>
</file>

<file path=ppt/slideMasters/_rels/slideMaster15.xml.rels><?xml version="1.0" encoding="UTF-8" standalone="yes"?>
<Relationships xmlns="http://schemas.openxmlformats.org/package/2006/relationships"><Relationship Id="rId2" Type="http://schemas.openxmlformats.org/officeDocument/2006/relationships/theme" Target="../theme/theme15.xml"/><Relationship Id="rId1" Type="http://schemas.openxmlformats.org/officeDocument/2006/relationships/slideLayout" Target="../slideLayouts/slideLayout25.xml"/></Relationships>
</file>

<file path=ppt/slideMasters/_rels/slideMaster16.xml.rels><?xml version="1.0" encoding="UTF-8" standalone="yes"?>
<Relationships xmlns="http://schemas.openxmlformats.org/package/2006/relationships"><Relationship Id="rId2" Type="http://schemas.openxmlformats.org/officeDocument/2006/relationships/theme" Target="../theme/theme16.xml"/><Relationship Id="rId1" Type="http://schemas.openxmlformats.org/officeDocument/2006/relationships/slideLayout" Target="../slideLayouts/slideLayout26.xml"/></Relationships>
</file>

<file path=ppt/slideMasters/_rels/slideMaster17.xml.rels><?xml version="1.0" encoding="UTF-8" standalone="yes"?>
<Relationships xmlns="http://schemas.openxmlformats.org/package/2006/relationships"><Relationship Id="rId2" Type="http://schemas.openxmlformats.org/officeDocument/2006/relationships/theme" Target="../theme/theme17.xml"/><Relationship Id="rId1" Type="http://schemas.openxmlformats.org/officeDocument/2006/relationships/slideLayout" Target="../slideLayouts/slideLayout27.xml"/></Relationships>
</file>

<file path=ppt/slideMasters/_rels/slideMaster18.xml.rels><?xml version="1.0" encoding="UTF-8" standalone="yes"?>
<Relationships xmlns="http://schemas.openxmlformats.org/package/2006/relationships"><Relationship Id="rId2" Type="http://schemas.openxmlformats.org/officeDocument/2006/relationships/theme" Target="../theme/theme18.xml"/><Relationship Id="rId1" Type="http://schemas.openxmlformats.org/officeDocument/2006/relationships/slideLayout" Target="../slideLayouts/slideLayout28.xml"/></Relationships>
</file>

<file path=ppt/slideMasters/_rels/slideMaster19.xml.rels><?xml version="1.0" encoding="UTF-8" standalone="yes"?>
<Relationships xmlns="http://schemas.openxmlformats.org/package/2006/relationships"><Relationship Id="rId2" Type="http://schemas.openxmlformats.org/officeDocument/2006/relationships/theme" Target="../theme/theme19.xml"/><Relationship Id="rId1" Type="http://schemas.openxmlformats.org/officeDocument/2006/relationships/slideLayout" Target="../slideLayouts/slideLayout29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2.xml"/></Relationships>
</file>

<file path=ppt/slideMasters/_rels/slideMaster20.xml.rels><?xml version="1.0" encoding="UTF-8" standalone="yes"?>
<Relationships xmlns="http://schemas.openxmlformats.org/package/2006/relationships"><Relationship Id="rId2" Type="http://schemas.openxmlformats.org/officeDocument/2006/relationships/theme" Target="../theme/theme20.xml"/><Relationship Id="rId1" Type="http://schemas.openxmlformats.org/officeDocument/2006/relationships/slideLayout" Target="../slideLayouts/slideLayout30.xml"/></Relationships>
</file>

<file path=ppt/slideMasters/_rels/slideMaster21.xml.rels><?xml version="1.0" encoding="UTF-8" standalone="yes"?>
<Relationships xmlns="http://schemas.openxmlformats.org/package/2006/relationships"><Relationship Id="rId2" Type="http://schemas.openxmlformats.org/officeDocument/2006/relationships/theme" Target="../theme/theme21.xml"/><Relationship Id="rId1" Type="http://schemas.openxmlformats.org/officeDocument/2006/relationships/slideLayout" Target="../slideLayouts/slideLayout31.xml"/></Relationships>
</file>

<file path=ppt/slideMasters/_rels/slideMaster2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2.xml"/><Relationship Id="rId1" Type="http://schemas.openxmlformats.org/officeDocument/2006/relationships/slideLayout" Target="../slideLayouts/slideLayout32.xml"/></Relationships>
</file>

<file path=ppt/slideMasters/_rels/slideMaster23.xml.rels><?xml version="1.0" encoding="UTF-8" standalone="yes"?>
<Relationships xmlns="http://schemas.openxmlformats.org/package/2006/relationships"><Relationship Id="rId2" Type="http://schemas.openxmlformats.org/officeDocument/2006/relationships/theme" Target="../theme/theme23.xml"/><Relationship Id="rId1" Type="http://schemas.openxmlformats.org/officeDocument/2006/relationships/slideLayout" Target="../slideLayouts/slideLayout33.xml"/></Relationships>
</file>

<file path=ppt/slideMasters/_rels/slideMaster24.xml.rels><?xml version="1.0" encoding="UTF-8" standalone="yes"?>
<Relationships xmlns="http://schemas.openxmlformats.org/package/2006/relationships"><Relationship Id="rId2" Type="http://schemas.openxmlformats.org/officeDocument/2006/relationships/theme" Target="../theme/theme24.xml"/><Relationship Id="rId1" Type="http://schemas.openxmlformats.org/officeDocument/2006/relationships/slideLayout" Target="../slideLayouts/slideLayout34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13.xml"/></Relationships>
</file>

<file path=ppt/slideMasters/_rels/slideMaster4.xml.rels><?xml version="1.0" encoding="UTF-8" standalone="yes"?>
<Relationships xmlns="http://schemas.openxmlformats.org/package/2006/relationships"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14.xml"/></Relationships>
</file>

<file path=ppt/slideMasters/_rels/slideMaster5.xml.rels><?xml version="1.0" encoding="UTF-8" standalone="yes"?>
<Relationships xmlns="http://schemas.openxmlformats.org/package/2006/relationships"><Relationship Id="rId2" Type="http://schemas.openxmlformats.org/officeDocument/2006/relationships/theme" Target="../theme/theme5.xml"/><Relationship Id="rId1" Type="http://schemas.openxmlformats.org/officeDocument/2006/relationships/slideLayout" Target="../slideLayouts/slideLayout15.xml"/></Relationships>
</file>

<file path=ppt/slideMasters/_rels/slideMaster6.xml.rels><?xml version="1.0" encoding="UTF-8" standalone="yes"?>
<Relationships xmlns="http://schemas.openxmlformats.org/package/2006/relationships"><Relationship Id="rId2" Type="http://schemas.openxmlformats.org/officeDocument/2006/relationships/theme" Target="../theme/theme6.xml"/><Relationship Id="rId1" Type="http://schemas.openxmlformats.org/officeDocument/2006/relationships/slideLayout" Target="../slideLayouts/slideLayout16.xml"/></Relationships>
</file>

<file path=ppt/slideMasters/_rels/slideMaster7.xml.rels><?xml version="1.0" encoding="UTF-8" standalone="yes"?>
<Relationships xmlns="http://schemas.openxmlformats.org/package/2006/relationships"><Relationship Id="rId2" Type="http://schemas.openxmlformats.org/officeDocument/2006/relationships/theme" Target="../theme/theme7.xml"/><Relationship Id="rId1" Type="http://schemas.openxmlformats.org/officeDocument/2006/relationships/slideLayout" Target="../slideLayouts/slideLayout17.xml"/></Relationships>
</file>

<file path=ppt/slideMasters/_rels/slideMaster8.xml.rels><?xml version="1.0" encoding="UTF-8" standalone="yes"?>
<Relationships xmlns="http://schemas.openxmlformats.org/package/2006/relationships"><Relationship Id="rId2" Type="http://schemas.openxmlformats.org/officeDocument/2006/relationships/theme" Target="../theme/theme8.xml"/><Relationship Id="rId1" Type="http://schemas.openxmlformats.org/officeDocument/2006/relationships/slideLayout" Target="../slideLayouts/slideLayout18.xml"/></Relationships>
</file>

<file path=ppt/slideMasters/_rels/slideMaster9.xml.rels><?xml version="1.0" encoding="UTF-8" standalone="yes"?>
<Relationships xmlns="http://schemas.openxmlformats.org/package/2006/relationships"><Relationship Id="rId2" Type="http://schemas.openxmlformats.org/officeDocument/2006/relationships/theme" Target="../theme/theme9.xml"/><Relationship Id="rId1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/>
              <a:t>Done by Kayan albalawi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24D9A3CB-F147-458F-9BA3-74AA3C87FF42}" type="datetime1">
              <a:rPr lang="ar-SA" smtClean="0"/>
              <a:t>22/03/36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5D9DCFD5-FB87-4C38-944E-62AB9F56CA03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A665DC5D-3379-456A-AF69-AB0552613BD5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5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ED149D4A-F560-4514-8CC0-14A08E24DF5F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54BE307B-E5CA-4161-B921-B26703B5D44D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7914D1F4-B1BA-4185-8CDC-D8294E416F81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1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FE3A0B7F-C52F-4EFA-94CD-E31D7315BF00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3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A8053654-9868-4168-BDC4-DD1D8F5751C0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5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A024241A-31FB-4A8E-9D38-ADDCF0667234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7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FBE1C428-C29B-4594-8BBD-C8B30837A1D1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79AA0163-2517-4CF3-8E16-1CE36C0DFDBB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464533F1-6C7C-4C28-9C8E-CB9B693F3DB0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841498C3-FDBD-422A-8832-19FB69EF388F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3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EBA4384D-A745-4756-B7CE-9BEF7F14DC35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8D04766E-ADE2-4D00-86E8-B09963652F70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7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882E2426-BED0-47C0-B9BB-F04FFE5C1C99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9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31F4AAF6-20FE-4B03-9661-24C761F813A1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EBDDE474-BCAE-40AA-BA31-DE6B86916EDE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9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1E96AF8A-F9BA-4307-815A-0AA3793120DB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69DCCB20-A72B-455B-9AE8-887AADEE4272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3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947D91FA-D8DB-4380-857F-440CB73842BB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1B4B9D67-DE1C-4F6F-B4DE-0F3519F8E1A2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A91C2B48-6FB2-49C4-85D9-84D4F4C79507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A489682E-D80F-4A50-BC72-8CDA94B9E116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14158234-A5FF-4201-88C7-5F4291D6BF8E}" type="datetime1">
              <a:rPr lang="ar-SA" smtClean="0">
                <a:solidFill>
                  <a:srgbClr val="DFDCB7"/>
                </a:solidFill>
              </a:rPr>
              <a:t>22/03/36</a:t>
            </a:fld>
            <a:endParaRPr lang="ar-SA">
              <a:solidFill>
                <a:srgbClr val="DFDCB7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1" r:id="rId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4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5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9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8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9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3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3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b="1" dirty="0"/>
              <a:t>نظم الرقابة والحسابات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b="1" dirty="0"/>
              <a:t>الفصل </a:t>
            </a:r>
            <a:r>
              <a:rPr lang="ar-SA" b="1" dirty="0" smtClean="0"/>
              <a:t>الرابع</a:t>
            </a:r>
          </a:p>
          <a:p>
            <a:r>
              <a:rPr lang="ar-SA" b="1" smtClean="0"/>
              <a:t>جامعة الملك سعود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37281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أجهزة التخطيط والرقابة في المملكة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u="sng" dirty="0" smtClean="0"/>
              <a:t>أولا : وزارة </a:t>
            </a:r>
            <a:r>
              <a:rPr lang="ar-SA" b="1" u="sng" dirty="0"/>
              <a:t>المالية</a:t>
            </a:r>
            <a:endParaRPr lang="ar-SA" u="sng" dirty="0" smtClean="0"/>
          </a:p>
          <a:p>
            <a:pPr lvl="1"/>
            <a:r>
              <a:rPr lang="ar-SA" dirty="0" smtClean="0"/>
              <a:t>هي السلطة </a:t>
            </a:r>
            <a:r>
              <a:rPr lang="ar-SA" dirty="0"/>
              <a:t>التنفيذية </a:t>
            </a:r>
            <a:endParaRPr lang="ar-SA" dirty="0" smtClean="0"/>
          </a:p>
          <a:p>
            <a:pPr lvl="1"/>
            <a:r>
              <a:rPr lang="ar-SA" dirty="0" smtClean="0"/>
              <a:t>تعتبر الجهة المسئولة عن </a:t>
            </a:r>
            <a:r>
              <a:rPr lang="ar-SA" dirty="0"/>
              <a:t>أعمال الميزانية من إعداد وتنفيذ ورقابة </a:t>
            </a:r>
            <a:endParaRPr lang="ar-SA" dirty="0" smtClean="0"/>
          </a:p>
          <a:p>
            <a:pPr lvl="1"/>
            <a:r>
              <a:rPr lang="ar-SA" dirty="0" smtClean="0"/>
              <a:t>قامت بإنشاء </a:t>
            </a:r>
            <a:r>
              <a:rPr lang="ar-SA" dirty="0"/>
              <a:t>عدة إدارات </a:t>
            </a:r>
            <a:r>
              <a:rPr lang="ar-SA" dirty="0" smtClean="0"/>
              <a:t>فرعية لكل </a:t>
            </a:r>
            <a:r>
              <a:rPr lang="ar-SA" dirty="0"/>
              <a:t>منها اختصاصات محددة ومن </a:t>
            </a:r>
            <a:r>
              <a:rPr lang="ar-SA" dirty="0" smtClean="0"/>
              <a:t>أهمها </a:t>
            </a:r>
          </a:p>
          <a:p>
            <a:pPr lvl="2"/>
            <a:r>
              <a:rPr lang="ar-SA" dirty="0" smtClean="0"/>
              <a:t>الإدارة </a:t>
            </a:r>
            <a:r>
              <a:rPr lang="ar-SA" dirty="0"/>
              <a:t>العامة </a:t>
            </a:r>
            <a:r>
              <a:rPr lang="ar-SA" dirty="0" smtClean="0"/>
              <a:t>للميزانية</a:t>
            </a:r>
          </a:p>
          <a:p>
            <a:pPr lvl="2"/>
            <a:r>
              <a:rPr lang="ar-SA" dirty="0" smtClean="0"/>
              <a:t>الإدارة العامة للإيرادات </a:t>
            </a:r>
          </a:p>
          <a:p>
            <a:pPr lvl="2"/>
            <a:r>
              <a:rPr lang="ar-SA" dirty="0" smtClean="0"/>
              <a:t>الإدارة </a:t>
            </a:r>
            <a:r>
              <a:rPr lang="ar-SA" dirty="0"/>
              <a:t>العامة للحسابات </a:t>
            </a:r>
            <a:endParaRPr lang="ar-SA" dirty="0" smtClean="0"/>
          </a:p>
          <a:p>
            <a:pPr lvl="2"/>
            <a:r>
              <a:rPr lang="ar-SA" dirty="0" smtClean="0"/>
              <a:t>الإدارة </a:t>
            </a:r>
            <a:r>
              <a:rPr lang="ar-SA" dirty="0"/>
              <a:t>العامة للرقابة المالية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72532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أجهزة التخطيط والرقابة في المملكة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u="sng" dirty="0" smtClean="0"/>
              <a:t>ثانيا : ديوان المراقبة العامة</a:t>
            </a:r>
          </a:p>
          <a:p>
            <a:pPr lvl="1"/>
            <a:r>
              <a:rPr lang="ar-SA" dirty="0" smtClean="0"/>
              <a:t>جهاز مستقل عن السلطة التنفيذية  يصدر تقريرا </a:t>
            </a:r>
            <a:r>
              <a:rPr lang="ar-SA" dirty="0"/>
              <a:t>سنويا يرفعه إلى الملك </a:t>
            </a:r>
            <a:endParaRPr lang="ar-SA" dirty="0" smtClean="0"/>
          </a:p>
          <a:p>
            <a:pPr lvl="1"/>
            <a:r>
              <a:rPr lang="ar-SA" dirty="0" smtClean="0"/>
              <a:t>من </a:t>
            </a:r>
            <a:r>
              <a:rPr lang="ar-SA" dirty="0"/>
              <a:t>أهم اختصاصات ديوان المراقبة العامة ما يلي :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b="1" dirty="0" smtClean="0"/>
              <a:t> </a:t>
            </a:r>
            <a:r>
              <a:rPr lang="ar-SA" dirty="0"/>
              <a:t>التحقق من صحة حسابات الإيرادات 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b="1" dirty="0" smtClean="0"/>
              <a:t> </a:t>
            </a:r>
            <a:r>
              <a:rPr lang="ar-SA" dirty="0"/>
              <a:t>التحقق من صحة حسابات النفقات 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b="1" dirty="0" smtClean="0"/>
              <a:t> </a:t>
            </a:r>
            <a:r>
              <a:rPr lang="ar-SA" dirty="0"/>
              <a:t>مراجعة إجراءات الشراء والتعاقد 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b="1" dirty="0" smtClean="0"/>
              <a:t> </a:t>
            </a:r>
            <a:r>
              <a:rPr lang="ar-SA" dirty="0"/>
              <a:t>التفتيش على المستودعات </a:t>
            </a:r>
            <a:r>
              <a:rPr lang="ar-SA" dirty="0" smtClean="0"/>
              <a:t>والتأكد </a:t>
            </a:r>
            <a:r>
              <a:rPr lang="ar-SA" dirty="0"/>
              <a:t>من سلامة الإجراءات المتبعة 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b="1" dirty="0" smtClean="0"/>
              <a:t> </a:t>
            </a:r>
            <a:r>
              <a:rPr lang="ar-SA" dirty="0"/>
              <a:t>التفتيش على صناديق الأموال والسلف المستديمة والمؤقتة 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b="1" dirty="0" smtClean="0"/>
              <a:t> </a:t>
            </a:r>
            <a:r>
              <a:rPr lang="ar-SA" dirty="0"/>
              <a:t>مراجعة الحساب الختامي للدولة وتقويم الأداء وفقا لتقديرات الميزانية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397080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أجهزة التخطيط والرقابة في المملكة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u="sng" dirty="0" smtClean="0"/>
              <a:t>ثالثا : مجلس الوزراء :</a:t>
            </a:r>
          </a:p>
          <a:p>
            <a:pPr lvl="1"/>
            <a:r>
              <a:rPr lang="ar-SA" dirty="0" smtClean="0"/>
              <a:t>يمارس </a:t>
            </a:r>
            <a:r>
              <a:rPr lang="ar-SA" dirty="0"/>
              <a:t>رقابته عند طلب اعتمادات إضافية وعند الموافقة </a:t>
            </a:r>
            <a:r>
              <a:rPr lang="ar-SA" dirty="0" smtClean="0"/>
              <a:t>على الحساب </a:t>
            </a:r>
            <a:r>
              <a:rPr lang="ar-SA" dirty="0"/>
              <a:t>الختامي للدولة </a:t>
            </a:r>
            <a:endParaRPr lang="ar-SA" dirty="0" smtClean="0"/>
          </a:p>
          <a:p>
            <a:pPr lvl="1"/>
            <a:r>
              <a:rPr lang="ar-SA" dirty="0" smtClean="0"/>
              <a:t> </a:t>
            </a:r>
            <a:r>
              <a:rPr lang="ar-SA" dirty="0"/>
              <a:t>يتولى تحديد الأهداف ورسم </a:t>
            </a:r>
            <a:r>
              <a:rPr lang="ar-SA" dirty="0" smtClean="0"/>
              <a:t>السياسات المختلفة </a:t>
            </a:r>
            <a:r>
              <a:rPr lang="ar-SA" dirty="0"/>
              <a:t>المتصلة بكل ما يتعلق بمصلحة الدولة </a:t>
            </a:r>
            <a:r>
              <a:rPr lang="ar-SA" dirty="0" smtClean="0"/>
              <a:t>والمجتمع</a:t>
            </a:r>
          </a:p>
          <a:p>
            <a:pPr lvl="1"/>
            <a:endParaRPr lang="ar-SA" dirty="0" smtClean="0"/>
          </a:p>
          <a:p>
            <a:pPr lvl="1"/>
            <a:endParaRPr lang="ar-SA" dirty="0"/>
          </a:p>
          <a:p>
            <a:r>
              <a:rPr lang="ar-SA" sz="2000" b="1" dirty="0" smtClean="0">
                <a:solidFill>
                  <a:srgbClr val="FF0000"/>
                </a:solidFill>
              </a:rPr>
              <a:t>ماذا عن </a:t>
            </a:r>
            <a:r>
              <a:rPr lang="ar-SA" sz="2000" b="1" dirty="0">
                <a:solidFill>
                  <a:srgbClr val="FF0000"/>
                </a:solidFill>
              </a:rPr>
              <a:t>مؤسسة النقد العربي السعودي </a:t>
            </a:r>
            <a:r>
              <a:rPr lang="ar-SA" sz="2000" b="1" dirty="0" smtClean="0">
                <a:solidFill>
                  <a:srgbClr val="FF0000"/>
                </a:solidFill>
              </a:rPr>
              <a:t> ؟</a:t>
            </a:r>
          </a:p>
          <a:p>
            <a:pPr marL="114300" indent="0">
              <a:buNone/>
            </a:pPr>
            <a:endParaRPr lang="ar-SA" b="1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29965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الحسابات الحكومية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تشمل الحسابات الحكومية 3 انواع : </a:t>
            </a:r>
          </a:p>
          <a:p>
            <a:pPr marL="868680" lvl="1" indent="-457200">
              <a:buFont typeface="+mj-lt"/>
              <a:buAutoNum type="alphaUcPeriod"/>
            </a:pPr>
            <a:r>
              <a:rPr lang="ar-SA" dirty="0" smtClean="0"/>
              <a:t>حسابات الميزانية</a:t>
            </a:r>
          </a:p>
          <a:p>
            <a:pPr marL="868680" lvl="1" indent="-457200">
              <a:buFont typeface="+mj-lt"/>
              <a:buAutoNum type="alphaUcPeriod"/>
            </a:pPr>
            <a:r>
              <a:rPr lang="ar-SA" dirty="0" smtClean="0"/>
              <a:t>حسابات التسوية</a:t>
            </a:r>
          </a:p>
          <a:p>
            <a:pPr marL="868680" lvl="1" indent="-457200">
              <a:buFont typeface="+mj-lt"/>
              <a:buAutoNum type="alphaUcPeriod"/>
            </a:pPr>
            <a:r>
              <a:rPr lang="ar-SA" dirty="0"/>
              <a:t>الحسابات </a:t>
            </a:r>
            <a:r>
              <a:rPr lang="ar-SA" dirty="0" smtClean="0"/>
              <a:t>المركزية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589474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الحسابات </a:t>
            </a:r>
            <a:r>
              <a:rPr lang="ar-SA" b="1" dirty="0" smtClean="0"/>
              <a:t>الحكومية – حسابات الميزانية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تشمل حسابات الميزانية نوعين رئيسين :</a:t>
            </a:r>
            <a:endParaRPr lang="ar-SA" b="1" dirty="0"/>
          </a:p>
          <a:p>
            <a:pPr marL="411480" lvl="1" indent="0">
              <a:buNone/>
            </a:pPr>
            <a:r>
              <a:rPr lang="ar-SA" b="1" dirty="0"/>
              <a:t>أ. حسابات الإيرادات</a:t>
            </a:r>
          </a:p>
          <a:p>
            <a:pPr lvl="2"/>
            <a:r>
              <a:rPr lang="ar-SA" dirty="0"/>
              <a:t>تجعل </a:t>
            </a:r>
            <a:r>
              <a:rPr lang="ar-SA" b="1" dirty="0" smtClean="0"/>
              <a:t>دائنة </a:t>
            </a:r>
            <a:r>
              <a:rPr lang="ar-SA" dirty="0" smtClean="0"/>
              <a:t>عند الإضافة </a:t>
            </a:r>
            <a:r>
              <a:rPr lang="ar-SA" dirty="0"/>
              <a:t>إليها سواء في حساب </a:t>
            </a:r>
            <a:r>
              <a:rPr lang="ar-SA" dirty="0" smtClean="0"/>
              <a:t>الإيرادات الرئيسية </a:t>
            </a:r>
            <a:r>
              <a:rPr lang="ar-SA" dirty="0"/>
              <a:t>أو </a:t>
            </a:r>
            <a:r>
              <a:rPr lang="ar-SA" dirty="0" smtClean="0"/>
              <a:t>الفرعية</a:t>
            </a:r>
          </a:p>
          <a:p>
            <a:endParaRPr lang="ar-SA" dirty="0"/>
          </a:p>
          <a:p>
            <a:pPr marL="411480" lvl="1" indent="0">
              <a:buNone/>
            </a:pPr>
            <a:r>
              <a:rPr lang="ar-SA" b="1" dirty="0"/>
              <a:t>ب. حسابات المصروفات</a:t>
            </a:r>
          </a:p>
          <a:p>
            <a:pPr lvl="2"/>
            <a:r>
              <a:rPr lang="ar-SA" dirty="0"/>
              <a:t>تجعل </a:t>
            </a:r>
            <a:r>
              <a:rPr lang="ar-SA" b="1" dirty="0" smtClean="0"/>
              <a:t>مدينة </a:t>
            </a:r>
            <a:r>
              <a:rPr lang="ar-SA" dirty="0" smtClean="0"/>
              <a:t>عند الصرف </a:t>
            </a:r>
            <a:r>
              <a:rPr lang="ar-SA" dirty="0"/>
              <a:t>وذلك بالخصم على </a:t>
            </a:r>
            <a:r>
              <a:rPr lang="ar-SA" dirty="0" smtClean="0"/>
              <a:t>أبواب وبنود </a:t>
            </a:r>
            <a:r>
              <a:rPr lang="ar-SA" dirty="0"/>
              <a:t>مصرفات الميزانية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38109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الحسابات الحكومية – </a:t>
            </a:r>
            <a:r>
              <a:rPr lang="ar-SA" b="1" dirty="0" smtClean="0"/>
              <a:t>حسابات التسوية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تشمل حسابات التسوية 3 انواع :</a:t>
            </a:r>
            <a:endParaRPr lang="ar-SA" b="1" dirty="0"/>
          </a:p>
          <a:p>
            <a:pPr marL="868680" lvl="1" indent="-457200">
              <a:buFont typeface="+mj-lt"/>
              <a:buAutoNum type="alphaUcPeriod"/>
            </a:pPr>
            <a:r>
              <a:rPr lang="ar-SA" dirty="0"/>
              <a:t>الحسابات الشخصية </a:t>
            </a:r>
          </a:p>
          <a:p>
            <a:pPr marL="868680" lvl="1" indent="-457200">
              <a:buFont typeface="+mj-lt"/>
              <a:buAutoNum type="alphaUcPeriod"/>
            </a:pPr>
            <a:r>
              <a:rPr lang="ar-SA" dirty="0" smtClean="0"/>
              <a:t>الحسابات الجارية</a:t>
            </a:r>
          </a:p>
          <a:p>
            <a:pPr marL="868680" lvl="1" indent="-457200">
              <a:buFont typeface="+mj-lt"/>
              <a:buAutoNum type="alphaUcPeriod"/>
            </a:pPr>
            <a:r>
              <a:rPr lang="ar-SA" dirty="0" smtClean="0"/>
              <a:t>الحسابات الوسيطة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11009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الحسابات الحكومية – حسابات التسوية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b="1" u="sng" dirty="0" smtClean="0"/>
              <a:t>اولا: الحسابات </a:t>
            </a:r>
            <a:r>
              <a:rPr lang="ar-SA" b="1" u="sng" dirty="0"/>
              <a:t>الشخصية : </a:t>
            </a:r>
            <a:endParaRPr lang="ar-SA" b="1" u="sng" dirty="0" smtClean="0"/>
          </a:p>
          <a:p>
            <a:pPr lvl="1"/>
            <a:r>
              <a:rPr lang="ar-SA" dirty="0" smtClean="0"/>
              <a:t>حسابات </a:t>
            </a:r>
            <a:r>
              <a:rPr lang="ar-SA" dirty="0"/>
              <a:t>مؤقتة يتوقف بقاؤها في الدفتر على طبيعة وظروف </a:t>
            </a:r>
            <a:r>
              <a:rPr lang="ar-SA" dirty="0" smtClean="0"/>
              <a:t>المبلغ المعني</a:t>
            </a:r>
          </a:p>
          <a:p>
            <a:pPr lvl="1"/>
            <a:r>
              <a:rPr lang="ar-SA" dirty="0" smtClean="0"/>
              <a:t>تشمل نوعين من الحسابات :</a:t>
            </a:r>
          </a:p>
          <a:p>
            <a:pPr marL="1120140" lvl="2" indent="-342900">
              <a:buFont typeface="+mj-lt"/>
              <a:buAutoNum type="alphaUcPeriod"/>
            </a:pPr>
            <a:r>
              <a:rPr lang="ar-SA" b="1" dirty="0"/>
              <a:t>حسابات الأمانات</a:t>
            </a:r>
            <a:r>
              <a:rPr lang="ar-SA" b="1" dirty="0" smtClean="0"/>
              <a:t>:</a:t>
            </a:r>
          </a:p>
          <a:p>
            <a:pPr lvl="3"/>
            <a:r>
              <a:rPr lang="ar-SA" dirty="0"/>
              <a:t>تقيد في </a:t>
            </a:r>
            <a:r>
              <a:rPr lang="ar-SA" dirty="0" smtClean="0"/>
              <a:t>هذا حساب المبالغ </a:t>
            </a:r>
            <a:r>
              <a:rPr lang="ar-SA" dirty="0"/>
              <a:t>الثابتة في ذمة الحكومة لشخص أو جهة معينة بحيث تعاد هذه </a:t>
            </a:r>
            <a:r>
              <a:rPr lang="ar-SA" dirty="0" smtClean="0"/>
              <a:t>المبالغ لأصحابها </a:t>
            </a:r>
            <a:r>
              <a:rPr lang="ar-SA" dirty="0"/>
              <a:t>أو يتم الصرف منها بمجرد انتهاء الغرض الذي خصصت </a:t>
            </a:r>
            <a:r>
              <a:rPr lang="ar-SA" dirty="0" smtClean="0"/>
              <a:t>له</a:t>
            </a:r>
            <a:endParaRPr lang="ar-SA" dirty="0"/>
          </a:p>
          <a:p>
            <a:pPr lvl="3"/>
            <a:r>
              <a:rPr lang="ar-SA" dirty="0" smtClean="0"/>
              <a:t>حساب ذو طبيعة </a:t>
            </a:r>
            <a:r>
              <a:rPr lang="ar-SA" b="1" dirty="0" smtClean="0"/>
              <a:t>دائنة</a:t>
            </a:r>
          </a:p>
          <a:p>
            <a:pPr marL="1120140" lvl="2" indent="-342900">
              <a:buFont typeface="+mj-lt"/>
              <a:buAutoNum type="alphaUcPeriod" startAt="2"/>
            </a:pPr>
            <a:r>
              <a:rPr lang="ar-SA" b="1" dirty="0" smtClean="0"/>
              <a:t>حسابات العهد:</a:t>
            </a:r>
          </a:p>
          <a:p>
            <a:pPr lvl="3"/>
            <a:r>
              <a:rPr lang="ar-SA" dirty="0" smtClean="0"/>
              <a:t>يقيد </a:t>
            </a:r>
            <a:r>
              <a:rPr lang="ar-SA" dirty="0"/>
              <a:t>في هذه الحسابات المبالغ المستحقة لجهة حكومية لدى شخص أو جهة </a:t>
            </a:r>
            <a:r>
              <a:rPr lang="ar-SA" dirty="0" smtClean="0"/>
              <a:t>معينة</a:t>
            </a:r>
          </a:p>
          <a:p>
            <a:pPr lvl="3"/>
            <a:r>
              <a:rPr lang="ar-SA" dirty="0" smtClean="0"/>
              <a:t> </a:t>
            </a:r>
            <a:r>
              <a:rPr lang="ar-SA" dirty="0"/>
              <a:t>يجب تحصيل </a:t>
            </a:r>
            <a:r>
              <a:rPr lang="ar-SA" dirty="0" smtClean="0"/>
              <a:t>هذه المبالغ </a:t>
            </a:r>
            <a:r>
              <a:rPr lang="ar-SA" dirty="0"/>
              <a:t>أو تسويتها عند انتهاء الغرض </a:t>
            </a:r>
            <a:r>
              <a:rPr lang="ar-SA" dirty="0" smtClean="0"/>
              <a:t>منها</a:t>
            </a:r>
          </a:p>
          <a:p>
            <a:pPr lvl="5"/>
            <a:r>
              <a:rPr lang="ar-SA" dirty="0" smtClean="0"/>
              <a:t>مثال : الحواسب الالية لاعضاء هيئة التدريس في الجامعه</a:t>
            </a:r>
            <a:endParaRPr lang="ar-SA" dirty="0"/>
          </a:p>
          <a:p>
            <a:pPr lvl="3"/>
            <a:r>
              <a:rPr lang="ar-SA" dirty="0"/>
              <a:t>حسابات العهد ذات طبيعة </a:t>
            </a:r>
            <a:r>
              <a:rPr lang="ar-SA" b="1" dirty="0" smtClean="0"/>
              <a:t>مدينة</a:t>
            </a:r>
            <a:endParaRPr lang="ar-SA" dirty="0"/>
          </a:p>
          <a:p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95166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3600" b="1" dirty="0"/>
              <a:t>الحسابات الحكومية – حسابات </a:t>
            </a:r>
            <a:r>
              <a:rPr lang="ar-SA" sz="3600" b="1" dirty="0" smtClean="0"/>
              <a:t>التسوية</a:t>
            </a:r>
            <a:endParaRPr lang="ar-S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7620000" cy="5060032"/>
          </a:xfrm>
        </p:spPr>
        <p:txBody>
          <a:bodyPr>
            <a:normAutofit/>
          </a:bodyPr>
          <a:lstStyle/>
          <a:p>
            <a:r>
              <a:rPr lang="ar-SA" sz="2800" b="1" dirty="0" smtClean="0"/>
              <a:t> </a:t>
            </a:r>
            <a:r>
              <a:rPr lang="ar-SA" sz="2400" b="1" dirty="0"/>
              <a:t>تقسم الأمانات إلى أربعة أنواع</a:t>
            </a:r>
            <a:r>
              <a:rPr lang="ar-SA" sz="2400" b="1" dirty="0" smtClean="0"/>
              <a:t>:</a:t>
            </a:r>
          </a:p>
          <a:p>
            <a:pPr marL="868680" lvl="1" indent="-457200">
              <a:buFont typeface="+mj-lt"/>
              <a:buAutoNum type="arabicPeriod"/>
            </a:pPr>
            <a:r>
              <a:rPr lang="ar-SA" b="1" dirty="0" smtClean="0"/>
              <a:t>حسابات </a:t>
            </a:r>
            <a:r>
              <a:rPr lang="ar-SA" b="1" dirty="0"/>
              <a:t>الأمانات – تأمينات </a:t>
            </a:r>
            <a:r>
              <a:rPr lang="ar-SA" b="1" dirty="0" smtClean="0"/>
              <a:t>نقدية</a:t>
            </a:r>
          </a:p>
          <a:p>
            <a:pPr lvl="2"/>
            <a:r>
              <a:rPr lang="ar-SA" dirty="0" smtClean="0"/>
              <a:t>تمثل </a:t>
            </a:r>
            <a:r>
              <a:rPr lang="ar-SA" dirty="0"/>
              <a:t>هذه الحسابات المبالغ النقدية المحصلة من </a:t>
            </a:r>
            <a:r>
              <a:rPr lang="ar-SA" dirty="0" smtClean="0"/>
              <a:t>الغير</a:t>
            </a:r>
          </a:p>
          <a:p>
            <a:pPr lvl="2"/>
            <a:r>
              <a:rPr lang="ar-SA" dirty="0" smtClean="0"/>
              <a:t>تستخدم فقط </a:t>
            </a:r>
            <a:r>
              <a:rPr lang="ar-SA" dirty="0"/>
              <a:t>في بعض أعمال </a:t>
            </a:r>
            <a:r>
              <a:rPr lang="ar-SA" dirty="0" smtClean="0"/>
              <a:t>البلديات</a:t>
            </a:r>
          </a:p>
          <a:p>
            <a:pPr marL="868680" lvl="1" indent="-457200">
              <a:buFont typeface="+mj-lt"/>
              <a:buAutoNum type="arabicPeriod"/>
            </a:pPr>
            <a:r>
              <a:rPr lang="ar-SA" b="1" dirty="0" smtClean="0"/>
              <a:t>حسابات </a:t>
            </a:r>
            <a:r>
              <a:rPr lang="ar-SA" b="1" dirty="0"/>
              <a:t>الأمانات - مرتجع </a:t>
            </a:r>
            <a:r>
              <a:rPr lang="ar-SA" b="1" dirty="0" smtClean="0"/>
              <a:t>رواتب</a:t>
            </a:r>
          </a:p>
          <a:p>
            <a:pPr lvl="2"/>
            <a:r>
              <a:rPr lang="ar-SA" dirty="0" smtClean="0"/>
              <a:t>صافي </a:t>
            </a:r>
            <a:r>
              <a:rPr lang="ar-SA" dirty="0"/>
              <a:t>الرواتب والأجور والمكافآت والبدلات الشهرية التي لم تصرف </a:t>
            </a:r>
            <a:r>
              <a:rPr lang="ar-SA" dirty="0" smtClean="0"/>
              <a:t>لأصحابها في </a:t>
            </a:r>
            <a:r>
              <a:rPr lang="ar-SA" dirty="0"/>
              <a:t>خلال خمسة عشر يوماً من تاريخ استلام مندوب الصرف لقيمتها إما بسبب غياب أصحابها أو </a:t>
            </a:r>
            <a:r>
              <a:rPr lang="ar-SA" dirty="0" smtClean="0"/>
              <a:t>لأي سبب أخر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431630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3600" b="1" dirty="0"/>
              <a:t>الحسابات الحكومية – حسابات </a:t>
            </a:r>
            <a:r>
              <a:rPr lang="ar-SA" sz="3600" b="1" dirty="0" smtClean="0"/>
              <a:t>التسوية</a:t>
            </a:r>
            <a:endParaRPr lang="ar-S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7620000" cy="5060032"/>
          </a:xfrm>
        </p:spPr>
        <p:txBody>
          <a:bodyPr>
            <a:normAutofit/>
          </a:bodyPr>
          <a:lstStyle/>
          <a:p>
            <a:pPr marL="868680" lvl="1" indent="-457200">
              <a:buFont typeface="+mj-lt"/>
              <a:buAutoNum type="arabicPeriod" startAt="3"/>
            </a:pPr>
            <a:r>
              <a:rPr lang="ar-SA" b="1" dirty="0" smtClean="0"/>
              <a:t>حساب الأمانات المتنوعة </a:t>
            </a:r>
          </a:p>
          <a:p>
            <a:pPr lvl="2"/>
            <a:r>
              <a:rPr lang="ar-SA" dirty="0" smtClean="0"/>
              <a:t>تمثل المبالغ النقدية المحصلة من الغير ولا يتم إضافتها مباشرة للإيرادات لكونها ليست إيراداً أو لعدم استيفاء مستنداتها أو إجراءاتها</a:t>
            </a:r>
          </a:p>
          <a:p>
            <a:pPr lvl="2"/>
            <a:r>
              <a:rPr lang="ar-SA" dirty="0" smtClean="0"/>
              <a:t> تمثل ايضا المبالغ المحسومة من استحقاقات الغير لأغراض خاصة </a:t>
            </a:r>
          </a:p>
          <a:p>
            <a:pPr lvl="3"/>
            <a:r>
              <a:rPr lang="ar-SA" dirty="0" smtClean="0"/>
              <a:t>مثل المبالغ المخصومة من مرتبات الموظفين على ذمة تسديدها بعد ذلك لمصلحة معاشات التقاعد</a:t>
            </a:r>
          </a:p>
          <a:p>
            <a:pPr marL="754380" lvl="1" indent="-342900">
              <a:buFont typeface="+mj-lt"/>
              <a:buAutoNum type="arabicPeriod" startAt="3"/>
            </a:pPr>
            <a:r>
              <a:rPr lang="ar-SA" b="1" dirty="0" smtClean="0"/>
              <a:t>حسابات الأمانات  - مقابل إعتمادات مستندية قائمة </a:t>
            </a:r>
          </a:p>
          <a:p>
            <a:pPr lvl="2"/>
            <a:r>
              <a:rPr lang="ar-SA" dirty="0" smtClean="0"/>
              <a:t>تمثل مبالغ الاعتمادات المستندية التي فتحت أثناء السنة المالية دون ورود مستنداتها أو جزء منها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13669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000" b="1" dirty="0"/>
              <a:t>الحسابات الحكومية – حسابات التسوية </a:t>
            </a:r>
            <a:endParaRPr lang="ar-S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7620000" cy="5132040"/>
          </a:xfrm>
        </p:spPr>
        <p:txBody>
          <a:bodyPr>
            <a:normAutofit/>
          </a:bodyPr>
          <a:lstStyle/>
          <a:p>
            <a:r>
              <a:rPr lang="ar-SA" b="1" dirty="0" smtClean="0"/>
              <a:t>تقسم </a:t>
            </a:r>
            <a:r>
              <a:rPr lang="ar-SA" b="1" dirty="0"/>
              <a:t>العهد إلى أربعة أنواع:</a:t>
            </a:r>
          </a:p>
          <a:p>
            <a:pPr marL="868680" lvl="1" indent="-457200">
              <a:buFont typeface="+mj-lt"/>
              <a:buAutoNum type="arabicPeriod"/>
            </a:pPr>
            <a:r>
              <a:rPr lang="ar-SA" b="1" dirty="0" smtClean="0"/>
              <a:t> </a:t>
            </a:r>
            <a:r>
              <a:rPr lang="ar-SA" b="1" dirty="0"/>
              <a:t>حساب العهد - سلف </a:t>
            </a:r>
            <a:r>
              <a:rPr lang="ar-SA" b="1" dirty="0" smtClean="0"/>
              <a:t>مؤقتة</a:t>
            </a:r>
          </a:p>
          <a:p>
            <a:pPr lvl="2"/>
            <a:r>
              <a:rPr lang="ar-SA" dirty="0" smtClean="0"/>
              <a:t>هي المبالغ </a:t>
            </a:r>
            <a:r>
              <a:rPr lang="ar-SA" dirty="0"/>
              <a:t>التي صرفت لبعض الموظفين لأداء </a:t>
            </a:r>
            <a:r>
              <a:rPr lang="ar-SA" dirty="0" smtClean="0"/>
              <a:t>أعمال لا </a:t>
            </a:r>
            <a:r>
              <a:rPr lang="ar-SA" dirty="0"/>
              <a:t>يتيسر صرف </a:t>
            </a:r>
            <a:r>
              <a:rPr lang="ar-SA" dirty="0" smtClean="0"/>
              <a:t>قيمتها مباشرة </a:t>
            </a:r>
            <a:r>
              <a:rPr lang="ar-SA" dirty="0"/>
              <a:t>لأصحاب </a:t>
            </a:r>
            <a:r>
              <a:rPr lang="ar-SA" dirty="0" smtClean="0"/>
              <a:t>الحق </a:t>
            </a:r>
          </a:p>
          <a:p>
            <a:pPr lvl="2"/>
            <a:r>
              <a:rPr lang="ar-SA" dirty="0" smtClean="0"/>
              <a:t>تسوية </a:t>
            </a:r>
            <a:r>
              <a:rPr lang="ar-SA" dirty="0"/>
              <a:t>هذه المبالغ </a:t>
            </a:r>
            <a:r>
              <a:rPr lang="ar-SA" dirty="0" smtClean="0"/>
              <a:t>يكون بانتهاء الغرض </a:t>
            </a:r>
            <a:r>
              <a:rPr lang="ar-SA" dirty="0"/>
              <a:t>الذي </a:t>
            </a:r>
            <a:r>
              <a:rPr lang="ar-SA" dirty="0" smtClean="0"/>
              <a:t>صرفت من أجله و قيام الموظف بتقديم المستندات المؤيدة لصرف تلك السلفه او جزء منها بالاضافه الى قيام الموظف </a:t>
            </a:r>
            <a:r>
              <a:rPr lang="ar-SA" dirty="0"/>
              <a:t>بتوريد المبلغ المتبقي إن وجد إلى صندوق الجهة الحكومية أو مؤسسة النقد </a:t>
            </a:r>
            <a:r>
              <a:rPr lang="ar-SA" dirty="0" smtClean="0"/>
              <a:t>مباشرة</a:t>
            </a:r>
          </a:p>
          <a:p>
            <a:pPr lvl="2"/>
            <a:r>
              <a:rPr lang="ar-SA" dirty="0" smtClean="0"/>
              <a:t>فيما </a:t>
            </a:r>
            <a:r>
              <a:rPr lang="ar-SA" dirty="0"/>
              <a:t>يخص الوزارات و الدوائر الحكومية الرئيسية  يمكن صرف سلف مؤقته للنفقات النثرية في حدود مبلغ 50,000  ريال كحد أقصى.</a:t>
            </a:r>
          </a:p>
          <a:p>
            <a:pPr lvl="2"/>
            <a:endParaRPr lang="ar-SA" dirty="0" smtClean="0"/>
          </a:p>
          <a:p>
            <a:pPr marL="868680" lvl="1" indent="-457200">
              <a:buFont typeface="+mj-lt"/>
              <a:buAutoNum type="arabicPeriod"/>
            </a:pPr>
            <a:r>
              <a:rPr lang="ar-SA" b="1" dirty="0"/>
              <a:t>حساب العهد تحت </a:t>
            </a:r>
            <a:r>
              <a:rPr lang="ar-SA" b="1" dirty="0" smtClean="0"/>
              <a:t>التحصيل</a:t>
            </a:r>
          </a:p>
          <a:p>
            <a:pPr lvl="2"/>
            <a:r>
              <a:rPr lang="ar-SA" dirty="0" smtClean="0"/>
              <a:t>يمثل </a:t>
            </a:r>
            <a:r>
              <a:rPr lang="ar-SA" dirty="0"/>
              <a:t>هذا </a:t>
            </a:r>
            <a:r>
              <a:rPr lang="ar-SA" dirty="0" smtClean="0"/>
              <a:t>الحساب كل من</a:t>
            </a:r>
          </a:p>
          <a:p>
            <a:pPr lvl="3"/>
            <a:r>
              <a:rPr lang="ar-SA" dirty="0" smtClean="0"/>
              <a:t>المبالغ </a:t>
            </a:r>
            <a:r>
              <a:rPr lang="ar-SA" dirty="0"/>
              <a:t>المصروفة على ذمة تحصيلها من </a:t>
            </a:r>
            <a:r>
              <a:rPr lang="ar-SA" dirty="0" smtClean="0"/>
              <a:t>الغير</a:t>
            </a:r>
          </a:p>
          <a:p>
            <a:pPr lvl="3"/>
            <a:r>
              <a:rPr lang="ar-SA" dirty="0" smtClean="0"/>
              <a:t>المبالغ </a:t>
            </a:r>
            <a:r>
              <a:rPr lang="ar-SA" dirty="0"/>
              <a:t>التي تقرر تحصيلها من الغير لكونها صرفت دون وجه </a:t>
            </a:r>
            <a:r>
              <a:rPr lang="ar-SA" dirty="0" smtClean="0"/>
              <a:t>حق</a:t>
            </a:r>
            <a:endParaRPr lang="ar-SA" dirty="0"/>
          </a:p>
          <a:p>
            <a:pPr lvl="1"/>
            <a:endParaRPr lang="ar-SA" dirty="0" smtClean="0"/>
          </a:p>
          <a:p>
            <a:pPr marL="777240" lvl="2" indent="0">
              <a:buNone/>
            </a:pPr>
            <a:endParaRPr lang="ar-SA" dirty="0"/>
          </a:p>
          <a:p>
            <a:pPr marL="411480" lvl="1" indent="0">
              <a:buNone/>
            </a:pP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46743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الاجندة </a:t>
            </a:r>
            <a:endParaRPr lang="ar-SA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الرقابة المالية و أنواعها </a:t>
            </a:r>
            <a:endParaRPr lang="ar-SA" dirty="0"/>
          </a:p>
          <a:p>
            <a:r>
              <a:rPr lang="ar-SA" dirty="0" smtClean="0"/>
              <a:t>أجهزة </a:t>
            </a:r>
            <a:r>
              <a:rPr lang="ar-SA" dirty="0"/>
              <a:t>التخطيط والرقابة</a:t>
            </a:r>
          </a:p>
          <a:p>
            <a:r>
              <a:rPr lang="ar-SA" dirty="0" smtClean="0"/>
              <a:t>الحسابات الحكومية</a:t>
            </a:r>
          </a:p>
          <a:p>
            <a:pPr lvl="1"/>
            <a:r>
              <a:rPr lang="ar-SA" dirty="0"/>
              <a:t>حسابات الميزانية</a:t>
            </a:r>
          </a:p>
          <a:p>
            <a:pPr lvl="1"/>
            <a:r>
              <a:rPr lang="ar-SA" dirty="0"/>
              <a:t>حسابات التسوية</a:t>
            </a:r>
          </a:p>
          <a:p>
            <a:pPr lvl="1"/>
            <a:r>
              <a:rPr lang="ar-SA" dirty="0"/>
              <a:t>الحسابات المركزية</a:t>
            </a:r>
          </a:p>
          <a:p>
            <a:pPr lvl="1"/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691992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000" b="1" dirty="0"/>
              <a:t>الحسابات الحكومية – حسابات </a:t>
            </a:r>
            <a:r>
              <a:rPr lang="ar-SA" sz="4000" b="1" dirty="0" smtClean="0"/>
              <a:t>التسوية</a:t>
            </a:r>
            <a:endParaRPr lang="ar-S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504" y="1340768"/>
            <a:ext cx="8208912" cy="5328592"/>
          </a:xfrm>
        </p:spPr>
        <p:txBody>
          <a:bodyPr>
            <a:normAutofit/>
          </a:bodyPr>
          <a:lstStyle/>
          <a:p>
            <a:pPr marL="868680" lvl="1" indent="-457200">
              <a:buFont typeface="+mj-lt"/>
              <a:buAutoNum type="arabicPeriod" startAt="3"/>
            </a:pPr>
            <a:r>
              <a:rPr lang="ar-SA" b="1" dirty="0" smtClean="0"/>
              <a:t>حساب </a:t>
            </a:r>
            <a:r>
              <a:rPr lang="ar-SA" b="1" dirty="0"/>
              <a:t>العهد - سلف </a:t>
            </a:r>
            <a:r>
              <a:rPr lang="ar-SA" b="1" dirty="0" smtClean="0"/>
              <a:t>مستديمة</a:t>
            </a:r>
          </a:p>
          <a:p>
            <a:pPr lvl="2"/>
            <a:r>
              <a:rPr lang="ar-SA" dirty="0" smtClean="0"/>
              <a:t>هي المبالغ التي تصرفها الوزارات و المصالح الحكومية لفروعها من أجل تأمين نفقاتهاخلال السنه المالية </a:t>
            </a:r>
          </a:p>
          <a:p>
            <a:pPr lvl="2"/>
            <a:r>
              <a:rPr lang="ar-SA" dirty="0" smtClean="0"/>
              <a:t>تستعاض السلفه كلما شارفت على النفاذ أو في الخمسة أيام الاخيرة من كل شهر </a:t>
            </a:r>
          </a:p>
          <a:p>
            <a:pPr lvl="2"/>
            <a:r>
              <a:rPr lang="ar-SA" dirty="0" smtClean="0"/>
              <a:t>يجب </a:t>
            </a:r>
            <a:r>
              <a:rPr lang="ar-SA" dirty="0"/>
              <a:t>أن يتم توريد ما تبقي من السلفة القديمة في نهاية السنة المالية حتى يتم </a:t>
            </a:r>
            <a:r>
              <a:rPr lang="ar-SA" dirty="0" smtClean="0"/>
              <a:t>إقفالها</a:t>
            </a:r>
          </a:p>
          <a:p>
            <a:pPr lvl="2"/>
            <a:r>
              <a:rPr lang="ar-SA" dirty="0" smtClean="0"/>
              <a:t> </a:t>
            </a:r>
            <a:r>
              <a:rPr lang="ar-SA" b="1" dirty="0" smtClean="0"/>
              <a:t>هنالك </a:t>
            </a:r>
            <a:r>
              <a:rPr lang="ar-SA" b="1" dirty="0"/>
              <a:t>نوعان من السلف المستديمة:</a:t>
            </a:r>
          </a:p>
          <a:p>
            <a:pPr lvl="3"/>
            <a:r>
              <a:rPr lang="ar-SA" dirty="0" smtClean="0"/>
              <a:t>الأول : للفروع البعيدة التي لا تمسك حساباتها بنفسها </a:t>
            </a:r>
          </a:p>
          <a:p>
            <a:pPr lvl="4"/>
            <a:r>
              <a:rPr lang="ar-SA" dirty="0" smtClean="0"/>
              <a:t>الاستخدمات : </a:t>
            </a:r>
            <a:r>
              <a:rPr lang="ar-SA" dirty="0"/>
              <a:t>ل</a:t>
            </a:r>
            <a:r>
              <a:rPr lang="ar-SA" dirty="0" smtClean="0"/>
              <a:t>صرف رواتب الموظفين ( تكون بحدود راتب شهرين)</a:t>
            </a:r>
          </a:p>
          <a:p>
            <a:pPr lvl="4"/>
            <a:r>
              <a:rPr lang="ar-SA" dirty="0" smtClean="0"/>
              <a:t> مثل السفارات و المكاتب الحكومية خارج المملكة</a:t>
            </a:r>
          </a:p>
          <a:p>
            <a:pPr lvl="3"/>
            <a:r>
              <a:rPr lang="ar-SA" dirty="0" smtClean="0"/>
              <a:t>الثاني : للفروع التي </a:t>
            </a:r>
            <a:r>
              <a:rPr lang="ar-SA" dirty="0"/>
              <a:t>لا تمسك حساباتها بنفسها </a:t>
            </a:r>
            <a:endParaRPr lang="ar-SA" dirty="0" smtClean="0"/>
          </a:p>
          <a:p>
            <a:pPr lvl="4"/>
            <a:r>
              <a:rPr lang="ar-SA" dirty="0" smtClean="0"/>
              <a:t>تستخدم للصرف على مصروفات نثريه لها طابع الاستعجال و لا تتحمل التأخير – يلزم موافقه رئيس الفرع عند الصرف</a:t>
            </a:r>
          </a:p>
          <a:p>
            <a:pPr lvl="4"/>
            <a:r>
              <a:rPr lang="ar-SA" dirty="0" smtClean="0"/>
              <a:t>تكون بحدود ما يغطي مثل هذه المصروفات لمدة شهرين وفقا لما يخصص لها اعتمادات في الميزانية</a:t>
            </a:r>
          </a:p>
          <a:p>
            <a:pPr lvl="3"/>
            <a:r>
              <a:rPr lang="ar-SA" dirty="0" smtClean="0"/>
              <a:t>تقدير </a:t>
            </a:r>
            <a:r>
              <a:rPr lang="ar-SA" dirty="0"/>
              <a:t>قيمة السلف </a:t>
            </a:r>
            <a:r>
              <a:rPr lang="ar-SA" dirty="0" smtClean="0"/>
              <a:t> لللفروع داخل المملكة بما </a:t>
            </a:r>
            <a:r>
              <a:rPr lang="ar-SA" dirty="0"/>
              <a:t>لا يزيد عن 100,000 ريال ويتم التعويض عنها ك</a:t>
            </a:r>
            <a:r>
              <a:rPr lang="ar-SA" dirty="0" smtClean="0"/>
              <a:t>ما </a:t>
            </a:r>
            <a:r>
              <a:rPr lang="ar-SA" dirty="0"/>
              <a:t>قاربت </a:t>
            </a:r>
            <a:r>
              <a:rPr lang="ar-SA" dirty="0" smtClean="0"/>
              <a:t>السلفة </a:t>
            </a:r>
            <a:r>
              <a:rPr lang="ar-SA" dirty="0"/>
              <a:t>على </a:t>
            </a:r>
            <a:r>
              <a:rPr lang="ar-SA" dirty="0" smtClean="0"/>
              <a:t>النفاذ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20951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000" b="1" dirty="0"/>
              <a:t>الحسابات الحكومية – حسابات </a:t>
            </a:r>
            <a:r>
              <a:rPr lang="ar-SA" sz="4000" b="1" dirty="0" smtClean="0"/>
              <a:t>التسوية</a:t>
            </a:r>
            <a:endParaRPr lang="ar-S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868680" lvl="1" indent="-457200">
              <a:buFont typeface="+mj-lt"/>
              <a:buAutoNum type="arabicPeriod" startAt="4"/>
            </a:pPr>
            <a:r>
              <a:rPr lang="ar-SA" b="1" dirty="0"/>
              <a:t>حساب العهد - اعتمادات مستندية </a:t>
            </a:r>
            <a:endParaRPr lang="ar-SA" b="1" dirty="0" smtClean="0"/>
          </a:p>
          <a:p>
            <a:pPr lvl="1"/>
            <a:r>
              <a:rPr lang="ar-SA" dirty="0" smtClean="0"/>
              <a:t>يمثل </a:t>
            </a:r>
            <a:r>
              <a:rPr lang="ar-SA" dirty="0"/>
              <a:t>هذا الحساب مبالغ الاعتمادات التي تقوم مؤسسة النقد بفتحها لدى مراسليها في </a:t>
            </a:r>
            <a:r>
              <a:rPr lang="ar-SA" dirty="0" smtClean="0"/>
              <a:t>الخارج</a:t>
            </a:r>
            <a:endParaRPr lang="ar-SA" dirty="0"/>
          </a:p>
          <a:p>
            <a:pPr lvl="1"/>
            <a:r>
              <a:rPr lang="ar-SA" dirty="0"/>
              <a:t>هي مبالغ تصرف مقابل فتح الاعتماد وتحويل مبالغ للخارج قبل ورود المستندات المؤيدة </a:t>
            </a:r>
            <a:r>
              <a:rPr lang="ar-SA" dirty="0" smtClean="0"/>
              <a:t>للصرف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191575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800" b="1" dirty="0"/>
              <a:t>الحسابات الحكومية – حسابات التسوية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b="1" u="sng" dirty="0" smtClean="0"/>
              <a:t>ثانيا : الحسابات الجارية</a:t>
            </a:r>
            <a:r>
              <a:rPr lang="ar-SA" b="1" u="sng" dirty="0"/>
              <a:t>:</a:t>
            </a:r>
          </a:p>
          <a:p>
            <a:pPr lvl="1"/>
            <a:r>
              <a:rPr lang="ar-SA" b="1" dirty="0"/>
              <a:t>تمثل </a:t>
            </a:r>
            <a:r>
              <a:rPr lang="ar-SA" b="1" dirty="0" smtClean="0"/>
              <a:t>هذه الحسابات </a:t>
            </a:r>
            <a:r>
              <a:rPr lang="ar-SA" b="1" dirty="0"/>
              <a:t>ما يلي:</a:t>
            </a:r>
          </a:p>
          <a:p>
            <a:pPr marL="1234440" lvl="2" indent="-457200">
              <a:buFont typeface="+mj-lt"/>
              <a:buAutoNum type="arabicPeriod"/>
            </a:pPr>
            <a:r>
              <a:rPr lang="ar-SA" dirty="0" smtClean="0"/>
              <a:t>حركة </a:t>
            </a:r>
            <a:r>
              <a:rPr lang="ar-SA" dirty="0"/>
              <a:t>التدفقات النقدية الداخلة والخارجة من وزارة المالية ومؤسسة النقد والبنوك الوطنية</a:t>
            </a:r>
          </a:p>
          <a:p>
            <a:pPr marL="1234440" lvl="2" indent="-457200">
              <a:buFont typeface="+mj-lt"/>
              <a:buAutoNum type="arabicPeriod"/>
            </a:pPr>
            <a:r>
              <a:rPr lang="ar-SA" dirty="0" smtClean="0"/>
              <a:t>مبالغ </a:t>
            </a:r>
            <a:r>
              <a:rPr lang="ar-SA" dirty="0"/>
              <a:t>نظير خدمات متبادلة بين الوزارات والمصالح الحكومية وبعضها البعض </a:t>
            </a:r>
            <a:r>
              <a:rPr lang="ar-SA" dirty="0" smtClean="0"/>
              <a:t>ولكنها ليست </a:t>
            </a:r>
            <a:r>
              <a:rPr lang="ar-SA" dirty="0"/>
              <a:t>نقدية بل تتم تسويتها في حساب المستحقات </a:t>
            </a:r>
            <a:r>
              <a:rPr lang="ar-SA" dirty="0" smtClean="0"/>
              <a:t>العامة</a:t>
            </a:r>
          </a:p>
          <a:p>
            <a:pPr marL="1234440" lvl="2" indent="-457200">
              <a:buFont typeface="+mj-lt"/>
              <a:buAutoNum type="arabicPeriod"/>
            </a:pPr>
            <a:r>
              <a:rPr lang="ar-SA" dirty="0" smtClean="0"/>
              <a:t> مبالغ </a:t>
            </a:r>
            <a:r>
              <a:rPr lang="ar-SA" dirty="0"/>
              <a:t>مستحقة للحكومة طرف الغير وهي بمثابة إيرادات مستحقة ولكنها لم تحصل </a:t>
            </a:r>
            <a:r>
              <a:rPr lang="ar-SA" dirty="0" smtClean="0"/>
              <a:t>بعد و تتم </a:t>
            </a:r>
            <a:r>
              <a:rPr lang="ar-SA" dirty="0"/>
              <a:t>تسويتها في حساب </a:t>
            </a:r>
            <a:r>
              <a:rPr lang="ar-SA" dirty="0" smtClean="0"/>
              <a:t>المطلوبات</a:t>
            </a:r>
          </a:p>
          <a:p>
            <a:pPr lvl="1"/>
            <a:r>
              <a:rPr lang="ar-SA" b="1" dirty="0"/>
              <a:t>تتضمن الحسابات الجارية :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جاري </a:t>
            </a:r>
            <a:r>
              <a:rPr lang="ar-SA" dirty="0" smtClean="0"/>
              <a:t>المالية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جاري </a:t>
            </a:r>
            <a:r>
              <a:rPr lang="ar-SA" dirty="0" smtClean="0"/>
              <a:t>البنك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جاري مؤسسة </a:t>
            </a:r>
            <a:r>
              <a:rPr lang="ar-SA" dirty="0" smtClean="0"/>
              <a:t>النقد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تسوية المستحقات </a:t>
            </a:r>
            <a:r>
              <a:rPr lang="ar-SA" dirty="0" smtClean="0"/>
              <a:t>العامة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</a:t>
            </a:r>
            <a:r>
              <a:rPr lang="ar-SA" dirty="0" smtClean="0"/>
              <a:t>المطلوبات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الصندوق</a:t>
            </a:r>
            <a:endParaRPr lang="ar-SA" dirty="0" smtClean="0"/>
          </a:p>
          <a:p>
            <a:pPr marL="868680" lvl="1" indent="-457200">
              <a:buFont typeface="+mj-lt"/>
              <a:buAutoNum type="arabicPeriod"/>
            </a:pP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896429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400" b="1" dirty="0"/>
              <a:t>الحسابات الحكومية – حسابات التسوية</a:t>
            </a:r>
            <a:endParaRPr lang="ar-SA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71500" indent="-457200">
              <a:buFont typeface="+mj-lt"/>
              <a:buAutoNum type="arabicPeriod"/>
            </a:pPr>
            <a:r>
              <a:rPr lang="ar-SA" b="1" dirty="0" smtClean="0"/>
              <a:t>حساب </a:t>
            </a:r>
            <a:r>
              <a:rPr lang="ar-SA" b="1" dirty="0"/>
              <a:t>جاري </a:t>
            </a:r>
            <a:r>
              <a:rPr lang="ar-SA" b="1" dirty="0" smtClean="0"/>
              <a:t>المالية :</a:t>
            </a:r>
          </a:p>
          <a:p>
            <a:pPr lvl="1"/>
            <a:r>
              <a:rPr lang="ar-SA" b="1" dirty="0" smtClean="0"/>
              <a:t>يمثل </a:t>
            </a:r>
            <a:r>
              <a:rPr lang="ar-SA" b="1" dirty="0"/>
              <a:t>هذا الحساب المبالغ التالية</a:t>
            </a:r>
            <a:r>
              <a:rPr lang="ar-SA" dirty="0"/>
              <a:t>: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 smtClean="0"/>
              <a:t>مبالغ الايرادات التي تحصلها الوزارات و المصالح  و الوحدات الحكومية و يتم ايداعها في خزانة مؤسسه النقد </a:t>
            </a:r>
            <a:r>
              <a:rPr lang="ar-SA" dirty="0"/>
              <a:t>لصالح وزارة </a:t>
            </a:r>
            <a:r>
              <a:rPr lang="ar-SA" dirty="0" smtClean="0"/>
              <a:t>المالية</a:t>
            </a:r>
            <a:endParaRPr lang="ar-SA" dirty="0"/>
          </a:p>
          <a:p>
            <a:pPr marL="1120140" lvl="2" indent="-342900">
              <a:buFont typeface="+mj-lt"/>
              <a:buAutoNum type="arabicPeriod"/>
            </a:pPr>
            <a:r>
              <a:rPr lang="ar-SA" b="1" dirty="0" smtClean="0"/>
              <a:t> </a:t>
            </a:r>
            <a:r>
              <a:rPr lang="ar-SA" dirty="0"/>
              <a:t>المبالغ المتعلقة بالاعتمادات المستندية </a:t>
            </a:r>
            <a:r>
              <a:rPr lang="ar-SA" dirty="0" smtClean="0"/>
              <a:t>الملغاة</a:t>
            </a:r>
            <a:endParaRPr lang="ar-SA" dirty="0"/>
          </a:p>
          <a:p>
            <a:pPr marL="1234440" lvl="2" indent="-457200">
              <a:buFont typeface="+mj-lt"/>
              <a:buAutoNum type="arabicPeriod"/>
            </a:pPr>
            <a:r>
              <a:rPr lang="ar-SA" dirty="0" smtClean="0"/>
              <a:t>مبالغ </a:t>
            </a:r>
            <a:r>
              <a:rPr lang="ar-SA" dirty="0"/>
              <a:t>النفقات اللازمة لإنجاز أنشطة وبرامج الوزارات والمصالح والوحدات </a:t>
            </a:r>
            <a:r>
              <a:rPr lang="ar-SA" dirty="0" smtClean="0"/>
              <a:t>الحكومية التي </a:t>
            </a:r>
            <a:r>
              <a:rPr lang="ar-SA" dirty="0"/>
              <a:t>يتم صرفها بموجب شيكات </a:t>
            </a:r>
            <a:r>
              <a:rPr lang="ar-SA" dirty="0" smtClean="0"/>
              <a:t>مسحوبة</a:t>
            </a:r>
            <a:endParaRPr lang="ar-SA" dirty="0"/>
          </a:p>
          <a:p>
            <a:pPr marL="1234440" lvl="2" indent="-457200">
              <a:buFont typeface="+mj-lt"/>
              <a:buAutoNum type="arabicPeriod"/>
            </a:pPr>
            <a:r>
              <a:rPr lang="ar-SA" dirty="0" smtClean="0"/>
              <a:t>المبالغ </a:t>
            </a:r>
            <a:r>
              <a:rPr lang="ar-SA" dirty="0"/>
              <a:t>التي يصل عنها إشعار من وزارة المالية بما يفيد فتح الاعتماد </a:t>
            </a:r>
            <a:r>
              <a:rPr lang="ar-SA" dirty="0" smtClean="0"/>
              <a:t>المستندي</a:t>
            </a:r>
            <a:endParaRPr lang="ar-SA" dirty="0"/>
          </a:p>
          <a:p>
            <a:pPr lvl="1"/>
            <a:r>
              <a:rPr lang="ar-SA" dirty="0"/>
              <a:t>يجعل الحساب </a:t>
            </a:r>
            <a:r>
              <a:rPr lang="ar-SA" b="1" dirty="0"/>
              <a:t>مديناً</a:t>
            </a:r>
            <a:r>
              <a:rPr lang="ar-SA" dirty="0"/>
              <a:t> بالمبالغ المودعة </a:t>
            </a:r>
            <a:r>
              <a:rPr lang="ar-SA" b="1" dirty="0"/>
              <a:t>ودائناً</a:t>
            </a:r>
            <a:r>
              <a:rPr lang="ar-SA" dirty="0"/>
              <a:t> بالمبالغ </a:t>
            </a:r>
            <a:r>
              <a:rPr lang="ar-SA" dirty="0" smtClean="0"/>
              <a:t>المسحوبة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93735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000" b="1" dirty="0"/>
              <a:t>الحسابات الحكومية – حسابات التسوية</a:t>
            </a:r>
            <a:endParaRPr lang="ar-S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71500" indent="-457200">
              <a:buFont typeface="+mj-lt"/>
              <a:buAutoNum type="arabicPeriod" startAt="2"/>
            </a:pPr>
            <a:r>
              <a:rPr lang="ar-SA" b="1" dirty="0" smtClean="0"/>
              <a:t>حساب </a:t>
            </a:r>
            <a:r>
              <a:rPr lang="ar-SA" b="1" dirty="0"/>
              <a:t>جاري </a:t>
            </a:r>
            <a:r>
              <a:rPr lang="ar-SA" b="1" dirty="0" smtClean="0"/>
              <a:t>البنك</a:t>
            </a:r>
          </a:p>
          <a:p>
            <a:pPr lvl="1"/>
            <a:r>
              <a:rPr lang="ar-SA" b="1" dirty="0" smtClean="0"/>
              <a:t>يمثل </a:t>
            </a:r>
            <a:r>
              <a:rPr lang="ar-SA" b="1" dirty="0"/>
              <a:t>هذا الحساب المبالغ التالية: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 smtClean="0"/>
              <a:t>المبالغ </a:t>
            </a:r>
            <a:r>
              <a:rPr lang="ar-SA" dirty="0"/>
              <a:t>التي تم إيداعها بمعرفة الوزارات والمصالح والوحدات الحكومية في </a:t>
            </a:r>
            <a:r>
              <a:rPr lang="ar-SA" dirty="0" smtClean="0"/>
              <a:t>الحسابات المفتوحه لها في البنوك الوطنية</a:t>
            </a:r>
            <a:endParaRPr lang="ar-SA" dirty="0"/>
          </a:p>
          <a:p>
            <a:pPr marL="1120140" lvl="2" indent="-342900">
              <a:buFont typeface="+mj-lt"/>
              <a:buAutoNum type="arabicPeriod"/>
            </a:pPr>
            <a:r>
              <a:rPr lang="ar-SA" dirty="0" smtClean="0"/>
              <a:t>المبالغ </a:t>
            </a:r>
            <a:r>
              <a:rPr lang="ar-SA" dirty="0"/>
              <a:t>التي تسحبها الوزارات والمصالح والوحدات الحكومية من </a:t>
            </a:r>
            <a:r>
              <a:rPr lang="ar-SA" dirty="0" smtClean="0"/>
              <a:t>حساباتها الجارية في البنوك بموجب شيكات</a:t>
            </a:r>
            <a:r>
              <a:rPr lang="ar-SA" dirty="0"/>
              <a:t>.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 smtClean="0"/>
              <a:t>المبالغ </a:t>
            </a:r>
            <a:r>
              <a:rPr lang="ar-SA" dirty="0"/>
              <a:t>التي تدفعها البنوك نيابة عن الوزارات والمصالح والوحدات الحكومية</a:t>
            </a:r>
            <a:r>
              <a:rPr lang="ar-SA" dirty="0" smtClean="0"/>
              <a:t>.</a:t>
            </a:r>
          </a:p>
          <a:p>
            <a:pPr lvl="1"/>
            <a:r>
              <a:rPr lang="ar-SA" dirty="0"/>
              <a:t>يجعل الحساب </a:t>
            </a:r>
            <a:r>
              <a:rPr lang="ar-SA" b="1" dirty="0"/>
              <a:t>مديناً</a:t>
            </a:r>
            <a:r>
              <a:rPr lang="ar-SA" dirty="0"/>
              <a:t> </a:t>
            </a:r>
            <a:r>
              <a:rPr lang="ar-SA" dirty="0" smtClean="0"/>
              <a:t>بالمبالغ المودعه في البنك </a:t>
            </a:r>
            <a:r>
              <a:rPr lang="ar-SA" b="1" dirty="0" smtClean="0"/>
              <a:t>ودائناً</a:t>
            </a:r>
            <a:r>
              <a:rPr lang="ar-SA" dirty="0" smtClean="0"/>
              <a:t> </a:t>
            </a:r>
            <a:r>
              <a:rPr lang="ar-SA" dirty="0"/>
              <a:t>بالمبالغ </a:t>
            </a:r>
            <a:r>
              <a:rPr lang="ar-SA" dirty="0" smtClean="0"/>
              <a:t>المسحوبة من البنك </a:t>
            </a:r>
            <a:endParaRPr lang="ar-SA" dirty="0"/>
          </a:p>
          <a:p>
            <a:pPr lvl="1"/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05526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000" b="1" dirty="0"/>
              <a:t>الحسابات الحكومية – حسابات التسوية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71500" indent="-457200">
              <a:buFont typeface="+mj-lt"/>
              <a:buAutoNum type="arabicPeriod" startAt="3"/>
            </a:pPr>
            <a:r>
              <a:rPr lang="ar-SA" b="1" dirty="0" smtClean="0"/>
              <a:t>حساب </a:t>
            </a:r>
            <a:r>
              <a:rPr lang="ar-SA" b="1" dirty="0"/>
              <a:t>جاري مؤسسة </a:t>
            </a:r>
            <a:r>
              <a:rPr lang="ar-SA" b="1" dirty="0" smtClean="0"/>
              <a:t>النقد</a:t>
            </a:r>
            <a:endParaRPr lang="ar-SA" b="1" dirty="0"/>
          </a:p>
          <a:p>
            <a:pPr lvl="1"/>
            <a:r>
              <a:rPr lang="ar-SA" b="1" dirty="0"/>
              <a:t>يمثل هذا </a:t>
            </a:r>
            <a:r>
              <a:rPr lang="ar-SA" b="1" dirty="0" smtClean="0"/>
              <a:t>الحساب المبالغ التالية:</a:t>
            </a:r>
            <a:endParaRPr lang="ar-SA" b="1" dirty="0"/>
          </a:p>
          <a:p>
            <a:pPr marL="1120140" lvl="2" indent="-342900">
              <a:buFont typeface="+mj-lt"/>
              <a:buAutoNum type="arabicPeriod"/>
            </a:pPr>
            <a:r>
              <a:rPr lang="ar-SA" dirty="0" smtClean="0"/>
              <a:t>المبالغ </a:t>
            </a:r>
            <a:r>
              <a:rPr lang="ar-SA" dirty="0"/>
              <a:t>التي يتم سحبها بموجب أمر دفع على وزارة المالية لغرض فتح حساب بقيمة </a:t>
            </a:r>
            <a:r>
              <a:rPr lang="ar-SA" dirty="0" smtClean="0"/>
              <a:t>الشيك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 smtClean="0"/>
              <a:t>المبالغ </a:t>
            </a:r>
            <a:r>
              <a:rPr lang="ar-SA" dirty="0"/>
              <a:t>التي قامت مؤسسة النقد العربي السعودي بصرفها من رصيد الحساب المختص </a:t>
            </a:r>
            <a:r>
              <a:rPr lang="ar-SA" dirty="0" smtClean="0"/>
              <a:t>بموجب الشيكات </a:t>
            </a:r>
            <a:r>
              <a:rPr lang="ar-SA" dirty="0"/>
              <a:t>المسحوبة </a:t>
            </a:r>
            <a:r>
              <a:rPr lang="ar-SA" dirty="0" smtClean="0"/>
              <a:t>عليها</a:t>
            </a:r>
            <a:endParaRPr lang="ar-SA" dirty="0"/>
          </a:p>
          <a:p>
            <a:pPr lvl="1"/>
            <a:r>
              <a:rPr lang="ar-SA" dirty="0" smtClean="0"/>
              <a:t> يجعل </a:t>
            </a:r>
            <a:r>
              <a:rPr lang="ar-SA" dirty="0"/>
              <a:t>هذا الحساب مديناً بقيمة الشيك </a:t>
            </a:r>
            <a:r>
              <a:rPr lang="ar-SA" dirty="0" smtClean="0"/>
              <a:t>الوزاري ودائناً </a:t>
            </a:r>
            <a:r>
              <a:rPr lang="ar-SA" dirty="0"/>
              <a:t>بالمبالغ المصروفة من الحساب بموجب </a:t>
            </a:r>
            <a:r>
              <a:rPr lang="ar-SA" dirty="0" smtClean="0"/>
              <a:t>شيك</a:t>
            </a:r>
          </a:p>
          <a:p>
            <a:pPr marL="571500" indent="-457200">
              <a:buFont typeface="+mj-lt"/>
              <a:buAutoNum type="arabicPeriod" startAt="4"/>
            </a:pPr>
            <a:r>
              <a:rPr lang="ar-SA" b="1" dirty="0"/>
              <a:t>حساب تسوية المستحقات العامة</a:t>
            </a:r>
          </a:p>
          <a:p>
            <a:pPr lvl="1"/>
            <a:r>
              <a:rPr lang="ar-SA" dirty="0"/>
              <a:t>يمثل هذا الحساب المبالغ مقابل الخدمات التي تؤديها بعض المصالح الحكومية بحيث يكون المستفيد </a:t>
            </a:r>
            <a:r>
              <a:rPr lang="ar-SA" dirty="0" smtClean="0"/>
              <a:t>منها وزارة </a:t>
            </a:r>
            <a:r>
              <a:rPr lang="ar-SA" dirty="0"/>
              <a:t>أو مصلحة حكومة </a:t>
            </a:r>
            <a:r>
              <a:rPr lang="ar-SA" dirty="0" smtClean="0"/>
              <a:t>أخرى</a:t>
            </a:r>
          </a:p>
          <a:p>
            <a:pPr lvl="2"/>
            <a:r>
              <a:rPr lang="ar-SA" dirty="0" smtClean="0"/>
              <a:t> </a:t>
            </a:r>
            <a:r>
              <a:rPr lang="ar-SA" dirty="0"/>
              <a:t>( مثل المكالمات الهاتفية ) </a:t>
            </a:r>
            <a:r>
              <a:rPr lang="ar-SA" dirty="0" smtClean="0"/>
              <a:t>لا </a:t>
            </a:r>
            <a:r>
              <a:rPr lang="ar-SA" dirty="0"/>
              <a:t>تدفع نقداً</a:t>
            </a:r>
          </a:p>
          <a:p>
            <a:pPr lvl="1"/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19778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000" b="1" dirty="0"/>
              <a:t>الحسابات الحكومية – حسابات التسوية</a:t>
            </a:r>
            <a:endParaRPr lang="ar-S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7620000" cy="5132040"/>
          </a:xfrm>
        </p:spPr>
        <p:txBody>
          <a:bodyPr>
            <a:normAutofit/>
          </a:bodyPr>
          <a:lstStyle/>
          <a:p>
            <a:pPr marL="571500" indent="-457200">
              <a:buFont typeface="+mj-lt"/>
              <a:buAutoNum type="arabicPeriod" startAt="5"/>
            </a:pPr>
            <a:r>
              <a:rPr lang="ar-SA" b="1" dirty="0" smtClean="0"/>
              <a:t>حساب المطلوبات</a:t>
            </a:r>
            <a:endParaRPr lang="ar-SA" b="1" dirty="0"/>
          </a:p>
          <a:p>
            <a:pPr lvl="1"/>
            <a:r>
              <a:rPr lang="ar-SA" dirty="0" smtClean="0"/>
              <a:t>عبارة عن إيرادات استحقت للوزارة او المصلحة الحكومية من الغير و لكنها لم تحصل بعد لأي سبب من الأسباب</a:t>
            </a:r>
          </a:p>
          <a:p>
            <a:pPr lvl="1"/>
            <a:r>
              <a:rPr lang="ar-SA" dirty="0" smtClean="0"/>
              <a:t>يتم </a:t>
            </a:r>
            <a:r>
              <a:rPr lang="ar-SA" dirty="0"/>
              <a:t>إنشاء هذه الحسابات حتى لا يتم تضخيم إيراد سنة مالية بمبالغ لم تحصل </a:t>
            </a:r>
            <a:r>
              <a:rPr lang="ar-SA" dirty="0" smtClean="0"/>
              <a:t>بعد</a:t>
            </a:r>
            <a:endParaRPr lang="ar-SA" dirty="0"/>
          </a:p>
          <a:p>
            <a:pPr lvl="1"/>
            <a:r>
              <a:rPr lang="ar-SA" dirty="0" smtClean="0"/>
              <a:t>يجعل </a:t>
            </a:r>
            <a:r>
              <a:rPr lang="ar-SA" dirty="0"/>
              <a:t>هذا الحساب </a:t>
            </a:r>
            <a:r>
              <a:rPr lang="ar-SA" b="1" dirty="0"/>
              <a:t>دائناً </a:t>
            </a:r>
            <a:r>
              <a:rPr lang="ar-SA" dirty="0"/>
              <a:t>بالمبالغ المستحقة للحكومة على الغير و</a:t>
            </a:r>
            <a:r>
              <a:rPr lang="ar-SA" b="1" dirty="0"/>
              <a:t>مديناً</a:t>
            </a:r>
            <a:r>
              <a:rPr lang="ar-SA" dirty="0"/>
              <a:t> بالمبالغ التي تم تحصيلها </a:t>
            </a:r>
            <a:r>
              <a:rPr lang="ar-SA" dirty="0" smtClean="0"/>
              <a:t>منه</a:t>
            </a:r>
            <a:endParaRPr lang="ar-SA" dirty="0"/>
          </a:p>
          <a:p>
            <a:pPr lvl="1"/>
            <a:r>
              <a:rPr lang="ar-SA" dirty="0" smtClean="0"/>
              <a:t>عند </a:t>
            </a:r>
            <a:r>
              <a:rPr lang="ar-SA" dirty="0"/>
              <a:t>استخدام هذا </a:t>
            </a:r>
            <a:r>
              <a:rPr lang="ar-SA" dirty="0" smtClean="0"/>
              <a:t>الحساب يجب توسيط ح. العهد تحت التحصيل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99075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000" b="1" dirty="0"/>
              <a:t>الحسابات الحكومية – حسابات التسوية</a:t>
            </a:r>
            <a:endParaRPr lang="ar-SA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7620000" cy="5060032"/>
          </a:xfrm>
        </p:spPr>
        <p:txBody>
          <a:bodyPr/>
          <a:lstStyle/>
          <a:p>
            <a:pPr marL="571500" indent="-457200">
              <a:buFont typeface="+mj-lt"/>
              <a:buAutoNum type="arabicPeriod" startAt="6"/>
            </a:pPr>
            <a:r>
              <a:rPr lang="ar-SA" b="1" dirty="0" smtClean="0"/>
              <a:t>حساب </a:t>
            </a:r>
            <a:r>
              <a:rPr lang="ar-SA" b="1" dirty="0"/>
              <a:t>الصندوق </a:t>
            </a:r>
            <a:endParaRPr lang="ar-SA" b="1" dirty="0" smtClean="0"/>
          </a:p>
          <a:p>
            <a:pPr lvl="1"/>
            <a:r>
              <a:rPr lang="ar-SA" b="1" dirty="0" smtClean="0"/>
              <a:t>يمثل </a:t>
            </a:r>
            <a:r>
              <a:rPr lang="ar-SA" b="1" dirty="0"/>
              <a:t>هذا الحساب</a:t>
            </a:r>
            <a:r>
              <a:rPr lang="ar-SA" dirty="0"/>
              <a:t>: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 smtClean="0"/>
              <a:t>المبالغ </a:t>
            </a:r>
            <a:r>
              <a:rPr lang="ar-SA" dirty="0"/>
              <a:t>التي تم تحصيلها نقدا وتوريدها للصندوق الموجود في الوزارة أو مؤسسة النقد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 smtClean="0"/>
              <a:t>الإيرادات </a:t>
            </a:r>
            <a:r>
              <a:rPr lang="ar-SA" dirty="0"/>
              <a:t>المحصلة وأي مقبوضات </a:t>
            </a:r>
            <a:r>
              <a:rPr lang="ar-SA" dirty="0" smtClean="0"/>
              <a:t>أخرى</a:t>
            </a:r>
            <a:endParaRPr lang="ar-SA" dirty="0"/>
          </a:p>
          <a:p>
            <a:pPr marL="1120140" lvl="2" indent="-342900">
              <a:buFont typeface="+mj-lt"/>
              <a:buAutoNum type="arabicPeriod"/>
            </a:pPr>
            <a:r>
              <a:rPr lang="ar-SA" dirty="0" smtClean="0"/>
              <a:t>المبالغ </a:t>
            </a:r>
            <a:r>
              <a:rPr lang="ar-SA" dirty="0"/>
              <a:t>التي تم دفعها </a:t>
            </a:r>
            <a:r>
              <a:rPr lang="ar-SA" dirty="0" smtClean="0"/>
              <a:t>كمصروفات </a:t>
            </a:r>
            <a:r>
              <a:rPr lang="ar-SA" dirty="0"/>
              <a:t>مثل الحوالات التي تصرف من صندوق الوزارة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 smtClean="0"/>
              <a:t>المبالغ </a:t>
            </a:r>
            <a:r>
              <a:rPr lang="ar-SA" dirty="0"/>
              <a:t>المودعة في مؤسسة النقد لصالح وزارة المالية</a:t>
            </a:r>
          </a:p>
          <a:p>
            <a:pPr lvl="1"/>
            <a:r>
              <a:rPr lang="ar-SA" dirty="0" smtClean="0"/>
              <a:t>يجعل </a:t>
            </a:r>
            <a:r>
              <a:rPr lang="ar-SA" dirty="0"/>
              <a:t>هذا الحساب </a:t>
            </a:r>
            <a:r>
              <a:rPr lang="ar-SA" b="1" dirty="0" smtClean="0"/>
              <a:t>مدينا</a:t>
            </a:r>
            <a:r>
              <a:rPr lang="ar-SA" dirty="0" smtClean="0"/>
              <a:t> بمبالغ تمويل الصندوق و الايرادات واي مقبوضات اخرى و </a:t>
            </a:r>
            <a:r>
              <a:rPr lang="ar-SA" b="1" dirty="0" smtClean="0"/>
              <a:t>دائنا </a:t>
            </a:r>
            <a:r>
              <a:rPr lang="ar-SA" dirty="0" smtClean="0"/>
              <a:t>بالمبالغ المصروفة </a:t>
            </a:r>
            <a:r>
              <a:rPr lang="ar-SA" dirty="0"/>
              <a:t>بموجب حوالات والمبالغ المودعة في مؤسسة النقد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15888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400" b="1" dirty="0"/>
              <a:t>الحسابات الحكومية – حسابات التسوية</a:t>
            </a:r>
            <a:endParaRPr lang="ar-SA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7620000" cy="5132040"/>
          </a:xfrm>
        </p:spPr>
        <p:txBody>
          <a:bodyPr>
            <a:normAutofit/>
          </a:bodyPr>
          <a:lstStyle/>
          <a:p>
            <a:r>
              <a:rPr lang="ar-SA" b="1" u="sng" dirty="0" smtClean="0"/>
              <a:t>ثالثا : الحسابات </a:t>
            </a:r>
            <a:r>
              <a:rPr lang="ar-SA" b="1" u="sng" dirty="0"/>
              <a:t>الوسيطة</a:t>
            </a:r>
            <a:r>
              <a:rPr lang="ar-SA" b="1" u="sng" dirty="0" smtClean="0"/>
              <a:t>:</a:t>
            </a:r>
            <a:endParaRPr lang="ar-SA" b="1" u="sng" dirty="0"/>
          </a:p>
          <a:p>
            <a:pPr lvl="1"/>
            <a:r>
              <a:rPr lang="ar-SA" dirty="0" smtClean="0"/>
              <a:t>تمثل </a:t>
            </a:r>
            <a:r>
              <a:rPr lang="ar-SA" dirty="0"/>
              <a:t>الحسبات </a:t>
            </a:r>
            <a:r>
              <a:rPr lang="ar-SA" dirty="0" smtClean="0"/>
              <a:t>التذكيرية </a:t>
            </a:r>
            <a:r>
              <a:rPr lang="ar-SA" dirty="0"/>
              <a:t>المتعلقة بالعمليات التي لم تستكمل بعد ومتابعة تسويتها في </a:t>
            </a:r>
            <a:r>
              <a:rPr lang="ar-SA" dirty="0" smtClean="0"/>
              <a:t>الدفاتر</a:t>
            </a:r>
            <a:endParaRPr lang="ar-SA" dirty="0"/>
          </a:p>
          <a:p>
            <a:pPr lvl="1"/>
            <a:r>
              <a:rPr lang="ar-SA" b="1" dirty="0"/>
              <a:t>وتشمل </a:t>
            </a:r>
            <a:r>
              <a:rPr lang="ar-SA" b="1" dirty="0" smtClean="0"/>
              <a:t>الحسابات </a:t>
            </a:r>
            <a:r>
              <a:rPr lang="ar-SA" b="1" dirty="0"/>
              <a:t>التالية:</a:t>
            </a:r>
          </a:p>
          <a:p>
            <a:pPr marL="868680" lvl="1" indent="-457200">
              <a:buFont typeface="+mj-lt"/>
              <a:buAutoNum type="arabicPeriod"/>
            </a:pPr>
            <a:r>
              <a:rPr lang="ar-SA" b="1" dirty="0" smtClean="0"/>
              <a:t>حسابات </a:t>
            </a:r>
            <a:r>
              <a:rPr lang="ar-SA" b="1" dirty="0"/>
              <a:t>أوامر </a:t>
            </a:r>
            <a:r>
              <a:rPr lang="ar-SA" b="1" dirty="0" smtClean="0"/>
              <a:t>الدفع</a:t>
            </a:r>
            <a:endParaRPr lang="ar-SA" b="1" dirty="0"/>
          </a:p>
          <a:p>
            <a:pPr lvl="2"/>
            <a:r>
              <a:rPr lang="ar-SA" dirty="0"/>
              <a:t>ي</a:t>
            </a:r>
            <a:r>
              <a:rPr lang="ar-SA" dirty="0" smtClean="0"/>
              <a:t>مثل هذا الحساب صافي قيمة اوامر اعتماد الصرف المطلوب صرفها عن طريق وزارة المالية بموجب شيكات مسحوبه على </a:t>
            </a:r>
            <a:r>
              <a:rPr lang="ar-SA" dirty="0"/>
              <a:t>مؤسسة </a:t>
            </a:r>
            <a:r>
              <a:rPr lang="ar-SA" dirty="0" smtClean="0"/>
              <a:t>النقد</a:t>
            </a:r>
          </a:p>
          <a:p>
            <a:pPr lvl="2"/>
            <a:r>
              <a:rPr lang="ar-SA" dirty="0" smtClean="0"/>
              <a:t>يجعل </a:t>
            </a:r>
            <a:r>
              <a:rPr lang="ar-SA" dirty="0"/>
              <a:t>هذا الحساب </a:t>
            </a:r>
            <a:r>
              <a:rPr lang="ar-SA" b="1" dirty="0"/>
              <a:t>دائناً</a:t>
            </a:r>
            <a:r>
              <a:rPr lang="ar-SA" dirty="0"/>
              <a:t> بصافي قيمة أوامر اعتماد الصرف و</a:t>
            </a:r>
            <a:r>
              <a:rPr lang="ar-SA" b="1" dirty="0"/>
              <a:t>مديناً</a:t>
            </a:r>
            <a:r>
              <a:rPr lang="ar-SA" dirty="0"/>
              <a:t> </a:t>
            </a:r>
            <a:r>
              <a:rPr lang="ar-SA" dirty="0" smtClean="0"/>
              <a:t>بالمبالغ التي يرد عنها تبليغ من</a:t>
            </a:r>
            <a:r>
              <a:rPr lang="ar-SA" dirty="0"/>
              <a:t> </a:t>
            </a:r>
            <a:r>
              <a:rPr lang="ar-SA" dirty="0" smtClean="0"/>
              <a:t>وزارة </a:t>
            </a:r>
            <a:r>
              <a:rPr lang="ar-SA" dirty="0"/>
              <a:t>المالية بتحويلها للصرف بموجب بشيكات مسحوبة على مؤسسة </a:t>
            </a:r>
            <a:r>
              <a:rPr lang="ar-SA" dirty="0" smtClean="0"/>
              <a:t>النقد</a:t>
            </a:r>
          </a:p>
          <a:p>
            <a:pPr marL="868680" lvl="1" indent="-457200">
              <a:buFont typeface="+mj-lt"/>
              <a:buAutoNum type="arabicPeriod"/>
            </a:pPr>
            <a:r>
              <a:rPr lang="ar-SA" b="1" dirty="0" smtClean="0"/>
              <a:t>حساب الشيكات</a:t>
            </a:r>
            <a:endParaRPr lang="ar-SA" b="1" dirty="0"/>
          </a:p>
          <a:p>
            <a:pPr lvl="2"/>
            <a:r>
              <a:rPr lang="ar-SA" dirty="0"/>
              <a:t>هذا الحساب </a:t>
            </a:r>
            <a:r>
              <a:rPr lang="ar-SA" dirty="0" smtClean="0"/>
              <a:t>يمثل صافي </a:t>
            </a:r>
            <a:r>
              <a:rPr lang="ar-SA" dirty="0"/>
              <a:t>قيمة اوامر اعتماد </a:t>
            </a:r>
            <a:r>
              <a:rPr lang="ar-SA" dirty="0" smtClean="0"/>
              <a:t>الصرف المطلوب </a:t>
            </a:r>
            <a:r>
              <a:rPr lang="ar-SA" dirty="0"/>
              <a:t>صرفها عن </a:t>
            </a:r>
            <a:r>
              <a:rPr lang="ar-SA" dirty="0" smtClean="0"/>
              <a:t>طريق مؤسسة النقد السعودي </a:t>
            </a:r>
            <a:r>
              <a:rPr lang="ar-SA" dirty="0"/>
              <a:t>أو أحد البنوك الوطنية بموجب شيكات مسحوبة على المؤسسة أو البنك.</a:t>
            </a:r>
          </a:p>
          <a:p>
            <a:pPr lvl="2"/>
            <a:r>
              <a:rPr lang="ar-SA" dirty="0" smtClean="0"/>
              <a:t>يجعل هذا الحساب </a:t>
            </a:r>
            <a:r>
              <a:rPr lang="ar-SA" b="1" dirty="0" smtClean="0"/>
              <a:t>دائنا</a:t>
            </a:r>
            <a:r>
              <a:rPr lang="ar-SA" dirty="0" smtClean="0"/>
              <a:t> بصافي </a:t>
            </a:r>
            <a:r>
              <a:rPr lang="ar-SA" dirty="0"/>
              <a:t>قيمة اوامر اعتماد الصرف </a:t>
            </a:r>
            <a:r>
              <a:rPr lang="ar-SA" dirty="0" smtClean="0"/>
              <a:t>و </a:t>
            </a:r>
            <a:r>
              <a:rPr lang="ar-SA" b="1" dirty="0" smtClean="0"/>
              <a:t>مدينا</a:t>
            </a:r>
            <a:r>
              <a:rPr lang="ar-SA" dirty="0" smtClean="0"/>
              <a:t> بالمبالغ المصروفه بموجب شيكات</a:t>
            </a:r>
            <a:endParaRPr lang="ar-SA" dirty="0"/>
          </a:p>
          <a:p>
            <a:pPr marL="777240" lvl="2" indent="0">
              <a:buNone/>
            </a:pP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124089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400" b="1" dirty="0"/>
              <a:t>الحسابات الحكومية – حسابات التسوية</a:t>
            </a:r>
            <a:endParaRPr lang="ar-SA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868680" lvl="1" indent="-457200">
              <a:buFont typeface="+mj-lt"/>
              <a:buAutoNum type="arabicPeriod" startAt="3"/>
            </a:pPr>
            <a:r>
              <a:rPr lang="ar-SA" b="1" dirty="0" smtClean="0"/>
              <a:t>حساب الحوالات</a:t>
            </a:r>
          </a:p>
          <a:p>
            <a:pPr lvl="2"/>
            <a:r>
              <a:rPr lang="ar-SA" b="1" dirty="0" smtClean="0"/>
              <a:t> </a:t>
            </a:r>
            <a:r>
              <a:rPr lang="ar-SA" dirty="0"/>
              <a:t>هذا الحساب يمثل صافي قيمة اوامر اعتماد الصرف المطلوب صرفها عن </a:t>
            </a:r>
            <a:r>
              <a:rPr lang="ar-SA" dirty="0" smtClean="0"/>
              <a:t>طريق صندوق الوزارة أو المصلحة أو الوحدة الحكومية بموجب حوالة مسحوبة على الصندوق</a:t>
            </a:r>
            <a:endParaRPr lang="ar-SA" dirty="0"/>
          </a:p>
          <a:p>
            <a:pPr lvl="2"/>
            <a:r>
              <a:rPr lang="ar-SA" dirty="0"/>
              <a:t>يجعل هذا الحساب </a:t>
            </a:r>
            <a:r>
              <a:rPr lang="ar-SA" b="1" dirty="0"/>
              <a:t>دائنا</a:t>
            </a:r>
            <a:r>
              <a:rPr lang="ar-SA" dirty="0"/>
              <a:t> بصافي قيمة اوامر اعتماد الصرف و </a:t>
            </a:r>
            <a:r>
              <a:rPr lang="ar-SA" b="1" dirty="0"/>
              <a:t>مدينا</a:t>
            </a:r>
            <a:r>
              <a:rPr lang="ar-SA" dirty="0"/>
              <a:t> بالمبالغ المصروفه بموجب </a:t>
            </a:r>
            <a:r>
              <a:rPr lang="ar-SA" dirty="0" smtClean="0"/>
              <a:t>حوالات</a:t>
            </a:r>
            <a:endParaRPr lang="ar-SA" dirty="0"/>
          </a:p>
          <a:p>
            <a:pPr marL="868680" lvl="1" indent="-457200">
              <a:buFont typeface="+mj-lt"/>
              <a:buAutoNum type="arabicPeriod" startAt="3"/>
            </a:pPr>
            <a:endParaRPr lang="ar-SA" b="1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95319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الرقابة المالية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/>
              <a:t>الرقابة المالية في الوحدات الحكومية : </a:t>
            </a:r>
            <a:endParaRPr lang="ar-SA" b="1" dirty="0" smtClean="0"/>
          </a:p>
          <a:p>
            <a:pPr lvl="1"/>
            <a:r>
              <a:rPr lang="ar-SA" dirty="0" smtClean="0"/>
              <a:t>هي مجموعة </a:t>
            </a:r>
            <a:r>
              <a:rPr lang="ar-SA" dirty="0"/>
              <a:t>الإجراءات والوسائل التي تتبع </a:t>
            </a:r>
            <a:r>
              <a:rPr lang="ar-SA" dirty="0" smtClean="0"/>
              <a:t>للتأكد من سلامة </a:t>
            </a:r>
            <a:r>
              <a:rPr lang="ar-SA" dirty="0"/>
              <a:t>التنفيذ والتحقق من تطبيق الأنظمة واللوائح والتعليمات </a:t>
            </a:r>
            <a:r>
              <a:rPr lang="ar-SA" dirty="0" smtClean="0"/>
              <a:t>بشكل </a:t>
            </a:r>
            <a:r>
              <a:rPr lang="ar-SA" dirty="0"/>
              <a:t>يؤدي إلى </a:t>
            </a:r>
            <a:r>
              <a:rPr lang="ar-SA" dirty="0" smtClean="0"/>
              <a:t>اكتشاف الأخطاء </a:t>
            </a:r>
            <a:r>
              <a:rPr lang="ar-SA" dirty="0"/>
              <a:t>أو المخالفات والعمل على علاجها وتفادي تكرار حدوثها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789742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400" b="1" dirty="0"/>
              <a:t>الحسابات الحكومية –  الحسابات </a:t>
            </a:r>
            <a:r>
              <a:rPr lang="ar-SA" sz="4400" b="1" dirty="0" smtClean="0"/>
              <a:t>المركزية </a:t>
            </a:r>
            <a:endParaRPr lang="ar-SA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2776"/>
            <a:ext cx="7620000" cy="4988024"/>
          </a:xfrm>
        </p:spPr>
        <p:txBody>
          <a:bodyPr/>
          <a:lstStyle/>
          <a:p>
            <a:r>
              <a:rPr lang="ar-SA" b="1" dirty="0"/>
              <a:t>الحسابات </a:t>
            </a:r>
            <a:r>
              <a:rPr lang="ar-SA" b="1" dirty="0" smtClean="0"/>
              <a:t>المركزية:</a:t>
            </a:r>
          </a:p>
          <a:p>
            <a:pPr lvl="1"/>
            <a:r>
              <a:rPr lang="ar-SA" dirty="0" smtClean="0"/>
              <a:t>هي حسابات تستخدمها </a:t>
            </a:r>
            <a:r>
              <a:rPr lang="ar-SA" u="sng" dirty="0" smtClean="0"/>
              <a:t>الادارة العامه للحسابات في وزارة المالية </a:t>
            </a:r>
            <a:r>
              <a:rPr lang="ar-SA" dirty="0" smtClean="0"/>
              <a:t>بهدف فرض الرقابة و الاشراف على عمليات تحصيل الايرادات و تسديد النفقات</a:t>
            </a:r>
          </a:p>
          <a:p>
            <a:pPr lvl="1"/>
            <a:r>
              <a:rPr lang="ar-SA" dirty="0" smtClean="0"/>
              <a:t>تشمل التالي :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جاري </a:t>
            </a:r>
            <a:r>
              <a:rPr lang="ar-SA" dirty="0" smtClean="0"/>
              <a:t>كل </a:t>
            </a:r>
            <a:r>
              <a:rPr lang="ar-SA" dirty="0"/>
              <a:t>وزارة أو مصلحة </a:t>
            </a:r>
            <a:r>
              <a:rPr lang="ar-SA" dirty="0" smtClean="0"/>
              <a:t>حكومية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جاري مؤسسة </a:t>
            </a:r>
            <a:r>
              <a:rPr lang="ar-SA" dirty="0" smtClean="0"/>
              <a:t>النقد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</a:t>
            </a:r>
            <a:r>
              <a:rPr lang="ar-SA" dirty="0" smtClean="0"/>
              <a:t>الاحتياطي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الاعتمادات </a:t>
            </a:r>
            <a:r>
              <a:rPr lang="ar-SA" dirty="0" smtClean="0"/>
              <a:t>المستندية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الشيكات </a:t>
            </a:r>
            <a:r>
              <a:rPr lang="ar-SA" dirty="0" smtClean="0"/>
              <a:t>المحجوزة</a:t>
            </a:r>
          </a:p>
          <a:p>
            <a:pPr marL="1120140" lvl="2" indent="-342900">
              <a:buFont typeface="+mj-lt"/>
              <a:buAutoNum type="arabicPeriod"/>
            </a:pPr>
            <a:r>
              <a:rPr lang="ar-SA" dirty="0"/>
              <a:t>حساب قروض تمويل </a:t>
            </a:r>
            <a:r>
              <a:rPr lang="ar-SA" dirty="0" smtClean="0"/>
              <a:t>الميزانية</a:t>
            </a:r>
          </a:p>
          <a:p>
            <a:pPr marL="1120140" lvl="2" indent="-342900">
              <a:buFont typeface="+mj-lt"/>
              <a:buAutoNum type="arabicPeriod"/>
            </a:pPr>
            <a:endParaRPr lang="ar-SA" dirty="0" smtClean="0"/>
          </a:p>
          <a:p>
            <a:pPr marL="1120140" lvl="2" indent="-342900">
              <a:buFont typeface="+mj-lt"/>
              <a:buAutoNum type="arabicPeriod"/>
            </a:pPr>
            <a:endParaRPr lang="ar-SA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09096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400" b="1" dirty="0"/>
              <a:t>الحسابات الحكومية –  الحسابات المركزية </a:t>
            </a:r>
            <a:endParaRPr lang="ar-SA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71500" indent="-457200">
              <a:buFont typeface="+mj-lt"/>
              <a:buAutoNum type="arabicPeriod"/>
            </a:pPr>
            <a:r>
              <a:rPr lang="ar-SA" b="1" dirty="0"/>
              <a:t>حساب جاري </a:t>
            </a:r>
            <a:r>
              <a:rPr lang="ar-SA" b="1" dirty="0" smtClean="0"/>
              <a:t>كل </a:t>
            </a:r>
            <a:r>
              <a:rPr lang="ar-SA" b="1" dirty="0"/>
              <a:t>وزارة أو مصلحة </a:t>
            </a:r>
            <a:r>
              <a:rPr lang="ar-SA" b="1" dirty="0" smtClean="0"/>
              <a:t>حكومية</a:t>
            </a:r>
            <a:endParaRPr lang="ar-SA" b="1" dirty="0"/>
          </a:p>
          <a:p>
            <a:pPr lvl="1"/>
            <a:r>
              <a:rPr lang="ar-SA" b="1" dirty="0" smtClean="0"/>
              <a:t> </a:t>
            </a:r>
            <a:r>
              <a:rPr lang="ar-SA" dirty="0" smtClean="0"/>
              <a:t>هذا </a:t>
            </a:r>
            <a:r>
              <a:rPr lang="ar-SA" dirty="0"/>
              <a:t>الحساب هو حساب رقابي يمثل مسحوبات وإيداعات الوزارات والمصالح </a:t>
            </a:r>
            <a:r>
              <a:rPr lang="ar-SA" dirty="0" smtClean="0"/>
              <a:t>الحكومية</a:t>
            </a:r>
            <a:endParaRPr lang="ar-SA" dirty="0"/>
          </a:p>
          <a:p>
            <a:pPr lvl="1"/>
            <a:r>
              <a:rPr lang="ar-SA" dirty="0" smtClean="0"/>
              <a:t>يجب </a:t>
            </a:r>
            <a:r>
              <a:rPr lang="ar-SA" dirty="0"/>
              <a:t>مطابقة هذا الحساب في نهاية </a:t>
            </a:r>
            <a:r>
              <a:rPr lang="ar-SA" dirty="0" smtClean="0"/>
              <a:t>كل </a:t>
            </a:r>
            <a:r>
              <a:rPr lang="ar-SA" dirty="0"/>
              <a:t>شهر وفي نهاية </a:t>
            </a:r>
            <a:r>
              <a:rPr lang="ar-SA" dirty="0" smtClean="0"/>
              <a:t>كل </a:t>
            </a:r>
            <a:r>
              <a:rPr lang="ar-SA" dirty="0"/>
              <a:t>سنة مالية مع رصيد جاري وزارة </a:t>
            </a:r>
            <a:r>
              <a:rPr lang="ar-SA" dirty="0" smtClean="0"/>
              <a:t>المالية لدى </a:t>
            </a:r>
            <a:r>
              <a:rPr lang="ar-SA" dirty="0"/>
              <a:t>الجهات </a:t>
            </a:r>
            <a:r>
              <a:rPr lang="ar-SA" dirty="0" smtClean="0"/>
              <a:t>الحكومية</a:t>
            </a:r>
            <a:endParaRPr lang="ar-SA" dirty="0"/>
          </a:p>
          <a:p>
            <a:pPr lvl="1"/>
            <a:r>
              <a:rPr lang="ar-SA" dirty="0" smtClean="0"/>
              <a:t>يجعل </a:t>
            </a:r>
            <a:r>
              <a:rPr lang="ar-SA" dirty="0"/>
              <a:t>هذا الحساب </a:t>
            </a:r>
            <a:r>
              <a:rPr lang="ar-SA" b="1" dirty="0"/>
              <a:t>مديناً </a:t>
            </a:r>
            <a:r>
              <a:rPr lang="ar-SA" dirty="0"/>
              <a:t>بالمبالغ المسحوبة بموجب شيكات على مؤسسة النقد أو عند فتح أو الإضافة على الاعتمادات </a:t>
            </a:r>
            <a:r>
              <a:rPr lang="ar-SA" dirty="0" smtClean="0"/>
              <a:t>المستندية</a:t>
            </a:r>
          </a:p>
          <a:p>
            <a:pPr lvl="1"/>
            <a:r>
              <a:rPr lang="ar-SA" dirty="0"/>
              <a:t>يجعل هذا الحساب </a:t>
            </a:r>
            <a:r>
              <a:rPr lang="ar-SA" b="1" dirty="0" smtClean="0"/>
              <a:t>دائناً </a:t>
            </a:r>
            <a:r>
              <a:rPr lang="ar-SA" dirty="0" smtClean="0"/>
              <a:t>بالمبالغ التي  تودع في مؤسسة النقد أو عند الغاء او تخفيض الاعتمادات المستندية 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98298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400" b="1" dirty="0"/>
              <a:t>الحسابات الحكومية –  الحسابات المركزية </a:t>
            </a:r>
            <a:endParaRPr lang="ar-SA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71500" indent="-457200">
              <a:buFont typeface="+mj-lt"/>
              <a:buAutoNum type="arabicPeriod" startAt="2"/>
            </a:pPr>
            <a:r>
              <a:rPr lang="ar-SA" b="1" dirty="0"/>
              <a:t>حساب جاري مؤسسة </a:t>
            </a:r>
            <a:r>
              <a:rPr lang="ar-SA" b="1" dirty="0" smtClean="0"/>
              <a:t>النقد</a:t>
            </a:r>
            <a:endParaRPr lang="ar-SA" b="1" dirty="0"/>
          </a:p>
          <a:p>
            <a:pPr lvl="1"/>
            <a:r>
              <a:rPr lang="ar-SA" dirty="0" smtClean="0"/>
              <a:t>هذا </a:t>
            </a:r>
            <a:r>
              <a:rPr lang="ar-SA" dirty="0"/>
              <a:t>الحساب هو حساب وسيط </a:t>
            </a:r>
            <a:r>
              <a:rPr lang="ar-SA" dirty="0" smtClean="0"/>
              <a:t>يقيد فيه مسحوبات و ايداعات الوزارات و المصالح الحكومية لدى مؤسسه النقد</a:t>
            </a:r>
            <a:endParaRPr lang="ar-SA" dirty="0"/>
          </a:p>
          <a:p>
            <a:pPr lvl="1"/>
            <a:r>
              <a:rPr lang="ar-SA" dirty="0" smtClean="0"/>
              <a:t>يجب </a:t>
            </a:r>
            <a:r>
              <a:rPr lang="ar-SA" dirty="0"/>
              <a:t>أن تتم مطابقة هذا الحساب مع رصيد جاري الحكومة </a:t>
            </a:r>
            <a:r>
              <a:rPr lang="ar-SA" dirty="0" smtClean="0"/>
              <a:t>( جاري المالية) لدى مؤسسة النقد نهاية </a:t>
            </a:r>
            <a:r>
              <a:rPr lang="ar-SA" dirty="0"/>
              <a:t>ك</a:t>
            </a:r>
            <a:r>
              <a:rPr lang="ar-SA" dirty="0" smtClean="0"/>
              <a:t>ل </a:t>
            </a:r>
            <a:r>
              <a:rPr lang="ar-SA" dirty="0"/>
              <a:t>شهر وفي نهاية </a:t>
            </a:r>
            <a:r>
              <a:rPr lang="ar-SA" dirty="0" smtClean="0"/>
              <a:t>كل </a:t>
            </a:r>
            <a:r>
              <a:rPr lang="ar-SA" dirty="0"/>
              <a:t>سنة </a:t>
            </a:r>
            <a:r>
              <a:rPr lang="ar-SA" dirty="0" smtClean="0"/>
              <a:t>مالية</a:t>
            </a:r>
            <a:endParaRPr lang="ar-SA" dirty="0"/>
          </a:p>
          <a:p>
            <a:pPr lvl="1"/>
            <a:r>
              <a:rPr lang="ar-SA" dirty="0" smtClean="0"/>
              <a:t>يجعل </a:t>
            </a:r>
            <a:r>
              <a:rPr lang="ar-SA" dirty="0"/>
              <a:t>هذا الحساب </a:t>
            </a:r>
            <a:r>
              <a:rPr lang="ar-SA" b="1" dirty="0"/>
              <a:t>مديناً </a:t>
            </a:r>
            <a:r>
              <a:rPr lang="ar-SA" dirty="0"/>
              <a:t>بالمبالغ </a:t>
            </a:r>
            <a:r>
              <a:rPr lang="ar-SA" dirty="0" smtClean="0"/>
              <a:t>التالية:</a:t>
            </a:r>
          </a:p>
          <a:p>
            <a:pPr lvl="2"/>
            <a:r>
              <a:rPr lang="ar-SA" dirty="0"/>
              <a:t>ا</a:t>
            </a:r>
            <a:r>
              <a:rPr lang="ar-SA" dirty="0" smtClean="0"/>
              <a:t>يداعات الوزارات </a:t>
            </a:r>
            <a:r>
              <a:rPr lang="ar-SA" dirty="0"/>
              <a:t>والمصالح الحكومي في مؤسسه </a:t>
            </a:r>
            <a:r>
              <a:rPr lang="ar-SA" dirty="0" smtClean="0"/>
              <a:t>النقد</a:t>
            </a:r>
          </a:p>
          <a:p>
            <a:pPr lvl="2"/>
            <a:r>
              <a:rPr lang="ar-SA" dirty="0" smtClean="0"/>
              <a:t>ما يلغى من الاعتمادات المستنديه او من الشيكات </a:t>
            </a:r>
            <a:r>
              <a:rPr lang="ar-SA" dirty="0"/>
              <a:t>المحجوزة او مبالغ قروض تمويل </a:t>
            </a:r>
            <a:r>
              <a:rPr lang="ar-SA" dirty="0" smtClean="0"/>
              <a:t>الخزينة او المبالغ </a:t>
            </a:r>
            <a:r>
              <a:rPr lang="ar-SA" dirty="0"/>
              <a:t>النقدية المتوفرة في حساب جاري الحكومة لدي </a:t>
            </a:r>
            <a:r>
              <a:rPr lang="ar-SA" dirty="0" smtClean="0"/>
              <a:t>المؤسسة</a:t>
            </a:r>
            <a:endParaRPr lang="ar-SA" dirty="0"/>
          </a:p>
          <a:p>
            <a:pPr lvl="1"/>
            <a:r>
              <a:rPr lang="ar-SA" dirty="0" smtClean="0"/>
              <a:t>يجعل هذا الحساب </a:t>
            </a:r>
            <a:r>
              <a:rPr lang="ar-SA" b="1" dirty="0" smtClean="0"/>
              <a:t>دائنا</a:t>
            </a:r>
            <a:r>
              <a:rPr lang="ar-SA" dirty="0" smtClean="0"/>
              <a:t> :</a:t>
            </a:r>
          </a:p>
          <a:p>
            <a:pPr lvl="2"/>
            <a:r>
              <a:rPr lang="ar-SA" dirty="0" smtClean="0"/>
              <a:t>بالمسحوبات من مؤسسة النقد بموجب شيكات</a:t>
            </a:r>
          </a:p>
          <a:p>
            <a:pPr lvl="2"/>
            <a:r>
              <a:rPr lang="ar-SA" dirty="0" smtClean="0"/>
              <a:t>قيمة الشيكات المحجوزة التي لم يتقدم اصحابها لصرف قيمتها قبل انتهاء السنه المالية او التي يتم حجز قيمتها في حساب التأمينات ( اعتمادات مستندية )</a:t>
            </a:r>
            <a:r>
              <a:rPr lang="en-US" dirty="0" smtClean="0">
                <a:solidFill>
                  <a:srgbClr val="FF0000"/>
                </a:solidFill>
              </a:rPr>
              <a:t>*</a:t>
            </a:r>
            <a:endParaRPr lang="ar-SA" dirty="0">
              <a:solidFill>
                <a:srgbClr val="FF0000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15577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400" b="1" dirty="0"/>
              <a:t>الحسابات الحكومية –  الحسابات المركزية </a:t>
            </a:r>
            <a:endParaRPr lang="ar-SA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7620000" cy="5060032"/>
          </a:xfrm>
        </p:spPr>
        <p:txBody>
          <a:bodyPr>
            <a:normAutofit/>
          </a:bodyPr>
          <a:lstStyle/>
          <a:p>
            <a:pPr marL="571500" indent="-457200">
              <a:buFont typeface="+mj-lt"/>
              <a:buAutoNum type="arabicPeriod" startAt="3"/>
            </a:pPr>
            <a:r>
              <a:rPr lang="ar-SA" b="1" dirty="0"/>
              <a:t>حساب الاحتياطي </a:t>
            </a:r>
          </a:p>
          <a:p>
            <a:pPr lvl="1"/>
            <a:r>
              <a:rPr lang="ar-SA" dirty="0" smtClean="0"/>
              <a:t>يمثل </a:t>
            </a:r>
            <a:r>
              <a:rPr lang="ar-SA" dirty="0"/>
              <a:t>هذا الحساب حقوق الدولة لدى الغير والتي من ضمنها أرصدة </a:t>
            </a:r>
            <a:r>
              <a:rPr lang="ar-SA" dirty="0" smtClean="0"/>
              <a:t>الدوله النقدية في مؤسسة النقد مخصوما منها </a:t>
            </a:r>
            <a:r>
              <a:rPr lang="ar-SA" dirty="0"/>
              <a:t>التزامات الدولة </a:t>
            </a:r>
            <a:r>
              <a:rPr lang="ar-SA" dirty="0" smtClean="0"/>
              <a:t>للغير</a:t>
            </a:r>
          </a:p>
          <a:p>
            <a:pPr lvl="1"/>
            <a:r>
              <a:rPr lang="ar-SA" dirty="0"/>
              <a:t>هناك نوعين من </a:t>
            </a:r>
            <a:r>
              <a:rPr lang="ar-SA" dirty="0" smtClean="0"/>
              <a:t>الاحتياطيات :</a:t>
            </a:r>
          </a:p>
          <a:p>
            <a:pPr marL="1120140" lvl="2" indent="-342900">
              <a:buFont typeface="+mj-lt"/>
              <a:buAutoNum type="alphaUcPeriod"/>
            </a:pPr>
            <a:r>
              <a:rPr lang="ar-SA" b="1" dirty="0"/>
              <a:t>الإحتياطي النقدي:</a:t>
            </a:r>
          </a:p>
          <a:p>
            <a:pPr lvl="2"/>
            <a:r>
              <a:rPr lang="ar-SA" dirty="0"/>
              <a:t>يمثل هذا الحساب الوفورات النقدية الموجودة </a:t>
            </a:r>
            <a:r>
              <a:rPr lang="ar-SA" dirty="0" smtClean="0"/>
              <a:t>لدى مؤسسة </a:t>
            </a:r>
            <a:r>
              <a:rPr lang="ar-SA" dirty="0"/>
              <a:t>النقد في نهاية </a:t>
            </a:r>
            <a:r>
              <a:rPr lang="ar-SA" dirty="0" smtClean="0"/>
              <a:t>السنة</a:t>
            </a:r>
          </a:p>
          <a:p>
            <a:pPr lvl="2"/>
            <a:r>
              <a:rPr lang="ar-SA" dirty="0" smtClean="0"/>
              <a:t> يعني </a:t>
            </a:r>
            <a:r>
              <a:rPr lang="ar-SA" dirty="0"/>
              <a:t>وجود </a:t>
            </a:r>
            <a:r>
              <a:rPr lang="ar-SA" dirty="0" smtClean="0"/>
              <a:t>زيادة في </a:t>
            </a:r>
            <a:r>
              <a:rPr lang="ar-SA" dirty="0"/>
              <a:t>الإيداعات (المقبوضات ) عن </a:t>
            </a:r>
            <a:r>
              <a:rPr lang="ar-SA" dirty="0" smtClean="0"/>
              <a:t>المسحوبات (المدفوعات </a:t>
            </a:r>
            <a:r>
              <a:rPr lang="ar-SA" dirty="0"/>
              <a:t>) </a:t>
            </a:r>
            <a:endParaRPr lang="ar-SA" dirty="0" smtClean="0"/>
          </a:p>
          <a:p>
            <a:pPr lvl="2"/>
            <a:r>
              <a:rPr lang="ar-SA" dirty="0" smtClean="0"/>
              <a:t>يتم </a:t>
            </a:r>
            <a:r>
              <a:rPr lang="ar-SA" dirty="0"/>
              <a:t>وضع الوفورات في حساب </a:t>
            </a:r>
            <a:r>
              <a:rPr lang="ar-SA" dirty="0" smtClean="0"/>
              <a:t>جاري الحكومة </a:t>
            </a:r>
            <a:r>
              <a:rPr lang="ar-SA" dirty="0"/>
              <a:t>لدى مؤسسة النقد بجعله مدينا وجعل </a:t>
            </a:r>
            <a:r>
              <a:rPr lang="ar-SA" dirty="0" smtClean="0"/>
              <a:t>حساب الاحتياطي </a:t>
            </a:r>
            <a:r>
              <a:rPr lang="ar-SA" dirty="0"/>
              <a:t>النقدي </a:t>
            </a:r>
            <a:r>
              <a:rPr lang="ar-SA" dirty="0" smtClean="0"/>
              <a:t>دائناً</a:t>
            </a:r>
          </a:p>
          <a:p>
            <a:pPr marL="1120140" lvl="2" indent="-342900">
              <a:buFont typeface="+mj-lt"/>
              <a:buAutoNum type="alphaUcPeriod" startAt="2"/>
            </a:pPr>
            <a:r>
              <a:rPr lang="ar-SA" b="1" dirty="0"/>
              <a:t>الاحتياطي العام:</a:t>
            </a:r>
          </a:p>
          <a:p>
            <a:pPr lvl="2"/>
            <a:r>
              <a:rPr lang="ar-SA" dirty="0"/>
              <a:t>يتكون هذا الاحتياطي من الوفورات </a:t>
            </a:r>
            <a:r>
              <a:rPr lang="ar-SA" dirty="0" smtClean="0"/>
              <a:t>الحقيقية لجميع </a:t>
            </a:r>
            <a:r>
              <a:rPr lang="ar-SA" dirty="0"/>
              <a:t>السنوات المالية بعد استبعاد أي </a:t>
            </a:r>
            <a:r>
              <a:rPr lang="ar-SA" dirty="0" smtClean="0"/>
              <a:t>عجز يكون </a:t>
            </a:r>
            <a:r>
              <a:rPr lang="ar-SA" dirty="0"/>
              <a:t>قد تحقق في سنة مالية أو </a:t>
            </a:r>
            <a:r>
              <a:rPr lang="ar-SA" dirty="0" smtClean="0"/>
              <a:t>أكثر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5682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400" b="1" dirty="0"/>
              <a:t>الحسابات الحكومية –  الحسابات المركزية </a:t>
            </a:r>
            <a:endParaRPr lang="ar-SA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2776"/>
            <a:ext cx="7620000" cy="4988024"/>
          </a:xfrm>
        </p:spPr>
        <p:txBody>
          <a:bodyPr/>
          <a:lstStyle/>
          <a:p>
            <a:pPr marL="571500" indent="-457200">
              <a:buFont typeface="+mj-lt"/>
              <a:buAutoNum type="arabicPeriod" startAt="4"/>
            </a:pPr>
            <a:r>
              <a:rPr lang="ar-SA" b="1" dirty="0" smtClean="0"/>
              <a:t>حساب </a:t>
            </a:r>
            <a:r>
              <a:rPr lang="ar-SA" b="1" dirty="0"/>
              <a:t>الاعتمادات </a:t>
            </a:r>
            <a:r>
              <a:rPr lang="ar-SA" b="1" dirty="0" smtClean="0"/>
              <a:t>المستندية</a:t>
            </a:r>
          </a:p>
          <a:p>
            <a:pPr lvl="1"/>
            <a:r>
              <a:rPr lang="ar-SA" dirty="0" smtClean="0"/>
              <a:t>هي الاعتمادات </a:t>
            </a:r>
            <a:r>
              <a:rPr lang="ar-SA" dirty="0"/>
              <a:t>التي تقوم مؤسسة النقد بفتحها لدى </a:t>
            </a:r>
            <a:r>
              <a:rPr lang="ar-SA" dirty="0" smtClean="0"/>
              <a:t>مراسليها في الخارج بناءا على تعليمات </a:t>
            </a:r>
            <a:r>
              <a:rPr lang="ar-SA" dirty="0"/>
              <a:t>تصدر من وزارة المالية لتنفيذ أغراض محدودة </a:t>
            </a:r>
          </a:p>
          <a:p>
            <a:pPr lvl="1"/>
            <a:r>
              <a:rPr lang="ar-SA" dirty="0" smtClean="0"/>
              <a:t>يجعل </a:t>
            </a:r>
            <a:r>
              <a:rPr lang="ar-SA" dirty="0"/>
              <a:t>حسابات الاعتمادات المستندية </a:t>
            </a:r>
            <a:r>
              <a:rPr lang="ar-SA" b="1" dirty="0" smtClean="0"/>
              <a:t>دائنا </a:t>
            </a:r>
            <a:r>
              <a:rPr lang="ar-SA" dirty="0" smtClean="0"/>
              <a:t>بالمبالغ التي تم بها فتح الاعتماد المستندي</a:t>
            </a:r>
            <a:endParaRPr lang="ar-SA" dirty="0"/>
          </a:p>
          <a:p>
            <a:pPr lvl="1"/>
            <a:r>
              <a:rPr lang="ar-SA" dirty="0" smtClean="0"/>
              <a:t>يجعل </a:t>
            </a:r>
            <a:r>
              <a:rPr lang="ar-SA" b="1" dirty="0"/>
              <a:t>مديناً</a:t>
            </a:r>
            <a:r>
              <a:rPr lang="ar-SA" dirty="0"/>
              <a:t> </a:t>
            </a:r>
            <a:r>
              <a:rPr lang="ar-SA" dirty="0" smtClean="0"/>
              <a:t>ب:</a:t>
            </a:r>
          </a:p>
          <a:p>
            <a:pPr lvl="2"/>
            <a:r>
              <a:rPr lang="ar-SA" dirty="0" smtClean="0"/>
              <a:t>المبالغ التي صرفها من قبل مؤسسة النقد من حساب التأمينات _ مقابل اعتمادات مستندية  الممسوك من قبل مؤسسة النقد </a:t>
            </a:r>
            <a:r>
              <a:rPr lang="ar-SA" dirty="0" smtClean="0">
                <a:solidFill>
                  <a:srgbClr val="FF0000"/>
                </a:solidFill>
              </a:rPr>
              <a:t>*</a:t>
            </a:r>
            <a:endParaRPr lang="ar-SA" dirty="0">
              <a:solidFill>
                <a:srgbClr val="FF0000"/>
              </a:solidFill>
            </a:endParaRPr>
          </a:p>
          <a:p>
            <a:pPr lvl="2"/>
            <a:r>
              <a:rPr lang="ar-SA" dirty="0" smtClean="0"/>
              <a:t> المبالغ الخاصه بالاعتمادات </a:t>
            </a:r>
            <a:r>
              <a:rPr lang="ar-SA" dirty="0"/>
              <a:t>الملغية أو المخفضة مقابل </a:t>
            </a:r>
            <a:r>
              <a:rPr lang="ar-SA" dirty="0" smtClean="0"/>
              <a:t>اضافتها الى </a:t>
            </a:r>
            <a:r>
              <a:rPr lang="ar-SA" dirty="0"/>
              <a:t>حساب </a:t>
            </a:r>
            <a:r>
              <a:rPr lang="ar-SA" dirty="0" smtClean="0"/>
              <a:t>التأمينات </a:t>
            </a:r>
            <a:r>
              <a:rPr lang="ar-SA" dirty="0"/>
              <a:t>_ مقابل اعتمادات مستندية </a:t>
            </a:r>
            <a:r>
              <a:rPr lang="en-US" dirty="0" smtClean="0">
                <a:solidFill>
                  <a:srgbClr val="FF0000"/>
                </a:solidFill>
              </a:rPr>
              <a:t>*</a:t>
            </a:r>
            <a:endParaRPr lang="ar-SA" dirty="0">
              <a:solidFill>
                <a:srgbClr val="FF0000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50523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400" b="1" dirty="0"/>
              <a:t>الحسابات الحكومية –  الحسابات المركزية </a:t>
            </a:r>
            <a:endParaRPr lang="ar-SA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71500" indent="-457200">
              <a:buFont typeface="+mj-lt"/>
              <a:buAutoNum type="arabicPeriod" startAt="5"/>
            </a:pPr>
            <a:r>
              <a:rPr lang="ar-SA" b="1" dirty="0" smtClean="0"/>
              <a:t> </a:t>
            </a:r>
            <a:r>
              <a:rPr lang="ar-SA" b="1" dirty="0"/>
              <a:t>حساب الشيكات </a:t>
            </a:r>
            <a:r>
              <a:rPr lang="ar-SA" b="1" dirty="0" smtClean="0"/>
              <a:t>المحجوزة</a:t>
            </a:r>
            <a:endParaRPr lang="ar-SA" b="1" dirty="0"/>
          </a:p>
          <a:p>
            <a:pPr lvl="1"/>
            <a:r>
              <a:rPr lang="ar-SA" dirty="0" smtClean="0"/>
              <a:t>يمثل </a:t>
            </a:r>
            <a:r>
              <a:rPr lang="ar-SA" dirty="0"/>
              <a:t>هذا الحساب إجمالي مبالغ الشيكات </a:t>
            </a:r>
            <a:r>
              <a:rPr lang="ar-SA" dirty="0" smtClean="0"/>
              <a:t>التي لم يتقدم اصحابها لصرفها من مؤسسة النقد حتى نهاية السنه المالية</a:t>
            </a:r>
          </a:p>
          <a:p>
            <a:pPr lvl="1"/>
            <a:r>
              <a:rPr lang="ar-SA" dirty="0" smtClean="0"/>
              <a:t>يجعل </a:t>
            </a:r>
            <a:r>
              <a:rPr lang="ar-SA" b="1" dirty="0" smtClean="0"/>
              <a:t>مدينا</a:t>
            </a:r>
            <a:r>
              <a:rPr lang="ar-SA" dirty="0" smtClean="0"/>
              <a:t> بقيمة الشيكات التي </a:t>
            </a:r>
            <a:r>
              <a:rPr lang="ar-SA" dirty="0"/>
              <a:t>لم تصرف حتى نهاية </a:t>
            </a:r>
            <a:r>
              <a:rPr lang="ar-SA" dirty="0" smtClean="0"/>
              <a:t>السنه و ورود اشعار من مؤسسة النقد بفتح مثل هذا الحساب في سجلاتها</a:t>
            </a:r>
          </a:p>
          <a:p>
            <a:pPr lvl="1"/>
            <a:r>
              <a:rPr lang="ar-SA" dirty="0" smtClean="0"/>
              <a:t>و يجعل </a:t>
            </a:r>
            <a:r>
              <a:rPr lang="ar-SA" b="1" dirty="0" smtClean="0"/>
              <a:t>دائنا</a:t>
            </a:r>
            <a:r>
              <a:rPr lang="ar-SA" dirty="0" smtClean="0"/>
              <a:t> باجمالي مبالغ الشيكات التي مضى عليها 3 سنوات دون صرفها و تمت اضافتها لحساب جاري الحكومة لدي </a:t>
            </a:r>
            <a:r>
              <a:rPr lang="ar-SA" dirty="0"/>
              <a:t>مؤسسة </a:t>
            </a:r>
            <a:r>
              <a:rPr lang="ar-SA" dirty="0" smtClean="0"/>
              <a:t>النقد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4466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z="4400" b="1" dirty="0"/>
              <a:t>الحسابات الحكومية –  الحسابات المركزية </a:t>
            </a:r>
            <a:endParaRPr lang="ar-SA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71500" indent="-457200">
              <a:buFont typeface="+mj-lt"/>
              <a:buAutoNum type="arabicPeriod" startAt="6"/>
            </a:pPr>
            <a:r>
              <a:rPr lang="ar-SA" b="1" dirty="0"/>
              <a:t>حساب قروض تمويل </a:t>
            </a:r>
            <a:r>
              <a:rPr lang="ar-SA" b="1" dirty="0" smtClean="0"/>
              <a:t>الميزانية</a:t>
            </a:r>
            <a:endParaRPr lang="ar-SA" b="1" dirty="0"/>
          </a:p>
          <a:p>
            <a:pPr lvl="1"/>
            <a:r>
              <a:rPr lang="ar-SA" dirty="0" smtClean="0"/>
              <a:t>يمثل </a:t>
            </a:r>
            <a:r>
              <a:rPr lang="ar-SA" dirty="0"/>
              <a:t>هذا الحساب المبالغ التي تقوم مؤسسة النقد العربي السعودي بتحصيلها نيابةً عن الحكومة وفقاً </a:t>
            </a:r>
            <a:r>
              <a:rPr lang="ar-SA" dirty="0" smtClean="0"/>
              <a:t>للاتفاقيات التي </a:t>
            </a:r>
            <a:r>
              <a:rPr lang="ar-SA" dirty="0"/>
              <a:t>تبرم </a:t>
            </a:r>
            <a:r>
              <a:rPr lang="ar-SA" dirty="0" smtClean="0"/>
              <a:t>لذلك</a:t>
            </a:r>
            <a:endParaRPr lang="ar-SA" dirty="0"/>
          </a:p>
          <a:p>
            <a:pPr lvl="1"/>
            <a:r>
              <a:rPr lang="ar-SA" b="1" u="sng" dirty="0"/>
              <a:t>في حالة تحصيل مؤسسة النقد </a:t>
            </a:r>
            <a:r>
              <a:rPr lang="ar-SA" b="1" u="sng" dirty="0" smtClean="0"/>
              <a:t>للقروض</a:t>
            </a:r>
            <a:endParaRPr lang="ar-SA" b="1" u="sng" dirty="0"/>
          </a:p>
          <a:p>
            <a:pPr marL="777240" lvl="2" indent="0">
              <a:buNone/>
            </a:pPr>
            <a:r>
              <a:rPr lang="ar-SA" b="1" dirty="0"/>
              <a:t>** من ح / جاري مؤسسة النقد</a:t>
            </a:r>
          </a:p>
          <a:p>
            <a:pPr marL="777240" lvl="2" indent="0">
              <a:buNone/>
            </a:pPr>
            <a:r>
              <a:rPr lang="ar-SA" b="1" dirty="0"/>
              <a:t>** إلى ح / القروض الداخلية </a:t>
            </a:r>
            <a:r>
              <a:rPr lang="ar-SA" b="1" dirty="0" smtClean="0"/>
              <a:t>لتمويل الميزانية</a:t>
            </a:r>
          </a:p>
          <a:p>
            <a:pPr lvl="1"/>
            <a:endParaRPr lang="ar-SA" b="1" dirty="0"/>
          </a:p>
          <a:p>
            <a:pPr lvl="1"/>
            <a:r>
              <a:rPr lang="ar-SA" b="1" u="sng" dirty="0"/>
              <a:t>في حالة إصدار شيك باسم المقرض</a:t>
            </a:r>
          </a:p>
          <a:p>
            <a:pPr lvl="1"/>
            <a:r>
              <a:rPr lang="ar-SA" b="1" dirty="0"/>
              <a:t>** من ح / القروض الداخلية لتمويل الميزانية</a:t>
            </a:r>
          </a:p>
          <a:p>
            <a:pPr lvl="1"/>
            <a:r>
              <a:rPr lang="ar-SA" b="1" dirty="0"/>
              <a:t>** إلى ح / جاري مؤسسة النقد</a:t>
            </a:r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8004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المصادر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المحاسبه الحكوميه للدكتور سلطان بن محمد بن علي السلطان</a:t>
            </a:r>
          </a:p>
          <a:p>
            <a:r>
              <a:rPr lang="ar-SA" dirty="0"/>
              <a:t>ملخص (المحاسبه الحكوميه ) للاستاذه ايمان العقيل </a:t>
            </a:r>
          </a:p>
          <a:p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>
                <a:solidFill>
                  <a:srgbClr val="DFDCB7"/>
                </a:solidFill>
              </a:rPr>
              <a:t>Done by Kayan albalawi</a:t>
            </a:r>
            <a:endParaRPr lang="ar-SA">
              <a:solidFill>
                <a:srgbClr val="DFDCB7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00446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الرقابة المالية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ar-SA" b="1" dirty="0" smtClean="0"/>
              <a:t>مقومات فاعلية وكفاءة الرقابة المالية الحكومية :</a:t>
            </a:r>
          </a:p>
          <a:p>
            <a:pPr marL="411480" lvl="1" indent="0">
              <a:buNone/>
            </a:pPr>
            <a:r>
              <a:rPr lang="ar-SA" dirty="0" smtClean="0"/>
              <a:t>1. وجود </a:t>
            </a:r>
            <a:r>
              <a:rPr lang="ar-SA" dirty="0"/>
              <a:t>ميزانية تقديرية معدة بدقة </a:t>
            </a:r>
          </a:p>
          <a:p>
            <a:pPr marL="411480" lvl="1" indent="0">
              <a:buNone/>
            </a:pPr>
            <a:r>
              <a:rPr lang="ar-SA" b="1" dirty="0"/>
              <a:t>2. </a:t>
            </a:r>
            <a:r>
              <a:rPr lang="ar-SA" dirty="0"/>
              <a:t>وجود هيكل تنظيمي سليم يكفل التحديد الواضح للاختصاصات والمسئوليات لكل مستوى</a:t>
            </a:r>
          </a:p>
          <a:p>
            <a:pPr marL="411480" lvl="1" indent="0">
              <a:buNone/>
            </a:pPr>
            <a:r>
              <a:rPr lang="ar-SA" dirty="0"/>
              <a:t>تنظيمي أو فرد </a:t>
            </a:r>
          </a:p>
          <a:p>
            <a:pPr marL="411480" lvl="1" indent="0">
              <a:buNone/>
            </a:pPr>
            <a:r>
              <a:rPr lang="ar-SA" b="1" dirty="0"/>
              <a:t>3. </a:t>
            </a:r>
            <a:r>
              <a:rPr lang="ar-SA" dirty="0"/>
              <a:t>وجود نظام معلومات محاسبي سليم يستطيع توفير </a:t>
            </a:r>
            <a:r>
              <a:rPr lang="ar-SA" dirty="0" smtClean="0"/>
              <a:t>كافة </a:t>
            </a:r>
            <a:r>
              <a:rPr lang="ar-SA" dirty="0"/>
              <a:t>المعلومات المطلوبة للقيام بعملية</a:t>
            </a:r>
          </a:p>
          <a:p>
            <a:pPr marL="411480" lvl="1" indent="0">
              <a:buNone/>
            </a:pPr>
            <a:r>
              <a:rPr lang="ar-SA" dirty="0"/>
              <a:t>الرقابة </a:t>
            </a:r>
          </a:p>
          <a:p>
            <a:pPr marL="411480" lvl="1" indent="0">
              <a:buNone/>
            </a:pPr>
            <a:r>
              <a:rPr lang="ar-SA" b="1" dirty="0"/>
              <a:t>4. </a:t>
            </a:r>
            <a:r>
              <a:rPr lang="ar-SA" dirty="0"/>
              <a:t>وجود مجموعة من الأفراد مؤهلين تأهيلا </a:t>
            </a:r>
            <a:r>
              <a:rPr lang="ar-SA" dirty="0" smtClean="0"/>
              <a:t>كافيا </a:t>
            </a:r>
            <a:r>
              <a:rPr lang="ar-SA" dirty="0"/>
              <a:t>للقيام بالأعمال المالية والرقابية </a:t>
            </a:r>
            <a:endParaRPr lang="ar-SA" dirty="0" smtClean="0"/>
          </a:p>
          <a:p>
            <a:pPr marL="411480" lvl="1" indent="0">
              <a:buNone/>
            </a:pPr>
            <a:r>
              <a:rPr lang="ar-SA" b="1" dirty="0" smtClean="0"/>
              <a:t>5</a:t>
            </a:r>
            <a:r>
              <a:rPr lang="ar-SA" b="1" dirty="0"/>
              <a:t>. </a:t>
            </a:r>
            <a:r>
              <a:rPr lang="ar-SA" dirty="0"/>
              <a:t>وجود نظام سليم وفعال للرقابة الداخلية </a:t>
            </a:r>
          </a:p>
          <a:p>
            <a:pPr marL="411480" lvl="1" indent="0">
              <a:buNone/>
            </a:pPr>
            <a:r>
              <a:rPr lang="ar-SA" b="1" dirty="0"/>
              <a:t>6. </a:t>
            </a:r>
            <a:r>
              <a:rPr lang="ar-SA" dirty="0"/>
              <a:t>وجود تنسيق </a:t>
            </a:r>
            <a:r>
              <a:rPr lang="ar-SA" dirty="0" smtClean="0"/>
              <a:t>كامل </a:t>
            </a:r>
            <a:r>
              <a:rPr lang="ar-SA" dirty="0"/>
              <a:t>بين أجهزة الرقابة الخارجية المختلفة من جهة وأجهزة الرقابة</a:t>
            </a:r>
          </a:p>
          <a:p>
            <a:pPr marL="411480" lvl="1" indent="0">
              <a:buNone/>
            </a:pPr>
            <a:r>
              <a:rPr lang="ar-SA" dirty="0"/>
              <a:t>الداخلية من جهة أخرى </a:t>
            </a:r>
            <a:endParaRPr lang="ar-SA" dirty="0" smtClean="0"/>
          </a:p>
          <a:p>
            <a:pPr marL="411480" lvl="1" indent="0">
              <a:buNone/>
            </a:pPr>
            <a:r>
              <a:rPr lang="ar-SA" b="1" dirty="0" smtClean="0"/>
              <a:t>7</a:t>
            </a:r>
            <a:r>
              <a:rPr lang="ar-SA" b="1" dirty="0"/>
              <a:t>. </a:t>
            </a:r>
            <a:r>
              <a:rPr lang="ar-SA" dirty="0"/>
              <a:t>وجود خطة محكمة الأهداف </a:t>
            </a:r>
            <a:r>
              <a:rPr lang="ar-SA" dirty="0" smtClean="0"/>
              <a:t>موضح فيها مهام </a:t>
            </a:r>
            <a:r>
              <a:rPr lang="ar-SA" dirty="0"/>
              <a:t>الوحدات الحكومية المختلفة بشكل </a:t>
            </a:r>
            <a:r>
              <a:rPr lang="ar-SA" dirty="0" smtClean="0"/>
              <a:t>يمكن معه حديد </a:t>
            </a:r>
            <a:r>
              <a:rPr lang="ar-SA" dirty="0"/>
              <a:t>معايير لقياس الأداء ومقارنته مع الأداء المخطط لمعرفة مدى تحقق الأهداف</a:t>
            </a:r>
          </a:p>
          <a:p>
            <a:pPr marL="411480" lvl="1" indent="0">
              <a:buNone/>
            </a:pPr>
            <a:r>
              <a:rPr lang="ar-SA" dirty="0"/>
              <a:t>المرجوة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086408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الرقابة المالية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7620000" cy="5204048"/>
          </a:xfrm>
        </p:spPr>
        <p:txBody>
          <a:bodyPr/>
          <a:lstStyle/>
          <a:p>
            <a:r>
              <a:rPr lang="ar-SA" b="1" dirty="0"/>
              <a:t>أنواع الرقابة </a:t>
            </a:r>
            <a:r>
              <a:rPr lang="ar-SA" b="1" dirty="0" smtClean="0"/>
              <a:t>المالية في المملكة العربية السعودية</a:t>
            </a:r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3687249896"/>
              </p:ext>
            </p:extLst>
          </p:nvPr>
        </p:nvGraphicFramePr>
        <p:xfrm>
          <a:off x="395536" y="2348880"/>
          <a:ext cx="7920880" cy="413600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173097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الرقابة المالية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sz="2400" b="1" dirty="0"/>
              <a:t>الرقابة الداخلية </a:t>
            </a:r>
            <a:r>
              <a:rPr lang="ar-SA" sz="2400" b="1" dirty="0" smtClean="0"/>
              <a:t>:</a:t>
            </a:r>
          </a:p>
          <a:p>
            <a:pPr lvl="1"/>
            <a:r>
              <a:rPr lang="ar-SA" dirty="0" smtClean="0"/>
              <a:t>هي رقابة </a:t>
            </a:r>
            <a:r>
              <a:rPr lang="ar-SA" dirty="0"/>
              <a:t>ذاتية</a:t>
            </a:r>
            <a:r>
              <a:rPr lang="ar-SA" dirty="0" smtClean="0"/>
              <a:t> تقوم </a:t>
            </a:r>
            <a:r>
              <a:rPr lang="ar-SA" dirty="0"/>
              <a:t>بها الوحدة التنفيذية نفسها </a:t>
            </a:r>
            <a:endParaRPr lang="ar-SA" dirty="0" smtClean="0"/>
          </a:p>
          <a:p>
            <a:pPr lvl="1"/>
            <a:r>
              <a:rPr lang="ar-SA" dirty="0" smtClean="0"/>
              <a:t>مثال : الرقابة </a:t>
            </a:r>
            <a:r>
              <a:rPr lang="ar-SA" dirty="0"/>
              <a:t>التي يقوم بها قسم المراجعة أو قسم المتابعة بالوحدة </a:t>
            </a:r>
            <a:endParaRPr lang="ar-SA" dirty="0" smtClean="0"/>
          </a:p>
          <a:p>
            <a:r>
              <a:rPr lang="ar-SA" b="1" dirty="0" smtClean="0"/>
              <a:t>الرقابة </a:t>
            </a:r>
            <a:r>
              <a:rPr lang="ar-SA" b="1" dirty="0"/>
              <a:t>الخارجية : </a:t>
            </a:r>
            <a:endParaRPr lang="ar-SA" b="1" dirty="0" smtClean="0"/>
          </a:p>
          <a:p>
            <a:pPr lvl="1"/>
            <a:r>
              <a:rPr lang="ar-SA" dirty="0" smtClean="0"/>
              <a:t>هي رقابة تمارسها </a:t>
            </a:r>
            <a:r>
              <a:rPr lang="ar-SA" dirty="0"/>
              <a:t>أجهزة خارجية غير خاضعة للوحدة التنفيذية</a:t>
            </a:r>
          </a:p>
          <a:p>
            <a:pPr lvl="1"/>
            <a:r>
              <a:rPr lang="ar-SA" dirty="0" smtClean="0"/>
              <a:t>مثال : </a:t>
            </a:r>
          </a:p>
          <a:p>
            <a:pPr lvl="2"/>
            <a:r>
              <a:rPr lang="ar-SA" dirty="0" smtClean="0"/>
              <a:t>الرقابة </a:t>
            </a:r>
            <a:r>
              <a:rPr lang="ar-SA" dirty="0"/>
              <a:t>التي يقوم بها ديوان المراقبة العامة </a:t>
            </a:r>
          </a:p>
          <a:p>
            <a:pPr lvl="2"/>
            <a:r>
              <a:rPr lang="ar-SA" dirty="0" smtClean="0"/>
              <a:t>الرقابة </a:t>
            </a:r>
            <a:r>
              <a:rPr lang="ar-SA" dirty="0"/>
              <a:t>التي تقوم بها الوزارات والمصالح </a:t>
            </a:r>
            <a:r>
              <a:rPr lang="ar-SA" dirty="0" smtClean="0"/>
              <a:t>الحكومية غير </a:t>
            </a:r>
            <a:r>
              <a:rPr lang="ar-SA" dirty="0"/>
              <a:t>المرتبطة بأعمال الميزانية مثل هيئة الرقابة والتخطيط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974053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الرقابة المالية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/>
              <a:t>الرقابة المستنديه </a:t>
            </a:r>
            <a:r>
              <a:rPr lang="ar-SA" b="1" dirty="0" smtClean="0"/>
              <a:t>:</a:t>
            </a:r>
          </a:p>
          <a:p>
            <a:pPr lvl="1"/>
            <a:r>
              <a:rPr lang="ar-SA" dirty="0" smtClean="0"/>
              <a:t>تعني </a:t>
            </a:r>
            <a:r>
              <a:rPr lang="ar-SA" dirty="0"/>
              <a:t>التحقق من </a:t>
            </a:r>
            <a:r>
              <a:rPr lang="ar-SA" dirty="0" smtClean="0"/>
              <a:t>ما يلي :</a:t>
            </a:r>
          </a:p>
          <a:p>
            <a:pPr lvl="2"/>
            <a:r>
              <a:rPr lang="ar-SA" dirty="0" smtClean="0"/>
              <a:t>صحة المستندات</a:t>
            </a:r>
          </a:p>
          <a:p>
            <a:pPr lvl="2"/>
            <a:r>
              <a:rPr lang="ar-SA" dirty="0" smtClean="0"/>
              <a:t>ان الإيرادات </a:t>
            </a:r>
            <a:r>
              <a:rPr lang="ar-SA" dirty="0"/>
              <a:t>قد تم تحصيلها </a:t>
            </a:r>
            <a:r>
              <a:rPr lang="ar-SA" dirty="0" smtClean="0"/>
              <a:t>وتوريدها إلى </a:t>
            </a:r>
            <a:r>
              <a:rPr lang="ar-SA" dirty="0"/>
              <a:t>الجهة التي يفترض توريدها إليها </a:t>
            </a:r>
            <a:endParaRPr lang="ar-SA" dirty="0" smtClean="0"/>
          </a:p>
          <a:p>
            <a:pPr lvl="2"/>
            <a:r>
              <a:rPr lang="ar-SA" dirty="0" smtClean="0"/>
              <a:t>ان المصروفات </a:t>
            </a:r>
            <a:r>
              <a:rPr lang="ar-SA" dirty="0"/>
              <a:t>قد تم إنفاقها طبقا للأنظمة </a:t>
            </a:r>
            <a:r>
              <a:rPr lang="ar-SA" dirty="0" smtClean="0"/>
              <a:t>واللوائح والتعليمات </a:t>
            </a:r>
            <a:r>
              <a:rPr lang="ar-SA" dirty="0"/>
              <a:t>وفي حدود الاعتمادات المقدرة </a:t>
            </a:r>
          </a:p>
          <a:p>
            <a:r>
              <a:rPr lang="ar-SA" b="1" dirty="0"/>
              <a:t>الرقابة على الأداء </a:t>
            </a:r>
            <a:r>
              <a:rPr lang="ar-SA" dirty="0" smtClean="0"/>
              <a:t>:</a:t>
            </a:r>
          </a:p>
          <a:p>
            <a:pPr lvl="1"/>
            <a:r>
              <a:rPr lang="ar-SA" dirty="0" smtClean="0"/>
              <a:t> تركز </a:t>
            </a:r>
            <a:r>
              <a:rPr lang="ar-SA" dirty="0"/>
              <a:t>على الاهتمام بتنفيذ الأعمال والبرامج </a:t>
            </a:r>
            <a:r>
              <a:rPr lang="ar-SA" dirty="0" smtClean="0"/>
              <a:t>بكفاءة وفاعلية </a:t>
            </a:r>
          </a:p>
          <a:p>
            <a:pPr lvl="1"/>
            <a:r>
              <a:rPr lang="ar-SA" dirty="0" smtClean="0"/>
              <a:t>تستخدم عدة وسائل مثل المقارنات </a:t>
            </a:r>
            <a:r>
              <a:rPr lang="ar-SA" dirty="0"/>
              <a:t>المختلفة ,</a:t>
            </a:r>
            <a:r>
              <a:rPr lang="ar-SA" dirty="0" smtClean="0"/>
              <a:t> </a:t>
            </a:r>
            <a:r>
              <a:rPr lang="ar-SA" dirty="0"/>
              <a:t>تحليل الأرقام </a:t>
            </a:r>
            <a:r>
              <a:rPr lang="ar-SA" dirty="0" smtClean="0"/>
              <a:t>واستخدام المقاييس </a:t>
            </a:r>
            <a:r>
              <a:rPr lang="ar-SA" dirty="0"/>
              <a:t>والمعايير الخاصة بالأداء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441395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الرقابة المالية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الرقابة السابقة : </a:t>
            </a:r>
            <a:endParaRPr lang="ar-SA" b="1" dirty="0" smtClean="0"/>
          </a:p>
          <a:p>
            <a:pPr lvl="1"/>
            <a:r>
              <a:rPr lang="ar-SA" dirty="0" smtClean="0"/>
              <a:t>يطلق </a:t>
            </a:r>
            <a:r>
              <a:rPr lang="ar-SA" dirty="0"/>
              <a:t>عليها الرقابة الوقائية </a:t>
            </a:r>
            <a:endParaRPr lang="ar-SA" dirty="0" smtClean="0"/>
          </a:p>
          <a:p>
            <a:pPr lvl="1"/>
            <a:r>
              <a:rPr lang="ar-SA" dirty="0" smtClean="0"/>
              <a:t>تسبق </a:t>
            </a:r>
            <a:r>
              <a:rPr lang="ar-SA" dirty="0"/>
              <a:t>التصرف المالي وتهدف </a:t>
            </a:r>
            <a:r>
              <a:rPr lang="ar-SA" dirty="0" smtClean="0"/>
              <a:t>إلى الوقاية من وقوع </a:t>
            </a:r>
            <a:r>
              <a:rPr lang="ar-SA" dirty="0"/>
              <a:t>الأخطاء وإلى </a:t>
            </a:r>
            <a:r>
              <a:rPr lang="ar-SA" dirty="0" smtClean="0"/>
              <a:t>اكتشافها </a:t>
            </a:r>
            <a:r>
              <a:rPr lang="ar-SA" dirty="0"/>
              <a:t>قبل وقوعها </a:t>
            </a:r>
            <a:r>
              <a:rPr lang="ar-SA" dirty="0" smtClean="0"/>
              <a:t>و </a:t>
            </a:r>
            <a:r>
              <a:rPr lang="ar-SA" dirty="0"/>
              <a:t>أن تأتي التصرفات المالية </a:t>
            </a:r>
            <a:r>
              <a:rPr lang="ar-SA" dirty="0" smtClean="0"/>
              <a:t>على اكبر </a:t>
            </a:r>
            <a:r>
              <a:rPr lang="ar-SA" dirty="0"/>
              <a:t>قدر من الدقة والصحة </a:t>
            </a:r>
          </a:p>
          <a:p>
            <a:r>
              <a:rPr lang="ar-SA" b="1" dirty="0"/>
              <a:t>الرقابة اللاحقة </a:t>
            </a:r>
            <a:r>
              <a:rPr lang="ar-SA" dirty="0" smtClean="0"/>
              <a:t>:</a:t>
            </a:r>
          </a:p>
          <a:p>
            <a:pPr lvl="1"/>
            <a:r>
              <a:rPr lang="ar-SA" dirty="0" smtClean="0"/>
              <a:t>تعقب </a:t>
            </a:r>
            <a:r>
              <a:rPr lang="ar-SA" dirty="0"/>
              <a:t>التصرف المالي </a:t>
            </a:r>
            <a:endParaRPr lang="ar-SA" dirty="0" smtClean="0"/>
          </a:p>
          <a:p>
            <a:pPr lvl="1"/>
            <a:r>
              <a:rPr lang="ar-SA" dirty="0" smtClean="0"/>
              <a:t>هي </a:t>
            </a:r>
            <a:r>
              <a:rPr lang="ar-SA" dirty="0"/>
              <a:t>عبارة عن مجموعة من الإجراءات </a:t>
            </a:r>
            <a:r>
              <a:rPr lang="ar-SA" dirty="0" smtClean="0"/>
              <a:t>التي تتم </a:t>
            </a:r>
            <a:r>
              <a:rPr lang="ar-SA" dirty="0"/>
              <a:t>للتحقق من أن التنفيذ الفعلي للعمليات المالية قد تم وفقا للأنظمة واللوائح والتعليمات </a:t>
            </a:r>
            <a:endParaRPr lang="ar-SA" dirty="0" smtClean="0"/>
          </a:p>
          <a:p>
            <a:pPr lvl="1"/>
            <a:r>
              <a:rPr lang="ar-SA" dirty="0"/>
              <a:t>ت</a:t>
            </a:r>
            <a:r>
              <a:rPr lang="ar-SA" dirty="0" smtClean="0"/>
              <a:t>هدف الى الكشف </a:t>
            </a:r>
            <a:r>
              <a:rPr lang="ar-SA" dirty="0"/>
              <a:t>عما وقع من مخالفات وانحرافات مالية واقتراح الحلول المناسبة لمعالجتها </a:t>
            </a:r>
            <a:r>
              <a:rPr lang="ar-SA" dirty="0" smtClean="0"/>
              <a:t>وضمان عدم </a:t>
            </a:r>
            <a:r>
              <a:rPr lang="ar-SA" dirty="0"/>
              <a:t>تكرار حدوثها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083992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/>
              <a:t>أجهزة التخطيط والرقابة في المملكة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sz="2400" dirty="0"/>
              <a:t>الرقابة المالية على تنفيذ الميزانية والحسابات الحكومية في المملكة تتم بواسطة ثلاثة </a:t>
            </a:r>
            <a:r>
              <a:rPr lang="ar-SA" sz="2400" dirty="0" smtClean="0"/>
              <a:t>أطراف مختلفة :</a:t>
            </a:r>
          </a:p>
          <a:p>
            <a:pPr lvl="1"/>
            <a:r>
              <a:rPr lang="ar-SA" dirty="0"/>
              <a:t>وزارة </a:t>
            </a:r>
            <a:r>
              <a:rPr lang="ar-SA" dirty="0" smtClean="0"/>
              <a:t>المالية</a:t>
            </a:r>
          </a:p>
          <a:p>
            <a:pPr lvl="1"/>
            <a:r>
              <a:rPr lang="ar-SA" dirty="0"/>
              <a:t>ديوان المراقبة </a:t>
            </a:r>
            <a:r>
              <a:rPr lang="ar-SA" dirty="0" smtClean="0"/>
              <a:t>العامة</a:t>
            </a:r>
          </a:p>
          <a:p>
            <a:pPr lvl="1"/>
            <a:r>
              <a:rPr lang="ar-SA" dirty="0"/>
              <a:t>مجلس الوزراء</a:t>
            </a:r>
          </a:p>
          <a:p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Done by Kayan albalawi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93900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0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5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6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7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8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9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0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5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6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7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8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9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10.xml><?xml version="1.0" encoding="utf-8"?>
<a:theme xmlns:a="http://schemas.openxmlformats.org/drawingml/2006/main" name="10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11.xml><?xml version="1.0" encoding="utf-8"?>
<a:theme xmlns:a="http://schemas.openxmlformats.org/drawingml/2006/main" name="11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12.xml><?xml version="1.0" encoding="utf-8"?>
<a:theme xmlns:a="http://schemas.openxmlformats.org/drawingml/2006/main" name="12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13.xml><?xml version="1.0" encoding="utf-8"?>
<a:theme xmlns:a="http://schemas.openxmlformats.org/drawingml/2006/main" name="13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14.xml><?xml version="1.0" encoding="utf-8"?>
<a:theme xmlns:a="http://schemas.openxmlformats.org/drawingml/2006/main" name="14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15.xml><?xml version="1.0" encoding="utf-8"?>
<a:theme xmlns:a="http://schemas.openxmlformats.org/drawingml/2006/main" name="15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16.xml><?xml version="1.0" encoding="utf-8"?>
<a:theme xmlns:a="http://schemas.openxmlformats.org/drawingml/2006/main" name="16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17.xml><?xml version="1.0" encoding="utf-8"?>
<a:theme xmlns:a="http://schemas.openxmlformats.org/drawingml/2006/main" name="17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18.xml><?xml version="1.0" encoding="utf-8"?>
<a:theme xmlns:a="http://schemas.openxmlformats.org/drawingml/2006/main" name="18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19.xml><?xml version="1.0" encoding="utf-8"?>
<a:theme xmlns:a="http://schemas.openxmlformats.org/drawingml/2006/main" name="19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2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20.xml><?xml version="1.0" encoding="utf-8"?>
<a:theme xmlns:a="http://schemas.openxmlformats.org/drawingml/2006/main" name="20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21.xml><?xml version="1.0" encoding="utf-8"?>
<a:theme xmlns:a="http://schemas.openxmlformats.org/drawingml/2006/main" name="21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22.xml><?xml version="1.0" encoding="utf-8"?>
<a:theme xmlns:a="http://schemas.openxmlformats.org/drawingml/2006/main" name="22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23.xml><?xml version="1.0" encoding="utf-8"?>
<a:theme xmlns:a="http://schemas.openxmlformats.org/drawingml/2006/main" name="23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24.xml><?xml version="1.0" encoding="utf-8"?>
<a:theme xmlns:a="http://schemas.openxmlformats.org/drawingml/2006/main" name="24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2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3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4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5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6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7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8.xml><?xml version="1.0" encoding="utf-8"?>
<a:theme xmlns:a="http://schemas.openxmlformats.org/drawingml/2006/main" name="8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9.xml><?xml version="1.0" encoding="utf-8"?>
<a:theme xmlns:a="http://schemas.openxmlformats.org/drawingml/2006/main" name="9_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Adjacency</Template>
  <TotalTime>2150</TotalTime>
  <Words>2820</Words>
  <Application>Microsoft Office PowerPoint</Application>
  <PresentationFormat>On-screen Show (4:3)</PresentationFormat>
  <Paragraphs>368</Paragraphs>
  <Slides>37</Slides>
  <Notes>16</Notes>
  <HiddenSlides>0</HiddenSlides>
  <MMClips>0</MMClips>
  <ScaleCrop>false</ScaleCrop>
  <HeadingPairs>
    <vt:vector size="4" baseType="variant">
      <vt:variant>
        <vt:lpstr>Theme</vt:lpstr>
      </vt:variant>
      <vt:variant>
        <vt:i4>24</vt:i4>
      </vt:variant>
      <vt:variant>
        <vt:lpstr>Slide Titles</vt:lpstr>
      </vt:variant>
      <vt:variant>
        <vt:i4>37</vt:i4>
      </vt:variant>
    </vt:vector>
  </HeadingPairs>
  <TitlesOfParts>
    <vt:vector size="61" baseType="lpstr">
      <vt:lpstr>Adjacency</vt:lpstr>
      <vt:lpstr>2_Adjacency</vt:lpstr>
      <vt:lpstr>3_Adjacency</vt:lpstr>
      <vt:lpstr>4_Adjacency</vt:lpstr>
      <vt:lpstr>5_Adjacency</vt:lpstr>
      <vt:lpstr>6_Adjacency</vt:lpstr>
      <vt:lpstr>7_Adjacency</vt:lpstr>
      <vt:lpstr>8_Adjacency</vt:lpstr>
      <vt:lpstr>9_Adjacency</vt:lpstr>
      <vt:lpstr>10_Adjacency</vt:lpstr>
      <vt:lpstr>11_Adjacency</vt:lpstr>
      <vt:lpstr>12_Adjacency</vt:lpstr>
      <vt:lpstr>13_Adjacency</vt:lpstr>
      <vt:lpstr>14_Adjacency</vt:lpstr>
      <vt:lpstr>15_Adjacency</vt:lpstr>
      <vt:lpstr>16_Adjacency</vt:lpstr>
      <vt:lpstr>17_Adjacency</vt:lpstr>
      <vt:lpstr>18_Adjacency</vt:lpstr>
      <vt:lpstr>19_Adjacency</vt:lpstr>
      <vt:lpstr>20_Adjacency</vt:lpstr>
      <vt:lpstr>21_Adjacency</vt:lpstr>
      <vt:lpstr>22_Adjacency</vt:lpstr>
      <vt:lpstr>23_Adjacency</vt:lpstr>
      <vt:lpstr>24_Adjacency</vt:lpstr>
      <vt:lpstr>نظم الرقابة والحسابات</vt:lpstr>
      <vt:lpstr>الاجندة </vt:lpstr>
      <vt:lpstr>الرقابة المالية</vt:lpstr>
      <vt:lpstr>الرقابة المالية</vt:lpstr>
      <vt:lpstr>الرقابة المالية</vt:lpstr>
      <vt:lpstr>الرقابة المالية</vt:lpstr>
      <vt:lpstr>الرقابة المالية</vt:lpstr>
      <vt:lpstr>الرقابة المالية</vt:lpstr>
      <vt:lpstr>أجهزة التخطيط والرقابة في المملكة</vt:lpstr>
      <vt:lpstr>أجهزة التخطيط والرقابة في المملكة</vt:lpstr>
      <vt:lpstr>أجهزة التخطيط والرقابة في المملكة</vt:lpstr>
      <vt:lpstr>أجهزة التخطيط والرقابة في المملكة</vt:lpstr>
      <vt:lpstr>الحسابات الحكومية</vt:lpstr>
      <vt:lpstr>الحسابات الحكومية – حسابات الميزانية</vt:lpstr>
      <vt:lpstr>الحسابات الحكومية – حسابات التسوية</vt:lpstr>
      <vt:lpstr>الحسابات الحكومية – حسابات التسوية</vt:lpstr>
      <vt:lpstr>الحسابات الحكومية – حسابات التسوية</vt:lpstr>
      <vt:lpstr>الحسابات الحكومية – حسابات التسوية</vt:lpstr>
      <vt:lpstr>الحسابات الحكومية – حسابات التسوية </vt:lpstr>
      <vt:lpstr>الحسابات الحكومية – حسابات التسوية</vt:lpstr>
      <vt:lpstr>الحسابات الحكومية – حسابات التسوية</vt:lpstr>
      <vt:lpstr>الحسابات الحكومية – حسابات التسوية</vt:lpstr>
      <vt:lpstr>الحسابات الحكومية – حسابات التسوية</vt:lpstr>
      <vt:lpstr>الحسابات الحكومية – حسابات التسوية</vt:lpstr>
      <vt:lpstr>الحسابات الحكومية – حسابات التسوية</vt:lpstr>
      <vt:lpstr>الحسابات الحكومية – حسابات التسوية</vt:lpstr>
      <vt:lpstr>الحسابات الحكومية – حسابات التسوية</vt:lpstr>
      <vt:lpstr>الحسابات الحكومية – حسابات التسوية</vt:lpstr>
      <vt:lpstr>الحسابات الحكومية – حسابات التسوية</vt:lpstr>
      <vt:lpstr>الحسابات الحكومية –  الحسابات المركزية </vt:lpstr>
      <vt:lpstr>الحسابات الحكومية –  الحسابات المركزية </vt:lpstr>
      <vt:lpstr>الحسابات الحكومية –  الحسابات المركزية </vt:lpstr>
      <vt:lpstr>الحسابات الحكومية –  الحسابات المركزية </vt:lpstr>
      <vt:lpstr>الحسابات الحكومية –  الحسابات المركزية </vt:lpstr>
      <vt:lpstr>الحسابات الحكومية –  الحسابات المركزية </vt:lpstr>
      <vt:lpstr>الحسابات الحكومية –  الحسابات المركزية </vt:lpstr>
      <vt:lpstr>المصادر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نظم الرقابة والحسابات</dc:title>
  <dc:creator>kayan albalawi</dc:creator>
  <cp:lastModifiedBy>kayan albalawi</cp:lastModifiedBy>
  <cp:revision>82</cp:revision>
  <dcterms:created xsi:type="dcterms:W3CDTF">2013-10-02T06:25:01Z</dcterms:created>
  <dcterms:modified xsi:type="dcterms:W3CDTF">2015-01-12T10:01:05Z</dcterms:modified>
</cp:coreProperties>
</file>

<file path=docProps/thumbnail.jpeg>
</file>