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24" r:id="rId1"/>
  </p:sld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E0AD6AA9-1A04-4F51-AD38-E2DC76227885}" type="datetimeFigureOut">
              <a:rPr lang="ar-SA" smtClean="0"/>
              <a:t>17/04/1436</a:t>
            </a:fld>
            <a:endParaRPr lang="ar-SA"/>
          </a:p>
        </p:txBody>
      </p:sp>
      <p:sp>
        <p:nvSpPr>
          <p:cNvPr id="5" name="Footer Placeholder 4"/>
          <p:cNvSpPr>
            <a:spLocks noGrp="1"/>
          </p:cNvSpPr>
          <p:nvPr>
            <p:ph type="ftr" sz="quarter" idx="11"/>
          </p:nvPr>
        </p:nvSpPr>
        <p:spPr>
          <a:xfrm>
            <a:off x="1174044" y="5357592"/>
            <a:ext cx="5034845" cy="365125"/>
          </a:xfrm>
        </p:spPr>
        <p:txBody>
          <a:bodyPr/>
          <a:lstStyle/>
          <a:p>
            <a:endParaRPr lang="ar-SA"/>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1DC6AA31-793F-4AF5-AA29-B94A9E5965A3}"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AD6AA9-1A04-4F51-AD38-E2DC76227885}" type="datetimeFigureOut">
              <a:rPr lang="ar-SA" smtClean="0"/>
              <a:t>17/04/1436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C6AA31-793F-4AF5-AA29-B94A9E5965A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AD6AA9-1A04-4F51-AD38-E2DC76227885}" type="datetimeFigureOut">
              <a:rPr lang="ar-SA" smtClean="0"/>
              <a:t>17/04/1436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C6AA31-793F-4AF5-AA29-B94A9E5965A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AD6AA9-1A04-4F51-AD38-E2DC76227885}" type="datetimeFigureOut">
              <a:rPr lang="ar-SA" smtClean="0"/>
              <a:t>17/04/1436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C6AA31-793F-4AF5-AA29-B94A9E5965A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AD6AA9-1A04-4F51-AD38-E2DC76227885}" type="datetimeFigureOut">
              <a:rPr lang="ar-SA" smtClean="0"/>
              <a:t>17/04/1436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C6AA31-793F-4AF5-AA29-B94A9E5965A3}"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0AD6AA9-1A04-4F51-AD38-E2DC76227885}" type="datetimeFigureOut">
              <a:rPr lang="ar-SA" smtClean="0"/>
              <a:t>17/04/1436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C6AA31-793F-4AF5-AA29-B94A9E5965A3}" type="slidenum">
              <a:rPr lang="ar-SA" smtClean="0"/>
              <a:t>‹#›</a:t>
            </a:fld>
            <a:endParaRPr lang="ar-SA"/>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0AD6AA9-1A04-4F51-AD38-E2DC76227885}" type="datetimeFigureOut">
              <a:rPr lang="ar-SA" smtClean="0"/>
              <a:t>17/04/1436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DC6AA31-793F-4AF5-AA29-B94A9E5965A3}" type="slidenum">
              <a:rPr lang="ar-SA" smtClean="0"/>
              <a:t>‹#›</a:t>
            </a:fld>
            <a:endParaRPr lang="ar-SA"/>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AD6AA9-1A04-4F51-AD38-E2DC76227885}" type="datetimeFigureOut">
              <a:rPr lang="ar-SA" smtClean="0"/>
              <a:t>17/04/1436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DC6AA31-793F-4AF5-AA29-B94A9E5965A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AD6AA9-1A04-4F51-AD38-E2DC76227885}" type="datetimeFigureOut">
              <a:rPr lang="ar-SA" smtClean="0"/>
              <a:t>17/04/1436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DC6AA31-793F-4AF5-AA29-B94A9E5965A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E0AD6AA9-1A04-4F51-AD38-E2DC76227885}" type="datetimeFigureOut">
              <a:rPr lang="ar-SA" smtClean="0"/>
              <a:t>17/04/1436</a:t>
            </a:fld>
            <a:endParaRPr lang="ar-SA"/>
          </a:p>
        </p:txBody>
      </p:sp>
      <p:sp>
        <p:nvSpPr>
          <p:cNvPr id="6" name="Footer Placeholder 5"/>
          <p:cNvSpPr>
            <a:spLocks noGrp="1"/>
          </p:cNvSpPr>
          <p:nvPr>
            <p:ph type="ftr" sz="quarter" idx="11"/>
          </p:nvPr>
        </p:nvSpPr>
        <p:spPr>
          <a:xfrm rot="-60000">
            <a:off x="914554" y="5829261"/>
            <a:ext cx="3522607" cy="365125"/>
          </a:xfrm>
        </p:spPr>
        <p:txBody>
          <a:bodyPr/>
          <a:lstStyle/>
          <a:p>
            <a:endParaRPr lang="ar-SA"/>
          </a:p>
        </p:txBody>
      </p:sp>
      <p:sp>
        <p:nvSpPr>
          <p:cNvPr id="7" name="Slide Number Placeholder 6"/>
          <p:cNvSpPr>
            <a:spLocks noGrp="1"/>
          </p:cNvSpPr>
          <p:nvPr>
            <p:ph type="sldNum" sz="quarter" idx="12"/>
          </p:nvPr>
        </p:nvSpPr>
        <p:spPr>
          <a:xfrm rot="60000">
            <a:off x="7557313" y="5896961"/>
            <a:ext cx="554023" cy="365125"/>
          </a:xfrm>
        </p:spPr>
        <p:txBody>
          <a:bodyPr/>
          <a:lstStyle/>
          <a:p>
            <a:fld id="{1DC6AA31-793F-4AF5-AA29-B94A9E5965A3}"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E0AD6AA9-1A04-4F51-AD38-E2DC76227885}" type="datetimeFigureOut">
              <a:rPr lang="ar-SA" smtClean="0"/>
              <a:t>17/04/1436</a:t>
            </a:fld>
            <a:endParaRPr lang="ar-SA"/>
          </a:p>
        </p:txBody>
      </p:sp>
      <p:sp>
        <p:nvSpPr>
          <p:cNvPr id="6" name="Footer Placeholder 5"/>
          <p:cNvSpPr>
            <a:spLocks noGrp="1"/>
          </p:cNvSpPr>
          <p:nvPr>
            <p:ph type="ftr" sz="quarter" idx="11"/>
          </p:nvPr>
        </p:nvSpPr>
        <p:spPr>
          <a:xfrm rot="-60000">
            <a:off x="914569" y="5831037"/>
            <a:ext cx="3319043" cy="365125"/>
          </a:xfrm>
        </p:spPr>
        <p:txBody>
          <a:bodyPr/>
          <a:lstStyle/>
          <a:p>
            <a:endParaRPr lang="ar-SA"/>
          </a:p>
        </p:txBody>
      </p:sp>
      <p:sp>
        <p:nvSpPr>
          <p:cNvPr id="7" name="Slide Number Placeholder 6"/>
          <p:cNvSpPr>
            <a:spLocks noGrp="1"/>
          </p:cNvSpPr>
          <p:nvPr>
            <p:ph type="sldNum" sz="quarter" idx="12"/>
          </p:nvPr>
        </p:nvSpPr>
        <p:spPr>
          <a:xfrm rot="60000">
            <a:off x="7562089" y="5900026"/>
            <a:ext cx="554023" cy="365125"/>
          </a:xfrm>
        </p:spPr>
        <p:txBody>
          <a:bodyPr/>
          <a:lstStyle/>
          <a:p>
            <a:fld id="{1DC6AA31-793F-4AF5-AA29-B94A9E5965A3}"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E0AD6AA9-1A04-4F51-AD38-E2DC76227885}" type="datetimeFigureOut">
              <a:rPr lang="ar-SA" smtClean="0"/>
              <a:t>17/04/1436</a:t>
            </a:fld>
            <a:endParaRPr lang="ar-SA"/>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1DC6AA31-793F-4AF5-AA29-B94A9E5965A3}"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نظرية </a:t>
            </a:r>
            <a:r>
              <a:rPr lang="ar-SA" dirty="0" err="1" smtClean="0"/>
              <a:t>برونر</a:t>
            </a:r>
            <a:endParaRPr lang="ar-SA" dirty="0"/>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1692848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a:p>
        </p:txBody>
      </p:sp>
      <p:sp>
        <p:nvSpPr>
          <p:cNvPr id="2" name="Content Placeholder 1"/>
          <p:cNvSpPr>
            <a:spLocks noGrp="1"/>
          </p:cNvSpPr>
          <p:nvPr>
            <p:ph idx="1"/>
          </p:nvPr>
        </p:nvSpPr>
        <p:spPr/>
        <p:txBody>
          <a:bodyPr/>
          <a:lstStyle/>
          <a:p>
            <a:pPr marL="0" indent="0">
              <a:buNone/>
            </a:pPr>
            <a:r>
              <a:rPr lang="ar-SA" dirty="0" smtClean="0"/>
              <a:t>التدريس « هو المساعدة على النمو أو تعديله»  </a:t>
            </a:r>
          </a:p>
          <a:p>
            <a:pPr marL="0" indent="0">
              <a:buNone/>
            </a:pPr>
            <a:r>
              <a:rPr lang="ar-SA" dirty="0"/>
              <a:t> </a:t>
            </a:r>
            <a:r>
              <a:rPr lang="ar-SA" dirty="0" smtClean="0"/>
              <a:t>                                                 </a:t>
            </a:r>
            <a:r>
              <a:rPr lang="ar-SA" dirty="0" err="1" smtClean="0"/>
              <a:t>برونر</a:t>
            </a:r>
            <a:endParaRPr lang="ar-SA" dirty="0" smtClean="0"/>
          </a:p>
          <a:p>
            <a:pPr marL="0" indent="0">
              <a:buNone/>
            </a:pPr>
            <a:endParaRPr lang="ar-SA" dirty="0" smtClean="0"/>
          </a:p>
          <a:p>
            <a:pPr marL="0" indent="0">
              <a:buNone/>
            </a:pPr>
            <a:r>
              <a:rPr lang="ar-SA" dirty="0" smtClean="0"/>
              <a:t>وتصبح نظرية التعلم وفق هذا التعريف هي نظرية يجب أن تكون حول كيفية مساعدة الطفل على النمو بالوسائل المختلفة</a:t>
            </a:r>
            <a:endParaRPr lang="ar-SA" dirty="0"/>
          </a:p>
        </p:txBody>
      </p:sp>
    </p:spTree>
    <p:extLst>
      <p:ext uri="{BB962C8B-B14F-4D97-AF65-F5344CB8AC3E}">
        <p14:creationId xmlns:p14="http://schemas.microsoft.com/office/powerpoint/2010/main" val="1014892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1"/>
            <a:ext cx="6254044" cy="914400"/>
          </a:xfrm>
        </p:spPr>
        <p:txBody>
          <a:bodyPr/>
          <a:lstStyle/>
          <a:p>
            <a:r>
              <a:rPr lang="ar-SA" dirty="0" smtClean="0"/>
              <a:t>مراحل التطور العقلي عند </a:t>
            </a:r>
            <a:r>
              <a:rPr lang="ar-SA" dirty="0" err="1" smtClean="0"/>
              <a:t>برونر</a:t>
            </a:r>
            <a:endParaRPr lang="ar-SA" dirty="0"/>
          </a:p>
        </p:txBody>
      </p:sp>
      <p:sp>
        <p:nvSpPr>
          <p:cNvPr id="3" name="Text Placeholder 2"/>
          <p:cNvSpPr>
            <a:spLocks noGrp="1"/>
          </p:cNvSpPr>
          <p:nvPr>
            <p:ph type="body" idx="1"/>
          </p:nvPr>
        </p:nvSpPr>
        <p:spPr>
          <a:xfrm>
            <a:off x="1456267" y="1828800"/>
            <a:ext cx="6231467" cy="4267200"/>
          </a:xfrm>
        </p:spPr>
        <p:txBody>
          <a:bodyPr/>
          <a:lstStyle/>
          <a:p>
            <a:pPr algn="r"/>
            <a:r>
              <a:rPr lang="ar-SA" dirty="0" smtClean="0"/>
              <a:t>1- </a:t>
            </a:r>
            <a:r>
              <a:rPr lang="ar-SA" dirty="0" smtClean="0"/>
              <a:t>مرحلة النشاط العملي                          </a:t>
            </a:r>
            <a:r>
              <a:rPr lang="en-US" dirty="0" smtClean="0"/>
              <a:t>enactive stage</a:t>
            </a:r>
            <a:endParaRPr lang="ar-SA" dirty="0" smtClean="0"/>
          </a:p>
          <a:p>
            <a:pPr algn="r"/>
            <a:r>
              <a:rPr lang="ar-SA" dirty="0"/>
              <a:t> </a:t>
            </a:r>
            <a:r>
              <a:rPr lang="ar-SA" dirty="0" smtClean="0"/>
              <a:t>      من خصائصها التعامل المباشر مع الأشياء دون </a:t>
            </a:r>
            <a:r>
              <a:rPr lang="ar-SA" dirty="0" err="1" smtClean="0"/>
              <a:t>إستدخالها</a:t>
            </a:r>
            <a:r>
              <a:rPr lang="ar-SA" dirty="0" smtClean="0"/>
              <a:t> في العقل.</a:t>
            </a:r>
          </a:p>
          <a:p>
            <a:pPr algn="r"/>
            <a:endParaRPr lang="ar-SA" dirty="0" smtClean="0"/>
          </a:p>
          <a:p>
            <a:pPr algn="r"/>
            <a:r>
              <a:rPr lang="ar-SA" dirty="0" smtClean="0"/>
              <a:t>2- مرحلة تكوين </a:t>
            </a:r>
            <a:r>
              <a:rPr lang="ar-SA" dirty="0" smtClean="0"/>
              <a:t>الصور العقلية                   </a:t>
            </a:r>
            <a:r>
              <a:rPr lang="en-US" dirty="0" smtClean="0"/>
              <a:t>iconic stage</a:t>
            </a:r>
            <a:r>
              <a:rPr lang="ar-SA" dirty="0" smtClean="0"/>
              <a:t> </a:t>
            </a:r>
          </a:p>
          <a:p>
            <a:pPr algn="r"/>
            <a:r>
              <a:rPr lang="ar-SA" dirty="0"/>
              <a:t> </a:t>
            </a:r>
            <a:r>
              <a:rPr lang="ar-SA" dirty="0" smtClean="0"/>
              <a:t>      من خصائصها </a:t>
            </a:r>
            <a:r>
              <a:rPr lang="ar-SA" dirty="0" err="1" smtClean="0"/>
              <a:t>استدخال</a:t>
            </a:r>
            <a:r>
              <a:rPr lang="ar-SA" dirty="0" smtClean="0"/>
              <a:t> الأشياء  من خارج العقل إلى داخل العقل </a:t>
            </a:r>
          </a:p>
          <a:p>
            <a:pPr algn="r"/>
            <a:r>
              <a:rPr lang="ar-SA" dirty="0"/>
              <a:t> </a:t>
            </a:r>
            <a:r>
              <a:rPr lang="ar-SA" dirty="0" smtClean="0"/>
              <a:t>      كصور ورموز. </a:t>
            </a:r>
          </a:p>
          <a:p>
            <a:pPr algn="r"/>
            <a:endParaRPr lang="ar-SA" dirty="0"/>
          </a:p>
          <a:p>
            <a:pPr algn="r"/>
            <a:r>
              <a:rPr lang="ar-SA" dirty="0" smtClean="0"/>
              <a:t>3- مرحلة تسمية الأشياء            </a:t>
            </a:r>
            <a:r>
              <a:rPr lang="en-US" dirty="0" smtClean="0"/>
              <a:t>symbolic stage       </a:t>
            </a:r>
            <a:endParaRPr lang="ar-SA" dirty="0" smtClean="0"/>
          </a:p>
          <a:p>
            <a:pPr algn="r"/>
            <a:r>
              <a:rPr lang="ar-SA" dirty="0"/>
              <a:t> </a:t>
            </a:r>
            <a:r>
              <a:rPr lang="ar-SA" dirty="0" smtClean="0"/>
              <a:t>      في هذه المرحلة يربط الطفل الصور والرموز بالكلمات </a:t>
            </a:r>
            <a:r>
              <a:rPr lang="ar-SA" dirty="0" smtClean="0"/>
              <a:t>والمعادلات  </a:t>
            </a:r>
          </a:p>
          <a:p>
            <a:pPr algn="r"/>
            <a:r>
              <a:rPr lang="ar-SA" dirty="0"/>
              <a:t> </a:t>
            </a:r>
            <a:r>
              <a:rPr lang="ar-SA" dirty="0" smtClean="0"/>
              <a:t>      </a:t>
            </a:r>
            <a:r>
              <a:rPr lang="ar-SA" dirty="0" smtClean="0"/>
              <a:t>وغيرها </a:t>
            </a:r>
            <a:r>
              <a:rPr lang="ar-SA" dirty="0" smtClean="0"/>
              <a:t>.  </a:t>
            </a:r>
            <a:endParaRPr lang="ar-SA" dirty="0"/>
          </a:p>
        </p:txBody>
      </p:sp>
    </p:spTree>
    <p:extLst>
      <p:ext uri="{BB962C8B-B14F-4D97-AF65-F5344CB8AC3E}">
        <p14:creationId xmlns:p14="http://schemas.microsoft.com/office/powerpoint/2010/main" val="264057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914401"/>
            <a:ext cx="6254044" cy="990600"/>
          </a:xfrm>
        </p:spPr>
        <p:txBody>
          <a:bodyPr/>
          <a:lstStyle/>
          <a:p>
            <a:r>
              <a:rPr lang="ar-SA" dirty="0" smtClean="0"/>
              <a:t>المكافآت والتعزيز</a:t>
            </a:r>
            <a:endParaRPr lang="ar-SA" dirty="0"/>
          </a:p>
        </p:txBody>
      </p:sp>
      <p:sp>
        <p:nvSpPr>
          <p:cNvPr id="3" name="Text Placeholder 2"/>
          <p:cNvSpPr>
            <a:spLocks noGrp="1"/>
          </p:cNvSpPr>
          <p:nvPr>
            <p:ph type="body" idx="1"/>
          </p:nvPr>
        </p:nvSpPr>
        <p:spPr>
          <a:xfrm>
            <a:off x="1456267" y="1981200"/>
            <a:ext cx="6231467" cy="3505200"/>
          </a:xfrm>
        </p:spPr>
        <p:txBody>
          <a:bodyPr>
            <a:noAutofit/>
          </a:bodyPr>
          <a:lstStyle/>
          <a:p>
            <a:pPr algn="just"/>
            <a:r>
              <a:rPr lang="ar-SA" sz="3600" dirty="0" smtClean="0"/>
              <a:t>يعارض </a:t>
            </a:r>
            <a:r>
              <a:rPr lang="ar-SA" sz="3600" dirty="0" err="1" smtClean="0"/>
              <a:t>برونر</a:t>
            </a:r>
            <a:r>
              <a:rPr lang="ar-SA" sz="3600" dirty="0" smtClean="0"/>
              <a:t> وبشدة مبدأ المكافآت الخارجية بشتى أنواعها من أجل تحفيز الطالب على التعلم، ويرى بدلاً من ذلك خلق بيئة جاذبة مليئة بمشكلات وأسئلة تدهش الطلاب ، ويرى أن في حلها خلق دوافع داخلية للتعلم.</a:t>
            </a:r>
            <a:endParaRPr lang="ar-SA" sz="3600" dirty="0"/>
          </a:p>
        </p:txBody>
      </p:sp>
    </p:spTree>
    <p:extLst>
      <p:ext uri="{BB962C8B-B14F-4D97-AF65-F5344CB8AC3E}">
        <p14:creationId xmlns:p14="http://schemas.microsoft.com/office/powerpoint/2010/main" val="1006086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1371600"/>
            <a:ext cx="5723468" cy="872065"/>
          </a:xfrm>
        </p:spPr>
        <p:txBody>
          <a:bodyPr>
            <a:normAutofit fontScale="90000"/>
          </a:bodyPr>
          <a:lstStyle/>
          <a:p>
            <a:r>
              <a:rPr lang="ar-SA" sz="3200" dirty="0" smtClean="0"/>
              <a:t>التراكيب الأساسية في المادة العلمية</a:t>
            </a:r>
            <a:br>
              <a:rPr lang="ar-SA" sz="3200" dirty="0" smtClean="0"/>
            </a:br>
            <a:r>
              <a:rPr lang="en-US" sz="2700" dirty="0" smtClean="0"/>
              <a:t>Structure of Subject</a:t>
            </a:r>
            <a:endParaRPr lang="ar-SA" sz="2700" dirty="0"/>
          </a:p>
        </p:txBody>
      </p:sp>
      <p:sp>
        <p:nvSpPr>
          <p:cNvPr id="3" name="Subtitle 2"/>
          <p:cNvSpPr>
            <a:spLocks noGrp="1"/>
          </p:cNvSpPr>
          <p:nvPr>
            <p:ph type="subTitle" idx="1"/>
          </p:nvPr>
        </p:nvSpPr>
        <p:spPr>
          <a:xfrm>
            <a:off x="1828800" y="2514600"/>
            <a:ext cx="5712179" cy="2971800"/>
          </a:xfrm>
        </p:spPr>
        <p:txBody>
          <a:bodyPr>
            <a:normAutofit lnSpcReduction="10000"/>
          </a:bodyPr>
          <a:lstStyle/>
          <a:p>
            <a:pPr algn="just"/>
            <a:r>
              <a:rPr lang="ar-SA" dirty="0" smtClean="0"/>
              <a:t>يركز </a:t>
            </a:r>
            <a:r>
              <a:rPr lang="ar-SA" dirty="0" err="1" smtClean="0"/>
              <a:t>برونر</a:t>
            </a:r>
            <a:r>
              <a:rPr lang="ar-SA" dirty="0" smtClean="0"/>
              <a:t> كثيراً على الأفكار الكبيرة والمفاهيم المفصلية لأي مادة العلمية، فهو يرى أن المحتوى من التفاصيل الدقيقة يمكن أن تشتق من هذه المفاهيم والأفكار الواسعة. ويرى أن التعلم بهذه الطريقة يكون أكثر عمقاً وقوة من محاولة تعلم الأشياء الصغيرة والدقيقة. وقد قدم المثال التالي: إذا أردت أن تحفظ مساحة كل دائرة من دوائر مختلفة المساحة، فخير لك أن تتعلم قانون مساحة الدائرة وتطبق على كل دائرة.</a:t>
            </a:r>
            <a:endParaRPr lang="ar-SA" dirty="0"/>
          </a:p>
        </p:txBody>
      </p:sp>
    </p:spTree>
    <p:extLst>
      <p:ext uri="{BB962C8B-B14F-4D97-AF65-F5344CB8AC3E}">
        <p14:creationId xmlns:p14="http://schemas.microsoft.com/office/powerpoint/2010/main" val="3566893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1371600"/>
            <a:ext cx="5723468" cy="762000"/>
          </a:xfrm>
        </p:spPr>
        <p:txBody>
          <a:bodyPr>
            <a:normAutofit/>
          </a:bodyPr>
          <a:lstStyle/>
          <a:p>
            <a:r>
              <a:rPr lang="ar-SA" sz="3200" dirty="0" smtClean="0"/>
              <a:t>المنهج الحلزوني </a:t>
            </a:r>
            <a:r>
              <a:rPr lang="en-US" sz="2400" dirty="0" smtClean="0"/>
              <a:t>spiral curriculum</a:t>
            </a:r>
            <a:endParaRPr lang="ar-SA" sz="2400" dirty="0"/>
          </a:p>
        </p:txBody>
      </p:sp>
      <p:sp>
        <p:nvSpPr>
          <p:cNvPr id="3" name="Subtitle 2"/>
          <p:cNvSpPr>
            <a:spLocks noGrp="1"/>
          </p:cNvSpPr>
          <p:nvPr>
            <p:ph type="subTitle" idx="1"/>
          </p:nvPr>
        </p:nvSpPr>
        <p:spPr>
          <a:xfrm>
            <a:off x="1727200" y="2362200"/>
            <a:ext cx="5712179" cy="3276600"/>
          </a:xfrm>
        </p:spPr>
        <p:txBody>
          <a:bodyPr>
            <a:normAutofit lnSpcReduction="10000"/>
          </a:bodyPr>
          <a:lstStyle/>
          <a:p>
            <a:pPr algn="just"/>
            <a:r>
              <a:rPr lang="ar-SA" dirty="0" smtClean="0"/>
              <a:t>المنهج الحلزوني هو الطريقة المفضلة عند </a:t>
            </a:r>
            <a:r>
              <a:rPr lang="ar-SA" dirty="0" err="1" smtClean="0"/>
              <a:t>برونر</a:t>
            </a:r>
            <a:r>
              <a:rPr lang="ar-SA" dirty="0" smtClean="0"/>
              <a:t> لتنظيم المحتوى المراد تعليمه. لأنه </a:t>
            </a:r>
            <a:r>
              <a:rPr lang="ar-SA" dirty="0" err="1" smtClean="0"/>
              <a:t>يتلائم</a:t>
            </a:r>
            <a:r>
              <a:rPr lang="ar-SA" dirty="0" smtClean="0"/>
              <a:t> مع كيفية اكتساب الطفل للمعرفة من المرحلة الغير فاعلة في </a:t>
            </a:r>
            <a:r>
              <a:rPr lang="ar-SA" dirty="0" err="1" smtClean="0"/>
              <a:t>استدخال</a:t>
            </a:r>
            <a:r>
              <a:rPr lang="ar-SA" dirty="0" smtClean="0"/>
              <a:t> المعلومات إلى مرحلة ربط الأشياء بالمسميات. في البداية يقدم المحتوى الجديد بما يتناسب مع طبيعة المرحلة الخاملة باستخدام الأشياء الفيزيائية المحسوسة. ثم يعاد طرق نفس المحتوى ولكن يعاد تقديمه باستخدام الصور ليتناسب مع مرحلة الأيقونات. تم يعاط طرق هذا المحتوى مرة ثالثة ولكن بما يتناسب مع مرحلة تسمية الأشياء.</a:t>
            </a:r>
            <a:endParaRPr lang="ar-SA" dirty="0"/>
          </a:p>
        </p:txBody>
      </p:sp>
    </p:spTree>
    <p:extLst>
      <p:ext uri="{BB962C8B-B14F-4D97-AF65-F5344CB8AC3E}">
        <p14:creationId xmlns:p14="http://schemas.microsoft.com/office/powerpoint/2010/main" val="120925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43001"/>
            <a:ext cx="6254044" cy="838200"/>
          </a:xfrm>
        </p:spPr>
        <p:txBody>
          <a:bodyPr/>
          <a:lstStyle/>
          <a:p>
            <a:r>
              <a:rPr lang="ar-SA" dirty="0" smtClean="0"/>
              <a:t>الاكتشاف </a:t>
            </a:r>
            <a:r>
              <a:rPr lang="en-US" sz="2400" dirty="0" smtClean="0"/>
              <a:t>Discovery</a:t>
            </a:r>
            <a:endParaRPr lang="ar-SA" sz="2400" dirty="0"/>
          </a:p>
        </p:txBody>
      </p:sp>
      <p:sp>
        <p:nvSpPr>
          <p:cNvPr id="3" name="Text Placeholder 2"/>
          <p:cNvSpPr>
            <a:spLocks noGrp="1"/>
          </p:cNvSpPr>
          <p:nvPr>
            <p:ph type="body" idx="1"/>
          </p:nvPr>
        </p:nvSpPr>
        <p:spPr>
          <a:xfrm>
            <a:off x="1456267" y="2362200"/>
            <a:ext cx="6231467" cy="3200400"/>
          </a:xfrm>
        </p:spPr>
        <p:txBody>
          <a:bodyPr>
            <a:normAutofit fontScale="85000" lnSpcReduction="20000"/>
          </a:bodyPr>
          <a:lstStyle/>
          <a:p>
            <a:pPr algn="just"/>
            <a:r>
              <a:rPr lang="ar-SA" sz="3600" dirty="0" smtClean="0"/>
              <a:t>التعلم بالاكتشاف هي طريقة تدريس مهمة عند </a:t>
            </a:r>
            <a:r>
              <a:rPr lang="ar-SA" sz="3600" dirty="0" err="1" smtClean="0"/>
              <a:t>برونر</a:t>
            </a:r>
            <a:r>
              <a:rPr lang="ar-SA" sz="3600" dirty="0" smtClean="0"/>
              <a:t>، لأنها تعطي الطالب فرصة ليضع بنفسه معنى للأشياء بدلا من ان يردد المعنى الذي يعطيه الآخرون لها. التعلم بالاكتشاف يوفر دوافع داخلية للتعلم لأن الطالب، خلال عملية الاكتشاف،  يكون نشطاً ومنخرطا في عملية التعلم، ويعزز الحوافز الداخلية، ويزيد من فرصة </a:t>
            </a:r>
            <a:r>
              <a:rPr lang="ar-SA" sz="3600" dirty="0" err="1" smtClean="0"/>
              <a:t>الإحتفاظ</a:t>
            </a:r>
            <a:r>
              <a:rPr lang="ar-SA" sz="3600" dirty="0" smtClean="0"/>
              <a:t> بالمعلومات لأطول مدة.</a:t>
            </a:r>
          </a:p>
          <a:p>
            <a:endParaRPr lang="ar-SA" dirty="0"/>
          </a:p>
          <a:p>
            <a:endParaRPr lang="ar-SA" dirty="0" smtClean="0"/>
          </a:p>
          <a:p>
            <a:endParaRPr lang="ar-SA" dirty="0"/>
          </a:p>
          <a:p>
            <a:endParaRPr lang="ar-SA" dirty="0" smtClean="0"/>
          </a:p>
          <a:p>
            <a:endParaRPr lang="ar-SA" dirty="0"/>
          </a:p>
        </p:txBody>
      </p:sp>
    </p:spTree>
    <p:extLst>
      <p:ext uri="{BB962C8B-B14F-4D97-AF65-F5344CB8AC3E}">
        <p14:creationId xmlns:p14="http://schemas.microsoft.com/office/powerpoint/2010/main" val="3678114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4979" y="762001"/>
            <a:ext cx="6254044" cy="838199"/>
          </a:xfrm>
        </p:spPr>
        <p:txBody>
          <a:bodyPr>
            <a:normAutofit/>
          </a:bodyPr>
          <a:lstStyle/>
          <a:p>
            <a:r>
              <a:rPr lang="ar-SA" sz="3200" dirty="0" smtClean="0"/>
              <a:t>ماذا ندرس؟ وكيف ندرس؟</a:t>
            </a:r>
            <a:endParaRPr lang="ar-SA" sz="3200" dirty="0"/>
          </a:p>
        </p:txBody>
      </p:sp>
      <p:sp>
        <p:nvSpPr>
          <p:cNvPr id="3" name="Text Placeholder 2"/>
          <p:cNvSpPr>
            <a:spLocks noGrp="1"/>
          </p:cNvSpPr>
          <p:nvPr>
            <p:ph type="body" idx="1"/>
          </p:nvPr>
        </p:nvSpPr>
        <p:spPr>
          <a:xfrm>
            <a:off x="1447800" y="2133600"/>
            <a:ext cx="6231467" cy="3206045"/>
          </a:xfrm>
        </p:spPr>
        <p:txBody>
          <a:bodyPr/>
          <a:lstStyle/>
          <a:p>
            <a:pPr algn="just"/>
            <a:r>
              <a:rPr lang="ar-SA" dirty="0" smtClean="0"/>
              <a:t> </a:t>
            </a:r>
            <a:r>
              <a:rPr lang="ar-SA" sz="2800" dirty="0" smtClean="0"/>
              <a:t>حسب هذه النظرية سيكون تركيز المنهج على عدد من الأفكار الأساسية الكبيرة بدلاً من تقديم الكم الهائل من المعلومات في تخصص معين. وأن </a:t>
            </a:r>
            <a:r>
              <a:rPr lang="ar-SA" sz="2800" dirty="0"/>
              <a:t>يتغير </a:t>
            </a:r>
            <a:r>
              <a:rPr lang="ar-SA" sz="2800" dirty="0" smtClean="0"/>
              <a:t>دور المعلم من الخبير الذي يعرف كل شيء إلى المدرب والمرشد يساعد الطلاب على اكتشاف المعرفة وإعطائها المعنى بأنفسهم. وتكون مهمة المعلم خلق بيئة يكون فيها الطالب قادر اكتشاف معلومات جديدة بنفسه. </a:t>
            </a:r>
            <a:endParaRPr lang="ar-SA" sz="2800" dirty="0"/>
          </a:p>
        </p:txBody>
      </p:sp>
    </p:spTree>
    <p:extLst>
      <p:ext uri="{BB962C8B-B14F-4D97-AF65-F5344CB8AC3E}">
        <p14:creationId xmlns:p14="http://schemas.microsoft.com/office/powerpoint/2010/main" val="3781952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600200"/>
            <a:ext cx="6254044" cy="990600"/>
          </a:xfrm>
        </p:spPr>
        <p:txBody>
          <a:bodyPr>
            <a:normAutofit fontScale="90000"/>
          </a:bodyPr>
          <a:lstStyle/>
          <a:p>
            <a:r>
              <a:rPr lang="ar-SA" dirty="0" smtClean="0"/>
              <a:t>الاستعداد</a:t>
            </a:r>
            <a:br>
              <a:rPr lang="ar-SA" dirty="0" smtClean="0"/>
            </a:br>
            <a:r>
              <a:rPr lang="ar-SA" sz="2200" dirty="0" smtClean="0"/>
              <a:t>يرى </a:t>
            </a:r>
            <a:r>
              <a:rPr lang="ar-SA" sz="2200" dirty="0" err="1" smtClean="0"/>
              <a:t>برونر</a:t>
            </a:r>
            <a:r>
              <a:rPr lang="ar-SA" sz="2200" dirty="0" smtClean="0"/>
              <a:t> أنه يمكن تدريس أي مفهوم في أي مستوى عمري </a:t>
            </a:r>
            <a:endParaRPr lang="ar-SA" dirty="0"/>
          </a:p>
        </p:txBody>
      </p:sp>
      <p:sp>
        <p:nvSpPr>
          <p:cNvPr id="3" name="Text Placeholder 2"/>
          <p:cNvSpPr>
            <a:spLocks noGrp="1"/>
          </p:cNvSpPr>
          <p:nvPr>
            <p:ph type="body" idx="1"/>
          </p:nvPr>
        </p:nvSpPr>
        <p:spPr>
          <a:xfrm>
            <a:off x="1456267" y="3725334"/>
            <a:ext cx="6231467" cy="1684866"/>
          </a:xfrm>
        </p:spPr>
        <p:txBody>
          <a:bodyPr>
            <a:noAutofit/>
          </a:bodyPr>
          <a:lstStyle/>
          <a:p>
            <a:r>
              <a:rPr lang="ar-SA" sz="9600" dirty="0" smtClean="0"/>
              <a:t>؟</a:t>
            </a:r>
            <a:endParaRPr lang="ar-SA" sz="9600" dirty="0"/>
          </a:p>
        </p:txBody>
      </p:sp>
    </p:spTree>
    <p:extLst>
      <p:ext uri="{BB962C8B-B14F-4D97-AF65-F5344CB8AC3E}">
        <p14:creationId xmlns:p14="http://schemas.microsoft.com/office/powerpoint/2010/main" val="163691138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1365</TotalTime>
  <Words>424</Words>
  <Application>Microsoft Office PowerPoint</Application>
  <PresentationFormat>On-screen Show (4:3)</PresentationFormat>
  <Paragraphs>31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Pushpin</vt:lpstr>
      <vt:lpstr>نظرية برونر</vt:lpstr>
      <vt:lpstr>PowerPoint Presentation</vt:lpstr>
      <vt:lpstr>مراحل التطور العقلي عند برونر</vt:lpstr>
      <vt:lpstr>المكافآت والتعزيز</vt:lpstr>
      <vt:lpstr>التراكيب الأساسية في المادة العلمية Structure of Subject</vt:lpstr>
      <vt:lpstr>المنهج الحلزوني spiral curriculum</vt:lpstr>
      <vt:lpstr>الاكتشاف Discovery</vt:lpstr>
      <vt:lpstr>ماذا ندرس؟ وكيف ندرس؟</vt:lpstr>
      <vt:lpstr>الاستعداد يرى برونر أنه يمكن تدريس أي مفهوم في أي مستوى عمري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برونر</dc:title>
  <dc:creator>asus</dc:creator>
  <cp:lastModifiedBy>asus</cp:lastModifiedBy>
  <cp:revision>26</cp:revision>
  <dcterms:created xsi:type="dcterms:W3CDTF">2015-02-04T20:33:01Z</dcterms:created>
  <dcterms:modified xsi:type="dcterms:W3CDTF">2015-02-06T17:08:16Z</dcterms:modified>
</cp:coreProperties>
</file>