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704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462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572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7134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048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1364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625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061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00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623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423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E8201-2273-4A5F-81F9-CB78B6A63145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E1812-80A3-43D5-84F0-0CADC2D53D6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2469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/>
              <a:t>نظرية </a:t>
            </a:r>
            <a:r>
              <a:rPr lang="ar-SA" sz="6000" dirty="0" err="1" smtClean="0"/>
              <a:t>فيجوتسكي</a:t>
            </a:r>
            <a:endParaRPr lang="ar-SA" sz="6000" dirty="0"/>
          </a:p>
        </p:txBody>
      </p:sp>
    </p:spTree>
    <p:extLst>
      <p:ext uri="{BB962C8B-B14F-4D97-AF65-F5344CB8AC3E}">
        <p14:creationId xmlns:p14="http://schemas.microsoft.com/office/powerpoint/2010/main" val="306981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679575"/>
          </a:xfrm>
        </p:spPr>
        <p:txBody>
          <a:bodyPr/>
          <a:lstStyle/>
          <a:p>
            <a:r>
              <a:rPr lang="ar-SA" dirty="0" smtClean="0"/>
              <a:t>البيئة الاجتماعية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362200"/>
            <a:ext cx="8534400" cy="4191000"/>
          </a:xfrm>
        </p:spPr>
        <p:txBody>
          <a:bodyPr>
            <a:normAutofit/>
          </a:bodyPr>
          <a:lstStyle/>
          <a:p>
            <a:pPr algn="just"/>
            <a:r>
              <a:rPr lang="ar-SA" sz="5400" b="1" dirty="0" smtClean="0"/>
              <a:t>لا يجب أن ينظر إلى الطلاب على أنهم حشد لا روابط بين بعضهم البعض</a:t>
            </a:r>
            <a:r>
              <a:rPr lang="ar-SA" sz="5400" dirty="0" smtClean="0"/>
              <a:t> </a:t>
            </a:r>
            <a:r>
              <a:rPr lang="ar-SA" dirty="0" smtClean="0"/>
              <a:t>                                 </a:t>
            </a:r>
            <a:endParaRPr lang="ar-SA" dirty="0"/>
          </a:p>
          <a:p>
            <a:r>
              <a:rPr lang="ar-SA" dirty="0" smtClean="0"/>
              <a:t>           </a:t>
            </a:r>
          </a:p>
          <a:p>
            <a:r>
              <a:rPr lang="ar-SA" dirty="0"/>
              <a:t> </a:t>
            </a:r>
            <a:r>
              <a:rPr lang="ar-SA" dirty="0" smtClean="0"/>
              <a:t>                                      فيجو تسكي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838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ar-SA" dirty="0" err="1" smtClean="0"/>
              <a:t>التوالدية</a:t>
            </a:r>
            <a:r>
              <a:rPr lang="ar-SA" dirty="0" smtClean="0"/>
              <a:t>  </a:t>
            </a:r>
            <a:r>
              <a:rPr lang="en-US" dirty="0" smtClean="0"/>
              <a:t>Dialectics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905000"/>
            <a:ext cx="8153400" cy="4191000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dirty="0" smtClean="0"/>
              <a:t>هي عندما يندمج شيئين يكونان في الظاهر أنهما متعارضين، وكونان وحدة ذات صفات مختلفة عن مكوناتها.</a:t>
            </a:r>
          </a:p>
          <a:p>
            <a:pPr algn="just"/>
            <a:r>
              <a:rPr lang="ar-SA" dirty="0" smtClean="0"/>
              <a:t>مثال ذلك جزيء الماء </a:t>
            </a:r>
            <a:r>
              <a:rPr lang="en-US" dirty="0" smtClean="0"/>
              <a:t>H2O</a:t>
            </a:r>
            <a:r>
              <a:rPr lang="ar-SA" dirty="0" smtClean="0"/>
              <a:t> مكون من الهيدروجين وهو غاز يشتعل والأكسجين وهو غاز يساعد على الاشتعال.</a:t>
            </a:r>
          </a:p>
          <a:p>
            <a:pPr algn="just"/>
            <a:endParaRPr lang="ar-SA" dirty="0"/>
          </a:p>
          <a:p>
            <a:pPr algn="just"/>
            <a:r>
              <a:rPr lang="ar-SA" dirty="0" smtClean="0"/>
              <a:t>وكما أنه لا يمكن فصل جزيئي الماء دون فقدان خصائص الماء، كذلك لا يمكن عزل الفرد عن سياقه الاجتماعي والثقافي والسياسي. ولا فصل المتعلم عن المعلم، التعلم </a:t>
            </a:r>
            <a:r>
              <a:rPr lang="ar-SA" smtClean="0"/>
              <a:t>عن التعليم.</a:t>
            </a:r>
            <a:endParaRPr lang="ar-SA" dirty="0" smtClean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6877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ar-SA" dirty="0" smtClean="0"/>
              <a:t>منطقة النمو التقريبي</a:t>
            </a:r>
            <a:br>
              <a:rPr lang="ar-SA" dirty="0" smtClean="0"/>
            </a:br>
            <a:r>
              <a:rPr lang="ar-SA" sz="2800" dirty="0" smtClean="0"/>
              <a:t> </a:t>
            </a:r>
            <a:r>
              <a:rPr lang="en-US" sz="2800" dirty="0" smtClean="0"/>
              <a:t>ZPD)</a:t>
            </a:r>
            <a:r>
              <a:rPr lang="ar-SA" sz="2800" dirty="0" smtClean="0"/>
              <a:t>)</a:t>
            </a:r>
            <a:r>
              <a:rPr lang="ar-SA" dirty="0" smtClean="0"/>
              <a:t> </a:t>
            </a:r>
            <a:r>
              <a:rPr lang="en-US" sz="2800" dirty="0" smtClean="0"/>
              <a:t>ZON OFPROXIMAL DEVELOPMENT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971800"/>
            <a:ext cx="6400800" cy="2362200"/>
          </a:xfrm>
        </p:spPr>
        <p:txBody>
          <a:bodyPr>
            <a:noAutofit/>
          </a:bodyPr>
          <a:lstStyle/>
          <a:p>
            <a:pPr algn="just"/>
            <a:r>
              <a:rPr lang="ar-SA" sz="4000" dirty="0" smtClean="0"/>
              <a:t>هي المسافة بين مستوى النمو العقلي الفعلي للطفل دون مساعدة ومستوى النمو إثر حصوله على المساعدة من شخص ما.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2932000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7696200" cy="4343400"/>
          </a:xfrm>
        </p:spPr>
        <p:txBody>
          <a:bodyPr>
            <a:normAutofit/>
          </a:bodyPr>
          <a:lstStyle/>
          <a:p>
            <a:pPr algn="just"/>
            <a:r>
              <a:rPr lang="ar-SA" sz="4000" dirty="0" smtClean="0"/>
              <a:t>يحدث التعلم لأننا نتفاعل مع بيئتنا – هذا يعني </a:t>
            </a:r>
            <a:r>
              <a:rPr lang="ar-SA" sz="4000" smtClean="0"/>
              <a:t>أننا لا نتعلم </a:t>
            </a:r>
            <a:r>
              <a:rPr lang="ar-SA" sz="4000" dirty="0" smtClean="0"/>
              <a:t>لأننا ننمو</a:t>
            </a:r>
          </a:p>
          <a:p>
            <a:pPr algn="just"/>
            <a:r>
              <a:rPr lang="ar-SA" sz="4000" dirty="0" smtClean="0">
                <a:solidFill>
                  <a:schemeClr val="accent1"/>
                </a:solidFill>
              </a:rPr>
              <a:t>أي أن التعلم يسبق النمو عند </a:t>
            </a:r>
            <a:r>
              <a:rPr lang="ar-SA" sz="4000" dirty="0" err="1" smtClean="0">
                <a:solidFill>
                  <a:schemeClr val="accent1"/>
                </a:solidFill>
              </a:rPr>
              <a:t>فيجوفسكي</a:t>
            </a:r>
            <a:endParaRPr lang="ar-SA" sz="4000" dirty="0" smtClean="0">
              <a:solidFill>
                <a:schemeClr val="accent1"/>
              </a:solidFill>
            </a:endParaRPr>
          </a:p>
          <a:p>
            <a:pPr algn="just"/>
            <a:endParaRPr lang="ar-SA" sz="4000" dirty="0" smtClean="0"/>
          </a:p>
          <a:p>
            <a:pPr algn="just"/>
            <a:r>
              <a:rPr lang="ar-SA" sz="4000" dirty="0" smtClean="0">
                <a:solidFill>
                  <a:srgbClr val="FF0000"/>
                </a:solidFill>
              </a:rPr>
              <a:t>أما عند </a:t>
            </a:r>
            <a:r>
              <a:rPr lang="ar-SA" sz="4000" dirty="0" err="1" smtClean="0">
                <a:solidFill>
                  <a:srgbClr val="FF0000"/>
                </a:solidFill>
              </a:rPr>
              <a:t>بياجه</a:t>
            </a:r>
            <a:r>
              <a:rPr lang="ar-SA" sz="4000" dirty="0" smtClean="0">
                <a:solidFill>
                  <a:srgbClr val="FF0000"/>
                </a:solidFill>
              </a:rPr>
              <a:t> فإن النمو يسبق التعلم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71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ar-SA" dirty="0" smtClean="0"/>
              <a:t>مقاطع يوتيوب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4191000"/>
          </a:xfrm>
        </p:spPr>
        <p:txBody>
          <a:bodyPr/>
          <a:lstStyle/>
          <a:p>
            <a:endParaRPr lang="ar-SA" dirty="0" smtClean="0"/>
          </a:p>
          <a:p>
            <a:pPr rtl="0"/>
            <a:r>
              <a:rPr lang="en-US" dirty="0"/>
              <a:t>https://youtu.be/7Im_GrCgrVA</a:t>
            </a:r>
          </a:p>
          <a:p>
            <a:pPr rtl="0"/>
            <a:r>
              <a:rPr lang="en-US" dirty="0"/>
              <a:t>https://youtu.be/Bu5fy7GGCT4</a:t>
            </a:r>
          </a:p>
          <a:p>
            <a:r>
              <a:rPr lang="en-US" dirty="0"/>
              <a:t> 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8371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152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نظرية فيجوتسكي</vt:lpstr>
      <vt:lpstr>البيئة الاجتماعية</vt:lpstr>
      <vt:lpstr>التوالدية  Dialectics</vt:lpstr>
      <vt:lpstr>منطقة النمو التقريبي  ZPD)) ZON OFPROXIMAL DEVELOPMENT</vt:lpstr>
      <vt:lpstr>PowerPoint Presentation</vt:lpstr>
      <vt:lpstr>مقاطع يوتيوب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نظرية فيجوتسكي</dc:title>
  <dc:creator>asus</dc:creator>
  <cp:lastModifiedBy>asus</cp:lastModifiedBy>
  <cp:revision>10</cp:revision>
  <dcterms:created xsi:type="dcterms:W3CDTF">2016-02-22T17:20:50Z</dcterms:created>
  <dcterms:modified xsi:type="dcterms:W3CDTF">2016-02-22T21:11:15Z</dcterms:modified>
</cp:coreProperties>
</file>