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نظرية المستهلك وتعظيم المنفعة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المدخل التقليدي والمدخل الحديث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711403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خصائص منحنيات السواء: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ar-SA" dirty="0" smtClean="0"/>
              <a:t>يوجد عدد لانهائي من منحنيات السواء.</a:t>
            </a:r>
          </a:p>
          <a:p>
            <a:r>
              <a:rPr lang="ar-SA" dirty="0" smtClean="0"/>
              <a:t>منحنيات السواء لا تتقاطع.</a:t>
            </a:r>
          </a:p>
          <a:p>
            <a:r>
              <a:rPr lang="ar-SA" dirty="0" smtClean="0"/>
              <a:t>منحنيات السواء ذات ميل سالب.</a:t>
            </a:r>
          </a:p>
          <a:p>
            <a:r>
              <a:rPr lang="ar-SA" dirty="0" smtClean="0"/>
              <a:t>منحنيات السواء محدبة باتجاه نقطة الأصل.(تناقص معدل الاحلال الحدي)</a:t>
            </a:r>
          </a:p>
        </p:txBody>
      </p:sp>
      <p:sp>
        <p:nvSpPr>
          <p:cNvPr id="7" name="عنصر نائب للمحتوى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 dirty="0"/>
          </a:p>
        </p:txBody>
      </p:sp>
      <p:cxnSp>
        <p:nvCxnSpPr>
          <p:cNvPr id="9" name="رابط كسهم مستقيم 8"/>
          <p:cNvCxnSpPr/>
          <p:nvPr/>
        </p:nvCxnSpPr>
        <p:spPr>
          <a:xfrm>
            <a:off x="7677665" y="4893276"/>
            <a:ext cx="3048000" cy="24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flipH="1" flipV="1">
            <a:off x="7694141" y="2446638"/>
            <a:ext cx="41189" cy="2430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قوس 11"/>
          <p:cNvSpPr/>
          <p:nvPr/>
        </p:nvSpPr>
        <p:spPr>
          <a:xfrm rot="13013705">
            <a:off x="8158832" y="2237933"/>
            <a:ext cx="2504303" cy="2314833"/>
          </a:xfrm>
          <a:prstGeom prst="arc">
            <a:avLst>
              <a:gd name="adj1" fmla="val 11972693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7002162" y="2339546"/>
            <a:ext cx="469557" cy="5272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Y</a:t>
            </a:r>
            <a:endParaRPr lang="ar-SA" dirty="0"/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10552670" y="5072709"/>
            <a:ext cx="554562" cy="4301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X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58187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منحنى السواء:</a:t>
            </a:r>
            <a:endParaRPr lang="ar-SA" dirty="0"/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7015288"/>
              </p:ext>
            </p:extLst>
          </p:nvPr>
        </p:nvGraphicFramePr>
        <p:xfrm>
          <a:off x="581025" y="2181225"/>
          <a:ext cx="11029950" cy="22250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838325"/>
                <a:gridCol w="1838325"/>
                <a:gridCol w="1838325"/>
                <a:gridCol w="1838325"/>
                <a:gridCol w="1838325"/>
                <a:gridCol w="1838325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المجموعة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X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Y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∆</a:t>
                      </a:r>
                      <a:r>
                        <a:rPr lang="en-US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Y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∆</a:t>
                      </a:r>
                      <a:r>
                        <a:rPr lang="en-US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X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MRS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-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-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-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B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-12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6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-8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-4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-2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4386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منحنيات السواء واختلاف التفضيلات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 dirty="0"/>
          </a:p>
        </p:txBody>
      </p:sp>
      <p:cxnSp>
        <p:nvCxnSpPr>
          <p:cNvPr id="6" name="رابط مستقيم 5"/>
          <p:cNvCxnSpPr/>
          <p:nvPr/>
        </p:nvCxnSpPr>
        <p:spPr>
          <a:xfrm>
            <a:off x="7957751" y="4646141"/>
            <a:ext cx="28997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flipV="1">
            <a:off x="7998941" y="2388973"/>
            <a:ext cx="8237" cy="22489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قوس 8"/>
          <p:cNvSpPr/>
          <p:nvPr/>
        </p:nvSpPr>
        <p:spPr>
          <a:xfrm rot="8236164">
            <a:off x="8369642" y="1614616"/>
            <a:ext cx="1696995" cy="1927654"/>
          </a:xfrm>
          <a:prstGeom prst="arc">
            <a:avLst>
              <a:gd name="adj1" fmla="val 16122591"/>
              <a:gd name="adj2" fmla="val 108434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1" name="رابط كسهم مستقيم 10"/>
          <p:cNvCxnSpPr/>
          <p:nvPr/>
        </p:nvCxnSpPr>
        <p:spPr>
          <a:xfrm>
            <a:off x="1549835" y="4753232"/>
            <a:ext cx="3186922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 flipH="1" flipV="1">
            <a:off x="1573427" y="2702011"/>
            <a:ext cx="32951" cy="2059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قوس 13"/>
          <p:cNvSpPr/>
          <p:nvPr/>
        </p:nvSpPr>
        <p:spPr>
          <a:xfrm rot="10800000">
            <a:off x="2060830" y="1845276"/>
            <a:ext cx="2105964" cy="25949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36176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تفضيل المستهلك لسلعة واحدة فقط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6993924" y="4769708"/>
            <a:ext cx="261139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flipV="1">
            <a:off x="7026876" y="2512541"/>
            <a:ext cx="0" cy="22489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V="1">
            <a:off x="6993924" y="3707027"/>
            <a:ext cx="2010033" cy="247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 flipH="1" flipV="1">
            <a:off x="1351005" y="2611395"/>
            <a:ext cx="8238" cy="1993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 flipV="1">
            <a:off x="1342768" y="4580238"/>
            <a:ext cx="2660821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مستقيم 15"/>
          <p:cNvCxnSpPr/>
          <p:nvPr/>
        </p:nvCxnSpPr>
        <p:spPr>
          <a:xfrm>
            <a:off x="2537254" y="2817341"/>
            <a:ext cx="0" cy="17876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264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تامة التكامل</a:t>
            </a:r>
            <a:endParaRPr lang="ar-SA" dirty="0"/>
          </a:p>
        </p:txBody>
      </p:sp>
      <p:sp>
        <p:nvSpPr>
          <p:cNvPr id="7" name="عنصر نائب للمحتوى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تامة التبادل</a:t>
            </a:r>
            <a:endParaRPr lang="ar-SA" dirty="0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ar-SA"/>
          </a:p>
        </p:txBody>
      </p:sp>
      <p:cxnSp>
        <p:nvCxnSpPr>
          <p:cNvPr id="11" name="رابط كسهم مستقيم 10"/>
          <p:cNvCxnSpPr/>
          <p:nvPr/>
        </p:nvCxnSpPr>
        <p:spPr>
          <a:xfrm flipV="1">
            <a:off x="7282249" y="3072714"/>
            <a:ext cx="8237" cy="17134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>
            <a:off x="7282249" y="4736757"/>
            <a:ext cx="24466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/>
          <p:nvPr/>
        </p:nvCxnSpPr>
        <p:spPr>
          <a:xfrm>
            <a:off x="7282249" y="3682314"/>
            <a:ext cx="1482810" cy="10297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رابط كسهم مستقيم 24"/>
          <p:cNvCxnSpPr/>
          <p:nvPr/>
        </p:nvCxnSpPr>
        <p:spPr>
          <a:xfrm>
            <a:off x="1828800" y="4736757"/>
            <a:ext cx="20594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رابط كسهم مستقيم 27"/>
          <p:cNvCxnSpPr/>
          <p:nvPr/>
        </p:nvCxnSpPr>
        <p:spPr>
          <a:xfrm flipV="1">
            <a:off x="1828800" y="3184484"/>
            <a:ext cx="0" cy="15522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رابط مستقيم 31"/>
          <p:cNvCxnSpPr/>
          <p:nvPr/>
        </p:nvCxnSpPr>
        <p:spPr>
          <a:xfrm>
            <a:off x="2215978" y="3459892"/>
            <a:ext cx="16476" cy="933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رابط مستقيم 33"/>
          <p:cNvCxnSpPr/>
          <p:nvPr/>
        </p:nvCxnSpPr>
        <p:spPr>
          <a:xfrm>
            <a:off x="2240692" y="4339170"/>
            <a:ext cx="1190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494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إمكانيات المستهلك</a:t>
            </a:r>
            <a:br>
              <a:rPr lang="ar-SA" dirty="0" smtClean="0"/>
            </a:br>
            <a:r>
              <a:rPr lang="ar-SA" dirty="0" smtClean="0"/>
              <a:t>خط الدخل أو خط الميزانية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M=</a:t>
                </a:r>
                <a:r>
                  <a:rPr lang="en-US" dirty="0" err="1" smtClean="0"/>
                  <a:t>Px.X+Py.Y</a:t>
                </a:r>
                <a:endParaRPr lang="en-US" dirty="0" smtClean="0"/>
              </a:p>
              <a:p>
                <a:r>
                  <a:rPr lang="en-US" dirty="0" smtClean="0"/>
                  <a:t>Y=M/</a:t>
                </a:r>
                <a:r>
                  <a:rPr lang="en-US" dirty="0" err="1" smtClean="0"/>
                  <a:t>Py</a:t>
                </a:r>
                <a:endParaRPr lang="en-US" dirty="0" smtClean="0"/>
              </a:p>
              <a:p>
                <a:r>
                  <a:rPr lang="en-US" dirty="0" smtClean="0"/>
                  <a:t>X=M/</a:t>
                </a:r>
                <a:r>
                  <a:rPr lang="en-US" dirty="0" err="1" smtClean="0"/>
                  <a:t>Px</a:t>
                </a:r>
                <a:endParaRPr lang="en-US" dirty="0" smtClean="0"/>
              </a:p>
              <a:p>
                <a:r>
                  <a:rPr lang="en-US" dirty="0" smtClean="0"/>
                  <a:t>Slope=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endParaRPr lang="ar-SA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𝑃𝑥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𝑃𝑦</m:t>
                        </m:r>
                      </m:den>
                    </m:f>
                  </m:oMath>
                </a14:m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r="-44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 dirty="0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7249297" y="4868562"/>
            <a:ext cx="24219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flipH="1" flipV="1">
            <a:off x="7265773" y="2693773"/>
            <a:ext cx="49427" cy="21830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>
            <a:off x="7249297" y="3501081"/>
            <a:ext cx="1425146" cy="13674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34094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التغيرات في الدخل والأسعار</a:t>
            </a:r>
            <a:endParaRPr lang="ar-SA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التغيرات في الأسعار</a:t>
            </a:r>
            <a:endParaRPr lang="ar-SA" dirty="0"/>
          </a:p>
        </p:txBody>
      </p:sp>
      <p:sp>
        <p:nvSpPr>
          <p:cNvPr id="7" name="عنصر نائب للمحتوى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التغيرات في الدخل</a:t>
            </a:r>
            <a:endParaRPr lang="ar-SA" dirty="0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ar-SA" dirty="0"/>
          </a:p>
        </p:txBody>
      </p:sp>
      <p:cxnSp>
        <p:nvCxnSpPr>
          <p:cNvPr id="11" name="رابط كسهم مستقيم 10"/>
          <p:cNvCxnSpPr/>
          <p:nvPr/>
        </p:nvCxnSpPr>
        <p:spPr>
          <a:xfrm flipV="1">
            <a:off x="7306962" y="5173362"/>
            <a:ext cx="2479589" cy="16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 flipH="1" flipV="1">
            <a:off x="7356389" y="3080951"/>
            <a:ext cx="16476" cy="21088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/>
          <p:nvPr/>
        </p:nvCxnSpPr>
        <p:spPr>
          <a:xfrm>
            <a:off x="7364627" y="4151870"/>
            <a:ext cx="1005016" cy="10297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7372865" y="3764692"/>
            <a:ext cx="1334530" cy="14169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كسهم مستقيم 19"/>
          <p:cNvCxnSpPr/>
          <p:nvPr/>
        </p:nvCxnSpPr>
        <p:spPr>
          <a:xfrm flipV="1">
            <a:off x="2298357" y="5090984"/>
            <a:ext cx="1828800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/>
          <p:nvPr/>
        </p:nvCxnSpPr>
        <p:spPr>
          <a:xfrm flipV="1">
            <a:off x="2364259" y="3253946"/>
            <a:ext cx="16476" cy="1853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مستقيم 23"/>
          <p:cNvCxnSpPr/>
          <p:nvPr/>
        </p:nvCxnSpPr>
        <p:spPr>
          <a:xfrm>
            <a:off x="2372497" y="3764692"/>
            <a:ext cx="1128584" cy="1326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مستقيم 25"/>
          <p:cNvCxnSpPr/>
          <p:nvPr/>
        </p:nvCxnSpPr>
        <p:spPr>
          <a:xfrm>
            <a:off x="2380735" y="3764692"/>
            <a:ext cx="642551" cy="1326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45746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توازن المستهلك</a:t>
            </a:r>
            <a:endParaRPr lang="ar-SA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عنصر نائب للمحتوى 8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ar-SA" dirty="0" smtClean="0"/>
                  <a:t>يتحقق توازن المستهلك عند تماس خط الدخل مع منحنى السواء.</a:t>
                </a:r>
              </a:p>
              <a:p>
                <a:r>
                  <a:rPr lang="ar-SA" dirty="0" smtClean="0"/>
                  <a:t>ميل منحنى السواء = ميل خط الدخل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𝑀𝑅𝑆𝑦𝑥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𝑃𝑥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𝑃𝑦</m:t>
                        </m:r>
                      </m:den>
                    </m:f>
                  </m:oMath>
                </a14:m>
                <a:endParaRPr lang="ar-SA" dirty="0"/>
              </a:p>
            </p:txBody>
          </p:sp>
        </mc:Choice>
        <mc:Fallback xmlns="">
          <p:sp>
            <p:nvSpPr>
              <p:cNvPr id="9" name="عنصر نائب للمحتوى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2"/>
                <a:stretch>
                  <a:fillRect r="-44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رابط كسهم مستقيم 10"/>
          <p:cNvCxnSpPr/>
          <p:nvPr/>
        </p:nvCxnSpPr>
        <p:spPr>
          <a:xfrm>
            <a:off x="1952368" y="4679092"/>
            <a:ext cx="2397210" cy="329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 flipV="1">
            <a:off x="2026508" y="2611395"/>
            <a:ext cx="24714" cy="2059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/>
          <p:nvPr/>
        </p:nvCxnSpPr>
        <p:spPr>
          <a:xfrm>
            <a:off x="2051222" y="3331874"/>
            <a:ext cx="1573427" cy="137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قوس 15"/>
          <p:cNvSpPr/>
          <p:nvPr/>
        </p:nvSpPr>
        <p:spPr>
          <a:xfrm rot="10800000">
            <a:off x="2664940" y="1944496"/>
            <a:ext cx="1886465" cy="247959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64617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الحل الركني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dirty="0" smtClean="0"/>
              <a:t>قد يكون ميل منحنى السواء أكبر من ميل خط الدخل وهذا يعني أن معدل الاحلال الحدي بين السلعتين أكبر من النسبة بين سعري السلعتين عند جميع المجموعات السلعية..</a:t>
            </a:r>
            <a:endParaRPr lang="ar-SA" dirty="0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2051222" y="4761471"/>
            <a:ext cx="2298356" cy="16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flipV="1">
            <a:off x="2067697" y="2537254"/>
            <a:ext cx="0" cy="21995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>
            <a:off x="2051222" y="3402227"/>
            <a:ext cx="1433383" cy="1359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قوس 10"/>
          <p:cNvSpPr/>
          <p:nvPr/>
        </p:nvSpPr>
        <p:spPr>
          <a:xfrm rot="12034788">
            <a:off x="3166550" y="2794685"/>
            <a:ext cx="1853514" cy="2141625"/>
          </a:xfrm>
          <a:prstGeom prst="arc">
            <a:avLst>
              <a:gd name="adj1" fmla="val 16883799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405044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المدخل الرياضي لنظرية طلب المستهلك</a:t>
            </a:r>
            <a:endParaRPr lang="ar-SA" dirty="0"/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1-تعظيم دالة المنفعة : إن مشكلة المستهلك تتمثل في تعظيم دالة المنفعة طبقا لقيد الدخل:</a:t>
            </a:r>
          </a:p>
          <a:p>
            <a:r>
              <a:rPr lang="en-US" dirty="0" smtClean="0"/>
              <a:t>Max            U=f(X</a:t>
            </a:r>
            <a:r>
              <a:rPr lang="en-US" baseline="-25000" dirty="0" smtClean="0"/>
              <a:t>1</a:t>
            </a:r>
            <a:r>
              <a:rPr lang="en-US" dirty="0" smtClean="0"/>
              <a:t>,X</a:t>
            </a:r>
            <a:r>
              <a:rPr lang="en-US" baseline="-25000" dirty="0" smtClean="0"/>
              <a:t>2</a:t>
            </a:r>
            <a:r>
              <a:rPr lang="en-US" dirty="0" smtClean="0"/>
              <a:t>,X</a:t>
            </a:r>
            <a:r>
              <a:rPr lang="en-US" baseline="-25000" dirty="0" smtClean="0"/>
              <a:t>3</a:t>
            </a:r>
            <a:r>
              <a:rPr lang="en-US" dirty="0" smtClean="0"/>
              <a:t>,…….,</a:t>
            </a:r>
            <a:r>
              <a:rPr lang="en-US" dirty="0" err="1" smtClean="0"/>
              <a:t>X</a:t>
            </a:r>
            <a:r>
              <a:rPr lang="en-US" baseline="-25000" dirty="0" err="1" smtClean="0"/>
              <a:t>n</a:t>
            </a:r>
            <a:r>
              <a:rPr lang="en-US" dirty="0" smtClean="0"/>
              <a:t>)</a:t>
            </a:r>
          </a:p>
          <a:p>
            <a:r>
              <a:rPr lang="en-US" dirty="0" smtClean="0"/>
              <a:t>S.t         M=P</a:t>
            </a:r>
            <a:r>
              <a:rPr lang="en-US" baseline="-25000" dirty="0" smtClean="0"/>
              <a:t>1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+P</a:t>
            </a:r>
            <a:r>
              <a:rPr lang="en-US" baseline="-25000" dirty="0" smtClean="0"/>
              <a:t>2</a:t>
            </a:r>
            <a:r>
              <a:rPr lang="en-US" dirty="0" smtClean="0"/>
              <a:t>X</a:t>
            </a:r>
            <a:r>
              <a:rPr lang="en-US" baseline="-25000" dirty="0" smtClean="0"/>
              <a:t>2</a:t>
            </a:r>
            <a:r>
              <a:rPr lang="en-US" dirty="0" smtClean="0"/>
              <a:t>+…….</a:t>
            </a:r>
            <a:r>
              <a:rPr lang="en-US" dirty="0" err="1" smtClean="0"/>
              <a:t>P</a:t>
            </a:r>
            <a:r>
              <a:rPr lang="en-US" baseline="-25000" dirty="0" err="1" smtClean="0"/>
              <a:t>n</a:t>
            </a:r>
            <a:r>
              <a:rPr lang="en-US" dirty="0" err="1" smtClean="0"/>
              <a:t>X</a:t>
            </a:r>
            <a:r>
              <a:rPr lang="en-US" baseline="-25000" dirty="0" err="1" smtClean="0"/>
              <a:t>n</a:t>
            </a:r>
            <a:r>
              <a:rPr lang="en-US" baseline="-25000" dirty="0" smtClean="0"/>
              <a:t> </a:t>
            </a:r>
            <a:endParaRPr lang="ar-SA" baseline="-25000" dirty="0" smtClean="0"/>
          </a:p>
          <a:p>
            <a:endParaRPr lang="ar-SA" baseline="-25000" dirty="0" smtClean="0"/>
          </a:p>
          <a:p>
            <a:r>
              <a:rPr lang="ar-SA" sz="2800" baseline="-25000" dirty="0" smtClean="0"/>
              <a:t>وهي مشكلة تعظيم مقيد يمكن حلها باستخدام دالة </a:t>
            </a:r>
            <a:r>
              <a:rPr lang="ar-SA" sz="2800" baseline="-25000" dirty="0" err="1" smtClean="0"/>
              <a:t>لاجرانج</a:t>
            </a:r>
            <a:r>
              <a:rPr lang="ar-SA" sz="2800" baseline="-25000" dirty="0" smtClean="0"/>
              <a:t>.</a:t>
            </a:r>
            <a:endParaRPr lang="ar-SA" sz="2800" baseline="-25000" dirty="0"/>
          </a:p>
          <a:p>
            <a:endParaRPr lang="ar-SA" baseline="-25000" dirty="0"/>
          </a:p>
        </p:txBody>
      </p:sp>
    </p:spTree>
    <p:extLst>
      <p:ext uri="{BB962C8B-B14F-4D97-AF65-F5344CB8AC3E}">
        <p14:creationId xmlns:p14="http://schemas.microsoft.com/office/powerpoint/2010/main" val="3047215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مداخل تحليل سلوك المستهلك: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المدخل الحديث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dirty="0" smtClean="0"/>
              <a:t>أدوات التحليل : المنفعة الترتيبية - منحنيات السواء – خط الدخل </a:t>
            </a:r>
          </a:p>
          <a:p>
            <a:r>
              <a:rPr lang="ar-SA" dirty="0" smtClean="0"/>
              <a:t>افتراضات منحنيات السواء.</a:t>
            </a:r>
          </a:p>
          <a:p>
            <a:r>
              <a:rPr lang="ar-SA" dirty="0" smtClean="0"/>
              <a:t>خصائص منحنيات السواء.</a:t>
            </a:r>
          </a:p>
          <a:p>
            <a:r>
              <a:rPr lang="ar-SA" dirty="0" smtClean="0"/>
              <a:t>معدل الاحلال الحدي.</a:t>
            </a:r>
          </a:p>
          <a:p>
            <a:r>
              <a:rPr lang="ar-SA" dirty="0" smtClean="0"/>
              <a:t>تناقص معدل الاحلال الحدي.</a:t>
            </a:r>
          </a:p>
          <a:p>
            <a:r>
              <a:rPr lang="ar-SA" dirty="0" smtClean="0"/>
              <a:t>منحنيات السواء وتفضيلات المستهلك.</a:t>
            </a:r>
          </a:p>
          <a:p>
            <a:r>
              <a:rPr lang="ar-SA" dirty="0" smtClean="0"/>
              <a:t>خط الدخل.</a:t>
            </a:r>
          </a:p>
          <a:p>
            <a:r>
              <a:rPr lang="ar-SA" dirty="0" smtClean="0"/>
              <a:t>توازن المستهلك.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المدخل التقليدي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ar-SA" dirty="0" smtClean="0"/>
              <a:t>أدوات التحليل: - المنفعة الكمية (الكلية والحدية). منحنى المنفعة الكلية – منحنى المنفعة الحدية.</a:t>
            </a:r>
          </a:p>
          <a:p>
            <a:r>
              <a:rPr lang="ar-SA" dirty="0" smtClean="0"/>
              <a:t>العلاقة بين منحنى المنفعة الكلية ومنحنى المنفعة الحدية.</a:t>
            </a:r>
          </a:p>
          <a:p>
            <a:r>
              <a:rPr lang="ar-SA" dirty="0" smtClean="0"/>
              <a:t>شرط توازن المستهلك.</a:t>
            </a:r>
          </a:p>
          <a:p>
            <a:r>
              <a:rPr lang="ar-SA" dirty="0" smtClean="0"/>
              <a:t>منحنى طلب المستهلك.</a:t>
            </a:r>
          </a:p>
        </p:txBody>
      </p:sp>
    </p:spTree>
    <p:extLst>
      <p:ext uri="{BB962C8B-B14F-4D97-AF65-F5344CB8AC3E}">
        <p14:creationId xmlns:p14="http://schemas.microsoft.com/office/powerpoint/2010/main" val="16392086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وسيلة شرح على شكل سحابة 3"/>
          <p:cNvSpPr/>
          <p:nvPr/>
        </p:nvSpPr>
        <p:spPr>
          <a:xfrm>
            <a:off x="1746422" y="378941"/>
            <a:ext cx="6236043" cy="1680519"/>
          </a:xfrm>
          <a:prstGeom prst="cloudCallout">
            <a:avLst>
              <a:gd name="adj1" fmla="val 35442"/>
              <a:gd name="adj2" fmla="val 708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Small group work</a:t>
            </a:r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6804454" y="2356022"/>
            <a:ext cx="4744995" cy="406949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افترض أن دالة المنفعة كانت كما يلي:</a:t>
            </a:r>
          </a:p>
          <a:p>
            <a:pPr algn="ctr"/>
            <a:r>
              <a:rPr lang="en-US" dirty="0" smtClean="0"/>
              <a:t>U(X,Y)=XY</a:t>
            </a:r>
          </a:p>
          <a:p>
            <a:pPr algn="ctr"/>
            <a:r>
              <a:rPr lang="en-US" dirty="0" err="1" smtClean="0"/>
              <a:t>Px</a:t>
            </a:r>
            <a:r>
              <a:rPr lang="en-US" dirty="0" smtClean="0"/>
              <a:t>=10</a:t>
            </a:r>
          </a:p>
          <a:p>
            <a:pPr algn="ctr"/>
            <a:r>
              <a:rPr lang="en-US" dirty="0" smtClean="0"/>
              <a:t>PY=20</a:t>
            </a:r>
          </a:p>
          <a:p>
            <a:pPr algn="ctr"/>
            <a:r>
              <a:rPr lang="en-US" dirty="0" smtClean="0"/>
              <a:t>I=600</a:t>
            </a:r>
          </a:p>
          <a:p>
            <a:pPr algn="ctr"/>
            <a:r>
              <a:rPr lang="ar-SA" dirty="0" smtClean="0"/>
              <a:t>فأوجدي كميات السلع التي تحقق توازن هذا </a:t>
            </a:r>
            <a:r>
              <a:rPr lang="ar-SA" dirty="0" err="1" smtClean="0"/>
              <a:t>المستهلك.باستخدام</a:t>
            </a:r>
            <a:r>
              <a:rPr lang="ar-SA" dirty="0" smtClean="0"/>
              <a:t>:</a:t>
            </a:r>
          </a:p>
          <a:p>
            <a:pPr algn="ctr"/>
            <a:r>
              <a:rPr lang="ar-SA" dirty="0" smtClean="0"/>
              <a:t>1- دالة </a:t>
            </a:r>
            <a:r>
              <a:rPr lang="ar-SA" dirty="0" err="1" smtClean="0"/>
              <a:t>لاجرانج</a:t>
            </a:r>
            <a:r>
              <a:rPr lang="ar-SA" dirty="0" smtClean="0"/>
              <a:t>.</a:t>
            </a:r>
          </a:p>
          <a:p>
            <a:pPr algn="ctr"/>
            <a:r>
              <a:rPr lang="ar-SA" dirty="0" smtClean="0"/>
              <a:t>2- شرط التوازن.</a:t>
            </a:r>
          </a:p>
          <a:p>
            <a:pPr algn="ctr"/>
            <a:endParaRPr lang="ar-SA" dirty="0"/>
          </a:p>
        </p:txBody>
      </p:sp>
      <p:sp>
        <p:nvSpPr>
          <p:cNvPr id="10" name="وسيلة شرح على شكل سحابة 9"/>
          <p:cNvSpPr/>
          <p:nvPr/>
        </p:nvSpPr>
        <p:spPr>
          <a:xfrm>
            <a:off x="3715265" y="3505200"/>
            <a:ext cx="3015049" cy="1771135"/>
          </a:xfrm>
          <a:prstGeom prst="cloudCallout">
            <a:avLst>
              <a:gd name="adj1" fmla="val 51025"/>
              <a:gd name="adj2" fmla="val 508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X ,Y = ?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683808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معدل الاحلال الحدي والمنافع الحدية.</a:t>
            </a:r>
          </a:p>
          <a:p>
            <a:r>
              <a:rPr lang="ar-SA" dirty="0" smtClean="0"/>
              <a:t>المنفعة الحدية للنقود ومضاعف </a:t>
            </a:r>
            <a:r>
              <a:rPr lang="ar-SA" dirty="0" err="1" smtClean="0"/>
              <a:t>لاجرانج</a:t>
            </a:r>
            <a:r>
              <a:rPr lang="ar-SA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38064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المدخل التقليدي: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عنصر نائب للمحتوى 7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ar-SA" dirty="0" smtClean="0"/>
                  <a:t>المنفعة الكلية : إجمالي الاشباع الذي يحصل عليه المستهلك من استهلاك وحدلت معينة من السلعة.</a:t>
                </a:r>
              </a:p>
              <a:p>
                <a:r>
                  <a:rPr lang="ar-SA" dirty="0" smtClean="0"/>
                  <a:t>المنفعة الحدية الاشباع الإضافي الذي يحصل عليه المستهلك عند زيادة استهلاكه من </a:t>
                </a:r>
                <a:r>
                  <a:rPr lang="ar-SA" dirty="0" err="1" smtClean="0"/>
                  <a:t>السلعه</a:t>
                </a:r>
                <a:r>
                  <a:rPr lang="ar-SA" dirty="0" smtClean="0"/>
                  <a:t> بوحدة واحدة.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𝑀𝑢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den>
                    </m:f>
                  </m:oMath>
                </a14:m>
                <a:endParaRPr lang="ar-SA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𝑀𝑈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e>
                    </m:nary>
                  </m:oMath>
                </a14:m>
                <a:endParaRPr lang="ar-SA" dirty="0" smtClean="0"/>
              </a:p>
              <a:p>
                <a:r>
                  <a:rPr lang="ar-SA" dirty="0" smtClean="0"/>
                  <a:t>قانون تناقص المنفعة الحدية: كلما زادت الكميات المستهلكة من سلعة معينة قلت منفعة الوحدة الإضافية منها.</a:t>
                </a:r>
                <a:endParaRPr lang="ar-SA" dirty="0"/>
              </a:p>
            </p:txBody>
          </p:sp>
        </mc:Choice>
        <mc:Fallback xmlns="">
          <p:sp>
            <p:nvSpPr>
              <p:cNvPr id="8" name="عنصر نائب للمحتوى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r="-22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974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بيانيا:</a:t>
            </a:r>
            <a:endParaRPr lang="ar-SA" dirty="0"/>
          </a:p>
        </p:txBody>
      </p:sp>
      <p:graphicFrame>
        <p:nvGraphicFramePr>
          <p:cNvPr id="29" name="عنصر نائب للمحتوى 2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75589897"/>
              </p:ext>
            </p:extLst>
          </p:nvPr>
        </p:nvGraphicFramePr>
        <p:xfrm>
          <a:off x="6083901" y="2016204"/>
          <a:ext cx="5440362" cy="29667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813454"/>
                <a:gridCol w="1813454"/>
                <a:gridCol w="1813454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Q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U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MU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-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8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-2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096001" y="4308389"/>
                <a:ext cx="5422392" cy="2269317"/>
              </a:xfrm>
            </p:spPr>
            <p:txBody>
              <a:bodyPr/>
              <a:lstStyle/>
              <a:p>
                <a:r>
                  <a:rPr lang="en-US" dirty="0" smtClean="0"/>
                  <a:t>Slope=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den>
                    </m:f>
                  </m:oMath>
                </a14:m>
                <a:endParaRPr lang="ar-SA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096001" y="4308389"/>
                <a:ext cx="5422392" cy="2269317"/>
              </a:xfrm>
              <a:blipFill rotWithShape="0">
                <a:blip r:embed="rId2"/>
                <a:stretch>
                  <a:fillRect r="-44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رابط مستقيم 5"/>
          <p:cNvCxnSpPr/>
          <p:nvPr/>
        </p:nvCxnSpPr>
        <p:spPr>
          <a:xfrm>
            <a:off x="1944130" y="3822357"/>
            <a:ext cx="23065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flipV="1">
            <a:off x="1985319" y="2306595"/>
            <a:ext cx="8238" cy="15075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>
            <a:off x="1944130" y="5519351"/>
            <a:ext cx="23972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 flipV="1">
            <a:off x="1944130" y="4020065"/>
            <a:ext cx="41189" cy="14992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شكل حر 13"/>
          <p:cNvSpPr/>
          <p:nvPr/>
        </p:nvSpPr>
        <p:spPr>
          <a:xfrm>
            <a:off x="1993557" y="2569144"/>
            <a:ext cx="1441621" cy="1236737"/>
          </a:xfrm>
          <a:custGeom>
            <a:avLst/>
            <a:gdLst>
              <a:gd name="connsiteX0" fmla="*/ 0 w 1441621"/>
              <a:gd name="connsiteY0" fmla="*/ 1236737 h 1236737"/>
              <a:gd name="connsiteX1" fmla="*/ 774357 w 1441621"/>
              <a:gd name="connsiteY1" fmla="*/ 25775 h 1236737"/>
              <a:gd name="connsiteX2" fmla="*/ 1441621 w 1441621"/>
              <a:gd name="connsiteY2" fmla="*/ 380002 h 1236737"/>
              <a:gd name="connsiteX3" fmla="*/ 1441621 w 1441621"/>
              <a:gd name="connsiteY3" fmla="*/ 380002 h 1236737"/>
              <a:gd name="connsiteX4" fmla="*/ 1441621 w 1441621"/>
              <a:gd name="connsiteY4" fmla="*/ 380002 h 1236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1621" h="1236737">
                <a:moveTo>
                  <a:pt x="0" y="1236737"/>
                </a:moveTo>
                <a:cubicBezTo>
                  <a:pt x="267043" y="702650"/>
                  <a:pt x="534087" y="168564"/>
                  <a:pt x="774357" y="25775"/>
                </a:cubicBezTo>
                <a:cubicBezTo>
                  <a:pt x="1014627" y="-117014"/>
                  <a:pt x="1441621" y="380002"/>
                  <a:pt x="1441621" y="380002"/>
                </a:cubicBezTo>
                <a:lnTo>
                  <a:pt x="1441621" y="380002"/>
                </a:lnTo>
                <a:lnTo>
                  <a:pt x="1441621" y="380002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8" name="رابط مستقيم 17"/>
          <p:cNvCxnSpPr/>
          <p:nvPr/>
        </p:nvCxnSpPr>
        <p:spPr>
          <a:xfrm flipH="1">
            <a:off x="2833816" y="2570205"/>
            <a:ext cx="49427" cy="29491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قوس 18"/>
          <p:cNvSpPr/>
          <p:nvPr/>
        </p:nvSpPr>
        <p:spPr>
          <a:xfrm rot="7820328">
            <a:off x="2178908" y="3513438"/>
            <a:ext cx="1070919" cy="2512541"/>
          </a:xfrm>
          <a:prstGeom prst="arc">
            <a:avLst>
              <a:gd name="adj1" fmla="val 16938156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ستطيل مستدير الزوايا 19"/>
          <p:cNvSpPr/>
          <p:nvPr/>
        </p:nvSpPr>
        <p:spPr>
          <a:xfrm>
            <a:off x="1379792" y="2306595"/>
            <a:ext cx="444843" cy="2625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U</a:t>
            </a:r>
            <a:endParaRPr lang="ar-SA" dirty="0"/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4151870" y="3805881"/>
            <a:ext cx="345089" cy="238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Q</a:t>
            </a:r>
            <a:endParaRPr lang="ar-SA" dirty="0"/>
          </a:p>
        </p:txBody>
      </p:sp>
      <p:sp>
        <p:nvSpPr>
          <p:cNvPr id="22" name="مستطيل مستدير الزوايا 21"/>
          <p:cNvSpPr/>
          <p:nvPr/>
        </p:nvSpPr>
        <p:spPr>
          <a:xfrm>
            <a:off x="4341341" y="5465027"/>
            <a:ext cx="304487" cy="268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Q</a:t>
            </a:r>
            <a:endParaRPr lang="ar-SA" dirty="0"/>
          </a:p>
        </p:txBody>
      </p:sp>
      <p:sp>
        <p:nvSpPr>
          <p:cNvPr id="23" name="مستطيل مستدير الزوايا 22"/>
          <p:cNvSpPr/>
          <p:nvPr/>
        </p:nvSpPr>
        <p:spPr>
          <a:xfrm>
            <a:off x="1327192" y="4020065"/>
            <a:ext cx="616938" cy="2883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MU</a:t>
            </a:r>
            <a:endParaRPr lang="ar-SA" dirty="0"/>
          </a:p>
        </p:txBody>
      </p:sp>
      <p:sp>
        <p:nvSpPr>
          <p:cNvPr id="24" name="مستطيل مستدير الزوايا 23"/>
          <p:cNvSpPr/>
          <p:nvPr/>
        </p:nvSpPr>
        <p:spPr>
          <a:xfrm>
            <a:off x="2298357" y="3822357"/>
            <a:ext cx="584886" cy="324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Q*</a:t>
            </a:r>
            <a:endParaRPr lang="ar-SA" dirty="0"/>
          </a:p>
        </p:txBody>
      </p:sp>
      <p:sp>
        <p:nvSpPr>
          <p:cNvPr id="26" name="مستطيل مستدير الزوايا 25"/>
          <p:cNvSpPr/>
          <p:nvPr/>
        </p:nvSpPr>
        <p:spPr>
          <a:xfrm>
            <a:off x="2248930" y="5544623"/>
            <a:ext cx="584886" cy="324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Q*</a:t>
            </a:r>
            <a:endParaRPr lang="ar-SA" dirty="0"/>
          </a:p>
        </p:txBody>
      </p:sp>
      <p:sp>
        <p:nvSpPr>
          <p:cNvPr id="27" name="شكل بيضاوي 26"/>
          <p:cNvSpPr/>
          <p:nvPr/>
        </p:nvSpPr>
        <p:spPr>
          <a:xfrm>
            <a:off x="3292388" y="2883243"/>
            <a:ext cx="439353" cy="3624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U</a:t>
            </a:r>
            <a:endParaRPr lang="ar-SA" dirty="0"/>
          </a:p>
        </p:txBody>
      </p:sp>
      <p:sp>
        <p:nvSpPr>
          <p:cNvPr id="28" name="شكل بيضاوي 27"/>
          <p:cNvSpPr/>
          <p:nvPr/>
        </p:nvSpPr>
        <p:spPr>
          <a:xfrm>
            <a:off x="3292387" y="5634681"/>
            <a:ext cx="809156" cy="337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Mu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9660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توازن المستهلك 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الحصول على اقصى مستوى من الاشباع والرضى عند القيام باستهلاك السلع المختلفة , مع وجود قيود (الدخل – أسعار السلع).</a:t>
            </a:r>
          </a:p>
          <a:p>
            <a:r>
              <a:rPr lang="ar-SA" dirty="0" smtClean="0"/>
              <a:t>يتحقق التوازن عندما يكون الريال الأخير المنفق على كل سلعة يعطي نفس المنفعة.</a:t>
            </a:r>
          </a:p>
        </p:txBody>
      </p:sp>
    </p:spTree>
    <p:extLst>
      <p:ext uri="{BB962C8B-B14F-4D97-AF65-F5344CB8AC3E}">
        <p14:creationId xmlns:p14="http://schemas.microsoft.com/office/powerpoint/2010/main" val="2731088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مثال:</a:t>
            </a:r>
            <a:endParaRPr lang="ar-SA" dirty="0"/>
          </a:p>
        </p:txBody>
      </p:sp>
      <p:graphicFrame>
        <p:nvGraphicFramePr>
          <p:cNvPr id="9" name="عنصر نائب للمحتوى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1885448"/>
              </p:ext>
            </p:extLst>
          </p:nvPr>
        </p:nvGraphicFramePr>
        <p:xfrm>
          <a:off x="581023" y="2181225"/>
          <a:ext cx="11029952" cy="33375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378744"/>
                <a:gridCol w="1378744"/>
                <a:gridCol w="1378744"/>
                <a:gridCol w="1378744"/>
                <a:gridCol w="1378744"/>
                <a:gridCol w="1378744"/>
                <a:gridCol w="1378744"/>
                <a:gridCol w="1378744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X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U(X)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MU(X)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Mux\</a:t>
                      </a:r>
                      <a:r>
                        <a:rPr lang="en-US" dirty="0" err="1" smtClean="0"/>
                        <a:t>Px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Y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U(Y)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err="1" smtClean="0"/>
                        <a:t>MUy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err="1" smtClean="0"/>
                        <a:t>MUy</a:t>
                      </a:r>
                      <a:r>
                        <a:rPr lang="en-US" dirty="0" smtClean="0"/>
                        <a:t>\</a:t>
                      </a:r>
                      <a:r>
                        <a:rPr lang="en-US" dirty="0" err="1" smtClean="0"/>
                        <a:t>Py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-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-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-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-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15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12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60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11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66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8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70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50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68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-2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-1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51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62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-6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-3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-3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-3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0384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شروط التوازن للمستهلك بحسب المدخل التقليدي: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ar-SA" dirty="0" smtClean="0"/>
                  <a:t>1-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ar-SA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𝑀𝑈𝑥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𝑃𝑥</m:t>
                        </m:r>
                      </m:den>
                    </m:f>
                    <m:r>
                      <a:rPr lang="ar-SA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ar-S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𝑀𝑈𝑦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𝑃𝑦</m:t>
                        </m:r>
                      </m:den>
                    </m:f>
                    <m:r>
                      <a:rPr lang="ar-SA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ar-SA" b="0" dirty="0" smtClean="0"/>
              </a:p>
              <a:p>
                <a:r>
                  <a:rPr lang="ar-SA" dirty="0" smtClean="0"/>
                  <a:t>2- </a:t>
                </a:r>
                <a:r>
                  <a:rPr lang="en-US" dirty="0" smtClean="0"/>
                  <a:t>M=</a:t>
                </a:r>
                <a:r>
                  <a:rPr lang="en-US" dirty="0" err="1" smtClean="0"/>
                  <a:t>Px.X+Py.Y</a:t>
                </a: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r="-22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0581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منحنى طلب المستهلك: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ar-SA" dirty="0" smtClean="0"/>
                  <a:t>من شرط التوازن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ar-SA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𝑀𝑈𝑥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𝑃𝑥</m:t>
                        </m:r>
                      </m:den>
                    </m:f>
                    <m:r>
                      <a:rPr lang="ar-SA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ar-SA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𝑀𝑈𝑦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𝑃𝑦</m:t>
                        </m:r>
                      </m:den>
                    </m:f>
                    <m:r>
                      <a:rPr lang="ar-S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ar-SA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ar-SA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ar-SA" dirty="0"/>
              </a:p>
              <a:p>
                <a:r>
                  <a:rPr lang="ar-SA" dirty="0" smtClean="0"/>
                  <a:t>تتضح سبب العلاقة العكسية بين السعر والكمية المطلوبة .</a:t>
                </a:r>
              </a:p>
              <a:p>
                <a:r>
                  <a:rPr lang="ar-SA" dirty="0" smtClean="0"/>
                  <a:t>بافتراض تغير سعر السلعة والحصول على عدة نقاط توازن عند أسعار مختلفة نتحصل على منحنى الطلب.</a:t>
                </a: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r="-44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 dirty="0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7512908" y="4885037"/>
            <a:ext cx="2850292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flipV="1">
            <a:off x="7512908" y="2520778"/>
            <a:ext cx="24714" cy="23395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قوس 8"/>
          <p:cNvSpPr/>
          <p:nvPr/>
        </p:nvSpPr>
        <p:spPr>
          <a:xfrm rot="11634261">
            <a:off x="7947261" y="2388973"/>
            <a:ext cx="2356021" cy="2158313"/>
          </a:xfrm>
          <a:prstGeom prst="arc">
            <a:avLst>
              <a:gd name="adj1" fmla="val 15594640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6845643" y="2421924"/>
            <a:ext cx="593125" cy="4283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err="1" smtClean="0"/>
              <a:t>Px</a:t>
            </a:r>
            <a:endParaRPr lang="ar-SA" dirty="0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9951308" y="5016843"/>
            <a:ext cx="576780" cy="3707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Q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75625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r>
              <a:rPr lang="ar-SA" dirty="0" smtClean="0"/>
              <a:t>المدخل الحديث لتحليل سلوك المستهلك: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يفترض الاقتصاديون في تحليل سلوك المستهلك عدة افتراضات بديهية تؤدي الى الأداة المستخدمة في نظرية المنفعة الحديثة والتي تعرف بمنحنيات السواء:</a:t>
            </a:r>
          </a:p>
          <a:p>
            <a:r>
              <a:rPr lang="ar-SA" dirty="0" smtClean="0"/>
              <a:t>الافتراضات هي :</a:t>
            </a:r>
          </a:p>
          <a:p>
            <a:r>
              <a:rPr lang="ar-SA" dirty="0" smtClean="0"/>
              <a:t>التفضيلات تامة ومتكاملة الرتيب.</a:t>
            </a:r>
          </a:p>
          <a:p>
            <a:r>
              <a:rPr lang="ar-SA" dirty="0" smtClean="0"/>
              <a:t>التفضيلات انتقالية.</a:t>
            </a:r>
          </a:p>
          <a:p>
            <a:r>
              <a:rPr lang="ar-SA" dirty="0" smtClean="0"/>
              <a:t>التفضيلات تتميز بعدم الاشباع.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14977418"/>
      </p:ext>
    </p:extLst>
  </p:cSld>
  <p:clrMapOvr>
    <a:masterClrMapping/>
  </p:clrMapOvr>
</p:sld>
</file>

<file path=ppt/theme/theme1.xml><?xml version="1.0" encoding="utf-8"?>
<a:theme xmlns:a="http://schemas.openxmlformats.org/drawingml/2006/main" name="المقسوم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TC103457464[[fn=مقسوم]]</Template>
  <TotalTime>171</TotalTime>
  <Words>613</Words>
  <Application>Microsoft Office PowerPoint</Application>
  <PresentationFormat>ملء الشاشة</PresentationFormat>
  <Paragraphs>229</Paragraphs>
  <Slides>21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6" baseType="lpstr">
      <vt:lpstr>Cambria Math</vt:lpstr>
      <vt:lpstr>Gill Sans MT</vt:lpstr>
      <vt:lpstr>Majalla UI</vt:lpstr>
      <vt:lpstr>Wingdings 2</vt:lpstr>
      <vt:lpstr>المقسوم</vt:lpstr>
      <vt:lpstr>نظرية المستهلك وتعظيم المنفعة</vt:lpstr>
      <vt:lpstr>مداخل تحليل سلوك المستهلك:</vt:lpstr>
      <vt:lpstr>المدخل التقليدي:</vt:lpstr>
      <vt:lpstr>بيانيا:</vt:lpstr>
      <vt:lpstr>توازن المستهلك </vt:lpstr>
      <vt:lpstr>مثال:</vt:lpstr>
      <vt:lpstr>شروط التوازن للمستهلك بحسب المدخل التقليدي:</vt:lpstr>
      <vt:lpstr>منحنى طلب المستهلك:</vt:lpstr>
      <vt:lpstr>  المدخل الحديث لتحليل سلوك المستهلك:</vt:lpstr>
      <vt:lpstr>خصائص منحنيات السواء:</vt:lpstr>
      <vt:lpstr>منحنى السواء:</vt:lpstr>
      <vt:lpstr>منحنيات السواء واختلاف التفضيلات</vt:lpstr>
      <vt:lpstr>تفضيل المستهلك لسلعة واحدة فقط</vt:lpstr>
      <vt:lpstr>عرض تقديمي في PowerPoint</vt:lpstr>
      <vt:lpstr>إمكانيات المستهلك خط الدخل أو خط الميزانية</vt:lpstr>
      <vt:lpstr>التغيرات في الدخل والأسعار</vt:lpstr>
      <vt:lpstr>توازن المستهلك</vt:lpstr>
      <vt:lpstr>الحل الركني</vt:lpstr>
      <vt:lpstr>المدخل الرياضي لنظرية طلب المستهلك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نظرية المستهلك وتعظيم المنفعة</dc:title>
  <dc:creator>meshael fahad</dc:creator>
  <cp:lastModifiedBy>meshael fahad</cp:lastModifiedBy>
  <cp:revision>17</cp:revision>
  <dcterms:created xsi:type="dcterms:W3CDTF">2014-09-13T15:46:02Z</dcterms:created>
  <dcterms:modified xsi:type="dcterms:W3CDTF">2014-10-11T18:55:29Z</dcterms:modified>
  <cp:contentStatus>نهائي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