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8"/>
  </p:notesMasterIdLst>
  <p:sldIdLst>
    <p:sldId id="256" r:id="rId2"/>
    <p:sldId id="257" r:id="rId3"/>
    <p:sldId id="258" r:id="rId4"/>
    <p:sldId id="270" r:id="rId5"/>
    <p:sldId id="259" r:id="rId6"/>
    <p:sldId id="260" r:id="rId7"/>
    <p:sldId id="261" r:id="rId8"/>
    <p:sldId id="262" r:id="rId9"/>
    <p:sldId id="272" r:id="rId10"/>
    <p:sldId id="263" r:id="rId11"/>
    <p:sldId id="264" r:id="rId12"/>
    <p:sldId id="265" r:id="rId13"/>
    <p:sldId id="266" r:id="rId14"/>
    <p:sldId id="267" r:id="rId15"/>
    <p:sldId id="268" r:id="rId16"/>
    <p:sldId id="269"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1499" autoAdjust="0"/>
  </p:normalViewPr>
  <p:slideViewPr>
    <p:cSldViewPr>
      <p:cViewPr>
        <p:scale>
          <a:sx n="80" d="100"/>
          <a:sy n="80" d="100"/>
        </p:scale>
        <p:origin x="-1674"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815532-F4CF-4A0E-ACE9-EC75F9804A06}"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pPr rtl="1"/>
          <a:endParaRPr lang="ar-SA"/>
        </a:p>
      </dgm:t>
    </dgm:pt>
    <dgm:pt modelId="{DA08115E-7143-40F4-862C-71A4DFED8EC4}">
      <dgm:prSet phldrT="[Text]"/>
      <dgm:spPr/>
      <dgm:t>
        <a:bodyPr/>
        <a:lstStyle/>
        <a:p>
          <a:pPr rtl="1"/>
          <a:r>
            <a:rPr lang="ar-SA" dirty="0" smtClean="0"/>
            <a:t>الوحدات الحكومية </a:t>
          </a:r>
          <a:endParaRPr lang="ar-SA" dirty="0"/>
        </a:p>
      </dgm:t>
    </dgm:pt>
    <dgm:pt modelId="{0F49E5B5-A4CE-4B91-B114-7E8E987F6A90}" type="parTrans" cxnId="{CA4576C2-94ED-4DE1-AA94-D15259502F58}">
      <dgm:prSet/>
      <dgm:spPr/>
      <dgm:t>
        <a:bodyPr/>
        <a:lstStyle/>
        <a:p>
          <a:pPr rtl="1"/>
          <a:endParaRPr lang="ar-SA"/>
        </a:p>
      </dgm:t>
    </dgm:pt>
    <dgm:pt modelId="{0FB83671-6B54-4806-90CD-F50DFAE1F52D}" type="sibTrans" cxnId="{CA4576C2-94ED-4DE1-AA94-D15259502F58}">
      <dgm:prSet/>
      <dgm:spPr/>
      <dgm:t>
        <a:bodyPr/>
        <a:lstStyle/>
        <a:p>
          <a:pPr rtl="1"/>
          <a:r>
            <a:rPr lang="ar-SA" dirty="0" smtClean="0"/>
            <a:t>نوعين</a:t>
          </a:r>
          <a:endParaRPr lang="ar-SA" dirty="0"/>
        </a:p>
      </dgm:t>
    </dgm:pt>
    <dgm:pt modelId="{8D6D612A-BE26-4998-815F-6387D6AF8489}">
      <dgm:prSet phldrT="[Text]"/>
      <dgm:spPr/>
      <dgm:t>
        <a:bodyPr/>
        <a:lstStyle/>
        <a:p>
          <a:pPr rtl="1"/>
          <a:r>
            <a:rPr lang="ar-SA" dirty="0" smtClean="0"/>
            <a:t>الوحدات الادارية </a:t>
          </a:r>
          <a:endParaRPr lang="ar-SA" dirty="0"/>
        </a:p>
      </dgm:t>
    </dgm:pt>
    <dgm:pt modelId="{D9B8033D-DFCB-4464-A767-72AC5912AE1A}" type="parTrans" cxnId="{A4DB84C7-AC2B-4B21-916B-3BBE626FF7E8}">
      <dgm:prSet/>
      <dgm:spPr/>
      <dgm:t>
        <a:bodyPr/>
        <a:lstStyle/>
        <a:p>
          <a:pPr rtl="1"/>
          <a:endParaRPr lang="ar-SA"/>
        </a:p>
      </dgm:t>
    </dgm:pt>
    <dgm:pt modelId="{FEA16D8E-60EC-4B85-B788-44F108FC4C55}" type="sibTrans" cxnId="{A4DB84C7-AC2B-4B21-916B-3BBE626FF7E8}">
      <dgm:prSet/>
      <dgm:spPr/>
      <dgm:t>
        <a:bodyPr/>
        <a:lstStyle/>
        <a:p>
          <a:pPr rtl="1"/>
          <a:r>
            <a:rPr lang="ar-SA" dirty="0" smtClean="0"/>
            <a:t>نوعين</a:t>
          </a:r>
          <a:endParaRPr lang="ar-SA" dirty="0"/>
        </a:p>
      </dgm:t>
    </dgm:pt>
    <dgm:pt modelId="{7AB51386-393F-454F-9EC9-8FB3B8E8379F}">
      <dgm:prSet phldrT="[Text]"/>
      <dgm:spPr/>
      <dgm:t>
        <a:bodyPr/>
        <a:lstStyle/>
        <a:p>
          <a:pPr rtl="1"/>
          <a:r>
            <a:rPr lang="ar-SA" dirty="0" smtClean="0"/>
            <a:t>الوحدات الاقتصادية</a:t>
          </a:r>
          <a:endParaRPr lang="ar-SA" dirty="0"/>
        </a:p>
      </dgm:t>
    </dgm:pt>
    <dgm:pt modelId="{D607F2C5-DF59-4C27-B6AB-2E5BE950DA52}" type="parTrans" cxnId="{3A8DB3E7-33D5-4B2D-8D8D-F4379E13C6EE}">
      <dgm:prSet/>
      <dgm:spPr/>
      <dgm:t>
        <a:bodyPr/>
        <a:lstStyle/>
        <a:p>
          <a:pPr rtl="1"/>
          <a:endParaRPr lang="ar-SA"/>
        </a:p>
      </dgm:t>
    </dgm:pt>
    <dgm:pt modelId="{A12E8D51-F2C5-4CC4-87D8-C6A9E0853DE0}" type="sibTrans" cxnId="{3A8DB3E7-33D5-4B2D-8D8D-F4379E13C6EE}">
      <dgm:prSet/>
      <dgm:spPr/>
      <dgm:t>
        <a:bodyPr/>
        <a:lstStyle/>
        <a:p>
          <a:pPr rtl="1"/>
          <a:r>
            <a:rPr lang="ar-SA" dirty="0" smtClean="0"/>
            <a:t>شركة الكهرباء</a:t>
          </a:r>
          <a:endParaRPr lang="ar-SA" dirty="0"/>
        </a:p>
      </dgm:t>
    </dgm:pt>
    <dgm:pt modelId="{703DE354-0D0F-4DC4-83F6-85CF53FBFB16}">
      <dgm:prSet/>
      <dgm:spPr/>
      <dgm:t>
        <a:bodyPr/>
        <a:lstStyle/>
        <a:p>
          <a:pPr rtl="1"/>
          <a:r>
            <a:rPr lang="ar-SA" dirty="0" smtClean="0"/>
            <a:t>غير الإرادية</a:t>
          </a:r>
          <a:endParaRPr lang="ar-SA" dirty="0"/>
        </a:p>
      </dgm:t>
    </dgm:pt>
    <dgm:pt modelId="{B3D8E91F-9213-4A5A-AFCE-A04E005F3927}" type="parTrans" cxnId="{6F4FD484-A3A9-4E91-8F9C-78FD02939B3F}">
      <dgm:prSet/>
      <dgm:spPr/>
      <dgm:t>
        <a:bodyPr/>
        <a:lstStyle/>
        <a:p>
          <a:pPr rtl="1"/>
          <a:endParaRPr lang="ar-SA"/>
        </a:p>
      </dgm:t>
    </dgm:pt>
    <dgm:pt modelId="{8C754B60-EEB0-4A06-82AC-801E9743B8AC}" type="sibTrans" cxnId="{6F4FD484-A3A9-4E91-8F9C-78FD02939B3F}">
      <dgm:prSet/>
      <dgm:spPr/>
      <dgm:t>
        <a:bodyPr/>
        <a:lstStyle/>
        <a:p>
          <a:pPr rtl="1"/>
          <a:r>
            <a:rPr lang="ar-SA" dirty="0" smtClean="0"/>
            <a:t>وزارة الدفاع</a:t>
          </a:r>
          <a:endParaRPr lang="ar-SA" dirty="0"/>
        </a:p>
      </dgm:t>
    </dgm:pt>
    <dgm:pt modelId="{C21E2EA2-FB85-492D-B5D8-4294DC7ACA95}">
      <dgm:prSet/>
      <dgm:spPr/>
      <dgm:t>
        <a:bodyPr/>
        <a:lstStyle/>
        <a:p>
          <a:pPr rtl="1"/>
          <a:r>
            <a:rPr lang="ar-SA" dirty="0" smtClean="0"/>
            <a:t>الإرادية </a:t>
          </a:r>
          <a:endParaRPr lang="ar-SA" dirty="0"/>
        </a:p>
      </dgm:t>
    </dgm:pt>
    <dgm:pt modelId="{43D5E809-8EA3-40E4-B082-56727E27EAE3}" type="parTrans" cxnId="{A712DC19-B3E0-4D4A-8CE9-B9566CED6E9F}">
      <dgm:prSet/>
      <dgm:spPr/>
      <dgm:t>
        <a:bodyPr/>
        <a:lstStyle/>
        <a:p>
          <a:pPr rtl="1"/>
          <a:endParaRPr lang="ar-SA"/>
        </a:p>
      </dgm:t>
    </dgm:pt>
    <dgm:pt modelId="{F53C2005-40FE-4EF4-B8B9-06F7F10631E4}" type="sibTrans" cxnId="{A712DC19-B3E0-4D4A-8CE9-B9566CED6E9F}">
      <dgm:prSet/>
      <dgm:spPr/>
      <dgm:t>
        <a:bodyPr/>
        <a:lstStyle/>
        <a:p>
          <a:pPr rtl="1"/>
          <a:r>
            <a:rPr lang="ar-SA" dirty="0" smtClean="0"/>
            <a:t>وزراة البترول </a:t>
          </a:r>
          <a:endParaRPr lang="ar-SA" dirty="0"/>
        </a:p>
      </dgm:t>
    </dgm:pt>
    <dgm:pt modelId="{0862550E-C917-4D42-8B98-A081EDB58C7C}" type="pres">
      <dgm:prSet presAssocID="{DF815532-F4CF-4A0E-ACE9-EC75F9804A06}" presName="hierChild1" presStyleCnt="0">
        <dgm:presLayoutVars>
          <dgm:orgChart val="1"/>
          <dgm:chPref val="1"/>
          <dgm:dir/>
          <dgm:animOne val="branch"/>
          <dgm:animLvl val="lvl"/>
          <dgm:resizeHandles/>
        </dgm:presLayoutVars>
      </dgm:prSet>
      <dgm:spPr/>
      <dgm:t>
        <a:bodyPr/>
        <a:lstStyle/>
        <a:p>
          <a:pPr rtl="1"/>
          <a:endParaRPr lang="ar-SA"/>
        </a:p>
      </dgm:t>
    </dgm:pt>
    <dgm:pt modelId="{0BA8D1BA-D845-449A-9771-0F0C9EDBC016}" type="pres">
      <dgm:prSet presAssocID="{DA08115E-7143-40F4-862C-71A4DFED8EC4}" presName="hierRoot1" presStyleCnt="0">
        <dgm:presLayoutVars>
          <dgm:hierBranch val="init"/>
        </dgm:presLayoutVars>
      </dgm:prSet>
      <dgm:spPr/>
    </dgm:pt>
    <dgm:pt modelId="{4277DABF-0543-472D-A8BC-8962F8FA740E}" type="pres">
      <dgm:prSet presAssocID="{DA08115E-7143-40F4-862C-71A4DFED8EC4}" presName="rootComposite1" presStyleCnt="0"/>
      <dgm:spPr/>
    </dgm:pt>
    <dgm:pt modelId="{7A8FD29B-76A5-47F4-9021-DDC06F3110C5}" type="pres">
      <dgm:prSet presAssocID="{DA08115E-7143-40F4-862C-71A4DFED8EC4}" presName="rootText1" presStyleLbl="node0" presStyleIdx="0" presStyleCnt="1">
        <dgm:presLayoutVars>
          <dgm:chMax/>
          <dgm:chPref val="3"/>
        </dgm:presLayoutVars>
      </dgm:prSet>
      <dgm:spPr/>
      <dgm:t>
        <a:bodyPr/>
        <a:lstStyle/>
        <a:p>
          <a:pPr rtl="1"/>
          <a:endParaRPr lang="ar-SA"/>
        </a:p>
      </dgm:t>
    </dgm:pt>
    <dgm:pt modelId="{77ADF0B3-4D3C-49B2-86F3-722CFABDBE10}" type="pres">
      <dgm:prSet presAssocID="{DA08115E-7143-40F4-862C-71A4DFED8EC4}" presName="titleText1" presStyleLbl="fgAcc0" presStyleIdx="0" presStyleCnt="1" custLinFactNeighborX="2035" custLinFactNeighborY="31989">
        <dgm:presLayoutVars>
          <dgm:chMax val="0"/>
          <dgm:chPref val="0"/>
        </dgm:presLayoutVars>
      </dgm:prSet>
      <dgm:spPr/>
      <dgm:t>
        <a:bodyPr/>
        <a:lstStyle/>
        <a:p>
          <a:pPr rtl="1"/>
          <a:endParaRPr lang="ar-SA"/>
        </a:p>
      </dgm:t>
    </dgm:pt>
    <dgm:pt modelId="{72B97361-D3F3-486F-B1F6-AFC65A436F70}" type="pres">
      <dgm:prSet presAssocID="{DA08115E-7143-40F4-862C-71A4DFED8EC4}" presName="rootConnector1" presStyleLbl="node1" presStyleIdx="0" presStyleCnt="4"/>
      <dgm:spPr/>
      <dgm:t>
        <a:bodyPr/>
        <a:lstStyle/>
        <a:p>
          <a:pPr rtl="1"/>
          <a:endParaRPr lang="ar-SA"/>
        </a:p>
      </dgm:t>
    </dgm:pt>
    <dgm:pt modelId="{E2F2704B-6629-4D91-8B82-C61DCE4AB950}" type="pres">
      <dgm:prSet presAssocID="{DA08115E-7143-40F4-862C-71A4DFED8EC4}" presName="hierChild2" presStyleCnt="0"/>
      <dgm:spPr/>
    </dgm:pt>
    <dgm:pt modelId="{BA599976-D9A9-4D84-9FD4-F78FA4D5237D}" type="pres">
      <dgm:prSet presAssocID="{D9B8033D-DFCB-4464-A767-72AC5912AE1A}" presName="Name37" presStyleLbl="parChTrans1D2" presStyleIdx="0" presStyleCnt="2"/>
      <dgm:spPr/>
      <dgm:t>
        <a:bodyPr/>
        <a:lstStyle/>
        <a:p>
          <a:pPr rtl="1"/>
          <a:endParaRPr lang="ar-SA"/>
        </a:p>
      </dgm:t>
    </dgm:pt>
    <dgm:pt modelId="{99426A74-88BB-48E7-A217-FFAC880A3119}" type="pres">
      <dgm:prSet presAssocID="{8D6D612A-BE26-4998-815F-6387D6AF8489}" presName="hierRoot2" presStyleCnt="0">
        <dgm:presLayoutVars>
          <dgm:hierBranch val="init"/>
        </dgm:presLayoutVars>
      </dgm:prSet>
      <dgm:spPr/>
    </dgm:pt>
    <dgm:pt modelId="{524E9475-A5F5-461A-AAC4-274463C686B8}" type="pres">
      <dgm:prSet presAssocID="{8D6D612A-BE26-4998-815F-6387D6AF8489}" presName="rootComposite" presStyleCnt="0"/>
      <dgm:spPr/>
    </dgm:pt>
    <dgm:pt modelId="{DBF3E029-72AC-43D5-B958-10EFE7569DA6}" type="pres">
      <dgm:prSet presAssocID="{8D6D612A-BE26-4998-815F-6387D6AF8489}" presName="rootText" presStyleLbl="node1" presStyleIdx="0" presStyleCnt="4">
        <dgm:presLayoutVars>
          <dgm:chMax/>
          <dgm:chPref val="3"/>
        </dgm:presLayoutVars>
      </dgm:prSet>
      <dgm:spPr/>
      <dgm:t>
        <a:bodyPr/>
        <a:lstStyle/>
        <a:p>
          <a:pPr rtl="1"/>
          <a:endParaRPr lang="ar-SA"/>
        </a:p>
      </dgm:t>
    </dgm:pt>
    <dgm:pt modelId="{CA9C60EF-E59C-4D64-8375-AD3630DABF5A}" type="pres">
      <dgm:prSet presAssocID="{8D6D612A-BE26-4998-815F-6387D6AF8489}" presName="titleText2" presStyleLbl="fgAcc1" presStyleIdx="0" presStyleCnt="4" custLinFactNeighborX="-2232" custLinFactNeighborY="17938">
        <dgm:presLayoutVars>
          <dgm:chMax val="0"/>
          <dgm:chPref val="0"/>
        </dgm:presLayoutVars>
      </dgm:prSet>
      <dgm:spPr/>
      <dgm:t>
        <a:bodyPr/>
        <a:lstStyle/>
        <a:p>
          <a:pPr rtl="1"/>
          <a:endParaRPr lang="ar-SA"/>
        </a:p>
      </dgm:t>
    </dgm:pt>
    <dgm:pt modelId="{996E75AC-FBE1-4204-8FE8-F60D70C6B1D5}" type="pres">
      <dgm:prSet presAssocID="{8D6D612A-BE26-4998-815F-6387D6AF8489}" presName="rootConnector" presStyleLbl="node2" presStyleIdx="0" presStyleCnt="0"/>
      <dgm:spPr/>
      <dgm:t>
        <a:bodyPr/>
        <a:lstStyle/>
        <a:p>
          <a:pPr rtl="1"/>
          <a:endParaRPr lang="ar-SA"/>
        </a:p>
      </dgm:t>
    </dgm:pt>
    <dgm:pt modelId="{B0B4681B-D29C-42E8-874E-477996F75E7E}" type="pres">
      <dgm:prSet presAssocID="{8D6D612A-BE26-4998-815F-6387D6AF8489}" presName="hierChild4" presStyleCnt="0"/>
      <dgm:spPr/>
    </dgm:pt>
    <dgm:pt modelId="{FC132A8E-AAED-4793-84B7-D5F92B24958F}" type="pres">
      <dgm:prSet presAssocID="{B3D8E91F-9213-4A5A-AFCE-A04E005F3927}" presName="Name37" presStyleLbl="parChTrans1D3" presStyleIdx="0" presStyleCnt="2"/>
      <dgm:spPr/>
      <dgm:t>
        <a:bodyPr/>
        <a:lstStyle/>
        <a:p>
          <a:pPr rtl="1"/>
          <a:endParaRPr lang="ar-SA"/>
        </a:p>
      </dgm:t>
    </dgm:pt>
    <dgm:pt modelId="{BD6BCEB4-E646-460B-A1ED-D135D2C971B5}" type="pres">
      <dgm:prSet presAssocID="{703DE354-0D0F-4DC4-83F6-85CF53FBFB16}" presName="hierRoot2" presStyleCnt="0">
        <dgm:presLayoutVars>
          <dgm:hierBranch val="init"/>
        </dgm:presLayoutVars>
      </dgm:prSet>
      <dgm:spPr/>
    </dgm:pt>
    <dgm:pt modelId="{0EEB541B-1E3C-41E1-B641-FF96D477386E}" type="pres">
      <dgm:prSet presAssocID="{703DE354-0D0F-4DC4-83F6-85CF53FBFB16}" presName="rootComposite" presStyleCnt="0"/>
      <dgm:spPr/>
    </dgm:pt>
    <dgm:pt modelId="{A2A34AB8-A84C-4DA1-A22E-98AC1CDEA15E}" type="pres">
      <dgm:prSet presAssocID="{703DE354-0D0F-4DC4-83F6-85CF53FBFB16}" presName="rootText" presStyleLbl="node1" presStyleIdx="1" presStyleCnt="4">
        <dgm:presLayoutVars>
          <dgm:chMax/>
          <dgm:chPref val="3"/>
        </dgm:presLayoutVars>
      </dgm:prSet>
      <dgm:spPr/>
      <dgm:t>
        <a:bodyPr/>
        <a:lstStyle/>
        <a:p>
          <a:pPr rtl="1"/>
          <a:endParaRPr lang="ar-SA"/>
        </a:p>
      </dgm:t>
    </dgm:pt>
    <dgm:pt modelId="{4EE7B21A-3CA5-49E6-84E0-AC5894552B15}" type="pres">
      <dgm:prSet presAssocID="{703DE354-0D0F-4DC4-83F6-85CF53FBFB16}" presName="titleText2" presStyleLbl="fgAcc1" presStyleIdx="1" presStyleCnt="4">
        <dgm:presLayoutVars>
          <dgm:chMax val="0"/>
          <dgm:chPref val="0"/>
        </dgm:presLayoutVars>
      </dgm:prSet>
      <dgm:spPr/>
      <dgm:t>
        <a:bodyPr/>
        <a:lstStyle/>
        <a:p>
          <a:pPr rtl="1"/>
          <a:endParaRPr lang="ar-SA"/>
        </a:p>
      </dgm:t>
    </dgm:pt>
    <dgm:pt modelId="{DDDBF748-75E2-42D7-8CA7-ADAC73A4BF7E}" type="pres">
      <dgm:prSet presAssocID="{703DE354-0D0F-4DC4-83F6-85CF53FBFB16}" presName="rootConnector" presStyleLbl="node3" presStyleIdx="0" presStyleCnt="0"/>
      <dgm:spPr/>
      <dgm:t>
        <a:bodyPr/>
        <a:lstStyle/>
        <a:p>
          <a:pPr rtl="1"/>
          <a:endParaRPr lang="ar-SA"/>
        </a:p>
      </dgm:t>
    </dgm:pt>
    <dgm:pt modelId="{F39F3C7D-30A5-40E6-A3E7-8A703C42C77F}" type="pres">
      <dgm:prSet presAssocID="{703DE354-0D0F-4DC4-83F6-85CF53FBFB16}" presName="hierChild4" presStyleCnt="0"/>
      <dgm:spPr/>
    </dgm:pt>
    <dgm:pt modelId="{7350FA8A-1778-4B26-B676-0B412F0FFCDB}" type="pres">
      <dgm:prSet presAssocID="{703DE354-0D0F-4DC4-83F6-85CF53FBFB16}" presName="hierChild5" presStyleCnt="0"/>
      <dgm:spPr/>
    </dgm:pt>
    <dgm:pt modelId="{3D2B2762-F7A7-467B-BD09-E834161BA28D}" type="pres">
      <dgm:prSet presAssocID="{43D5E809-8EA3-40E4-B082-56727E27EAE3}" presName="Name37" presStyleLbl="parChTrans1D3" presStyleIdx="1" presStyleCnt="2"/>
      <dgm:spPr/>
      <dgm:t>
        <a:bodyPr/>
        <a:lstStyle/>
        <a:p>
          <a:pPr rtl="1"/>
          <a:endParaRPr lang="ar-SA"/>
        </a:p>
      </dgm:t>
    </dgm:pt>
    <dgm:pt modelId="{47FDA9DF-25BB-4EAF-AD0D-D818B8638981}" type="pres">
      <dgm:prSet presAssocID="{C21E2EA2-FB85-492D-B5D8-4294DC7ACA95}" presName="hierRoot2" presStyleCnt="0">
        <dgm:presLayoutVars>
          <dgm:hierBranch val="init"/>
        </dgm:presLayoutVars>
      </dgm:prSet>
      <dgm:spPr/>
    </dgm:pt>
    <dgm:pt modelId="{11572AE1-2333-47B4-AF48-FA1816978D6B}" type="pres">
      <dgm:prSet presAssocID="{C21E2EA2-FB85-492D-B5D8-4294DC7ACA95}" presName="rootComposite" presStyleCnt="0"/>
      <dgm:spPr/>
    </dgm:pt>
    <dgm:pt modelId="{C0AC433F-8DC4-4FC0-973A-6AA98A57A458}" type="pres">
      <dgm:prSet presAssocID="{C21E2EA2-FB85-492D-B5D8-4294DC7ACA95}" presName="rootText" presStyleLbl="node1" presStyleIdx="2" presStyleCnt="4">
        <dgm:presLayoutVars>
          <dgm:chMax/>
          <dgm:chPref val="3"/>
        </dgm:presLayoutVars>
      </dgm:prSet>
      <dgm:spPr/>
      <dgm:t>
        <a:bodyPr/>
        <a:lstStyle/>
        <a:p>
          <a:pPr rtl="1"/>
          <a:endParaRPr lang="ar-SA"/>
        </a:p>
      </dgm:t>
    </dgm:pt>
    <dgm:pt modelId="{093C760F-9CEC-44F1-B75F-9EEEB4E9641B}" type="pres">
      <dgm:prSet presAssocID="{C21E2EA2-FB85-492D-B5D8-4294DC7ACA95}" presName="titleText2" presStyleLbl="fgAcc1" presStyleIdx="2" presStyleCnt="4">
        <dgm:presLayoutVars>
          <dgm:chMax val="0"/>
          <dgm:chPref val="0"/>
        </dgm:presLayoutVars>
      </dgm:prSet>
      <dgm:spPr/>
      <dgm:t>
        <a:bodyPr/>
        <a:lstStyle/>
        <a:p>
          <a:pPr rtl="1"/>
          <a:endParaRPr lang="ar-SA"/>
        </a:p>
      </dgm:t>
    </dgm:pt>
    <dgm:pt modelId="{0037644B-08AB-4825-A18F-D3BA742E351C}" type="pres">
      <dgm:prSet presAssocID="{C21E2EA2-FB85-492D-B5D8-4294DC7ACA95}" presName="rootConnector" presStyleLbl="node3" presStyleIdx="0" presStyleCnt="0"/>
      <dgm:spPr/>
      <dgm:t>
        <a:bodyPr/>
        <a:lstStyle/>
        <a:p>
          <a:pPr rtl="1"/>
          <a:endParaRPr lang="ar-SA"/>
        </a:p>
      </dgm:t>
    </dgm:pt>
    <dgm:pt modelId="{5F3AEBD4-3711-463C-A2FB-1EFEF79AD8E4}" type="pres">
      <dgm:prSet presAssocID="{C21E2EA2-FB85-492D-B5D8-4294DC7ACA95}" presName="hierChild4" presStyleCnt="0"/>
      <dgm:spPr/>
    </dgm:pt>
    <dgm:pt modelId="{533323C7-4B42-4E84-988B-655944884DE5}" type="pres">
      <dgm:prSet presAssocID="{C21E2EA2-FB85-492D-B5D8-4294DC7ACA95}" presName="hierChild5" presStyleCnt="0"/>
      <dgm:spPr/>
    </dgm:pt>
    <dgm:pt modelId="{A25BB352-B541-4AE9-BB7F-EA19DBC64E7F}" type="pres">
      <dgm:prSet presAssocID="{8D6D612A-BE26-4998-815F-6387D6AF8489}" presName="hierChild5" presStyleCnt="0"/>
      <dgm:spPr/>
    </dgm:pt>
    <dgm:pt modelId="{E8E390E7-04A2-4DBB-A64E-26E78E7D6953}" type="pres">
      <dgm:prSet presAssocID="{D607F2C5-DF59-4C27-B6AB-2E5BE950DA52}" presName="Name37" presStyleLbl="parChTrans1D2" presStyleIdx="1" presStyleCnt="2"/>
      <dgm:spPr/>
      <dgm:t>
        <a:bodyPr/>
        <a:lstStyle/>
        <a:p>
          <a:pPr rtl="1"/>
          <a:endParaRPr lang="ar-SA"/>
        </a:p>
      </dgm:t>
    </dgm:pt>
    <dgm:pt modelId="{F3453D9A-6EBE-4A6E-843E-E56EAFC665D7}" type="pres">
      <dgm:prSet presAssocID="{7AB51386-393F-454F-9EC9-8FB3B8E8379F}" presName="hierRoot2" presStyleCnt="0">
        <dgm:presLayoutVars>
          <dgm:hierBranch val="init"/>
        </dgm:presLayoutVars>
      </dgm:prSet>
      <dgm:spPr/>
    </dgm:pt>
    <dgm:pt modelId="{FAEF0FB7-D614-4B0F-8F9C-34E7F70FBEE1}" type="pres">
      <dgm:prSet presAssocID="{7AB51386-393F-454F-9EC9-8FB3B8E8379F}" presName="rootComposite" presStyleCnt="0"/>
      <dgm:spPr/>
    </dgm:pt>
    <dgm:pt modelId="{2B4EBFAD-62FE-44DC-A75D-9E7AD2DCDCAE}" type="pres">
      <dgm:prSet presAssocID="{7AB51386-393F-454F-9EC9-8FB3B8E8379F}" presName="rootText" presStyleLbl="node1" presStyleIdx="3" presStyleCnt="4">
        <dgm:presLayoutVars>
          <dgm:chMax/>
          <dgm:chPref val="3"/>
        </dgm:presLayoutVars>
      </dgm:prSet>
      <dgm:spPr/>
      <dgm:t>
        <a:bodyPr/>
        <a:lstStyle/>
        <a:p>
          <a:pPr rtl="1"/>
          <a:endParaRPr lang="ar-SA"/>
        </a:p>
      </dgm:t>
    </dgm:pt>
    <dgm:pt modelId="{CE8AAB82-4DB3-4B8C-B6EE-9380F10448F3}" type="pres">
      <dgm:prSet presAssocID="{7AB51386-393F-454F-9EC9-8FB3B8E8379F}" presName="titleText2" presStyleLbl="fgAcc1" presStyleIdx="3" presStyleCnt="4" custLinFactNeighborX="1667" custLinFactNeighborY="42111">
        <dgm:presLayoutVars>
          <dgm:chMax val="0"/>
          <dgm:chPref val="0"/>
        </dgm:presLayoutVars>
      </dgm:prSet>
      <dgm:spPr/>
      <dgm:t>
        <a:bodyPr/>
        <a:lstStyle/>
        <a:p>
          <a:pPr rtl="1"/>
          <a:endParaRPr lang="ar-SA"/>
        </a:p>
      </dgm:t>
    </dgm:pt>
    <dgm:pt modelId="{22736252-D5C4-4367-812E-4C8867328445}" type="pres">
      <dgm:prSet presAssocID="{7AB51386-393F-454F-9EC9-8FB3B8E8379F}" presName="rootConnector" presStyleLbl="node2" presStyleIdx="0" presStyleCnt="0"/>
      <dgm:spPr/>
      <dgm:t>
        <a:bodyPr/>
        <a:lstStyle/>
        <a:p>
          <a:pPr rtl="1"/>
          <a:endParaRPr lang="ar-SA"/>
        </a:p>
      </dgm:t>
    </dgm:pt>
    <dgm:pt modelId="{97B1C622-BEAF-4B2A-9DDD-5776C01043F3}" type="pres">
      <dgm:prSet presAssocID="{7AB51386-393F-454F-9EC9-8FB3B8E8379F}" presName="hierChild4" presStyleCnt="0"/>
      <dgm:spPr/>
    </dgm:pt>
    <dgm:pt modelId="{7CEE6E7E-00E3-4404-B03F-DB7CEA50D313}" type="pres">
      <dgm:prSet presAssocID="{7AB51386-393F-454F-9EC9-8FB3B8E8379F}" presName="hierChild5" presStyleCnt="0"/>
      <dgm:spPr/>
    </dgm:pt>
    <dgm:pt modelId="{D4A55CA0-CE90-478E-906D-B2216A383453}" type="pres">
      <dgm:prSet presAssocID="{DA08115E-7143-40F4-862C-71A4DFED8EC4}" presName="hierChild3" presStyleCnt="0"/>
      <dgm:spPr/>
    </dgm:pt>
  </dgm:ptLst>
  <dgm:cxnLst>
    <dgm:cxn modelId="{A712DC19-B3E0-4D4A-8CE9-B9566CED6E9F}" srcId="{8D6D612A-BE26-4998-815F-6387D6AF8489}" destId="{C21E2EA2-FB85-492D-B5D8-4294DC7ACA95}" srcOrd="1" destOrd="0" parTransId="{43D5E809-8EA3-40E4-B082-56727E27EAE3}" sibTransId="{F53C2005-40FE-4EF4-B8B9-06F7F10631E4}"/>
    <dgm:cxn modelId="{9FDAE051-8D8E-41BB-880A-38C16CCA521E}" type="presOf" srcId="{8C754B60-EEB0-4A06-82AC-801E9743B8AC}" destId="{4EE7B21A-3CA5-49E6-84E0-AC5894552B15}" srcOrd="0" destOrd="0" presId="urn:microsoft.com/office/officeart/2008/layout/NameandTitleOrganizationalChart"/>
    <dgm:cxn modelId="{6A99DD25-609F-4FF9-9954-52B8484C6C02}" type="presOf" srcId="{7AB51386-393F-454F-9EC9-8FB3B8E8379F}" destId="{2B4EBFAD-62FE-44DC-A75D-9E7AD2DCDCAE}" srcOrd="0" destOrd="0" presId="urn:microsoft.com/office/officeart/2008/layout/NameandTitleOrganizationalChart"/>
    <dgm:cxn modelId="{F196A736-A9CC-4E41-851A-7422D0023AD6}" type="presOf" srcId="{DA08115E-7143-40F4-862C-71A4DFED8EC4}" destId="{72B97361-D3F3-486F-B1F6-AFC65A436F70}" srcOrd="1" destOrd="0" presId="urn:microsoft.com/office/officeart/2008/layout/NameandTitleOrganizationalChart"/>
    <dgm:cxn modelId="{009430F8-43AA-4292-AE7E-8184A8D8CB39}" type="presOf" srcId="{D607F2C5-DF59-4C27-B6AB-2E5BE950DA52}" destId="{E8E390E7-04A2-4DBB-A64E-26E78E7D6953}" srcOrd="0" destOrd="0" presId="urn:microsoft.com/office/officeart/2008/layout/NameandTitleOrganizationalChart"/>
    <dgm:cxn modelId="{1061C35A-9EFA-4323-BA31-39473A8DE885}" type="presOf" srcId="{703DE354-0D0F-4DC4-83F6-85CF53FBFB16}" destId="{A2A34AB8-A84C-4DA1-A22E-98AC1CDEA15E}" srcOrd="0" destOrd="0" presId="urn:microsoft.com/office/officeart/2008/layout/NameandTitleOrganizationalChart"/>
    <dgm:cxn modelId="{CF3B20BF-19AB-4CB1-A265-3D7B73D624B5}" type="presOf" srcId="{7AB51386-393F-454F-9EC9-8FB3B8E8379F}" destId="{22736252-D5C4-4367-812E-4C8867328445}" srcOrd="1" destOrd="0" presId="urn:microsoft.com/office/officeart/2008/layout/NameandTitleOrganizationalChart"/>
    <dgm:cxn modelId="{35C09B1D-94E8-4585-BE54-9DA95E556DF9}" type="presOf" srcId="{8D6D612A-BE26-4998-815F-6387D6AF8489}" destId="{DBF3E029-72AC-43D5-B958-10EFE7569DA6}" srcOrd="0" destOrd="0" presId="urn:microsoft.com/office/officeart/2008/layout/NameandTitleOrganizationalChart"/>
    <dgm:cxn modelId="{99FD731A-DE11-43D5-BB39-D81EBE869CB8}" type="presOf" srcId="{DA08115E-7143-40F4-862C-71A4DFED8EC4}" destId="{7A8FD29B-76A5-47F4-9021-DDC06F3110C5}" srcOrd="0" destOrd="0" presId="urn:microsoft.com/office/officeart/2008/layout/NameandTitleOrganizationalChart"/>
    <dgm:cxn modelId="{2A06C552-77DA-4B20-B4DB-3E06F3109E66}" type="presOf" srcId="{DF815532-F4CF-4A0E-ACE9-EC75F9804A06}" destId="{0862550E-C917-4D42-8B98-A081EDB58C7C}" srcOrd="0" destOrd="0" presId="urn:microsoft.com/office/officeart/2008/layout/NameandTitleOrganizationalChart"/>
    <dgm:cxn modelId="{A152B6C2-82A6-448E-B616-0251C9B13980}" type="presOf" srcId="{C21E2EA2-FB85-492D-B5D8-4294DC7ACA95}" destId="{C0AC433F-8DC4-4FC0-973A-6AA98A57A458}" srcOrd="0" destOrd="0" presId="urn:microsoft.com/office/officeart/2008/layout/NameandTitleOrganizationalChart"/>
    <dgm:cxn modelId="{730F4B25-6FF9-4B9B-A208-2AA5A2266C15}" type="presOf" srcId="{8D6D612A-BE26-4998-815F-6387D6AF8489}" destId="{996E75AC-FBE1-4204-8FE8-F60D70C6B1D5}" srcOrd="1" destOrd="0" presId="urn:microsoft.com/office/officeart/2008/layout/NameandTitleOrganizationalChart"/>
    <dgm:cxn modelId="{B2EB5B25-423A-4DA2-BEAA-F926849CFB66}" type="presOf" srcId="{B3D8E91F-9213-4A5A-AFCE-A04E005F3927}" destId="{FC132A8E-AAED-4793-84B7-D5F92B24958F}" srcOrd="0" destOrd="0" presId="urn:microsoft.com/office/officeart/2008/layout/NameandTitleOrganizationalChart"/>
    <dgm:cxn modelId="{6F4FD484-A3A9-4E91-8F9C-78FD02939B3F}" srcId="{8D6D612A-BE26-4998-815F-6387D6AF8489}" destId="{703DE354-0D0F-4DC4-83F6-85CF53FBFB16}" srcOrd="0" destOrd="0" parTransId="{B3D8E91F-9213-4A5A-AFCE-A04E005F3927}" sibTransId="{8C754B60-EEB0-4A06-82AC-801E9743B8AC}"/>
    <dgm:cxn modelId="{54F240F3-5DC9-49B0-98F0-420FCA0DF78D}" type="presOf" srcId="{D9B8033D-DFCB-4464-A767-72AC5912AE1A}" destId="{BA599976-D9A9-4D84-9FD4-F78FA4D5237D}" srcOrd="0" destOrd="0" presId="urn:microsoft.com/office/officeart/2008/layout/NameandTitleOrganizationalChart"/>
    <dgm:cxn modelId="{A4DB84C7-AC2B-4B21-916B-3BBE626FF7E8}" srcId="{DA08115E-7143-40F4-862C-71A4DFED8EC4}" destId="{8D6D612A-BE26-4998-815F-6387D6AF8489}" srcOrd="0" destOrd="0" parTransId="{D9B8033D-DFCB-4464-A767-72AC5912AE1A}" sibTransId="{FEA16D8E-60EC-4B85-B788-44F108FC4C55}"/>
    <dgm:cxn modelId="{C9FFF053-7A4F-4A9F-8DF0-79C4B3EA14F4}" type="presOf" srcId="{C21E2EA2-FB85-492D-B5D8-4294DC7ACA95}" destId="{0037644B-08AB-4825-A18F-D3BA742E351C}" srcOrd="1" destOrd="0" presId="urn:microsoft.com/office/officeart/2008/layout/NameandTitleOrganizationalChart"/>
    <dgm:cxn modelId="{A65E7339-6BCC-452E-8F00-449B47855822}" type="presOf" srcId="{A12E8D51-F2C5-4CC4-87D8-C6A9E0853DE0}" destId="{CE8AAB82-4DB3-4B8C-B6EE-9380F10448F3}" srcOrd="0" destOrd="0" presId="urn:microsoft.com/office/officeart/2008/layout/NameandTitleOrganizationalChart"/>
    <dgm:cxn modelId="{CA4576C2-94ED-4DE1-AA94-D15259502F58}" srcId="{DF815532-F4CF-4A0E-ACE9-EC75F9804A06}" destId="{DA08115E-7143-40F4-862C-71A4DFED8EC4}" srcOrd="0" destOrd="0" parTransId="{0F49E5B5-A4CE-4B91-B114-7E8E987F6A90}" sibTransId="{0FB83671-6B54-4806-90CD-F50DFAE1F52D}"/>
    <dgm:cxn modelId="{3A8DB3E7-33D5-4B2D-8D8D-F4379E13C6EE}" srcId="{DA08115E-7143-40F4-862C-71A4DFED8EC4}" destId="{7AB51386-393F-454F-9EC9-8FB3B8E8379F}" srcOrd="1" destOrd="0" parTransId="{D607F2C5-DF59-4C27-B6AB-2E5BE950DA52}" sibTransId="{A12E8D51-F2C5-4CC4-87D8-C6A9E0853DE0}"/>
    <dgm:cxn modelId="{0CD928B7-DF98-4BED-8444-2D1AA8725733}" type="presOf" srcId="{FEA16D8E-60EC-4B85-B788-44F108FC4C55}" destId="{CA9C60EF-E59C-4D64-8375-AD3630DABF5A}" srcOrd="0" destOrd="0" presId="urn:microsoft.com/office/officeart/2008/layout/NameandTitleOrganizationalChart"/>
    <dgm:cxn modelId="{42354418-D35F-469B-A13D-D8F972273DE9}" type="presOf" srcId="{43D5E809-8EA3-40E4-B082-56727E27EAE3}" destId="{3D2B2762-F7A7-467B-BD09-E834161BA28D}" srcOrd="0" destOrd="0" presId="urn:microsoft.com/office/officeart/2008/layout/NameandTitleOrganizationalChart"/>
    <dgm:cxn modelId="{42F999B3-90C5-437E-8EDF-1395101E2214}" type="presOf" srcId="{703DE354-0D0F-4DC4-83F6-85CF53FBFB16}" destId="{DDDBF748-75E2-42D7-8CA7-ADAC73A4BF7E}" srcOrd="1" destOrd="0" presId="urn:microsoft.com/office/officeart/2008/layout/NameandTitleOrganizationalChart"/>
    <dgm:cxn modelId="{9AA00EF7-305F-4F87-8324-CC114AD469F9}" type="presOf" srcId="{F53C2005-40FE-4EF4-B8B9-06F7F10631E4}" destId="{093C760F-9CEC-44F1-B75F-9EEEB4E9641B}" srcOrd="0" destOrd="0" presId="urn:microsoft.com/office/officeart/2008/layout/NameandTitleOrganizationalChart"/>
    <dgm:cxn modelId="{14074586-6304-49ED-B9B2-910C0D16A0B8}" type="presOf" srcId="{0FB83671-6B54-4806-90CD-F50DFAE1F52D}" destId="{77ADF0B3-4D3C-49B2-86F3-722CFABDBE10}" srcOrd="0" destOrd="0" presId="urn:microsoft.com/office/officeart/2008/layout/NameandTitleOrganizationalChart"/>
    <dgm:cxn modelId="{EE19AF90-FD5F-4104-857B-831122F787D4}" type="presParOf" srcId="{0862550E-C917-4D42-8B98-A081EDB58C7C}" destId="{0BA8D1BA-D845-449A-9771-0F0C9EDBC016}" srcOrd="0" destOrd="0" presId="urn:microsoft.com/office/officeart/2008/layout/NameandTitleOrganizationalChart"/>
    <dgm:cxn modelId="{711ED651-CC73-46A5-9E2E-5934031DDA75}" type="presParOf" srcId="{0BA8D1BA-D845-449A-9771-0F0C9EDBC016}" destId="{4277DABF-0543-472D-A8BC-8962F8FA740E}" srcOrd="0" destOrd="0" presId="urn:microsoft.com/office/officeart/2008/layout/NameandTitleOrganizationalChart"/>
    <dgm:cxn modelId="{FAC96BAF-6F1A-4F19-B85B-5843C41B0D73}" type="presParOf" srcId="{4277DABF-0543-472D-A8BC-8962F8FA740E}" destId="{7A8FD29B-76A5-47F4-9021-DDC06F3110C5}" srcOrd="0" destOrd="0" presId="urn:microsoft.com/office/officeart/2008/layout/NameandTitleOrganizationalChart"/>
    <dgm:cxn modelId="{D7E57213-5C23-4F7F-A9A4-44FCD7039D68}" type="presParOf" srcId="{4277DABF-0543-472D-A8BC-8962F8FA740E}" destId="{77ADF0B3-4D3C-49B2-86F3-722CFABDBE10}" srcOrd="1" destOrd="0" presId="urn:microsoft.com/office/officeart/2008/layout/NameandTitleOrganizationalChart"/>
    <dgm:cxn modelId="{1BC4EC08-7ED7-4B78-987F-3B07D209EC9A}" type="presParOf" srcId="{4277DABF-0543-472D-A8BC-8962F8FA740E}" destId="{72B97361-D3F3-486F-B1F6-AFC65A436F70}" srcOrd="2" destOrd="0" presId="urn:microsoft.com/office/officeart/2008/layout/NameandTitleOrganizationalChart"/>
    <dgm:cxn modelId="{4313B496-F5F6-4ECA-8AED-1CB04388AA41}" type="presParOf" srcId="{0BA8D1BA-D845-449A-9771-0F0C9EDBC016}" destId="{E2F2704B-6629-4D91-8B82-C61DCE4AB950}" srcOrd="1" destOrd="0" presId="urn:microsoft.com/office/officeart/2008/layout/NameandTitleOrganizationalChart"/>
    <dgm:cxn modelId="{E9F5FD91-5961-45FB-91F0-9A948C196A24}" type="presParOf" srcId="{E2F2704B-6629-4D91-8B82-C61DCE4AB950}" destId="{BA599976-D9A9-4D84-9FD4-F78FA4D5237D}" srcOrd="0" destOrd="0" presId="urn:microsoft.com/office/officeart/2008/layout/NameandTitleOrganizationalChart"/>
    <dgm:cxn modelId="{1547A697-EAF2-4193-BF6E-C19C4D703623}" type="presParOf" srcId="{E2F2704B-6629-4D91-8B82-C61DCE4AB950}" destId="{99426A74-88BB-48E7-A217-FFAC880A3119}" srcOrd="1" destOrd="0" presId="urn:microsoft.com/office/officeart/2008/layout/NameandTitleOrganizationalChart"/>
    <dgm:cxn modelId="{E267BC56-E1ED-4CF6-9D68-6D2A58015CCB}" type="presParOf" srcId="{99426A74-88BB-48E7-A217-FFAC880A3119}" destId="{524E9475-A5F5-461A-AAC4-274463C686B8}" srcOrd="0" destOrd="0" presId="urn:microsoft.com/office/officeart/2008/layout/NameandTitleOrganizationalChart"/>
    <dgm:cxn modelId="{AE918A28-E941-4304-B141-640CF70218A7}" type="presParOf" srcId="{524E9475-A5F5-461A-AAC4-274463C686B8}" destId="{DBF3E029-72AC-43D5-B958-10EFE7569DA6}" srcOrd="0" destOrd="0" presId="urn:microsoft.com/office/officeart/2008/layout/NameandTitleOrganizationalChart"/>
    <dgm:cxn modelId="{608A845A-2393-4227-95DF-FC6016353728}" type="presParOf" srcId="{524E9475-A5F5-461A-AAC4-274463C686B8}" destId="{CA9C60EF-E59C-4D64-8375-AD3630DABF5A}" srcOrd="1" destOrd="0" presId="urn:microsoft.com/office/officeart/2008/layout/NameandTitleOrganizationalChart"/>
    <dgm:cxn modelId="{A4EC1E2C-318C-42A2-A1DC-52023E3DA260}" type="presParOf" srcId="{524E9475-A5F5-461A-AAC4-274463C686B8}" destId="{996E75AC-FBE1-4204-8FE8-F60D70C6B1D5}" srcOrd="2" destOrd="0" presId="urn:microsoft.com/office/officeart/2008/layout/NameandTitleOrganizationalChart"/>
    <dgm:cxn modelId="{BD02DC48-67CF-4E2F-8CB5-EF0A91D9BD38}" type="presParOf" srcId="{99426A74-88BB-48E7-A217-FFAC880A3119}" destId="{B0B4681B-D29C-42E8-874E-477996F75E7E}" srcOrd="1" destOrd="0" presId="urn:microsoft.com/office/officeart/2008/layout/NameandTitleOrganizationalChart"/>
    <dgm:cxn modelId="{A87632B1-B993-4FDF-83DA-E13092FE3F67}" type="presParOf" srcId="{B0B4681B-D29C-42E8-874E-477996F75E7E}" destId="{FC132A8E-AAED-4793-84B7-D5F92B24958F}" srcOrd="0" destOrd="0" presId="urn:microsoft.com/office/officeart/2008/layout/NameandTitleOrganizationalChart"/>
    <dgm:cxn modelId="{11FA86B1-FD1C-4D77-AE61-9D3DAB215552}" type="presParOf" srcId="{B0B4681B-D29C-42E8-874E-477996F75E7E}" destId="{BD6BCEB4-E646-460B-A1ED-D135D2C971B5}" srcOrd="1" destOrd="0" presId="urn:microsoft.com/office/officeart/2008/layout/NameandTitleOrganizationalChart"/>
    <dgm:cxn modelId="{EFB1DFB5-BF0F-41F4-8194-27EB37BCA9D5}" type="presParOf" srcId="{BD6BCEB4-E646-460B-A1ED-D135D2C971B5}" destId="{0EEB541B-1E3C-41E1-B641-FF96D477386E}" srcOrd="0" destOrd="0" presId="urn:microsoft.com/office/officeart/2008/layout/NameandTitleOrganizationalChart"/>
    <dgm:cxn modelId="{58DC8B80-C247-413F-98F0-8E7A15C8556C}" type="presParOf" srcId="{0EEB541B-1E3C-41E1-B641-FF96D477386E}" destId="{A2A34AB8-A84C-4DA1-A22E-98AC1CDEA15E}" srcOrd="0" destOrd="0" presId="urn:microsoft.com/office/officeart/2008/layout/NameandTitleOrganizationalChart"/>
    <dgm:cxn modelId="{181B7A27-A022-4421-B2B2-03BA79DE5F25}" type="presParOf" srcId="{0EEB541B-1E3C-41E1-B641-FF96D477386E}" destId="{4EE7B21A-3CA5-49E6-84E0-AC5894552B15}" srcOrd="1" destOrd="0" presId="urn:microsoft.com/office/officeart/2008/layout/NameandTitleOrganizationalChart"/>
    <dgm:cxn modelId="{FE650056-3624-47C4-A5B3-D190406173D2}" type="presParOf" srcId="{0EEB541B-1E3C-41E1-B641-FF96D477386E}" destId="{DDDBF748-75E2-42D7-8CA7-ADAC73A4BF7E}" srcOrd="2" destOrd="0" presId="urn:microsoft.com/office/officeart/2008/layout/NameandTitleOrganizationalChart"/>
    <dgm:cxn modelId="{5602314B-6E77-4642-B119-9622762C59D2}" type="presParOf" srcId="{BD6BCEB4-E646-460B-A1ED-D135D2C971B5}" destId="{F39F3C7D-30A5-40E6-A3E7-8A703C42C77F}" srcOrd="1" destOrd="0" presId="urn:microsoft.com/office/officeart/2008/layout/NameandTitleOrganizationalChart"/>
    <dgm:cxn modelId="{747B0CA9-8F69-40BF-B4E6-73DF7C2B8316}" type="presParOf" srcId="{BD6BCEB4-E646-460B-A1ED-D135D2C971B5}" destId="{7350FA8A-1778-4B26-B676-0B412F0FFCDB}" srcOrd="2" destOrd="0" presId="urn:microsoft.com/office/officeart/2008/layout/NameandTitleOrganizationalChart"/>
    <dgm:cxn modelId="{DC434B90-D7EA-4B60-9709-A98B45CD5E3E}" type="presParOf" srcId="{B0B4681B-D29C-42E8-874E-477996F75E7E}" destId="{3D2B2762-F7A7-467B-BD09-E834161BA28D}" srcOrd="2" destOrd="0" presId="urn:microsoft.com/office/officeart/2008/layout/NameandTitleOrganizationalChart"/>
    <dgm:cxn modelId="{9E348920-B657-4953-89F3-2215892B8669}" type="presParOf" srcId="{B0B4681B-D29C-42E8-874E-477996F75E7E}" destId="{47FDA9DF-25BB-4EAF-AD0D-D818B8638981}" srcOrd="3" destOrd="0" presId="urn:microsoft.com/office/officeart/2008/layout/NameandTitleOrganizationalChart"/>
    <dgm:cxn modelId="{F7894E1B-8293-413E-B3A6-AE4CE6FB87ED}" type="presParOf" srcId="{47FDA9DF-25BB-4EAF-AD0D-D818B8638981}" destId="{11572AE1-2333-47B4-AF48-FA1816978D6B}" srcOrd="0" destOrd="0" presId="urn:microsoft.com/office/officeart/2008/layout/NameandTitleOrganizationalChart"/>
    <dgm:cxn modelId="{6DBDE806-1F2D-4CF8-98C4-9F66E84CF98A}" type="presParOf" srcId="{11572AE1-2333-47B4-AF48-FA1816978D6B}" destId="{C0AC433F-8DC4-4FC0-973A-6AA98A57A458}" srcOrd="0" destOrd="0" presId="urn:microsoft.com/office/officeart/2008/layout/NameandTitleOrganizationalChart"/>
    <dgm:cxn modelId="{1E04C344-E65E-4090-A24A-2B614CE79449}" type="presParOf" srcId="{11572AE1-2333-47B4-AF48-FA1816978D6B}" destId="{093C760F-9CEC-44F1-B75F-9EEEB4E9641B}" srcOrd="1" destOrd="0" presId="urn:microsoft.com/office/officeart/2008/layout/NameandTitleOrganizationalChart"/>
    <dgm:cxn modelId="{931BCC9C-38BF-45D9-ADD6-4B813E0DF112}" type="presParOf" srcId="{11572AE1-2333-47B4-AF48-FA1816978D6B}" destId="{0037644B-08AB-4825-A18F-D3BA742E351C}" srcOrd="2" destOrd="0" presId="urn:microsoft.com/office/officeart/2008/layout/NameandTitleOrganizationalChart"/>
    <dgm:cxn modelId="{D0696C04-3129-45E1-957D-D93BB7FD9407}" type="presParOf" srcId="{47FDA9DF-25BB-4EAF-AD0D-D818B8638981}" destId="{5F3AEBD4-3711-463C-A2FB-1EFEF79AD8E4}" srcOrd="1" destOrd="0" presId="urn:microsoft.com/office/officeart/2008/layout/NameandTitleOrganizationalChart"/>
    <dgm:cxn modelId="{51F4BA70-06D2-40FC-8F3C-15E816D009B5}" type="presParOf" srcId="{47FDA9DF-25BB-4EAF-AD0D-D818B8638981}" destId="{533323C7-4B42-4E84-988B-655944884DE5}" srcOrd="2" destOrd="0" presId="urn:microsoft.com/office/officeart/2008/layout/NameandTitleOrganizationalChart"/>
    <dgm:cxn modelId="{999ED022-EEF9-4398-AADD-4EF943CB878B}" type="presParOf" srcId="{99426A74-88BB-48E7-A217-FFAC880A3119}" destId="{A25BB352-B541-4AE9-BB7F-EA19DBC64E7F}" srcOrd="2" destOrd="0" presId="urn:microsoft.com/office/officeart/2008/layout/NameandTitleOrganizationalChart"/>
    <dgm:cxn modelId="{57BF3121-527E-4142-8F78-6FD3F2F24F56}" type="presParOf" srcId="{E2F2704B-6629-4D91-8B82-C61DCE4AB950}" destId="{E8E390E7-04A2-4DBB-A64E-26E78E7D6953}" srcOrd="2" destOrd="0" presId="urn:microsoft.com/office/officeart/2008/layout/NameandTitleOrganizationalChart"/>
    <dgm:cxn modelId="{FDBA73B6-AE0F-4D64-AE9B-31B2EFB2DB79}" type="presParOf" srcId="{E2F2704B-6629-4D91-8B82-C61DCE4AB950}" destId="{F3453D9A-6EBE-4A6E-843E-E56EAFC665D7}" srcOrd="3" destOrd="0" presId="urn:microsoft.com/office/officeart/2008/layout/NameandTitleOrganizationalChart"/>
    <dgm:cxn modelId="{783E2AFB-F55D-4A06-9C1B-8AB736D926C1}" type="presParOf" srcId="{F3453D9A-6EBE-4A6E-843E-E56EAFC665D7}" destId="{FAEF0FB7-D614-4B0F-8F9C-34E7F70FBEE1}" srcOrd="0" destOrd="0" presId="urn:microsoft.com/office/officeart/2008/layout/NameandTitleOrganizationalChart"/>
    <dgm:cxn modelId="{2D7447CB-6FC5-47A7-BA15-C3D3DD85FB90}" type="presParOf" srcId="{FAEF0FB7-D614-4B0F-8F9C-34E7F70FBEE1}" destId="{2B4EBFAD-62FE-44DC-A75D-9E7AD2DCDCAE}" srcOrd="0" destOrd="0" presId="urn:microsoft.com/office/officeart/2008/layout/NameandTitleOrganizationalChart"/>
    <dgm:cxn modelId="{B8F3FF95-0421-477A-A71C-593BEC33E29F}" type="presParOf" srcId="{FAEF0FB7-D614-4B0F-8F9C-34E7F70FBEE1}" destId="{CE8AAB82-4DB3-4B8C-B6EE-9380F10448F3}" srcOrd="1" destOrd="0" presId="urn:microsoft.com/office/officeart/2008/layout/NameandTitleOrganizationalChart"/>
    <dgm:cxn modelId="{9E6AAA3D-E307-4057-8EF7-85D6A4197933}" type="presParOf" srcId="{FAEF0FB7-D614-4B0F-8F9C-34E7F70FBEE1}" destId="{22736252-D5C4-4367-812E-4C8867328445}" srcOrd="2" destOrd="0" presId="urn:microsoft.com/office/officeart/2008/layout/NameandTitleOrganizationalChart"/>
    <dgm:cxn modelId="{8B756CE0-E78C-44A9-968F-FBEA21309787}" type="presParOf" srcId="{F3453D9A-6EBE-4A6E-843E-E56EAFC665D7}" destId="{97B1C622-BEAF-4B2A-9DDD-5776C01043F3}" srcOrd="1" destOrd="0" presId="urn:microsoft.com/office/officeart/2008/layout/NameandTitleOrganizationalChart"/>
    <dgm:cxn modelId="{044B8C7E-8547-4E37-B9C3-466CBC7F0F54}" type="presParOf" srcId="{F3453D9A-6EBE-4A6E-843E-E56EAFC665D7}" destId="{7CEE6E7E-00E3-4404-B03F-DB7CEA50D313}" srcOrd="2" destOrd="0" presId="urn:microsoft.com/office/officeart/2008/layout/NameandTitleOrganizationalChart"/>
    <dgm:cxn modelId="{05781264-A6FC-4C03-BE48-7746D1E8DB81}" type="presParOf" srcId="{0BA8D1BA-D845-449A-9771-0F0C9EDBC016}" destId="{D4A55CA0-CE90-478E-906D-B2216A383453}"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73D9A4-DFCC-4321-9654-CA222E4C3997}" type="doc">
      <dgm:prSet loTypeId="urn:microsoft.com/office/officeart/2005/8/layout/pyramid2" loCatId="list" qsTypeId="urn:microsoft.com/office/officeart/2005/8/quickstyle/simple2" qsCatId="simple" csTypeId="urn:microsoft.com/office/officeart/2005/8/colors/accent1_1" csCatId="accent1" phldr="1"/>
      <dgm:spPr/>
    </dgm:pt>
    <dgm:pt modelId="{12BAD598-750D-484E-8A7F-A92FE18932F4}">
      <dgm:prSet phldrT="[Text]"/>
      <dgm:spPr/>
      <dgm:t>
        <a:bodyPr/>
        <a:lstStyle/>
        <a:p>
          <a:pPr rtl="1"/>
          <a:r>
            <a:rPr lang="ar-SA"/>
            <a:t>السلطة التنظيميه</a:t>
          </a:r>
        </a:p>
      </dgm:t>
    </dgm:pt>
    <dgm:pt modelId="{3B5BCABF-1130-417C-A320-F850730A0784}" type="parTrans" cxnId="{D87A2AD1-4B20-4395-B8A9-D83727E359DA}">
      <dgm:prSet/>
      <dgm:spPr/>
      <dgm:t>
        <a:bodyPr/>
        <a:lstStyle/>
        <a:p>
          <a:pPr rtl="1"/>
          <a:endParaRPr lang="ar-SA"/>
        </a:p>
      </dgm:t>
    </dgm:pt>
    <dgm:pt modelId="{0C8BCBB1-3F91-4AFB-8225-671CCD8975ED}" type="sibTrans" cxnId="{D87A2AD1-4B20-4395-B8A9-D83727E359DA}">
      <dgm:prSet/>
      <dgm:spPr/>
      <dgm:t>
        <a:bodyPr/>
        <a:lstStyle/>
        <a:p>
          <a:pPr rtl="1"/>
          <a:endParaRPr lang="ar-SA"/>
        </a:p>
      </dgm:t>
    </dgm:pt>
    <dgm:pt modelId="{DCC590D0-0F8D-4633-869B-DDE44B8591EA}">
      <dgm:prSet phldrT="[Text]"/>
      <dgm:spPr/>
      <dgm:t>
        <a:bodyPr/>
        <a:lstStyle/>
        <a:p>
          <a:pPr rtl="1"/>
          <a:r>
            <a:rPr lang="ar-SA"/>
            <a:t>أجهزة السلطة التنفيذيه</a:t>
          </a:r>
        </a:p>
      </dgm:t>
    </dgm:pt>
    <dgm:pt modelId="{7E798D00-381C-4946-BD0A-88C4D00A7CC5}" type="parTrans" cxnId="{26B38090-F7A5-47EC-8085-278701D803E3}">
      <dgm:prSet/>
      <dgm:spPr/>
      <dgm:t>
        <a:bodyPr/>
        <a:lstStyle/>
        <a:p>
          <a:pPr rtl="1"/>
          <a:endParaRPr lang="ar-SA"/>
        </a:p>
      </dgm:t>
    </dgm:pt>
    <dgm:pt modelId="{5012A283-A132-4114-904B-80F8C379BD3C}" type="sibTrans" cxnId="{26B38090-F7A5-47EC-8085-278701D803E3}">
      <dgm:prSet/>
      <dgm:spPr/>
      <dgm:t>
        <a:bodyPr/>
        <a:lstStyle/>
        <a:p>
          <a:pPr rtl="1"/>
          <a:endParaRPr lang="ar-SA"/>
        </a:p>
      </dgm:t>
    </dgm:pt>
    <dgm:pt modelId="{BB646DE7-F89F-417A-9708-EA6DA2C1637D}">
      <dgm:prSet phldrT="[Text]"/>
      <dgm:spPr/>
      <dgm:t>
        <a:bodyPr/>
        <a:lstStyle/>
        <a:p>
          <a:pPr rtl="1"/>
          <a:r>
            <a:rPr lang="ar-SA"/>
            <a:t>الوحدات الإداريه الدنيا</a:t>
          </a:r>
        </a:p>
      </dgm:t>
    </dgm:pt>
    <dgm:pt modelId="{CF438758-6BB8-4E87-88CA-8E3768C28118}" type="parTrans" cxnId="{88B9F883-A730-41F6-AFB3-615E30F27381}">
      <dgm:prSet/>
      <dgm:spPr/>
      <dgm:t>
        <a:bodyPr/>
        <a:lstStyle/>
        <a:p>
          <a:pPr rtl="1"/>
          <a:endParaRPr lang="ar-SA"/>
        </a:p>
      </dgm:t>
    </dgm:pt>
    <dgm:pt modelId="{C2E385FD-7426-4032-BB6B-0AB873F08577}" type="sibTrans" cxnId="{88B9F883-A730-41F6-AFB3-615E30F27381}">
      <dgm:prSet/>
      <dgm:spPr/>
      <dgm:t>
        <a:bodyPr/>
        <a:lstStyle/>
        <a:p>
          <a:pPr rtl="1"/>
          <a:endParaRPr lang="ar-SA"/>
        </a:p>
      </dgm:t>
    </dgm:pt>
    <dgm:pt modelId="{53C6D956-7444-4FC5-B7CE-43018109EA8C}" type="pres">
      <dgm:prSet presAssocID="{A173D9A4-DFCC-4321-9654-CA222E4C3997}" presName="compositeShape" presStyleCnt="0">
        <dgm:presLayoutVars>
          <dgm:dir/>
          <dgm:resizeHandles/>
        </dgm:presLayoutVars>
      </dgm:prSet>
      <dgm:spPr/>
    </dgm:pt>
    <dgm:pt modelId="{59EE4999-15DE-49F8-A868-261251B15589}" type="pres">
      <dgm:prSet presAssocID="{A173D9A4-DFCC-4321-9654-CA222E4C3997}" presName="pyramid" presStyleLbl="node1" presStyleIdx="0" presStyleCnt="1" custScaleX="91796" custScaleY="89657"/>
      <dgm:spPr/>
    </dgm:pt>
    <dgm:pt modelId="{A6423899-64E7-4ED8-946D-B96AD9138306}" type="pres">
      <dgm:prSet presAssocID="{A173D9A4-DFCC-4321-9654-CA222E4C3997}" presName="theList" presStyleCnt="0"/>
      <dgm:spPr/>
    </dgm:pt>
    <dgm:pt modelId="{BDD25CC2-EB96-4CB8-8EE0-C191B64C72E9}" type="pres">
      <dgm:prSet presAssocID="{12BAD598-750D-484E-8A7F-A92FE18932F4}" presName="aNode" presStyleLbl="fgAcc1" presStyleIdx="0" presStyleCnt="3">
        <dgm:presLayoutVars>
          <dgm:bulletEnabled val="1"/>
        </dgm:presLayoutVars>
      </dgm:prSet>
      <dgm:spPr/>
      <dgm:t>
        <a:bodyPr/>
        <a:lstStyle/>
        <a:p>
          <a:pPr rtl="1"/>
          <a:endParaRPr lang="ar-SA"/>
        </a:p>
      </dgm:t>
    </dgm:pt>
    <dgm:pt modelId="{029325F2-8443-43D3-B67E-5704BADFFB3A}" type="pres">
      <dgm:prSet presAssocID="{12BAD598-750D-484E-8A7F-A92FE18932F4}" presName="aSpace" presStyleCnt="0"/>
      <dgm:spPr/>
    </dgm:pt>
    <dgm:pt modelId="{711F6DBF-6B35-4771-B8F4-7CC9DFFDDC5E}" type="pres">
      <dgm:prSet presAssocID="{DCC590D0-0F8D-4633-869B-DDE44B8591EA}" presName="aNode" presStyleLbl="fgAcc1" presStyleIdx="1" presStyleCnt="3">
        <dgm:presLayoutVars>
          <dgm:bulletEnabled val="1"/>
        </dgm:presLayoutVars>
      </dgm:prSet>
      <dgm:spPr/>
      <dgm:t>
        <a:bodyPr/>
        <a:lstStyle/>
        <a:p>
          <a:pPr rtl="1"/>
          <a:endParaRPr lang="ar-SA"/>
        </a:p>
      </dgm:t>
    </dgm:pt>
    <dgm:pt modelId="{12776A04-569A-476E-8D45-7486390CEC3E}" type="pres">
      <dgm:prSet presAssocID="{DCC590D0-0F8D-4633-869B-DDE44B8591EA}" presName="aSpace" presStyleCnt="0"/>
      <dgm:spPr/>
    </dgm:pt>
    <dgm:pt modelId="{284F2200-6586-4C38-83FD-BE43E1C4C584}" type="pres">
      <dgm:prSet presAssocID="{BB646DE7-F89F-417A-9708-EA6DA2C1637D}" presName="aNode" presStyleLbl="fgAcc1" presStyleIdx="2" presStyleCnt="3">
        <dgm:presLayoutVars>
          <dgm:bulletEnabled val="1"/>
        </dgm:presLayoutVars>
      </dgm:prSet>
      <dgm:spPr/>
      <dgm:t>
        <a:bodyPr/>
        <a:lstStyle/>
        <a:p>
          <a:pPr rtl="1"/>
          <a:endParaRPr lang="ar-SA"/>
        </a:p>
      </dgm:t>
    </dgm:pt>
    <dgm:pt modelId="{07BEC8BF-0B21-4B32-952F-191F686F643E}" type="pres">
      <dgm:prSet presAssocID="{BB646DE7-F89F-417A-9708-EA6DA2C1637D}" presName="aSpace" presStyleCnt="0"/>
      <dgm:spPr/>
    </dgm:pt>
  </dgm:ptLst>
  <dgm:cxnLst>
    <dgm:cxn modelId="{88B9F883-A730-41F6-AFB3-615E30F27381}" srcId="{A173D9A4-DFCC-4321-9654-CA222E4C3997}" destId="{BB646DE7-F89F-417A-9708-EA6DA2C1637D}" srcOrd="2" destOrd="0" parTransId="{CF438758-6BB8-4E87-88CA-8E3768C28118}" sibTransId="{C2E385FD-7426-4032-BB6B-0AB873F08577}"/>
    <dgm:cxn modelId="{D87A2AD1-4B20-4395-B8A9-D83727E359DA}" srcId="{A173D9A4-DFCC-4321-9654-CA222E4C3997}" destId="{12BAD598-750D-484E-8A7F-A92FE18932F4}" srcOrd="0" destOrd="0" parTransId="{3B5BCABF-1130-417C-A320-F850730A0784}" sibTransId="{0C8BCBB1-3F91-4AFB-8225-671CCD8975ED}"/>
    <dgm:cxn modelId="{D6B31282-1206-4F35-904D-ACF5BE4A422A}" type="presOf" srcId="{12BAD598-750D-484E-8A7F-A92FE18932F4}" destId="{BDD25CC2-EB96-4CB8-8EE0-C191B64C72E9}" srcOrd="0" destOrd="0" presId="urn:microsoft.com/office/officeart/2005/8/layout/pyramid2"/>
    <dgm:cxn modelId="{6300403E-A80B-41A1-B19A-883F86CF5EC8}" type="presOf" srcId="{DCC590D0-0F8D-4633-869B-DDE44B8591EA}" destId="{711F6DBF-6B35-4771-B8F4-7CC9DFFDDC5E}" srcOrd="0" destOrd="0" presId="urn:microsoft.com/office/officeart/2005/8/layout/pyramid2"/>
    <dgm:cxn modelId="{26B38090-F7A5-47EC-8085-278701D803E3}" srcId="{A173D9A4-DFCC-4321-9654-CA222E4C3997}" destId="{DCC590D0-0F8D-4633-869B-DDE44B8591EA}" srcOrd="1" destOrd="0" parTransId="{7E798D00-381C-4946-BD0A-88C4D00A7CC5}" sibTransId="{5012A283-A132-4114-904B-80F8C379BD3C}"/>
    <dgm:cxn modelId="{9697A5F5-FBE2-49DB-BC83-F1EB6F9BE1A8}" type="presOf" srcId="{A173D9A4-DFCC-4321-9654-CA222E4C3997}" destId="{53C6D956-7444-4FC5-B7CE-43018109EA8C}" srcOrd="0" destOrd="0" presId="urn:microsoft.com/office/officeart/2005/8/layout/pyramid2"/>
    <dgm:cxn modelId="{D2841120-08D7-4004-9ED1-97222EDA4330}" type="presOf" srcId="{BB646DE7-F89F-417A-9708-EA6DA2C1637D}" destId="{284F2200-6586-4C38-83FD-BE43E1C4C584}" srcOrd="0" destOrd="0" presId="urn:microsoft.com/office/officeart/2005/8/layout/pyramid2"/>
    <dgm:cxn modelId="{721BF6FF-C38F-483F-9FCC-A95211248951}" type="presParOf" srcId="{53C6D956-7444-4FC5-B7CE-43018109EA8C}" destId="{59EE4999-15DE-49F8-A868-261251B15589}" srcOrd="0" destOrd="0" presId="urn:microsoft.com/office/officeart/2005/8/layout/pyramid2"/>
    <dgm:cxn modelId="{A799F2E0-60A4-4F9D-AD9A-BEE613AD146D}" type="presParOf" srcId="{53C6D956-7444-4FC5-B7CE-43018109EA8C}" destId="{A6423899-64E7-4ED8-946D-B96AD9138306}" srcOrd="1" destOrd="0" presId="urn:microsoft.com/office/officeart/2005/8/layout/pyramid2"/>
    <dgm:cxn modelId="{4C7D7EE8-72ED-4A3C-A909-898EBCD9B424}" type="presParOf" srcId="{A6423899-64E7-4ED8-946D-B96AD9138306}" destId="{BDD25CC2-EB96-4CB8-8EE0-C191B64C72E9}" srcOrd="0" destOrd="0" presId="urn:microsoft.com/office/officeart/2005/8/layout/pyramid2"/>
    <dgm:cxn modelId="{07760372-318B-4925-B93F-D99662F4A12F}" type="presParOf" srcId="{A6423899-64E7-4ED8-946D-B96AD9138306}" destId="{029325F2-8443-43D3-B67E-5704BADFFB3A}" srcOrd="1" destOrd="0" presId="urn:microsoft.com/office/officeart/2005/8/layout/pyramid2"/>
    <dgm:cxn modelId="{5622B925-BE4D-43C1-8F6A-2D8D40E1FDD4}" type="presParOf" srcId="{A6423899-64E7-4ED8-946D-B96AD9138306}" destId="{711F6DBF-6B35-4771-B8F4-7CC9DFFDDC5E}" srcOrd="2" destOrd="0" presId="urn:microsoft.com/office/officeart/2005/8/layout/pyramid2"/>
    <dgm:cxn modelId="{A470685B-79DD-4D63-B0B2-815C42ED16F1}" type="presParOf" srcId="{A6423899-64E7-4ED8-946D-B96AD9138306}" destId="{12776A04-569A-476E-8D45-7486390CEC3E}" srcOrd="3" destOrd="0" presId="urn:microsoft.com/office/officeart/2005/8/layout/pyramid2"/>
    <dgm:cxn modelId="{17C3769B-D2C4-4B2A-9A35-D944BD15CBE8}" type="presParOf" srcId="{A6423899-64E7-4ED8-946D-B96AD9138306}" destId="{284F2200-6586-4C38-83FD-BE43E1C4C584}" srcOrd="4" destOrd="0" presId="urn:microsoft.com/office/officeart/2005/8/layout/pyramid2"/>
    <dgm:cxn modelId="{D3F53107-752E-4F16-A45F-807A9227DC51}" type="presParOf" srcId="{A6423899-64E7-4ED8-946D-B96AD9138306}" destId="{07BEC8BF-0B21-4B32-952F-191F686F643E}"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390E7-04A2-4DBB-A64E-26E78E7D6953}">
      <dsp:nvSpPr>
        <dsp:cNvPr id="0" name=""/>
        <dsp:cNvSpPr/>
      </dsp:nvSpPr>
      <dsp:spPr>
        <a:xfrm>
          <a:off x="4302619" y="895390"/>
          <a:ext cx="1157843" cy="516340"/>
        </a:xfrm>
        <a:custGeom>
          <a:avLst/>
          <a:gdLst/>
          <a:ahLst/>
          <a:cxnLst/>
          <a:rect l="0" t="0" r="0" b="0"/>
          <a:pathLst>
            <a:path>
              <a:moveTo>
                <a:pt x="0" y="0"/>
              </a:moveTo>
              <a:lnTo>
                <a:pt x="0" y="307818"/>
              </a:lnTo>
              <a:lnTo>
                <a:pt x="1157843" y="307818"/>
              </a:lnTo>
              <a:lnTo>
                <a:pt x="1157843" y="5163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2B2762-F7A7-467B-BD09-E834161BA28D}">
      <dsp:nvSpPr>
        <dsp:cNvPr id="0" name=""/>
        <dsp:cNvSpPr/>
      </dsp:nvSpPr>
      <dsp:spPr>
        <a:xfrm>
          <a:off x="3144776" y="2305397"/>
          <a:ext cx="1157843" cy="516340"/>
        </a:xfrm>
        <a:custGeom>
          <a:avLst/>
          <a:gdLst/>
          <a:ahLst/>
          <a:cxnLst/>
          <a:rect l="0" t="0" r="0" b="0"/>
          <a:pathLst>
            <a:path>
              <a:moveTo>
                <a:pt x="0" y="0"/>
              </a:moveTo>
              <a:lnTo>
                <a:pt x="0" y="307818"/>
              </a:lnTo>
              <a:lnTo>
                <a:pt x="1157843" y="307818"/>
              </a:lnTo>
              <a:lnTo>
                <a:pt x="1157843" y="5163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132A8E-AAED-4793-84B7-D5F92B24958F}">
      <dsp:nvSpPr>
        <dsp:cNvPr id="0" name=""/>
        <dsp:cNvSpPr/>
      </dsp:nvSpPr>
      <dsp:spPr>
        <a:xfrm>
          <a:off x="1986932" y="2305397"/>
          <a:ext cx="1157843" cy="516340"/>
        </a:xfrm>
        <a:custGeom>
          <a:avLst/>
          <a:gdLst/>
          <a:ahLst/>
          <a:cxnLst/>
          <a:rect l="0" t="0" r="0" b="0"/>
          <a:pathLst>
            <a:path>
              <a:moveTo>
                <a:pt x="1157843" y="0"/>
              </a:moveTo>
              <a:lnTo>
                <a:pt x="1157843" y="307818"/>
              </a:lnTo>
              <a:lnTo>
                <a:pt x="0" y="307818"/>
              </a:lnTo>
              <a:lnTo>
                <a:pt x="0" y="5163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599976-D9A9-4D84-9FD4-F78FA4D5237D}">
      <dsp:nvSpPr>
        <dsp:cNvPr id="0" name=""/>
        <dsp:cNvSpPr/>
      </dsp:nvSpPr>
      <dsp:spPr>
        <a:xfrm>
          <a:off x="3144776" y="895390"/>
          <a:ext cx="1157843" cy="516340"/>
        </a:xfrm>
        <a:custGeom>
          <a:avLst/>
          <a:gdLst/>
          <a:ahLst/>
          <a:cxnLst/>
          <a:rect l="0" t="0" r="0" b="0"/>
          <a:pathLst>
            <a:path>
              <a:moveTo>
                <a:pt x="1157843" y="0"/>
              </a:moveTo>
              <a:lnTo>
                <a:pt x="1157843" y="307818"/>
              </a:lnTo>
              <a:lnTo>
                <a:pt x="0" y="307818"/>
              </a:lnTo>
              <a:lnTo>
                <a:pt x="0" y="5163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FD29B-76A5-47F4-9021-DDC06F3110C5}">
      <dsp:nvSpPr>
        <dsp:cNvPr id="0" name=""/>
        <dsp:cNvSpPr/>
      </dsp:nvSpPr>
      <dsp:spPr>
        <a:xfrm>
          <a:off x="3439600" y="1723"/>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الوحدات الحكومية </a:t>
          </a:r>
          <a:endParaRPr lang="ar-SA" sz="2800" kern="1200" dirty="0"/>
        </a:p>
      </dsp:txBody>
      <dsp:txXfrm>
        <a:off x="3439600" y="1723"/>
        <a:ext cx="1726038" cy="893666"/>
      </dsp:txXfrm>
    </dsp:sp>
    <dsp:sp modelId="{77ADF0B3-4D3C-49B2-86F3-722CFABDBE10}">
      <dsp:nvSpPr>
        <dsp:cNvPr id="0" name=""/>
        <dsp:cNvSpPr/>
      </dsp:nvSpPr>
      <dsp:spPr>
        <a:xfrm>
          <a:off x="3816420" y="792089"/>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نوعين</a:t>
          </a:r>
          <a:endParaRPr lang="ar-SA" sz="2000" kern="1200" dirty="0"/>
        </a:p>
      </dsp:txBody>
      <dsp:txXfrm>
        <a:off x="3816420" y="792089"/>
        <a:ext cx="1553434" cy="297888"/>
      </dsp:txXfrm>
    </dsp:sp>
    <dsp:sp modelId="{DBF3E029-72AC-43D5-B958-10EFE7569DA6}">
      <dsp:nvSpPr>
        <dsp:cNvPr id="0" name=""/>
        <dsp:cNvSpPr/>
      </dsp:nvSpPr>
      <dsp:spPr>
        <a:xfrm>
          <a:off x="2281756" y="1411730"/>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الوحدات الادارية </a:t>
          </a:r>
          <a:endParaRPr lang="ar-SA" sz="2800" kern="1200" dirty="0"/>
        </a:p>
      </dsp:txBody>
      <dsp:txXfrm>
        <a:off x="2281756" y="1411730"/>
        <a:ext cx="1726038" cy="893666"/>
      </dsp:txXfrm>
    </dsp:sp>
    <dsp:sp modelId="{CA9C60EF-E59C-4D64-8375-AD3630DABF5A}">
      <dsp:nvSpPr>
        <dsp:cNvPr id="0" name=""/>
        <dsp:cNvSpPr/>
      </dsp:nvSpPr>
      <dsp:spPr>
        <a:xfrm>
          <a:off x="2592292" y="2160239"/>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نوعين</a:t>
          </a:r>
          <a:endParaRPr lang="ar-SA" sz="2000" kern="1200" dirty="0"/>
        </a:p>
      </dsp:txBody>
      <dsp:txXfrm>
        <a:off x="2592292" y="2160239"/>
        <a:ext cx="1553434" cy="297888"/>
      </dsp:txXfrm>
    </dsp:sp>
    <dsp:sp modelId="{A2A34AB8-A84C-4DA1-A22E-98AC1CDEA15E}">
      <dsp:nvSpPr>
        <dsp:cNvPr id="0" name=""/>
        <dsp:cNvSpPr/>
      </dsp:nvSpPr>
      <dsp:spPr>
        <a:xfrm>
          <a:off x="1123913" y="2821737"/>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غير الإرادية</a:t>
          </a:r>
          <a:endParaRPr lang="ar-SA" sz="2800" kern="1200" dirty="0"/>
        </a:p>
      </dsp:txBody>
      <dsp:txXfrm>
        <a:off x="1123913" y="2821737"/>
        <a:ext cx="1726038" cy="893666"/>
      </dsp:txXfrm>
    </dsp:sp>
    <dsp:sp modelId="{4EE7B21A-3CA5-49E6-84E0-AC5894552B15}">
      <dsp:nvSpPr>
        <dsp:cNvPr id="0" name=""/>
        <dsp:cNvSpPr/>
      </dsp:nvSpPr>
      <dsp:spPr>
        <a:xfrm>
          <a:off x="1469121" y="3516811"/>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وزارة الدفاع</a:t>
          </a:r>
          <a:endParaRPr lang="ar-SA" sz="2000" kern="1200" dirty="0"/>
        </a:p>
      </dsp:txBody>
      <dsp:txXfrm>
        <a:off x="1469121" y="3516811"/>
        <a:ext cx="1553434" cy="297888"/>
      </dsp:txXfrm>
    </dsp:sp>
    <dsp:sp modelId="{C0AC433F-8DC4-4FC0-973A-6AA98A57A458}">
      <dsp:nvSpPr>
        <dsp:cNvPr id="0" name=""/>
        <dsp:cNvSpPr/>
      </dsp:nvSpPr>
      <dsp:spPr>
        <a:xfrm>
          <a:off x="3439600" y="2821737"/>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الإرادية </a:t>
          </a:r>
          <a:endParaRPr lang="ar-SA" sz="2800" kern="1200" dirty="0"/>
        </a:p>
      </dsp:txBody>
      <dsp:txXfrm>
        <a:off x="3439600" y="2821737"/>
        <a:ext cx="1726038" cy="893666"/>
      </dsp:txXfrm>
    </dsp:sp>
    <dsp:sp modelId="{093C760F-9CEC-44F1-B75F-9EEEB4E9641B}">
      <dsp:nvSpPr>
        <dsp:cNvPr id="0" name=""/>
        <dsp:cNvSpPr/>
      </dsp:nvSpPr>
      <dsp:spPr>
        <a:xfrm>
          <a:off x="3784808" y="3516811"/>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وزراة البترول </a:t>
          </a:r>
          <a:endParaRPr lang="ar-SA" sz="2000" kern="1200" dirty="0"/>
        </a:p>
      </dsp:txBody>
      <dsp:txXfrm>
        <a:off x="3784808" y="3516811"/>
        <a:ext cx="1553434" cy="297888"/>
      </dsp:txXfrm>
    </dsp:sp>
    <dsp:sp modelId="{2B4EBFAD-62FE-44DC-A75D-9E7AD2DCDCAE}">
      <dsp:nvSpPr>
        <dsp:cNvPr id="0" name=""/>
        <dsp:cNvSpPr/>
      </dsp:nvSpPr>
      <dsp:spPr>
        <a:xfrm>
          <a:off x="4597443" y="1411730"/>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الوحدات الاقتصادية</a:t>
          </a:r>
          <a:endParaRPr lang="ar-SA" sz="2800" kern="1200" dirty="0"/>
        </a:p>
      </dsp:txBody>
      <dsp:txXfrm>
        <a:off x="4597443" y="1411730"/>
        <a:ext cx="1726038" cy="893666"/>
      </dsp:txXfrm>
    </dsp:sp>
    <dsp:sp modelId="{CE8AAB82-4DB3-4B8C-B6EE-9380F10448F3}">
      <dsp:nvSpPr>
        <dsp:cNvPr id="0" name=""/>
        <dsp:cNvSpPr/>
      </dsp:nvSpPr>
      <dsp:spPr>
        <a:xfrm>
          <a:off x="4968547" y="2232248"/>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شركة الكهرباء</a:t>
          </a:r>
          <a:endParaRPr lang="ar-SA" sz="2000" kern="1200" dirty="0"/>
        </a:p>
      </dsp:txBody>
      <dsp:txXfrm>
        <a:off x="4968547" y="2232248"/>
        <a:ext cx="1553434" cy="2978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EE4999-15DE-49F8-A868-261251B15589}">
      <dsp:nvSpPr>
        <dsp:cNvPr id="0" name=""/>
        <dsp:cNvSpPr/>
      </dsp:nvSpPr>
      <dsp:spPr>
        <a:xfrm>
          <a:off x="531051" y="145231"/>
          <a:ext cx="2577918" cy="2517848"/>
        </a:xfrm>
        <a:prstGeom prst="triangl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DD25CC2-EB96-4CB8-8EE0-C191B64C72E9}">
      <dsp:nvSpPr>
        <dsp:cNvPr id="0" name=""/>
        <dsp:cNvSpPr/>
      </dsp:nvSpPr>
      <dsp:spPr>
        <a:xfrm>
          <a:off x="1820010" y="282339"/>
          <a:ext cx="1825402" cy="664780"/>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a:t>السلطة التنظيميه</a:t>
          </a:r>
        </a:p>
      </dsp:txBody>
      <dsp:txXfrm>
        <a:off x="1852462" y="314791"/>
        <a:ext cx="1760498" cy="599876"/>
      </dsp:txXfrm>
    </dsp:sp>
    <dsp:sp modelId="{711F6DBF-6B35-4771-B8F4-7CC9DFFDDC5E}">
      <dsp:nvSpPr>
        <dsp:cNvPr id="0" name=""/>
        <dsp:cNvSpPr/>
      </dsp:nvSpPr>
      <dsp:spPr>
        <a:xfrm>
          <a:off x="1820010" y="1030217"/>
          <a:ext cx="1825402" cy="664780"/>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a:t>أجهزة السلطة التنفيذيه</a:t>
          </a:r>
        </a:p>
      </dsp:txBody>
      <dsp:txXfrm>
        <a:off x="1852462" y="1062669"/>
        <a:ext cx="1760498" cy="599876"/>
      </dsp:txXfrm>
    </dsp:sp>
    <dsp:sp modelId="{284F2200-6586-4C38-83FD-BE43E1C4C584}">
      <dsp:nvSpPr>
        <dsp:cNvPr id="0" name=""/>
        <dsp:cNvSpPr/>
      </dsp:nvSpPr>
      <dsp:spPr>
        <a:xfrm>
          <a:off x="1820010" y="1778094"/>
          <a:ext cx="1825402" cy="664780"/>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a:t>الوحدات الإداريه الدنيا</a:t>
          </a:r>
        </a:p>
      </dsp:txBody>
      <dsp:txXfrm>
        <a:off x="1852462" y="1810546"/>
        <a:ext cx="1760498" cy="599876"/>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56D840-48B3-4933-887C-29932DC3F99C}" type="datetimeFigureOut">
              <a:rPr lang="ar-SA" smtClean="0"/>
              <a:t>22/03/36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E28125B-B681-4BE8-A49A-C643E80C26F7}" type="slidenum">
              <a:rPr lang="ar-SA" smtClean="0"/>
              <a:t>‹#›</a:t>
            </a:fld>
            <a:endParaRPr lang="ar-SA"/>
          </a:p>
        </p:txBody>
      </p:sp>
    </p:spTree>
    <p:extLst>
      <p:ext uri="{BB962C8B-B14F-4D97-AF65-F5344CB8AC3E}">
        <p14:creationId xmlns:p14="http://schemas.microsoft.com/office/powerpoint/2010/main" val="17957567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2</a:t>
            </a:fld>
            <a:endParaRPr lang="ar-SA"/>
          </a:p>
        </p:txBody>
      </p:sp>
    </p:spTree>
    <p:extLst>
      <p:ext uri="{BB962C8B-B14F-4D97-AF65-F5344CB8AC3E}">
        <p14:creationId xmlns:p14="http://schemas.microsoft.com/office/powerpoint/2010/main" val="2745131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*يتم إثبات مختلف العمليات المالية التي تقوم بها الوحدات الإدارية الحكومية وفقا لنظرية القيد المزدوج في مجموعة حسابات متوازنة ومجموعة دفترية متناسقة ومنتظمة من واقع المستندات الخاصة بها مباشرة ثم الترحيل والتبويب وتلخيص البيانات المحاسبية وعرضها في شكل تقرير وقوائم مالية تتمثل في التقارير المالية المؤقتة والحسابات الختامية مع إمكانية الفحص والتحقق من واقع أدلة الإثبات الموضوعية</a:t>
            </a:r>
          </a:p>
          <a:p>
            <a:r>
              <a:rPr lang="ar-SA" sz="1200" b="0" i="0" u="none" strike="noStrike" kern="1200" baseline="0" dirty="0" smtClean="0">
                <a:solidFill>
                  <a:schemeClr val="tx1"/>
                </a:solidFill>
                <a:latin typeface="+mn-lt"/>
                <a:ea typeface="+mn-ea"/>
                <a:cs typeface="+mn-cs"/>
              </a:rPr>
              <a:t>**تأخذ بمفهوم الوحدة الزمنية والتي عادة تكون سنة مالية مكونة من اثني عشر شهرا يختلف تاريخ ابتدائها وانتهائها من دولة لأخرى</a:t>
            </a:r>
          </a:p>
          <a:p>
            <a:r>
              <a:rPr lang="ar-SA" sz="1200" b="0" i="0" u="none" strike="noStrike" kern="1200" baseline="0" dirty="0" smtClean="0">
                <a:solidFill>
                  <a:schemeClr val="tx1"/>
                </a:solidFill>
                <a:latin typeface="+mn-lt"/>
                <a:ea typeface="+mn-ea"/>
                <a:cs typeface="+mn-cs"/>
              </a:rPr>
              <a:t>***تأخذ بمفهوم وحدة القياس المستخدمة التي هي وحدة النقد السائدة في الدولة المعنية دونما تعديل للتقلبات في المستوى العام لأسعار</a:t>
            </a:r>
          </a:p>
          <a:p>
            <a:r>
              <a:rPr lang="ar-SA" sz="1200" b="0" i="0" u="none" strike="noStrike" kern="1200" baseline="0" dirty="0" smtClean="0">
                <a:solidFill>
                  <a:schemeClr val="tx1"/>
                </a:solidFill>
                <a:latin typeface="+mn-lt"/>
                <a:ea typeface="+mn-ea"/>
                <a:cs typeface="+mn-cs"/>
              </a:rPr>
              <a:t>****تأخذ بفرضية الاستمرارية حيث إن الحكومة وجدت لتستمر شأنها في ذلك شأن أي منشأة من منشآت قطاع الأعمال</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13</a:t>
            </a:fld>
            <a:endParaRPr lang="ar-SA"/>
          </a:p>
        </p:txBody>
      </p:sp>
    </p:spTree>
    <p:extLst>
      <p:ext uri="{BB962C8B-B14F-4D97-AF65-F5344CB8AC3E}">
        <p14:creationId xmlns:p14="http://schemas.microsoft.com/office/powerpoint/2010/main" val="3961096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يجب على المحاسبة الحكومية تحقيق الأهداف التالية :</a:t>
            </a:r>
          </a:p>
          <a:p>
            <a:r>
              <a:rPr lang="ar-SA" sz="1200" b="1" i="0" u="none" strike="noStrike" kern="1200" baseline="0" dirty="0" smtClean="0">
                <a:solidFill>
                  <a:schemeClr val="tx1"/>
                </a:solidFill>
                <a:latin typeface="+mn-lt"/>
                <a:ea typeface="+mn-ea"/>
                <a:cs typeface="+mn-cs"/>
              </a:rPr>
              <a:t>1. الرقابة المالية والقانونية للتأكد من :</a:t>
            </a:r>
          </a:p>
          <a:p>
            <a:r>
              <a:rPr lang="ar-SA" sz="1200" b="0" i="0" u="none" strike="noStrike" kern="1200" baseline="0" dirty="0" smtClean="0">
                <a:solidFill>
                  <a:schemeClr val="tx1"/>
                </a:solidFill>
                <a:latin typeface="+mn-lt"/>
                <a:ea typeface="+mn-ea"/>
                <a:cs typeface="+mn-cs"/>
              </a:rPr>
              <a:t>أ - الالتزام بالقوانين والأنظمة والتعليمات واللوائح المالية .</a:t>
            </a:r>
          </a:p>
          <a:p>
            <a:r>
              <a:rPr lang="ar-SA" sz="1200" b="0" i="0" u="none" strike="noStrike" kern="1200" baseline="0" dirty="0" smtClean="0">
                <a:solidFill>
                  <a:schemeClr val="tx1"/>
                </a:solidFill>
                <a:latin typeface="+mn-lt"/>
                <a:ea typeface="+mn-ea"/>
                <a:cs typeface="+mn-cs"/>
              </a:rPr>
              <a:t>ب - انتظام السجلات المالية وسلامة التقارير المالية وصدقها في التعبير عن أداء الوحدة الإدارية الحكومية .</a:t>
            </a:r>
          </a:p>
          <a:p>
            <a:r>
              <a:rPr lang="ar-SA" sz="1200" b="0" i="0" u="none" strike="noStrike" kern="1200" baseline="0" dirty="0" smtClean="0">
                <a:solidFill>
                  <a:schemeClr val="tx1"/>
                </a:solidFill>
                <a:latin typeface="+mn-lt"/>
                <a:ea typeface="+mn-ea"/>
                <a:cs typeface="+mn-cs"/>
              </a:rPr>
              <a:t>ج - أن الإنفاق قد تم في حدود الاعتمادات المخصصة للوحدة .</a:t>
            </a:r>
          </a:p>
          <a:p>
            <a:endParaRPr lang="ar-SA" sz="1200" b="0" i="0" u="none" strike="noStrike" kern="1200" baseline="0" dirty="0" smtClean="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b="1" i="0" u="none" strike="noStrike" kern="1200" baseline="0" dirty="0" smtClean="0">
                <a:solidFill>
                  <a:schemeClr val="tx1"/>
                </a:solidFill>
                <a:latin typeface="+mn-lt"/>
                <a:ea typeface="+mn-ea"/>
                <a:cs typeface="+mn-cs"/>
              </a:rPr>
              <a:t>2-الرقابة على الأداء للتأكد من : </a:t>
            </a:r>
            <a:r>
              <a:rPr lang="ar-SA" sz="1200" b="0" i="0" u="none" strike="noStrike" kern="1200" baseline="0" dirty="0" smtClean="0">
                <a:solidFill>
                  <a:schemeClr val="tx1"/>
                </a:solidFill>
                <a:latin typeface="+mn-lt"/>
                <a:ea typeface="+mn-ea"/>
                <a:cs typeface="+mn-cs"/>
              </a:rPr>
              <a:t>أ- استخدام الموارد المخصصة للوحدة بكفاءة وفاعلية</a:t>
            </a:r>
          </a:p>
          <a:p>
            <a:r>
              <a:rPr lang="ar-SA" sz="1200" b="0" i="0" u="none" strike="noStrike" kern="1200" baseline="0" dirty="0" smtClean="0">
                <a:solidFill>
                  <a:schemeClr val="tx1"/>
                </a:solidFill>
                <a:latin typeface="+mn-lt"/>
                <a:ea typeface="+mn-ea"/>
                <a:cs typeface="+mn-cs"/>
              </a:rPr>
              <a:t>ب- التزام الوحدة الإدارية الحكومية بمراعاة الجوانب الاقتصادية في عملها</a:t>
            </a:r>
          </a:p>
          <a:p>
            <a:r>
              <a:rPr lang="ar-SA" sz="1200" b="0" i="0" u="none" strike="noStrike" kern="1200" baseline="0" dirty="0" smtClean="0">
                <a:solidFill>
                  <a:schemeClr val="tx1"/>
                </a:solidFill>
                <a:latin typeface="+mn-lt"/>
                <a:ea typeface="+mn-ea"/>
                <a:cs typeface="+mn-cs"/>
              </a:rPr>
              <a:t>ج- انجاز الأهداف والمهام المنوطة بالبرامج والأنشطة الخاصة بالوحدة</a:t>
            </a:r>
          </a:p>
          <a:p>
            <a:endParaRPr lang="ar-SA" sz="1200" b="0" i="0" u="none" strike="noStrike" kern="1200" baseline="0" dirty="0" smtClean="0">
              <a:solidFill>
                <a:schemeClr val="tx1"/>
              </a:solidFill>
              <a:latin typeface="+mn-lt"/>
              <a:ea typeface="+mn-ea"/>
              <a:cs typeface="+mn-cs"/>
            </a:endParaRPr>
          </a:p>
          <a:p>
            <a:r>
              <a:rPr lang="ar-SA" sz="1200" b="0" i="0" u="none" strike="noStrike" kern="1200" baseline="0" dirty="0" smtClean="0">
                <a:solidFill>
                  <a:schemeClr val="tx1"/>
                </a:solidFill>
                <a:latin typeface="+mn-lt"/>
                <a:ea typeface="+mn-ea"/>
                <a:cs typeface="+mn-cs"/>
              </a:rPr>
              <a:t>3- </a:t>
            </a:r>
            <a:r>
              <a:rPr lang="ar-SA" sz="1200" b="1" i="0" u="none" strike="noStrike" kern="1200" baseline="0" dirty="0" smtClean="0">
                <a:solidFill>
                  <a:schemeClr val="tx1"/>
                </a:solidFill>
                <a:latin typeface="+mn-lt"/>
                <a:ea typeface="+mn-ea"/>
                <a:cs typeface="+mn-cs"/>
              </a:rPr>
              <a:t>اتخاذ قرارات رشيدة عن توزيع الموارد الاقتصادية</a:t>
            </a:r>
            <a:r>
              <a:rPr lang="ar-SA" sz="1200" b="0" i="0" u="none" strike="noStrike" kern="1200" baseline="0" dirty="0" smtClean="0">
                <a:solidFill>
                  <a:schemeClr val="tx1"/>
                </a:solidFill>
                <a:latin typeface="+mn-lt"/>
                <a:ea typeface="+mn-ea"/>
                <a:cs typeface="+mn-cs"/>
              </a:rPr>
              <a:t> على الوحدات الإدارية الحكومية بما في ذلك ضمان تحصيل الإيرادات المقدرة والرقابة على أوجه الإنفاق المختلفة قبل الصرف وبعده وكذلك حماية الأصول المملوكة للدولة والمحافظة عليها</a:t>
            </a:r>
          </a:p>
          <a:p>
            <a:r>
              <a:rPr lang="ar-SA" sz="1200" b="0" i="0" u="none" strike="noStrike" kern="1200" baseline="0" dirty="0" smtClean="0">
                <a:solidFill>
                  <a:schemeClr val="tx1"/>
                </a:solidFill>
                <a:latin typeface="+mn-lt"/>
                <a:ea typeface="+mn-ea"/>
                <a:cs typeface="+mn-cs"/>
              </a:rPr>
              <a:t>4- </a:t>
            </a:r>
            <a:r>
              <a:rPr lang="ar-SA" sz="1200" b="1" i="0" u="none" strike="noStrike" kern="1200" baseline="0" dirty="0" smtClean="0">
                <a:solidFill>
                  <a:schemeClr val="tx1"/>
                </a:solidFill>
                <a:latin typeface="+mn-lt"/>
                <a:ea typeface="+mn-ea"/>
                <a:cs typeface="+mn-cs"/>
              </a:rPr>
              <a:t>اتخاذ القرارات ورسم السياسات الخاصة بتحديد السلع والخدمات </a:t>
            </a:r>
            <a:r>
              <a:rPr lang="ar-SA" sz="1200" b="0" i="0" u="none" strike="noStrike" kern="1200" baseline="0" dirty="0" smtClean="0">
                <a:solidFill>
                  <a:schemeClr val="tx1"/>
                </a:solidFill>
                <a:latin typeface="+mn-lt"/>
                <a:ea typeface="+mn-ea"/>
                <a:cs typeface="+mn-cs"/>
              </a:rPr>
              <a:t>التي تقدمها الوحدة الإدارية الحكومية ومدى مقدرتها على الاستمرار في تقديم مثل تلك السلع والخدمات .</a:t>
            </a:r>
          </a:p>
          <a:p>
            <a:r>
              <a:rPr lang="ar-SA" sz="1200" b="0" i="0" u="none" strike="noStrike" kern="1200" baseline="0" dirty="0" smtClean="0">
                <a:solidFill>
                  <a:schemeClr val="tx1"/>
                </a:solidFill>
                <a:latin typeface="+mn-lt"/>
                <a:ea typeface="+mn-ea"/>
                <a:cs typeface="+mn-cs"/>
              </a:rPr>
              <a:t>5. </a:t>
            </a:r>
            <a:r>
              <a:rPr lang="ar-SA" sz="1200" b="1" i="0" u="none" strike="noStrike" kern="1200" baseline="0" dirty="0" smtClean="0">
                <a:solidFill>
                  <a:schemeClr val="tx1"/>
                </a:solidFill>
                <a:latin typeface="+mn-lt"/>
                <a:ea typeface="+mn-ea"/>
                <a:cs typeface="+mn-cs"/>
              </a:rPr>
              <a:t>المساعدة في تطوير وتيسير إعداد الحسابات الختامية </a:t>
            </a:r>
            <a:r>
              <a:rPr lang="ar-SA" sz="1200" b="0" i="0" u="none" strike="noStrike" kern="1200" baseline="0" dirty="0" smtClean="0">
                <a:solidFill>
                  <a:schemeClr val="tx1"/>
                </a:solidFill>
                <a:latin typeface="+mn-lt"/>
                <a:ea typeface="+mn-ea"/>
                <a:cs typeface="+mn-cs"/>
              </a:rPr>
              <a:t>للدولة بما يوفر بيانات مالية تكون قادرة على خدمة متطلبات خطط التنمية وبرامجها</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14</a:t>
            </a:fld>
            <a:endParaRPr lang="ar-SA"/>
          </a:p>
        </p:txBody>
      </p:sp>
    </p:spTree>
    <p:extLst>
      <p:ext uri="{BB962C8B-B14F-4D97-AF65-F5344CB8AC3E}">
        <p14:creationId xmlns:p14="http://schemas.microsoft.com/office/powerpoint/2010/main" val="1210616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15</a:t>
            </a:fld>
            <a:endParaRPr lang="ar-SA"/>
          </a:p>
        </p:txBody>
      </p:sp>
    </p:spTree>
    <p:extLst>
      <p:ext uri="{BB962C8B-B14F-4D97-AF65-F5344CB8AC3E}">
        <p14:creationId xmlns:p14="http://schemas.microsoft.com/office/powerpoint/2010/main" val="2875404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 مفهوم الحكومة العامة يتماشى هنا مع مفهوم الحكومة الإسلامية</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3</a:t>
            </a:fld>
            <a:endParaRPr lang="ar-SA"/>
          </a:p>
        </p:txBody>
      </p:sp>
    </p:spTree>
    <p:extLst>
      <p:ext uri="{BB962C8B-B14F-4D97-AF65-F5344CB8AC3E}">
        <p14:creationId xmlns:p14="http://schemas.microsoft.com/office/powerpoint/2010/main" val="254407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4</a:t>
            </a:fld>
            <a:endParaRPr lang="ar-SA"/>
          </a:p>
        </p:txBody>
      </p:sp>
    </p:spTree>
    <p:extLst>
      <p:ext uri="{BB962C8B-B14F-4D97-AF65-F5344CB8AC3E}">
        <p14:creationId xmlns:p14="http://schemas.microsoft.com/office/powerpoint/2010/main" val="687792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sz="1200" b="0" i="0" u="none" strike="noStrike" kern="1200" baseline="0" dirty="0" smtClean="0">
                <a:solidFill>
                  <a:schemeClr val="tx1"/>
                </a:solidFill>
                <a:latin typeface="+mn-lt"/>
                <a:ea typeface="+mn-ea"/>
                <a:cs typeface="+mn-cs"/>
              </a:rPr>
              <a:t>* </a:t>
            </a:r>
            <a:r>
              <a:rPr lang="ar-SA" dirty="0" smtClean="0"/>
              <a:t>تمتلكها الدوله جزئيا : جزء معروض للتداول</a:t>
            </a:r>
            <a:endParaRPr lang="ar-SA" sz="1200" b="0" i="0" u="none" strike="noStrike" kern="1200" baseline="0" dirty="0" smtClean="0">
              <a:solidFill>
                <a:schemeClr val="tx1"/>
              </a:solidFill>
              <a:latin typeface="+mn-lt"/>
              <a:ea typeface="+mn-ea"/>
              <a:cs typeface="+mn-cs"/>
            </a:endParaRPr>
          </a:p>
          <a:p>
            <a:r>
              <a:rPr lang="ar-SA" sz="1200" b="0" i="0" u="none" strike="noStrike" kern="1200" baseline="0" dirty="0" smtClean="0">
                <a:solidFill>
                  <a:schemeClr val="tx1"/>
                </a:solidFill>
                <a:latin typeface="+mn-lt"/>
                <a:ea typeface="+mn-ea"/>
                <a:cs typeface="+mn-cs"/>
              </a:rPr>
              <a:t>*الهدف الأساسي تحقيق أهداف الدولة اقتصاديا واجتماعيا وسياسيا </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5</a:t>
            </a:fld>
            <a:endParaRPr lang="ar-SA"/>
          </a:p>
        </p:txBody>
      </p:sp>
    </p:spTree>
    <p:extLst>
      <p:ext uri="{BB962C8B-B14F-4D97-AF65-F5344CB8AC3E}">
        <p14:creationId xmlns:p14="http://schemas.microsoft.com/office/powerpoint/2010/main" val="114283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تخصيص الاعتمادات للوحدات الإدارية بنوعيها </a:t>
            </a:r>
            <a:r>
              <a:rPr lang="ar-SA" sz="1200" b="0" i="0" u="none" strike="noStrike" kern="1200" baseline="0" dirty="0" smtClean="0">
                <a:solidFill>
                  <a:schemeClr val="tx1"/>
                </a:solidFill>
                <a:latin typeface="+mn-lt"/>
                <a:ea typeface="+mn-ea"/>
                <a:cs typeface="+mn-cs"/>
              </a:rPr>
              <a:t>عن طريق الميزانية العامة للدولة على أساس سنوي أو كل فترة لتنفقها على أغراض معينة وفق خطة محددة</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7</a:t>
            </a:fld>
            <a:endParaRPr lang="ar-SA"/>
          </a:p>
        </p:txBody>
      </p:sp>
    </p:spTree>
    <p:extLst>
      <p:ext uri="{BB962C8B-B14F-4D97-AF65-F5344CB8AC3E}">
        <p14:creationId xmlns:p14="http://schemas.microsoft.com/office/powerpoint/2010/main" val="517777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endParaRPr lang="ar-SA" baseline="0" dirty="0" smtClean="0"/>
          </a:p>
          <a:p>
            <a:pPr marL="171450" indent="-171450">
              <a:buFont typeface="Arial" charset="0"/>
              <a:buChar char="•"/>
            </a:pP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8</a:t>
            </a:fld>
            <a:endParaRPr lang="ar-SA"/>
          </a:p>
        </p:txBody>
      </p:sp>
    </p:spTree>
    <p:extLst>
      <p:ext uri="{BB962C8B-B14F-4D97-AF65-F5344CB8AC3E}">
        <p14:creationId xmlns:p14="http://schemas.microsoft.com/office/powerpoint/2010/main" val="12103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9</a:t>
            </a:fld>
            <a:endParaRPr lang="ar-SA"/>
          </a:p>
        </p:txBody>
      </p:sp>
    </p:spTree>
    <p:extLst>
      <p:ext uri="{BB962C8B-B14F-4D97-AF65-F5344CB8AC3E}">
        <p14:creationId xmlns:p14="http://schemas.microsoft.com/office/powerpoint/2010/main" val="3932973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ar-SA" sz="1200" b="0" i="0" u="none" strike="noStrike" kern="1200" baseline="0" dirty="0" smtClean="0">
                <a:solidFill>
                  <a:schemeClr val="tx1"/>
                </a:solidFill>
                <a:latin typeface="+mn-lt"/>
                <a:ea typeface="+mn-ea"/>
                <a:cs typeface="+mn-cs"/>
              </a:rPr>
              <a:t>الربح هو آلة توزيع وتنظيم أوتوماتيكية في الاقتصاد الحر </a:t>
            </a:r>
            <a:r>
              <a:rPr lang="ar-SA" sz="1200" b="1" i="0" u="none" strike="noStrike" kern="1200" baseline="0" dirty="0" smtClean="0">
                <a:solidFill>
                  <a:schemeClr val="tx1"/>
                </a:solidFill>
                <a:latin typeface="+mn-lt"/>
                <a:ea typeface="+mn-ea"/>
                <a:cs typeface="+mn-cs"/>
              </a:rPr>
              <a:t>على سبيل المثال </a:t>
            </a:r>
            <a:r>
              <a:rPr lang="ar-SA" sz="1200" b="0" i="0" u="none" strike="noStrike" kern="1200" baseline="0" dirty="0" smtClean="0">
                <a:solidFill>
                  <a:schemeClr val="tx1"/>
                </a:solidFill>
                <a:latin typeface="+mn-lt"/>
                <a:ea typeface="+mn-ea"/>
                <a:cs typeface="+mn-cs"/>
              </a:rPr>
              <a:t>فإن الإدارة غير الكفأة أو غير المستجيبة لاحتياجات المستهلك سوف لا تحقق أرباحا وفي النهاية سوف تطرد من السوق</a:t>
            </a:r>
          </a:p>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10</a:t>
            </a:fld>
            <a:endParaRPr lang="ar-SA"/>
          </a:p>
        </p:txBody>
      </p:sp>
    </p:spTree>
    <p:extLst>
      <p:ext uri="{BB962C8B-B14F-4D97-AF65-F5344CB8AC3E}">
        <p14:creationId xmlns:p14="http://schemas.microsoft.com/office/powerpoint/2010/main" val="568832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 النظام المحاسبي الحكومي عرضة للاختلاف والتباين بدرجة كبيرة بين الدول بسبب اختلاف المتطلبات القانونية والنظم المالية من دولة لأخرى تبعا للنظام الاقتصادي والسياسي والاجتماعي في كل دولة مما يستلزم مدخلا للمحاسبة الحكومية مختلف إلى حد ما عن المحاسبة المالية</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t>11</a:t>
            </a:fld>
            <a:endParaRPr lang="ar-SA"/>
          </a:p>
        </p:txBody>
      </p:sp>
    </p:spTree>
    <p:extLst>
      <p:ext uri="{BB962C8B-B14F-4D97-AF65-F5344CB8AC3E}">
        <p14:creationId xmlns:p14="http://schemas.microsoft.com/office/powerpoint/2010/main" val="3155495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D3E35C7-9D1D-47B5-886D-7EA2AD00EC4A}"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169634-299B-4483-8D9F-AF2666C8A0FE}"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9FA6FB-349C-490A-BAC0-BEC8DEF43F10}"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54A2BB-86BE-4AB3-8CDE-F736C58D9352}"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72C3C8-3A1E-4699-8493-F3C848C0FDF9}"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FA40A9-2DED-435F-A646-BE9E499F2BD3}"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D185A2-0E14-4CCA-8F26-55994C2023F6}" type="datetime1">
              <a:rPr lang="ar-SA" smtClean="0"/>
              <a:t>22/03/36</a:t>
            </a:fld>
            <a:endParaRPr lang="ar-SA"/>
          </a:p>
        </p:txBody>
      </p:sp>
      <p:sp>
        <p:nvSpPr>
          <p:cNvPr id="8" name="Footer Placeholder 7"/>
          <p:cNvSpPr>
            <a:spLocks noGrp="1"/>
          </p:cNvSpPr>
          <p:nvPr>
            <p:ph type="ftr" sz="quarter" idx="11"/>
          </p:nvPr>
        </p:nvSpPr>
        <p:spPr/>
        <p:txBody>
          <a:bodyPr/>
          <a:lstStyle/>
          <a:p>
            <a:r>
              <a:rPr lang="en-US" smtClean="0"/>
              <a:t>Done by Kayan albalawi</a:t>
            </a:r>
            <a:endParaRPr lang="ar-SA"/>
          </a:p>
        </p:txBody>
      </p:sp>
      <p:sp>
        <p:nvSpPr>
          <p:cNvPr id="9" name="Slide Number Placeholder 8"/>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BDBCBA-BF56-44F1-82F8-B5D5ED1F9440}" type="datetime1">
              <a:rPr lang="ar-SA" smtClean="0"/>
              <a:t>22/03/36</a:t>
            </a:fld>
            <a:endParaRPr lang="ar-SA"/>
          </a:p>
        </p:txBody>
      </p:sp>
      <p:sp>
        <p:nvSpPr>
          <p:cNvPr id="4" name="Footer Placeholder 3"/>
          <p:cNvSpPr>
            <a:spLocks noGrp="1"/>
          </p:cNvSpPr>
          <p:nvPr>
            <p:ph type="ftr" sz="quarter" idx="11"/>
          </p:nvPr>
        </p:nvSpPr>
        <p:spPr/>
        <p:txBody>
          <a:bodyPr/>
          <a:lstStyle/>
          <a:p>
            <a:r>
              <a:rPr lang="en-US" smtClean="0"/>
              <a:t>Done by Kayan albalawi</a:t>
            </a:r>
            <a:endParaRPr lang="ar-SA"/>
          </a:p>
        </p:txBody>
      </p:sp>
      <p:sp>
        <p:nvSpPr>
          <p:cNvPr id="5" name="Slide Number Placeholder 4"/>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BF576-5014-4D63-9C69-FF14C5ACA0AD}" type="datetime1">
              <a:rPr lang="ar-SA" smtClean="0"/>
              <a:t>22/03/36</a:t>
            </a:fld>
            <a:endParaRPr lang="ar-SA"/>
          </a:p>
        </p:txBody>
      </p:sp>
      <p:sp>
        <p:nvSpPr>
          <p:cNvPr id="3" name="Footer Placeholder 2"/>
          <p:cNvSpPr>
            <a:spLocks noGrp="1"/>
          </p:cNvSpPr>
          <p:nvPr>
            <p:ph type="ftr" sz="quarter" idx="11"/>
          </p:nvPr>
        </p:nvSpPr>
        <p:spPr/>
        <p:txBody>
          <a:bodyPr/>
          <a:lstStyle/>
          <a:p>
            <a:r>
              <a:rPr lang="en-US" smtClean="0"/>
              <a:t>Done by Kayan albalawi</a:t>
            </a:r>
            <a:endParaRPr lang="ar-SA"/>
          </a:p>
        </p:txBody>
      </p:sp>
      <p:sp>
        <p:nvSpPr>
          <p:cNvPr id="4" name="Slide Number Placeholder 3"/>
          <p:cNvSpPr>
            <a:spLocks noGrp="1"/>
          </p:cNvSpPr>
          <p:nvPr>
            <p:ph type="sldNum" sz="quarter" idx="12"/>
          </p:nvPr>
        </p:nvSpPr>
        <p:spPr/>
        <p:txBody>
          <a:bodyPr/>
          <a:lstStyle/>
          <a:p>
            <a:fld id="{F4DA4280-FEF6-44DB-B135-0078DED2B11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3F4547-EFF7-4E07-8FBF-160629321288}"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F4DA4280-FEF6-44DB-B135-0078DED2B113}"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79FCAE8-CFC6-448F-837E-F89082A081FF}" type="datetime1">
              <a:rPr lang="ar-SA" smtClean="0"/>
              <a:t>22/03/36</a:t>
            </a:fld>
            <a:endParaRPr lang="ar-SA"/>
          </a:p>
        </p:txBody>
      </p:sp>
      <p:sp>
        <p:nvSpPr>
          <p:cNvPr id="9" name="Slide Number Placeholder 8"/>
          <p:cNvSpPr>
            <a:spLocks noGrp="1"/>
          </p:cNvSpPr>
          <p:nvPr>
            <p:ph type="sldNum" sz="quarter" idx="11"/>
          </p:nvPr>
        </p:nvSpPr>
        <p:spPr/>
        <p:txBody>
          <a:bodyPr/>
          <a:lstStyle/>
          <a:p>
            <a:fld id="{F4DA4280-FEF6-44DB-B135-0078DED2B113}" type="slidenum">
              <a:rPr lang="ar-SA" smtClean="0"/>
              <a:t>‹#›</a:t>
            </a:fld>
            <a:endParaRPr lang="ar-SA"/>
          </a:p>
        </p:txBody>
      </p:sp>
      <p:sp>
        <p:nvSpPr>
          <p:cNvPr id="10" name="Footer Placeholder 9"/>
          <p:cNvSpPr>
            <a:spLocks noGrp="1"/>
          </p:cNvSpPr>
          <p:nvPr>
            <p:ph type="ftr" sz="quarter" idx="12"/>
          </p:nvPr>
        </p:nvSpPr>
        <p:spPr/>
        <p:txBody>
          <a:bodyPr/>
          <a:lstStyle/>
          <a:p>
            <a:r>
              <a:rPr lang="en-US" smtClean="0"/>
              <a:t>Done by Kayan albalawi</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4DA4280-FEF6-44DB-B135-0078DED2B113}"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Done by Kayan albalawi</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F3680-D8B8-4F58-B792-2894C31FCD3C}" type="datetime1">
              <a:rPr lang="ar-SA" smtClean="0"/>
              <a:t>22/03/36</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بيئة المحاسبة الحكوميه </a:t>
            </a:r>
            <a:endParaRPr lang="ar-SA" dirty="0"/>
          </a:p>
        </p:txBody>
      </p:sp>
      <p:sp>
        <p:nvSpPr>
          <p:cNvPr id="3" name="Subtitle 2"/>
          <p:cNvSpPr>
            <a:spLocks noGrp="1"/>
          </p:cNvSpPr>
          <p:nvPr>
            <p:ph type="subTitle" idx="1"/>
          </p:nvPr>
        </p:nvSpPr>
        <p:spPr/>
        <p:txBody>
          <a:bodyPr/>
          <a:lstStyle/>
          <a:p>
            <a:r>
              <a:rPr lang="ar-SA" dirty="0" smtClean="0"/>
              <a:t>الفصل </a:t>
            </a:r>
            <a:r>
              <a:rPr lang="ar-SA" dirty="0" smtClean="0"/>
              <a:t>الاول</a:t>
            </a:r>
          </a:p>
          <a:p>
            <a:r>
              <a:rPr lang="ar-SA" dirty="0" smtClean="0"/>
              <a:t>جامعه الملك سعود</a:t>
            </a:r>
            <a:r>
              <a:rPr lang="ar-SA" dirty="0" smtClean="0"/>
              <a:t> </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418305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620000" cy="864096"/>
          </a:xfrm>
        </p:spPr>
        <p:txBody>
          <a:bodyPr/>
          <a:lstStyle/>
          <a:p>
            <a:r>
              <a:rPr lang="ar-SA" dirty="0"/>
              <a:t>خصائص الأنشطة الحكومية</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2961007"/>
              </p:ext>
            </p:extLst>
          </p:nvPr>
        </p:nvGraphicFramePr>
        <p:xfrm>
          <a:off x="467544" y="1484784"/>
          <a:ext cx="7560840" cy="3449320"/>
        </p:xfrm>
        <a:graphic>
          <a:graphicData uri="http://schemas.openxmlformats.org/drawingml/2006/table">
            <a:tbl>
              <a:tblPr rtl="1" firstRow="1" bandRow="1">
                <a:tableStyleId>{5C22544A-7EE6-4342-B048-85BDC9FD1C3A}</a:tableStyleId>
              </a:tblPr>
              <a:tblGrid>
                <a:gridCol w="2520280"/>
                <a:gridCol w="2520280"/>
                <a:gridCol w="2520280"/>
              </a:tblGrid>
              <a:tr h="370840">
                <a:tc>
                  <a:txBody>
                    <a:bodyPr/>
                    <a:lstStyle/>
                    <a:p>
                      <a:pPr rtl="1"/>
                      <a:r>
                        <a:rPr lang="ar-SA" dirty="0" smtClean="0"/>
                        <a:t>الخصائص </a:t>
                      </a:r>
                      <a:endParaRPr lang="ar-SA" dirty="0"/>
                    </a:p>
                  </a:txBody>
                  <a:tcPr/>
                </a:tc>
                <a:tc>
                  <a:txBody>
                    <a:bodyPr/>
                    <a:lstStyle/>
                    <a:p>
                      <a:pPr rtl="1"/>
                      <a:r>
                        <a:rPr lang="ar-SA" sz="1800" b="1" dirty="0" smtClean="0"/>
                        <a:t>الوحدات الاداريه الحكوميه </a:t>
                      </a:r>
                      <a:endParaRPr lang="ar-SA" dirty="0"/>
                    </a:p>
                  </a:txBody>
                  <a:tcPr/>
                </a:tc>
                <a:tc>
                  <a:txBody>
                    <a:bodyPr/>
                    <a:lstStyle/>
                    <a:p>
                      <a:pPr rtl="1"/>
                      <a:r>
                        <a:rPr lang="ar-SA" sz="1800" b="1" dirty="0" smtClean="0"/>
                        <a:t>منشآت قطاع الأعمال</a:t>
                      </a:r>
                      <a:endParaRPr lang="ar-SA" dirty="0"/>
                    </a:p>
                  </a:txBody>
                  <a:tcPr/>
                </a:tc>
              </a:tr>
              <a:tr h="370840">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dirty="0" smtClean="0"/>
                        <a:t>الشخصيه معنويه مستقله</a:t>
                      </a:r>
                    </a:p>
                    <a:p>
                      <a:pPr rtl="1"/>
                      <a:endParaRPr lang="ar-SA" dirty="0"/>
                    </a:p>
                  </a:txBody>
                  <a:tcPr/>
                </a:tc>
                <a:tc>
                  <a:txBody>
                    <a:bodyPr/>
                    <a:lstStyle/>
                    <a:p>
                      <a:pPr marL="0" marR="0" lvl="2" indent="0" algn="r" defTabSz="914400" rtl="1" eaLnBrk="1" fontAlgn="auto" latinLnBrk="0" hangingPunct="1">
                        <a:lnSpc>
                          <a:spcPct val="100000"/>
                        </a:lnSpc>
                        <a:spcBef>
                          <a:spcPts val="0"/>
                        </a:spcBef>
                        <a:spcAft>
                          <a:spcPts val="0"/>
                        </a:spcAft>
                        <a:buClrTx/>
                        <a:buSzTx/>
                        <a:buFontTx/>
                        <a:buNone/>
                        <a:tabLst/>
                        <a:defRPr/>
                      </a:pPr>
                      <a:r>
                        <a:rPr lang="ar-SA" dirty="0" smtClean="0"/>
                        <a:t>عدم وجود شخصيه معنويه مستقله </a:t>
                      </a:r>
                      <a:r>
                        <a:rPr lang="en-US" dirty="0" smtClean="0"/>
                        <a:t>&lt;&lt;</a:t>
                      </a:r>
                      <a:r>
                        <a:rPr lang="ar-SA" dirty="0" smtClean="0"/>
                        <a:t> لا يمكن بيع جزء منها</a:t>
                      </a:r>
                    </a:p>
                    <a:p>
                      <a:pPr marL="0" marR="0" lvl="2" indent="0" algn="r" defTabSz="914400" rtl="1" eaLnBrk="1" fontAlgn="auto" latinLnBrk="0" hangingPunct="1">
                        <a:lnSpc>
                          <a:spcPct val="100000"/>
                        </a:lnSpc>
                        <a:spcBef>
                          <a:spcPts val="0"/>
                        </a:spcBef>
                        <a:spcAft>
                          <a:spcPts val="0"/>
                        </a:spcAft>
                        <a:buClrTx/>
                        <a:buSzTx/>
                        <a:buFontTx/>
                        <a:buNone/>
                        <a:tabLst/>
                        <a:defRPr/>
                      </a:pPr>
                      <a:r>
                        <a:rPr lang="ar-SA" sz="1600" dirty="0" smtClean="0"/>
                        <a:t>* </a:t>
                      </a:r>
                      <a:r>
                        <a:rPr lang="ar-SA" sz="1600" b="0" i="0" u="none" strike="noStrike" kern="1200" baseline="0" dirty="0" smtClean="0">
                          <a:solidFill>
                            <a:schemeClr val="tx1"/>
                          </a:solidFill>
                          <a:latin typeface="+mn-lt"/>
                          <a:ea typeface="+mn-ea"/>
                          <a:cs typeface="+mn-cs"/>
                        </a:rPr>
                        <a:t>يصعب معه فصل شخصية الدولة عن شخصية وحداتها الإدارية </a:t>
                      </a:r>
                      <a:endParaRPr lang="en-US" sz="1600" dirty="0" smtClean="0"/>
                    </a:p>
                    <a:p>
                      <a:pPr rtl="1"/>
                      <a:endParaRPr lang="ar-SA" dirty="0"/>
                    </a:p>
                  </a:txBody>
                  <a:tcPr/>
                </a:tc>
                <a:tc>
                  <a:txBody>
                    <a:bodyPr/>
                    <a:lstStyle/>
                    <a:p>
                      <a:pPr rtl="1"/>
                      <a:r>
                        <a:rPr lang="ar-SA" dirty="0" smtClean="0"/>
                        <a:t>لها شخصيتها المعنوية المستقلة عن ملاكها </a:t>
                      </a:r>
                      <a:endParaRPr lang="ar-SA" dirty="0"/>
                    </a:p>
                  </a:txBody>
                  <a:tcPr/>
                </a:tc>
              </a:tr>
              <a:tr h="370840">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b="0" dirty="0" smtClean="0"/>
                        <a:t>الالتزام بالقواعد القانونية والنظم المالية</a:t>
                      </a:r>
                    </a:p>
                    <a:p>
                      <a:pPr rtl="1"/>
                      <a:endParaRPr lang="ar-SA" dirty="0"/>
                    </a:p>
                  </a:txBody>
                  <a:tcPr/>
                </a:tc>
                <a:tc>
                  <a:txBody>
                    <a:bodyPr/>
                    <a:lstStyle/>
                    <a:p>
                      <a:pPr rtl="1"/>
                      <a:r>
                        <a:rPr lang="ar-SA" dirty="0" smtClean="0"/>
                        <a:t>الالتزام بالقواعد القانونيه و الأنظمة الماليه </a:t>
                      </a:r>
                      <a:endParaRPr lang="en-US" dirty="0" smtClean="0"/>
                    </a:p>
                    <a:p>
                      <a:pPr rtl="1"/>
                      <a:r>
                        <a:rPr lang="en-US" dirty="0" smtClean="0"/>
                        <a:t>*</a:t>
                      </a:r>
                      <a:r>
                        <a:rPr lang="ar-SA" dirty="0" smtClean="0"/>
                        <a:t> </a:t>
                      </a:r>
                      <a:r>
                        <a:rPr lang="ar-SA" sz="1600" dirty="0" smtClean="0"/>
                        <a:t>نتيجة عدم وجود حافزالربح مما خلق الحاجه الى وجود رقابه قانونيه و نظاميه مشدده</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تلتزم بالمعايير المحاسبة المالية  + رقابة ذاتية مفروضة بواسطة حافزالربح</a:t>
                      </a:r>
                    </a:p>
                    <a:p>
                      <a:pPr rtl="1"/>
                      <a:endParaRPr lang="ar-SA" dirty="0"/>
                    </a:p>
                  </a:txBody>
                  <a:tcPr/>
                </a:tc>
              </a:tr>
            </a:tbl>
          </a:graphicData>
        </a:graphic>
      </p:graphicFrame>
      <p:sp>
        <p:nvSpPr>
          <p:cNvPr id="3" name="Footer Placeholder 2"/>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191517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طبيعة المحاسبه </a:t>
            </a:r>
            <a:r>
              <a:rPr lang="ar-SA" dirty="0" smtClean="0"/>
              <a:t>الحكوميه</a:t>
            </a:r>
            <a:r>
              <a:rPr lang="en-US" dirty="0"/>
              <a:t/>
            </a:r>
            <a:br>
              <a:rPr lang="en-US" dirty="0"/>
            </a:br>
            <a:endParaRPr lang="ar-SA" dirty="0"/>
          </a:p>
        </p:txBody>
      </p:sp>
      <p:sp>
        <p:nvSpPr>
          <p:cNvPr id="3" name="Content Placeholder 2"/>
          <p:cNvSpPr>
            <a:spLocks noGrp="1"/>
          </p:cNvSpPr>
          <p:nvPr>
            <p:ph idx="1"/>
          </p:nvPr>
        </p:nvSpPr>
        <p:spPr>
          <a:xfrm>
            <a:off x="457200" y="1268760"/>
            <a:ext cx="7620000" cy="5132040"/>
          </a:xfrm>
        </p:spPr>
        <p:txBody>
          <a:bodyPr>
            <a:normAutofit/>
          </a:bodyPr>
          <a:lstStyle/>
          <a:p>
            <a:pPr lvl="0"/>
            <a:r>
              <a:rPr lang="ar-SA" sz="2400" dirty="0" smtClean="0"/>
              <a:t>لا </a:t>
            </a:r>
            <a:r>
              <a:rPr lang="ar-SA" sz="2400" dirty="0"/>
              <a:t>يختلف هدف </a:t>
            </a:r>
            <a:r>
              <a:rPr lang="ar-SA" sz="2400" dirty="0" smtClean="0"/>
              <a:t>النظام </a:t>
            </a:r>
            <a:r>
              <a:rPr lang="ar-SA" sz="2400" dirty="0"/>
              <a:t>المحاسبي بغض النظرعن طبيعه الوحده الاقتصاديه</a:t>
            </a:r>
            <a:endParaRPr lang="en-US" sz="2400" dirty="0"/>
          </a:p>
          <a:p>
            <a:pPr lvl="1"/>
            <a:r>
              <a:rPr lang="ar-SA" dirty="0"/>
              <a:t>هو نظام معلومات</a:t>
            </a:r>
            <a:endParaRPr lang="en-US" dirty="0"/>
          </a:p>
          <a:p>
            <a:pPr lvl="1"/>
            <a:r>
              <a:rPr lang="ar-SA" dirty="0" smtClean="0"/>
              <a:t>يقوم بتحديد </a:t>
            </a:r>
            <a:r>
              <a:rPr lang="ar-SA" dirty="0"/>
              <a:t>و قياس و توصيل المعلومات الماليه </a:t>
            </a:r>
            <a:r>
              <a:rPr lang="en-US" dirty="0" smtClean="0"/>
              <a:t> &lt;&lt; </a:t>
            </a:r>
            <a:r>
              <a:rPr lang="ar-SA" dirty="0"/>
              <a:t>اتخاذ </a:t>
            </a:r>
            <a:r>
              <a:rPr lang="ar-SA" dirty="0" smtClean="0"/>
              <a:t>القرارات</a:t>
            </a:r>
          </a:p>
          <a:p>
            <a:pPr marL="411480" lvl="1" indent="0">
              <a:buNone/>
            </a:pPr>
            <a:endParaRPr lang="en-US" dirty="0"/>
          </a:p>
          <a:p>
            <a:r>
              <a:rPr lang="ar-SA" dirty="0" smtClean="0"/>
              <a:t>الأنظمة الماليه الحكوميه </a:t>
            </a:r>
            <a:r>
              <a:rPr lang="en-US" dirty="0"/>
              <a:t>&lt;&lt; </a:t>
            </a:r>
            <a:r>
              <a:rPr lang="ar-SA" dirty="0"/>
              <a:t> تختلف من دوله </a:t>
            </a:r>
            <a:r>
              <a:rPr lang="ar-SA" dirty="0" smtClean="0"/>
              <a:t>لأخرى</a:t>
            </a:r>
          </a:p>
          <a:p>
            <a:pPr lvl="1"/>
            <a:r>
              <a:rPr lang="ar-SA" dirty="0" smtClean="0"/>
              <a:t> في </a:t>
            </a:r>
            <a:r>
              <a:rPr lang="ar-SA" dirty="0"/>
              <a:t>المملكه هي عبارة عن مراسيم ملكيه و نظم و تعليمات من وزارة الماليه و ديوان المراقبه </a:t>
            </a:r>
            <a:r>
              <a:rPr lang="ar-SA" dirty="0" smtClean="0"/>
              <a:t>العامه</a:t>
            </a:r>
          </a:p>
          <a:p>
            <a:pPr marL="411480" lvl="1" indent="0">
              <a:buNone/>
            </a:pPr>
            <a:endParaRPr lang="en-US" dirty="0"/>
          </a:p>
          <a:p>
            <a:r>
              <a:rPr lang="ar-SA" sz="2400" dirty="0"/>
              <a:t>المحاسبة الحكومية </a:t>
            </a:r>
            <a:endParaRPr lang="ar-SA" sz="2400" dirty="0" smtClean="0"/>
          </a:p>
          <a:p>
            <a:pPr lvl="1"/>
            <a:r>
              <a:rPr lang="ar-SA" dirty="0" smtClean="0"/>
              <a:t> هي دراسة </a:t>
            </a:r>
            <a:r>
              <a:rPr lang="ar-SA" dirty="0"/>
              <a:t>لمجموعة المبادئ والأسس والمعايير المتعارف عليها </a:t>
            </a:r>
            <a:r>
              <a:rPr lang="ar-SA" dirty="0" smtClean="0"/>
              <a:t>ودراسة تطبيقية </a:t>
            </a:r>
            <a:r>
              <a:rPr lang="ar-SA" dirty="0"/>
              <a:t>للأساليب الفنية من تجميع وتبويب وتلخيص وتحليل للبيانات المتعلقة بالنشاط </a:t>
            </a:r>
            <a:r>
              <a:rPr lang="ar-SA" dirty="0" smtClean="0"/>
              <a:t>الحكومي بغرض </a:t>
            </a:r>
            <a:r>
              <a:rPr lang="ar-SA" dirty="0"/>
              <a:t>فرض رقابة مالية وقانونية على إيرادات </a:t>
            </a:r>
            <a:r>
              <a:rPr lang="ar-SA" dirty="0" smtClean="0"/>
              <a:t>ونفقات الحكومة و بغرض </a:t>
            </a:r>
            <a:r>
              <a:rPr lang="ar-SA" dirty="0"/>
              <a:t>اتخاذ </a:t>
            </a:r>
            <a:r>
              <a:rPr lang="ar-SA" dirty="0" smtClean="0"/>
              <a:t>القرارات المناسبة </a:t>
            </a:r>
            <a:r>
              <a:rPr lang="ar-SA" dirty="0"/>
              <a:t>في الوقت المناسب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484189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a:t>مستخدمي المعلومات المحاسبيه الحكوميه</a:t>
            </a:r>
          </a:p>
        </p:txBody>
      </p:sp>
      <p:sp>
        <p:nvSpPr>
          <p:cNvPr id="3" name="Content Placeholder 2"/>
          <p:cNvSpPr>
            <a:spLocks noGrp="1"/>
          </p:cNvSpPr>
          <p:nvPr>
            <p:ph idx="1"/>
          </p:nvPr>
        </p:nvSpPr>
        <p:spPr/>
        <p:txBody>
          <a:bodyPr/>
          <a:lstStyle/>
          <a:p>
            <a:pPr marL="571500" indent="-457200">
              <a:buFont typeface="+mj-lt"/>
              <a:buAutoNum type="arabicPeriod"/>
            </a:pPr>
            <a:r>
              <a:rPr lang="ar-SA" dirty="0" smtClean="0"/>
              <a:t>السلطه </a:t>
            </a:r>
            <a:r>
              <a:rPr lang="ar-SA" dirty="0"/>
              <a:t>التنظيميه ( المجالس النيابيه)</a:t>
            </a:r>
            <a:endParaRPr lang="en-US" dirty="0"/>
          </a:p>
          <a:p>
            <a:pPr lvl="1"/>
            <a:r>
              <a:rPr lang="ar-SA" dirty="0"/>
              <a:t>رسم السياسات و تحديد الأهداف العامه و اصدار الانظمة و اللوائح المنظمه</a:t>
            </a:r>
            <a:endParaRPr lang="en-US" dirty="0"/>
          </a:p>
          <a:p>
            <a:pPr marL="571500" indent="-457200">
              <a:buFont typeface="+mj-lt"/>
              <a:buAutoNum type="arabicPeriod"/>
            </a:pPr>
            <a:r>
              <a:rPr lang="ar-SA" dirty="0"/>
              <a:t>أجهزة السلطه التنفيذيه ( الوزارات)</a:t>
            </a:r>
            <a:endParaRPr lang="en-US" dirty="0"/>
          </a:p>
          <a:p>
            <a:pPr lvl="1"/>
            <a:r>
              <a:rPr lang="ar-SA" dirty="0"/>
              <a:t>تخطيط الأهداف و متابعه و رقابه التنفيذ </a:t>
            </a:r>
            <a:endParaRPr lang="en-US" dirty="0"/>
          </a:p>
          <a:p>
            <a:pPr marL="571500" indent="-457200">
              <a:buFont typeface="+mj-lt"/>
              <a:buAutoNum type="arabicPeriod"/>
            </a:pPr>
            <a:r>
              <a:rPr lang="ar-SA" dirty="0"/>
              <a:t>الوحدات الاداريه الدنيا ( المصالح والأجهزة الحكوميه)</a:t>
            </a:r>
            <a:endParaRPr lang="en-US" dirty="0"/>
          </a:p>
          <a:p>
            <a:pPr lvl="1"/>
            <a:r>
              <a:rPr lang="ar-SA" dirty="0"/>
              <a:t>انجاز الأهداف </a:t>
            </a:r>
            <a:r>
              <a:rPr lang="ar-SA" dirty="0" smtClean="0"/>
              <a:t>المخطط لها </a:t>
            </a:r>
          </a:p>
          <a:p>
            <a:pPr lvl="2"/>
            <a:endParaRPr lang="ar-SA" dirty="0"/>
          </a:p>
        </p:txBody>
      </p:sp>
      <p:graphicFrame>
        <p:nvGraphicFramePr>
          <p:cNvPr id="4" name="Diagram 3"/>
          <p:cNvGraphicFramePr/>
          <p:nvPr>
            <p:extLst>
              <p:ext uri="{D42A27DB-BD31-4B8C-83A1-F6EECF244321}">
                <p14:modId xmlns:p14="http://schemas.microsoft.com/office/powerpoint/2010/main" val="1336001916"/>
              </p:ext>
            </p:extLst>
          </p:nvPr>
        </p:nvGraphicFramePr>
        <p:xfrm>
          <a:off x="683568" y="3645024"/>
          <a:ext cx="4176464"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925569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أهداف المحاسبه الحكوميه</a:t>
            </a:r>
          </a:p>
        </p:txBody>
      </p:sp>
      <p:sp>
        <p:nvSpPr>
          <p:cNvPr id="3" name="Content Placeholder 2"/>
          <p:cNvSpPr>
            <a:spLocks noGrp="1"/>
          </p:cNvSpPr>
          <p:nvPr>
            <p:ph idx="1"/>
          </p:nvPr>
        </p:nvSpPr>
        <p:spPr>
          <a:xfrm>
            <a:off x="457200" y="1340768"/>
            <a:ext cx="7620000" cy="5060032"/>
          </a:xfrm>
        </p:spPr>
        <p:txBody>
          <a:bodyPr/>
          <a:lstStyle/>
          <a:p>
            <a:r>
              <a:rPr lang="ar-SA" b="1" dirty="0"/>
              <a:t>المفاهيم والمبادئ والقواعد </a:t>
            </a:r>
            <a:r>
              <a:rPr lang="ar-SA" b="1" dirty="0" smtClean="0"/>
              <a:t>المحاسبية التي تعتمد عليها المحاسبه الحكوميه </a:t>
            </a:r>
          </a:p>
          <a:p>
            <a:pPr lvl="1"/>
            <a:r>
              <a:rPr lang="ar-SA" dirty="0" smtClean="0"/>
              <a:t>استخدامها لنظرية القيد المزدوج </a:t>
            </a:r>
          </a:p>
          <a:p>
            <a:pPr lvl="1"/>
            <a:r>
              <a:rPr lang="ar-SA" dirty="0" smtClean="0"/>
              <a:t>مفهوم </a:t>
            </a:r>
            <a:r>
              <a:rPr lang="ar-SA" dirty="0"/>
              <a:t>الوحدة </a:t>
            </a:r>
            <a:r>
              <a:rPr lang="ar-SA" dirty="0" smtClean="0"/>
              <a:t>الزمنية = السنه الماليه </a:t>
            </a:r>
          </a:p>
          <a:p>
            <a:pPr lvl="1"/>
            <a:r>
              <a:rPr lang="ar-SA" dirty="0" smtClean="0"/>
              <a:t>وحدة القياس </a:t>
            </a:r>
          </a:p>
          <a:p>
            <a:pPr lvl="1"/>
            <a:r>
              <a:rPr lang="ar-SA" dirty="0" smtClean="0"/>
              <a:t>فرضية </a:t>
            </a:r>
            <a:r>
              <a:rPr lang="ar-SA" dirty="0"/>
              <a:t>الاستمرارية </a:t>
            </a:r>
            <a:endParaRPr lang="ar-SA" dirty="0" smtClean="0"/>
          </a:p>
          <a:p>
            <a:r>
              <a:rPr lang="ar-SA" b="1" dirty="0" smtClean="0"/>
              <a:t>الهدف </a:t>
            </a:r>
            <a:r>
              <a:rPr lang="ar-SA" b="1" dirty="0"/>
              <a:t>العام للمحاسبة الحكومية </a:t>
            </a:r>
            <a:endParaRPr lang="ar-SA" b="1" dirty="0" smtClean="0"/>
          </a:p>
          <a:p>
            <a:pPr lvl="1"/>
            <a:r>
              <a:rPr lang="ar-SA" dirty="0" smtClean="0"/>
              <a:t>قياس , تحديد </a:t>
            </a:r>
            <a:r>
              <a:rPr lang="ar-SA" dirty="0"/>
              <a:t>وتوصيل معلومات مفيدة في محاسبة المسئولين </a:t>
            </a:r>
            <a:r>
              <a:rPr lang="ar-SA" dirty="0" smtClean="0"/>
              <a:t>عن إدارة </a:t>
            </a:r>
            <a:r>
              <a:rPr lang="ar-SA" dirty="0"/>
              <a:t>الوحدات الحكومية وفي مدى ك</a:t>
            </a:r>
            <a:r>
              <a:rPr lang="ar-SA" dirty="0" smtClean="0"/>
              <a:t>فاءة </a:t>
            </a:r>
            <a:r>
              <a:rPr lang="ar-SA" dirty="0"/>
              <a:t>وفاعلية استخدام الموارد المخصصة لتلك </a:t>
            </a:r>
            <a:r>
              <a:rPr lang="ar-SA" dirty="0" smtClean="0"/>
              <a:t>الوحدات وفي </a:t>
            </a:r>
            <a:r>
              <a:rPr lang="ar-SA" dirty="0"/>
              <a:t>تحقيق الرقابة المالية والإدارية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260639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أهداف المحاسبه الحكوميه</a:t>
            </a:r>
          </a:p>
        </p:txBody>
      </p:sp>
      <p:sp>
        <p:nvSpPr>
          <p:cNvPr id="3" name="Content Placeholder 2"/>
          <p:cNvSpPr>
            <a:spLocks noGrp="1"/>
          </p:cNvSpPr>
          <p:nvPr>
            <p:ph idx="1"/>
          </p:nvPr>
        </p:nvSpPr>
        <p:spPr>
          <a:xfrm>
            <a:off x="467544" y="1412776"/>
            <a:ext cx="7620000" cy="4800600"/>
          </a:xfrm>
        </p:spPr>
        <p:txBody>
          <a:bodyPr>
            <a:normAutofit/>
          </a:bodyPr>
          <a:lstStyle/>
          <a:p>
            <a:pPr lvl="1"/>
            <a:r>
              <a:rPr lang="ar-SA" sz="2400" b="1" dirty="0" smtClean="0"/>
              <a:t>الاهداف التي على المحاسبه الحكوميه تحقيقها </a:t>
            </a:r>
          </a:p>
          <a:p>
            <a:pPr lvl="2"/>
            <a:r>
              <a:rPr lang="ar-SA" sz="2000" dirty="0" smtClean="0"/>
              <a:t>الرقابه </a:t>
            </a:r>
            <a:r>
              <a:rPr lang="ar-SA" sz="2000" dirty="0"/>
              <a:t>الماليه و القانونيه </a:t>
            </a:r>
            <a:endParaRPr lang="en-US" sz="2000" dirty="0"/>
          </a:p>
          <a:p>
            <a:pPr lvl="2"/>
            <a:r>
              <a:rPr lang="ar-SA" sz="2000" dirty="0"/>
              <a:t>الرقابه على الأداء </a:t>
            </a:r>
            <a:endParaRPr lang="en-US" sz="2000" dirty="0"/>
          </a:p>
          <a:p>
            <a:pPr lvl="2"/>
            <a:r>
              <a:rPr lang="ar-SA" sz="2000" dirty="0"/>
              <a:t>اتخاذ قرارات رشيده عند توزيع الموارد</a:t>
            </a:r>
            <a:endParaRPr lang="en-US" sz="2000" dirty="0"/>
          </a:p>
          <a:p>
            <a:pPr lvl="2"/>
            <a:r>
              <a:rPr lang="ar-SA" sz="2000" dirty="0"/>
              <a:t>اتخاذ القرارات و رسم السياسات التي تحدد السلع و الخدمات المقدمه</a:t>
            </a:r>
            <a:endParaRPr lang="en-US" sz="2000" dirty="0"/>
          </a:p>
          <a:p>
            <a:pPr lvl="2"/>
            <a:r>
              <a:rPr lang="ar-SA" sz="2000" dirty="0"/>
              <a:t>المساعده في اعداد الحسابات الختاميه للدوله</a:t>
            </a:r>
            <a:endParaRPr lang="en-US" sz="20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55936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smtClean="0"/>
              <a:t>منهجية </a:t>
            </a:r>
            <a:r>
              <a:rPr lang="ar-SA" sz="4400" dirty="0"/>
              <a:t>تطوير مبادئ المحاسبة الحكومية</a:t>
            </a:r>
          </a:p>
        </p:txBody>
      </p:sp>
      <p:sp>
        <p:nvSpPr>
          <p:cNvPr id="3" name="Content Placeholder 2"/>
          <p:cNvSpPr>
            <a:spLocks noGrp="1"/>
          </p:cNvSpPr>
          <p:nvPr>
            <p:ph idx="1"/>
          </p:nvPr>
        </p:nvSpPr>
        <p:spPr>
          <a:xfrm>
            <a:off x="395536" y="1340768"/>
            <a:ext cx="7692008" cy="5132040"/>
          </a:xfrm>
        </p:spPr>
        <p:txBody>
          <a:bodyPr/>
          <a:lstStyle/>
          <a:p>
            <a:r>
              <a:rPr lang="ar-SA" dirty="0" smtClean="0"/>
              <a:t>مجلس معايير المحاسبة المالية </a:t>
            </a:r>
            <a:r>
              <a:rPr lang="en-US" dirty="0" smtClean="0"/>
              <a:t> FASB </a:t>
            </a:r>
            <a:r>
              <a:rPr lang="ar-SA" dirty="0" smtClean="0"/>
              <a:t>و الهيئة الامريكية للمحاسبين القانونين </a:t>
            </a:r>
            <a:r>
              <a:rPr lang="en-US" dirty="0" smtClean="0"/>
              <a:t>AICPA</a:t>
            </a:r>
            <a:endParaRPr lang="ar-SA" dirty="0" smtClean="0"/>
          </a:p>
          <a:p>
            <a:r>
              <a:rPr lang="ar-SA" dirty="0" smtClean="0"/>
              <a:t>جمعية </a:t>
            </a:r>
            <a:r>
              <a:rPr lang="ar-SA" dirty="0"/>
              <a:t>المحاسبة السعودية </a:t>
            </a:r>
            <a:r>
              <a:rPr lang="ar-SA" dirty="0" smtClean="0"/>
              <a:t>(</a:t>
            </a:r>
            <a:r>
              <a:rPr lang="en-US" dirty="0" smtClean="0"/>
              <a:t>(SAA</a:t>
            </a:r>
            <a:r>
              <a:rPr lang="ar-SA" dirty="0" smtClean="0"/>
              <a:t> التي عملت </a:t>
            </a:r>
            <a:r>
              <a:rPr lang="ar-SA" dirty="0"/>
              <a:t>تحت إشراف جامعة </a:t>
            </a:r>
            <a:r>
              <a:rPr lang="ar-SA" dirty="0" smtClean="0"/>
              <a:t>الملك سعود </a:t>
            </a:r>
            <a:r>
              <a:rPr lang="ar-SA" dirty="0"/>
              <a:t>للمساهمة في تطوير معايير المحاسبة المالية </a:t>
            </a:r>
            <a:endParaRPr lang="ar-SA" dirty="0" smtClean="0"/>
          </a:p>
          <a:p>
            <a:r>
              <a:rPr lang="ar-SA" dirty="0" smtClean="0"/>
              <a:t>الهيئة </a:t>
            </a:r>
            <a:r>
              <a:rPr lang="ar-SA" dirty="0"/>
              <a:t>السعودية للمحاسبين القانونيين </a:t>
            </a:r>
            <a:r>
              <a:rPr lang="ar-SA" dirty="0" smtClean="0"/>
              <a:t>(</a:t>
            </a:r>
            <a:r>
              <a:rPr lang="en-US" dirty="0"/>
              <a:t>SOCPA</a:t>
            </a:r>
            <a:r>
              <a:rPr lang="ar-SA" dirty="0" smtClean="0"/>
              <a:t> ) العاملة تحت إشراف </a:t>
            </a:r>
            <a:r>
              <a:rPr lang="ar-SA" dirty="0"/>
              <a:t>وزارة التجارة والصناعة </a:t>
            </a:r>
            <a:endParaRPr lang="ar-SA" dirty="0" smtClean="0"/>
          </a:p>
          <a:p>
            <a:endParaRPr lang="ar-SA" dirty="0"/>
          </a:p>
          <a:p>
            <a:r>
              <a:rPr lang="ar-SA" dirty="0" smtClean="0"/>
              <a:t>ملاحظة : </a:t>
            </a:r>
          </a:p>
          <a:p>
            <a:pPr lvl="1"/>
            <a:r>
              <a:rPr lang="ar-SA" dirty="0"/>
              <a:t>النظام المحاسبي الحكومي في المملكة يخضع بالكامل لقواعد قانونية ونظم مالية تصدر في شكل مراسيم ملكية  + مجموعة من النظم والتعليمات تصدرها الأجهزة الرقابية المختصة مثل وزارة المالية وديوان المراقبة العامة</a:t>
            </a:r>
          </a:p>
          <a:p>
            <a:pPr lvl="1"/>
            <a:r>
              <a:rPr lang="ar-SA" i="1" dirty="0"/>
              <a:t>مجموعه المبادئ المحاسبية المستخدمه هي المصدرة من مجلس معايير المحاسبه الحكوميه (</a:t>
            </a:r>
            <a:r>
              <a:rPr lang="en-US" i="1" dirty="0"/>
              <a:t>GASB</a:t>
            </a:r>
            <a:r>
              <a:rPr lang="ar-SA" i="1" dirty="0"/>
              <a:t>)</a:t>
            </a:r>
            <a:endParaRPr lang="en-US" dirty="0"/>
          </a:p>
          <a:p>
            <a:pPr marL="114300" indent="0">
              <a:buNone/>
            </a:pPr>
            <a:endParaRPr lang="ar-SA" dirty="0" smtClean="0"/>
          </a:p>
          <a:p>
            <a:pPr marL="114300" indent="0">
              <a:buNone/>
            </a:pPr>
            <a:endParaRPr lang="ar-SA" dirty="0" smtClean="0"/>
          </a:p>
          <a:p>
            <a:pPr marL="114300" indent="0">
              <a:buNone/>
            </a:pP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1463957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a:t>
            </a:r>
            <a:endParaRPr lang="ar-SA" dirty="0"/>
          </a:p>
        </p:txBody>
      </p:sp>
      <p:sp>
        <p:nvSpPr>
          <p:cNvPr id="3" name="Content Placeholder 2"/>
          <p:cNvSpPr>
            <a:spLocks noGrp="1"/>
          </p:cNvSpPr>
          <p:nvPr>
            <p:ph idx="1"/>
          </p:nvPr>
        </p:nvSpPr>
        <p:spPr/>
        <p:txBody>
          <a:bodyPr/>
          <a:lstStyle/>
          <a:p>
            <a:r>
              <a:rPr lang="ar-SA" dirty="0" smtClean="0"/>
              <a:t>المحاسبه </a:t>
            </a:r>
            <a:r>
              <a:rPr lang="ar-SA" dirty="0"/>
              <a:t>الحكوميه </a:t>
            </a:r>
            <a:r>
              <a:rPr lang="ar-SA" dirty="0" smtClean="0"/>
              <a:t>للدكتور سلطان </a:t>
            </a:r>
            <a:r>
              <a:rPr lang="ar-SA" dirty="0"/>
              <a:t>بن محمد بن علي </a:t>
            </a:r>
            <a:r>
              <a:rPr lang="ar-SA" dirty="0" smtClean="0"/>
              <a:t>السلطان</a:t>
            </a:r>
          </a:p>
          <a:p>
            <a:r>
              <a:rPr lang="ar-SA" dirty="0" smtClean="0"/>
              <a:t>ملخص (</a:t>
            </a:r>
            <a:r>
              <a:rPr lang="ar-SA" dirty="0"/>
              <a:t>المحاسبه الحكوميه </a:t>
            </a:r>
            <a:r>
              <a:rPr lang="ar-SA" dirty="0" smtClean="0"/>
              <a:t>) للاستاذه ايمان العقيل </a:t>
            </a:r>
          </a:p>
          <a:p>
            <a:pPr marL="114300" indent="0">
              <a:buNone/>
            </a:pPr>
            <a:endParaRPr lang="en-US"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266699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الأجندة </a:t>
            </a:r>
            <a:endParaRPr lang="ar-SA" dirty="0"/>
          </a:p>
        </p:txBody>
      </p:sp>
      <p:sp>
        <p:nvSpPr>
          <p:cNvPr id="3" name="Content Placeholder 2"/>
          <p:cNvSpPr>
            <a:spLocks noGrp="1"/>
          </p:cNvSpPr>
          <p:nvPr>
            <p:ph idx="1"/>
          </p:nvPr>
        </p:nvSpPr>
        <p:spPr/>
        <p:txBody>
          <a:bodyPr/>
          <a:lstStyle/>
          <a:p>
            <a:pPr marL="114300" indent="0">
              <a:buNone/>
            </a:pPr>
            <a:r>
              <a:rPr lang="ar-SA" dirty="0"/>
              <a:t>1. طبيعة الأنشطة الحكومية </a:t>
            </a:r>
          </a:p>
          <a:p>
            <a:pPr marL="114300" indent="0">
              <a:buNone/>
            </a:pPr>
            <a:r>
              <a:rPr lang="ar-SA" dirty="0"/>
              <a:t>2. خصائص الأنشطة الحكومية</a:t>
            </a:r>
          </a:p>
          <a:p>
            <a:pPr marL="114300" indent="0">
              <a:buNone/>
            </a:pPr>
            <a:r>
              <a:rPr lang="ar-SA" dirty="0"/>
              <a:t>3. طبيعة المحاسبة الحكومية</a:t>
            </a:r>
          </a:p>
          <a:p>
            <a:pPr marL="114300" indent="0">
              <a:buNone/>
            </a:pPr>
            <a:r>
              <a:rPr lang="ar-SA" dirty="0"/>
              <a:t>4. أهداف المحاسبة الحكومية</a:t>
            </a:r>
          </a:p>
          <a:p>
            <a:pPr marL="114300" indent="0">
              <a:buNone/>
            </a:pPr>
            <a:r>
              <a:rPr lang="ar-SA" dirty="0"/>
              <a:t>5. منهجية تطوير مبادئ المحاسبة الحكومية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763339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r>
              <a:rPr lang="ar-SA" dirty="0"/>
              <a:t>طبيعة الأنشطة </a:t>
            </a:r>
            <a:r>
              <a:rPr lang="ar-SA" dirty="0" smtClean="0"/>
              <a:t>الحكومية</a:t>
            </a:r>
            <a:r>
              <a:rPr lang="ar-SA" dirty="0"/>
              <a:t/>
            </a:r>
            <a:br>
              <a:rPr lang="ar-SA" dirty="0"/>
            </a:br>
            <a:endParaRPr lang="ar-SA" dirty="0"/>
          </a:p>
        </p:txBody>
      </p:sp>
      <p:sp>
        <p:nvSpPr>
          <p:cNvPr id="3" name="Content Placeholder 2"/>
          <p:cNvSpPr>
            <a:spLocks noGrp="1"/>
          </p:cNvSpPr>
          <p:nvPr>
            <p:ph idx="1"/>
          </p:nvPr>
        </p:nvSpPr>
        <p:spPr/>
        <p:txBody>
          <a:bodyPr/>
          <a:lstStyle/>
          <a:p>
            <a:r>
              <a:rPr lang="ar-SA" b="1" dirty="0"/>
              <a:t>مفهوم الحكومة العامة </a:t>
            </a:r>
            <a:r>
              <a:rPr lang="ar-SA" b="1" dirty="0" smtClean="0"/>
              <a:t>حسب </a:t>
            </a:r>
            <a:r>
              <a:rPr lang="ar-SA" sz="2400" b="1" dirty="0"/>
              <a:t>صندوق النقد الدولي </a:t>
            </a:r>
            <a:r>
              <a:rPr lang="en-US" sz="2400" b="1" dirty="0" smtClean="0"/>
              <a:t>IMF</a:t>
            </a:r>
            <a:endParaRPr lang="en-US" b="1" dirty="0"/>
          </a:p>
          <a:p>
            <a:pPr lvl="1"/>
            <a:r>
              <a:rPr lang="ar-SA" b="1" dirty="0" smtClean="0"/>
              <a:t> </a:t>
            </a:r>
            <a:r>
              <a:rPr lang="ar-SA" dirty="0" smtClean="0"/>
              <a:t>هي</a:t>
            </a:r>
            <a:r>
              <a:rPr lang="ar-SA" b="1" dirty="0" smtClean="0"/>
              <a:t> </a:t>
            </a:r>
            <a:r>
              <a:rPr lang="ar-SA" dirty="0" smtClean="0"/>
              <a:t>كافة </a:t>
            </a:r>
            <a:r>
              <a:rPr lang="ar-SA" dirty="0"/>
              <a:t>الوحدات </a:t>
            </a:r>
            <a:r>
              <a:rPr lang="ar-SA" dirty="0" smtClean="0"/>
              <a:t>المركزية و </a:t>
            </a:r>
            <a:r>
              <a:rPr lang="ar-SA" dirty="0"/>
              <a:t>حكومات الولايات والمقاطعات </a:t>
            </a:r>
            <a:r>
              <a:rPr lang="ar-SA" dirty="0" smtClean="0"/>
              <a:t>والأقاليم والمحليات والبلديات - </a:t>
            </a:r>
            <a:r>
              <a:rPr lang="ar-SA" dirty="0"/>
              <a:t>إن وجدت </a:t>
            </a:r>
            <a:r>
              <a:rPr lang="ar-SA" dirty="0" smtClean="0"/>
              <a:t>- داخل </a:t>
            </a:r>
            <a:r>
              <a:rPr lang="ar-SA" dirty="0"/>
              <a:t>البلد المعين </a:t>
            </a:r>
            <a:r>
              <a:rPr lang="ar-SA" dirty="0" smtClean="0"/>
              <a:t>و التي </a:t>
            </a:r>
            <a:r>
              <a:rPr lang="ar-SA" dirty="0"/>
              <a:t>يتم إنشاؤها من خلال العمليات </a:t>
            </a:r>
            <a:r>
              <a:rPr lang="ar-SA" dirty="0" smtClean="0"/>
              <a:t>السياسية </a:t>
            </a:r>
          </a:p>
          <a:p>
            <a:pPr lvl="1"/>
            <a:r>
              <a:rPr lang="ar-SA" dirty="0" smtClean="0"/>
              <a:t>لها </a:t>
            </a:r>
            <a:r>
              <a:rPr lang="ar-SA" dirty="0"/>
              <a:t>من السلطات الإجبارية ما يمكنها من إنجاز وظائفها الأساسية وتحقيق أهدافها </a:t>
            </a:r>
            <a:r>
              <a:rPr lang="ar-SA" dirty="0" smtClean="0"/>
              <a:t>بجانب الأنواع </a:t>
            </a:r>
            <a:r>
              <a:rPr lang="ar-SA" dirty="0"/>
              <a:t>الأخرى من المشروعات التجارية </a:t>
            </a:r>
            <a:r>
              <a:rPr lang="ar-SA" dirty="0" smtClean="0"/>
              <a:t>المملوكة </a:t>
            </a:r>
            <a:r>
              <a:rPr lang="ar-SA" dirty="0"/>
              <a:t>للدولة </a:t>
            </a:r>
            <a:endParaRPr lang="ar-SA" dirty="0" smtClean="0"/>
          </a:p>
          <a:p>
            <a:pPr lvl="1"/>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781512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 طبيعة الأنشطة الحكومية</a:t>
            </a:r>
            <a:br>
              <a:rPr lang="ar-SA" dirty="0"/>
            </a:b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15329522"/>
              </p:ext>
            </p:extLst>
          </p:nvPr>
        </p:nvGraphicFramePr>
        <p:xfrm>
          <a:off x="467544" y="1988840"/>
          <a:ext cx="7620000" cy="3816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618648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 طبيعة الأنشطة الحكومية</a:t>
            </a:r>
            <a:br>
              <a:rPr lang="ar-SA" dirty="0"/>
            </a:br>
            <a:endParaRPr lang="ar-SA" dirty="0"/>
          </a:p>
        </p:txBody>
      </p:sp>
      <p:sp>
        <p:nvSpPr>
          <p:cNvPr id="3" name="Content Placeholder 2"/>
          <p:cNvSpPr>
            <a:spLocks noGrp="1"/>
          </p:cNvSpPr>
          <p:nvPr>
            <p:ph idx="1"/>
          </p:nvPr>
        </p:nvSpPr>
        <p:spPr>
          <a:xfrm>
            <a:off x="467544" y="980728"/>
            <a:ext cx="7620000" cy="4988024"/>
          </a:xfrm>
        </p:spPr>
        <p:txBody>
          <a:bodyPr>
            <a:normAutofit/>
          </a:bodyPr>
          <a:lstStyle/>
          <a:p>
            <a:pPr lvl="0"/>
            <a:r>
              <a:rPr lang="ar-SA" sz="2400" b="1" u="sng" dirty="0" smtClean="0"/>
              <a:t>الوحدات الحكومية الإقتصاديه </a:t>
            </a:r>
            <a:endParaRPr lang="en-US" sz="2400" b="1" u="sng" dirty="0"/>
          </a:p>
          <a:p>
            <a:pPr lvl="1"/>
            <a:r>
              <a:rPr lang="ar-SA" dirty="0"/>
              <a:t>تمتلكها الدوله كليا أو جزئيا</a:t>
            </a:r>
            <a:endParaRPr lang="en-US" dirty="0"/>
          </a:p>
          <a:p>
            <a:pPr lvl="1"/>
            <a:r>
              <a:rPr lang="ar-SA" dirty="0"/>
              <a:t>السلع و الخدمات المقدمه تكون بمقابل</a:t>
            </a:r>
            <a:endParaRPr lang="en-US" dirty="0"/>
          </a:p>
          <a:p>
            <a:pPr lvl="1"/>
            <a:r>
              <a:rPr lang="ar-SA" dirty="0"/>
              <a:t>التمويل يكون عن </a:t>
            </a:r>
            <a:r>
              <a:rPr lang="ar-SA" dirty="0" smtClean="0"/>
              <a:t>طريق الاموال غير القابله للانفاق </a:t>
            </a:r>
            <a:r>
              <a:rPr lang="ar-SA" dirty="0"/>
              <a:t>(</a:t>
            </a:r>
            <a:r>
              <a:rPr lang="ar-SA" dirty="0" smtClean="0"/>
              <a:t> </a:t>
            </a:r>
            <a:r>
              <a:rPr lang="ar-SA" dirty="0"/>
              <a:t>الأموال ذات الموارد المتجدده </a:t>
            </a:r>
            <a:r>
              <a:rPr lang="ar-SA" dirty="0" smtClean="0"/>
              <a:t>ذاتيا)</a:t>
            </a:r>
          </a:p>
          <a:p>
            <a:pPr lvl="2"/>
            <a:r>
              <a:rPr lang="ar-SA" i="1" dirty="0"/>
              <a:t>الأموال ذات الموارد المتجددة ذاتيا : </a:t>
            </a:r>
            <a:r>
              <a:rPr lang="ar-SA" dirty="0" smtClean="0"/>
              <a:t>أموال ساهمت </a:t>
            </a:r>
            <a:r>
              <a:rPr lang="ar-SA" dirty="0"/>
              <a:t>بها الدولة من أموالها القابلة </a:t>
            </a:r>
            <a:r>
              <a:rPr lang="ar-SA" dirty="0" smtClean="0"/>
              <a:t>للإنفاق </a:t>
            </a:r>
            <a:r>
              <a:rPr lang="ar-SA" u="sng" dirty="0" smtClean="0"/>
              <a:t>و</a:t>
            </a:r>
            <a:r>
              <a:rPr lang="ar-SA" dirty="0" smtClean="0"/>
              <a:t>تمول </a:t>
            </a:r>
            <a:r>
              <a:rPr lang="ar-SA" dirty="0"/>
              <a:t>تلك الوحدات نفسها ذاتيا من </a:t>
            </a:r>
            <a:r>
              <a:rPr lang="ar-SA" dirty="0" smtClean="0"/>
              <a:t>أنشطتها المنتجة للربح </a:t>
            </a:r>
            <a:r>
              <a:rPr lang="ar-SA" dirty="0"/>
              <a:t>وفي حالة العجز تقوم </a:t>
            </a:r>
            <a:r>
              <a:rPr lang="ar-SA" dirty="0" smtClean="0"/>
              <a:t>الدولة بتغطية </a:t>
            </a:r>
            <a:r>
              <a:rPr lang="ar-SA" dirty="0"/>
              <a:t>ذلك </a:t>
            </a:r>
            <a:r>
              <a:rPr lang="ar-SA" dirty="0" smtClean="0"/>
              <a:t>العجز</a:t>
            </a:r>
            <a:endParaRPr lang="en-US" dirty="0"/>
          </a:p>
          <a:p>
            <a:pPr lvl="1"/>
            <a:r>
              <a:rPr lang="ar-SA" dirty="0"/>
              <a:t>تشبه منشأت قطاع الأعمال في أنها:</a:t>
            </a:r>
            <a:endParaRPr lang="en-US" dirty="0"/>
          </a:p>
          <a:p>
            <a:pPr lvl="2"/>
            <a:r>
              <a:rPr lang="ar-SA" dirty="0"/>
              <a:t>تبحث عن الربح إلا انه هدف ثانوي و ليس أساسي </a:t>
            </a:r>
            <a:endParaRPr lang="ar-SA" dirty="0" smtClean="0"/>
          </a:p>
          <a:p>
            <a:pPr lvl="2"/>
            <a:r>
              <a:rPr lang="ar-SA" dirty="0" smtClean="0"/>
              <a:t>النظام المحاسبي المستخدم فيها هوالذي </a:t>
            </a:r>
            <a:r>
              <a:rPr lang="ar-SA" dirty="0"/>
              <a:t>يستخدم في </a:t>
            </a:r>
            <a:r>
              <a:rPr lang="ar-SA" dirty="0" smtClean="0"/>
              <a:t>منشآت قطاع الأعمال ( النظام المحاسبي المالي)</a:t>
            </a:r>
          </a:p>
          <a:p>
            <a:pPr lvl="1"/>
            <a:r>
              <a:rPr lang="en-US" dirty="0" smtClean="0"/>
              <a:t> </a:t>
            </a:r>
            <a:r>
              <a:rPr lang="ar-SA" dirty="0" smtClean="0"/>
              <a:t>أمثله </a:t>
            </a:r>
            <a:r>
              <a:rPr lang="ar-SA" dirty="0"/>
              <a:t>: شركة </a:t>
            </a:r>
            <a:r>
              <a:rPr lang="ar-SA" dirty="0" smtClean="0"/>
              <a:t>الكهرباء ( 74.5% للدولة)  </a:t>
            </a:r>
            <a:r>
              <a:rPr lang="ar-SA" dirty="0"/>
              <a:t>– شركة المياه الوطنيه </a:t>
            </a:r>
            <a:r>
              <a:rPr lang="en-US" dirty="0" smtClean="0"/>
              <a:t>NWC</a:t>
            </a:r>
            <a:r>
              <a:rPr lang="ar-SA" dirty="0" smtClean="0"/>
              <a:t> (100% للدولة)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616785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 طبيعة الأنشطة الحكومية</a:t>
            </a:r>
            <a:br>
              <a:rPr lang="ar-SA" dirty="0"/>
            </a:br>
            <a:endParaRPr lang="ar-SA" dirty="0"/>
          </a:p>
        </p:txBody>
      </p:sp>
      <p:sp>
        <p:nvSpPr>
          <p:cNvPr id="3" name="Content Placeholder 2"/>
          <p:cNvSpPr>
            <a:spLocks noGrp="1"/>
          </p:cNvSpPr>
          <p:nvPr>
            <p:ph idx="1"/>
          </p:nvPr>
        </p:nvSpPr>
        <p:spPr>
          <a:xfrm>
            <a:off x="457200" y="1052736"/>
            <a:ext cx="7620000" cy="5348064"/>
          </a:xfrm>
        </p:spPr>
        <p:txBody>
          <a:bodyPr>
            <a:normAutofit/>
          </a:bodyPr>
          <a:lstStyle/>
          <a:p>
            <a:pPr lvl="0"/>
            <a:r>
              <a:rPr lang="ar-SA" sz="2400" b="1" u="sng" dirty="0" smtClean="0"/>
              <a:t>الوحدات الحكومية </a:t>
            </a:r>
            <a:r>
              <a:rPr lang="ar-SA" sz="2400" b="1" u="sng" dirty="0"/>
              <a:t>الاداريه </a:t>
            </a:r>
            <a:endParaRPr lang="en-US" sz="2400" b="1" u="sng" dirty="0"/>
          </a:p>
          <a:p>
            <a:pPr lvl="1"/>
            <a:r>
              <a:rPr lang="ar-SA" dirty="0"/>
              <a:t>تمتلكها الدوله كليا </a:t>
            </a:r>
            <a:endParaRPr lang="en-US" dirty="0"/>
          </a:p>
          <a:p>
            <a:pPr lvl="1"/>
            <a:r>
              <a:rPr lang="ar-SA" dirty="0"/>
              <a:t>السلع و الخدمات المقدمه بدون مقابل أو بمقابل </a:t>
            </a:r>
            <a:r>
              <a:rPr lang="ar-SA" dirty="0" smtClean="0"/>
              <a:t>بسيط</a:t>
            </a:r>
            <a:endParaRPr lang="en-US" dirty="0"/>
          </a:p>
          <a:p>
            <a:pPr lvl="1"/>
            <a:r>
              <a:rPr lang="ar-SA" dirty="0"/>
              <a:t>التمويل عن طريق </a:t>
            </a:r>
            <a:r>
              <a:rPr lang="ar-SA" dirty="0" smtClean="0"/>
              <a:t>الموارد المتجدده (من أموال </a:t>
            </a:r>
            <a:r>
              <a:rPr lang="ar-SA" dirty="0"/>
              <a:t>قابلة </a:t>
            </a:r>
            <a:r>
              <a:rPr lang="ar-SA" dirty="0" smtClean="0"/>
              <a:t>للإنفاق) </a:t>
            </a:r>
            <a:r>
              <a:rPr lang="ar-SA" dirty="0"/>
              <a:t>من مصدر خارجي على مدى سنوي </a:t>
            </a:r>
            <a:r>
              <a:rPr lang="ar-SA" dirty="0" smtClean="0"/>
              <a:t>في شكل </a:t>
            </a:r>
            <a:r>
              <a:rPr lang="ar-SA" dirty="0"/>
              <a:t>اعتمادات تظهر في الميزانيه العامه </a:t>
            </a:r>
            <a:r>
              <a:rPr lang="ar-SA" dirty="0" smtClean="0"/>
              <a:t>للدوله</a:t>
            </a:r>
          </a:p>
          <a:p>
            <a:pPr lvl="1"/>
            <a:r>
              <a:rPr lang="ar-SA" dirty="0"/>
              <a:t>النظام المحاسبي المستخدم </a:t>
            </a:r>
            <a:r>
              <a:rPr lang="ar-SA" dirty="0" smtClean="0"/>
              <a:t>هو النظام </a:t>
            </a:r>
            <a:r>
              <a:rPr lang="ar-SA" dirty="0"/>
              <a:t>المحاسبي الحكومي</a:t>
            </a:r>
            <a:endParaRPr lang="ar-SA" dirty="0" smtClean="0"/>
          </a:p>
          <a:p>
            <a:pPr lvl="1"/>
            <a:r>
              <a:rPr lang="ar-SA" dirty="0" smtClean="0"/>
              <a:t>أمثله </a:t>
            </a:r>
            <a:r>
              <a:rPr lang="ar-SA" dirty="0"/>
              <a:t>: </a:t>
            </a:r>
            <a:endParaRPr lang="en-US" dirty="0"/>
          </a:p>
          <a:p>
            <a:pPr lvl="2"/>
            <a:r>
              <a:rPr lang="ar-SA" dirty="0"/>
              <a:t>وزارات : وزارة الدفاع – وزاره الصحه </a:t>
            </a:r>
            <a:endParaRPr lang="en-US" dirty="0"/>
          </a:p>
          <a:p>
            <a:pPr lvl="2"/>
            <a:r>
              <a:rPr lang="ar-SA" dirty="0"/>
              <a:t>مستشفيات : الملك خالد الجامعي  – التخصصي </a:t>
            </a:r>
            <a:endParaRPr lang="en-US" dirty="0"/>
          </a:p>
          <a:p>
            <a:pPr lvl="2"/>
            <a:r>
              <a:rPr lang="ar-SA" dirty="0"/>
              <a:t>الجامعات : </a:t>
            </a:r>
            <a:r>
              <a:rPr lang="en-US" dirty="0"/>
              <a:t>KSU , KAU </a:t>
            </a:r>
          </a:p>
          <a:p>
            <a:pPr lvl="2"/>
            <a:r>
              <a:rPr lang="ar-SA" dirty="0"/>
              <a:t>المدارس </a:t>
            </a:r>
            <a:r>
              <a:rPr lang="ar-SA" dirty="0" smtClean="0"/>
              <a:t>العامه</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550322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 طبيعة الأنشطة الحكومية</a:t>
            </a:r>
            <a:br>
              <a:rPr lang="ar-SA" dirty="0"/>
            </a:br>
            <a:endParaRPr lang="ar-SA" dirty="0"/>
          </a:p>
        </p:txBody>
      </p:sp>
      <p:sp>
        <p:nvSpPr>
          <p:cNvPr id="3" name="Content Placeholder 2"/>
          <p:cNvSpPr>
            <a:spLocks noGrp="1"/>
          </p:cNvSpPr>
          <p:nvPr>
            <p:ph idx="1"/>
          </p:nvPr>
        </p:nvSpPr>
        <p:spPr/>
        <p:txBody>
          <a:bodyPr>
            <a:normAutofit/>
          </a:bodyPr>
          <a:lstStyle/>
          <a:p>
            <a:pPr marL="342900" lvl="1">
              <a:buClr>
                <a:schemeClr val="accent1"/>
              </a:buClr>
            </a:pPr>
            <a:r>
              <a:rPr lang="ar-SA" sz="2400" b="1" dirty="0" smtClean="0"/>
              <a:t>انواع الوحدات الإدارية </a:t>
            </a:r>
          </a:p>
          <a:p>
            <a:pPr lvl="1"/>
            <a:r>
              <a:rPr lang="ar-SA" b="1" dirty="0" smtClean="0"/>
              <a:t>أولا : الوحدات الإدارية الايرادية </a:t>
            </a:r>
          </a:p>
          <a:p>
            <a:pPr lvl="2"/>
            <a:r>
              <a:rPr lang="ar-SA" dirty="0"/>
              <a:t>تحقق ايرادات </a:t>
            </a:r>
            <a:r>
              <a:rPr lang="en-US" dirty="0" smtClean="0"/>
              <a:t>&lt; </a:t>
            </a:r>
            <a:r>
              <a:rPr lang="ar-SA" dirty="0" smtClean="0"/>
              <a:t> نفقاتها </a:t>
            </a:r>
            <a:endParaRPr lang="en-US" dirty="0"/>
          </a:p>
          <a:p>
            <a:pPr lvl="2"/>
            <a:r>
              <a:rPr lang="ar-SA" dirty="0"/>
              <a:t>مصدر لتمويل الميزانيه العامه للدوله</a:t>
            </a:r>
            <a:endParaRPr lang="en-US" dirty="0"/>
          </a:p>
          <a:p>
            <a:pPr lvl="2"/>
            <a:r>
              <a:rPr lang="ar-SA" dirty="0"/>
              <a:t>أمثله : مصلحة الزكاة و الدخل- مصلحه </a:t>
            </a:r>
            <a:r>
              <a:rPr lang="ar-SA" dirty="0" smtClean="0"/>
              <a:t>الجمارك - </a:t>
            </a:r>
            <a:r>
              <a:rPr lang="ar-SA" dirty="0"/>
              <a:t>وزارة البترول و الثروة </a:t>
            </a:r>
            <a:r>
              <a:rPr lang="ar-SA" dirty="0" smtClean="0"/>
              <a:t>المعدنيه</a:t>
            </a:r>
            <a:endParaRPr lang="en-US" dirty="0"/>
          </a:p>
          <a:p>
            <a:pPr lvl="1"/>
            <a:r>
              <a:rPr lang="ar-SA" b="1" dirty="0" smtClean="0"/>
              <a:t>ثانيا : الوحدات الاداريه غير الإيراديه</a:t>
            </a:r>
            <a:endParaRPr lang="en-US" b="1" dirty="0"/>
          </a:p>
          <a:p>
            <a:pPr lvl="2"/>
            <a:r>
              <a:rPr lang="ar-SA" dirty="0"/>
              <a:t>لا ايرادات أ</a:t>
            </a:r>
            <a:r>
              <a:rPr lang="ar-SA" u="sng" dirty="0"/>
              <a:t>و</a:t>
            </a:r>
            <a:r>
              <a:rPr lang="ar-SA" dirty="0"/>
              <a:t> ايرادات </a:t>
            </a:r>
            <a:r>
              <a:rPr lang="en-US" dirty="0"/>
              <a:t>&gt;  </a:t>
            </a:r>
            <a:r>
              <a:rPr lang="ar-SA" dirty="0" smtClean="0"/>
              <a:t> النفقات</a:t>
            </a:r>
            <a:endParaRPr lang="en-US" dirty="0"/>
          </a:p>
          <a:p>
            <a:pPr lvl="2"/>
            <a:r>
              <a:rPr lang="ar-SA" dirty="0"/>
              <a:t>أمثله : وزاره الدفاع و الطيران   – وزارة الخارجيه</a:t>
            </a:r>
            <a:r>
              <a:rPr lang="en-US" dirty="0"/>
              <a:t> </a:t>
            </a:r>
            <a:r>
              <a:rPr lang="ar-SA" dirty="0" smtClean="0"/>
              <a:t>و الداخليه</a:t>
            </a:r>
            <a:endParaRPr lang="en-US" dirty="0"/>
          </a:p>
          <a:p>
            <a:pPr marL="411480" lvl="1" indent="0">
              <a:buNone/>
            </a:pPr>
            <a:r>
              <a:rPr lang="en-US" dirty="0"/>
              <a:t> </a:t>
            </a:r>
            <a:endParaRPr lang="en-US" sz="3000" dirty="0"/>
          </a:p>
          <a:p>
            <a:pPr marL="114300" indent="0">
              <a:buNone/>
            </a:pP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16805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620000" cy="936104"/>
          </a:xfrm>
        </p:spPr>
        <p:txBody>
          <a:bodyPr/>
          <a:lstStyle/>
          <a:p>
            <a:r>
              <a:rPr lang="ar-SA" dirty="0"/>
              <a:t>خصائص الأنشطة الحكومية</a:t>
            </a:r>
          </a:p>
        </p:txBody>
      </p:sp>
      <p:sp>
        <p:nvSpPr>
          <p:cNvPr id="3" name="Content Placeholder 2"/>
          <p:cNvSpPr>
            <a:spLocks noGrp="1"/>
          </p:cNvSpPr>
          <p:nvPr>
            <p:ph idx="1"/>
          </p:nvPr>
        </p:nvSpPr>
        <p:spPr>
          <a:xfrm>
            <a:off x="457200" y="1268760"/>
            <a:ext cx="7620000" cy="5132040"/>
          </a:xfrm>
        </p:spPr>
        <p:txBody>
          <a:bodyPr>
            <a:normAutofit/>
          </a:bodyPr>
          <a:lstStyle/>
          <a:p>
            <a:pPr lvl="0"/>
            <a:r>
              <a:rPr lang="ar-SA" sz="2400" b="1" dirty="0" smtClean="0"/>
              <a:t>أوجه الشبه بين </a:t>
            </a:r>
            <a:r>
              <a:rPr lang="ar-SA" sz="2400" b="1" dirty="0"/>
              <a:t>الوحدات </a:t>
            </a:r>
            <a:r>
              <a:rPr lang="ar-SA" sz="2400" b="1" dirty="0" smtClean="0"/>
              <a:t>الحكوميه الاداريه </a:t>
            </a:r>
            <a:r>
              <a:rPr lang="ar-SA" sz="2400" b="1" dirty="0"/>
              <a:t>و </a:t>
            </a:r>
            <a:r>
              <a:rPr lang="ar-SA" sz="2400" b="1" dirty="0" smtClean="0"/>
              <a:t>منشآت </a:t>
            </a:r>
            <a:r>
              <a:rPr lang="ar-SA" sz="2400" b="1" dirty="0"/>
              <a:t>قطاع </a:t>
            </a:r>
            <a:r>
              <a:rPr lang="ar-SA" sz="2400" b="1" dirty="0" smtClean="0"/>
              <a:t>الأعمال</a:t>
            </a:r>
          </a:p>
          <a:p>
            <a:pPr lvl="1"/>
            <a:r>
              <a:rPr lang="ar-SA" dirty="0" smtClean="0"/>
              <a:t>كلاهما نظام فرعي </a:t>
            </a:r>
            <a:r>
              <a:rPr lang="ar-SA" dirty="0"/>
              <a:t>لنفس </a:t>
            </a:r>
            <a:r>
              <a:rPr lang="ar-SA" dirty="0" smtClean="0"/>
              <a:t>النظام الاقتصادي ويستخدمان موارد </a:t>
            </a:r>
            <a:r>
              <a:rPr lang="ar-SA" dirty="0"/>
              <a:t>مالية </a:t>
            </a:r>
            <a:r>
              <a:rPr lang="ar-SA" dirty="0" smtClean="0"/>
              <a:t>متشابهه لإنجاز </a:t>
            </a:r>
            <a:r>
              <a:rPr lang="ar-SA" dirty="0"/>
              <a:t>أغراضهما</a:t>
            </a:r>
            <a:r>
              <a:rPr lang="ar-SA" dirty="0" smtClean="0"/>
              <a:t> </a:t>
            </a:r>
          </a:p>
          <a:p>
            <a:pPr lvl="1"/>
            <a:r>
              <a:rPr lang="ar-SA" dirty="0" smtClean="0"/>
              <a:t>اهميه الإجراءات المالية السليمة لكل منهما </a:t>
            </a:r>
          </a:p>
          <a:p>
            <a:pPr lvl="2"/>
            <a:r>
              <a:rPr lang="ar-SA" dirty="0" smtClean="0"/>
              <a:t>ابتداء </a:t>
            </a:r>
            <a:r>
              <a:rPr lang="ar-SA" dirty="0"/>
              <a:t>من إعداد الميزانية والمحاسبة الملائمة وإعداد التقاريرالمفيدة والقيام بالمراجعة في الوقت المناسب بواسطة مراجعين </a:t>
            </a:r>
            <a:r>
              <a:rPr lang="ar-SA" dirty="0" smtClean="0"/>
              <a:t>أكفاء</a:t>
            </a:r>
          </a:p>
          <a:p>
            <a:pPr lvl="1"/>
            <a:r>
              <a:rPr lang="ar-SA" dirty="0" smtClean="0"/>
              <a:t>وجود نظم </a:t>
            </a:r>
            <a:r>
              <a:rPr lang="ar-SA" dirty="0"/>
              <a:t>معلومات </a:t>
            </a:r>
            <a:r>
              <a:rPr lang="ar-SA" dirty="0" smtClean="0"/>
              <a:t>قابلة للتطبيق </a:t>
            </a:r>
            <a:r>
              <a:rPr lang="ar-SA" dirty="0"/>
              <a:t>ومهيأة </a:t>
            </a:r>
            <a:r>
              <a:rPr lang="ar-SA" dirty="0" smtClean="0"/>
              <a:t>لتوفيرالمعلومات </a:t>
            </a:r>
            <a:r>
              <a:rPr lang="ar-SA" dirty="0"/>
              <a:t>الملائمة </a:t>
            </a:r>
            <a:r>
              <a:rPr lang="ar-SA" dirty="0" smtClean="0"/>
              <a:t>في الوقت المناسب لأغراض </a:t>
            </a:r>
            <a:r>
              <a:rPr lang="ar-SA" dirty="0"/>
              <a:t>التخطيط والتخصيص والإدارة والرقابة وتقويم استخدام الموارد </a:t>
            </a:r>
            <a:r>
              <a:rPr lang="ar-SA" dirty="0" smtClean="0"/>
              <a:t>المالية</a:t>
            </a:r>
          </a:p>
          <a:p>
            <a:pPr lvl="1"/>
            <a:r>
              <a:rPr lang="ar-SA" dirty="0" smtClean="0"/>
              <a:t>الوظيفة </a:t>
            </a:r>
            <a:r>
              <a:rPr lang="ar-SA" dirty="0"/>
              <a:t>المتمثلة في </a:t>
            </a:r>
            <a:r>
              <a:rPr lang="ar-SA" dirty="0" smtClean="0"/>
              <a:t>إنتاج السلع </a:t>
            </a:r>
            <a:r>
              <a:rPr lang="ar-SA" dirty="0"/>
              <a:t>والخدمات </a:t>
            </a:r>
            <a:r>
              <a:rPr lang="ar-SA" dirty="0" smtClean="0"/>
              <a:t>مثل الخدمات صحية</a:t>
            </a:r>
          </a:p>
          <a:p>
            <a:pPr lvl="2"/>
            <a:r>
              <a:rPr lang="ar-SA" dirty="0" smtClean="0"/>
              <a:t>  </a:t>
            </a:r>
            <a:r>
              <a:rPr lang="ar-SA" dirty="0"/>
              <a:t>مستشفيات خاصه و حكوميه</a:t>
            </a:r>
          </a:p>
          <a:p>
            <a:pPr marL="411480" lvl="1" indent="0">
              <a:buNone/>
            </a:pPr>
            <a:r>
              <a:rPr lang="ar-SA" dirty="0" smtClean="0"/>
              <a:t>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253316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خصائص الأنشطة الحكومية</a:t>
            </a:r>
          </a:p>
        </p:txBody>
      </p:sp>
      <p:sp>
        <p:nvSpPr>
          <p:cNvPr id="3" name="Content Placeholder 2"/>
          <p:cNvSpPr>
            <a:spLocks noGrp="1"/>
          </p:cNvSpPr>
          <p:nvPr>
            <p:ph idx="1"/>
          </p:nvPr>
        </p:nvSpPr>
        <p:spPr>
          <a:xfrm>
            <a:off x="457200" y="1268760"/>
            <a:ext cx="7620000" cy="5132040"/>
          </a:xfrm>
        </p:spPr>
        <p:txBody>
          <a:bodyPr/>
          <a:lstStyle/>
          <a:p>
            <a:r>
              <a:rPr lang="ar-SA" sz="2000" b="1" dirty="0"/>
              <a:t>اوجه الاختلاف بين الوحدات الاداريه الحكوميه ومنشآت قطاع </a:t>
            </a:r>
            <a:r>
              <a:rPr lang="ar-SA" sz="2000" b="1" dirty="0" smtClean="0"/>
              <a:t>الأعمال</a:t>
            </a:r>
          </a:p>
          <a:p>
            <a:pPr marL="114300" indent="0">
              <a:buNone/>
            </a:pPr>
            <a:r>
              <a:rPr lang="ar-SA" sz="2000" b="1" dirty="0" smtClean="0"/>
              <a:t> </a:t>
            </a:r>
            <a:endParaRPr lang="en-US" sz="2000" b="1" dirty="0"/>
          </a:p>
          <a:p>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379977161"/>
              </p:ext>
            </p:extLst>
          </p:nvPr>
        </p:nvGraphicFramePr>
        <p:xfrm>
          <a:off x="539552" y="1772816"/>
          <a:ext cx="7560840" cy="4601083"/>
        </p:xfrm>
        <a:graphic>
          <a:graphicData uri="http://schemas.openxmlformats.org/drawingml/2006/table">
            <a:tbl>
              <a:tblPr rtl="1" firstRow="1" bandRow="1">
                <a:tableStyleId>{5C22544A-7EE6-4342-B048-85BDC9FD1C3A}</a:tableStyleId>
              </a:tblPr>
              <a:tblGrid>
                <a:gridCol w="2520280"/>
                <a:gridCol w="2520280"/>
                <a:gridCol w="2520280"/>
              </a:tblGrid>
              <a:tr h="394843">
                <a:tc>
                  <a:txBody>
                    <a:bodyPr/>
                    <a:lstStyle/>
                    <a:p>
                      <a:pPr rtl="1"/>
                      <a:r>
                        <a:rPr lang="ar-SA" dirty="0" smtClean="0"/>
                        <a:t>الخصائص</a:t>
                      </a:r>
                      <a:endParaRPr lang="ar-SA" dirty="0"/>
                    </a:p>
                  </a:txBody>
                  <a:tcPr/>
                </a:tc>
                <a:tc>
                  <a:txBody>
                    <a:bodyPr/>
                    <a:lstStyle/>
                    <a:p>
                      <a:pPr rtl="1"/>
                      <a:r>
                        <a:rPr lang="ar-SA" sz="1800" b="1" dirty="0" smtClean="0"/>
                        <a:t>الوحدات الاداريه الحكوميه </a:t>
                      </a:r>
                      <a:endParaRPr lang="ar-SA" dirty="0"/>
                    </a:p>
                  </a:txBody>
                  <a:tcPr/>
                </a:tc>
                <a:tc>
                  <a:txBody>
                    <a:bodyPr/>
                    <a:lstStyle/>
                    <a:p>
                      <a:pPr rtl="1"/>
                      <a:r>
                        <a:rPr lang="ar-SA" sz="1800" b="1" dirty="0" smtClean="0"/>
                        <a:t>منشآت قطاع الأعمال</a:t>
                      </a:r>
                      <a:endParaRPr lang="ar-SA" dirty="0"/>
                    </a:p>
                  </a:txBody>
                  <a:tcPr/>
                </a:tc>
              </a:tr>
              <a:tr h="394843">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dirty="0" smtClean="0"/>
                        <a:t>حافز الربح </a:t>
                      </a:r>
                    </a:p>
                    <a:p>
                      <a:pPr rtl="1"/>
                      <a:endParaRPr lang="ar-SA" dirty="0"/>
                    </a:p>
                  </a:txBody>
                  <a:tcPr/>
                </a:tc>
                <a:tc>
                  <a:txBody>
                    <a:bodyPr/>
                    <a:lstStyle/>
                    <a:p>
                      <a:pPr rtl="1"/>
                      <a:r>
                        <a:rPr lang="ar-SA" dirty="0" smtClean="0"/>
                        <a:t>عدم وجود حافز للربح</a:t>
                      </a:r>
                    </a:p>
                    <a:p>
                      <a:pPr rtl="1"/>
                      <a:r>
                        <a:rPr lang="ar-SA" dirty="0" smtClean="0"/>
                        <a:t>*</a:t>
                      </a:r>
                      <a:r>
                        <a:rPr lang="ar-SA" baseline="0" dirty="0" smtClean="0"/>
                        <a:t> </a:t>
                      </a:r>
                      <a:r>
                        <a:rPr lang="ar-SA" sz="1600" baseline="0" dirty="0" smtClean="0"/>
                        <a:t>أدى الى </a:t>
                      </a:r>
                      <a:r>
                        <a:rPr lang="ar-SA" sz="1600" dirty="0" smtClean="0"/>
                        <a:t>عدم وجود مؤشر عام للقياس المحاسبي للدخل </a:t>
                      </a:r>
                      <a:r>
                        <a:rPr lang="en-US" sz="1600" dirty="0" smtClean="0"/>
                        <a:t>&lt;&lt; </a:t>
                      </a:r>
                      <a:r>
                        <a:rPr lang="ar-SA" sz="1600" dirty="0" smtClean="0"/>
                        <a:t>عدم القدرة على قياس الكفاءة والفاعلية </a:t>
                      </a:r>
                      <a:endParaRPr lang="ar-SA" sz="16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وجود حافز للربح</a:t>
                      </a:r>
                    </a:p>
                    <a:p>
                      <a:pPr rtl="1"/>
                      <a:r>
                        <a:rPr lang="ar-SA" sz="1800" baseline="0" dirty="0" smtClean="0"/>
                        <a:t>*</a:t>
                      </a:r>
                      <a:r>
                        <a:rPr lang="ar-SA" sz="1600" baseline="0" dirty="0" smtClean="0"/>
                        <a:t> أدى الى </a:t>
                      </a:r>
                      <a:r>
                        <a:rPr lang="ar-SA" sz="1600" dirty="0" smtClean="0"/>
                        <a:t>وجود مؤشر عام للقياس المحاسبي للدخل </a:t>
                      </a:r>
                      <a:r>
                        <a:rPr lang="en-US" sz="1600" dirty="0" smtClean="0"/>
                        <a:t>&lt;&lt; </a:t>
                      </a:r>
                      <a:r>
                        <a:rPr lang="ar-SA" sz="1600" dirty="0" smtClean="0"/>
                        <a:t>القدرة على قياس الكفاءة والفاعلية </a:t>
                      </a:r>
                      <a:endParaRPr lang="ar-SA" sz="1600" dirty="0"/>
                    </a:p>
                  </a:txBody>
                  <a:tcPr/>
                </a:tc>
              </a:tr>
              <a:tr h="394843">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dirty="0" smtClean="0"/>
                        <a:t>السوق التنافسيه</a:t>
                      </a:r>
                    </a:p>
                    <a:p>
                      <a:pPr rtl="1"/>
                      <a:endParaRPr lang="ar-SA" dirty="0"/>
                    </a:p>
                  </a:txBody>
                  <a:tcPr/>
                </a:tc>
                <a:tc>
                  <a:txBody>
                    <a:bodyPr/>
                    <a:lstStyle/>
                    <a:p>
                      <a:pPr rtl="1"/>
                      <a:r>
                        <a:rPr lang="ar-SA" dirty="0" smtClean="0"/>
                        <a:t>عدم وجود حافز للربح </a:t>
                      </a:r>
                      <a:r>
                        <a:rPr lang="en-US" dirty="0" smtClean="0"/>
                        <a:t>&lt;&lt;</a:t>
                      </a:r>
                      <a:r>
                        <a:rPr lang="ar-SA" dirty="0" smtClean="0"/>
                        <a:t>عدم وجود سوق تنافسيه</a:t>
                      </a:r>
                    </a:p>
                    <a:p>
                      <a:pPr lvl="0"/>
                      <a:r>
                        <a:rPr lang="ar-SA" sz="1600" dirty="0" smtClean="0"/>
                        <a:t>* يترتب عليه ما يلي :</a:t>
                      </a:r>
                      <a:endParaRPr lang="en-US" sz="1600" dirty="0" smtClean="0"/>
                    </a:p>
                    <a:p>
                      <a:pPr lvl="0"/>
                      <a:r>
                        <a:rPr lang="ar-SA" sz="1600" dirty="0" smtClean="0"/>
                        <a:t>- لا علاقه بين يدفع من ضريبه و بين ما يتحصل عليه من خدمه</a:t>
                      </a:r>
                      <a:endParaRPr lang="en-US" sz="1600" dirty="0" smtClean="0"/>
                    </a:p>
                    <a:p>
                      <a:pPr lvl="0"/>
                      <a:r>
                        <a:rPr lang="ar-SA" sz="1600" dirty="0" smtClean="0"/>
                        <a:t>-</a:t>
                      </a:r>
                      <a:r>
                        <a:rPr lang="ar-SA" sz="1600" baseline="0" dirty="0" smtClean="0"/>
                        <a:t> </a:t>
                      </a:r>
                      <a:r>
                        <a:rPr lang="ar-SA" sz="1600" dirty="0" smtClean="0"/>
                        <a:t>لا رأس مال , لا ربح و لا خساره</a:t>
                      </a:r>
                      <a:endParaRPr lang="en-US" sz="1600" dirty="0" smtClean="0"/>
                    </a:p>
                    <a:p>
                      <a:pPr lvl="0"/>
                      <a:r>
                        <a:rPr lang="ar-SA" sz="1600" dirty="0" smtClean="0"/>
                        <a:t>- الحسابات الختاميه تظهر الايرادت العامه المحصله و المقدره</a:t>
                      </a:r>
                      <a:endParaRPr lang="en-US" sz="1600" dirty="0" smtClean="0"/>
                    </a:p>
                    <a:p>
                      <a:pPr lvl="0"/>
                      <a:r>
                        <a:rPr lang="ar-SA" sz="1600" dirty="0" smtClean="0"/>
                        <a:t>- الحسابات الختاميه تظهر النفقات</a:t>
                      </a:r>
                      <a:r>
                        <a:rPr lang="ar-SA" sz="1600" baseline="0" dirty="0" smtClean="0"/>
                        <a:t> </a:t>
                      </a:r>
                      <a:r>
                        <a:rPr lang="ar-SA" sz="1600" dirty="0" smtClean="0"/>
                        <a:t>الفعليه و الاعتمادات</a:t>
                      </a:r>
                      <a:endParaRPr lang="en-US" sz="1600" dirty="0" smtClean="0"/>
                    </a:p>
                    <a:p>
                      <a:pPr lvl="0"/>
                      <a:r>
                        <a:rPr lang="ar-SA" sz="1600" dirty="0" smtClean="0"/>
                        <a:t>-</a:t>
                      </a:r>
                      <a:r>
                        <a:rPr lang="ar-SA" sz="1600" baseline="0" dirty="0" smtClean="0"/>
                        <a:t> ا</a:t>
                      </a:r>
                      <a:r>
                        <a:rPr lang="ar-SA" sz="1600" dirty="0" smtClean="0"/>
                        <a:t>لفائض : يلغى استخدامه و لا يرحل لسنه تاليه </a:t>
                      </a:r>
                    </a:p>
                  </a:txBody>
                  <a:tcPr anchor="ctr"/>
                </a:tc>
                <a:tc>
                  <a:txBody>
                    <a:bodyPr/>
                    <a:lstStyle/>
                    <a:p>
                      <a:pPr rtl="1"/>
                      <a:r>
                        <a:rPr lang="ar-SA" dirty="0" smtClean="0"/>
                        <a:t>وجود حافز للربح</a:t>
                      </a:r>
                      <a:r>
                        <a:rPr lang="en-US" dirty="0" smtClean="0"/>
                        <a:t>&lt;&lt; </a:t>
                      </a:r>
                      <a:r>
                        <a:rPr lang="ar-SA" dirty="0" smtClean="0"/>
                        <a:t> خلق سوق تنافسية </a:t>
                      </a:r>
                      <a:endParaRPr lang="ar-SA" dirty="0"/>
                    </a:p>
                  </a:txBody>
                  <a:tcPr/>
                </a:tc>
              </a:tr>
            </a:tbl>
          </a:graphicData>
        </a:graphic>
      </p:graphicFrame>
      <p:sp>
        <p:nvSpPr>
          <p:cNvPr id="5" name="Footer Placeholder 4"/>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4846466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301</TotalTime>
  <Words>1496</Words>
  <Application>Microsoft Office PowerPoint</Application>
  <PresentationFormat>On-screen Show (4:3)</PresentationFormat>
  <Paragraphs>194</Paragraphs>
  <Slides>16</Slides>
  <Notes>12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بيئة المحاسبة الحكوميه </vt:lpstr>
      <vt:lpstr>الأجندة </vt:lpstr>
      <vt:lpstr> طبيعة الأنشطة الحكومية </vt:lpstr>
      <vt:lpstr> طبيعة الأنشطة الحكومية </vt:lpstr>
      <vt:lpstr> طبيعة الأنشطة الحكومية </vt:lpstr>
      <vt:lpstr> طبيعة الأنشطة الحكومية </vt:lpstr>
      <vt:lpstr> طبيعة الأنشطة الحكومية </vt:lpstr>
      <vt:lpstr>خصائص الأنشطة الحكومية</vt:lpstr>
      <vt:lpstr>خصائص الأنشطة الحكومية</vt:lpstr>
      <vt:lpstr>خصائص الأنشطة الحكومية</vt:lpstr>
      <vt:lpstr>طبيعة المحاسبه الحكوميه </vt:lpstr>
      <vt:lpstr>مستخدمي المعلومات المحاسبيه الحكوميه</vt:lpstr>
      <vt:lpstr>أهداف المحاسبه الحكوميه</vt:lpstr>
      <vt:lpstr>أهداف المحاسبه الحكوميه</vt:lpstr>
      <vt:lpstr>منهجية تطوير مبادئ المحاسبة الحكومية</vt:lpstr>
      <vt:lpstr>المصادر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بيئة المحاسبة الحكوميه</dc:title>
  <dc:creator>kayan albalawi</dc:creator>
  <cp:lastModifiedBy>kayan albalawi</cp:lastModifiedBy>
  <cp:revision>88</cp:revision>
  <dcterms:created xsi:type="dcterms:W3CDTF">2013-09-01T16:17:20Z</dcterms:created>
  <dcterms:modified xsi:type="dcterms:W3CDTF">2015-01-12T09:58:48Z</dcterms:modified>
</cp:coreProperties>
</file>