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32" r:id="rId2"/>
    <p:sldMasterId id="2147483768" r:id="rId3"/>
    <p:sldMasterId id="2147483786" r:id="rId4"/>
    <p:sldMasterId id="2147483803" r:id="rId5"/>
  </p:sldMasterIdLst>
  <p:notesMasterIdLst>
    <p:notesMasterId r:id="rId26"/>
  </p:notesMasterIdLst>
  <p:sldIdLst>
    <p:sldId id="264" r:id="rId6"/>
    <p:sldId id="258" r:id="rId7"/>
    <p:sldId id="265" r:id="rId8"/>
    <p:sldId id="288" r:id="rId9"/>
    <p:sldId id="282" r:id="rId10"/>
    <p:sldId id="267" r:id="rId11"/>
    <p:sldId id="283" r:id="rId12"/>
    <p:sldId id="269" r:id="rId13"/>
    <p:sldId id="270" r:id="rId14"/>
    <p:sldId id="271" r:id="rId15"/>
    <p:sldId id="284" r:id="rId16"/>
    <p:sldId id="285" r:id="rId17"/>
    <p:sldId id="273" r:id="rId18"/>
    <p:sldId id="274" r:id="rId19"/>
    <p:sldId id="275" r:id="rId20"/>
    <p:sldId id="276" r:id="rId21"/>
    <p:sldId id="286" r:id="rId22"/>
    <p:sldId id="280" r:id="rId23"/>
    <p:sldId id="281" r:id="rId24"/>
    <p:sldId id="287" r:id="rId25"/>
  </p:sldIdLst>
  <p:sldSz cx="9144000" cy="6858000" type="screen4x3"/>
  <p:notesSz cx="6858000" cy="9525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8FFE50-58FF-4333-B104-9F9211329EDA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714375"/>
            <a:ext cx="4762500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911857B-865F-48EA-8BCE-DB919DA6C3F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9635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578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6392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9542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3839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574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6913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13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6776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922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2343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9762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857B-865F-48EA-8BCE-DB919DA6C3F0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02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122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144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202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548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35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84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7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75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24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32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3118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550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76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52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098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40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43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21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034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05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87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2048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63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731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552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021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402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616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6328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992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266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9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71322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68064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3764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63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782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21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038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970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23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853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1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44105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136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43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869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416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29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277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89319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964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7005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1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66144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018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26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865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529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141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0643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180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540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376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9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49407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256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0142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8683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40351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202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3316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984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678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5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3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496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804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272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844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C93E-7AA7-4430-BBCC-59F66A277F9F}" type="datetimeFigureOut">
              <a:rPr lang="ar-SA" smtClean="0"/>
              <a:t>16/01/38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02B165-0821-4E50-B0D7-075A92655E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291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F3DC93E-7AA7-4430-BBCC-59F66A277F9F}" type="datetimeFigureOut">
              <a:rPr lang="ar-SA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16/01/38</a:t>
            </a:fld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B165-0821-4E50-B0D7-075A92655E43}" type="slidenum">
              <a:rPr lang="ar-S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202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outube.com/watch?v=73-5Tfyez8o" TargetMode="External"/><Relationship Id="rId4" Type="http://schemas.openxmlformats.org/officeDocument/2006/relationships/hyperlink" Target="http://www.youtube.com/watch?v=kzNIV0mTROU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73-5Tfyez8o" TargetMode="Externa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52688" y="1121296"/>
            <a:ext cx="9144000" cy="87099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/>
            </a:r>
            <a:br>
              <a:rPr lang="ar-SA" dirty="0"/>
            </a:br>
            <a:r>
              <a:rPr lang="ar-SA" dirty="0"/>
              <a:t> نظريات التعلم والتحكم الحركي</a:t>
            </a:r>
            <a:br>
              <a:rPr lang="ar-SA" dirty="0"/>
            </a:br>
            <a:r>
              <a:rPr lang="ar-SA" dirty="0"/>
              <a:t>في تعلم المهارات الحركية </a:t>
            </a:r>
            <a:r>
              <a:rPr lang="ar-SA" dirty="0" smtClean="0"/>
              <a:t>لطفل </a:t>
            </a:r>
            <a:r>
              <a:rPr lang="ar-SA" dirty="0"/>
              <a:t>ما قبل المدرسة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096" y="2564904"/>
            <a:ext cx="5302881" cy="348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نظرية إيفان بافلوف</a:t>
            </a:r>
            <a:endParaRPr lang="en-US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554285"/>
            <a:ext cx="8407893" cy="511118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9E4934"/>
                </a:solidFill>
              </a:rPr>
              <a:t>س: كيف يمكن تطبيق هذه النظرية في مجال التعلم الحركي؟</a:t>
            </a:r>
          </a:p>
          <a:p>
            <a:pPr marL="45718" indent="0">
              <a:buNone/>
            </a:pPr>
            <a:r>
              <a:rPr lang="ar-SA" sz="2400" b="1" dirty="0"/>
              <a:t>يتمكن الشخص من تعلم التصويب على الهدف في </a:t>
            </a:r>
            <a:r>
              <a:rPr lang="ar-SA" sz="2400" b="1" dirty="0">
                <a:solidFill>
                  <a:srgbClr val="3366FF"/>
                </a:solidFill>
              </a:rPr>
              <a:t>كرة القدم </a:t>
            </a:r>
            <a:r>
              <a:rPr lang="ar-SA" sz="2400" b="1" dirty="0"/>
              <a:t>وذلك باقترانه في مكان معين وعلى مسافة معينة٬ ومن خلال التدريب المستمر يستطيع اللاعب إتقان السلوك الحركي. </a:t>
            </a:r>
          </a:p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sz="2400" b="1" dirty="0"/>
              <a:t> ويمكن تطبيق هذه النظرية في مجال تعلم الحركة في تعليمة المهارت الحركية مثل </a:t>
            </a:r>
            <a:r>
              <a:rPr lang="ar-SA" sz="2400" b="1" dirty="0">
                <a:solidFill>
                  <a:srgbClr val="3366FF"/>
                </a:solidFill>
              </a:rPr>
              <a:t>القفز والجري و التسلق و النط في الأطواق.</a:t>
            </a:r>
            <a:endParaRPr lang="ar-SA" sz="2800" b="1" u="sng" dirty="0">
              <a:solidFill>
                <a:srgbClr val="3366FF"/>
              </a:solidFill>
            </a:endParaRPr>
          </a:p>
          <a:p>
            <a:pPr marL="45718" indent="0">
              <a:buNone/>
            </a:pPr>
            <a:r>
              <a:rPr lang="ar-SA" sz="2800" b="1" u="sng" dirty="0">
                <a:solidFill>
                  <a:srgbClr val="3366FF"/>
                </a:solidFill>
              </a:rPr>
              <a:t>من خلال: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١- تكرار السلوك المرغوب وتعزيزه حتى لا ينطفئ.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٢- إثراء البيئة.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وذلك لحدوث المثير ثم الاستجابة السريعة لتعلم </a:t>
            </a:r>
            <a:r>
              <a:rPr lang="ar-SA" sz="2400" b="1" dirty="0">
                <a:solidFill>
                  <a:srgbClr val="534949"/>
                </a:solidFill>
              </a:rPr>
              <a:t>المهارة الحركية المقصودة.</a:t>
            </a:r>
            <a:endParaRPr lang="en-US" sz="2400" b="1" dirty="0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6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7055380" cy="140053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FFC000"/>
                </a:solidFill>
              </a:rPr>
              <a:t>اكدت النظرية على ضرورة التعزيز </a:t>
            </a:r>
            <a:br>
              <a:rPr lang="ar-SA" dirty="0" smtClean="0">
                <a:solidFill>
                  <a:srgbClr val="FFC000"/>
                </a:solidFill>
              </a:rPr>
            </a:br>
            <a:r>
              <a:rPr lang="ar-SA" dirty="0" smtClean="0">
                <a:solidFill>
                  <a:srgbClr val="FFC000"/>
                </a:solidFill>
              </a:rPr>
              <a:t>كعامل مهم جدا في حدوث التعلم</a:t>
            </a:r>
            <a:endParaRPr lang="ar-SA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u="sng" dirty="0" smtClean="0">
                <a:solidFill>
                  <a:srgbClr val="002060"/>
                </a:solidFill>
              </a:rPr>
              <a:t>كيف يمكن ذلك </a:t>
            </a:r>
            <a:r>
              <a:rPr lang="ar-SA" sz="3200" u="sng" dirty="0" smtClean="0">
                <a:solidFill>
                  <a:schemeClr val="bg1"/>
                </a:solidFill>
              </a:rPr>
              <a:t>؟؟ </a:t>
            </a:r>
            <a:endParaRPr lang="ar-SA" sz="32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1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4437112"/>
            <a:ext cx="6324600" cy="1645920"/>
          </a:xfrm>
        </p:spPr>
        <p:txBody>
          <a:bodyPr/>
          <a:lstStyle/>
          <a:p>
            <a:pPr algn="ctr"/>
            <a:r>
              <a:rPr lang="ar-SA" b="0" dirty="0" smtClean="0">
                <a:solidFill>
                  <a:schemeClr val="bg1"/>
                </a:solidFill>
                <a:effectLst/>
              </a:rPr>
              <a:t>تطبيق </a:t>
            </a:r>
            <a:r>
              <a:rPr lang="ar-SA" b="0" dirty="0">
                <a:solidFill>
                  <a:schemeClr val="bg1"/>
                </a:solidFill>
                <a:effectLst/>
              </a:rPr>
              <a:t>نظرية ثورندايك </a:t>
            </a:r>
            <a:r>
              <a:rPr lang="ar-SA" b="0" dirty="0" smtClean="0">
                <a:solidFill>
                  <a:schemeClr val="bg1"/>
                </a:solidFill>
                <a:effectLst/>
              </a:rPr>
              <a:t/>
            </a:r>
            <a:br>
              <a:rPr lang="ar-SA" b="0" dirty="0" smtClean="0">
                <a:solidFill>
                  <a:schemeClr val="bg1"/>
                </a:solidFill>
                <a:effectLst/>
              </a:rPr>
            </a:br>
            <a:r>
              <a:rPr lang="ar-SA" b="0" dirty="0" smtClean="0">
                <a:solidFill>
                  <a:schemeClr val="bg1"/>
                </a:solidFill>
                <a:effectLst/>
              </a:rPr>
              <a:t>(</a:t>
            </a:r>
            <a:r>
              <a:rPr lang="ar-SA" b="0" dirty="0">
                <a:solidFill>
                  <a:schemeClr val="bg1"/>
                </a:solidFill>
                <a:effectLst/>
              </a:rPr>
              <a:t>المحاولة </a:t>
            </a:r>
            <a:r>
              <a:rPr lang="ar-SA" b="0" dirty="0" smtClean="0">
                <a:solidFill>
                  <a:schemeClr val="bg1"/>
                </a:solidFill>
                <a:effectLst/>
              </a:rPr>
              <a:t>والخطأ)</a:t>
            </a:r>
            <a:endParaRPr lang="en-US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908720"/>
            <a:ext cx="2949222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42958"/>
            <a:ext cx="8381260" cy="1054394"/>
          </a:xfrm>
        </p:spPr>
        <p:txBody>
          <a:bodyPr/>
          <a:lstStyle/>
          <a:p>
            <a:r>
              <a:rPr lang="ar-SA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1" y="1535626"/>
            <a:ext cx="8407893" cy="487081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1CB382"/>
                </a:solidFill>
              </a:rPr>
              <a:t>التعلم عند ثورندايك</a:t>
            </a:r>
            <a:r>
              <a:rPr lang="en-US" sz="2800" b="1" dirty="0">
                <a:solidFill>
                  <a:srgbClr val="1CB382"/>
                </a:solidFill>
              </a:rPr>
              <a:t>:</a:t>
            </a:r>
          </a:p>
          <a:p>
            <a:pPr marL="45718" indent="0">
              <a:buNone/>
            </a:pPr>
            <a:r>
              <a:rPr lang="ar-SA" sz="2400" b="1" dirty="0">
                <a:solidFill>
                  <a:srgbClr val="C31F3B"/>
                </a:solidFill>
              </a:rPr>
              <a:t>(يحدث عن المحاولة والخطأ في الوصول الى هدف معين )</a:t>
            </a:r>
            <a:endParaRPr lang="en-US" sz="2400" b="1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400" b="1" dirty="0"/>
              <a:t>و تركز هذه النظرية على أن التعلم هو تغير في السلوك الملحوظ, و الناتج عن الاستجابات للمثيرات الخارجية في البيئة.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 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ويمكن تطبيق هذه النظرية في المواقف التعليمية, سواء تعليم مهارة حركية أو مهمة حركية, فعن طريق المحاولة و الخطأ ولاسيما عند الممارسة الاولى للواجب الحركي يتعلم الفرد العديد من المهارات الحركية بهذا الاسلوب.</a:t>
            </a:r>
          </a:p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sz="2800" b="1" dirty="0">
                <a:solidFill>
                  <a:srgbClr val="1CB382"/>
                </a:solidFill>
              </a:rPr>
              <a:t>وعن طريق ذلك يتم تعلم العديد من المهارات الحركية: </a:t>
            </a:r>
          </a:p>
          <a:p>
            <a:pPr marL="45718" indent="0">
              <a:buNone/>
            </a:pPr>
            <a:r>
              <a:rPr lang="ar-SA" sz="2400" b="1" dirty="0"/>
              <a:t>الرمى, القفز, السباحة .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69" y="201732"/>
            <a:ext cx="1636022" cy="185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تجربة ثورندايك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5939" y="1807334"/>
            <a:ext cx="4802385" cy="34632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68154" y="5756568"/>
            <a:ext cx="5666644" cy="92333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endParaRPr lang="ar-SA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://www.youtube.com/watch?v=</a:t>
            </a:r>
            <a:r>
              <a:rPr lang="en-US" dirty="0" smtClean="0">
                <a:hlinkClick r:id="rId4"/>
              </a:rPr>
              <a:t>kzNIV0mTROU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707132" y="5571902"/>
            <a:ext cx="2526642" cy="369328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algn="r"/>
            <a:r>
              <a:rPr lang="ar-SA" dirty="0">
                <a:hlinkClick r:id="rId5"/>
              </a:rPr>
              <a:t>لعرض مقطع فيديو عن التجربة:</a:t>
            </a:r>
          </a:p>
        </p:txBody>
      </p:sp>
    </p:spTree>
    <p:extLst>
      <p:ext uri="{BB962C8B-B14F-4D97-AF65-F5344CB8AC3E}">
        <p14:creationId xmlns:p14="http://schemas.microsoft.com/office/powerpoint/2010/main" val="7861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قانون الاستعداد و الممارسة و التدريب</a:t>
            </a:r>
            <a:r>
              <a:rPr lang="en-US" sz="2800" b="1" u="sng" dirty="0">
                <a:solidFill>
                  <a:srgbClr val="1CB382"/>
                </a:solidFill>
              </a:rPr>
              <a:t>:</a:t>
            </a:r>
            <a:endParaRPr lang="en-US" sz="2400" b="1" dirty="0"/>
          </a:p>
          <a:p>
            <a:pPr marL="45718" indent="0">
              <a:buNone/>
            </a:pPr>
            <a:r>
              <a:rPr lang="ar-SA" sz="2400" b="1" dirty="0"/>
              <a:t>طبقاً لهذه النظرية يؤكد ثورندايك على أن: </a:t>
            </a:r>
            <a:r>
              <a:rPr lang="ar-SA" sz="2400" b="1" dirty="0">
                <a:solidFill>
                  <a:srgbClr val="C31F3B"/>
                </a:solidFill>
              </a:rPr>
              <a:t>الفرد لايستطيع تعلم مهارة مركبة أو معقدة إلا اذا كان لديه استعداد كامل ولديه الرغبة في التعلم, و النضج البدني أيضاً.</a:t>
            </a:r>
            <a:endParaRPr lang="ar-SA" sz="2400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400" b="1" dirty="0"/>
              <a:t>ويوكد على تعلم المهارة من خلال التدريب و الممارسة حتى يتم الارتباط بين المثير و الاستجابة.</a:t>
            </a:r>
            <a:endParaRPr lang="ar-SA" sz="2400" dirty="0"/>
          </a:p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ونلخص من هذه النظرية في أن التعلم يتم:ـ</a:t>
            </a:r>
            <a:endParaRPr lang="ar-SA" sz="2400" u="sng" dirty="0"/>
          </a:p>
          <a:p>
            <a:pPr marL="45718" indent="0">
              <a:buNone/>
            </a:pPr>
            <a:r>
              <a:rPr lang="ar-SA" sz="2400" b="1" dirty="0"/>
              <a:t>1. عندما تحدث الاستجابة الصحيحة التي تتبع مثير معين.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2. حدوث التعلم من خلال الملاحظة الحسية للمتعلم خلال فترات زمنية.</a:t>
            </a:r>
            <a:endParaRPr lang="en-US" sz="2400" dirty="0"/>
          </a:p>
          <a:p>
            <a:pPr marL="45718" indent="0">
              <a:buNone/>
            </a:pPr>
            <a:r>
              <a:rPr lang="ar-SA" sz="2400" b="1" dirty="0"/>
              <a:t>3. يعتمد التعلم على أسلوب التعزيز.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0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95127"/>
            <a:ext cx="8381260" cy="1054394"/>
          </a:xfrm>
        </p:spPr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>
              <a:solidFill>
                <a:srgbClr val="1CB38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638" y="1719072"/>
            <a:ext cx="8690255" cy="4407408"/>
          </a:xfrm>
        </p:spPr>
        <p:txBody>
          <a:bodyPr/>
          <a:lstStyle/>
          <a:p>
            <a:pPr marL="45718" indent="0">
              <a:buNone/>
            </a:pPr>
            <a:endParaRPr lang="ar-SA" sz="2400" b="1" u="sng" dirty="0">
              <a:solidFill>
                <a:srgbClr val="1CB382"/>
              </a:solidFill>
            </a:endParaRPr>
          </a:p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من أهم التطبيقات التربوية لهذه النظرية في مجال التعلم الحركي للمهارت:-</a:t>
            </a:r>
          </a:p>
          <a:p>
            <a:pPr marL="45718" indent="0">
              <a:buNone/>
            </a:pPr>
            <a:endParaRPr lang="ar-SA" b="1" u="sng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 شعور المتعلم بالسرور و الرضا.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التركيز على الأداء العملي لانه أكثر فاعلية في النمو التربوي.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ضرورة التدرج في التعلم من السهل الى الصعب.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توفير الفرصة الكافية في التعلم ولاسيما في تعلم المهارات الحركية للطفل.</a:t>
            </a:r>
          </a:p>
          <a:p>
            <a:pPr marL="4571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4293096"/>
            <a:ext cx="6324600" cy="1645920"/>
          </a:xfrm>
        </p:spPr>
        <p:txBody>
          <a:bodyPr/>
          <a:lstStyle/>
          <a:p>
            <a:pPr algn="ctr"/>
            <a:r>
              <a:rPr lang="ar-SA" b="0" dirty="0" smtClean="0">
                <a:solidFill>
                  <a:schemeClr val="bg1"/>
                </a:solidFill>
                <a:effectLst/>
              </a:rPr>
              <a:t>تطبيق </a:t>
            </a:r>
            <a:r>
              <a:rPr lang="ar-SA" b="0" dirty="0">
                <a:solidFill>
                  <a:schemeClr val="bg1"/>
                </a:solidFill>
                <a:effectLst/>
              </a:rPr>
              <a:t>نظرية كلارك </a:t>
            </a:r>
            <a:r>
              <a:rPr lang="ar-SA" b="0" dirty="0" smtClean="0">
                <a:solidFill>
                  <a:schemeClr val="bg1"/>
                </a:solidFill>
                <a:effectLst/>
              </a:rPr>
              <a:t>هل</a:t>
            </a:r>
            <a:br>
              <a:rPr lang="ar-SA" b="0" dirty="0" smtClean="0">
                <a:solidFill>
                  <a:schemeClr val="bg1"/>
                </a:solidFill>
                <a:effectLst/>
              </a:rPr>
            </a:br>
            <a:r>
              <a:rPr lang="ar-SA" b="0" dirty="0" smtClean="0">
                <a:solidFill>
                  <a:schemeClr val="bg1"/>
                </a:solidFill>
                <a:effectLst/>
              </a:rPr>
              <a:t>(</a:t>
            </a:r>
            <a:r>
              <a:rPr lang="ar-SA" b="0" dirty="0">
                <a:solidFill>
                  <a:schemeClr val="bg1"/>
                </a:solidFill>
                <a:effectLst/>
              </a:rPr>
              <a:t>التعزيز)</a:t>
            </a:r>
            <a:endParaRPr lang="en-US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980728"/>
            <a:ext cx="2868719" cy="321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97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9951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421A6F"/>
                </a:solidFill>
              </a:rPr>
              <a:t>طبقا لنظرية (هل) فإن..</a:t>
            </a:r>
          </a:p>
          <a:p>
            <a:pPr marL="45718" indent="0">
              <a:buNone/>
            </a:pPr>
            <a:r>
              <a:rPr lang="ar-SA" sz="2800" b="1" dirty="0">
                <a:solidFill>
                  <a:srgbClr val="C31F3B"/>
                </a:solidFill>
              </a:rPr>
              <a:t> التعليم يحدث نتيجة تكيف الفرد مع البيئة التي يعيش فيها</a:t>
            </a:r>
          </a:p>
          <a:p>
            <a:pPr marL="45718" indent="0">
              <a:buNone/>
            </a:pPr>
            <a:endParaRPr lang="ar-SA" sz="2800" b="1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800" b="1" dirty="0"/>
              <a:t> أي أن التعلم هو اكتساب مثير بناء على استجابة جديدة بدون وجود رابط بينهما في الموقف التعليمي , بل على وجود دافع قوي للتعلم, </a:t>
            </a:r>
          </a:p>
          <a:p>
            <a:pPr marL="45718" indent="0">
              <a:buNone/>
            </a:pPr>
            <a:r>
              <a:rPr lang="ar-SA" sz="2800" b="1" dirty="0"/>
              <a:t>لذلك يجب أن يكون التكرار مصحوبا بحالات </a:t>
            </a:r>
            <a:r>
              <a:rPr lang="ar-SA" sz="2800" b="1" dirty="0">
                <a:solidFill>
                  <a:srgbClr val="1CB382"/>
                </a:solidFill>
              </a:rPr>
              <a:t>التعزيز.</a:t>
            </a:r>
            <a:endParaRPr lang="ar-SA" sz="2800" b="1" dirty="0"/>
          </a:p>
          <a:p>
            <a:pPr marL="45718" indent="0">
              <a:buNone/>
            </a:pPr>
            <a:endParaRPr lang="ar-SA" sz="2800" dirty="0"/>
          </a:p>
          <a:p>
            <a:pPr marL="45718" indent="0">
              <a:buNone/>
            </a:pPr>
            <a:r>
              <a:rPr lang="ar-SA" sz="2800" b="1" dirty="0"/>
              <a:t>اما عندما تحدث الاستجابة </a:t>
            </a:r>
            <a:r>
              <a:rPr lang="ar-SA" sz="2800" b="1" dirty="0">
                <a:solidFill>
                  <a:srgbClr val="1CB382"/>
                </a:solidFill>
              </a:rPr>
              <a:t>بدون تعزيز </a:t>
            </a:r>
            <a:r>
              <a:rPr lang="ar-SA" sz="2800" b="1" dirty="0"/>
              <a:t>فان قوتها تضعف, حتى تزول او تنتهي.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476672"/>
            <a:ext cx="1341236" cy="149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9951"/>
          </a:xfrm>
        </p:spPr>
        <p:txBody>
          <a:bodyPr>
            <a:normAutofit/>
          </a:bodyPr>
          <a:lstStyle/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b="1" u="sng" dirty="0">
                <a:solidFill>
                  <a:srgbClr val="421A6F"/>
                </a:solidFill>
              </a:rPr>
              <a:t>وتؤكد هذه النظرية على:</a:t>
            </a:r>
          </a:p>
          <a:p>
            <a:pPr marL="45718" indent="0">
              <a:buNone/>
            </a:pPr>
            <a:endParaRPr lang="ar-SA" b="1" u="sng" dirty="0">
              <a:solidFill>
                <a:srgbClr val="421A6F"/>
              </a:solidFill>
            </a:endParaRPr>
          </a:p>
          <a:p>
            <a:pPr marL="45718" indent="0">
              <a:buNone/>
            </a:pPr>
            <a:r>
              <a:rPr lang="ar-SA" b="1" dirty="0"/>
              <a:t> أهمية العوامل البيئية التي يتعرض لها المتعلم،</a:t>
            </a:r>
          </a:p>
          <a:p>
            <a:pPr marL="45718" indent="0">
              <a:buNone/>
            </a:pPr>
            <a:r>
              <a:rPr lang="ar-SA" b="1" dirty="0"/>
              <a:t> </a:t>
            </a:r>
            <a:r>
              <a:rPr lang="ar-SA" b="1" dirty="0">
                <a:solidFill>
                  <a:srgbClr val="1CB382"/>
                </a:solidFill>
              </a:rPr>
              <a:t>فالتعليم ماهو إلا تغير في السلوك !</a:t>
            </a:r>
            <a:endParaRPr lang="ar-SA" b="1" dirty="0"/>
          </a:p>
          <a:p>
            <a:pPr marL="45718" indent="0">
              <a:buNone/>
            </a:pPr>
            <a:r>
              <a:rPr lang="ar-SA" b="1" dirty="0"/>
              <a:t>وقوة التعلم تتوقف إلى حد كبير على قوة التعزيز.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سيتم مناقشتة لهذا اليوم </a:t>
            </a:r>
            <a:endParaRPr lang="ar-S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15616" y="1825625"/>
            <a:ext cx="3097036" cy="307874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توصيف المقرر</a:t>
            </a:r>
          </a:p>
          <a:p>
            <a:r>
              <a:rPr lang="ar-SA" sz="2400" b="1" dirty="0" smtClean="0"/>
              <a:t>نظرية </a:t>
            </a:r>
            <a:r>
              <a:rPr lang="ar-SA" sz="2400" b="1" dirty="0"/>
              <a:t>ايفان بافلوف (التعلم الشرطي الكلاسيكي</a:t>
            </a:r>
            <a:r>
              <a:rPr lang="ar-SA" sz="2400" b="1" dirty="0" smtClean="0"/>
              <a:t>)</a:t>
            </a:r>
          </a:p>
          <a:p>
            <a:pPr marL="0" indent="0">
              <a:buNone/>
            </a:pPr>
            <a:endParaRPr lang="ar-SA" sz="2400" b="1" dirty="0"/>
          </a:p>
          <a:p>
            <a:r>
              <a:rPr lang="ar-SA" sz="2400" b="1" dirty="0" smtClean="0"/>
              <a:t>نظرية </a:t>
            </a:r>
            <a:r>
              <a:rPr lang="ar-SA" sz="2400" b="1" dirty="0"/>
              <a:t>ثورندايك (المحاولة والخطأ</a:t>
            </a:r>
            <a:r>
              <a:rPr lang="ar-SA" sz="2400" b="1" dirty="0" smtClean="0"/>
              <a:t>)</a:t>
            </a:r>
          </a:p>
          <a:p>
            <a:pPr marL="0" indent="0">
              <a:buNone/>
            </a:pPr>
            <a:endParaRPr lang="ar-SA" sz="2400" b="1" dirty="0"/>
          </a:p>
          <a:p>
            <a:r>
              <a:rPr lang="ar-SA" sz="2400" b="1" dirty="0" smtClean="0"/>
              <a:t>نظرية </a:t>
            </a:r>
            <a:r>
              <a:rPr lang="ar-SA" sz="2400" b="1" dirty="0"/>
              <a:t>كلارك هل (التعزيز</a:t>
            </a:r>
            <a:r>
              <a:rPr lang="ar-SA" sz="2400" b="1" dirty="0" smtClean="0"/>
              <a:t>)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نشاط جماعي </a:t>
            </a:r>
            <a:endParaRPr lang="ar-SA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117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697038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7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620838"/>
            <a:ext cx="8605838" cy="5237162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dirty="0"/>
              <a:t>تعتبر </a:t>
            </a:r>
            <a:r>
              <a:rPr lang="ar-SA" sz="2400" b="1" dirty="0">
                <a:solidFill>
                  <a:srgbClr val="1CB382"/>
                </a:solidFill>
              </a:rPr>
              <a:t>النظريات الترابطية </a:t>
            </a:r>
            <a:r>
              <a:rPr lang="ar-SA" sz="2400" b="1" dirty="0"/>
              <a:t>من أهم النظريات المفسرة للسلوك الحركي, وتقوم على أساس وجود مثير ما واستجابة معينة, و تتم عملية التعلم </a:t>
            </a:r>
            <a:r>
              <a:rPr lang="ar-SA" sz="2400" b="1" u="sng" dirty="0">
                <a:solidFill>
                  <a:srgbClr val="1CB382"/>
                </a:solidFill>
              </a:rPr>
              <a:t>نتيجة حدوث ارتباط بين المثير و الاستجابة.</a:t>
            </a:r>
          </a:p>
          <a:p>
            <a:pPr marL="45718" indent="0">
              <a:buNone/>
            </a:pPr>
            <a:r>
              <a:rPr lang="ar-SA" b="1" dirty="0">
                <a:solidFill>
                  <a:schemeClr val="accent6">
                    <a:lumMod val="50000"/>
                  </a:schemeClr>
                </a:solidFill>
              </a:rPr>
              <a:t>وفيما يأتي عرض بعض النظريات التي تفسر السلوك الحركي المتعلم وبيان أثرها على تعليم المهارة الحركية لطفل ماقبل </a:t>
            </a:r>
            <a:r>
              <a:rPr lang="ar-SA" b="1" dirty="0" err="1">
                <a:solidFill>
                  <a:schemeClr val="accent6">
                    <a:lumMod val="50000"/>
                  </a:schemeClr>
                </a:solidFill>
              </a:rPr>
              <a:t>المدرسة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ar-SA" sz="2400" b="1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1. نظرية ايفان بافلوف (التعلم الشرطي الكلاسيكي)</a:t>
            </a:r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2. نظرية ثورندايك (المحاولة والخطأ)</a:t>
            </a:r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3.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نظرية كلارك هل (التعزيز)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ماذا يعني لك ؟!!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الاستجابة </a:t>
            </a:r>
            <a:endParaRPr lang="ar-SA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المثير 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2846178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357301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4000" dirty="0"/>
              <a:t>تطبيق نظرية إيفان بافلوف</a:t>
            </a:r>
            <a:br>
              <a:rPr lang="ar-SA" sz="4000" dirty="0"/>
            </a:br>
            <a:r>
              <a:rPr lang="ar-SA" sz="4000" dirty="0"/>
              <a:t>(التعلم الشرطي الكلاسيكي)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-575202"/>
            <a:ext cx="4785775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3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82000" cy="914400"/>
          </a:xfrm>
        </p:spPr>
        <p:txBody>
          <a:bodyPr/>
          <a:lstStyle/>
          <a:p>
            <a:r>
              <a:rPr lang="ar-SA" sz="3600" b="1" dirty="0">
                <a:solidFill>
                  <a:srgbClr val="FF0000"/>
                </a:solidFill>
              </a:rPr>
              <a:t>نظرية إيفان بافلوف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884691"/>
            <a:ext cx="8407893" cy="4575700"/>
          </a:xfrm>
        </p:spPr>
        <p:txBody>
          <a:bodyPr>
            <a:noAutofit/>
          </a:bodyPr>
          <a:lstStyle/>
          <a:p>
            <a:pPr marL="45718" indent="0">
              <a:buNone/>
            </a:pPr>
            <a:r>
              <a:rPr lang="ar-SA" sz="2800" b="1" u="sng" dirty="0"/>
              <a:t>يرى بافلوف أن التعلم عبارة عن:</a:t>
            </a:r>
          </a:p>
          <a:p>
            <a:pPr marL="45718" indent="0">
              <a:buNone/>
            </a:pPr>
            <a:endParaRPr lang="ar-SA" sz="2400" b="1" u="sng" dirty="0"/>
          </a:p>
          <a:p>
            <a:pPr marL="45718" indent="0"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>
                <a:solidFill>
                  <a:srgbClr val="3366FF"/>
                </a:solidFill>
              </a:rPr>
              <a:t>مجموعة من الاستجابات الشرطية مرتبطة بوجود مثير ما.</a:t>
            </a:r>
          </a:p>
          <a:p>
            <a:pPr marL="45718" indent="0">
              <a:buNone/>
            </a:pPr>
            <a:r>
              <a:rPr lang="ar-SA" sz="2800" b="1" dirty="0"/>
              <a:t>وإذا تكرر المثير تحدث الاستجابة.</a:t>
            </a:r>
          </a:p>
          <a:p>
            <a:pPr marL="45718" indent="0">
              <a:buNone/>
            </a:pP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وأكد ذلك عن طريق العديد من التجارب على الكلاب.</a:t>
            </a:r>
          </a:p>
          <a:p>
            <a:pPr marL="45718" indent="0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u="sng" dirty="0"/>
              <a:t>وقد استند بافلوف في تفسيرة للتعلم إلى :</a:t>
            </a:r>
            <a:endParaRPr lang="ar-SA" sz="2800" dirty="0"/>
          </a:p>
          <a:p>
            <a:pPr marL="45718" indent="0">
              <a:buNone/>
            </a:pPr>
            <a:r>
              <a:rPr lang="ar-SA" sz="2800" b="1" dirty="0"/>
              <a:t>التكرار و التعزيز أو التدعيم – الانطفاء والاسترجاع التلقائي.</a:t>
            </a:r>
          </a:p>
          <a:p>
            <a:pPr marL="45718" indent="0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86589">
            <a:off x="443366" y="3300371"/>
            <a:ext cx="1654960" cy="174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03848" y="260648"/>
            <a:ext cx="3008313" cy="1162050"/>
          </a:xfrm>
        </p:spPr>
        <p:txBody>
          <a:bodyPr/>
          <a:lstStyle/>
          <a:p>
            <a:pPr algn="ctr"/>
            <a:r>
              <a:rPr lang="ar-SA" sz="3600" dirty="0"/>
              <a:t>تجربة بافلوف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979712" y="6021288"/>
            <a:ext cx="5005850" cy="59387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ar-SA" dirty="0" smtClean="0">
                <a:solidFill>
                  <a:schemeClr val="tx1"/>
                </a:solidFill>
                <a:hlinkClick r:id="rId2"/>
              </a:rPr>
              <a:t>لعرض مقطع فيديو عن التجربة:</a:t>
            </a: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://www.youtube.com/watch?v=73-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5Tfyez8o</a:t>
            </a:r>
            <a:endParaRPr lang="ar-SA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22698"/>
            <a:ext cx="6391021" cy="4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l="4712" r="4738"/>
          <a:stretch/>
        </p:blipFill>
        <p:spPr>
          <a:xfrm>
            <a:off x="1691680" y="1484784"/>
            <a:ext cx="6167701" cy="4982026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347864" y="260648"/>
            <a:ext cx="3008313" cy="1162050"/>
          </a:xfrm>
        </p:spPr>
        <p:txBody>
          <a:bodyPr/>
          <a:lstStyle/>
          <a:p>
            <a:pPr algn="ctr"/>
            <a:r>
              <a:rPr lang="ar-SA" sz="3600" dirty="0"/>
              <a:t>تجربة بافلوف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6737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نظرية إيفان بافلوف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u="sng" dirty="0">
                <a:solidFill>
                  <a:srgbClr val="C31F3B"/>
                </a:solidFill>
              </a:rPr>
              <a:t>ولهذه النظرية عدة شروط:ـ</a:t>
            </a:r>
          </a:p>
          <a:p>
            <a:pPr marL="45718" indent="0">
              <a:buNone/>
            </a:pPr>
            <a:endParaRPr lang="ar-SA" sz="2400" u="sng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1- اقتران المثير الطبيعي بالمثير الجديد اقتراناً زمنياً٬ حيث يظهر المثير الطبيعي ثم المثير الجديد.</a:t>
            </a:r>
            <a:endParaRPr lang="ar-SA" sz="2800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2- تكرار اقتران المثير الشرطي بالمثير الطبيعي عدة مرات كي تقوى الرابطة بين المثير والاستجابة الشرطية.</a:t>
            </a:r>
            <a:endParaRPr lang="ar-SA" sz="2800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3- ضرورة وجود دافع قوي لحدوث التعلم.</a:t>
            </a:r>
          </a:p>
          <a:p>
            <a:pPr marL="45718" indent="0">
              <a:lnSpc>
                <a:spcPct val="130000"/>
              </a:lnSpc>
              <a:buNone/>
            </a:pPr>
            <a:endParaRPr lang="ar-SA" sz="2400" b="1" dirty="0"/>
          </a:p>
          <a:p>
            <a:pPr marL="45718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00" y="365126"/>
            <a:ext cx="2334970" cy="236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2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615</Words>
  <Application>Microsoft Office PowerPoint</Application>
  <PresentationFormat>On-screen Show (4:3)</PresentationFormat>
  <Paragraphs>113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Calibri</vt:lpstr>
      <vt:lpstr>Calibri Light</vt:lpstr>
      <vt:lpstr>Century Gothic</vt:lpstr>
      <vt:lpstr>Tahoma</vt:lpstr>
      <vt:lpstr>Times New Roman</vt:lpstr>
      <vt:lpstr>Trebuchet MS</vt:lpstr>
      <vt:lpstr>Wingdings 3</vt:lpstr>
      <vt:lpstr>Office Theme</vt:lpstr>
      <vt:lpstr>Ion</vt:lpstr>
      <vt:lpstr>2_Ion</vt:lpstr>
      <vt:lpstr>Facet</vt:lpstr>
      <vt:lpstr>1_Ion</vt:lpstr>
      <vt:lpstr>  نظريات التعلم والتحكم الحركي في تعلم المهارات الحركية لطفل ما قبل المدرسة</vt:lpstr>
      <vt:lpstr>ما سيتم مناقشتة لهذا اليوم </vt:lpstr>
      <vt:lpstr>PowerPoint Presentation</vt:lpstr>
      <vt:lpstr>ماذا يعني لك ؟!!</vt:lpstr>
      <vt:lpstr>PowerPoint Presentation</vt:lpstr>
      <vt:lpstr>نظرية إيفان بافلوف</vt:lpstr>
      <vt:lpstr>تجربة بافلوف</vt:lpstr>
      <vt:lpstr>تجربة بافلوف</vt:lpstr>
      <vt:lpstr>نظرية إيفان بافلوف</vt:lpstr>
      <vt:lpstr>نظرية إيفان بافلوف</vt:lpstr>
      <vt:lpstr>اكدت النظرية على ضرورة التعزيز  كعامل مهم جدا في حدوث التعلم</vt:lpstr>
      <vt:lpstr>تطبيق نظرية ثورندايك  (المحاولة والخطأ)</vt:lpstr>
      <vt:lpstr>نظرية ثورندايك </vt:lpstr>
      <vt:lpstr> تجربة ثورندايك</vt:lpstr>
      <vt:lpstr>نظرية ثورندايك </vt:lpstr>
      <vt:lpstr>نظرية ثورندايك </vt:lpstr>
      <vt:lpstr>تطبيق نظرية كلارك هل (التعزيز)</vt:lpstr>
      <vt:lpstr>نظرية كلارك هل</vt:lpstr>
      <vt:lpstr>نظرية كلارك هل</vt:lpstr>
      <vt:lpstr>نشاط جماعي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نظريات التعلم والتحكم الحركي في تعلم المهارات الحركية لطفل ما قبل المدرسة</dc:title>
  <dc:creator>areej</dc:creator>
  <cp:lastModifiedBy>Lena Alkhuraiji</cp:lastModifiedBy>
  <cp:revision>28</cp:revision>
  <cp:lastPrinted>2016-10-17T12:52:18Z</cp:lastPrinted>
  <dcterms:created xsi:type="dcterms:W3CDTF">2016-02-16T17:45:03Z</dcterms:created>
  <dcterms:modified xsi:type="dcterms:W3CDTF">2016-10-17T19:00:46Z</dcterms:modified>
</cp:coreProperties>
</file>