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2" r:id="rId7"/>
    <p:sldId id="263" r:id="rId8"/>
    <p:sldId id="260" r:id="rId9"/>
    <p:sldId id="264" r:id="rId10"/>
    <p:sldId id="274" r:id="rId11"/>
    <p:sldId id="265" r:id="rId12"/>
    <p:sldId id="266" r:id="rId13"/>
    <p:sldId id="267" r:id="rId14"/>
    <p:sldId id="268" r:id="rId15"/>
    <p:sldId id="269" r:id="rId16"/>
    <p:sldId id="272" r:id="rId17"/>
    <p:sldId id="270" r:id="rId18"/>
    <p:sldId id="271" r:id="rId19"/>
    <p:sldId id="27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9" d="100"/>
          <a:sy n="89" d="100"/>
        </p:scale>
        <p:origin x="-43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913774" y="3051012"/>
            <a:ext cx="5106027" cy="2740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6172200" y="3051012"/>
            <a:ext cx="5105401" cy="2740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11/6/2017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P9s4MhPATZ0"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u="sng" dirty="0" smtClean="0"/>
              <a:t> </a:t>
            </a:r>
            <a:r>
              <a:rPr lang="ar-SA" b="1" dirty="0"/>
              <a:t>نظريات التنمية الكلاسيكية والليبرالية المحدثة</a:t>
            </a:r>
            <a:endParaRPr lang="en-US" dirty="0"/>
          </a:p>
        </p:txBody>
      </p:sp>
      <p:sp>
        <p:nvSpPr>
          <p:cNvPr id="3" name="عنوان فرعي 2"/>
          <p:cNvSpPr>
            <a:spLocks noGrp="1"/>
          </p:cNvSpPr>
          <p:nvPr>
            <p:ph type="subTitle" idx="1"/>
          </p:nvPr>
        </p:nvSpPr>
        <p:spPr/>
        <p:txBody>
          <a:bodyPr/>
          <a:lstStyle/>
          <a:p>
            <a:endParaRPr lang="ar-KW" dirty="0"/>
          </a:p>
        </p:txBody>
      </p:sp>
    </p:spTree>
    <p:extLst>
      <p:ext uri="{BB962C8B-B14F-4D97-AF65-F5344CB8AC3E}">
        <p14:creationId xmlns:p14="http://schemas.microsoft.com/office/powerpoint/2010/main" val="1744902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hlinkClick r:id="rId2"/>
              </a:rPr>
              <a:t>https://youtu.be/P9s4MhPATZ0</a:t>
            </a:r>
            <a:endParaRPr lang="ar-KW" dirty="0"/>
          </a:p>
        </p:txBody>
      </p:sp>
    </p:spTree>
    <p:extLst>
      <p:ext uri="{BB962C8B-B14F-4D97-AF65-F5344CB8AC3E}">
        <p14:creationId xmlns:p14="http://schemas.microsoft.com/office/powerpoint/2010/main" val="18777850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نظرية المراحل </a:t>
            </a:r>
            <a:r>
              <a:rPr lang="ar-SA" b="1" dirty="0" smtClean="0"/>
              <a:t>الخطية كنموذج لنظريات التحديث</a:t>
            </a:r>
            <a:endParaRPr lang="ar-KW" dirty="0"/>
          </a:p>
        </p:txBody>
      </p:sp>
      <p:sp>
        <p:nvSpPr>
          <p:cNvPr id="3" name="عنصر نائب للمحتوى 2"/>
          <p:cNvSpPr>
            <a:spLocks noGrp="1"/>
          </p:cNvSpPr>
          <p:nvPr>
            <p:ph sz="quarter" idx="13"/>
          </p:nvPr>
        </p:nvSpPr>
        <p:spPr>
          <a:xfrm>
            <a:off x="913774" y="1909011"/>
            <a:ext cx="10363826" cy="4251157"/>
          </a:xfrm>
        </p:spPr>
        <p:txBody>
          <a:bodyPr>
            <a:normAutofit fontScale="92500"/>
          </a:bodyPr>
          <a:lstStyle/>
          <a:p>
            <a:r>
              <a:rPr lang="ar-SA" sz="2400" dirty="0" smtClean="0"/>
              <a:t>كتاب والت روستو </a:t>
            </a:r>
            <a:r>
              <a:rPr lang="ar-SA" sz="2400" dirty="0"/>
              <a:t>المعنون </a:t>
            </a:r>
            <a:r>
              <a:rPr lang="ar-SA" sz="2400" i="1" dirty="0">
                <a:solidFill>
                  <a:srgbClr val="FF0000"/>
                </a:solidFill>
              </a:rPr>
              <a:t>مراحل النمو الاقتصادي : بيان غير شيوعي</a:t>
            </a:r>
            <a:r>
              <a:rPr lang="ar-SA" sz="2400" dirty="0">
                <a:solidFill>
                  <a:srgbClr val="FF0000"/>
                </a:solidFill>
              </a:rPr>
              <a:t> </a:t>
            </a:r>
            <a:r>
              <a:rPr lang="ar-SA" sz="2400" dirty="0" smtClean="0">
                <a:solidFill>
                  <a:srgbClr val="FF0000"/>
                </a:solidFill>
              </a:rPr>
              <a:t> </a:t>
            </a:r>
          </a:p>
          <a:p>
            <a:pPr lvl="1"/>
            <a:r>
              <a:rPr lang="ar-SA" sz="2400" dirty="0"/>
              <a:t>هناك مسارا واحدا ‘للتنمية’ مع إطلاق مصطلح ‘عصر الاستهلاك الجماعي الوفير’ على مرحلته </a:t>
            </a:r>
            <a:r>
              <a:rPr lang="ar-SA" sz="2400" dirty="0" smtClean="0"/>
              <a:t>النهائية.</a:t>
            </a:r>
          </a:p>
          <a:p>
            <a:pPr lvl="1"/>
            <a:r>
              <a:rPr lang="ar-SA" sz="2400" dirty="0"/>
              <a:t>أكد العنوان الفرعي </a:t>
            </a:r>
            <a:r>
              <a:rPr lang="ar-SA" sz="2400" dirty="0" smtClean="0"/>
              <a:t>للكتاب و </a:t>
            </a:r>
            <a:r>
              <a:rPr lang="ar-SA" sz="2400" i="1" dirty="0">
                <a:solidFill>
                  <a:srgbClr val="FF0000"/>
                </a:solidFill>
              </a:rPr>
              <a:t>بيان غير شيوعي</a:t>
            </a:r>
            <a:r>
              <a:rPr lang="ar-SA" sz="2400" dirty="0">
                <a:solidFill>
                  <a:srgbClr val="FF0000"/>
                </a:solidFill>
              </a:rPr>
              <a:t> </a:t>
            </a:r>
            <a:r>
              <a:rPr lang="ar-SA" sz="2400" dirty="0"/>
              <a:t>على أهمية أن تتم التنمية في إطار رأسمالي وليس شيوعيا</a:t>
            </a:r>
            <a:r>
              <a:rPr lang="ar-SA" sz="2400" dirty="0" smtClean="0"/>
              <a:t>.</a:t>
            </a:r>
          </a:p>
          <a:p>
            <a:pPr lvl="1"/>
            <a:r>
              <a:rPr lang="ar-SA" sz="2400" dirty="0"/>
              <a:t>عرفت التنمية </a:t>
            </a:r>
            <a:r>
              <a:rPr lang="ar-SA" sz="2400" dirty="0" smtClean="0"/>
              <a:t>كعملية من </a:t>
            </a:r>
            <a:r>
              <a:rPr lang="ar-SA" sz="2400" dirty="0"/>
              <a:t>خلال ربطها </a:t>
            </a:r>
            <a:r>
              <a:rPr lang="ar-SA" sz="2400" dirty="0" smtClean="0"/>
              <a:t>بالحداثة التي يمكن </a:t>
            </a:r>
            <a:r>
              <a:rPr lang="ar-SA" sz="2400" dirty="0"/>
              <a:t>تحقيقها من خلال إتباع </a:t>
            </a:r>
            <a:r>
              <a:rPr lang="ar-SA" sz="2400" dirty="0" smtClean="0"/>
              <a:t>النموذج الأوربي، </a:t>
            </a:r>
            <a:r>
              <a:rPr lang="ar-SA" sz="2400" dirty="0"/>
              <a:t>ب</a:t>
            </a:r>
            <a:r>
              <a:rPr lang="ar-SA" sz="2400" dirty="0" smtClean="0"/>
              <a:t>الانتقال </a:t>
            </a:r>
            <a:r>
              <a:rPr lang="ar-SA" sz="2400" dirty="0"/>
              <a:t>من مجتمعات زراعية ذات ممارسات </a:t>
            </a:r>
            <a:r>
              <a:rPr lang="ar-SA" sz="2400" dirty="0" smtClean="0"/>
              <a:t>ثقافية </a:t>
            </a:r>
            <a:r>
              <a:rPr lang="ar-SA" sz="2400" dirty="0"/>
              <a:t>‘تقليدية’، إلى اقتصاد عقلاني، وصناعي، </a:t>
            </a:r>
            <a:r>
              <a:rPr lang="ar-SA" sz="2400" dirty="0" smtClean="0"/>
              <a:t>وخدماتي.  </a:t>
            </a:r>
          </a:p>
          <a:p>
            <a:pPr lvl="1"/>
            <a:r>
              <a:rPr lang="ar-SA" sz="2400" dirty="0"/>
              <a:t>أن التنمية وصنع السياسة تتم داخل حدود الدولة على المستوى القومي، على افتراض أنه المستوى الملائم لممارسة التنمية</a:t>
            </a:r>
            <a:r>
              <a:rPr lang="ar-SA" sz="2400" dirty="0" smtClean="0"/>
              <a:t>.</a:t>
            </a:r>
          </a:p>
          <a:p>
            <a:pPr lvl="1"/>
            <a:endParaRPr lang="ar-SA" dirty="0">
              <a:solidFill>
                <a:srgbClr val="FF0000"/>
              </a:solidFill>
            </a:endParaRPr>
          </a:p>
          <a:p>
            <a:pPr lvl="1"/>
            <a:r>
              <a:rPr lang="ar-SA" dirty="0" smtClean="0">
                <a:solidFill>
                  <a:srgbClr val="FF0000"/>
                </a:solidFill>
              </a:rPr>
              <a:t>الانتقادات</a:t>
            </a:r>
            <a:endParaRPr lang="ar-KW" dirty="0">
              <a:solidFill>
                <a:srgbClr val="FF0000"/>
              </a:solidFill>
            </a:endParaRPr>
          </a:p>
        </p:txBody>
      </p:sp>
    </p:spTree>
    <p:extLst>
      <p:ext uri="{BB962C8B-B14F-4D97-AF65-F5344CB8AC3E}">
        <p14:creationId xmlns:p14="http://schemas.microsoft.com/office/powerpoint/2010/main" val="4283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7"/>
            <a:ext cx="10364451" cy="978635"/>
          </a:xfrm>
        </p:spPr>
        <p:txBody>
          <a:bodyPr/>
          <a:lstStyle/>
          <a:p>
            <a:r>
              <a:rPr lang="ar-SA" dirty="0" smtClean="0"/>
              <a:t>نموذج روستو لمراحل النمو الاقتصادي</a:t>
            </a:r>
            <a:endParaRPr lang="ar-KW" dirty="0"/>
          </a:p>
        </p:txBody>
      </p:sp>
      <p:sp>
        <p:nvSpPr>
          <p:cNvPr id="3" name="عنصر نائب للمحتوى 2"/>
          <p:cNvSpPr>
            <a:spLocks noGrp="1"/>
          </p:cNvSpPr>
          <p:nvPr>
            <p:ph sz="quarter" idx="13"/>
          </p:nvPr>
        </p:nvSpPr>
        <p:spPr>
          <a:xfrm>
            <a:off x="1633728" y="1414272"/>
            <a:ext cx="8887968" cy="4474464"/>
          </a:xfrm>
        </p:spPr>
        <p:txBody>
          <a:bodyPr/>
          <a:lstStyle/>
          <a:p>
            <a:pPr marL="0" indent="0">
              <a:buNone/>
            </a:pPr>
            <a:endParaRPr lang="ar-KW" dirty="0"/>
          </a:p>
        </p:txBody>
      </p:sp>
      <p:sp>
        <p:nvSpPr>
          <p:cNvPr id="4" name="Rectangle 15"/>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KW"/>
          </a:p>
        </p:txBody>
      </p:sp>
      <p:grpSp>
        <p:nvGrpSpPr>
          <p:cNvPr id="5" name="Group 1"/>
          <p:cNvGrpSpPr>
            <a:grpSpLocks/>
          </p:cNvGrpSpPr>
          <p:nvPr/>
        </p:nvGrpSpPr>
        <p:grpSpPr bwMode="auto">
          <a:xfrm>
            <a:off x="2379028" y="2228849"/>
            <a:ext cx="5618924" cy="3562350"/>
            <a:chOff x="1455" y="1050"/>
            <a:chExt cx="8025" cy="6090"/>
          </a:xfrm>
        </p:grpSpPr>
        <p:sp>
          <p:nvSpPr>
            <p:cNvPr id="6" name="AutoShape 14"/>
            <p:cNvSpPr>
              <a:spLocks noChangeShapeType="1"/>
            </p:cNvSpPr>
            <p:nvPr/>
          </p:nvSpPr>
          <p:spPr bwMode="auto">
            <a:xfrm>
              <a:off x="2653" y="1050"/>
              <a:ext cx="1" cy="549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KW"/>
            </a:p>
          </p:txBody>
        </p:sp>
        <p:grpSp>
          <p:nvGrpSpPr>
            <p:cNvPr id="7" name="Group 2"/>
            <p:cNvGrpSpPr>
              <a:grpSpLocks/>
            </p:cNvGrpSpPr>
            <p:nvPr/>
          </p:nvGrpSpPr>
          <p:grpSpPr bwMode="auto">
            <a:xfrm>
              <a:off x="1455" y="1140"/>
              <a:ext cx="8025" cy="6000"/>
              <a:chOff x="1455" y="345"/>
              <a:chExt cx="8025" cy="6000"/>
            </a:xfrm>
          </p:grpSpPr>
          <p:sp>
            <p:nvSpPr>
              <p:cNvPr id="8" name="AutoShape 13"/>
              <p:cNvSpPr>
                <a:spLocks noChangeShapeType="1"/>
              </p:cNvSpPr>
              <p:nvPr/>
            </p:nvSpPr>
            <p:spPr bwMode="auto">
              <a:xfrm>
                <a:off x="2655" y="5745"/>
                <a:ext cx="634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KW"/>
              </a:p>
            </p:txBody>
          </p:sp>
          <p:sp>
            <p:nvSpPr>
              <p:cNvPr id="9" name="Freeform 12"/>
              <p:cNvSpPr>
                <a:spLocks/>
              </p:cNvSpPr>
              <p:nvPr/>
            </p:nvSpPr>
            <p:spPr bwMode="auto">
              <a:xfrm>
                <a:off x="2655" y="435"/>
                <a:ext cx="6825" cy="5085"/>
              </a:xfrm>
              <a:custGeom>
                <a:avLst/>
                <a:gdLst>
                  <a:gd name="T0" fmla="*/ 0 w 6825"/>
                  <a:gd name="T1" fmla="*/ 5010 h 5085"/>
                  <a:gd name="T2" fmla="*/ 2370 w 6825"/>
                  <a:gd name="T3" fmla="*/ 4395 h 5085"/>
                  <a:gd name="T4" fmla="*/ 5085 w 6825"/>
                  <a:gd name="T5" fmla="*/ 870 h 5085"/>
                  <a:gd name="T6" fmla="*/ 6825 w 6825"/>
                  <a:gd name="T7" fmla="*/ 0 h 5085"/>
                </a:gdLst>
                <a:ahLst/>
                <a:cxnLst>
                  <a:cxn ang="0">
                    <a:pos x="T0" y="T1"/>
                  </a:cxn>
                  <a:cxn ang="0">
                    <a:pos x="T2" y="T3"/>
                  </a:cxn>
                  <a:cxn ang="0">
                    <a:pos x="T4" y="T5"/>
                  </a:cxn>
                  <a:cxn ang="0">
                    <a:pos x="T6" y="T7"/>
                  </a:cxn>
                </a:cxnLst>
                <a:rect l="0" t="0" r="r" b="b"/>
                <a:pathLst>
                  <a:path w="6825" h="5085">
                    <a:moveTo>
                      <a:pt x="0" y="5010"/>
                    </a:moveTo>
                    <a:cubicBezTo>
                      <a:pt x="761" y="5047"/>
                      <a:pt x="1523" y="5085"/>
                      <a:pt x="2370" y="4395"/>
                    </a:cubicBezTo>
                    <a:cubicBezTo>
                      <a:pt x="3217" y="3705"/>
                      <a:pt x="4343" y="1602"/>
                      <a:pt x="5085" y="870"/>
                    </a:cubicBezTo>
                    <a:cubicBezTo>
                      <a:pt x="5827" y="138"/>
                      <a:pt x="6326" y="69"/>
                      <a:pt x="6825" y="0"/>
                    </a:cubicBezTo>
                  </a:path>
                </a:pathLst>
              </a:custGeom>
              <a:noFill/>
              <a:ln w="952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0" name="Oval 11"/>
              <p:cNvSpPr>
                <a:spLocks noChangeArrowheads="1"/>
              </p:cNvSpPr>
              <p:nvPr/>
            </p:nvSpPr>
            <p:spPr bwMode="auto">
              <a:xfrm>
                <a:off x="2880" y="4770"/>
                <a:ext cx="1995" cy="84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مجتمع تقليدي</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1" name="Oval 10"/>
              <p:cNvSpPr>
                <a:spLocks noChangeArrowheads="1"/>
              </p:cNvSpPr>
              <p:nvPr/>
            </p:nvSpPr>
            <p:spPr bwMode="auto">
              <a:xfrm>
                <a:off x="4725" y="3735"/>
                <a:ext cx="1980" cy="87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التهيؤ للانطلاق</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2" name="Oval 9"/>
              <p:cNvSpPr>
                <a:spLocks noChangeArrowheads="1"/>
              </p:cNvSpPr>
              <p:nvPr/>
            </p:nvSpPr>
            <p:spPr bwMode="auto">
              <a:xfrm>
                <a:off x="5505" y="2610"/>
                <a:ext cx="2055" cy="87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الانطلاق</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3" name="Oval 8"/>
              <p:cNvSpPr>
                <a:spLocks noChangeArrowheads="1"/>
              </p:cNvSpPr>
              <p:nvPr/>
            </p:nvSpPr>
            <p:spPr bwMode="auto">
              <a:xfrm>
                <a:off x="6285" y="1440"/>
                <a:ext cx="2055" cy="91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الاتجاه نحو النضج</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4" name="Oval 7"/>
              <p:cNvSpPr>
                <a:spLocks noChangeArrowheads="1"/>
              </p:cNvSpPr>
              <p:nvPr/>
            </p:nvSpPr>
            <p:spPr bwMode="auto">
              <a:xfrm>
                <a:off x="7260" y="345"/>
                <a:ext cx="2145" cy="93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عصر الاستهلاك الجماعي الوفير</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5" name="AutoShape 6"/>
              <p:cNvSpPr>
                <a:spLocks noChangeShapeType="1"/>
              </p:cNvSpPr>
              <p:nvPr/>
            </p:nvSpPr>
            <p:spPr bwMode="auto">
              <a:xfrm>
                <a:off x="5220" y="6105"/>
                <a:ext cx="148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6" name="Text Box 5"/>
              <p:cNvSpPr txBox="1">
                <a:spLocks noChangeArrowheads="1"/>
              </p:cNvSpPr>
              <p:nvPr/>
            </p:nvSpPr>
            <p:spPr bwMode="auto">
              <a:xfrm>
                <a:off x="6285" y="5940"/>
                <a:ext cx="1110"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الزمن</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17" name="AutoShape 4"/>
              <p:cNvSpPr>
                <a:spLocks noChangeShapeType="1"/>
              </p:cNvSpPr>
              <p:nvPr/>
            </p:nvSpPr>
            <p:spPr bwMode="auto">
              <a:xfrm flipV="1">
                <a:off x="2040" y="2610"/>
                <a:ext cx="15" cy="115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8" name="Text Box 3"/>
              <p:cNvSpPr txBox="1">
                <a:spLocks noChangeArrowheads="1"/>
              </p:cNvSpPr>
              <p:nvPr/>
            </p:nvSpPr>
            <p:spPr bwMode="auto">
              <a:xfrm>
                <a:off x="1455" y="1440"/>
                <a:ext cx="1050" cy="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مستوى التنمية الاقتصادية</a:t>
                </a:r>
                <a:endParaRPr kumimoji="0" lang="ar-SA"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grpSp>
      </p:grpSp>
      <p:sp>
        <p:nvSpPr>
          <p:cNvPr id="19" name="Rectangle 23"/>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ar-SA"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80027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نماذج التغير البنائي</a:t>
            </a:r>
            <a:endParaRPr lang="ar-KW" dirty="0"/>
          </a:p>
        </p:txBody>
      </p:sp>
      <p:sp>
        <p:nvSpPr>
          <p:cNvPr id="3" name="عنصر نائب للمحتوى 2"/>
          <p:cNvSpPr>
            <a:spLocks noGrp="1"/>
          </p:cNvSpPr>
          <p:nvPr>
            <p:ph sz="quarter" idx="13"/>
          </p:nvPr>
        </p:nvSpPr>
        <p:spPr>
          <a:xfrm>
            <a:off x="913774" y="1719072"/>
            <a:ext cx="10363826" cy="4072127"/>
          </a:xfrm>
        </p:spPr>
        <p:txBody>
          <a:bodyPr/>
          <a:lstStyle/>
          <a:p>
            <a:r>
              <a:rPr lang="ar-SA" dirty="0" smtClean="0"/>
              <a:t>هي الأفكار </a:t>
            </a:r>
            <a:r>
              <a:rPr lang="ar-SA" dirty="0"/>
              <a:t>القائلة بالتغيرات التدريجية عبر الزمن وفقا لمسار </a:t>
            </a:r>
            <a:r>
              <a:rPr lang="ar-SA" dirty="0" smtClean="0"/>
              <a:t>محدد.</a:t>
            </a:r>
          </a:p>
          <a:p>
            <a:r>
              <a:rPr lang="ar-SA" dirty="0" smtClean="0"/>
              <a:t>الفكرة </a:t>
            </a:r>
            <a:r>
              <a:rPr lang="ar-SA" dirty="0"/>
              <a:t>الأساسية لتلك النماذج التنموية تتمثل في الطرق التي تحولت فيها الاقتصاديات القومية من قاعدة ريفية زراعية إلى حضرية صناعية. لذلك </a:t>
            </a:r>
            <a:r>
              <a:rPr lang="ar-SA" dirty="0" smtClean="0"/>
              <a:t>نظرت </a:t>
            </a:r>
            <a:r>
              <a:rPr lang="ar-SA" dirty="0"/>
              <a:t>‘للتنمية’ على أنها ظاهرة اقتصادية بشكل </a:t>
            </a:r>
            <a:r>
              <a:rPr lang="ar-SA" dirty="0" smtClean="0"/>
              <a:t>كبير.</a:t>
            </a:r>
          </a:p>
          <a:p>
            <a:r>
              <a:rPr lang="ar-SA" dirty="0" smtClean="0"/>
              <a:t>يعد </a:t>
            </a:r>
            <a:r>
              <a:rPr lang="ar-SA" dirty="0" smtClean="0">
                <a:solidFill>
                  <a:srgbClr val="FF0000"/>
                </a:solidFill>
              </a:rPr>
              <a:t>دبليو </a:t>
            </a:r>
            <a:r>
              <a:rPr lang="ar-SA" dirty="0" err="1">
                <a:solidFill>
                  <a:srgbClr val="FF0000"/>
                </a:solidFill>
              </a:rPr>
              <a:t>أرثر</a:t>
            </a:r>
            <a:r>
              <a:rPr lang="ar-SA" dirty="0">
                <a:solidFill>
                  <a:srgbClr val="FF0000"/>
                </a:solidFill>
              </a:rPr>
              <a:t> </a:t>
            </a:r>
            <a:r>
              <a:rPr lang="ar-SA" dirty="0" smtClean="0">
                <a:solidFill>
                  <a:srgbClr val="FF0000"/>
                </a:solidFill>
              </a:rPr>
              <a:t>لويس</a:t>
            </a:r>
            <a:r>
              <a:rPr lang="ar-SA" dirty="0" smtClean="0"/>
              <a:t>، المنظر </a:t>
            </a:r>
            <a:r>
              <a:rPr lang="ar-SA" dirty="0"/>
              <a:t>الرئيس لهذا </a:t>
            </a:r>
            <a:r>
              <a:rPr lang="ar-SA" dirty="0" smtClean="0"/>
              <a:t>الاقتراب.</a:t>
            </a:r>
          </a:p>
          <a:p>
            <a:pPr lvl="1"/>
            <a:r>
              <a:rPr lang="ar-SA" dirty="0"/>
              <a:t>اقتصاد ‘البلدان المتخلفة’ هو </a:t>
            </a:r>
            <a:r>
              <a:rPr lang="ar-SA" dirty="0">
                <a:solidFill>
                  <a:srgbClr val="FF0000"/>
                </a:solidFill>
              </a:rPr>
              <a:t>اقتصاد ثنائي أو مزدوج </a:t>
            </a:r>
            <a:r>
              <a:rPr lang="ar-SA" dirty="0"/>
              <a:t>إي منقسم إلى قطاعين هما القطاع ‘التقليدي’ </a:t>
            </a:r>
            <a:r>
              <a:rPr lang="ar-SA" dirty="0" smtClean="0"/>
              <a:t>(الزراعة </a:t>
            </a:r>
            <a:r>
              <a:rPr lang="ar-SA" dirty="0"/>
              <a:t>من أجل </a:t>
            </a:r>
            <a:r>
              <a:rPr lang="ar-SA" dirty="0" smtClean="0"/>
              <a:t>البقاء) في </a:t>
            </a:r>
            <a:r>
              <a:rPr lang="ar-SA" dirty="0"/>
              <a:t>مقابل  القطاع ‘الحديث’ </a:t>
            </a:r>
            <a:r>
              <a:rPr lang="ar-SA" dirty="0" smtClean="0"/>
              <a:t>(الزراعة </a:t>
            </a:r>
            <a:r>
              <a:rPr lang="ar-SA" dirty="0"/>
              <a:t>التجارية، والمستعمرات الزراعية، والتصنيع </a:t>
            </a:r>
            <a:r>
              <a:rPr lang="ar-SA" dirty="0" smtClean="0"/>
              <a:t>والتعدين).</a:t>
            </a:r>
          </a:p>
          <a:p>
            <a:pPr lvl="1"/>
            <a:r>
              <a:rPr lang="ar-SA" dirty="0" smtClean="0"/>
              <a:t>تحدث التنمية عندما </a:t>
            </a:r>
            <a:r>
              <a:rPr lang="ar-SA" dirty="0"/>
              <a:t>ينتقل فائض العمل من القطاع التقليدي الذي لا يهدف إلى تحقيق الأرباح إلى القطاع الرأسمالي </a:t>
            </a:r>
            <a:r>
              <a:rPr lang="ar-SA" dirty="0" smtClean="0"/>
              <a:t>الحديث.</a:t>
            </a:r>
          </a:p>
          <a:p>
            <a:pPr lvl="1"/>
            <a:r>
              <a:rPr lang="ar-SA" dirty="0"/>
              <a:t>كان لويس مهتما بالطريقة التي تمكن الدول البدء في تطوير القطاع ‘الحديث’  ولذلك دافع لويس عن الاستثمار الخارجي من خلال مطالبة الحكومات بتشجيع الشركات الأجنبية على الاستثمار في الصناعة المحلية .</a:t>
            </a:r>
            <a:endParaRPr lang="ar-KW" dirty="0"/>
          </a:p>
          <a:p>
            <a:pPr lvl="1"/>
            <a:endParaRPr lang="ar-SA" dirty="0"/>
          </a:p>
          <a:p>
            <a:endParaRPr lang="ar-KW" dirty="0"/>
          </a:p>
        </p:txBody>
      </p:sp>
    </p:spTree>
    <p:extLst>
      <p:ext uri="{BB962C8B-B14F-4D97-AF65-F5344CB8AC3E}">
        <p14:creationId xmlns:p14="http://schemas.microsoft.com/office/powerpoint/2010/main" val="1355846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7"/>
            <a:ext cx="10364451" cy="661643"/>
          </a:xfrm>
        </p:spPr>
        <p:txBody>
          <a:bodyPr/>
          <a:lstStyle/>
          <a:p>
            <a:r>
              <a:rPr lang="ar-SA" dirty="0" smtClean="0"/>
              <a:t>الأبعاد المكانية</a:t>
            </a:r>
            <a:endParaRPr lang="ar-KW" dirty="0"/>
          </a:p>
        </p:txBody>
      </p:sp>
      <p:sp>
        <p:nvSpPr>
          <p:cNvPr id="3" name="عنصر نائب للمحتوى 2"/>
          <p:cNvSpPr>
            <a:spLocks noGrp="1"/>
          </p:cNvSpPr>
          <p:nvPr>
            <p:ph sz="quarter" idx="13"/>
          </p:nvPr>
        </p:nvSpPr>
        <p:spPr>
          <a:xfrm>
            <a:off x="913774" y="1491916"/>
            <a:ext cx="10363826" cy="4572000"/>
          </a:xfrm>
        </p:spPr>
        <p:txBody>
          <a:bodyPr>
            <a:normAutofit fontScale="92500" lnSpcReduction="10000"/>
          </a:bodyPr>
          <a:lstStyle/>
          <a:p>
            <a:pPr lvl="1"/>
            <a:r>
              <a:rPr lang="ar-SA" dirty="0" smtClean="0"/>
              <a:t> </a:t>
            </a:r>
            <a:r>
              <a:rPr lang="ar-SA" sz="2400" dirty="0" smtClean="0"/>
              <a:t>يرى </a:t>
            </a:r>
            <a:r>
              <a:rPr lang="ar-SA" sz="2400" dirty="0" smtClean="0">
                <a:solidFill>
                  <a:srgbClr val="FF0000"/>
                </a:solidFill>
              </a:rPr>
              <a:t>البرت </a:t>
            </a:r>
            <a:r>
              <a:rPr lang="ar-SA" sz="2400" dirty="0" err="1" smtClean="0">
                <a:solidFill>
                  <a:srgbClr val="FF0000"/>
                </a:solidFill>
              </a:rPr>
              <a:t>هيرشمان</a:t>
            </a:r>
            <a:r>
              <a:rPr lang="ar-SA" sz="2400" dirty="0" smtClean="0">
                <a:solidFill>
                  <a:srgbClr val="FF0000"/>
                </a:solidFill>
              </a:rPr>
              <a:t> </a:t>
            </a:r>
            <a:r>
              <a:rPr lang="ar-SA" sz="2400" dirty="0" smtClean="0"/>
              <a:t>أن </a:t>
            </a:r>
            <a:r>
              <a:rPr lang="ar-SA" sz="2400" dirty="0"/>
              <a:t>النمو غير المتوازن مكانيا </a:t>
            </a:r>
            <a:r>
              <a:rPr lang="ar-SA" sz="2400" dirty="0" smtClean="0"/>
              <a:t>يعد مرغوبا وأنه </a:t>
            </a:r>
            <a:r>
              <a:rPr lang="ar-SA" sz="2400" dirty="0"/>
              <a:t>بدلا من محاولة إنجاز معدلات متساوية من النمو في كل أجزاء بلد ما، فمن الأفضل السماح للتنمية الاقتصادية، وخاصة التصنيع، أن تكون مركزة مكانيا</a:t>
            </a:r>
            <a:r>
              <a:rPr lang="ar-SA" sz="2400" dirty="0" smtClean="0"/>
              <a:t>.</a:t>
            </a:r>
          </a:p>
          <a:p>
            <a:pPr lvl="1"/>
            <a:r>
              <a:rPr lang="ar-SA" sz="2400" dirty="0"/>
              <a:t>أ</a:t>
            </a:r>
            <a:r>
              <a:rPr lang="ar-SA" sz="2400" dirty="0" smtClean="0"/>
              <a:t>ن </a:t>
            </a:r>
            <a:r>
              <a:rPr lang="ar-SA" sz="2400" dirty="0"/>
              <a:t>ما يعرف ‘بأقطاب النمو’ </a:t>
            </a:r>
            <a:r>
              <a:rPr lang="ar-SA" sz="2400" dirty="0" smtClean="0"/>
              <a:t>ستعمل </a:t>
            </a:r>
            <a:r>
              <a:rPr lang="ar-SA" sz="2400" dirty="0"/>
              <a:t>كبؤر للتنمية الاقتصادية، ولكن ومع مرور الوقت فإن منافع مثل تلك العمليات ستنتشر وستنخفض معها درجة </a:t>
            </a:r>
            <a:r>
              <a:rPr lang="ar-SA" sz="2400" dirty="0" smtClean="0"/>
              <a:t>الاستقطاب.</a:t>
            </a:r>
          </a:p>
          <a:p>
            <a:pPr lvl="1"/>
            <a:r>
              <a:rPr lang="ar-SA" sz="2400" dirty="0"/>
              <a:t>وبخلاف </a:t>
            </a:r>
            <a:r>
              <a:rPr lang="ar-SA" sz="2400" dirty="0" err="1"/>
              <a:t>هيرشمان</a:t>
            </a:r>
            <a:r>
              <a:rPr lang="ar-SA" sz="2400" dirty="0"/>
              <a:t> </a:t>
            </a:r>
            <a:r>
              <a:rPr lang="ar-SA" sz="2400" dirty="0" smtClean="0"/>
              <a:t>لا يؤمن السويدي </a:t>
            </a:r>
            <a:r>
              <a:rPr lang="ar-SA" sz="2400" dirty="0" err="1" smtClean="0">
                <a:solidFill>
                  <a:srgbClr val="FF0000"/>
                </a:solidFill>
              </a:rPr>
              <a:t>جونار</a:t>
            </a:r>
            <a:r>
              <a:rPr lang="ar-SA" sz="2400" dirty="0" smtClean="0">
                <a:solidFill>
                  <a:srgbClr val="FF0000"/>
                </a:solidFill>
              </a:rPr>
              <a:t> ميردال </a:t>
            </a:r>
            <a:r>
              <a:rPr lang="ar-SA" sz="2400" dirty="0" smtClean="0"/>
              <a:t>بأنه </a:t>
            </a:r>
            <a:r>
              <a:rPr lang="ar-SA" sz="2400" dirty="0"/>
              <a:t>سيتم قلب الاستقطاب المكاني آليا بمجرد وصول التنمية الاقتصادية عند مستوى </a:t>
            </a:r>
            <a:r>
              <a:rPr lang="ar-SA" sz="2400" dirty="0" smtClean="0"/>
              <a:t>محدد حيث زعم أنه </a:t>
            </a:r>
            <a:r>
              <a:rPr lang="ar-SA" sz="2400" dirty="0"/>
              <a:t>بمجرد شروع منطقة معينة بالنمو اقتصاديا، فإن الناس، والموارد والأموال سينجذبون إلى تلك المنطقة مما يسهم في تعزيز ذلك النمو، لكنه سيؤدي إلى استنزاف كفاءات وموارد المناطق الأخرى اللازمة للإسهام في </a:t>
            </a:r>
            <a:r>
              <a:rPr lang="ar-SA" sz="2400" dirty="0" smtClean="0"/>
              <a:t>التنمية.</a:t>
            </a:r>
          </a:p>
          <a:p>
            <a:pPr lvl="1"/>
            <a:r>
              <a:rPr lang="ar-SA" sz="2400" dirty="0"/>
              <a:t>الطريق الوحيد للحد من تفاقم التفاوتات المكانية </a:t>
            </a:r>
            <a:r>
              <a:rPr lang="ar-SA" sz="2400" dirty="0" smtClean="0"/>
              <a:t>وفقا </a:t>
            </a:r>
            <a:r>
              <a:rPr lang="ar-SA" sz="2400" dirty="0" smtClean="0">
                <a:solidFill>
                  <a:srgbClr val="FF0000"/>
                </a:solidFill>
              </a:rPr>
              <a:t>لميردال</a:t>
            </a:r>
            <a:r>
              <a:rPr lang="ar-SA" sz="2400" dirty="0" smtClean="0"/>
              <a:t> يتمثل </a:t>
            </a:r>
            <a:r>
              <a:rPr lang="ar-SA" sz="2400" dirty="0"/>
              <a:t>في التدخل </a:t>
            </a:r>
            <a:r>
              <a:rPr lang="ar-SA" sz="2400" dirty="0" smtClean="0"/>
              <a:t>الحكومي. برغم ادراكه بعجز حكومات كثير من الدول عن القيام بذلك الدور.</a:t>
            </a:r>
            <a:endParaRPr lang="en-US" sz="2400" dirty="0"/>
          </a:p>
          <a:p>
            <a:pPr lvl="1"/>
            <a:endParaRPr lang="ar-KW" dirty="0"/>
          </a:p>
        </p:txBody>
      </p:sp>
    </p:spTree>
    <p:extLst>
      <p:ext uri="{BB962C8B-B14F-4D97-AF65-F5344CB8AC3E}">
        <p14:creationId xmlns:p14="http://schemas.microsoft.com/office/powerpoint/2010/main" val="3339918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7"/>
            <a:ext cx="10364451" cy="807947"/>
          </a:xfrm>
        </p:spPr>
        <p:txBody>
          <a:bodyPr/>
          <a:lstStyle/>
          <a:p>
            <a:r>
              <a:rPr lang="ar-SA" dirty="0" smtClean="0"/>
              <a:t>العون (المساعدات) الدولي</a:t>
            </a:r>
            <a:endParaRPr lang="ar-KW" dirty="0"/>
          </a:p>
        </p:txBody>
      </p:sp>
      <p:sp>
        <p:nvSpPr>
          <p:cNvPr id="3" name="عنصر نائب للمحتوى 2"/>
          <p:cNvSpPr>
            <a:spLocks noGrp="1"/>
          </p:cNvSpPr>
          <p:nvPr>
            <p:ph sz="quarter" idx="13"/>
          </p:nvPr>
        </p:nvSpPr>
        <p:spPr>
          <a:xfrm>
            <a:off x="913774" y="1743456"/>
            <a:ext cx="10363826" cy="4047743"/>
          </a:xfrm>
        </p:spPr>
        <p:txBody>
          <a:bodyPr/>
          <a:lstStyle/>
          <a:p>
            <a:r>
              <a:rPr lang="ar-SA" dirty="0"/>
              <a:t>مثلت تدفقات العون الدولي من الشمال إلى الجنوب جزءا من استجابات السياسة لنظرية التحديث فيما يتعلق بالتنمية في مرحلة ما بعد </a:t>
            </a:r>
            <a:r>
              <a:rPr lang="ar-SA" dirty="0" smtClean="0"/>
              <a:t>الحرب.</a:t>
            </a:r>
          </a:p>
          <a:p>
            <a:r>
              <a:rPr lang="ar-SA" dirty="0"/>
              <a:t>يشير </a:t>
            </a:r>
            <a:r>
              <a:rPr lang="ar-SA" dirty="0" smtClean="0"/>
              <a:t>العون إلى </a:t>
            </a:r>
            <a:r>
              <a:rPr lang="ar-SA" dirty="0"/>
              <a:t>‘ نقل للموارد بمعايير الامتيازات – بشروط  تعتبر أكثر كرما </a:t>
            </a:r>
            <a:r>
              <a:rPr lang="ar-SA" dirty="0" smtClean="0"/>
              <a:t>من </a:t>
            </a:r>
            <a:r>
              <a:rPr lang="ar-SA" dirty="0"/>
              <a:t>القروض التي يمكن الحصول عليها من أسواق العالم الرأسمالية</a:t>
            </a:r>
            <a:r>
              <a:rPr lang="ar-SA" dirty="0" smtClean="0"/>
              <a:t>’. ويتم في الغالب من خلال عدة وسائل منها:</a:t>
            </a:r>
          </a:p>
          <a:p>
            <a:pPr lvl="2"/>
            <a:r>
              <a:rPr lang="ar-SA" sz="1800" dirty="0" smtClean="0">
                <a:solidFill>
                  <a:srgbClr val="FF0000"/>
                </a:solidFill>
              </a:rPr>
              <a:t>من </a:t>
            </a:r>
            <a:r>
              <a:rPr lang="ar-SA" sz="1800" dirty="0">
                <a:solidFill>
                  <a:srgbClr val="FF0000"/>
                </a:solidFill>
              </a:rPr>
              <a:t>حكومة إلى أخرى بشكل مباشر (عون من طرف واحد)، </a:t>
            </a:r>
            <a:endParaRPr lang="ar-SA" sz="1800" dirty="0" smtClean="0">
              <a:solidFill>
                <a:srgbClr val="FF0000"/>
              </a:solidFill>
            </a:endParaRPr>
          </a:p>
          <a:p>
            <a:pPr lvl="2"/>
            <a:r>
              <a:rPr lang="ar-SA" sz="1800" dirty="0" smtClean="0">
                <a:solidFill>
                  <a:srgbClr val="FF0000"/>
                </a:solidFill>
              </a:rPr>
              <a:t>من </a:t>
            </a:r>
            <a:r>
              <a:rPr lang="ar-SA" sz="1800" dirty="0">
                <a:solidFill>
                  <a:srgbClr val="FF0000"/>
                </a:solidFill>
              </a:rPr>
              <a:t>حكومة واحدة عبر وكالة متعددة الأطراف أو منظمة غير حكومية </a:t>
            </a:r>
            <a:r>
              <a:rPr lang="en-US" sz="1800" dirty="0">
                <a:solidFill>
                  <a:srgbClr val="FF0000"/>
                </a:solidFill>
              </a:rPr>
              <a:t>  NGO</a:t>
            </a:r>
            <a:r>
              <a:rPr lang="ar-SA" sz="1800" dirty="0">
                <a:solidFill>
                  <a:srgbClr val="FF0000"/>
                </a:solidFill>
              </a:rPr>
              <a:t> إلى حكومات أو جماعات في البلدان </a:t>
            </a:r>
            <a:r>
              <a:rPr lang="ar-SA" sz="1800" dirty="0" smtClean="0">
                <a:solidFill>
                  <a:srgbClr val="FF0000"/>
                </a:solidFill>
              </a:rPr>
              <a:t>الأفقر</a:t>
            </a:r>
            <a:r>
              <a:rPr lang="ar-SA" sz="1800" dirty="0" smtClean="0"/>
              <a:t>.</a:t>
            </a:r>
          </a:p>
          <a:p>
            <a:pPr marL="230400" lvl="2"/>
            <a:r>
              <a:rPr lang="ar-SA" sz="1800" dirty="0" smtClean="0"/>
              <a:t>اشكال العون/  المنح والقروض، </a:t>
            </a:r>
            <a:r>
              <a:rPr lang="ar-SA" sz="1800" dirty="0"/>
              <a:t>و</a:t>
            </a:r>
            <a:r>
              <a:rPr lang="ar-SA" sz="1800" dirty="0" smtClean="0"/>
              <a:t>النصيحة </a:t>
            </a:r>
            <a:r>
              <a:rPr lang="ar-SA" sz="1800" dirty="0"/>
              <a:t>الفنية، ونقل الموارد مثل المعدات أو الغذاء، وشطب </a:t>
            </a:r>
            <a:r>
              <a:rPr lang="ar-SA" sz="1800" dirty="0" smtClean="0"/>
              <a:t>الديون، كما يمكن التمييز بين ‘</a:t>
            </a:r>
            <a:r>
              <a:rPr lang="ar-SA" sz="1800" dirty="0" smtClean="0">
                <a:solidFill>
                  <a:srgbClr val="FF0000"/>
                </a:solidFill>
              </a:rPr>
              <a:t>عون </a:t>
            </a:r>
            <a:r>
              <a:rPr lang="ar-SA" sz="1800" dirty="0">
                <a:solidFill>
                  <a:srgbClr val="FF0000"/>
                </a:solidFill>
              </a:rPr>
              <a:t>الطوارئ</a:t>
            </a:r>
            <a:r>
              <a:rPr lang="ar-SA" sz="1800" dirty="0"/>
              <a:t>’ </a:t>
            </a:r>
            <a:r>
              <a:rPr lang="ar-SA" sz="1800" dirty="0" smtClean="0"/>
              <a:t>للإيفاء </a:t>
            </a:r>
            <a:r>
              <a:rPr lang="ar-SA" sz="1800" dirty="0"/>
              <a:t>بالاحتياجات الآنية، </a:t>
            </a:r>
            <a:r>
              <a:rPr lang="ar-SA" sz="1800" dirty="0">
                <a:solidFill>
                  <a:srgbClr val="FF0000"/>
                </a:solidFill>
              </a:rPr>
              <a:t>والعون التنموي </a:t>
            </a:r>
            <a:r>
              <a:rPr lang="ar-SA" sz="1800" dirty="0"/>
              <a:t>طويل </a:t>
            </a:r>
            <a:r>
              <a:rPr lang="ar-SA" sz="1800" dirty="0" smtClean="0"/>
              <a:t>الأجل.</a:t>
            </a:r>
          </a:p>
          <a:p>
            <a:pPr marL="230400" lvl="2"/>
            <a:r>
              <a:rPr lang="ar-SA" sz="2000" dirty="0" smtClean="0">
                <a:solidFill>
                  <a:srgbClr val="FF0000"/>
                </a:solidFill>
              </a:rPr>
              <a:t>الجوانب السلبية للعون</a:t>
            </a:r>
          </a:p>
          <a:p>
            <a:pPr marL="230400" lvl="2"/>
            <a:endParaRPr lang="ar-SA" sz="2000" dirty="0" smtClean="0"/>
          </a:p>
          <a:p>
            <a:pPr lvl="2"/>
            <a:endParaRPr lang="ar-KW" sz="1800" dirty="0"/>
          </a:p>
        </p:txBody>
      </p:sp>
    </p:spTree>
    <p:extLst>
      <p:ext uri="{BB962C8B-B14F-4D97-AF65-F5344CB8AC3E}">
        <p14:creationId xmlns:p14="http://schemas.microsoft.com/office/powerpoint/2010/main" val="1903056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8"/>
            <a:ext cx="10364451" cy="1290494"/>
          </a:xfrm>
        </p:spPr>
        <p:txBody>
          <a:bodyPr/>
          <a:lstStyle/>
          <a:p>
            <a:r>
              <a:rPr lang="ar-SA" b="1" dirty="0" smtClean="0"/>
              <a:t>برامج التكيف الهيكلي</a:t>
            </a:r>
            <a:endParaRPr lang="ar-KW" b="1" dirty="0"/>
          </a:p>
        </p:txBody>
      </p:sp>
      <p:sp>
        <p:nvSpPr>
          <p:cNvPr id="3" name="عنصر نائب للمحتوى 2"/>
          <p:cNvSpPr>
            <a:spLocks noGrp="1"/>
          </p:cNvSpPr>
          <p:nvPr>
            <p:ph sz="quarter" idx="13"/>
          </p:nvPr>
        </p:nvSpPr>
        <p:spPr>
          <a:xfrm>
            <a:off x="913774" y="2214694"/>
            <a:ext cx="10363826" cy="3576505"/>
          </a:xfrm>
        </p:spPr>
        <p:txBody>
          <a:bodyPr>
            <a:normAutofit/>
          </a:bodyPr>
          <a:lstStyle/>
          <a:p>
            <a:pPr marL="0" indent="0">
              <a:buNone/>
            </a:pPr>
            <a:r>
              <a:rPr lang="ar-SA" sz="3200" dirty="0" smtClean="0">
                <a:solidFill>
                  <a:srgbClr val="FF0000"/>
                </a:solidFill>
                <a:latin typeface="Traditional Arabic" panose="02020603050405020304" pitchFamily="18" charset="-78"/>
                <a:cs typeface="Traditional Arabic" panose="02020603050405020304" pitchFamily="18" charset="-78"/>
              </a:rPr>
              <a:t>تشمل سلسلة </a:t>
            </a:r>
            <a:r>
              <a:rPr lang="ar-SA" sz="3200" dirty="0">
                <a:solidFill>
                  <a:srgbClr val="FF0000"/>
                </a:solidFill>
                <a:latin typeface="Traditional Arabic" panose="02020603050405020304" pitchFamily="18" charset="-78"/>
                <a:cs typeface="Traditional Arabic" panose="02020603050405020304" pitchFamily="18" charset="-78"/>
              </a:rPr>
              <a:t>من سياسات حكومية تهدف إلى تقليص دور الدولة في إدارة الاقتصاد </a:t>
            </a:r>
            <a:r>
              <a:rPr lang="ar-SA" sz="3200" dirty="0" smtClean="0">
                <a:solidFill>
                  <a:srgbClr val="FF0000"/>
                </a:solidFill>
                <a:latin typeface="Traditional Arabic" panose="02020603050405020304" pitchFamily="18" charset="-78"/>
                <a:cs typeface="Traditional Arabic" panose="02020603050405020304" pitchFamily="18" charset="-78"/>
              </a:rPr>
              <a:t>القومي بهدف إعطاء </a:t>
            </a:r>
            <a:r>
              <a:rPr lang="ar-SA" sz="3200" dirty="0">
                <a:solidFill>
                  <a:srgbClr val="FF0000"/>
                </a:solidFill>
                <a:latin typeface="Traditional Arabic" panose="02020603050405020304" pitchFamily="18" charset="-78"/>
                <a:cs typeface="Traditional Arabic" panose="02020603050405020304" pitchFamily="18" charset="-78"/>
              </a:rPr>
              <a:t>السوق دورا أكبر. وتتضمن </a:t>
            </a:r>
            <a:r>
              <a:rPr lang="ar-SA" sz="3200" dirty="0" smtClean="0">
                <a:solidFill>
                  <a:srgbClr val="FF0000"/>
                </a:solidFill>
                <a:latin typeface="Traditional Arabic" panose="02020603050405020304" pitchFamily="18" charset="-78"/>
                <a:cs typeface="Traditional Arabic" panose="02020603050405020304" pitchFamily="18" charset="-78"/>
              </a:rPr>
              <a:t>تلك البرامج في </a:t>
            </a:r>
            <a:r>
              <a:rPr lang="ar-SA" sz="3200" dirty="0">
                <a:solidFill>
                  <a:srgbClr val="FF0000"/>
                </a:solidFill>
                <a:latin typeface="Traditional Arabic" panose="02020603050405020304" pitchFamily="18" charset="-78"/>
                <a:cs typeface="Traditional Arabic" panose="02020603050405020304" pitchFamily="18" charset="-78"/>
              </a:rPr>
              <a:t>العادة مجموعتين من </a:t>
            </a:r>
            <a:r>
              <a:rPr lang="ar-SA" sz="3200" dirty="0" smtClean="0">
                <a:solidFill>
                  <a:srgbClr val="FF0000"/>
                </a:solidFill>
                <a:latin typeface="Traditional Arabic" panose="02020603050405020304" pitchFamily="18" charset="-78"/>
                <a:cs typeface="Traditional Arabic" panose="02020603050405020304" pitchFamily="18" charset="-78"/>
              </a:rPr>
              <a:t>السياسات:</a:t>
            </a:r>
          </a:p>
          <a:p>
            <a:pPr lvl="1"/>
            <a:r>
              <a:rPr lang="ar-SA" sz="2400" i="1" u="sng" dirty="0" smtClean="0">
                <a:latin typeface="Traditional Arabic" panose="02020603050405020304" pitchFamily="18" charset="-78"/>
                <a:cs typeface="Traditional Arabic" panose="02020603050405020304" pitchFamily="18" charset="-78"/>
              </a:rPr>
              <a:t>إجراءات التثبيت</a:t>
            </a:r>
            <a:r>
              <a:rPr lang="ar-SA" sz="2400" i="1" dirty="0" smtClean="0">
                <a:latin typeface="Traditional Arabic" panose="02020603050405020304" pitchFamily="18" charset="-78"/>
                <a:cs typeface="Traditional Arabic" panose="02020603050405020304" pitchFamily="18" charset="-78"/>
              </a:rPr>
              <a:t>/ تهدف لتثبيت الاقتصاد واستقراره وتتضمن سياسات </a:t>
            </a:r>
            <a:r>
              <a:rPr lang="ar-SA" sz="2400" i="1" dirty="0">
                <a:latin typeface="Traditional Arabic" panose="02020603050405020304" pitchFamily="18" charset="-78"/>
                <a:cs typeface="Traditional Arabic" panose="02020603050405020304" pitchFamily="18" charset="-78"/>
              </a:rPr>
              <a:t>من قبيل كبح الزيادات في أجور القطاع الحكومي، وخفض الأنفاق الحكومي، وتخفيض قيمة العملة. </a:t>
            </a:r>
            <a:endParaRPr lang="ar-SA" sz="2400" i="1" dirty="0" smtClean="0">
              <a:latin typeface="Traditional Arabic" panose="02020603050405020304" pitchFamily="18" charset="-78"/>
              <a:cs typeface="Traditional Arabic" panose="02020603050405020304" pitchFamily="18" charset="-78"/>
            </a:endParaRPr>
          </a:p>
          <a:p>
            <a:pPr lvl="1"/>
            <a:r>
              <a:rPr lang="ar-SA" sz="2400" i="1" u="sng" dirty="0" smtClean="0">
                <a:latin typeface="Traditional Arabic" panose="02020603050405020304" pitchFamily="18" charset="-78"/>
                <a:cs typeface="Traditional Arabic" panose="02020603050405020304" pitchFamily="18" charset="-78"/>
              </a:rPr>
              <a:t>إجراءات التكيف</a:t>
            </a:r>
            <a:r>
              <a:rPr lang="ar-SA" sz="2400" i="1" dirty="0" smtClean="0">
                <a:latin typeface="Traditional Arabic" panose="02020603050405020304" pitchFamily="18" charset="-78"/>
                <a:cs typeface="Traditional Arabic" panose="02020603050405020304" pitchFamily="18" charset="-78"/>
              </a:rPr>
              <a:t>/ </a:t>
            </a:r>
            <a:r>
              <a:rPr lang="ar-SA" sz="2400" i="1" dirty="0">
                <a:latin typeface="Traditional Arabic" panose="02020603050405020304" pitchFamily="18" charset="-78"/>
                <a:cs typeface="Traditional Arabic" panose="02020603050405020304" pitchFamily="18" charset="-78"/>
              </a:rPr>
              <a:t>لإحداث تغيرات بعيدة المدى </a:t>
            </a:r>
            <a:r>
              <a:rPr lang="ar-SA" sz="2400" i="1" dirty="0" smtClean="0">
                <a:latin typeface="Traditional Arabic" panose="02020603050405020304" pitchFamily="18" charset="-78"/>
                <a:cs typeface="Traditional Arabic" panose="02020603050405020304" pitchFamily="18" charset="-78"/>
              </a:rPr>
              <a:t>بهدف الوصول </a:t>
            </a:r>
            <a:r>
              <a:rPr lang="ar-SA" sz="2400" i="1" dirty="0">
                <a:latin typeface="Traditional Arabic" panose="02020603050405020304" pitchFamily="18" charset="-78"/>
                <a:cs typeface="Traditional Arabic" panose="02020603050405020304" pitchFamily="18" charset="-78"/>
              </a:rPr>
              <a:t>إلى مستقبل اقتصادي أكثر </a:t>
            </a:r>
            <a:r>
              <a:rPr lang="ar-SA" sz="2400" i="1" dirty="0" smtClean="0">
                <a:latin typeface="Traditional Arabic" panose="02020603050405020304" pitchFamily="18" charset="-78"/>
                <a:cs typeface="Traditional Arabic" panose="02020603050405020304" pitchFamily="18" charset="-78"/>
              </a:rPr>
              <a:t>ازدهارا وتشمل </a:t>
            </a:r>
            <a:r>
              <a:rPr lang="ar-SA" sz="2400" i="1" dirty="0">
                <a:latin typeface="Traditional Arabic" panose="02020603050405020304" pitchFamily="18" charset="-78"/>
                <a:cs typeface="Traditional Arabic" panose="02020603050405020304" pitchFamily="18" charset="-78"/>
              </a:rPr>
              <a:t>تلك الإجراءات فتح الاقتصاد القومي للاستثمارات الأجنبية، وإصلاحات في النظام الضريبي، </a:t>
            </a:r>
            <a:r>
              <a:rPr lang="ar-SA" sz="2400" i="1" dirty="0" smtClean="0">
                <a:latin typeface="Traditional Arabic" panose="02020603050405020304" pitchFamily="18" charset="-78"/>
                <a:cs typeface="Traditional Arabic" panose="02020603050405020304" pitchFamily="18" charset="-78"/>
              </a:rPr>
              <a:t>والخصخصة. </a:t>
            </a:r>
            <a:endParaRPr lang="ar-KW" sz="2400" i="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581407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الخصائص الرئيسة لبرامج التكيف الهيكلي</a:t>
            </a:r>
            <a:endParaRPr lang="ar-KW" b="1" dirty="0"/>
          </a:p>
        </p:txBody>
      </p:sp>
      <p:sp>
        <p:nvSpPr>
          <p:cNvPr id="3" name="عنصر نائب للمحتوى 2"/>
          <p:cNvSpPr>
            <a:spLocks noGrp="1"/>
          </p:cNvSpPr>
          <p:nvPr>
            <p:ph sz="quarter" idx="13"/>
          </p:nvPr>
        </p:nvSpPr>
        <p:spPr>
          <a:xfrm>
            <a:off x="913774" y="2214694"/>
            <a:ext cx="10363826" cy="3576505"/>
          </a:xfrm>
        </p:spPr>
        <p:txBody>
          <a:bodyPr/>
          <a:lstStyle/>
          <a:p>
            <a:pPr>
              <a:buFont typeface="Wingdings" panose="05000000000000000000" pitchFamily="2" charset="2"/>
              <a:buChar char="q"/>
            </a:pPr>
            <a:r>
              <a:rPr lang="ar-SA" sz="2800" dirty="0" smtClean="0">
                <a:solidFill>
                  <a:srgbClr val="FF0000"/>
                </a:solidFill>
              </a:rPr>
              <a:t> </a:t>
            </a:r>
            <a:r>
              <a:rPr lang="ar-SA" sz="2800" b="1" dirty="0" smtClean="0">
                <a:solidFill>
                  <a:srgbClr val="FF0000"/>
                </a:solidFill>
              </a:rPr>
              <a:t>إصلاحات </a:t>
            </a:r>
            <a:r>
              <a:rPr lang="ar-SA" sz="2800" b="1" dirty="0">
                <a:solidFill>
                  <a:srgbClr val="FF0000"/>
                </a:solidFill>
              </a:rPr>
              <a:t>السياسة الداخلية – لزيادة دور السوق في الاقتصاد المحلي</a:t>
            </a:r>
            <a:endParaRPr lang="en-US" sz="2800" b="1" dirty="0">
              <a:solidFill>
                <a:srgbClr val="FF0000"/>
              </a:solidFill>
            </a:endParaRPr>
          </a:p>
          <a:p>
            <a:pPr lvl="1"/>
            <a:r>
              <a:rPr lang="ar-SA" sz="2400" i="1" dirty="0">
                <a:latin typeface="Traditional Arabic" panose="02020603050405020304" pitchFamily="18" charset="-78"/>
                <a:cs typeface="Traditional Arabic" panose="02020603050405020304" pitchFamily="18" charset="-78"/>
              </a:rPr>
              <a:t>خصخصة مؤسسات الدولة – تسمح بقدر أكبر من المنافسة، تقلص الهدر في موارد الدولة إذا كان أداء المؤسسات سيئا؛</a:t>
            </a:r>
            <a:endParaRPr lang="en-US" sz="2400" i="1" dirty="0">
              <a:latin typeface="Traditional Arabic" panose="02020603050405020304" pitchFamily="18" charset="-78"/>
              <a:cs typeface="Traditional Arabic" panose="02020603050405020304" pitchFamily="18" charset="-78"/>
            </a:endParaRPr>
          </a:p>
          <a:p>
            <a:pPr lvl="1"/>
            <a:r>
              <a:rPr lang="ar-SA" sz="2400" i="1" dirty="0" smtClean="0">
                <a:latin typeface="Traditional Arabic" panose="02020603050405020304" pitchFamily="18" charset="-78"/>
                <a:cs typeface="Traditional Arabic" panose="02020603050405020304" pitchFamily="18" charset="-78"/>
              </a:rPr>
              <a:t>إلغاء الإعانات </a:t>
            </a:r>
            <a:r>
              <a:rPr lang="ar-SA" sz="2400" i="1" dirty="0">
                <a:latin typeface="Traditional Arabic" panose="02020603050405020304" pitchFamily="18" charset="-78"/>
                <a:cs typeface="Traditional Arabic" panose="02020603050405020304" pitchFamily="18" charset="-78"/>
              </a:rPr>
              <a:t>التي تقدمها الدولة – تزيد المنافسة وتقلص الإنفاق الحكومي؛</a:t>
            </a:r>
            <a:endParaRPr lang="en-US" sz="2400" i="1" dirty="0">
              <a:latin typeface="Traditional Arabic" panose="02020603050405020304" pitchFamily="18" charset="-78"/>
              <a:cs typeface="Traditional Arabic" panose="02020603050405020304" pitchFamily="18" charset="-78"/>
            </a:endParaRPr>
          </a:p>
          <a:p>
            <a:pPr lvl="1"/>
            <a:r>
              <a:rPr lang="ar-SA" sz="2400" i="1" dirty="0">
                <a:latin typeface="Traditional Arabic" panose="02020603050405020304" pitchFamily="18" charset="-78"/>
                <a:cs typeface="Traditional Arabic" panose="02020603050405020304" pitchFamily="18" charset="-78"/>
              </a:rPr>
              <a:t>إصلاحات النظام الضريبي – تزيد دخل الدولة؛</a:t>
            </a:r>
            <a:endParaRPr lang="en-US" sz="2400" i="1" dirty="0">
              <a:latin typeface="Traditional Arabic" panose="02020603050405020304" pitchFamily="18" charset="-78"/>
              <a:cs typeface="Traditional Arabic" panose="02020603050405020304" pitchFamily="18" charset="-78"/>
            </a:endParaRPr>
          </a:p>
          <a:p>
            <a:pPr lvl="1"/>
            <a:r>
              <a:rPr lang="ar-SA" sz="2400" i="1" dirty="0">
                <a:latin typeface="Traditional Arabic" panose="02020603050405020304" pitchFamily="18" charset="-78"/>
                <a:cs typeface="Traditional Arabic" panose="02020603050405020304" pitchFamily="18" charset="-78"/>
              </a:rPr>
              <a:t>إلغاء التحكم في الأجور ، مثلا، الحد الأدنى للأجور – ينبغي تحديد الأجور من قبل السوق؛</a:t>
            </a:r>
            <a:endParaRPr lang="en-US" sz="2400" i="1" dirty="0">
              <a:latin typeface="Traditional Arabic" panose="02020603050405020304" pitchFamily="18" charset="-78"/>
              <a:cs typeface="Traditional Arabic" panose="02020603050405020304" pitchFamily="18" charset="-78"/>
            </a:endParaRPr>
          </a:p>
          <a:p>
            <a:pPr lvl="1"/>
            <a:r>
              <a:rPr lang="ar-SA" sz="2400" i="1" dirty="0">
                <a:latin typeface="Traditional Arabic" panose="02020603050405020304" pitchFamily="18" charset="-78"/>
                <a:cs typeface="Traditional Arabic" panose="02020603050405020304" pitchFamily="18" charset="-78"/>
              </a:rPr>
              <a:t>تقليص قوة العمل الحكومي – تقليص حجم البيروقراطية والفساد وخفض الإنفاق الحكومي</a:t>
            </a:r>
            <a:r>
              <a:rPr lang="ar-SA" sz="2400" i="1" dirty="0"/>
              <a:t>.</a:t>
            </a:r>
            <a:endParaRPr lang="en-US" sz="2400" i="1" dirty="0"/>
          </a:p>
        </p:txBody>
      </p:sp>
    </p:spTree>
    <p:extLst>
      <p:ext uri="{BB962C8B-B14F-4D97-AF65-F5344CB8AC3E}">
        <p14:creationId xmlns:p14="http://schemas.microsoft.com/office/powerpoint/2010/main" val="518932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الخصائص الرئيسة لبرامج التكيف الهيكلي</a:t>
            </a:r>
            <a:endParaRPr lang="ar-KW" b="1" dirty="0"/>
          </a:p>
        </p:txBody>
      </p:sp>
      <p:sp>
        <p:nvSpPr>
          <p:cNvPr id="3" name="عنصر نائب للمحتوى 2"/>
          <p:cNvSpPr>
            <a:spLocks noGrp="1"/>
          </p:cNvSpPr>
          <p:nvPr>
            <p:ph sz="quarter" idx="13"/>
          </p:nvPr>
        </p:nvSpPr>
        <p:spPr/>
        <p:txBody>
          <a:bodyPr>
            <a:normAutofit/>
          </a:bodyPr>
          <a:lstStyle/>
          <a:p>
            <a:pPr>
              <a:buFont typeface="Wingdings" panose="05000000000000000000" pitchFamily="2" charset="2"/>
              <a:buChar char="q"/>
            </a:pPr>
            <a:r>
              <a:rPr lang="ar-SA" dirty="0"/>
              <a:t> </a:t>
            </a:r>
            <a:r>
              <a:rPr lang="ar-KW" sz="2800" b="1" dirty="0" smtClean="0">
                <a:solidFill>
                  <a:srgbClr val="FF0000"/>
                </a:solidFill>
              </a:rPr>
              <a:t>إصلاحات </a:t>
            </a:r>
            <a:r>
              <a:rPr lang="ar-KW" sz="2800" b="1" dirty="0">
                <a:solidFill>
                  <a:srgbClr val="FF0000"/>
                </a:solidFill>
              </a:rPr>
              <a:t>السياسة الخارجية – لتشجيع الاستثمار الأجنبي وزيادة </a:t>
            </a:r>
            <a:r>
              <a:rPr lang="ar-KW" sz="2800" b="1" dirty="0" smtClean="0">
                <a:solidFill>
                  <a:srgbClr val="FF0000"/>
                </a:solidFill>
              </a:rPr>
              <a:t>الصادرات</a:t>
            </a:r>
            <a:endParaRPr lang="ar-SA" sz="2800" b="1" dirty="0">
              <a:solidFill>
                <a:srgbClr val="FF0000"/>
              </a:solidFill>
            </a:endParaRPr>
          </a:p>
          <a:p>
            <a:pPr lvl="1"/>
            <a:r>
              <a:rPr lang="ar-KW" sz="2400" i="1" dirty="0" smtClean="0">
                <a:latin typeface="Traditional Arabic" panose="02020603050405020304" pitchFamily="18" charset="-78"/>
                <a:cs typeface="Traditional Arabic" panose="02020603050405020304" pitchFamily="18" charset="-78"/>
              </a:rPr>
              <a:t>خفض </a:t>
            </a:r>
            <a:r>
              <a:rPr lang="ar-KW" sz="2400" i="1" dirty="0">
                <a:latin typeface="Traditional Arabic" panose="02020603050405020304" pitchFamily="18" charset="-78"/>
                <a:cs typeface="Traditional Arabic" panose="02020603050405020304" pitchFamily="18" charset="-78"/>
              </a:rPr>
              <a:t>قيمة العملة – تجعل الواردات أغلى والصادرات </a:t>
            </a:r>
            <a:r>
              <a:rPr lang="ar-KW" sz="2400" i="1" dirty="0" smtClean="0">
                <a:latin typeface="Traditional Arabic" panose="02020603050405020304" pitchFamily="18" charset="-78"/>
                <a:cs typeface="Traditional Arabic" panose="02020603050405020304" pitchFamily="18" charset="-78"/>
              </a:rPr>
              <a:t>ارخص؛</a:t>
            </a:r>
            <a:endParaRPr lang="ar-SA" sz="2400" i="1" dirty="0" smtClean="0">
              <a:latin typeface="Traditional Arabic" panose="02020603050405020304" pitchFamily="18" charset="-78"/>
              <a:cs typeface="Traditional Arabic" panose="02020603050405020304" pitchFamily="18" charset="-78"/>
            </a:endParaRPr>
          </a:p>
          <a:p>
            <a:pPr lvl="1"/>
            <a:r>
              <a:rPr lang="ar-KW" sz="2400" i="1" dirty="0" smtClean="0">
                <a:latin typeface="Traditional Arabic" panose="02020603050405020304" pitchFamily="18" charset="-78"/>
                <a:cs typeface="Traditional Arabic" panose="02020603050405020304" pitchFamily="18" charset="-78"/>
              </a:rPr>
              <a:t>إزالة </a:t>
            </a:r>
            <a:r>
              <a:rPr lang="ar-KW" sz="2400" i="1" dirty="0">
                <a:latin typeface="Traditional Arabic" panose="02020603050405020304" pitchFamily="18" charset="-78"/>
                <a:cs typeface="Traditional Arabic" panose="02020603050405020304" pitchFamily="18" charset="-78"/>
              </a:rPr>
              <a:t>أو خفض التعريفة الجمركية – تشجع التجارة </a:t>
            </a:r>
            <a:r>
              <a:rPr lang="ar-KW" sz="2400" i="1" dirty="0" smtClean="0">
                <a:latin typeface="Traditional Arabic" panose="02020603050405020304" pitchFamily="18" charset="-78"/>
                <a:cs typeface="Traditional Arabic" panose="02020603050405020304" pitchFamily="18" charset="-78"/>
              </a:rPr>
              <a:t>الدولية؛</a:t>
            </a:r>
            <a:endParaRPr lang="ar-SA" sz="2400" i="1" dirty="0" smtClean="0">
              <a:latin typeface="Traditional Arabic" panose="02020603050405020304" pitchFamily="18" charset="-78"/>
              <a:cs typeface="Traditional Arabic" panose="02020603050405020304" pitchFamily="18" charset="-78"/>
            </a:endParaRPr>
          </a:p>
          <a:p>
            <a:pPr lvl="1"/>
            <a:r>
              <a:rPr lang="ar-KW" sz="2400" i="1" dirty="0" smtClean="0">
                <a:latin typeface="Traditional Arabic" panose="02020603050405020304" pitchFamily="18" charset="-78"/>
                <a:cs typeface="Traditional Arabic" panose="02020603050405020304" pitchFamily="18" charset="-78"/>
              </a:rPr>
              <a:t>إزالة </a:t>
            </a:r>
            <a:r>
              <a:rPr lang="ar-KW" sz="2400" i="1" dirty="0">
                <a:latin typeface="Traditional Arabic" panose="02020603050405020304" pitchFamily="18" charset="-78"/>
                <a:cs typeface="Traditional Arabic" panose="02020603050405020304" pitchFamily="18" charset="-78"/>
              </a:rPr>
              <a:t>أو خفض الحصص , مثلا الحد الأدنى قانونيا من المدخلات الموجهة محليا – تشجع الاستثمار الأجنبي  والتصدير </a:t>
            </a:r>
            <a:r>
              <a:rPr lang="ar-KW" sz="2400" i="1" dirty="0" smtClean="0">
                <a:latin typeface="Traditional Arabic" panose="02020603050405020304" pitchFamily="18" charset="-78"/>
                <a:cs typeface="Traditional Arabic" panose="02020603050405020304" pitchFamily="18" charset="-78"/>
              </a:rPr>
              <a:t>؛</a:t>
            </a:r>
            <a:endParaRPr lang="ar-SA" sz="2400" i="1" dirty="0" smtClean="0">
              <a:latin typeface="Traditional Arabic" panose="02020603050405020304" pitchFamily="18" charset="-78"/>
              <a:cs typeface="Traditional Arabic" panose="02020603050405020304" pitchFamily="18" charset="-78"/>
            </a:endParaRPr>
          </a:p>
          <a:p>
            <a:pPr lvl="1"/>
            <a:r>
              <a:rPr lang="ar-KW" sz="2400" i="1" dirty="0" smtClean="0">
                <a:latin typeface="Traditional Arabic" panose="02020603050405020304" pitchFamily="18" charset="-78"/>
                <a:cs typeface="Traditional Arabic" panose="02020603050405020304" pitchFamily="18" charset="-78"/>
              </a:rPr>
              <a:t>إنهاء </a:t>
            </a:r>
            <a:r>
              <a:rPr lang="ar-KW" sz="2400" i="1" dirty="0">
                <a:latin typeface="Traditional Arabic" panose="02020603050405020304" pitchFamily="18" charset="-78"/>
                <a:cs typeface="Traditional Arabic" panose="02020603050405020304" pitchFamily="18" charset="-78"/>
              </a:rPr>
              <a:t>السيطرة الحكومية على </a:t>
            </a:r>
            <a:r>
              <a:rPr lang="ar-KW" sz="2400" i="1" dirty="0" smtClean="0">
                <a:latin typeface="Traditional Arabic" panose="02020603050405020304" pitchFamily="18" charset="-78"/>
                <a:cs typeface="Traditional Arabic" panose="02020603050405020304" pitchFamily="18" charset="-78"/>
              </a:rPr>
              <a:t>الصادرات</a:t>
            </a:r>
            <a:r>
              <a:rPr lang="ar-KW" sz="2400" i="1" dirty="0">
                <a:latin typeface="Traditional Arabic" panose="02020603050405020304" pitchFamily="18" charset="-78"/>
                <a:cs typeface="Traditional Arabic" panose="02020603050405020304" pitchFamily="18" charset="-78"/>
              </a:rPr>
              <a:t>, مثلا السلع الزراعية – تحسن الكفاءة وتشجع الاستثمار الخاص.</a:t>
            </a:r>
          </a:p>
          <a:p>
            <a:endParaRPr lang="ar-KW" dirty="0"/>
          </a:p>
        </p:txBody>
      </p:sp>
    </p:spTree>
    <p:extLst>
      <p:ext uri="{BB962C8B-B14F-4D97-AF65-F5344CB8AC3E}">
        <p14:creationId xmlns:p14="http://schemas.microsoft.com/office/powerpoint/2010/main" val="662782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7"/>
            <a:ext cx="10364451" cy="1194241"/>
          </a:xfrm>
        </p:spPr>
        <p:txBody>
          <a:bodyPr>
            <a:normAutofit/>
          </a:bodyPr>
          <a:lstStyle/>
          <a:p>
            <a:r>
              <a:rPr lang="ar-SA" sz="4000" b="1" dirty="0" smtClean="0">
                <a:latin typeface="Traditional Arabic" panose="02020603050405020304" pitchFamily="18" charset="-78"/>
                <a:cs typeface="Traditional Arabic" panose="02020603050405020304" pitchFamily="18" charset="-78"/>
              </a:rPr>
              <a:t>خلاصة الفصل</a:t>
            </a:r>
            <a:endParaRPr lang="ar-KW" sz="4000" b="1" dirty="0">
              <a:latin typeface="Traditional Arabic" panose="02020603050405020304" pitchFamily="18" charset="-78"/>
              <a:cs typeface="Traditional Arabic" panose="02020603050405020304" pitchFamily="18" charset="-78"/>
            </a:endParaRPr>
          </a:p>
        </p:txBody>
      </p:sp>
      <p:sp>
        <p:nvSpPr>
          <p:cNvPr id="3" name="عنصر نائب للمحتوى 2"/>
          <p:cNvSpPr>
            <a:spLocks noGrp="1"/>
          </p:cNvSpPr>
          <p:nvPr>
            <p:ph sz="quarter" idx="13"/>
          </p:nvPr>
        </p:nvSpPr>
        <p:spPr>
          <a:xfrm>
            <a:off x="913774" y="1812759"/>
            <a:ext cx="10363826" cy="4122820"/>
          </a:xfrm>
        </p:spPr>
        <p:txBody>
          <a:bodyPr>
            <a:normAutofit/>
          </a:bodyPr>
          <a:lstStyle/>
          <a:p>
            <a:pPr lvl="0"/>
            <a:r>
              <a:rPr lang="ar-SA" sz="2400" b="1" dirty="0">
                <a:latin typeface="Traditional Arabic" panose="02020603050405020304" pitchFamily="18" charset="-78"/>
                <a:cs typeface="Traditional Arabic" panose="02020603050405020304" pitchFamily="18" charset="-78"/>
              </a:rPr>
              <a:t>تؤكد النظريات الكلاسيكية والكلاسيكية المحدثة على أهمية السوق الحرة للتنمية.</a:t>
            </a:r>
            <a:endParaRPr lang="en-US" sz="2400" dirty="0">
              <a:latin typeface="Traditional Arabic" panose="02020603050405020304" pitchFamily="18" charset="-78"/>
              <a:cs typeface="Traditional Arabic" panose="02020603050405020304" pitchFamily="18" charset="-78"/>
            </a:endParaRPr>
          </a:p>
          <a:p>
            <a:pPr lvl="0"/>
            <a:r>
              <a:rPr lang="ar-SA" sz="2400" b="1" dirty="0">
                <a:latin typeface="Traditional Arabic" panose="02020603050405020304" pitchFamily="18" charset="-78"/>
                <a:cs typeface="Traditional Arabic" panose="02020603050405020304" pitchFamily="18" charset="-78"/>
              </a:rPr>
              <a:t>تزعم نظريات التحديث أن التنمية هي اقتصادية بشكل كبير وأنه يجب إتباع نفس المسار التنموي من قبل كل البلدان.</a:t>
            </a:r>
            <a:endParaRPr lang="en-US" sz="2400" dirty="0">
              <a:latin typeface="Traditional Arabic" panose="02020603050405020304" pitchFamily="18" charset="-78"/>
              <a:cs typeface="Traditional Arabic" panose="02020603050405020304" pitchFamily="18" charset="-78"/>
            </a:endParaRPr>
          </a:p>
          <a:p>
            <a:pPr lvl="0"/>
            <a:r>
              <a:rPr lang="ar-SA" sz="2400" b="1" dirty="0">
                <a:latin typeface="Traditional Arabic" panose="02020603050405020304" pitchFamily="18" charset="-78"/>
                <a:cs typeface="Traditional Arabic" panose="02020603050405020304" pitchFamily="18" charset="-78"/>
              </a:rPr>
              <a:t>ركزت بلدان الشمال في مرحلة ما بعد الحرب العالمية الثانية على تقديم المساعدة لبلدان الجنوب لدفعها لتبني نفس المسار التنموي لبلدان الشمال.</a:t>
            </a:r>
            <a:endParaRPr lang="en-US" sz="2400" dirty="0">
              <a:latin typeface="Traditional Arabic" panose="02020603050405020304" pitchFamily="18" charset="-78"/>
              <a:cs typeface="Traditional Arabic" panose="02020603050405020304" pitchFamily="18" charset="-78"/>
            </a:endParaRPr>
          </a:p>
          <a:p>
            <a:pPr lvl="0"/>
            <a:r>
              <a:rPr lang="ar-SA" sz="2400" b="1" dirty="0">
                <a:latin typeface="Traditional Arabic" panose="02020603050405020304" pitchFamily="18" charset="-78"/>
                <a:cs typeface="Traditional Arabic" panose="02020603050405020304" pitchFamily="18" charset="-78"/>
              </a:rPr>
              <a:t>تعتبر سياسات التكيف الهيكلي عناصر أساسية للسياسة التنموية الليبرالية المحدثة.</a:t>
            </a:r>
            <a:endParaRPr lang="en-US" sz="2400" dirty="0">
              <a:latin typeface="Traditional Arabic" panose="02020603050405020304" pitchFamily="18" charset="-78"/>
              <a:cs typeface="Traditional Arabic" panose="02020603050405020304" pitchFamily="18" charset="-78"/>
            </a:endParaRPr>
          </a:p>
          <a:p>
            <a:pPr lvl="0"/>
            <a:r>
              <a:rPr lang="ar-SA" sz="2400" b="1" dirty="0">
                <a:latin typeface="Traditional Arabic" panose="02020603050405020304" pitchFamily="18" charset="-78"/>
                <a:cs typeface="Traditional Arabic" panose="02020603050405020304" pitchFamily="18" charset="-78"/>
              </a:rPr>
              <a:t>تحدت الأزمة المالية الشرق أسيوية المعتقدات الليبرالية المحدثة حول دور السوق في التنمية الاقتصادية.</a:t>
            </a:r>
            <a:endParaRPr lang="en-US"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65652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نظريات </a:t>
            </a:r>
            <a:r>
              <a:rPr lang="ar-SA" b="1" dirty="0"/>
              <a:t>التنمية </a:t>
            </a:r>
            <a:r>
              <a:rPr lang="ar-SA" b="1" dirty="0" smtClean="0"/>
              <a:t>الكلاسيكية، لماذا؟  </a:t>
            </a:r>
            <a:endParaRPr lang="ar-KW" dirty="0"/>
          </a:p>
        </p:txBody>
      </p:sp>
      <p:sp>
        <p:nvSpPr>
          <p:cNvPr id="3" name="عنصر نائب للمحتوى 2"/>
          <p:cNvSpPr>
            <a:spLocks noGrp="1"/>
          </p:cNvSpPr>
          <p:nvPr>
            <p:ph sz="quarter" idx="13"/>
          </p:nvPr>
        </p:nvSpPr>
        <p:spPr/>
        <p:txBody>
          <a:bodyPr>
            <a:normAutofit/>
          </a:bodyPr>
          <a:lstStyle/>
          <a:p>
            <a:pPr marL="0" indent="0" algn="ctr">
              <a:buNone/>
            </a:pPr>
            <a:r>
              <a:rPr lang="ar-SA" sz="3600" dirty="0"/>
              <a:t>مع أن </a:t>
            </a:r>
            <a:r>
              <a:rPr lang="ar-SA" sz="3600" dirty="0" smtClean="0"/>
              <a:t>التركيز الأكبر سيكون على </a:t>
            </a:r>
            <a:r>
              <a:rPr lang="ar-SA" sz="3600" dirty="0"/>
              <a:t>نظريات وتطبيقات التنمية في فترة ما بعد الحرب العالمية الثانية، إلا </a:t>
            </a:r>
            <a:r>
              <a:rPr lang="ar-SA" sz="3600" dirty="0" smtClean="0"/>
              <a:t>أن </a:t>
            </a:r>
            <a:r>
              <a:rPr lang="ar-SA" sz="3600" dirty="0"/>
              <a:t>تلك الأفكار لم تظهر في فراغ أكاديمي، بل أنها كانت متجذرة في التراث التنظيري الاقتصادي والسياسي والاجتماعي الذي تطور في أوربا منذ القرن الثامن </a:t>
            </a:r>
            <a:r>
              <a:rPr lang="ar-SA" sz="3600" dirty="0" smtClean="0"/>
              <a:t>عشر.</a:t>
            </a:r>
            <a:endParaRPr lang="ar-KW" sz="3600" dirty="0"/>
          </a:p>
        </p:txBody>
      </p:sp>
    </p:spTree>
    <p:extLst>
      <p:ext uri="{BB962C8B-B14F-4D97-AF65-F5344CB8AC3E}">
        <p14:creationId xmlns:p14="http://schemas.microsoft.com/office/powerpoint/2010/main" val="864492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normAutofit lnSpcReduction="10000"/>
          </a:bodyPr>
          <a:lstStyle/>
          <a:p>
            <a:r>
              <a:rPr lang="ar-SA" sz="3200" dirty="0"/>
              <a:t>آدم سميث </a:t>
            </a:r>
            <a:r>
              <a:rPr lang="ar-SA" sz="3200" dirty="0" smtClean="0"/>
              <a:t>وكتابه </a:t>
            </a:r>
            <a:r>
              <a:rPr lang="ar-SA" sz="3200" dirty="0"/>
              <a:t>المعنون </a:t>
            </a:r>
            <a:r>
              <a:rPr lang="ar-SA" sz="3200" dirty="0" smtClean="0">
                <a:solidFill>
                  <a:srgbClr val="FF0000"/>
                </a:solidFill>
              </a:rPr>
              <a:t>«</a:t>
            </a:r>
            <a:r>
              <a:rPr lang="ar-SA" sz="3200" i="1" dirty="0" smtClean="0">
                <a:solidFill>
                  <a:srgbClr val="FF0000"/>
                </a:solidFill>
              </a:rPr>
              <a:t>بحث </a:t>
            </a:r>
            <a:r>
              <a:rPr lang="ar-SA" sz="3200" i="1" dirty="0">
                <a:solidFill>
                  <a:srgbClr val="FF0000"/>
                </a:solidFill>
              </a:rPr>
              <a:t>في طبيعة وأسباب ثروة </a:t>
            </a:r>
            <a:r>
              <a:rPr lang="ar-SA" sz="3200" i="1" dirty="0" smtClean="0">
                <a:solidFill>
                  <a:srgbClr val="FF0000"/>
                </a:solidFill>
              </a:rPr>
              <a:t>الأمم» </a:t>
            </a:r>
            <a:r>
              <a:rPr lang="ar-SA" sz="3200" i="1" dirty="0" smtClean="0"/>
              <a:t>1776م</a:t>
            </a:r>
          </a:p>
          <a:p>
            <a:pPr lvl="2"/>
            <a:r>
              <a:rPr lang="ar-SA" sz="2400" i="1" dirty="0" smtClean="0"/>
              <a:t>نقد السياسة </a:t>
            </a:r>
            <a:r>
              <a:rPr lang="ar-SA" sz="2400" i="1" dirty="0" err="1" smtClean="0"/>
              <a:t>الحمائية</a:t>
            </a:r>
            <a:r>
              <a:rPr lang="ar-SA" sz="2400" i="1" dirty="0" smtClean="0"/>
              <a:t> للمذهب </a:t>
            </a:r>
            <a:r>
              <a:rPr lang="ar-SA" sz="2400" i="1" dirty="0" err="1" smtClean="0"/>
              <a:t>الميركنتالي</a:t>
            </a:r>
            <a:r>
              <a:rPr lang="ar-SA" sz="2400" i="1" dirty="0" smtClean="0"/>
              <a:t>.</a:t>
            </a:r>
            <a:r>
              <a:rPr lang="ar-SA" sz="2400" dirty="0" smtClean="0"/>
              <a:t> </a:t>
            </a:r>
          </a:p>
          <a:p>
            <a:pPr lvl="2"/>
            <a:r>
              <a:rPr lang="ar-SA" sz="2400" dirty="0" smtClean="0"/>
              <a:t>تركيز على </a:t>
            </a:r>
            <a:r>
              <a:rPr lang="ar-SA" sz="2400" dirty="0"/>
              <a:t>الإنتاج بدلا من التجارة في التنمية </a:t>
            </a:r>
            <a:r>
              <a:rPr lang="ar-SA" sz="2400" dirty="0" smtClean="0"/>
              <a:t>الاقتصادية.</a:t>
            </a:r>
          </a:p>
          <a:p>
            <a:pPr lvl="2"/>
            <a:r>
              <a:rPr lang="ar-SA" sz="2400" dirty="0" smtClean="0"/>
              <a:t>تقسيم </a:t>
            </a:r>
            <a:r>
              <a:rPr lang="ar-SA" sz="2400" dirty="0"/>
              <a:t>العمل سيساعد على تحسين الإنتاجية وبالتالي النمو الاقتصادي و خلق </a:t>
            </a:r>
            <a:r>
              <a:rPr lang="ar-SA" sz="2400" dirty="0" smtClean="0"/>
              <a:t>الثروة.</a:t>
            </a:r>
          </a:p>
          <a:p>
            <a:pPr lvl="2"/>
            <a:r>
              <a:rPr lang="ar-SA" sz="2400" dirty="0" smtClean="0"/>
              <a:t>«اليد </a:t>
            </a:r>
            <a:r>
              <a:rPr lang="ar-SA" sz="2400" dirty="0"/>
              <a:t>الخفية </a:t>
            </a:r>
            <a:r>
              <a:rPr lang="ar-SA" sz="2400" dirty="0" smtClean="0"/>
              <a:t>للسوق» </a:t>
            </a:r>
            <a:r>
              <a:rPr lang="ar-SA" sz="2400" dirty="0"/>
              <a:t>بدلا من </a:t>
            </a:r>
            <a:r>
              <a:rPr lang="ar-SA" sz="2400" dirty="0" smtClean="0"/>
              <a:t>الدولة في تنظيم السوق </a:t>
            </a:r>
            <a:r>
              <a:rPr lang="ar-SA" sz="2400" dirty="0"/>
              <a:t>حيث أعتقد أن الأفراد سيتصرفون وفقا لمصلحتهم </a:t>
            </a:r>
            <a:r>
              <a:rPr lang="ar-SA" sz="2400" dirty="0" smtClean="0"/>
              <a:t>الذاتية.</a:t>
            </a:r>
          </a:p>
          <a:p>
            <a:pPr lvl="2"/>
            <a:r>
              <a:rPr lang="ar-SA" sz="2400" dirty="0"/>
              <a:t>ويعرف هذا </a:t>
            </a:r>
            <a:r>
              <a:rPr lang="ar-SA" sz="2400" dirty="0" smtClean="0"/>
              <a:t>الاقتراب أيضا </a:t>
            </a:r>
            <a:r>
              <a:rPr lang="ar-SA" sz="2400" dirty="0"/>
              <a:t>بمصطلح اقتصاديات </a:t>
            </a:r>
            <a:r>
              <a:rPr lang="ar-SA" sz="2400" i="1" dirty="0"/>
              <a:t>دعه يعمل</a:t>
            </a:r>
            <a:r>
              <a:rPr lang="ar-SA" sz="2400" dirty="0"/>
              <a:t> </a:t>
            </a:r>
            <a:r>
              <a:rPr lang="en-US" sz="2400" dirty="0"/>
              <a:t>laissez-faire</a:t>
            </a:r>
            <a:endParaRPr lang="ar-KW" sz="2400" dirty="0"/>
          </a:p>
        </p:txBody>
      </p:sp>
    </p:spTree>
    <p:extLst>
      <p:ext uri="{BB962C8B-B14F-4D97-AF65-F5344CB8AC3E}">
        <p14:creationId xmlns:p14="http://schemas.microsoft.com/office/powerpoint/2010/main" val="1605918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p:txBody>
          <a:bodyPr/>
          <a:lstStyle/>
          <a:p>
            <a:r>
              <a:rPr lang="ar-SA" sz="3200" dirty="0"/>
              <a:t>ديفيد ريكاردو </a:t>
            </a:r>
            <a:r>
              <a:rPr lang="ar-SA" sz="3200" dirty="0" smtClean="0"/>
              <a:t>ونظرية «الأفضلية المقارنة»</a:t>
            </a:r>
          </a:p>
          <a:p>
            <a:pPr lvl="2"/>
            <a:r>
              <a:rPr lang="ar-SA" sz="2400" dirty="0" smtClean="0"/>
              <a:t>التركيز على إنتاج ومن ثم بيع السلع التي تتمتع الدولة بأفضلية في إنتاجها (موارد مثل الأرض، مصادر طبيعية، عمالة، وخبرة فنية أو علمية)، وهو ما يعني تقسيما عالميا للعمل.</a:t>
            </a:r>
          </a:p>
          <a:p>
            <a:pPr lvl="2"/>
            <a:r>
              <a:rPr lang="ar-SA" sz="2400" dirty="0" smtClean="0"/>
              <a:t>من </a:t>
            </a:r>
            <a:r>
              <a:rPr lang="ar-SA" sz="2400" dirty="0"/>
              <a:t>الأفضل للبلدان أن تتخصص بهذه الطريقة بدلا من محاولة إنتاج كل شيء، لأنه من خلال التخصص سيكون الإنتاج أكثر </a:t>
            </a:r>
            <a:r>
              <a:rPr lang="ar-SA" sz="2400" dirty="0" smtClean="0"/>
              <a:t>كفاءة. </a:t>
            </a:r>
            <a:endParaRPr lang="ar-KW" sz="2400" dirty="0"/>
          </a:p>
        </p:txBody>
      </p:sp>
    </p:spTree>
    <p:extLst>
      <p:ext uri="{BB962C8B-B14F-4D97-AF65-F5344CB8AC3E}">
        <p14:creationId xmlns:p14="http://schemas.microsoft.com/office/powerpoint/2010/main" val="4256500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783147" y="2155372"/>
            <a:ext cx="10363826" cy="4073977"/>
          </a:xfrm>
        </p:spPr>
        <p:txBody>
          <a:bodyPr/>
          <a:lstStyle/>
          <a:p>
            <a:pPr marL="0" indent="0" algn="ctr">
              <a:buNone/>
            </a:pPr>
            <a:r>
              <a:rPr lang="ar-SA" b="1" dirty="0" smtClean="0"/>
              <a:t>بدون التخصص في انتاج السلع</a:t>
            </a:r>
            <a:endParaRPr lang="en-US" dirty="0"/>
          </a:p>
          <a:p>
            <a:pPr marL="0" indent="0">
              <a:buNone/>
            </a:pPr>
            <a:endParaRPr lang="ar-SA" dirty="0" smtClean="0"/>
          </a:p>
          <a:p>
            <a:pPr marL="0" indent="0">
              <a:buNone/>
            </a:pPr>
            <a:endParaRPr lang="ar-KW" dirty="0"/>
          </a:p>
        </p:txBody>
      </p:sp>
      <p:graphicFrame>
        <p:nvGraphicFramePr>
          <p:cNvPr id="6" name="جدول 5"/>
          <p:cNvGraphicFramePr>
            <a:graphicFrameLocks noGrp="1"/>
          </p:cNvGraphicFramePr>
          <p:nvPr>
            <p:extLst>
              <p:ext uri="{D42A27DB-BD31-4B8C-83A1-F6EECF244321}">
                <p14:modId xmlns:p14="http://schemas.microsoft.com/office/powerpoint/2010/main" val="3443626814"/>
              </p:ext>
            </p:extLst>
          </p:nvPr>
        </p:nvGraphicFramePr>
        <p:xfrm>
          <a:off x="913774" y="2779776"/>
          <a:ext cx="9814560" cy="3378200"/>
        </p:xfrm>
        <a:graphic>
          <a:graphicData uri="http://schemas.openxmlformats.org/drawingml/2006/table">
            <a:tbl>
              <a:tblPr rtl="1" firstRow="1" firstCol="1" bandRow="1"/>
              <a:tblGrid>
                <a:gridCol w="2176386"/>
                <a:gridCol w="328036"/>
                <a:gridCol w="2138537"/>
                <a:gridCol w="357054"/>
                <a:gridCol w="2138537"/>
                <a:gridCol w="537473"/>
                <a:gridCol w="2138537"/>
              </a:tblGrid>
              <a:tr h="3182112">
                <a:tc>
                  <a:txBody>
                    <a:bodyPr/>
                    <a:lstStyle/>
                    <a:p>
                      <a:pPr marL="431800" algn="r" rtl="1">
                        <a:lnSpc>
                          <a:spcPct val="150000"/>
                        </a:lnSpc>
                        <a:spcAft>
                          <a:spcPts val="1000"/>
                        </a:spcAft>
                      </a:pPr>
                      <a:r>
                        <a:rPr lang="ar-SA" sz="2000" b="1" dirty="0">
                          <a:effectLst/>
                          <a:latin typeface="Calibri" panose="020F0502020204030204" pitchFamily="34" charset="0"/>
                          <a:ea typeface="Calibri" panose="020F0502020204030204" pitchFamily="34" charset="0"/>
                          <a:cs typeface="Arial" panose="020B0604020202020204" pitchFamily="34" charset="0"/>
                        </a:rPr>
                        <a:t>البلد ا</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قوة عمل كبيرة رخيصة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ملابس    500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قمح       200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صلب     100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المجموع  800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100" dirty="0">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31800" algn="just" rtl="1">
                        <a:lnSpc>
                          <a:spcPct val="150000"/>
                        </a:lnSpc>
                        <a:spcAft>
                          <a:spcPts val="1000"/>
                        </a:spcAft>
                      </a:pPr>
                      <a:r>
                        <a:rPr lang="ar-SA" sz="2000" b="1" dirty="0">
                          <a:effectLst/>
                          <a:latin typeface="Calibri" panose="020F0502020204030204" pitchFamily="34" charset="0"/>
                          <a:ea typeface="Calibri" panose="020F0502020204030204" pitchFamily="34" charset="0"/>
                          <a:cs typeface="Arial" panose="020B0604020202020204" pitchFamily="34" charset="0"/>
                        </a:rPr>
                        <a:t>البلد ب</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موارد معدنية كبيرة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ملابس    100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قمح       200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صلب     500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المجموع  800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spcAft>
                          <a:spcPts val="0"/>
                        </a:spcAft>
                      </a:pPr>
                      <a:r>
                        <a:rPr lang="ar-SA" sz="1100">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31800" algn="r" rtl="1">
                        <a:lnSpc>
                          <a:spcPct val="150000"/>
                        </a:lnSpc>
                        <a:spcAft>
                          <a:spcPts val="1000"/>
                        </a:spcAft>
                      </a:pPr>
                      <a:r>
                        <a:rPr lang="ar-SA" sz="2000" b="1" dirty="0">
                          <a:effectLst/>
                          <a:latin typeface="Calibri" panose="020F0502020204030204" pitchFamily="34" charset="0"/>
                          <a:ea typeface="Calibri" panose="020F0502020204030204" pitchFamily="34" charset="0"/>
                          <a:cs typeface="Arial" panose="020B0604020202020204" pitchFamily="34" charset="0"/>
                        </a:rPr>
                        <a:t>البلد ج</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أراضي زراعية شاسعة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ملابس    200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قمح       500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صلب     100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المجموع  800 دولار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31800" algn="r" rtl="1">
                        <a:lnSpc>
                          <a:spcPct val="150000"/>
                        </a:lnSpc>
                        <a:spcAft>
                          <a:spcPts val="1000"/>
                        </a:spcAft>
                      </a:pPr>
                      <a:r>
                        <a:rPr lang="ar-SA" sz="1000" b="1">
                          <a:effectLst/>
                          <a:latin typeface="Calibri" panose="020F0502020204030204" pitchFamily="34" charset="0"/>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ctr" rtl="1">
                        <a:lnSpc>
                          <a:spcPct val="150000"/>
                        </a:lnSpc>
                        <a:spcAft>
                          <a:spcPts val="1000"/>
                        </a:spcAft>
                      </a:pPr>
                      <a:r>
                        <a:rPr lang="ar-SA" sz="2000" b="1" dirty="0">
                          <a:effectLst/>
                          <a:latin typeface="Calibri" panose="020F0502020204030204" pitchFamily="34" charset="0"/>
                          <a:ea typeface="Calibri" panose="020F0502020204030204" pitchFamily="34" charset="0"/>
                          <a:cs typeface="Arial" panose="020B0604020202020204" pitchFamily="34" charset="0"/>
                        </a:rPr>
                        <a:t>إجمالي الإنتاج</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ملابس   800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قمح      900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dirty="0">
                          <a:effectLst/>
                          <a:latin typeface="Calibri" panose="020F0502020204030204" pitchFamily="34" charset="0"/>
                          <a:ea typeface="Calibri" panose="020F0502020204030204" pitchFamily="34" charset="0"/>
                          <a:cs typeface="Arial" panose="020B0604020202020204" pitchFamily="34" charset="0"/>
                        </a:rPr>
                        <a:t>صلب    700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50000"/>
                        </a:lnSpc>
                        <a:spcAft>
                          <a:spcPts val="1000"/>
                        </a:spcAft>
                      </a:pPr>
                      <a:r>
                        <a:rPr lang="ar-SA" sz="2000" b="1" dirty="0">
                          <a:effectLst/>
                          <a:latin typeface="Calibri" panose="020F0502020204030204" pitchFamily="34" charset="0"/>
                          <a:ea typeface="Calibri" panose="020F0502020204030204" pitchFamily="34" charset="0"/>
                          <a:cs typeface="Arial" panose="020B0604020202020204" pitchFamily="34" charset="0"/>
                        </a:rPr>
                        <a:t>المجموع   2400 دولار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r>
            </a:tbl>
          </a:graphicData>
        </a:graphic>
      </p:graphicFrame>
    </p:spTree>
    <p:extLst>
      <p:ext uri="{BB962C8B-B14F-4D97-AF65-F5344CB8AC3E}">
        <p14:creationId xmlns:p14="http://schemas.microsoft.com/office/powerpoint/2010/main" val="980961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quarter" idx="13"/>
          </p:nvPr>
        </p:nvSpPr>
        <p:spPr/>
        <p:txBody>
          <a:bodyPr/>
          <a:lstStyle/>
          <a:p>
            <a:pPr marL="0" indent="0">
              <a:buNone/>
            </a:pPr>
            <a:endParaRPr lang="ar-SA" dirty="0" smtClean="0"/>
          </a:p>
          <a:p>
            <a:pPr marL="0" indent="0">
              <a:buNone/>
            </a:pPr>
            <a:endParaRPr lang="ar-KW" dirty="0"/>
          </a:p>
        </p:txBody>
      </p:sp>
      <p:sp>
        <p:nvSpPr>
          <p:cNvPr id="7" name="عنصر نائب للمحتوى 4"/>
          <p:cNvSpPr txBox="1">
            <a:spLocks/>
          </p:cNvSpPr>
          <p:nvPr/>
        </p:nvSpPr>
        <p:spPr>
          <a:xfrm>
            <a:off x="1066174" y="2519492"/>
            <a:ext cx="10363826" cy="3424107"/>
          </a:xfrm>
          <a:prstGeom prst="rect">
            <a:avLst/>
          </a:prstGeom>
        </p:spPr>
        <p:txBody>
          <a:bodyPr vert="horz" lIns="91440" tIns="45720" rIns="91440" bIns="45720" rtlCol="0">
            <a:normAutofit/>
          </a:bodyPr>
          <a:lst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Font typeface="Arial" panose="020B0604020202020204" pitchFamily="34" charset="0"/>
              <a:buNone/>
            </a:pPr>
            <a:endParaRPr lang="ar-SA" smtClean="0"/>
          </a:p>
          <a:p>
            <a:pPr marL="0" indent="0">
              <a:buFont typeface="Arial" panose="020B0604020202020204" pitchFamily="34" charset="0"/>
              <a:buNone/>
            </a:pPr>
            <a:endParaRPr lang="ar-KW" dirty="0"/>
          </a:p>
        </p:txBody>
      </p:sp>
      <p:pic>
        <p:nvPicPr>
          <p:cNvPr id="8" name="صورة 7"/>
          <p:cNvPicPr>
            <a:picLocks noChangeAspect="1"/>
          </p:cNvPicPr>
          <p:nvPr/>
        </p:nvPicPr>
        <p:blipFill>
          <a:blip r:embed="rId2"/>
          <a:stretch>
            <a:fillRect/>
          </a:stretch>
        </p:blipFill>
        <p:spPr>
          <a:xfrm>
            <a:off x="2669489" y="881688"/>
            <a:ext cx="7486447" cy="4677864"/>
          </a:xfrm>
          <a:prstGeom prst="rect">
            <a:avLst/>
          </a:prstGeom>
        </p:spPr>
      </p:pic>
    </p:spTree>
    <p:extLst>
      <p:ext uri="{BB962C8B-B14F-4D97-AF65-F5344CB8AC3E}">
        <p14:creationId xmlns:p14="http://schemas.microsoft.com/office/powerpoint/2010/main" val="757767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3"/>
          </p:nvPr>
        </p:nvSpPr>
        <p:spPr>
          <a:xfrm>
            <a:off x="913774" y="1365504"/>
            <a:ext cx="10363826" cy="4425695"/>
          </a:xfrm>
        </p:spPr>
        <p:txBody>
          <a:bodyPr>
            <a:normAutofit/>
          </a:bodyPr>
          <a:lstStyle/>
          <a:p>
            <a:r>
              <a:rPr lang="ar-SA" b="1" dirty="0" smtClean="0"/>
              <a:t>ديفيد ريكاردو ونظرية </a:t>
            </a:r>
            <a:r>
              <a:rPr lang="ar-SA" b="1" dirty="0"/>
              <a:t>النمو الاقتصادي </a:t>
            </a:r>
            <a:endParaRPr lang="ar-SA" b="1" dirty="0" smtClean="0"/>
          </a:p>
          <a:p>
            <a:pPr lvl="2"/>
            <a:r>
              <a:rPr lang="ar-SA" sz="2400" dirty="0" smtClean="0"/>
              <a:t>مثل انهيار </a:t>
            </a:r>
            <a:r>
              <a:rPr lang="ar-SA" sz="2400" dirty="0"/>
              <a:t>وول ستريت في 1929م والكساد الكبير في الولايات المتحدة في الثلاثينات، تحديا ‘لاعتقاد’ الاقتصاديين الكلاسيكيين في السوق كأداة لتعظيم الاستخدام الكفء للموارد والسعادة </a:t>
            </a:r>
            <a:r>
              <a:rPr lang="ar-SA" sz="2400" dirty="0" smtClean="0"/>
              <a:t>الإنسانية ودفعهم لتطوير </a:t>
            </a:r>
            <a:r>
              <a:rPr lang="ar-SA" sz="2400" dirty="0"/>
              <a:t>فهما جديدا للاقتصاديات </a:t>
            </a:r>
            <a:r>
              <a:rPr lang="ar-SA" sz="2400" dirty="0" smtClean="0"/>
              <a:t>القومية.</a:t>
            </a:r>
          </a:p>
          <a:p>
            <a:pPr lvl="2"/>
            <a:r>
              <a:rPr lang="ar-SA" sz="2400" dirty="0" smtClean="0"/>
              <a:t>يعد كتاب الاقتصادي </a:t>
            </a:r>
            <a:r>
              <a:rPr lang="ar-SA" sz="2400" dirty="0"/>
              <a:t>البريطاني جون </a:t>
            </a:r>
            <a:r>
              <a:rPr lang="ar-SA" sz="2400" dirty="0" err="1"/>
              <a:t>ماينارد</a:t>
            </a:r>
            <a:r>
              <a:rPr lang="ar-SA" sz="2400" dirty="0"/>
              <a:t> </a:t>
            </a:r>
            <a:r>
              <a:rPr lang="ar-SA" sz="2400" dirty="0" err="1" smtClean="0"/>
              <a:t>كينز</a:t>
            </a:r>
            <a:r>
              <a:rPr lang="ar-SA" sz="2400" dirty="0" smtClean="0"/>
              <a:t>، </a:t>
            </a:r>
            <a:r>
              <a:rPr lang="ar-SA" sz="2400" dirty="0"/>
              <a:t>الذي نشر في 1936م </a:t>
            </a:r>
            <a:r>
              <a:rPr lang="ar-SA" sz="2400" i="1" dirty="0" smtClean="0"/>
              <a:t>«</a:t>
            </a:r>
            <a:r>
              <a:rPr lang="ar-SA" sz="2400" i="1" dirty="0" smtClean="0">
                <a:solidFill>
                  <a:srgbClr val="FF0000"/>
                </a:solidFill>
              </a:rPr>
              <a:t>النظرية </a:t>
            </a:r>
            <a:r>
              <a:rPr lang="ar-SA" sz="2400" i="1" dirty="0">
                <a:solidFill>
                  <a:srgbClr val="FF0000"/>
                </a:solidFill>
              </a:rPr>
              <a:t>العامة للتوظيف، الفائدة </a:t>
            </a:r>
            <a:r>
              <a:rPr lang="ar-SA" sz="2400" i="1" dirty="0" smtClean="0">
                <a:solidFill>
                  <a:srgbClr val="FF0000"/>
                </a:solidFill>
              </a:rPr>
              <a:t>والنقود</a:t>
            </a:r>
            <a:r>
              <a:rPr lang="ar-SA" sz="2400" i="1" dirty="0" smtClean="0"/>
              <a:t>»</a:t>
            </a:r>
            <a:r>
              <a:rPr lang="ar-SA" sz="2400" dirty="0" smtClean="0"/>
              <a:t> </a:t>
            </a:r>
            <a:r>
              <a:rPr lang="ar-SA" sz="2400" dirty="0"/>
              <a:t>الأبرز في هذا </a:t>
            </a:r>
            <a:r>
              <a:rPr lang="ar-SA" sz="2400" dirty="0" smtClean="0"/>
              <a:t>المجال.</a:t>
            </a:r>
          </a:p>
          <a:p>
            <a:pPr lvl="3"/>
            <a:r>
              <a:rPr lang="ar-SA" sz="2000" dirty="0" smtClean="0"/>
              <a:t>أن </a:t>
            </a:r>
            <a:r>
              <a:rPr lang="ar-SA" sz="2000" dirty="0"/>
              <a:t>مفتاح النمو يتمثل في الاستثمارات </a:t>
            </a:r>
            <a:r>
              <a:rPr lang="ar-SA" sz="2000" dirty="0" smtClean="0"/>
              <a:t>الحقيقية، </a:t>
            </a:r>
            <a:r>
              <a:rPr lang="ar-SA" sz="2000" dirty="0"/>
              <a:t>على سبيل المثال الاستثمار في مشاريع البنية الأساسية الجديدة </a:t>
            </a:r>
            <a:r>
              <a:rPr lang="ar-SA" sz="2000" dirty="0" smtClean="0"/>
              <a:t>حيث سيكون </a:t>
            </a:r>
            <a:r>
              <a:rPr lang="ar-SA" sz="2000" dirty="0"/>
              <a:t>له تأثيرا إيجابيا على خلق فرص العمل فضلا عن توليد </a:t>
            </a:r>
            <a:r>
              <a:rPr lang="ar-SA" sz="2000" dirty="0" smtClean="0"/>
              <a:t>الثروة.</a:t>
            </a:r>
          </a:p>
          <a:p>
            <a:pPr lvl="3"/>
            <a:r>
              <a:rPr lang="ar-SA" sz="2000" dirty="0"/>
              <a:t>وبخلاف </a:t>
            </a:r>
            <a:r>
              <a:rPr lang="ar-SA" sz="2000" dirty="0" smtClean="0"/>
              <a:t>أدم سميث، رأى </a:t>
            </a:r>
            <a:r>
              <a:rPr lang="ar-SA" sz="2000" dirty="0" err="1"/>
              <a:t>كينز</a:t>
            </a:r>
            <a:r>
              <a:rPr lang="ar-SA" sz="2000" dirty="0"/>
              <a:t> دورا أساسيا للحكومة في تعزيز النمو </a:t>
            </a:r>
            <a:r>
              <a:rPr lang="ar-SA" sz="2000" dirty="0" smtClean="0"/>
              <a:t>الاقتصادي من خلال تشجيع </a:t>
            </a:r>
            <a:r>
              <a:rPr lang="ar-SA" sz="2000" dirty="0"/>
              <a:t>الاستثمار سواء من خلال السياسات النقدية  من قبيل تغيير معدلات الفائدة، أو بشكل مباشر من خلال الإنفاق </a:t>
            </a:r>
            <a:r>
              <a:rPr lang="ar-SA" sz="2000" dirty="0" smtClean="0"/>
              <a:t>الحكومي</a:t>
            </a:r>
            <a:r>
              <a:rPr lang="ar-SA" dirty="0" smtClean="0"/>
              <a:t>.</a:t>
            </a:r>
            <a:endParaRPr lang="ar-KW" dirty="0"/>
          </a:p>
        </p:txBody>
      </p:sp>
    </p:spTree>
    <p:extLst>
      <p:ext uri="{BB962C8B-B14F-4D97-AF65-F5344CB8AC3E}">
        <p14:creationId xmlns:p14="http://schemas.microsoft.com/office/powerpoint/2010/main" val="267686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75" y="618518"/>
            <a:ext cx="10364451" cy="492352"/>
          </a:xfrm>
        </p:spPr>
        <p:txBody>
          <a:bodyPr>
            <a:normAutofit fontScale="90000"/>
          </a:bodyPr>
          <a:lstStyle/>
          <a:p>
            <a:r>
              <a:rPr lang="ar-SA" b="1" dirty="0">
                <a:latin typeface="Calibri" panose="020F0502020204030204" pitchFamily="34" charset="0"/>
                <a:ea typeface="Calibri" panose="020F0502020204030204" pitchFamily="34" charset="0"/>
                <a:cs typeface="Arial" panose="020B0604020202020204" pitchFamily="34" charset="0"/>
              </a:rPr>
              <a:t>التأثير المضاعف</a:t>
            </a:r>
            <a:endParaRPr lang="ar-KW" dirty="0"/>
          </a:p>
        </p:txBody>
      </p:sp>
      <p:sp>
        <p:nvSpPr>
          <p:cNvPr id="3" name="عنصر نائب للمحتوى 2"/>
          <p:cNvSpPr>
            <a:spLocks noGrp="1"/>
          </p:cNvSpPr>
          <p:nvPr>
            <p:ph sz="quarter" idx="13"/>
          </p:nvPr>
        </p:nvSpPr>
        <p:spPr>
          <a:xfrm>
            <a:off x="913774" y="1781174"/>
            <a:ext cx="10363826" cy="4570858"/>
          </a:xfrm>
        </p:spPr>
        <p:txBody>
          <a:bodyPr/>
          <a:lstStyle/>
          <a:p>
            <a:pPr marL="0" indent="0">
              <a:buNone/>
            </a:pPr>
            <a:endParaRPr lang="ar-SA" dirty="0" smtClean="0"/>
          </a:p>
          <a:p>
            <a:pPr marL="0" indent="0">
              <a:buNone/>
            </a:pPr>
            <a:endParaRPr lang="ar-KW" dirty="0"/>
          </a:p>
        </p:txBody>
      </p:sp>
      <p:sp>
        <p:nvSpPr>
          <p:cNvPr id="6" name="Rectangle 12"/>
          <p:cNvSpPr>
            <a:spLocks noChangeArrowheads="1"/>
          </p:cNvSpPr>
          <p:nvPr/>
        </p:nvSpPr>
        <p:spPr bwMode="auto">
          <a:xfrm>
            <a:off x="913774" y="1670304"/>
            <a:ext cx="1036382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KW"/>
          </a:p>
        </p:txBody>
      </p:sp>
      <p:grpSp>
        <p:nvGrpSpPr>
          <p:cNvPr id="7" name="Group 1"/>
          <p:cNvGrpSpPr>
            <a:grpSpLocks/>
          </p:cNvGrpSpPr>
          <p:nvPr/>
        </p:nvGrpSpPr>
        <p:grpSpPr bwMode="auto">
          <a:xfrm>
            <a:off x="3087488" y="1781174"/>
            <a:ext cx="5946784" cy="4436746"/>
            <a:chOff x="1352" y="7185"/>
            <a:chExt cx="8758" cy="6315"/>
          </a:xfrm>
        </p:grpSpPr>
        <p:sp>
          <p:nvSpPr>
            <p:cNvPr id="8" name="Arc 11"/>
            <p:cNvSpPr>
              <a:spLocks/>
            </p:cNvSpPr>
            <p:nvPr/>
          </p:nvSpPr>
          <p:spPr bwMode="auto">
            <a:xfrm flipH="1">
              <a:off x="2427" y="7965"/>
              <a:ext cx="3438" cy="2627"/>
            </a:xfrm>
            <a:custGeom>
              <a:avLst/>
              <a:gdLst>
                <a:gd name="G0" fmla="+- 0 0 0"/>
                <a:gd name="G1" fmla="+- 19302 0 0"/>
                <a:gd name="G2" fmla="+- 21600 0 0"/>
                <a:gd name="T0" fmla="*/ 9694 w 21522"/>
                <a:gd name="T1" fmla="*/ 0 h 19302"/>
                <a:gd name="T2" fmla="*/ 21522 w 21522"/>
                <a:gd name="T3" fmla="*/ 17469 h 19302"/>
                <a:gd name="T4" fmla="*/ 0 w 21522"/>
                <a:gd name="T5" fmla="*/ 19302 h 19302"/>
              </a:gdLst>
              <a:ahLst/>
              <a:cxnLst>
                <a:cxn ang="0">
                  <a:pos x="T0" y="T1"/>
                </a:cxn>
                <a:cxn ang="0">
                  <a:pos x="T2" y="T3"/>
                </a:cxn>
                <a:cxn ang="0">
                  <a:pos x="T4" y="T5"/>
                </a:cxn>
              </a:cxnLst>
              <a:rect l="0" t="0" r="r" b="b"/>
              <a:pathLst>
                <a:path w="21522" h="19302" fill="none" extrusionOk="0">
                  <a:moveTo>
                    <a:pt x="9694" y="-1"/>
                  </a:moveTo>
                  <a:cubicBezTo>
                    <a:pt x="16405" y="3370"/>
                    <a:pt x="20884" y="9985"/>
                    <a:pt x="21522" y="17468"/>
                  </a:cubicBezTo>
                </a:path>
                <a:path w="21522" h="19302" stroke="0" extrusionOk="0">
                  <a:moveTo>
                    <a:pt x="9694" y="-1"/>
                  </a:moveTo>
                  <a:cubicBezTo>
                    <a:pt x="16405" y="3370"/>
                    <a:pt x="20884" y="9985"/>
                    <a:pt x="21522" y="17468"/>
                  </a:cubicBezTo>
                  <a:lnTo>
                    <a:pt x="0" y="19302"/>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9" name="Arc 10"/>
            <p:cNvSpPr>
              <a:spLocks/>
            </p:cNvSpPr>
            <p:nvPr/>
          </p:nvSpPr>
          <p:spPr bwMode="auto">
            <a:xfrm flipH="1">
              <a:off x="3990" y="10560"/>
              <a:ext cx="3888" cy="2940"/>
            </a:xfrm>
            <a:custGeom>
              <a:avLst/>
              <a:gdLst>
                <a:gd name="G0" fmla="+- 12507 0 0"/>
                <a:gd name="G1" fmla="+- 0 0 0"/>
                <a:gd name="G2" fmla="+- 21600 0 0"/>
                <a:gd name="T0" fmla="*/ 24339 w 24339"/>
                <a:gd name="T1" fmla="*/ 18071 h 21600"/>
                <a:gd name="T2" fmla="*/ 0 w 24339"/>
                <a:gd name="T3" fmla="*/ 17611 h 21600"/>
                <a:gd name="T4" fmla="*/ 12507 w 24339"/>
                <a:gd name="T5" fmla="*/ 0 h 21600"/>
              </a:gdLst>
              <a:ahLst/>
              <a:cxnLst>
                <a:cxn ang="0">
                  <a:pos x="T0" y="T1"/>
                </a:cxn>
                <a:cxn ang="0">
                  <a:pos x="T2" y="T3"/>
                </a:cxn>
                <a:cxn ang="0">
                  <a:pos x="T4" y="T5"/>
                </a:cxn>
              </a:cxnLst>
              <a:rect l="0" t="0" r="r" b="b"/>
              <a:pathLst>
                <a:path w="24339" h="21600" fill="none" extrusionOk="0">
                  <a:moveTo>
                    <a:pt x="24339" y="18071"/>
                  </a:moveTo>
                  <a:cubicBezTo>
                    <a:pt x="20822" y="20373"/>
                    <a:pt x="16710" y="21600"/>
                    <a:pt x="12507" y="21600"/>
                  </a:cubicBezTo>
                  <a:cubicBezTo>
                    <a:pt x="8025" y="21600"/>
                    <a:pt x="3654" y="20205"/>
                    <a:pt x="0" y="17610"/>
                  </a:cubicBezTo>
                </a:path>
                <a:path w="24339" h="21600" stroke="0" extrusionOk="0">
                  <a:moveTo>
                    <a:pt x="24339" y="18071"/>
                  </a:moveTo>
                  <a:cubicBezTo>
                    <a:pt x="20822" y="20373"/>
                    <a:pt x="16710" y="21600"/>
                    <a:pt x="12507" y="21600"/>
                  </a:cubicBezTo>
                  <a:cubicBezTo>
                    <a:pt x="8025" y="21600"/>
                    <a:pt x="3654" y="20205"/>
                    <a:pt x="0" y="17610"/>
                  </a:cubicBezTo>
                  <a:lnTo>
                    <a:pt x="12507" y="0"/>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0" name="Arc 9"/>
            <p:cNvSpPr>
              <a:spLocks/>
            </p:cNvSpPr>
            <p:nvPr/>
          </p:nvSpPr>
          <p:spPr bwMode="auto">
            <a:xfrm flipH="1">
              <a:off x="2565" y="10592"/>
              <a:ext cx="3016" cy="2242"/>
            </a:xfrm>
            <a:custGeom>
              <a:avLst/>
              <a:gdLst>
                <a:gd name="G0" fmla="+- 0 0 0"/>
                <a:gd name="G1" fmla="+- 231 0 0"/>
                <a:gd name="G2" fmla="+- 21600 0 0"/>
                <a:gd name="T0" fmla="*/ 21599 w 21600"/>
                <a:gd name="T1" fmla="*/ 0 h 16708"/>
                <a:gd name="T2" fmla="*/ 13967 w 21600"/>
                <a:gd name="T3" fmla="*/ 16708 h 16708"/>
                <a:gd name="T4" fmla="*/ 0 w 21600"/>
                <a:gd name="T5" fmla="*/ 231 h 16708"/>
              </a:gdLst>
              <a:ahLst/>
              <a:cxnLst>
                <a:cxn ang="0">
                  <a:pos x="T0" y="T1"/>
                </a:cxn>
                <a:cxn ang="0">
                  <a:pos x="T2" y="T3"/>
                </a:cxn>
                <a:cxn ang="0">
                  <a:pos x="T4" y="T5"/>
                </a:cxn>
              </a:cxnLst>
              <a:rect l="0" t="0" r="r" b="b"/>
              <a:pathLst>
                <a:path w="21600" h="16708" fill="none" extrusionOk="0">
                  <a:moveTo>
                    <a:pt x="21598" y="0"/>
                  </a:moveTo>
                  <a:cubicBezTo>
                    <a:pt x="21599" y="76"/>
                    <a:pt x="21600" y="153"/>
                    <a:pt x="21600" y="231"/>
                  </a:cubicBezTo>
                  <a:cubicBezTo>
                    <a:pt x="21600" y="6578"/>
                    <a:pt x="18808" y="12603"/>
                    <a:pt x="13966" y="16707"/>
                  </a:cubicBezTo>
                </a:path>
                <a:path w="21600" h="16708" stroke="0" extrusionOk="0">
                  <a:moveTo>
                    <a:pt x="21598" y="0"/>
                  </a:moveTo>
                  <a:cubicBezTo>
                    <a:pt x="21599" y="76"/>
                    <a:pt x="21600" y="153"/>
                    <a:pt x="21600" y="231"/>
                  </a:cubicBezTo>
                  <a:cubicBezTo>
                    <a:pt x="21600" y="6578"/>
                    <a:pt x="18808" y="12603"/>
                    <a:pt x="13966" y="16707"/>
                  </a:cubicBezTo>
                  <a:lnTo>
                    <a:pt x="0" y="231"/>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1" name="Arc 8"/>
            <p:cNvSpPr>
              <a:spLocks/>
            </p:cNvSpPr>
            <p:nvPr/>
          </p:nvSpPr>
          <p:spPr bwMode="auto">
            <a:xfrm flipH="1">
              <a:off x="5880" y="10226"/>
              <a:ext cx="3450" cy="1938"/>
            </a:xfrm>
            <a:custGeom>
              <a:avLst/>
              <a:gdLst>
                <a:gd name="G0" fmla="+- 21600 0 0"/>
                <a:gd name="G1" fmla="+- 2457 0 0"/>
                <a:gd name="G2" fmla="+- 21600 0 0"/>
                <a:gd name="T0" fmla="*/ 3492 w 21600"/>
                <a:gd name="T1" fmla="*/ 14232 h 14232"/>
                <a:gd name="T2" fmla="*/ 140 w 21600"/>
                <a:gd name="T3" fmla="*/ 0 h 14232"/>
                <a:gd name="T4" fmla="*/ 21600 w 21600"/>
                <a:gd name="T5" fmla="*/ 2457 h 14232"/>
              </a:gdLst>
              <a:ahLst/>
              <a:cxnLst>
                <a:cxn ang="0">
                  <a:pos x="T0" y="T1"/>
                </a:cxn>
                <a:cxn ang="0">
                  <a:pos x="T2" y="T3"/>
                </a:cxn>
                <a:cxn ang="0">
                  <a:pos x="T4" y="T5"/>
                </a:cxn>
              </a:cxnLst>
              <a:rect l="0" t="0" r="r" b="b"/>
              <a:pathLst>
                <a:path w="21600" h="14232" fill="none" extrusionOk="0">
                  <a:moveTo>
                    <a:pt x="3491" y="14232"/>
                  </a:moveTo>
                  <a:cubicBezTo>
                    <a:pt x="1212" y="10727"/>
                    <a:pt x="0" y="6637"/>
                    <a:pt x="0" y="2457"/>
                  </a:cubicBezTo>
                  <a:cubicBezTo>
                    <a:pt x="0" y="1636"/>
                    <a:pt x="46" y="815"/>
                    <a:pt x="140" y="0"/>
                  </a:cubicBezTo>
                </a:path>
                <a:path w="21600" h="14232" stroke="0" extrusionOk="0">
                  <a:moveTo>
                    <a:pt x="3491" y="14232"/>
                  </a:moveTo>
                  <a:cubicBezTo>
                    <a:pt x="1212" y="10727"/>
                    <a:pt x="0" y="6637"/>
                    <a:pt x="0" y="2457"/>
                  </a:cubicBezTo>
                  <a:cubicBezTo>
                    <a:pt x="0" y="1636"/>
                    <a:pt x="46" y="815"/>
                    <a:pt x="140" y="0"/>
                  </a:cubicBezTo>
                  <a:lnTo>
                    <a:pt x="21600" y="2457"/>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2" name="Arc 7"/>
            <p:cNvSpPr>
              <a:spLocks/>
            </p:cNvSpPr>
            <p:nvPr/>
          </p:nvSpPr>
          <p:spPr bwMode="auto">
            <a:xfrm flipH="1">
              <a:off x="5881" y="7626"/>
              <a:ext cx="3154" cy="2937"/>
            </a:xfrm>
            <a:custGeom>
              <a:avLst/>
              <a:gdLst>
                <a:gd name="G0" fmla="+- 19744 0 0"/>
                <a:gd name="G1" fmla="+- 21581 0 0"/>
                <a:gd name="G2" fmla="+- 21600 0 0"/>
                <a:gd name="T0" fmla="*/ 0 w 19744"/>
                <a:gd name="T1" fmla="*/ 12821 h 21581"/>
                <a:gd name="T2" fmla="*/ 18841 w 19744"/>
                <a:gd name="T3" fmla="*/ 0 h 21581"/>
                <a:gd name="T4" fmla="*/ 19744 w 19744"/>
                <a:gd name="T5" fmla="*/ 21581 h 21581"/>
              </a:gdLst>
              <a:ahLst/>
              <a:cxnLst>
                <a:cxn ang="0">
                  <a:pos x="T0" y="T1"/>
                </a:cxn>
                <a:cxn ang="0">
                  <a:pos x="T2" y="T3"/>
                </a:cxn>
                <a:cxn ang="0">
                  <a:pos x="T4" y="T5"/>
                </a:cxn>
              </a:cxnLst>
              <a:rect l="0" t="0" r="r" b="b"/>
              <a:pathLst>
                <a:path w="19744" h="21581" fill="none" extrusionOk="0">
                  <a:moveTo>
                    <a:pt x="0" y="12821"/>
                  </a:moveTo>
                  <a:cubicBezTo>
                    <a:pt x="3331" y="5312"/>
                    <a:pt x="10633" y="343"/>
                    <a:pt x="18840" y="-1"/>
                  </a:cubicBezTo>
                </a:path>
                <a:path w="19744" h="21581" stroke="0" extrusionOk="0">
                  <a:moveTo>
                    <a:pt x="0" y="12821"/>
                  </a:moveTo>
                  <a:cubicBezTo>
                    <a:pt x="3331" y="5312"/>
                    <a:pt x="10633" y="343"/>
                    <a:pt x="18840" y="-1"/>
                  </a:cubicBezTo>
                  <a:lnTo>
                    <a:pt x="19744" y="21581"/>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KW"/>
            </a:p>
          </p:txBody>
        </p:sp>
        <p:sp>
          <p:nvSpPr>
            <p:cNvPr id="13" name="Oval 6"/>
            <p:cNvSpPr>
              <a:spLocks noChangeArrowheads="1"/>
            </p:cNvSpPr>
            <p:nvPr/>
          </p:nvSpPr>
          <p:spPr bwMode="auto">
            <a:xfrm>
              <a:off x="1352" y="9480"/>
              <a:ext cx="2905" cy="106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ازدياد الطلب المحلي على السلع والخدمات</a:t>
              </a:r>
              <a:endParaRPr kumimoji="0" 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4" name="Oval 5"/>
            <p:cNvSpPr>
              <a:spLocks noChangeArrowheads="1"/>
            </p:cNvSpPr>
            <p:nvPr/>
          </p:nvSpPr>
          <p:spPr bwMode="auto">
            <a:xfrm>
              <a:off x="2415" y="12075"/>
              <a:ext cx="2415" cy="106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توليد غير مباشر لفرص العمل</a:t>
              </a:r>
              <a:endParaRPr kumimoji="0" 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5" name="Oval 4"/>
            <p:cNvSpPr>
              <a:spLocks noChangeArrowheads="1"/>
            </p:cNvSpPr>
            <p:nvPr/>
          </p:nvSpPr>
          <p:spPr bwMode="auto">
            <a:xfrm>
              <a:off x="6860" y="12075"/>
              <a:ext cx="2593" cy="108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زيادة الإنفاق المحلي من قبل العمال</a:t>
              </a:r>
              <a:endParaRPr kumimoji="0" 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 name="Oval 3"/>
            <p:cNvSpPr>
              <a:spLocks noChangeArrowheads="1"/>
            </p:cNvSpPr>
            <p:nvPr/>
          </p:nvSpPr>
          <p:spPr bwMode="auto">
            <a:xfrm>
              <a:off x="7686" y="9480"/>
              <a:ext cx="2424" cy="9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توليد فرص عمل مباشر</a:t>
              </a:r>
              <a:endParaRPr kumimoji="0" 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 name="Oval 2"/>
            <p:cNvSpPr>
              <a:spLocks noChangeArrowheads="1"/>
            </p:cNvSpPr>
            <p:nvPr/>
          </p:nvSpPr>
          <p:spPr bwMode="auto">
            <a:xfrm>
              <a:off x="4395" y="7185"/>
              <a:ext cx="3000" cy="115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استثمار من قبل الحكومة أو القطاع الخاص</a:t>
              </a:r>
              <a:endParaRPr kumimoji="0" 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pSp>
      <p:sp>
        <p:nvSpPr>
          <p:cNvPr id="18" name="Rectangle 18"/>
          <p:cNvSpPr>
            <a:spLocks noChangeArrowheads="1"/>
          </p:cNvSpPr>
          <p:nvPr/>
        </p:nvSpPr>
        <p:spPr bwMode="auto">
          <a:xfrm>
            <a:off x="913774" y="2127504"/>
            <a:ext cx="10363826"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KW"/>
          </a:p>
        </p:txBody>
      </p:sp>
    </p:spTree>
    <p:extLst>
      <p:ext uri="{BB962C8B-B14F-4D97-AF65-F5344CB8AC3E}">
        <p14:creationId xmlns:p14="http://schemas.microsoft.com/office/powerpoint/2010/main" val="633228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إعادة الإعمار بعد الحرب </a:t>
            </a:r>
            <a:r>
              <a:rPr lang="ar-SA" b="1" dirty="0" smtClean="0"/>
              <a:t>ومؤسسات </a:t>
            </a:r>
            <a:r>
              <a:rPr lang="ar-SA" b="1" dirty="0" err="1" smtClean="0"/>
              <a:t>بريتون</a:t>
            </a:r>
            <a:r>
              <a:rPr lang="ar-SA" b="1" dirty="0" smtClean="0"/>
              <a:t> </a:t>
            </a:r>
            <a:r>
              <a:rPr lang="ar-SA" b="1" dirty="0" err="1" smtClean="0"/>
              <a:t>وودز</a:t>
            </a:r>
            <a:endParaRPr lang="ar-KW" dirty="0"/>
          </a:p>
        </p:txBody>
      </p:sp>
      <p:sp>
        <p:nvSpPr>
          <p:cNvPr id="3" name="عنصر نائب للمحتوى 2"/>
          <p:cNvSpPr>
            <a:spLocks noGrp="1"/>
          </p:cNvSpPr>
          <p:nvPr>
            <p:ph sz="quarter" idx="13"/>
          </p:nvPr>
        </p:nvSpPr>
        <p:spPr/>
        <p:txBody>
          <a:bodyPr/>
          <a:lstStyle/>
          <a:p>
            <a:r>
              <a:rPr lang="ar-SA" dirty="0" smtClean="0"/>
              <a:t>انعقاد مؤتمر </a:t>
            </a:r>
            <a:r>
              <a:rPr lang="ar-SA" dirty="0" err="1"/>
              <a:t>بريتون</a:t>
            </a:r>
            <a:r>
              <a:rPr lang="ar-SA" dirty="0"/>
              <a:t> </a:t>
            </a:r>
            <a:r>
              <a:rPr lang="ar-SA" dirty="0" err="1" smtClean="0"/>
              <a:t>وودزفي</a:t>
            </a:r>
            <a:r>
              <a:rPr lang="ar-SA" dirty="0" smtClean="0"/>
              <a:t> </a:t>
            </a:r>
            <a:r>
              <a:rPr lang="ar-SA" dirty="0"/>
              <a:t>1944م  في ولاية نيو </a:t>
            </a:r>
            <a:r>
              <a:rPr lang="ar-SA" dirty="0" err="1" smtClean="0"/>
              <a:t>هامشيربحضور</a:t>
            </a:r>
            <a:r>
              <a:rPr lang="ar-SA" dirty="0" smtClean="0"/>
              <a:t> </a:t>
            </a:r>
            <a:r>
              <a:rPr lang="ar-SA" dirty="0"/>
              <a:t>ممثلين عن44 </a:t>
            </a:r>
            <a:r>
              <a:rPr lang="ar-SA" dirty="0" smtClean="0"/>
              <a:t>بلدا ونشوء ثلاث مؤسسات مالية دولية </a:t>
            </a:r>
            <a:r>
              <a:rPr lang="ar-SA" dirty="0"/>
              <a:t>هدفت إلى </a:t>
            </a:r>
            <a:r>
              <a:rPr lang="ar-SA" dirty="0">
                <a:solidFill>
                  <a:srgbClr val="00B050"/>
                </a:solidFill>
              </a:rPr>
              <a:t>تعزيز نمو اقتصادي مستقر ضمن النظام </a:t>
            </a:r>
            <a:r>
              <a:rPr lang="ar-SA" dirty="0" smtClean="0">
                <a:solidFill>
                  <a:srgbClr val="00B050"/>
                </a:solidFill>
              </a:rPr>
              <a:t>الرأسمالي</a:t>
            </a:r>
            <a:r>
              <a:rPr lang="ar-SA" dirty="0" smtClean="0"/>
              <a:t>:</a:t>
            </a:r>
          </a:p>
          <a:p>
            <a:pPr lvl="1"/>
            <a:r>
              <a:rPr lang="ar-SA" dirty="0"/>
              <a:t>صندوق النقد الدولي </a:t>
            </a:r>
            <a:r>
              <a:rPr lang="en-US" dirty="0"/>
              <a:t>(IMF</a:t>
            </a:r>
            <a:r>
              <a:rPr lang="en-US" dirty="0" smtClean="0">
                <a:solidFill>
                  <a:srgbClr val="FF0000"/>
                </a:solidFill>
              </a:rPr>
              <a:t>)</a:t>
            </a:r>
            <a:r>
              <a:rPr lang="ar-SA" dirty="0" smtClean="0">
                <a:solidFill>
                  <a:srgbClr val="FF0000"/>
                </a:solidFill>
              </a:rPr>
              <a:t> </a:t>
            </a:r>
            <a:r>
              <a:rPr lang="ar-SA" dirty="0">
                <a:solidFill>
                  <a:srgbClr val="FF0000"/>
                </a:solidFill>
              </a:rPr>
              <a:t>ل</a:t>
            </a:r>
            <a:r>
              <a:rPr lang="ar-SA" dirty="0" smtClean="0">
                <a:solidFill>
                  <a:srgbClr val="FF0000"/>
                </a:solidFill>
              </a:rPr>
              <a:t>لمحافظة </a:t>
            </a:r>
            <a:r>
              <a:rPr lang="ar-SA" dirty="0">
                <a:solidFill>
                  <a:srgbClr val="FF0000"/>
                </a:solidFill>
              </a:rPr>
              <a:t>على استقرار العملة وتطوير التجارة </a:t>
            </a:r>
            <a:r>
              <a:rPr lang="ar-SA" dirty="0" smtClean="0">
                <a:solidFill>
                  <a:srgbClr val="FF0000"/>
                </a:solidFill>
              </a:rPr>
              <a:t>العالمية</a:t>
            </a:r>
            <a:r>
              <a:rPr lang="ar-SA" dirty="0" smtClean="0"/>
              <a:t>.</a:t>
            </a:r>
          </a:p>
          <a:p>
            <a:pPr lvl="1"/>
            <a:r>
              <a:rPr lang="ar-SA" dirty="0" smtClean="0"/>
              <a:t>البنك الدولي </a:t>
            </a:r>
            <a:r>
              <a:rPr lang="ar-SA" dirty="0" smtClean="0"/>
              <a:t>لإعادة </a:t>
            </a:r>
            <a:r>
              <a:rPr lang="ar-SA" dirty="0" smtClean="0"/>
              <a:t>الاعمار والتنمية  </a:t>
            </a:r>
            <a:r>
              <a:rPr lang="ar-SA" dirty="0" smtClean="0">
                <a:solidFill>
                  <a:srgbClr val="FF0000"/>
                </a:solidFill>
              </a:rPr>
              <a:t>لتوفير قروضا </a:t>
            </a:r>
            <a:r>
              <a:rPr lang="ar-SA" dirty="0">
                <a:solidFill>
                  <a:srgbClr val="FF0000"/>
                </a:solidFill>
              </a:rPr>
              <a:t>للحكومات الوطنية بمعدلات فائدة أقل من المستويات </a:t>
            </a:r>
            <a:r>
              <a:rPr lang="ar-SA" dirty="0" smtClean="0">
                <a:solidFill>
                  <a:srgbClr val="FF0000"/>
                </a:solidFill>
              </a:rPr>
              <a:t>التجارية</a:t>
            </a:r>
            <a:r>
              <a:rPr lang="ar-SA" dirty="0" smtClean="0"/>
              <a:t>.</a:t>
            </a:r>
          </a:p>
          <a:p>
            <a:pPr lvl="1"/>
            <a:r>
              <a:rPr lang="ar-SA" dirty="0" smtClean="0"/>
              <a:t>الاتفاقية </a:t>
            </a:r>
            <a:r>
              <a:rPr lang="ar-SA" dirty="0"/>
              <a:t>العامة للتعريفة الجمركية والتجارة  (الجات</a:t>
            </a:r>
            <a:r>
              <a:rPr lang="ar-SA" dirty="0" smtClean="0"/>
              <a:t>) </a:t>
            </a:r>
            <a:r>
              <a:rPr lang="ar-SA" dirty="0" smtClean="0">
                <a:solidFill>
                  <a:srgbClr val="FF0000"/>
                </a:solidFill>
              </a:rPr>
              <a:t>لتعزيز </a:t>
            </a:r>
            <a:r>
              <a:rPr lang="ar-SA" dirty="0">
                <a:solidFill>
                  <a:srgbClr val="FF0000"/>
                </a:solidFill>
              </a:rPr>
              <a:t>التجارة الحرة بين أعضائها</a:t>
            </a:r>
            <a:r>
              <a:rPr lang="ar-SA" dirty="0"/>
              <a:t>. </a:t>
            </a:r>
            <a:r>
              <a:rPr lang="ar-SA" dirty="0" smtClean="0"/>
              <a:t> وبدأت ب 23 بلدا ووصل عدد </a:t>
            </a:r>
            <a:r>
              <a:rPr lang="ar-SA" dirty="0"/>
              <a:t>أعضاءها عند تحولها إلى منظمة التجارة العالمية </a:t>
            </a:r>
            <a:r>
              <a:rPr lang="en-US" dirty="0"/>
              <a:t>(WTO)</a:t>
            </a:r>
            <a:r>
              <a:rPr lang="ar-SA" dirty="0"/>
              <a:t> عام 1995م </a:t>
            </a:r>
            <a:r>
              <a:rPr lang="ar-SA" dirty="0" smtClean="0"/>
              <a:t>إلى </a:t>
            </a:r>
            <a:r>
              <a:rPr lang="ar-SA" dirty="0"/>
              <a:t>124 </a:t>
            </a:r>
            <a:r>
              <a:rPr lang="ar-SA" dirty="0" smtClean="0"/>
              <a:t>بلدا.</a:t>
            </a:r>
          </a:p>
          <a:p>
            <a:pPr marL="230400" lvl="1"/>
            <a:r>
              <a:rPr lang="ar-SA" sz="2000" dirty="0" smtClean="0"/>
              <a:t>خطة مارشال 1948-1952م كانعكاس لمؤسسات </a:t>
            </a:r>
            <a:r>
              <a:rPr lang="ar-SA" sz="2000" dirty="0" err="1" smtClean="0"/>
              <a:t>بريتون</a:t>
            </a:r>
            <a:r>
              <a:rPr lang="ar-SA" sz="2000" dirty="0" smtClean="0"/>
              <a:t> </a:t>
            </a:r>
            <a:r>
              <a:rPr lang="ar-SA" sz="2000" dirty="0" err="1" smtClean="0"/>
              <a:t>وودز</a:t>
            </a:r>
            <a:r>
              <a:rPr lang="ar-SA" sz="2000" dirty="0" smtClean="0"/>
              <a:t> وتطبيق للأفكار </a:t>
            </a:r>
            <a:r>
              <a:rPr lang="ar-SA" sz="2000" dirty="0" err="1" smtClean="0"/>
              <a:t>الكينزية</a:t>
            </a:r>
            <a:r>
              <a:rPr lang="ar-SA" sz="2000" dirty="0" smtClean="0"/>
              <a:t> لمحاربة المد الشيوعي في </a:t>
            </a:r>
            <a:r>
              <a:rPr lang="ar-SA" sz="2000" dirty="0" err="1" smtClean="0"/>
              <a:t>اوربا</a:t>
            </a:r>
            <a:r>
              <a:rPr lang="ar-SA" sz="2000" dirty="0" smtClean="0"/>
              <a:t> الغربية.</a:t>
            </a:r>
          </a:p>
        </p:txBody>
      </p:sp>
    </p:spTree>
    <p:extLst>
      <p:ext uri="{BB962C8B-B14F-4D97-AF65-F5344CB8AC3E}">
        <p14:creationId xmlns:p14="http://schemas.microsoft.com/office/powerpoint/2010/main" val="239253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قطرة">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TM04033925[[fn=قطرة]]</Template>
  <TotalTime>332</TotalTime>
  <Words>1432</Words>
  <Application>Microsoft Office PowerPoint</Application>
  <PresentationFormat>مخصص</PresentationFormat>
  <Paragraphs>118</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قطرة</vt:lpstr>
      <vt:lpstr> نظريات التنمية الكلاسيكية والليبرالية المحدثة</vt:lpstr>
      <vt:lpstr>نظريات التنمية الكلاسيكية، لماذا؟  </vt:lpstr>
      <vt:lpstr>عرض تقديمي في PowerPoint</vt:lpstr>
      <vt:lpstr>عرض تقديمي في PowerPoint</vt:lpstr>
      <vt:lpstr>عرض تقديمي في PowerPoint</vt:lpstr>
      <vt:lpstr>عرض تقديمي في PowerPoint</vt:lpstr>
      <vt:lpstr>عرض تقديمي في PowerPoint</vt:lpstr>
      <vt:lpstr>التأثير المضاعف</vt:lpstr>
      <vt:lpstr>إعادة الإعمار بعد الحرب ومؤسسات بريتون وودز</vt:lpstr>
      <vt:lpstr>https://youtu.be/P9s4MhPATZ0</vt:lpstr>
      <vt:lpstr>نظرية المراحل الخطية كنموذج لنظريات التحديث</vt:lpstr>
      <vt:lpstr>نموذج روستو لمراحل النمو الاقتصادي</vt:lpstr>
      <vt:lpstr>نماذج التغير البنائي</vt:lpstr>
      <vt:lpstr>الأبعاد المكانية</vt:lpstr>
      <vt:lpstr>العون (المساعدات) الدولي</vt:lpstr>
      <vt:lpstr>برامج التكيف الهيكلي</vt:lpstr>
      <vt:lpstr>الخصائص الرئيسة لبرامج التكيف الهيكلي</vt:lpstr>
      <vt:lpstr>الخصائص الرئيسة لبرامج التكيف الهيكلي</vt:lpstr>
      <vt:lpstr>خلاصة الفصل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التنمية الكلاسيكية والليبرالية المحدثة</dc:title>
  <dc:creator>100GSKS</dc:creator>
  <cp:lastModifiedBy>المستخدم</cp:lastModifiedBy>
  <cp:revision>30</cp:revision>
  <dcterms:created xsi:type="dcterms:W3CDTF">2016-02-13T17:54:22Z</dcterms:created>
  <dcterms:modified xsi:type="dcterms:W3CDTF">2017-11-06T06:32:24Z</dcterms:modified>
</cp:coreProperties>
</file>