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50"/>
  </p:notesMasterIdLst>
  <p:sldIdLst>
    <p:sldId id="256" r:id="rId2"/>
    <p:sldId id="257" r:id="rId3"/>
    <p:sldId id="258" r:id="rId4"/>
    <p:sldId id="309" r:id="rId5"/>
    <p:sldId id="330" r:id="rId6"/>
    <p:sldId id="331" r:id="rId7"/>
    <p:sldId id="323" r:id="rId8"/>
    <p:sldId id="306" r:id="rId9"/>
    <p:sldId id="320" r:id="rId10"/>
    <p:sldId id="321" r:id="rId11"/>
    <p:sldId id="315" r:id="rId12"/>
    <p:sldId id="324" r:id="rId13"/>
    <p:sldId id="314" r:id="rId14"/>
    <p:sldId id="357" r:id="rId15"/>
    <p:sldId id="358" r:id="rId16"/>
    <p:sldId id="359" r:id="rId17"/>
    <p:sldId id="360" r:id="rId18"/>
    <p:sldId id="361" r:id="rId19"/>
    <p:sldId id="362" r:id="rId20"/>
    <p:sldId id="317" r:id="rId21"/>
    <p:sldId id="325" r:id="rId22"/>
    <p:sldId id="326" r:id="rId23"/>
    <p:sldId id="345" r:id="rId24"/>
    <p:sldId id="346" r:id="rId25"/>
    <p:sldId id="344" r:id="rId26"/>
    <p:sldId id="354" r:id="rId27"/>
    <p:sldId id="348" r:id="rId28"/>
    <p:sldId id="349" r:id="rId29"/>
    <p:sldId id="352" r:id="rId30"/>
    <p:sldId id="327" r:id="rId31"/>
    <p:sldId id="328" r:id="rId32"/>
    <p:sldId id="341" r:id="rId33"/>
    <p:sldId id="338" r:id="rId34"/>
    <p:sldId id="356" r:id="rId35"/>
    <p:sldId id="363" r:id="rId36"/>
    <p:sldId id="364" r:id="rId37"/>
    <p:sldId id="368" r:id="rId38"/>
    <p:sldId id="365" r:id="rId39"/>
    <p:sldId id="366" r:id="rId40"/>
    <p:sldId id="367" r:id="rId41"/>
    <p:sldId id="369" r:id="rId42"/>
    <p:sldId id="370" r:id="rId43"/>
    <p:sldId id="339" r:id="rId44"/>
    <p:sldId id="340" r:id="rId45"/>
    <p:sldId id="295" r:id="rId46"/>
    <p:sldId id="329" r:id="rId47"/>
    <p:sldId id="319" r:id="rId48"/>
    <p:sldId id="336"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42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8FC7C43-2F8E-4E5F-86A3-8F6CD8D43C97}" type="datetimeFigureOut">
              <a:rPr lang="ar-SA" smtClean="0"/>
              <a:pPr/>
              <a:t>16/06/1433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1BC2A98-0A70-4C4A-86ED-0A6742B6B747}"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73B1E4-235D-408D-8FCF-DF536995D323}" type="slidenum">
              <a:rPr lang="en-US"/>
              <a:pPr/>
              <a:t>11</a:t>
            </a:fld>
            <a:endParaRPr lang="en-US"/>
          </a:p>
        </p:txBody>
      </p:sp>
      <p:sp>
        <p:nvSpPr>
          <p:cNvPr id="32770" name="Rectangle 2"/>
          <p:cNvSpPr>
            <a:spLocks noGrp="1" noRot="1" noChangeAspect="1" noChangeArrowheads="1"/>
          </p:cNvSpPr>
          <p:nvPr>
            <p:ph type="sldImg"/>
          </p:nvPr>
        </p:nvSpPr>
        <p:spPr bwMode="auto">
          <a:xfrm>
            <a:off x="1239838" y="717550"/>
            <a:ext cx="4387850" cy="3290888"/>
          </a:xfrm>
          <a:prstGeom prst="rect">
            <a:avLst/>
          </a:prstGeom>
          <a:solidFill>
            <a:srgbClr val="FFFFFF"/>
          </a:solidFill>
          <a:ln>
            <a:solidFill>
              <a:srgbClr val="000000"/>
            </a:solidFill>
            <a:miter lim="800000"/>
            <a:headEnd/>
            <a:tailEnd/>
          </a:ln>
        </p:spPr>
      </p:sp>
      <p:sp>
        <p:nvSpPr>
          <p:cNvPr id="32771" name="Rectangle 3"/>
          <p:cNvSpPr>
            <a:spLocks noGrp="1" noChangeArrowheads="1"/>
          </p:cNvSpPr>
          <p:nvPr>
            <p:ph type="body" idx="1"/>
          </p:nvPr>
        </p:nvSpPr>
        <p:spPr bwMode="auto">
          <a:xfrm>
            <a:off x="900113" y="4384675"/>
            <a:ext cx="5067300" cy="4087813"/>
          </a:xfrm>
          <a:prstGeom prst="rect">
            <a:avLst/>
          </a:prstGeom>
          <a:solidFill>
            <a:srgbClr val="FFFFFF"/>
          </a:solidFill>
          <a:ln>
            <a:solidFill>
              <a:srgbClr val="000000"/>
            </a:solidFill>
            <a:miter lim="800000"/>
            <a:headEnd/>
            <a:tailEnd/>
          </a:ln>
        </p:spPr>
        <p:txBody>
          <a:bodyPr lIns="89730" tIns="44865" rIns="89730" bIns="44865"/>
          <a:lstStyle/>
          <a:p>
            <a:pPr marL="112713" indent="-112713" defTabSz="896938" eaLnBrk="0" hangingPunct="0"/>
            <a:r>
              <a:rPr lang="en-US" sz="2400" b="1">
                <a:latin typeface="Arial" pitchFamily="34" charset="0"/>
              </a:rPr>
              <a:t>Relation Between BMI and Comorbidities</a:t>
            </a:r>
          </a:p>
          <a:p>
            <a:pPr marL="112713" indent="-112713" defTabSz="896938" eaLnBrk="0" hangingPunct="0">
              <a:buFontTx/>
              <a:buChar char="•"/>
            </a:pPr>
            <a:endParaRPr lang="en-US" sz="2400" b="1">
              <a:latin typeface="Arial" pitchFamily="34" charset="0"/>
            </a:endParaRPr>
          </a:p>
          <a:p>
            <a:pPr marL="112713" indent="-112713" defTabSz="896938" eaLnBrk="0" hangingPunct="0">
              <a:buFontTx/>
              <a:buChar char="•"/>
            </a:pPr>
            <a:r>
              <a:rPr lang="en-US" sz="2400">
                <a:latin typeface="Arial" pitchFamily="34" charset="0"/>
              </a:rPr>
              <a:t>Two large-scale studies, the Nurses’ Health Study and the Health Professionals Follow-up Study, followed large groups of subjects for several years. </a:t>
            </a:r>
          </a:p>
          <a:p>
            <a:pPr marL="112713" indent="-112713" defTabSz="896938" eaLnBrk="0" hangingPunct="0"/>
            <a:endParaRPr lang="en-US" sz="2400">
              <a:latin typeface="Arial" pitchFamily="34" charset="0"/>
            </a:endParaRPr>
          </a:p>
          <a:p>
            <a:pPr marL="112713" indent="-112713" defTabSz="896938" eaLnBrk="0" hangingPunct="0">
              <a:buFontTx/>
              <a:buChar char="•"/>
            </a:pPr>
            <a:r>
              <a:rPr lang="en-US" sz="2400">
                <a:latin typeface="Arial" pitchFamily="34" charset="0"/>
              </a:rPr>
              <a:t>Among these subjects, the risk of various diseases was closely related to BMI. </a:t>
            </a:r>
          </a:p>
          <a:p>
            <a:pPr marL="112713" indent="-112713" defTabSz="896938" eaLnBrk="0" hangingPunct="0"/>
            <a:endParaRPr lang="en-US" sz="2400">
              <a:latin typeface="Arial" pitchFamily="34" charset="0"/>
            </a:endParaRPr>
          </a:p>
          <a:p>
            <a:pPr marL="112713" indent="-112713" defTabSz="896938" eaLnBrk="0" hangingPunct="0">
              <a:buFontTx/>
              <a:buChar char="•"/>
            </a:pPr>
            <a:r>
              <a:rPr lang="en-US" sz="2400">
                <a:latin typeface="Arial" pitchFamily="34" charset="0"/>
              </a:rPr>
              <a:t>Cholelithiasis, hypertension and coronary heart disease all increased   at comparable rates—a person with a BMI of 30 had approximately   3</a:t>
            </a:r>
            <a:r>
              <a:rPr lang="en-US" sz="2000">
                <a:latin typeface="Arial" pitchFamily="34" charset="0"/>
              </a:rPr>
              <a:t>–</a:t>
            </a:r>
            <a:r>
              <a:rPr lang="en-US" sz="2400">
                <a:latin typeface="Arial" pitchFamily="34" charset="0"/>
              </a:rPr>
              <a:t>4 times the risk of a person with a BMI of 21. </a:t>
            </a:r>
          </a:p>
          <a:p>
            <a:pPr marL="112713" indent="-112713" defTabSz="896938" eaLnBrk="0" hangingPunct="0"/>
            <a:endParaRPr lang="en-US" sz="2400">
              <a:latin typeface="Arial" pitchFamily="34" charset="0"/>
            </a:endParaRPr>
          </a:p>
          <a:p>
            <a:pPr marL="112713" indent="-112713" defTabSz="896938" eaLnBrk="0" hangingPunct="0">
              <a:buFontTx/>
              <a:buChar char="•"/>
            </a:pPr>
            <a:r>
              <a:rPr lang="en-US" sz="2400">
                <a:latin typeface="Arial" pitchFamily="34" charset="0"/>
              </a:rPr>
              <a:t>Risk of type 2 diabetes, however, increased much more sharply. </a:t>
            </a:r>
          </a:p>
          <a:p>
            <a:pPr marL="112713" indent="-112713" defTabSz="896938" eaLnBrk="0" hangingPunct="0">
              <a:buFontTx/>
              <a:buChar char="•"/>
            </a:pPr>
            <a:endParaRPr lang="en-US" sz="2400">
              <a:latin typeface="Arial" pitchFamily="34" charset="0"/>
            </a:endParaRPr>
          </a:p>
          <a:p>
            <a:pPr marL="112713" indent="-112713" defTabSz="896938" eaLnBrk="0" hangingPunct="0">
              <a:spcBef>
                <a:spcPct val="0"/>
              </a:spcBef>
            </a:pPr>
            <a:endParaRPr lang="en-US" sz="2400" b="1">
              <a:latin typeface="Arial" pitchFamily="34" charset="0"/>
            </a:endParaRPr>
          </a:p>
          <a:p>
            <a:pPr marL="112713" indent="-112713" defTabSz="896938" eaLnBrk="0" hangingPunct="0">
              <a:spcBef>
                <a:spcPct val="0"/>
              </a:spcBef>
            </a:pPr>
            <a:endParaRPr lang="en-US" sz="2400" b="1">
              <a:latin typeface="Arial" pitchFamily="34" charset="0"/>
            </a:endParaRPr>
          </a:p>
          <a:p>
            <a:pPr marL="112713" indent="-112713" defTabSz="896938" eaLnBrk="0" hangingPunct="0">
              <a:spcBef>
                <a:spcPct val="0"/>
              </a:spcBef>
            </a:pPr>
            <a:r>
              <a:rPr lang="en-US" sz="2000" b="1">
                <a:latin typeface="Arial" pitchFamily="34" charset="0"/>
              </a:rPr>
              <a:t>Reference:</a:t>
            </a:r>
            <a:endParaRPr lang="en-US" sz="2000">
              <a:latin typeface="Arial" pitchFamily="34" charset="0"/>
            </a:endParaRPr>
          </a:p>
          <a:p>
            <a:pPr marL="112713" indent="-112713" defTabSz="896938" eaLnBrk="0" hangingPunct="0">
              <a:spcBef>
                <a:spcPct val="0"/>
              </a:spcBef>
            </a:pPr>
            <a:r>
              <a:rPr lang="en-US" sz="2000">
                <a:latin typeface="Arial" pitchFamily="34" charset="0"/>
              </a:rPr>
              <a:t>Willett WC, Dietz WH, Colditz GA. Guidelines for healthy weight. </a:t>
            </a:r>
            <a:r>
              <a:rPr lang="en-US" sz="2000" i="1">
                <a:latin typeface="Arial" pitchFamily="34" charset="0"/>
              </a:rPr>
              <a:t>N Engl J </a:t>
            </a:r>
          </a:p>
          <a:p>
            <a:pPr marL="112713" indent="-112713" defTabSz="896938" eaLnBrk="0" hangingPunct="0">
              <a:spcBef>
                <a:spcPct val="0"/>
              </a:spcBef>
            </a:pPr>
            <a:r>
              <a:rPr lang="en-US" sz="2000" i="1">
                <a:latin typeface="Arial" pitchFamily="34" charset="0"/>
              </a:rPr>
              <a:t>Med.</a:t>
            </a:r>
            <a:r>
              <a:rPr lang="en-US" sz="2000">
                <a:latin typeface="Arial" pitchFamily="34" charset="0"/>
              </a:rPr>
              <a:t> 1999;341:427–434.</a:t>
            </a:r>
          </a:p>
          <a:p>
            <a:pPr marL="112713" indent="-112713" defTabSz="896938" eaLnBrk="0" hangingPunct="0">
              <a:spcBef>
                <a:spcPct val="0"/>
              </a:spcBef>
            </a:pPr>
            <a:endParaRPr lang="en-US" sz="2400">
              <a:latin typeface="Arial" pitchFamily="34" charset="0"/>
            </a:endParaRPr>
          </a:p>
          <a:p>
            <a:pPr marL="112713" indent="-112713" defTabSz="896938" eaLnBrk="0" hangingPunct="0"/>
            <a:endParaRPr lang="en-US" sz="240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A6451-B16F-475B-A2C7-7D49DD9AC495}" type="slidenum">
              <a:rPr lang="en-US"/>
              <a:pPr/>
              <a:t>20</a:t>
            </a:fld>
            <a:endParaRPr lang="en-US"/>
          </a:p>
        </p:txBody>
      </p:sp>
      <p:sp>
        <p:nvSpPr>
          <p:cNvPr id="211970" name="Rectangle 2"/>
          <p:cNvSpPr>
            <a:spLocks noGrp="1" noRot="1" noChangeAspect="1" noChangeArrowheads="1"/>
          </p:cNvSpPr>
          <p:nvPr>
            <p:ph type="sldImg"/>
          </p:nvPr>
        </p:nvSpPr>
        <p:spPr bwMode="auto">
          <a:xfrm>
            <a:off x="1239838" y="717550"/>
            <a:ext cx="4387850" cy="3290888"/>
          </a:xfrm>
          <a:prstGeom prst="rect">
            <a:avLst/>
          </a:prstGeom>
          <a:solidFill>
            <a:srgbClr val="FFFFFF"/>
          </a:solidFill>
          <a:ln>
            <a:solidFill>
              <a:srgbClr val="000000"/>
            </a:solidFill>
            <a:miter lim="800000"/>
            <a:headEnd/>
            <a:tailEnd/>
          </a:ln>
        </p:spPr>
      </p:sp>
      <p:sp>
        <p:nvSpPr>
          <p:cNvPr id="211971" name="Rectangle 3"/>
          <p:cNvSpPr>
            <a:spLocks noGrp="1" noChangeArrowheads="1"/>
          </p:cNvSpPr>
          <p:nvPr>
            <p:ph type="body" idx="1"/>
          </p:nvPr>
        </p:nvSpPr>
        <p:spPr bwMode="auto">
          <a:xfrm>
            <a:off x="901700" y="4389438"/>
            <a:ext cx="5018088" cy="4090987"/>
          </a:xfrm>
          <a:prstGeom prst="rect">
            <a:avLst/>
          </a:prstGeom>
          <a:noFill/>
          <a:ln w="12700">
            <a:miter lim="800000"/>
            <a:headEnd/>
            <a:tailEnd/>
          </a:ln>
        </p:spPr>
        <p:txBody>
          <a:bodyPr lIns="89995" tIns="44998" rIns="89995" bIns="44998"/>
          <a:lstStyle/>
          <a:p>
            <a:pPr marL="114300" indent="-114300">
              <a:spcBef>
                <a:spcPts val="1200"/>
              </a:spcBef>
              <a:spcAft>
                <a:spcPts val="300"/>
              </a:spcAft>
              <a:tabLst>
                <a:tab pos="177800" algn="l"/>
              </a:tabLst>
            </a:pPr>
            <a:r>
              <a:rPr lang="en-US" b="1">
                <a:latin typeface="Arial" pitchFamily="34" charset="0"/>
              </a:rPr>
              <a:t>Etiology of Obesity</a:t>
            </a:r>
            <a:endParaRPr lang="en-US">
              <a:latin typeface="Arial" pitchFamily="34" charset="0"/>
            </a:endParaRPr>
          </a:p>
          <a:p>
            <a:pPr marL="114300" indent="-114300">
              <a:buFontTx/>
              <a:buChar char="•"/>
              <a:tabLst>
                <a:tab pos="177800" algn="l"/>
              </a:tabLst>
            </a:pPr>
            <a:endParaRPr lang="en-US">
              <a:latin typeface="Arial" pitchFamily="34" charset="0"/>
            </a:endParaRPr>
          </a:p>
          <a:p>
            <a:pPr marL="114300" indent="-114300">
              <a:buFontTx/>
              <a:buChar char="•"/>
              <a:tabLst>
                <a:tab pos="177800" algn="l"/>
              </a:tabLst>
            </a:pPr>
            <a:r>
              <a:rPr lang="en-US">
                <a:latin typeface="Arial" pitchFamily="34" charset="0"/>
              </a:rPr>
              <a:t>Obesity occurs when the body’s energy intake is out of balance with its expenditure over an extended period.</a:t>
            </a:r>
          </a:p>
          <a:p>
            <a:pPr marL="114300" indent="-114300">
              <a:tabLst>
                <a:tab pos="177800" algn="l"/>
              </a:tabLst>
            </a:pPr>
            <a:endParaRPr lang="en-US">
              <a:latin typeface="Arial" pitchFamily="34" charset="0"/>
            </a:endParaRPr>
          </a:p>
          <a:p>
            <a:pPr marL="114300" indent="-114300">
              <a:buFontTx/>
              <a:buChar char="•"/>
              <a:tabLst>
                <a:tab pos="177800" algn="l"/>
              </a:tabLst>
            </a:pPr>
            <a:r>
              <a:rPr lang="en-US">
                <a:latin typeface="Arial" pitchFamily="34" charset="0"/>
              </a:rPr>
              <a:t>The balance can be upset either by increased intake (eg, through a high-fat, high-calorie diet) or decreased expenditure (eg, through a sedentary lifestyle). A genetic predisposition to obesity accelerates the process.</a:t>
            </a:r>
          </a:p>
          <a:p>
            <a:pPr marL="114300" indent="-114300">
              <a:tabLst>
                <a:tab pos="177800" algn="l"/>
              </a:tabLst>
            </a:pPr>
            <a:endParaRPr lang="en-US">
              <a:latin typeface="Arial" pitchFamily="34" charset="0"/>
            </a:endParaRPr>
          </a:p>
          <a:p>
            <a:pPr marL="114300" indent="-114300">
              <a:buFontTx/>
              <a:buChar char="•"/>
              <a:tabLst>
                <a:tab pos="177800" algn="l"/>
              </a:tabLst>
            </a:pPr>
            <a:r>
              <a:rPr lang="en-US">
                <a:latin typeface="Arial" pitchFamily="34" charset="0"/>
              </a:rPr>
              <a:t>Treating obesity involves shifting the balance so that expenditure exceeds intake.</a:t>
            </a:r>
          </a:p>
          <a:p>
            <a:pPr marL="114300" indent="-114300">
              <a:tabLst>
                <a:tab pos="177800" algn="l"/>
              </a:tabLst>
            </a:pPr>
            <a:endParaRPr lang="en-US">
              <a:latin typeface="Arial" pitchFamily="34" charset="0"/>
            </a:endParaRPr>
          </a:p>
          <a:p>
            <a:pPr marL="114300" indent="-114300">
              <a:tabLst>
                <a:tab pos="177800" algn="l"/>
              </a:tabLst>
            </a:pPr>
            <a:endParaRPr lang="en-US">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FA705-528D-4D1C-BD95-4869EA63CD88}" type="slidenum">
              <a:rPr lang="en-US"/>
              <a:pPr/>
              <a:t>26</a:t>
            </a:fld>
            <a:endParaRPr lang="en-US"/>
          </a:p>
        </p:txBody>
      </p:sp>
      <p:sp>
        <p:nvSpPr>
          <p:cNvPr id="33794" name="Rectangle 2"/>
          <p:cNvSpPr>
            <a:spLocks noGrp="1" noRot="1" noChangeAspect="1" noChangeArrowheads="1" noTextEdit="1"/>
          </p:cNvSpPr>
          <p:nvPr>
            <p:ph type="sldImg"/>
          </p:nvPr>
        </p:nvSpPr>
        <p:spPr>
          <a:xfrm>
            <a:off x="1143000" y="685800"/>
            <a:ext cx="4572000" cy="3429000"/>
          </a:xfrm>
          <a:ln/>
        </p:spPr>
      </p:sp>
      <p:sp>
        <p:nvSpPr>
          <p:cNvPr id="33795" name="Rectangle 3"/>
          <p:cNvSpPr>
            <a:spLocks noGrp="1" noChangeArrowheads="1"/>
          </p:cNvSpPr>
          <p:nvPr>
            <p:ph type="body" idx="1"/>
          </p:nvPr>
        </p:nvSpPr>
        <p:spPr/>
        <p:txBody>
          <a:bodyPr/>
          <a:lstStyle/>
          <a:p>
            <a:r>
              <a:rPr lang="en-GB"/>
              <a:t>Ethnicity and the linked notion of multiculturalism impinge heavily on public health in Britain; the most ethnically mixed county in Europe </a:t>
            </a:r>
          </a:p>
          <a:p>
            <a:r>
              <a:rPr lang="en-US"/>
              <a:t>Obesity is more common in South Asians men, and women, from all minority ethnic groups. South Asians are less likely to participate in physical activity with the lowest levels found in the Bangladeshi community, as well as amongst the minority ethnic groups; Chinese have the highest levels of consumption of fresh fruit and Pakistani adults the lowest.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74021C-EE7D-4EA2-B22B-7597818C9D50}" type="slidenum">
              <a:rPr lang="en-US"/>
              <a:pPr/>
              <a:t>27</a:t>
            </a:fld>
            <a:endParaRPr lang="en-US"/>
          </a:p>
        </p:txBody>
      </p:sp>
      <p:sp>
        <p:nvSpPr>
          <p:cNvPr id="21506" name="Rectangle 2"/>
          <p:cNvSpPr>
            <a:spLocks noGrp="1" noRot="1" noChangeAspect="1" noChangeArrowheads="1" noTextEdit="1"/>
          </p:cNvSpPr>
          <p:nvPr>
            <p:ph type="sldImg"/>
          </p:nvPr>
        </p:nvSpPr>
        <p:spPr>
          <a:xfrm>
            <a:off x="1143000" y="685800"/>
            <a:ext cx="4572000" cy="3429000"/>
          </a:xfrm>
          <a:ln/>
        </p:spPr>
      </p:sp>
      <p:sp>
        <p:nvSpPr>
          <p:cNvPr id="21507" name="Rectangle 3"/>
          <p:cNvSpPr>
            <a:spLocks noGrp="1" noChangeArrowheads="1"/>
          </p:cNvSpPr>
          <p:nvPr>
            <p:ph type="body" idx="1"/>
          </p:nvPr>
        </p:nvSpPr>
        <p:spPr/>
        <p:txBody>
          <a:bodyPr/>
          <a:lstStyle/>
          <a:p>
            <a:r>
              <a:rPr lang="en-GB"/>
              <a:t>A range of complex economic, environmental, social and cultural factors all have a part to play in the rise of obesity as a health problem.</a:t>
            </a:r>
          </a:p>
          <a:p>
            <a:r>
              <a:rPr lang="en-GB"/>
              <a:t>This entails not only considering the impact of social class position, ethnic origin and gender on the prevalence of obesity but also involves examining the implications of unemployment, poverty on the health and well-being of adults and children.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78D913-4BAF-4C0A-BB99-51E94607348B}" type="slidenum">
              <a:rPr lang="en-US"/>
              <a:pPr/>
              <a:t>28</a:t>
            </a:fld>
            <a:endParaRPr lang="en-US"/>
          </a:p>
        </p:txBody>
      </p:sp>
      <p:sp>
        <p:nvSpPr>
          <p:cNvPr id="25602" name="Rectangle 2"/>
          <p:cNvSpPr>
            <a:spLocks noGrp="1" noRot="1" noChangeAspect="1" noChangeArrowheads="1" noTextEdit="1"/>
          </p:cNvSpPr>
          <p:nvPr>
            <p:ph type="sldImg"/>
          </p:nvPr>
        </p:nvSpPr>
        <p:spPr>
          <a:xfrm>
            <a:off x="1143000" y="685800"/>
            <a:ext cx="4572000" cy="3429000"/>
          </a:xfrm>
          <a:ln/>
        </p:spPr>
      </p:sp>
      <p:sp>
        <p:nvSpPr>
          <p:cNvPr id="25603" name="Rectangle 3"/>
          <p:cNvSpPr>
            <a:spLocks noGrp="1" noChangeArrowheads="1"/>
          </p:cNvSpPr>
          <p:nvPr>
            <p:ph type="body" idx="1"/>
          </p:nvPr>
        </p:nvSpPr>
        <p:spPr/>
        <p:txBody>
          <a:bodyPr/>
          <a:lstStyle/>
          <a:p>
            <a:r>
              <a:rPr lang="en-US"/>
              <a:t>Income has direct and indirect effects on health, as it tends to affect housing, diet and provision for the family.</a:t>
            </a:r>
          </a:p>
          <a:p>
            <a:r>
              <a:rPr lang="en-US"/>
              <a:t> The indirect effect of income on choice of diet and eating habits, has been widely investigated, people from low-income households tend to eat less fruit, vegetables and high-fiber food and more sugar than people from high-income households.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487757-D9BA-4505-AC32-95E6E91DF93C}" type="slidenum">
              <a:rPr lang="en-US"/>
              <a:pPr/>
              <a:t>29</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a:t>Obesity and overweight are a result of a complex interaction between genes and environment</a:t>
            </a:r>
          </a:p>
          <a:p>
            <a:r>
              <a:rPr lang="en-US"/>
              <a:t>Rapid increase in prevalence of obesity cannot be explained by genetic factors.</a:t>
            </a:r>
          </a:p>
          <a:p>
            <a:r>
              <a:rPr lang="en-US"/>
              <a:t>Increase in proportion of calories and calories from fat and decreased physical activity levels lead to greater proportion of overweight/obese persons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01986BE-807F-4E80-8F2F-FB02674DA1C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47A82E-D93F-4848-B3B7-1E6ECC6B408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B8A2BA-7C8B-4796-8644-F66F6BF2C68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ar-SA"/>
          </a:p>
        </p:txBody>
      </p:sp>
      <p:sp>
        <p:nvSpPr>
          <p:cNvPr id="3" name="Chart Placeholder 2"/>
          <p:cNvSpPr>
            <a:spLocks noGrp="1"/>
          </p:cNvSpPr>
          <p:nvPr>
            <p:ph type="chart" idx="1"/>
          </p:nvPr>
        </p:nvSpPr>
        <p:spPr>
          <a:xfrm>
            <a:off x="685800" y="1981200"/>
            <a:ext cx="7772400" cy="4114800"/>
          </a:xfrm>
        </p:spPr>
        <p:txBody>
          <a:bodyPr/>
          <a:lstStyle/>
          <a:p>
            <a:endParaRPr lang="ar-SA"/>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5D3F4E79-0FEF-4CB8-AA48-DE35D0A2AD2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9F48852-9072-4291-9A97-D6779F42D59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092FC6-E919-447B-B081-8B439466DA2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89BD0E-B863-4A71-A138-E9F395477ED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921EA49-61D5-4168-A366-1087A4B45AB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7B2336B-1C79-4B0F-8597-2DA7B9EB941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B4AB382-5540-4A35-9F01-F11B8DBC137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4A170F-8ED1-4B6B-A9B4-1CAB9BBA47A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B8316B7-6520-48C0-811A-210834FD780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50000">
              <a:srgbClr val="333399"/>
            </a:gs>
            <a:gs pos="100000">
              <a:schemeClr val="accent2"/>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7D9C9C3-761B-4161-BA5E-C9E8B0D0E50E}"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images.google.com/imgres?imgurl=http://searchviews.com/archives/Big%20Mac.jpg&amp;imgrefurl=http://searchviews.com/archives/2005/10/mcsearch_result.php&amp;h=151&amp;w=176&amp;sz=10&amp;hl=en&amp;start=1&amp;tbnid=Vn6hXLJE1gCQZM:&amp;tbnh=86&amp;tbnw=100&amp;prev=/images?q=big+mac&amp;svnum=10&amp;hl=en&amp;lr=&amp;sa=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Epidemiology of obesity</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endParaRPr lang="ar-SA"/>
          </a:p>
        </p:txBody>
      </p:sp>
      <p:sp>
        <p:nvSpPr>
          <p:cNvPr id="100355" name="Rectangle 3"/>
          <p:cNvSpPr>
            <a:spLocks noGrp="1" noChangeArrowheads="1"/>
          </p:cNvSpPr>
          <p:nvPr>
            <p:ph idx="1"/>
          </p:nvPr>
        </p:nvSpPr>
        <p:spPr/>
        <p:txBody>
          <a:bodyPr/>
          <a:lstStyle/>
          <a:p>
            <a:pPr algn="l" rtl="0"/>
            <a:r>
              <a:rPr lang="en-US" dirty="0">
                <a:effectLst/>
              </a:rPr>
              <a:t>The moderately obese (BMI . 32.5 kg/m2), middle aged men and women have double the risk of hypertension, triple the risk of type 2 diabetes, and a 1-year reduction in life expectancy compared with their </a:t>
            </a:r>
            <a:r>
              <a:rPr lang="en-US" dirty="0" err="1">
                <a:effectLst/>
              </a:rPr>
              <a:t>nonobese</a:t>
            </a:r>
            <a:r>
              <a:rPr lang="en-US" dirty="0">
                <a:effectLst/>
              </a:rPr>
              <a:t> peers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reeform 2"/>
          <p:cNvSpPr>
            <a:spLocks/>
          </p:cNvSpPr>
          <p:nvPr/>
        </p:nvSpPr>
        <p:spPr bwMode="auto">
          <a:xfrm>
            <a:off x="1612900" y="3681413"/>
            <a:ext cx="2755900" cy="938212"/>
          </a:xfrm>
          <a:custGeom>
            <a:avLst/>
            <a:gdLst/>
            <a:ahLst/>
            <a:cxnLst>
              <a:cxn ang="0">
                <a:pos x="0" y="591"/>
              </a:cxn>
              <a:cxn ang="0">
                <a:pos x="219" y="489"/>
              </a:cxn>
              <a:cxn ang="0">
                <a:pos x="453" y="519"/>
              </a:cxn>
              <a:cxn ang="0">
                <a:pos x="672" y="477"/>
              </a:cxn>
              <a:cxn ang="0">
                <a:pos x="1029" y="201"/>
              </a:cxn>
              <a:cxn ang="0">
                <a:pos x="1491" y="102"/>
              </a:cxn>
              <a:cxn ang="0">
                <a:pos x="1953" y="0"/>
              </a:cxn>
            </a:cxnLst>
            <a:rect l="0" t="0" r="r" b="b"/>
            <a:pathLst>
              <a:path w="1953" h="591">
                <a:moveTo>
                  <a:pt x="0" y="591"/>
                </a:moveTo>
                <a:lnTo>
                  <a:pt x="219" y="489"/>
                </a:lnTo>
                <a:lnTo>
                  <a:pt x="453" y="519"/>
                </a:lnTo>
                <a:lnTo>
                  <a:pt x="672" y="477"/>
                </a:lnTo>
                <a:lnTo>
                  <a:pt x="1029" y="201"/>
                </a:lnTo>
                <a:lnTo>
                  <a:pt x="1491" y="102"/>
                </a:lnTo>
                <a:lnTo>
                  <a:pt x="1953" y="0"/>
                </a:lnTo>
              </a:path>
            </a:pathLst>
          </a:custGeom>
          <a:noFill/>
          <a:ln w="26035" cap="flat" cmpd="sng">
            <a:solidFill>
              <a:srgbClr val="FF0000"/>
            </a:solidFill>
            <a:prstDash val="solid"/>
            <a:round/>
            <a:headEnd type="none" w="med" len="med"/>
            <a:tailEnd type="none" w="med" len="med"/>
          </a:ln>
          <a:effectLst/>
        </p:spPr>
        <p:txBody>
          <a:bodyPr wrap="none" anchor="ctr"/>
          <a:lstStyle/>
          <a:p>
            <a:endParaRPr lang="ar-SA"/>
          </a:p>
        </p:txBody>
      </p:sp>
      <p:sp>
        <p:nvSpPr>
          <p:cNvPr id="31747" name="Rectangle 3"/>
          <p:cNvSpPr>
            <a:spLocks noChangeArrowheads="1"/>
          </p:cNvSpPr>
          <p:nvPr/>
        </p:nvSpPr>
        <p:spPr bwMode="auto">
          <a:xfrm>
            <a:off x="1862138" y="4410075"/>
            <a:ext cx="93662"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grpSp>
        <p:nvGrpSpPr>
          <p:cNvPr id="2" name="Group 4"/>
          <p:cNvGrpSpPr>
            <a:grpSpLocks/>
          </p:cNvGrpSpPr>
          <p:nvPr/>
        </p:nvGrpSpPr>
        <p:grpSpPr bwMode="auto">
          <a:xfrm>
            <a:off x="1889125" y="4371975"/>
            <a:ext cx="74613" cy="103188"/>
            <a:chOff x="1861" y="2076"/>
            <a:chExt cx="47" cy="89"/>
          </a:xfrm>
        </p:grpSpPr>
        <p:sp>
          <p:nvSpPr>
            <p:cNvPr id="31749" name="AutoShape 5"/>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750" name="AutoShape 6"/>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sp>
        <p:nvSpPr>
          <p:cNvPr id="31751" name="Rectangle 7"/>
          <p:cNvSpPr>
            <a:spLocks noChangeArrowheads="1"/>
          </p:cNvSpPr>
          <p:nvPr/>
        </p:nvSpPr>
        <p:spPr bwMode="auto">
          <a:xfrm>
            <a:off x="3027363" y="3933825"/>
            <a:ext cx="92075"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grpSp>
        <p:nvGrpSpPr>
          <p:cNvPr id="3" name="Group 8"/>
          <p:cNvGrpSpPr>
            <a:grpSpLocks/>
          </p:cNvGrpSpPr>
          <p:nvPr/>
        </p:nvGrpSpPr>
        <p:grpSpPr bwMode="auto">
          <a:xfrm>
            <a:off x="5546725" y="4594225"/>
            <a:ext cx="74613" cy="103188"/>
            <a:chOff x="2179" y="1725"/>
            <a:chExt cx="53" cy="65"/>
          </a:xfrm>
        </p:grpSpPr>
        <p:sp>
          <p:nvSpPr>
            <p:cNvPr id="31753" name="AutoShape 9"/>
            <p:cNvSpPr>
              <a:spLocks noChangeArrowheads="1"/>
            </p:cNvSpPr>
            <p:nvPr/>
          </p:nvSpPr>
          <p:spPr bwMode="auto">
            <a:xfrm>
              <a:off x="2179" y="1756"/>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754" name="AutoShape 10"/>
            <p:cNvSpPr>
              <a:spLocks noChangeArrowheads="1"/>
            </p:cNvSpPr>
            <p:nvPr/>
          </p:nvSpPr>
          <p:spPr bwMode="auto">
            <a:xfrm flipV="1">
              <a:off x="2179" y="1725"/>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sp>
        <p:nvSpPr>
          <p:cNvPr id="31755" name="Rectangle 11"/>
          <p:cNvSpPr>
            <a:spLocks noChangeArrowheads="1"/>
          </p:cNvSpPr>
          <p:nvPr/>
        </p:nvSpPr>
        <p:spPr bwMode="auto">
          <a:xfrm>
            <a:off x="1541463" y="4557713"/>
            <a:ext cx="92075"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756" name="Rectangle 12"/>
          <p:cNvSpPr>
            <a:spLocks noChangeArrowheads="1"/>
          </p:cNvSpPr>
          <p:nvPr/>
        </p:nvSpPr>
        <p:spPr bwMode="auto">
          <a:xfrm>
            <a:off x="2532063" y="4376738"/>
            <a:ext cx="92075"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757" name="Rectangle 13"/>
          <p:cNvSpPr>
            <a:spLocks noChangeArrowheads="1"/>
          </p:cNvSpPr>
          <p:nvPr/>
        </p:nvSpPr>
        <p:spPr bwMode="auto">
          <a:xfrm>
            <a:off x="2205038" y="4457700"/>
            <a:ext cx="93662"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758" name="Freeform 14"/>
          <p:cNvSpPr>
            <a:spLocks/>
          </p:cNvSpPr>
          <p:nvPr/>
        </p:nvSpPr>
        <p:spPr bwMode="auto">
          <a:xfrm>
            <a:off x="5237163" y="4286250"/>
            <a:ext cx="2141537" cy="366713"/>
          </a:xfrm>
          <a:custGeom>
            <a:avLst/>
            <a:gdLst/>
            <a:ahLst/>
            <a:cxnLst>
              <a:cxn ang="0">
                <a:pos x="0" y="231"/>
              </a:cxn>
              <a:cxn ang="0">
                <a:pos x="252" y="222"/>
              </a:cxn>
              <a:cxn ang="0">
                <a:pos x="711" y="174"/>
              </a:cxn>
              <a:cxn ang="0">
                <a:pos x="1518" y="0"/>
              </a:cxn>
            </a:cxnLst>
            <a:rect l="0" t="0" r="r" b="b"/>
            <a:pathLst>
              <a:path w="1518" h="231">
                <a:moveTo>
                  <a:pt x="0" y="231"/>
                </a:moveTo>
                <a:lnTo>
                  <a:pt x="252" y="222"/>
                </a:lnTo>
                <a:lnTo>
                  <a:pt x="711" y="174"/>
                </a:lnTo>
                <a:lnTo>
                  <a:pt x="1518" y="0"/>
                </a:lnTo>
              </a:path>
            </a:pathLst>
          </a:custGeom>
          <a:noFill/>
          <a:ln w="26035" cap="flat" cmpd="sng">
            <a:solidFill>
              <a:srgbClr val="FF0000"/>
            </a:solidFill>
            <a:prstDash val="solid"/>
            <a:round/>
            <a:headEnd type="none" w="med" len="med"/>
            <a:tailEnd type="none" w="med" len="med"/>
          </a:ln>
          <a:effectLst/>
        </p:spPr>
        <p:txBody>
          <a:bodyPr wrap="none" anchor="ctr"/>
          <a:lstStyle/>
          <a:p>
            <a:endParaRPr lang="ar-SA"/>
          </a:p>
        </p:txBody>
      </p:sp>
      <p:sp>
        <p:nvSpPr>
          <p:cNvPr id="31759" name="Rectangle 15"/>
          <p:cNvSpPr>
            <a:spLocks noChangeArrowheads="1"/>
          </p:cNvSpPr>
          <p:nvPr/>
        </p:nvSpPr>
        <p:spPr bwMode="auto">
          <a:xfrm>
            <a:off x="7335838" y="4248150"/>
            <a:ext cx="85725" cy="104775"/>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760" name="Rectangle 16"/>
          <p:cNvSpPr>
            <a:spLocks noChangeArrowheads="1"/>
          </p:cNvSpPr>
          <p:nvPr/>
        </p:nvSpPr>
        <p:spPr bwMode="auto">
          <a:xfrm>
            <a:off x="762000" y="6553200"/>
            <a:ext cx="4679950" cy="304800"/>
          </a:xfrm>
          <a:prstGeom prst="rect">
            <a:avLst/>
          </a:prstGeom>
          <a:noFill/>
          <a:ln w="9525">
            <a:noFill/>
            <a:miter lim="800000"/>
            <a:headEnd/>
            <a:tailEnd/>
          </a:ln>
          <a:effectLst/>
        </p:spPr>
        <p:txBody>
          <a:bodyPr lIns="92075" tIns="46038" rIns="92075" bIns="46038">
            <a:spAutoFit/>
          </a:bodyPr>
          <a:lstStyle/>
          <a:p>
            <a:pPr eaLnBrk="0" hangingPunct="0"/>
            <a:r>
              <a:rPr lang="en-US" sz="1400">
                <a:effectLst>
                  <a:outerShdw blurRad="38100" dist="38100" dir="2700000" algn="tl">
                    <a:srgbClr val="000000"/>
                  </a:outerShdw>
                </a:effectLst>
                <a:latin typeface="Arial" pitchFamily="34" charset="0"/>
              </a:rPr>
              <a:t>Willett WC, et al.</a:t>
            </a:r>
            <a:r>
              <a:rPr lang="en-US" sz="1400" i="1">
                <a:effectLst>
                  <a:outerShdw blurRad="38100" dist="38100" dir="2700000" algn="tl">
                    <a:srgbClr val="000000"/>
                  </a:outerShdw>
                </a:effectLst>
                <a:latin typeface="Arial" pitchFamily="34" charset="0"/>
              </a:rPr>
              <a:t> N Engl J Med. </a:t>
            </a:r>
            <a:r>
              <a:rPr lang="en-US" sz="1400">
                <a:effectLst>
                  <a:outerShdw blurRad="38100" dist="38100" dir="2700000" algn="tl">
                    <a:srgbClr val="000000"/>
                  </a:outerShdw>
                </a:effectLst>
                <a:latin typeface="Arial" pitchFamily="34" charset="0"/>
              </a:rPr>
              <a:t>1999;341:427–434.</a:t>
            </a:r>
          </a:p>
        </p:txBody>
      </p:sp>
      <p:sp>
        <p:nvSpPr>
          <p:cNvPr id="31761" name="Text Box 17"/>
          <p:cNvSpPr txBox="1">
            <a:spLocks noChangeArrowheads="1"/>
          </p:cNvSpPr>
          <p:nvPr/>
        </p:nvSpPr>
        <p:spPr bwMode="auto">
          <a:xfrm>
            <a:off x="0" y="285728"/>
            <a:ext cx="7050087" cy="641350"/>
          </a:xfrm>
          <a:prstGeom prst="rect">
            <a:avLst/>
          </a:prstGeom>
          <a:noFill/>
          <a:ln w="12700">
            <a:noFill/>
            <a:miter lim="800000"/>
            <a:headEnd/>
            <a:tailEnd/>
          </a:ln>
          <a:effectLst/>
        </p:spPr>
        <p:txBody>
          <a:bodyPr>
            <a:spAutoFit/>
          </a:bodyPr>
          <a:lstStyle/>
          <a:p>
            <a:pPr eaLnBrk="0" hangingPunct="0"/>
            <a:r>
              <a:rPr lang="en-US" sz="3600" dirty="0">
                <a:solidFill>
                  <a:schemeClr val="tx2"/>
                </a:solidFill>
                <a:effectLst>
                  <a:outerShdw blurRad="38100" dist="38100" dir="2700000" algn="tl">
                    <a:srgbClr val="000000"/>
                  </a:outerShdw>
                </a:effectLst>
              </a:rPr>
              <a:t>Relation Between BMI and </a:t>
            </a:r>
            <a:r>
              <a:rPr lang="en-US" sz="3600" dirty="0" err="1">
                <a:solidFill>
                  <a:schemeClr val="tx2"/>
                </a:solidFill>
                <a:effectLst>
                  <a:outerShdw blurRad="38100" dist="38100" dir="2700000" algn="tl">
                    <a:srgbClr val="000000"/>
                  </a:outerShdw>
                </a:effectLst>
              </a:rPr>
              <a:t>Comorbidities</a:t>
            </a:r>
            <a:endParaRPr lang="en-US" sz="4400" dirty="0">
              <a:solidFill>
                <a:schemeClr val="tx2"/>
              </a:solidFill>
              <a:effectLst>
                <a:outerShdw blurRad="38100" dist="38100" dir="2700000" algn="tl">
                  <a:srgbClr val="000000"/>
                </a:outerShdw>
              </a:effectLst>
            </a:endParaRPr>
          </a:p>
        </p:txBody>
      </p:sp>
      <p:sp>
        <p:nvSpPr>
          <p:cNvPr id="31762" name="Text Box 18"/>
          <p:cNvSpPr txBox="1">
            <a:spLocks noChangeArrowheads="1"/>
          </p:cNvSpPr>
          <p:nvPr/>
        </p:nvSpPr>
        <p:spPr bwMode="auto">
          <a:xfrm>
            <a:off x="1149350" y="3343275"/>
            <a:ext cx="179388" cy="304800"/>
          </a:xfrm>
          <a:prstGeom prst="rect">
            <a:avLst/>
          </a:prstGeom>
          <a:noFill/>
          <a:ln w="17526">
            <a:noFill/>
            <a:miter lim="800000"/>
            <a:headEnd/>
            <a:tailEnd/>
          </a:ln>
          <a:effectLst/>
        </p:spPr>
        <p:txBody>
          <a:bodyPr>
            <a:spAutoFit/>
          </a:bodyPr>
          <a:lstStyle/>
          <a:p>
            <a:pPr algn="ctr" eaLnBrk="0" hangingPunct="0">
              <a:spcBef>
                <a:spcPct val="50000"/>
              </a:spcBef>
            </a:pPr>
            <a:r>
              <a:rPr lang="en-US" sz="1400">
                <a:effectLst>
                  <a:outerShdw blurRad="38100" dist="38100" dir="2700000" algn="tl">
                    <a:srgbClr val="000000"/>
                  </a:outerShdw>
                </a:effectLst>
                <a:latin typeface="Arial" pitchFamily="34" charset="0"/>
              </a:rPr>
              <a:t>4</a:t>
            </a:r>
            <a:endParaRPr lang="en-US" sz="1100" b="1">
              <a:effectLst>
                <a:outerShdw blurRad="38100" dist="38100" dir="2700000" algn="tl">
                  <a:srgbClr val="000000"/>
                </a:outerShdw>
              </a:effectLst>
              <a:latin typeface="Helvetica" pitchFamily="34" charset="0"/>
            </a:endParaRPr>
          </a:p>
        </p:txBody>
      </p:sp>
      <p:grpSp>
        <p:nvGrpSpPr>
          <p:cNvPr id="4" name="Group 19"/>
          <p:cNvGrpSpPr>
            <a:grpSpLocks/>
          </p:cNvGrpSpPr>
          <p:nvPr/>
        </p:nvGrpSpPr>
        <p:grpSpPr bwMode="auto">
          <a:xfrm>
            <a:off x="1136650" y="2547938"/>
            <a:ext cx="217488" cy="2665412"/>
            <a:chOff x="806" y="1605"/>
            <a:chExt cx="154" cy="1679"/>
          </a:xfrm>
        </p:grpSpPr>
        <p:sp>
          <p:nvSpPr>
            <p:cNvPr id="31764" name="Line 20"/>
            <p:cNvSpPr>
              <a:spLocks noChangeShapeType="1"/>
            </p:cNvSpPr>
            <p:nvPr/>
          </p:nvSpPr>
          <p:spPr bwMode="auto">
            <a:xfrm flipH="1">
              <a:off x="951" y="1686"/>
              <a:ext cx="3" cy="1500"/>
            </a:xfrm>
            <a:prstGeom prst="line">
              <a:avLst/>
            </a:prstGeom>
            <a:noFill/>
            <a:ln w="17526">
              <a:solidFill>
                <a:schemeClr val="tx1"/>
              </a:solidFill>
              <a:round/>
              <a:headEnd/>
              <a:tailEnd/>
            </a:ln>
            <a:effectLst/>
          </p:spPr>
          <p:txBody>
            <a:bodyPr wrap="none" anchor="ctr"/>
            <a:lstStyle/>
            <a:p>
              <a:endParaRPr lang="ar-SA"/>
            </a:p>
          </p:txBody>
        </p:sp>
        <p:sp>
          <p:nvSpPr>
            <p:cNvPr id="31765" name="Line 21"/>
            <p:cNvSpPr>
              <a:spLocks noChangeShapeType="1"/>
            </p:cNvSpPr>
            <p:nvPr/>
          </p:nvSpPr>
          <p:spPr bwMode="auto">
            <a:xfrm>
              <a:off x="915" y="2940"/>
              <a:ext cx="39" cy="0"/>
            </a:xfrm>
            <a:prstGeom prst="line">
              <a:avLst/>
            </a:prstGeom>
            <a:noFill/>
            <a:ln w="17526">
              <a:solidFill>
                <a:schemeClr val="tx1"/>
              </a:solidFill>
              <a:round/>
              <a:headEnd/>
              <a:tailEnd/>
            </a:ln>
            <a:effectLst/>
          </p:spPr>
          <p:txBody>
            <a:bodyPr wrap="none" anchor="ctr"/>
            <a:lstStyle/>
            <a:p>
              <a:endParaRPr lang="ar-SA"/>
            </a:p>
          </p:txBody>
        </p:sp>
        <p:sp>
          <p:nvSpPr>
            <p:cNvPr id="31766" name="Line 22"/>
            <p:cNvSpPr>
              <a:spLocks noChangeShapeType="1"/>
            </p:cNvSpPr>
            <p:nvPr/>
          </p:nvSpPr>
          <p:spPr bwMode="auto">
            <a:xfrm>
              <a:off x="921" y="2691"/>
              <a:ext cx="39" cy="0"/>
            </a:xfrm>
            <a:prstGeom prst="line">
              <a:avLst/>
            </a:prstGeom>
            <a:noFill/>
            <a:ln w="17526">
              <a:solidFill>
                <a:schemeClr val="tx1"/>
              </a:solidFill>
              <a:round/>
              <a:headEnd/>
              <a:tailEnd/>
            </a:ln>
            <a:effectLst/>
          </p:spPr>
          <p:txBody>
            <a:bodyPr wrap="none" anchor="ctr"/>
            <a:lstStyle/>
            <a:p>
              <a:endParaRPr lang="ar-SA"/>
            </a:p>
          </p:txBody>
        </p:sp>
        <p:sp>
          <p:nvSpPr>
            <p:cNvPr id="31767" name="Line 23"/>
            <p:cNvSpPr>
              <a:spLocks noChangeShapeType="1"/>
            </p:cNvSpPr>
            <p:nvPr/>
          </p:nvSpPr>
          <p:spPr bwMode="auto">
            <a:xfrm>
              <a:off x="915" y="2439"/>
              <a:ext cx="39" cy="0"/>
            </a:xfrm>
            <a:prstGeom prst="line">
              <a:avLst/>
            </a:prstGeom>
            <a:noFill/>
            <a:ln w="17526">
              <a:solidFill>
                <a:schemeClr val="tx1"/>
              </a:solidFill>
              <a:round/>
              <a:headEnd/>
              <a:tailEnd/>
            </a:ln>
            <a:effectLst/>
          </p:spPr>
          <p:txBody>
            <a:bodyPr wrap="none" anchor="ctr"/>
            <a:lstStyle/>
            <a:p>
              <a:endParaRPr lang="ar-SA"/>
            </a:p>
          </p:txBody>
        </p:sp>
        <p:sp>
          <p:nvSpPr>
            <p:cNvPr id="31768" name="Line 24"/>
            <p:cNvSpPr>
              <a:spLocks noChangeShapeType="1"/>
            </p:cNvSpPr>
            <p:nvPr/>
          </p:nvSpPr>
          <p:spPr bwMode="auto">
            <a:xfrm>
              <a:off x="921" y="2190"/>
              <a:ext cx="39" cy="0"/>
            </a:xfrm>
            <a:prstGeom prst="line">
              <a:avLst/>
            </a:prstGeom>
            <a:noFill/>
            <a:ln w="17526">
              <a:solidFill>
                <a:schemeClr val="tx1"/>
              </a:solidFill>
              <a:round/>
              <a:headEnd/>
              <a:tailEnd/>
            </a:ln>
            <a:effectLst/>
          </p:spPr>
          <p:txBody>
            <a:bodyPr wrap="none" anchor="ctr"/>
            <a:lstStyle/>
            <a:p>
              <a:endParaRPr lang="ar-SA"/>
            </a:p>
          </p:txBody>
        </p:sp>
        <p:sp>
          <p:nvSpPr>
            <p:cNvPr id="31769" name="Line 25"/>
            <p:cNvSpPr>
              <a:spLocks noChangeShapeType="1"/>
            </p:cNvSpPr>
            <p:nvPr/>
          </p:nvSpPr>
          <p:spPr bwMode="auto">
            <a:xfrm>
              <a:off x="915" y="1941"/>
              <a:ext cx="39" cy="0"/>
            </a:xfrm>
            <a:prstGeom prst="line">
              <a:avLst/>
            </a:prstGeom>
            <a:noFill/>
            <a:ln w="17526">
              <a:solidFill>
                <a:schemeClr val="tx1"/>
              </a:solidFill>
              <a:round/>
              <a:headEnd/>
              <a:tailEnd/>
            </a:ln>
            <a:effectLst/>
          </p:spPr>
          <p:txBody>
            <a:bodyPr wrap="none" anchor="ctr"/>
            <a:lstStyle/>
            <a:p>
              <a:endParaRPr lang="ar-SA"/>
            </a:p>
          </p:txBody>
        </p:sp>
        <p:sp>
          <p:nvSpPr>
            <p:cNvPr id="31770" name="Line 26"/>
            <p:cNvSpPr>
              <a:spLocks noChangeShapeType="1"/>
            </p:cNvSpPr>
            <p:nvPr/>
          </p:nvSpPr>
          <p:spPr bwMode="auto">
            <a:xfrm>
              <a:off x="921" y="1689"/>
              <a:ext cx="39" cy="0"/>
            </a:xfrm>
            <a:prstGeom prst="line">
              <a:avLst/>
            </a:prstGeom>
            <a:noFill/>
            <a:ln w="17526">
              <a:solidFill>
                <a:schemeClr val="tx1"/>
              </a:solidFill>
              <a:round/>
              <a:headEnd/>
              <a:tailEnd/>
            </a:ln>
            <a:effectLst/>
          </p:spPr>
          <p:txBody>
            <a:bodyPr wrap="none" anchor="ctr"/>
            <a:lstStyle/>
            <a:p>
              <a:endParaRPr lang="ar-SA"/>
            </a:p>
          </p:txBody>
        </p:sp>
        <p:sp>
          <p:nvSpPr>
            <p:cNvPr id="31771" name="Text Box 27"/>
            <p:cNvSpPr txBox="1">
              <a:spLocks noChangeArrowheads="1"/>
            </p:cNvSpPr>
            <p:nvPr/>
          </p:nvSpPr>
          <p:spPr bwMode="auto">
            <a:xfrm>
              <a:off x="809" y="1605"/>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6</a:t>
              </a:r>
              <a:endParaRPr lang="en-US" sz="1100" b="1">
                <a:effectLst>
                  <a:outerShdw blurRad="38100" dist="38100" dir="2700000" algn="tl">
                    <a:srgbClr val="000000"/>
                  </a:outerShdw>
                </a:effectLst>
                <a:latin typeface="Helvetica" pitchFamily="34" charset="0"/>
              </a:endParaRPr>
            </a:p>
          </p:txBody>
        </p:sp>
        <p:sp>
          <p:nvSpPr>
            <p:cNvPr id="31772" name="Text Box 28"/>
            <p:cNvSpPr txBox="1">
              <a:spLocks noChangeArrowheads="1"/>
            </p:cNvSpPr>
            <p:nvPr/>
          </p:nvSpPr>
          <p:spPr bwMode="auto">
            <a:xfrm>
              <a:off x="815" y="1857"/>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5</a:t>
              </a:r>
              <a:endParaRPr lang="en-US" sz="1100" b="1">
                <a:effectLst>
                  <a:outerShdw blurRad="38100" dist="38100" dir="2700000" algn="tl">
                    <a:srgbClr val="000000"/>
                  </a:outerShdw>
                </a:effectLst>
                <a:latin typeface="Helvetica" pitchFamily="34" charset="0"/>
              </a:endParaRPr>
            </a:p>
          </p:txBody>
        </p:sp>
        <p:sp>
          <p:nvSpPr>
            <p:cNvPr id="31773" name="Text Box 29"/>
            <p:cNvSpPr txBox="1">
              <a:spLocks noChangeArrowheads="1"/>
            </p:cNvSpPr>
            <p:nvPr/>
          </p:nvSpPr>
          <p:spPr bwMode="auto">
            <a:xfrm>
              <a:off x="806" y="2358"/>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3</a:t>
              </a:r>
              <a:endParaRPr lang="en-US" sz="1100" b="1">
                <a:effectLst>
                  <a:outerShdw blurRad="38100" dist="38100" dir="2700000" algn="tl">
                    <a:srgbClr val="000000"/>
                  </a:outerShdw>
                </a:effectLst>
                <a:latin typeface="Helvetica" pitchFamily="34" charset="0"/>
              </a:endParaRPr>
            </a:p>
          </p:txBody>
        </p:sp>
        <p:sp>
          <p:nvSpPr>
            <p:cNvPr id="31774" name="Text Box 30"/>
            <p:cNvSpPr txBox="1">
              <a:spLocks noChangeArrowheads="1"/>
            </p:cNvSpPr>
            <p:nvPr/>
          </p:nvSpPr>
          <p:spPr bwMode="auto">
            <a:xfrm>
              <a:off x="809" y="2610"/>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a:t>
              </a:r>
              <a:endParaRPr lang="en-US" sz="1100" b="1">
                <a:effectLst>
                  <a:outerShdw blurRad="38100" dist="38100" dir="2700000" algn="tl">
                    <a:srgbClr val="000000"/>
                  </a:outerShdw>
                </a:effectLst>
                <a:latin typeface="Helvetica" pitchFamily="34" charset="0"/>
              </a:endParaRPr>
            </a:p>
          </p:txBody>
        </p:sp>
        <p:sp>
          <p:nvSpPr>
            <p:cNvPr id="31775" name="Text Box 31"/>
            <p:cNvSpPr txBox="1">
              <a:spLocks noChangeArrowheads="1"/>
            </p:cNvSpPr>
            <p:nvPr/>
          </p:nvSpPr>
          <p:spPr bwMode="auto">
            <a:xfrm>
              <a:off x="809" y="2856"/>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1</a:t>
              </a:r>
              <a:endParaRPr lang="en-US" sz="1100" b="1">
                <a:effectLst>
                  <a:outerShdw blurRad="38100" dist="38100" dir="2700000" algn="tl">
                    <a:srgbClr val="000000"/>
                  </a:outerShdw>
                </a:effectLst>
                <a:latin typeface="Helvetica" pitchFamily="34" charset="0"/>
              </a:endParaRPr>
            </a:p>
          </p:txBody>
        </p:sp>
        <p:sp>
          <p:nvSpPr>
            <p:cNvPr id="31776" name="Text Box 32"/>
            <p:cNvSpPr txBox="1">
              <a:spLocks noChangeArrowheads="1"/>
            </p:cNvSpPr>
            <p:nvPr/>
          </p:nvSpPr>
          <p:spPr bwMode="auto">
            <a:xfrm>
              <a:off x="809" y="3111"/>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0</a:t>
              </a:r>
              <a:endParaRPr lang="en-US" sz="1100" b="1">
                <a:effectLst>
                  <a:outerShdw blurRad="38100" dist="38100" dir="2700000" algn="tl">
                    <a:srgbClr val="000000"/>
                  </a:outerShdw>
                </a:effectLst>
                <a:latin typeface="Helvetica" pitchFamily="34" charset="0"/>
              </a:endParaRPr>
            </a:p>
          </p:txBody>
        </p:sp>
      </p:grpSp>
      <p:sp>
        <p:nvSpPr>
          <p:cNvPr id="31777" name="Text Box 33"/>
          <p:cNvSpPr txBox="1">
            <a:spLocks noChangeArrowheads="1"/>
          </p:cNvSpPr>
          <p:nvPr/>
        </p:nvSpPr>
        <p:spPr bwMode="auto">
          <a:xfrm>
            <a:off x="1570038" y="5334000"/>
            <a:ext cx="2257425" cy="396875"/>
          </a:xfrm>
          <a:prstGeom prst="rect">
            <a:avLst/>
          </a:prstGeom>
          <a:noFill/>
          <a:ln w="17526">
            <a:noFill/>
            <a:miter lim="800000"/>
            <a:headEnd/>
            <a:tailEnd/>
          </a:ln>
          <a:effectLst/>
        </p:spPr>
        <p:txBody>
          <a:bodyPr>
            <a:spAutoFit/>
          </a:bodyPr>
          <a:lstStyle/>
          <a:p>
            <a:pPr algn="ctr" eaLnBrk="0" hangingPunct="0">
              <a:spcBef>
                <a:spcPct val="50000"/>
              </a:spcBef>
            </a:pPr>
            <a:r>
              <a:rPr lang="en-US" sz="2000" b="1">
                <a:effectLst>
                  <a:outerShdw blurRad="38100" dist="38100" dir="2700000" algn="tl">
                    <a:srgbClr val="000000"/>
                  </a:outerShdw>
                </a:effectLst>
                <a:latin typeface="Arial" pitchFamily="34" charset="0"/>
              </a:rPr>
              <a:t>Body Mass Index</a:t>
            </a:r>
            <a:endParaRPr lang="en-US" sz="2000" b="1">
              <a:effectLst>
                <a:outerShdw blurRad="38100" dist="38100" dir="2700000" algn="tl">
                  <a:srgbClr val="000000"/>
                </a:outerShdw>
              </a:effectLst>
              <a:latin typeface="Helvetica" pitchFamily="34" charset="0"/>
            </a:endParaRPr>
          </a:p>
        </p:txBody>
      </p:sp>
      <p:sp>
        <p:nvSpPr>
          <p:cNvPr id="31778" name="Text Box 34"/>
          <p:cNvSpPr txBox="1">
            <a:spLocks noChangeArrowheads="1"/>
          </p:cNvSpPr>
          <p:nvPr/>
        </p:nvSpPr>
        <p:spPr bwMode="auto">
          <a:xfrm rot="-8773">
            <a:off x="179388" y="3506788"/>
            <a:ext cx="1062037" cy="641350"/>
          </a:xfrm>
          <a:prstGeom prst="rect">
            <a:avLst/>
          </a:prstGeom>
          <a:noFill/>
          <a:ln w="17526">
            <a:noFill/>
            <a:miter lim="800000"/>
            <a:headEnd/>
            <a:tailEnd/>
          </a:ln>
          <a:effectLst/>
        </p:spPr>
        <p:txBody>
          <a:bodyPr>
            <a:spAutoFit/>
          </a:bodyPr>
          <a:lstStyle/>
          <a:p>
            <a:pPr algn="ctr" eaLnBrk="0" hangingPunct="0">
              <a:spcBef>
                <a:spcPct val="50000"/>
              </a:spcBef>
            </a:pPr>
            <a:r>
              <a:rPr lang="en-US" sz="1800" b="1">
                <a:effectLst>
                  <a:outerShdw blurRad="38100" dist="38100" dir="2700000" algn="tl">
                    <a:srgbClr val="000000"/>
                  </a:outerShdw>
                </a:effectLst>
                <a:latin typeface="Arial" pitchFamily="34" charset="0"/>
              </a:rPr>
              <a:t>Relative Risk</a:t>
            </a:r>
            <a:endParaRPr lang="en-US" sz="1800">
              <a:effectLst>
                <a:outerShdw blurRad="38100" dist="38100" dir="2700000" algn="tl">
                  <a:srgbClr val="000000"/>
                </a:outerShdw>
              </a:effectLst>
              <a:latin typeface="Arial" pitchFamily="34" charset="0"/>
            </a:endParaRPr>
          </a:p>
        </p:txBody>
      </p:sp>
      <p:sp>
        <p:nvSpPr>
          <p:cNvPr id="31779" name="Text Box 35"/>
          <p:cNvSpPr txBox="1">
            <a:spLocks noChangeArrowheads="1"/>
          </p:cNvSpPr>
          <p:nvPr/>
        </p:nvSpPr>
        <p:spPr bwMode="auto">
          <a:xfrm>
            <a:off x="842963" y="1943100"/>
            <a:ext cx="1511300" cy="396875"/>
          </a:xfrm>
          <a:prstGeom prst="rect">
            <a:avLst/>
          </a:prstGeom>
          <a:noFill/>
          <a:ln w="17526">
            <a:noFill/>
            <a:miter lim="800000"/>
            <a:headEnd/>
            <a:tailEnd/>
          </a:ln>
          <a:effectLst/>
        </p:spPr>
        <p:txBody>
          <a:bodyPr>
            <a:spAutoFit/>
          </a:bodyPr>
          <a:lstStyle/>
          <a:p>
            <a:pPr algn="ctr" eaLnBrk="0" hangingPunct="0">
              <a:spcBef>
                <a:spcPct val="50000"/>
              </a:spcBef>
            </a:pPr>
            <a:r>
              <a:rPr lang="en-US" sz="2000" b="1">
                <a:effectLst>
                  <a:outerShdw blurRad="38100" dist="38100" dir="2700000" algn="tl">
                    <a:srgbClr val="000000"/>
                  </a:outerShdw>
                </a:effectLst>
                <a:latin typeface="Arial" pitchFamily="34" charset="0"/>
              </a:rPr>
              <a:t>Women</a:t>
            </a:r>
            <a:endParaRPr lang="en-US" sz="2000" b="1">
              <a:effectLst>
                <a:outerShdw blurRad="38100" dist="38100" dir="2700000" algn="tl">
                  <a:srgbClr val="000000"/>
                </a:outerShdw>
              </a:effectLst>
              <a:latin typeface="Helvetica" pitchFamily="34" charset="0"/>
            </a:endParaRPr>
          </a:p>
        </p:txBody>
      </p:sp>
      <p:sp>
        <p:nvSpPr>
          <p:cNvPr id="31780" name="Text Box 36"/>
          <p:cNvSpPr txBox="1">
            <a:spLocks noChangeArrowheads="1"/>
          </p:cNvSpPr>
          <p:nvPr/>
        </p:nvSpPr>
        <p:spPr bwMode="auto">
          <a:xfrm>
            <a:off x="4398963" y="1951038"/>
            <a:ext cx="1511300" cy="396875"/>
          </a:xfrm>
          <a:prstGeom prst="rect">
            <a:avLst/>
          </a:prstGeom>
          <a:noFill/>
          <a:ln w="17526">
            <a:noFill/>
            <a:miter lim="800000"/>
            <a:headEnd/>
            <a:tailEnd/>
          </a:ln>
          <a:effectLst/>
        </p:spPr>
        <p:txBody>
          <a:bodyPr>
            <a:spAutoFit/>
          </a:bodyPr>
          <a:lstStyle/>
          <a:p>
            <a:pPr algn="ctr" eaLnBrk="0" hangingPunct="0">
              <a:spcBef>
                <a:spcPct val="50000"/>
              </a:spcBef>
            </a:pPr>
            <a:r>
              <a:rPr lang="en-US" sz="2000" b="1">
                <a:effectLst>
                  <a:outerShdw blurRad="38100" dist="38100" dir="2700000" algn="tl">
                    <a:srgbClr val="000000"/>
                  </a:outerShdw>
                </a:effectLst>
                <a:latin typeface="Arial" pitchFamily="34" charset="0"/>
              </a:rPr>
              <a:t>Men</a:t>
            </a:r>
            <a:endParaRPr lang="en-US" sz="2000" b="1">
              <a:effectLst>
                <a:outerShdw blurRad="38100" dist="38100" dir="2700000" algn="tl">
                  <a:srgbClr val="000000"/>
                </a:outerShdw>
              </a:effectLst>
              <a:latin typeface="Helvetica" pitchFamily="34" charset="0"/>
            </a:endParaRPr>
          </a:p>
        </p:txBody>
      </p:sp>
      <p:sp>
        <p:nvSpPr>
          <p:cNvPr id="31781" name="Text Box 37"/>
          <p:cNvSpPr txBox="1">
            <a:spLocks noChangeArrowheads="1"/>
          </p:cNvSpPr>
          <p:nvPr/>
        </p:nvSpPr>
        <p:spPr bwMode="auto">
          <a:xfrm>
            <a:off x="5667375" y="5327650"/>
            <a:ext cx="2103438" cy="396875"/>
          </a:xfrm>
          <a:prstGeom prst="rect">
            <a:avLst/>
          </a:prstGeom>
          <a:noFill/>
          <a:ln w="17526">
            <a:noFill/>
            <a:miter lim="800000"/>
            <a:headEnd/>
            <a:tailEnd/>
          </a:ln>
          <a:effectLst/>
        </p:spPr>
        <p:txBody>
          <a:bodyPr>
            <a:spAutoFit/>
          </a:bodyPr>
          <a:lstStyle/>
          <a:p>
            <a:pPr algn="ctr" eaLnBrk="0" hangingPunct="0">
              <a:spcBef>
                <a:spcPct val="50000"/>
              </a:spcBef>
            </a:pPr>
            <a:r>
              <a:rPr lang="en-US" sz="2000" b="1">
                <a:effectLst>
                  <a:outerShdw blurRad="38100" dist="38100" dir="2700000" algn="tl">
                    <a:srgbClr val="000000"/>
                  </a:outerShdw>
                </a:effectLst>
                <a:latin typeface="Arial" pitchFamily="34" charset="0"/>
              </a:rPr>
              <a:t>Body Mass Index</a:t>
            </a:r>
          </a:p>
        </p:txBody>
      </p:sp>
      <p:grpSp>
        <p:nvGrpSpPr>
          <p:cNvPr id="5" name="Group 38"/>
          <p:cNvGrpSpPr>
            <a:grpSpLocks/>
          </p:cNvGrpSpPr>
          <p:nvPr/>
        </p:nvGrpSpPr>
        <p:grpSpPr bwMode="auto">
          <a:xfrm>
            <a:off x="4959350" y="2614613"/>
            <a:ext cx="236538" cy="2603500"/>
            <a:chOff x="3515" y="1647"/>
            <a:chExt cx="151" cy="1640"/>
          </a:xfrm>
        </p:grpSpPr>
        <p:sp>
          <p:nvSpPr>
            <p:cNvPr id="31783" name="Line 39"/>
            <p:cNvSpPr>
              <a:spLocks noChangeShapeType="1"/>
            </p:cNvSpPr>
            <p:nvPr/>
          </p:nvSpPr>
          <p:spPr bwMode="auto">
            <a:xfrm flipH="1">
              <a:off x="3660" y="1716"/>
              <a:ext cx="0" cy="1473"/>
            </a:xfrm>
            <a:prstGeom prst="line">
              <a:avLst/>
            </a:prstGeom>
            <a:noFill/>
            <a:ln w="17526">
              <a:solidFill>
                <a:schemeClr val="tx1"/>
              </a:solidFill>
              <a:round/>
              <a:headEnd/>
              <a:tailEnd/>
            </a:ln>
            <a:effectLst/>
          </p:spPr>
          <p:txBody>
            <a:bodyPr wrap="none" anchor="ctr"/>
            <a:lstStyle/>
            <a:p>
              <a:endParaRPr lang="ar-SA"/>
            </a:p>
          </p:txBody>
        </p:sp>
        <p:sp>
          <p:nvSpPr>
            <p:cNvPr id="31784" name="Line 40"/>
            <p:cNvSpPr>
              <a:spLocks noChangeShapeType="1"/>
            </p:cNvSpPr>
            <p:nvPr/>
          </p:nvSpPr>
          <p:spPr bwMode="auto">
            <a:xfrm>
              <a:off x="3624" y="2943"/>
              <a:ext cx="39" cy="0"/>
            </a:xfrm>
            <a:prstGeom prst="line">
              <a:avLst/>
            </a:prstGeom>
            <a:noFill/>
            <a:ln w="17526">
              <a:solidFill>
                <a:schemeClr val="tx1"/>
              </a:solidFill>
              <a:round/>
              <a:headEnd/>
              <a:tailEnd/>
            </a:ln>
            <a:effectLst/>
          </p:spPr>
          <p:txBody>
            <a:bodyPr wrap="none" anchor="ctr"/>
            <a:lstStyle/>
            <a:p>
              <a:endParaRPr lang="ar-SA"/>
            </a:p>
          </p:txBody>
        </p:sp>
        <p:sp>
          <p:nvSpPr>
            <p:cNvPr id="31785" name="Line 41"/>
            <p:cNvSpPr>
              <a:spLocks noChangeShapeType="1"/>
            </p:cNvSpPr>
            <p:nvPr/>
          </p:nvSpPr>
          <p:spPr bwMode="auto">
            <a:xfrm>
              <a:off x="3627" y="2694"/>
              <a:ext cx="39" cy="0"/>
            </a:xfrm>
            <a:prstGeom prst="line">
              <a:avLst/>
            </a:prstGeom>
            <a:noFill/>
            <a:ln w="17526">
              <a:solidFill>
                <a:schemeClr val="tx1"/>
              </a:solidFill>
              <a:round/>
              <a:headEnd/>
              <a:tailEnd/>
            </a:ln>
            <a:effectLst/>
          </p:spPr>
          <p:txBody>
            <a:bodyPr wrap="none" anchor="ctr"/>
            <a:lstStyle/>
            <a:p>
              <a:endParaRPr lang="ar-SA"/>
            </a:p>
          </p:txBody>
        </p:sp>
        <p:sp>
          <p:nvSpPr>
            <p:cNvPr id="31786" name="Line 42"/>
            <p:cNvSpPr>
              <a:spLocks noChangeShapeType="1"/>
            </p:cNvSpPr>
            <p:nvPr/>
          </p:nvSpPr>
          <p:spPr bwMode="auto">
            <a:xfrm>
              <a:off x="3624" y="2454"/>
              <a:ext cx="39" cy="0"/>
            </a:xfrm>
            <a:prstGeom prst="line">
              <a:avLst/>
            </a:prstGeom>
            <a:noFill/>
            <a:ln w="17526">
              <a:solidFill>
                <a:schemeClr val="tx1"/>
              </a:solidFill>
              <a:round/>
              <a:headEnd/>
              <a:tailEnd/>
            </a:ln>
            <a:effectLst/>
          </p:spPr>
          <p:txBody>
            <a:bodyPr wrap="none" anchor="ctr"/>
            <a:lstStyle/>
            <a:p>
              <a:endParaRPr lang="ar-SA"/>
            </a:p>
          </p:txBody>
        </p:sp>
        <p:sp>
          <p:nvSpPr>
            <p:cNvPr id="31787" name="Line 43"/>
            <p:cNvSpPr>
              <a:spLocks noChangeShapeType="1"/>
            </p:cNvSpPr>
            <p:nvPr/>
          </p:nvSpPr>
          <p:spPr bwMode="auto">
            <a:xfrm>
              <a:off x="3627" y="2211"/>
              <a:ext cx="39" cy="0"/>
            </a:xfrm>
            <a:prstGeom prst="line">
              <a:avLst/>
            </a:prstGeom>
            <a:noFill/>
            <a:ln w="17526">
              <a:solidFill>
                <a:schemeClr val="tx1"/>
              </a:solidFill>
              <a:round/>
              <a:headEnd/>
              <a:tailEnd/>
            </a:ln>
            <a:effectLst/>
          </p:spPr>
          <p:txBody>
            <a:bodyPr wrap="none" anchor="ctr"/>
            <a:lstStyle/>
            <a:p>
              <a:endParaRPr lang="ar-SA"/>
            </a:p>
          </p:txBody>
        </p:sp>
        <p:sp>
          <p:nvSpPr>
            <p:cNvPr id="31788" name="Line 44"/>
            <p:cNvSpPr>
              <a:spLocks noChangeShapeType="1"/>
            </p:cNvSpPr>
            <p:nvPr/>
          </p:nvSpPr>
          <p:spPr bwMode="auto">
            <a:xfrm>
              <a:off x="3624" y="1977"/>
              <a:ext cx="39" cy="0"/>
            </a:xfrm>
            <a:prstGeom prst="line">
              <a:avLst/>
            </a:prstGeom>
            <a:noFill/>
            <a:ln w="17526">
              <a:solidFill>
                <a:schemeClr val="tx1"/>
              </a:solidFill>
              <a:round/>
              <a:headEnd/>
              <a:tailEnd/>
            </a:ln>
            <a:effectLst/>
          </p:spPr>
          <p:txBody>
            <a:bodyPr wrap="none" anchor="ctr"/>
            <a:lstStyle/>
            <a:p>
              <a:endParaRPr lang="ar-SA"/>
            </a:p>
          </p:txBody>
        </p:sp>
        <p:sp>
          <p:nvSpPr>
            <p:cNvPr id="31789" name="Line 45"/>
            <p:cNvSpPr>
              <a:spLocks noChangeShapeType="1"/>
            </p:cNvSpPr>
            <p:nvPr/>
          </p:nvSpPr>
          <p:spPr bwMode="auto">
            <a:xfrm>
              <a:off x="3627" y="1722"/>
              <a:ext cx="39" cy="0"/>
            </a:xfrm>
            <a:prstGeom prst="line">
              <a:avLst/>
            </a:prstGeom>
            <a:noFill/>
            <a:ln w="17526">
              <a:solidFill>
                <a:schemeClr val="tx1"/>
              </a:solidFill>
              <a:round/>
              <a:headEnd/>
              <a:tailEnd/>
            </a:ln>
            <a:effectLst/>
          </p:spPr>
          <p:txBody>
            <a:bodyPr wrap="none" anchor="ctr"/>
            <a:lstStyle/>
            <a:p>
              <a:endParaRPr lang="ar-SA"/>
            </a:p>
          </p:txBody>
        </p:sp>
        <p:sp>
          <p:nvSpPr>
            <p:cNvPr id="31790" name="Text Box 46"/>
            <p:cNvSpPr txBox="1">
              <a:spLocks noChangeArrowheads="1"/>
            </p:cNvSpPr>
            <p:nvPr/>
          </p:nvSpPr>
          <p:spPr bwMode="auto">
            <a:xfrm>
              <a:off x="3518" y="1647"/>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6</a:t>
              </a:r>
              <a:endParaRPr lang="en-US" sz="1100" b="1">
                <a:effectLst>
                  <a:outerShdw blurRad="38100" dist="38100" dir="2700000" algn="tl">
                    <a:srgbClr val="000000"/>
                  </a:outerShdw>
                </a:effectLst>
                <a:latin typeface="Helvetica" pitchFamily="34" charset="0"/>
              </a:endParaRPr>
            </a:p>
          </p:txBody>
        </p:sp>
        <p:sp>
          <p:nvSpPr>
            <p:cNvPr id="31791" name="Text Box 47"/>
            <p:cNvSpPr txBox="1">
              <a:spLocks noChangeArrowheads="1"/>
            </p:cNvSpPr>
            <p:nvPr/>
          </p:nvSpPr>
          <p:spPr bwMode="auto">
            <a:xfrm>
              <a:off x="3524" y="1893"/>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5</a:t>
              </a:r>
              <a:endParaRPr lang="en-US" sz="1100" b="1">
                <a:effectLst>
                  <a:outerShdw blurRad="38100" dist="38100" dir="2700000" algn="tl">
                    <a:srgbClr val="000000"/>
                  </a:outerShdw>
                </a:effectLst>
                <a:latin typeface="Helvetica" pitchFamily="34" charset="0"/>
              </a:endParaRPr>
            </a:p>
          </p:txBody>
        </p:sp>
        <p:sp>
          <p:nvSpPr>
            <p:cNvPr id="31792" name="Text Box 48"/>
            <p:cNvSpPr txBox="1">
              <a:spLocks noChangeArrowheads="1"/>
            </p:cNvSpPr>
            <p:nvPr/>
          </p:nvSpPr>
          <p:spPr bwMode="auto">
            <a:xfrm>
              <a:off x="3515" y="2373"/>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3</a:t>
              </a:r>
              <a:endParaRPr lang="en-US" sz="1100" b="1">
                <a:effectLst>
                  <a:outerShdw blurRad="38100" dist="38100" dir="2700000" algn="tl">
                    <a:srgbClr val="000000"/>
                  </a:outerShdw>
                </a:effectLst>
                <a:latin typeface="Helvetica" pitchFamily="34" charset="0"/>
              </a:endParaRPr>
            </a:p>
          </p:txBody>
        </p:sp>
        <p:sp>
          <p:nvSpPr>
            <p:cNvPr id="31793" name="Text Box 49"/>
            <p:cNvSpPr txBox="1">
              <a:spLocks noChangeArrowheads="1"/>
            </p:cNvSpPr>
            <p:nvPr/>
          </p:nvSpPr>
          <p:spPr bwMode="auto">
            <a:xfrm>
              <a:off x="3518" y="2613"/>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a:t>
              </a:r>
              <a:endParaRPr lang="en-US" sz="1100" b="1">
                <a:effectLst>
                  <a:outerShdw blurRad="38100" dist="38100" dir="2700000" algn="tl">
                    <a:srgbClr val="000000"/>
                  </a:outerShdw>
                </a:effectLst>
                <a:latin typeface="Helvetica" pitchFamily="34" charset="0"/>
              </a:endParaRPr>
            </a:p>
          </p:txBody>
        </p:sp>
        <p:sp>
          <p:nvSpPr>
            <p:cNvPr id="31794" name="Text Box 50"/>
            <p:cNvSpPr txBox="1">
              <a:spLocks noChangeArrowheads="1"/>
            </p:cNvSpPr>
            <p:nvPr/>
          </p:nvSpPr>
          <p:spPr bwMode="auto">
            <a:xfrm>
              <a:off x="3518" y="2859"/>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1</a:t>
              </a:r>
              <a:endParaRPr lang="en-US" sz="1100" b="1">
                <a:effectLst>
                  <a:outerShdw blurRad="38100" dist="38100" dir="2700000" algn="tl">
                    <a:srgbClr val="000000"/>
                  </a:outerShdw>
                </a:effectLst>
                <a:latin typeface="Helvetica" pitchFamily="34" charset="0"/>
              </a:endParaRPr>
            </a:p>
          </p:txBody>
        </p:sp>
        <p:sp>
          <p:nvSpPr>
            <p:cNvPr id="31795" name="Text Box 51"/>
            <p:cNvSpPr txBox="1">
              <a:spLocks noChangeArrowheads="1"/>
            </p:cNvSpPr>
            <p:nvPr/>
          </p:nvSpPr>
          <p:spPr bwMode="auto">
            <a:xfrm>
              <a:off x="3518" y="3114"/>
              <a:ext cx="127" cy="173"/>
            </a:xfrm>
            <a:prstGeom prst="rect">
              <a:avLst/>
            </a:prstGeom>
            <a:noFill/>
            <a:ln w="17526">
              <a:noFill/>
              <a:miter lim="800000"/>
              <a:headEnd/>
              <a:tailEnd/>
            </a:ln>
            <a:effectLst/>
          </p:spPr>
          <p:txBody>
            <a:bodyPr>
              <a:spAutoFit/>
            </a:bodyPr>
            <a:lstStyle/>
            <a:p>
              <a:pPr algn="ctr" eaLnBrk="0" hangingPunct="0">
                <a:spcBef>
                  <a:spcPct val="50000"/>
                </a:spcBef>
              </a:pPr>
              <a:r>
                <a:rPr lang="en-US" sz="1200" b="1">
                  <a:effectLst>
                    <a:outerShdw blurRad="38100" dist="38100" dir="2700000" algn="tl">
                      <a:srgbClr val="000000"/>
                    </a:outerShdw>
                  </a:effectLst>
                  <a:latin typeface="Arial" pitchFamily="34" charset="0"/>
                </a:rPr>
                <a:t>0</a:t>
              </a:r>
              <a:endParaRPr lang="en-US" sz="1100" b="1">
                <a:effectLst>
                  <a:outerShdw blurRad="38100" dist="38100" dir="2700000" algn="tl">
                    <a:srgbClr val="000000"/>
                  </a:outerShdw>
                </a:effectLst>
                <a:latin typeface="Helvetica" pitchFamily="34" charset="0"/>
              </a:endParaRPr>
            </a:p>
          </p:txBody>
        </p:sp>
      </p:grpSp>
      <p:sp>
        <p:nvSpPr>
          <p:cNvPr id="31796" name="Text Box 52"/>
          <p:cNvSpPr txBox="1">
            <a:spLocks noChangeArrowheads="1"/>
          </p:cNvSpPr>
          <p:nvPr/>
        </p:nvSpPr>
        <p:spPr bwMode="auto">
          <a:xfrm>
            <a:off x="4972050" y="3386138"/>
            <a:ext cx="179388" cy="274637"/>
          </a:xfrm>
          <a:prstGeom prst="rect">
            <a:avLst/>
          </a:prstGeom>
          <a:noFill/>
          <a:ln w="17526">
            <a:noFill/>
            <a:miter lim="800000"/>
            <a:headEnd/>
            <a:tailEnd/>
          </a:ln>
          <a:effectLst/>
        </p:spPr>
        <p:txBody>
          <a:bodyPr>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4</a:t>
            </a:r>
            <a:endParaRPr lang="en-US" sz="1100" b="1">
              <a:effectLst>
                <a:outerShdw blurRad="38100" dist="38100" dir="2700000" algn="tl">
                  <a:srgbClr val="000000"/>
                </a:outerShdw>
              </a:effectLst>
              <a:latin typeface="Helvetica" pitchFamily="34" charset="0"/>
            </a:endParaRPr>
          </a:p>
        </p:txBody>
      </p:sp>
      <p:sp>
        <p:nvSpPr>
          <p:cNvPr id="31797" name="Freeform 53"/>
          <p:cNvSpPr>
            <a:spLocks/>
          </p:cNvSpPr>
          <p:nvPr/>
        </p:nvSpPr>
        <p:spPr bwMode="auto">
          <a:xfrm>
            <a:off x="1343025" y="2562225"/>
            <a:ext cx="1450975" cy="2206625"/>
          </a:xfrm>
          <a:custGeom>
            <a:avLst/>
            <a:gdLst/>
            <a:ahLst/>
            <a:cxnLst>
              <a:cxn ang="0">
                <a:pos x="53" y="1326"/>
              </a:cxn>
              <a:cxn ang="0">
                <a:pos x="59" y="1311"/>
              </a:cxn>
              <a:cxn ang="0">
                <a:pos x="407" y="849"/>
              </a:cxn>
              <a:cxn ang="0">
                <a:pos x="641" y="501"/>
              </a:cxn>
              <a:cxn ang="0">
                <a:pos x="872" y="330"/>
              </a:cxn>
              <a:cxn ang="0">
                <a:pos x="1028" y="0"/>
              </a:cxn>
            </a:cxnLst>
            <a:rect l="0" t="0" r="r" b="b"/>
            <a:pathLst>
              <a:path w="1028" h="1390">
                <a:moveTo>
                  <a:pt x="53" y="1326"/>
                </a:moveTo>
                <a:cubicBezTo>
                  <a:pt x="55" y="1320"/>
                  <a:pt x="0" y="1390"/>
                  <a:pt x="59" y="1311"/>
                </a:cubicBezTo>
                <a:lnTo>
                  <a:pt x="407" y="849"/>
                </a:lnTo>
                <a:lnTo>
                  <a:pt x="641" y="501"/>
                </a:lnTo>
                <a:lnTo>
                  <a:pt x="872" y="330"/>
                </a:lnTo>
                <a:lnTo>
                  <a:pt x="1028" y="0"/>
                </a:lnTo>
              </a:path>
            </a:pathLst>
          </a:custGeom>
          <a:noFill/>
          <a:ln w="17526" cap="flat" cmpd="sng">
            <a:solidFill>
              <a:schemeClr val="tx1"/>
            </a:solidFill>
            <a:prstDash val="solid"/>
            <a:round/>
            <a:headEnd type="none" w="med" len="med"/>
            <a:tailEnd type="none" w="med" len="med"/>
          </a:ln>
          <a:effectLst/>
        </p:spPr>
        <p:txBody>
          <a:bodyPr wrap="none" anchor="ctr"/>
          <a:lstStyle/>
          <a:p>
            <a:endParaRPr lang="ar-SA"/>
          </a:p>
        </p:txBody>
      </p:sp>
      <p:sp>
        <p:nvSpPr>
          <p:cNvPr id="31798" name="Line 54"/>
          <p:cNvSpPr>
            <a:spLocks noChangeShapeType="1"/>
          </p:cNvSpPr>
          <p:nvPr/>
        </p:nvSpPr>
        <p:spPr bwMode="auto">
          <a:xfrm>
            <a:off x="2730500" y="2514600"/>
            <a:ext cx="144463" cy="109538"/>
          </a:xfrm>
          <a:prstGeom prst="line">
            <a:avLst/>
          </a:prstGeom>
          <a:noFill/>
          <a:ln w="17526">
            <a:solidFill>
              <a:schemeClr val="tx1"/>
            </a:solidFill>
            <a:round/>
            <a:headEnd/>
            <a:tailEnd/>
          </a:ln>
          <a:effectLst/>
        </p:spPr>
        <p:txBody>
          <a:bodyPr wrap="none" anchor="ctr"/>
          <a:lstStyle/>
          <a:p>
            <a:endParaRPr lang="ar-SA"/>
          </a:p>
        </p:txBody>
      </p:sp>
      <p:sp>
        <p:nvSpPr>
          <p:cNvPr id="31799" name="Line 55"/>
          <p:cNvSpPr>
            <a:spLocks noChangeShapeType="1"/>
          </p:cNvSpPr>
          <p:nvPr/>
        </p:nvSpPr>
        <p:spPr bwMode="auto">
          <a:xfrm>
            <a:off x="2743200" y="2471738"/>
            <a:ext cx="131763" cy="104775"/>
          </a:xfrm>
          <a:prstGeom prst="line">
            <a:avLst/>
          </a:prstGeom>
          <a:noFill/>
          <a:ln w="17526">
            <a:solidFill>
              <a:schemeClr val="tx1"/>
            </a:solidFill>
            <a:round/>
            <a:headEnd/>
            <a:tailEnd/>
          </a:ln>
          <a:effectLst/>
        </p:spPr>
        <p:txBody>
          <a:bodyPr wrap="none" anchor="ctr"/>
          <a:lstStyle/>
          <a:p>
            <a:endParaRPr lang="ar-SA"/>
          </a:p>
        </p:txBody>
      </p:sp>
      <p:sp>
        <p:nvSpPr>
          <p:cNvPr id="31800" name="Line 56"/>
          <p:cNvSpPr>
            <a:spLocks noChangeShapeType="1"/>
          </p:cNvSpPr>
          <p:nvPr/>
        </p:nvSpPr>
        <p:spPr bwMode="auto">
          <a:xfrm flipH="1">
            <a:off x="2811463" y="2347913"/>
            <a:ext cx="53975" cy="171450"/>
          </a:xfrm>
          <a:prstGeom prst="line">
            <a:avLst/>
          </a:prstGeom>
          <a:noFill/>
          <a:ln w="17526">
            <a:solidFill>
              <a:schemeClr val="tx1"/>
            </a:solidFill>
            <a:round/>
            <a:headEnd/>
            <a:tailEnd/>
          </a:ln>
          <a:effectLst/>
        </p:spPr>
        <p:txBody>
          <a:bodyPr wrap="none" anchor="ctr"/>
          <a:lstStyle/>
          <a:p>
            <a:endParaRPr lang="ar-SA"/>
          </a:p>
        </p:txBody>
      </p:sp>
      <p:sp>
        <p:nvSpPr>
          <p:cNvPr id="31801" name="Oval 57"/>
          <p:cNvSpPr>
            <a:spLocks noChangeArrowheads="1"/>
          </p:cNvSpPr>
          <p:nvPr/>
        </p:nvSpPr>
        <p:spPr bwMode="auto">
          <a:xfrm>
            <a:off x="2532063" y="3043238"/>
            <a:ext cx="92075" cy="104775"/>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02" name="Oval 58"/>
          <p:cNvSpPr>
            <a:spLocks noChangeArrowheads="1"/>
          </p:cNvSpPr>
          <p:nvPr/>
        </p:nvSpPr>
        <p:spPr bwMode="auto">
          <a:xfrm>
            <a:off x="2209800" y="3309938"/>
            <a:ext cx="93663" cy="104775"/>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03" name="Oval 59"/>
          <p:cNvSpPr>
            <a:spLocks noChangeArrowheads="1"/>
          </p:cNvSpPr>
          <p:nvPr/>
        </p:nvSpPr>
        <p:spPr bwMode="auto">
          <a:xfrm>
            <a:off x="1871663" y="3852863"/>
            <a:ext cx="92075" cy="104775"/>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04" name="Freeform 60"/>
          <p:cNvSpPr>
            <a:spLocks/>
          </p:cNvSpPr>
          <p:nvPr/>
        </p:nvSpPr>
        <p:spPr bwMode="auto">
          <a:xfrm>
            <a:off x="1414463" y="3400425"/>
            <a:ext cx="2797175" cy="1266825"/>
          </a:xfrm>
          <a:custGeom>
            <a:avLst/>
            <a:gdLst/>
            <a:ahLst/>
            <a:cxnLst>
              <a:cxn ang="0">
                <a:pos x="0" y="798"/>
              </a:cxn>
              <a:cxn ang="0">
                <a:pos x="9" y="786"/>
              </a:cxn>
              <a:cxn ang="0">
                <a:pos x="18" y="777"/>
              </a:cxn>
              <a:cxn ang="0">
                <a:pos x="132" y="702"/>
              </a:cxn>
              <a:cxn ang="0">
                <a:pos x="360" y="654"/>
              </a:cxn>
              <a:cxn ang="0">
                <a:pos x="603" y="588"/>
              </a:cxn>
              <a:cxn ang="0">
                <a:pos x="828" y="507"/>
              </a:cxn>
              <a:cxn ang="0">
                <a:pos x="1056" y="411"/>
              </a:cxn>
              <a:cxn ang="0">
                <a:pos x="1410" y="213"/>
              </a:cxn>
              <a:cxn ang="0">
                <a:pos x="1983" y="0"/>
              </a:cxn>
            </a:cxnLst>
            <a:rect l="0" t="0" r="r" b="b"/>
            <a:pathLst>
              <a:path w="1983" h="798">
                <a:moveTo>
                  <a:pt x="0" y="798"/>
                </a:moveTo>
                <a:cubicBezTo>
                  <a:pt x="3" y="794"/>
                  <a:pt x="6" y="790"/>
                  <a:pt x="9" y="786"/>
                </a:cubicBezTo>
                <a:cubicBezTo>
                  <a:pt x="12" y="783"/>
                  <a:pt x="18" y="777"/>
                  <a:pt x="18" y="777"/>
                </a:cubicBezTo>
                <a:lnTo>
                  <a:pt x="132" y="702"/>
                </a:lnTo>
                <a:lnTo>
                  <a:pt x="360" y="654"/>
                </a:lnTo>
                <a:lnTo>
                  <a:pt x="603" y="588"/>
                </a:lnTo>
                <a:lnTo>
                  <a:pt x="828" y="507"/>
                </a:lnTo>
                <a:lnTo>
                  <a:pt x="1056" y="411"/>
                </a:lnTo>
                <a:lnTo>
                  <a:pt x="1410" y="213"/>
                </a:lnTo>
                <a:lnTo>
                  <a:pt x="1983" y="0"/>
                </a:lnTo>
              </a:path>
            </a:pathLst>
          </a:custGeom>
          <a:noFill/>
          <a:ln w="17526" cap="flat" cmpd="sng">
            <a:solidFill>
              <a:srgbClr val="00FF00"/>
            </a:solidFill>
            <a:prstDash val="solid"/>
            <a:round/>
            <a:headEnd type="none" w="med" len="med"/>
            <a:tailEnd type="none" w="med" len="med"/>
          </a:ln>
          <a:effectLst/>
        </p:spPr>
        <p:txBody>
          <a:bodyPr wrap="none" anchor="ctr"/>
          <a:lstStyle/>
          <a:p>
            <a:endParaRPr lang="ar-SA"/>
          </a:p>
        </p:txBody>
      </p:sp>
      <p:sp>
        <p:nvSpPr>
          <p:cNvPr id="31805" name="Rectangle 61"/>
          <p:cNvSpPr>
            <a:spLocks noChangeArrowheads="1"/>
          </p:cNvSpPr>
          <p:nvPr/>
        </p:nvSpPr>
        <p:spPr bwMode="auto">
          <a:xfrm>
            <a:off x="3675063" y="3781425"/>
            <a:ext cx="92075"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06" name="Rectangle 62"/>
          <p:cNvSpPr>
            <a:spLocks noChangeArrowheads="1"/>
          </p:cNvSpPr>
          <p:nvPr/>
        </p:nvSpPr>
        <p:spPr bwMode="auto">
          <a:xfrm>
            <a:off x="4313238" y="3629025"/>
            <a:ext cx="93662"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07" name="AutoShape 63"/>
          <p:cNvSpPr>
            <a:spLocks noChangeArrowheads="1"/>
          </p:cNvSpPr>
          <p:nvPr/>
        </p:nvSpPr>
        <p:spPr bwMode="auto">
          <a:xfrm>
            <a:off x="1709738" y="4538663"/>
            <a:ext cx="84137"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08" name="AutoShape 64"/>
          <p:cNvSpPr>
            <a:spLocks noChangeArrowheads="1"/>
          </p:cNvSpPr>
          <p:nvPr/>
        </p:nvSpPr>
        <p:spPr bwMode="auto">
          <a:xfrm>
            <a:off x="2366963" y="4438650"/>
            <a:ext cx="82550"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09" name="AutoShape 65"/>
          <p:cNvSpPr>
            <a:spLocks noChangeArrowheads="1"/>
          </p:cNvSpPr>
          <p:nvPr/>
        </p:nvSpPr>
        <p:spPr bwMode="auto">
          <a:xfrm>
            <a:off x="3678238" y="4195763"/>
            <a:ext cx="84137" cy="95250"/>
          </a:xfrm>
          <a:prstGeom prst="triangle">
            <a:avLst>
              <a:gd name="adj" fmla="val 57449"/>
            </a:avLst>
          </a:prstGeom>
          <a:solidFill>
            <a:schemeClr val="tx2"/>
          </a:solidFill>
          <a:ln w="28575">
            <a:solidFill>
              <a:schemeClr val="tx2"/>
            </a:solidFill>
            <a:miter lim="800000"/>
            <a:headEnd/>
            <a:tailEnd/>
          </a:ln>
          <a:effectLst/>
        </p:spPr>
        <p:txBody>
          <a:bodyPr wrap="none" anchor="ctr"/>
          <a:lstStyle/>
          <a:p>
            <a:endParaRPr lang="ar-SA"/>
          </a:p>
        </p:txBody>
      </p:sp>
      <p:sp>
        <p:nvSpPr>
          <p:cNvPr id="31810" name="AutoShape 66"/>
          <p:cNvSpPr>
            <a:spLocks noChangeArrowheads="1"/>
          </p:cNvSpPr>
          <p:nvPr/>
        </p:nvSpPr>
        <p:spPr bwMode="auto">
          <a:xfrm>
            <a:off x="4157663" y="3619500"/>
            <a:ext cx="82550"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grpSp>
        <p:nvGrpSpPr>
          <p:cNvPr id="6" name="Group 67"/>
          <p:cNvGrpSpPr>
            <a:grpSpLocks/>
          </p:cNvGrpSpPr>
          <p:nvPr/>
        </p:nvGrpSpPr>
        <p:grpSpPr bwMode="auto">
          <a:xfrm>
            <a:off x="1550988" y="4467225"/>
            <a:ext cx="74612" cy="103188"/>
            <a:chOff x="1861" y="2076"/>
            <a:chExt cx="47" cy="89"/>
          </a:xfrm>
        </p:grpSpPr>
        <p:sp>
          <p:nvSpPr>
            <p:cNvPr id="31812" name="AutoShape 68"/>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13" name="AutoShape 69"/>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7" name="Group 70"/>
          <p:cNvGrpSpPr>
            <a:grpSpLocks/>
          </p:cNvGrpSpPr>
          <p:nvPr/>
        </p:nvGrpSpPr>
        <p:grpSpPr bwMode="auto">
          <a:xfrm>
            <a:off x="2224088" y="4286250"/>
            <a:ext cx="74612" cy="103188"/>
            <a:chOff x="1861" y="2076"/>
            <a:chExt cx="47" cy="89"/>
          </a:xfrm>
        </p:grpSpPr>
        <p:sp>
          <p:nvSpPr>
            <p:cNvPr id="31815" name="AutoShape 71"/>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16" name="AutoShape 72"/>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8" name="Group 73"/>
          <p:cNvGrpSpPr>
            <a:grpSpLocks/>
          </p:cNvGrpSpPr>
          <p:nvPr/>
        </p:nvGrpSpPr>
        <p:grpSpPr bwMode="auto">
          <a:xfrm>
            <a:off x="2541588" y="4148138"/>
            <a:ext cx="74612" cy="103187"/>
            <a:chOff x="1861" y="2076"/>
            <a:chExt cx="47" cy="89"/>
          </a:xfrm>
        </p:grpSpPr>
        <p:sp>
          <p:nvSpPr>
            <p:cNvPr id="31818" name="AutoShape 74"/>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19" name="AutoShape 75"/>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9" name="Group 76"/>
          <p:cNvGrpSpPr>
            <a:grpSpLocks/>
          </p:cNvGrpSpPr>
          <p:nvPr/>
        </p:nvGrpSpPr>
        <p:grpSpPr bwMode="auto">
          <a:xfrm>
            <a:off x="2859088" y="3995738"/>
            <a:ext cx="74612" cy="103187"/>
            <a:chOff x="1861" y="2076"/>
            <a:chExt cx="47" cy="89"/>
          </a:xfrm>
        </p:grpSpPr>
        <p:sp>
          <p:nvSpPr>
            <p:cNvPr id="31821" name="AutoShape 77"/>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22" name="AutoShape 78"/>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10" name="Group 79"/>
          <p:cNvGrpSpPr>
            <a:grpSpLocks/>
          </p:cNvGrpSpPr>
          <p:nvPr/>
        </p:nvGrpSpPr>
        <p:grpSpPr bwMode="auto">
          <a:xfrm>
            <a:off x="3359150" y="3695700"/>
            <a:ext cx="74613" cy="103188"/>
            <a:chOff x="1861" y="2076"/>
            <a:chExt cx="47" cy="89"/>
          </a:xfrm>
        </p:grpSpPr>
        <p:sp>
          <p:nvSpPr>
            <p:cNvPr id="31824" name="AutoShape 80"/>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25" name="AutoShape 81"/>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11" name="Group 82"/>
          <p:cNvGrpSpPr>
            <a:grpSpLocks/>
          </p:cNvGrpSpPr>
          <p:nvPr/>
        </p:nvGrpSpPr>
        <p:grpSpPr bwMode="auto">
          <a:xfrm>
            <a:off x="4167188" y="3352800"/>
            <a:ext cx="74612" cy="103188"/>
            <a:chOff x="1861" y="2076"/>
            <a:chExt cx="47" cy="89"/>
          </a:xfrm>
        </p:grpSpPr>
        <p:sp>
          <p:nvSpPr>
            <p:cNvPr id="31827" name="AutoShape 83"/>
            <p:cNvSpPr>
              <a:spLocks noChangeArrowheads="1"/>
            </p:cNvSpPr>
            <p:nvPr/>
          </p:nvSpPr>
          <p:spPr bwMode="auto">
            <a:xfrm>
              <a:off x="1861" y="2118"/>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28" name="AutoShape 84"/>
            <p:cNvSpPr>
              <a:spLocks noChangeArrowheads="1"/>
            </p:cNvSpPr>
            <p:nvPr/>
          </p:nvSpPr>
          <p:spPr bwMode="auto">
            <a:xfrm flipV="1">
              <a:off x="1861" y="2076"/>
              <a:ext cx="47" cy="47"/>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sp>
        <p:nvSpPr>
          <p:cNvPr id="31829" name="Oval 85"/>
          <p:cNvSpPr>
            <a:spLocks noChangeArrowheads="1"/>
          </p:cNvSpPr>
          <p:nvPr/>
        </p:nvSpPr>
        <p:spPr bwMode="auto">
          <a:xfrm>
            <a:off x="6197600" y="4114800"/>
            <a:ext cx="93663" cy="104775"/>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30" name="Oval 86"/>
          <p:cNvSpPr>
            <a:spLocks noChangeArrowheads="1"/>
          </p:cNvSpPr>
          <p:nvPr/>
        </p:nvSpPr>
        <p:spPr bwMode="auto">
          <a:xfrm>
            <a:off x="7335838" y="3038475"/>
            <a:ext cx="93662" cy="104775"/>
          </a:xfrm>
          <a:prstGeom prst="ellipse">
            <a:avLst/>
          </a:prstGeom>
          <a:solidFill>
            <a:schemeClr val="tx1"/>
          </a:solidFill>
          <a:ln w="17526">
            <a:solidFill>
              <a:schemeClr val="tx1"/>
            </a:solidFill>
            <a:round/>
            <a:headEnd/>
            <a:tailEnd/>
          </a:ln>
          <a:effectLst/>
        </p:spPr>
        <p:txBody>
          <a:bodyPr wrap="none" anchor="ctr"/>
          <a:lstStyle/>
          <a:p>
            <a:endParaRPr lang="ar-SA"/>
          </a:p>
        </p:txBody>
      </p:sp>
      <p:grpSp>
        <p:nvGrpSpPr>
          <p:cNvPr id="12" name="Group 87"/>
          <p:cNvGrpSpPr>
            <a:grpSpLocks/>
          </p:cNvGrpSpPr>
          <p:nvPr/>
        </p:nvGrpSpPr>
        <p:grpSpPr bwMode="auto">
          <a:xfrm>
            <a:off x="7346950" y="4071938"/>
            <a:ext cx="74613" cy="103187"/>
            <a:chOff x="2179" y="1725"/>
            <a:chExt cx="53" cy="65"/>
          </a:xfrm>
        </p:grpSpPr>
        <p:sp>
          <p:nvSpPr>
            <p:cNvPr id="31832" name="AutoShape 88"/>
            <p:cNvSpPr>
              <a:spLocks noChangeArrowheads="1"/>
            </p:cNvSpPr>
            <p:nvPr/>
          </p:nvSpPr>
          <p:spPr bwMode="auto">
            <a:xfrm>
              <a:off x="2179" y="1756"/>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33" name="AutoShape 89"/>
            <p:cNvSpPr>
              <a:spLocks noChangeArrowheads="1"/>
            </p:cNvSpPr>
            <p:nvPr/>
          </p:nvSpPr>
          <p:spPr bwMode="auto">
            <a:xfrm flipV="1">
              <a:off x="2179" y="1725"/>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13" name="Group 90"/>
          <p:cNvGrpSpPr>
            <a:grpSpLocks/>
          </p:cNvGrpSpPr>
          <p:nvPr/>
        </p:nvGrpSpPr>
        <p:grpSpPr bwMode="auto">
          <a:xfrm>
            <a:off x="6203950" y="4419600"/>
            <a:ext cx="74613" cy="103188"/>
            <a:chOff x="2179" y="1725"/>
            <a:chExt cx="53" cy="65"/>
          </a:xfrm>
        </p:grpSpPr>
        <p:sp>
          <p:nvSpPr>
            <p:cNvPr id="31835" name="AutoShape 91"/>
            <p:cNvSpPr>
              <a:spLocks noChangeArrowheads="1"/>
            </p:cNvSpPr>
            <p:nvPr/>
          </p:nvSpPr>
          <p:spPr bwMode="auto">
            <a:xfrm>
              <a:off x="2179" y="1756"/>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36" name="AutoShape 92"/>
            <p:cNvSpPr>
              <a:spLocks noChangeArrowheads="1"/>
            </p:cNvSpPr>
            <p:nvPr/>
          </p:nvSpPr>
          <p:spPr bwMode="auto">
            <a:xfrm flipV="1">
              <a:off x="2179" y="1725"/>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grpSp>
        <p:nvGrpSpPr>
          <p:cNvPr id="14" name="Group 93"/>
          <p:cNvGrpSpPr>
            <a:grpSpLocks/>
          </p:cNvGrpSpPr>
          <p:nvPr/>
        </p:nvGrpSpPr>
        <p:grpSpPr bwMode="auto">
          <a:xfrm>
            <a:off x="8162925" y="3752850"/>
            <a:ext cx="74613" cy="103188"/>
            <a:chOff x="2179" y="1725"/>
            <a:chExt cx="53" cy="65"/>
          </a:xfrm>
        </p:grpSpPr>
        <p:sp>
          <p:nvSpPr>
            <p:cNvPr id="31838" name="AutoShape 94"/>
            <p:cNvSpPr>
              <a:spLocks noChangeArrowheads="1"/>
            </p:cNvSpPr>
            <p:nvPr/>
          </p:nvSpPr>
          <p:spPr bwMode="auto">
            <a:xfrm>
              <a:off x="2179" y="1756"/>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sp>
          <p:nvSpPr>
            <p:cNvPr id="31839" name="AutoShape 95"/>
            <p:cNvSpPr>
              <a:spLocks noChangeArrowheads="1"/>
            </p:cNvSpPr>
            <p:nvPr/>
          </p:nvSpPr>
          <p:spPr bwMode="auto">
            <a:xfrm flipV="1">
              <a:off x="2179" y="1725"/>
              <a:ext cx="53" cy="34"/>
            </a:xfrm>
            <a:prstGeom prst="triangle">
              <a:avLst>
                <a:gd name="adj" fmla="val 57449"/>
              </a:avLst>
            </a:prstGeom>
            <a:solidFill>
              <a:schemeClr val="hlink"/>
            </a:solidFill>
            <a:ln w="17526">
              <a:solidFill>
                <a:schemeClr val="hlink"/>
              </a:solidFill>
              <a:miter lim="800000"/>
              <a:headEnd/>
              <a:tailEnd/>
            </a:ln>
            <a:effectLst/>
          </p:spPr>
          <p:txBody>
            <a:bodyPr wrap="none" anchor="ctr"/>
            <a:lstStyle/>
            <a:p>
              <a:endParaRPr lang="ar-SA"/>
            </a:p>
          </p:txBody>
        </p:sp>
      </p:grpSp>
      <p:sp>
        <p:nvSpPr>
          <p:cNvPr id="31840" name="AutoShape 96"/>
          <p:cNvSpPr>
            <a:spLocks noChangeArrowheads="1"/>
          </p:cNvSpPr>
          <p:nvPr/>
        </p:nvSpPr>
        <p:spPr bwMode="auto">
          <a:xfrm>
            <a:off x="8158163" y="3881438"/>
            <a:ext cx="82550"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41" name="Rectangle 97"/>
          <p:cNvSpPr>
            <a:spLocks noChangeArrowheads="1"/>
          </p:cNvSpPr>
          <p:nvPr/>
        </p:nvSpPr>
        <p:spPr bwMode="auto">
          <a:xfrm>
            <a:off x="6192838" y="4510088"/>
            <a:ext cx="85725" cy="104775"/>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42" name="Rectangle 98"/>
          <p:cNvSpPr>
            <a:spLocks noChangeArrowheads="1"/>
          </p:cNvSpPr>
          <p:nvPr/>
        </p:nvSpPr>
        <p:spPr bwMode="auto">
          <a:xfrm>
            <a:off x="7827963" y="3967163"/>
            <a:ext cx="84137" cy="104775"/>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43" name="Line 99"/>
          <p:cNvSpPr>
            <a:spLocks noChangeShapeType="1"/>
          </p:cNvSpPr>
          <p:nvPr/>
        </p:nvSpPr>
        <p:spPr bwMode="auto">
          <a:xfrm>
            <a:off x="7424738" y="2705100"/>
            <a:ext cx="139700" cy="109538"/>
          </a:xfrm>
          <a:prstGeom prst="line">
            <a:avLst/>
          </a:prstGeom>
          <a:noFill/>
          <a:ln w="17526">
            <a:solidFill>
              <a:schemeClr val="tx1"/>
            </a:solidFill>
            <a:round/>
            <a:headEnd/>
            <a:tailEnd/>
          </a:ln>
          <a:effectLst/>
        </p:spPr>
        <p:txBody>
          <a:bodyPr wrap="none" anchor="ctr"/>
          <a:lstStyle/>
          <a:p>
            <a:endParaRPr lang="ar-SA"/>
          </a:p>
        </p:txBody>
      </p:sp>
      <p:sp>
        <p:nvSpPr>
          <p:cNvPr id="31844" name="Line 100"/>
          <p:cNvSpPr>
            <a:spLocks noChangeShapeType="1"/>
          </p:cNvSpPr>
          <p:nvPr/>
        </p:nvSpPr>
        <p:spPr bwMode="auto">
          <a:xfrm>
            <a:off x="7429500" y="2705100"/>
            <a:ext cx="139700" cy="114300"/>
          </a:xfrm>
          <a:prstGeom prst="line">
            <a:avLst/>
          </a:prstGeom>
          <a:noFill/>
          <a:ln w="17526">
            <a:solidFill>
              <a:schemeClr val="tx1"/>
            </a:solidFill>
            <a:round/>
            <a:headEnd/>
            <a:tailEnd/>
          </a:ln>
          <a:effectLst/>
        </p:spPr>
        <p:txBody>
          <a:bodyPr wrap="none" anchor="ctr"/>
          <a:lstStyle/>
          <a:p>
            <a:endParaRPr lang="ar-SA"/>
          </a:p>
        </p:txBody>
      </p:sp>
      <p:sp>
        <p:nvSpPr>
          <p:cNvPr id="31845" name="Line 101"/>
          <p:cNvSpPr>
            <a:spLocks noChangeShapeType="1"/>
          </p:cNvSpPr>
          <p:nvPr/>
        </p:nvSpPr>
        <p:spPr bwMode="auto">
          <a:xfrm>
            <a:off x="7442200" y="2667000"/>
            <a:ext cx="131763" cy="109538"/>
          </a:xfrm>
          <a:prstGeom prst="line">
            <a:avLst/>
          </a:prstGeom>
          <a:noFill/>
          <a:ln w="17526">
            <a:solidFill>
              <a:schemeClr val="tx1"/>
            </a:solidFill>
            <a:round/>
            <a:headEnd/>
            <a:tailEnd/>
          </a:ln>
          <a:effectLst/>
        </p:spPr>
        <p:txBody>
          <a:bodyPr wrap="none" anchor="ctr"/>
          <a:lstStyle/>
          <a:p>
            <a:endParaRPr lang="ar-SA"/>
          </a:p>
        </p:txBody>
      </p:sp>
      <p:sp>
        <p:nvSpPr>
          <p:cNvPr id="31846" name="Line 102"/>
          <p:cNvSpPr>
            <a:spLocks noChangeShapeType="1"/>
          </p:cNvSpPr>
          <p:nvPr/>
        </p:nvSpPr>
        <p:spPr bwMode="auto">
          <a:xfrm flipV="1">
            <a:off x="7510463" y="2578100"/>
            <a:ext cx="31750" cy="136525"/>
          </a:xfrm>
          <a:prstGeom prst="line">
            <a:avLst/>
          </a:prstGeom>
          <a:noFill/>
          <a:ln w="17526">
            <a:solidFill>
              <a:schemeClr val="tx1"/>
            </a:solidFill>
            <a:round/>
            <a:headEnd/>
            <a:tailEnd/>
          </a:ln>
          <a:effectLst/>
        </p:spPr>
        <p:txBody>
          <a:bodyPr wrap="none" anchor="ctr"/>
          <a:lstStyle/>
          <a:p>
            <a:endParaRPr lang="ar-SA"/>
          </a:p>
        </p:txBody>
      </p:sp>
      <p:grpSp>
        <p:nvGrpSpPr>
          <p:cNvPr id="15" name="Group 103"/>
          <p:cNvGrpSpPr>
            <a:grpSpLocks/>
          </p:cNvGrpSpPr>
          <p:nvPr/>
        </p:nvGrpSpPr>
        <p:grpSpPr bwMode="auto">
          <a:xfrm>
            <a:off x="6834188" y="1517650"/>
            <a:ext cx="1998662" cy="1052513"/>
            <a:chOff x="4843" y="956"/>
            <a:chExt cx="1417" cy="663"/>
          </a:xfrm>
        </p:grpSpPr>
        <p:sp>
          <p:nvSpPr>
            <p:cNvPr id="31848" name="Text Box 104"/>
            <p:cNvSpPr txBox="1">
              <a:spLocks noChangeArrowheads="1"/>
            </p:cNvSpPr>
            <p:nvPr/>
          </p:nvSpPr>
          <p:spPr bwMode="auto">
            <a:xfrm>
              <a:off x="4913" y="956"/>
              <a:ext cx="1347" cy="663"/>
            </a:xfrm>
            <a:prstGeom prst="rect">
              <a:avLst/>
            </a:prstGeom>
            <a:noFill/>
            <a:ln w="17526">
              <a:noFill/>
              <a:miter lim="800000"/>
              <a:headEnd/>
              <a:tailEnd/>
            </a:ln>
            <a:effectLst/>
          </p:spPr>
          <p:txBody>
            <a:bodyPr>
              <a:spAutoFit/>
            </a:bodyPr>
            <a:lstStyle/>
            <a:p>
              <a:pPr eaLnBrk="0" hangingPunct="0">
                <a:lnSpc>
                  <a:spcPct val="90000"/>
                </a:lnSpc>
              </a:pPr>
              <a:r>
                <a:rPr lang="en-US" sz="1400">
                  <a:effectLst>
                    <a:outerShdw blurRad="38100" dist="38100" dir="2700000" algn="tl">
                      <a:srgbClr val="000000"/>
                    </a:outerShdw>
                  </a:effectLst>
                  <a:latin typeface="Arial" pitchFamily="34" charset="0"/>
                </a:rPr>
                <a:t>Type 2 diabetes</a:t>
              </a:r>
            </a:p>
            <a:p>
              <a:pPr eaLnBrk="0" hangingPunct="0">
                <a:lnSpc>
                  <a:spcPct val="90000"/>
                </a:lnSpc>
              </a:pPr>
              <a:r>
                <a:rPr lang="en-US" sz="1400">
                  <a:effectLst>
                    <a:outerShdw blurRad="38100" dist="38100" dir="2700000" algn="tl">
                      <a:srgbClr val="000000"/>
                    </a:outerShdw>
                  </a:effectLst>
                  <a:latin typeface="Arial" pitchFamily="34" charset="0"/>
                </a:rPr>
                <a:t>Cholelithiasis</a:t>
              </a:r>
            </a:p>
            <a:p>
              <a:pPr eaLnBrk="0" hangingPunct="0">
                <a:lnSpc>
                  <a:spcPct val="90000"/>
                </a:lnSpc>
              </a:pPr>
              <a:r>
                <a:rPr lang="en-US" sz="1400">
                  <a:effectLst>
                    <a:outerShdw blurRad="38100" dist="38100" dir="2700000" algn="tl">
                      <a:srgbClr val="000000"/>
                    </a:outerShdw>
                  </a:effectLst>
                  <a:latin typeface="Arial" pitchFamily="34" charset="0"/>
                </a:rPr>
                <a:t>Hypertension</a:t>
              </a:r>
            </a:p>
            <a:p>
              <a:pPr eaLnBrk="0" hangingPunct="0">
                <a:lnSpc>
                  <a:spcPct val="90000"/>
                </a:lnSpc>
              </a:pPr>
              <a:r>
                <a:rPr lang="en-US" sz="1400">
                  <a:effectLst>
                    <a:outerShdw blurRad="38100" dist="38100" dir="2700000" algn="tl">
                      <a:srgbClr val="000000"/>
                    </a:outerShdw>
                  </a:effectLst>
                  <a:latin typeface="Arial" pitchFamily="34" charset="0"/>
                </a:rPr>
                <a:t>Coronary heart disease</a:t>
              </a:r>
              <a:endParaRPr lang="en-US" sz="1100">
                <a:effectLst>
                  <a:outerShdw blurRad="38100" dist="38100" dir="2700000" algn="tl">
                    <a:srgbClr val="000000"/>
                  </a:outerShdw>
                </a:effectLst>
                <a:latin typeface="Arial" pitchFamily="34" charset="0"/>
              </a:endParaRPr>
            </a:p>
          </p:txBody>
        </p:sp>
        <p:grpSp>
          <p:nvGrpSpPr>
            <p:cNvPr id="16" name="Group 105"/>
            <p:cNvGrpSpPr>
              <a:grpSpLocks/>
            </p:cNvGrpSpPr>
            <p:nvPr/>
          </p:nvGrpSpPr>
          <p:grpSpPr bwMode="auto">
            <a:xfrm>
              <a:off x="4843" y="1013"/>
              <a:ext cx="76" cy="423"/>
              <a:chOff x="4843" y="1013"/>
              <a:chExt cx="76" cy="423"/>
            </a:xfrm>
          </p:grpSpPr>
          <p:sp>
            <p:nvSpPr>
              <p:cNvPr id="31850" name="Oval 106"/>
              <p:cNvSpPr>
                <a:spLocks noChangeArrowheads="1"/>
              </p:cNvSpPr>
              <p:nvPr/>
            </p:nvSpPr>
            <p:spPr bwMode="auto">
              <a:xfrm>
                <a:off x="4848" y="1013"/>
                <a:ext cx="71" cy="66"/>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51" name="Rectangle 107"/>
              <p:cNvSpPr>
                <a:spLocks noChangeArrowheads="1"/>
              </p:cNvSpPr>
              <p:nvPr/>
            </p:nvSpPr>
            <p:spPr bwMode="auto">
              <a:xfrm>
                <a:off x="4855" y="1124"/>
                <a:ext cx="61" cy="63"/>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52" name="AutoShape 108"/>
              <p:cNvSpPr>
                <a:spLocks noChangeArrowheads="1"/>
              </p:cNvSpPr>
              <p:nvPr/>
            </p:nvSpPr>
            <p:spPr bwMode="auto">
              <a:xfrm>
                <a:off x="4852" y="1376"/>
                <a:ext cx="63" cy="60"/>
              </a:xfrm>
              <a:prstGeom prst="triangle">
                <a:avLst>
                  <a:gd name="adj" fmla="val 52542"/>
                </a:avLst>
              </a:prstGeom>
              <a:solidFill>
                <a:schemeClr val="tx2"/>
              </a:solidFill>
              <a:ln w="17526">
                <a:solidFill>
                  <a:schemeClr val="tx2"/>
                </a:solidFill>
                <a:miter lim="800000"/>
                <a:headEnd/>
                <a:tailEnd/>
              </a:ln>
              <a:effectLst/>
            </p:spPr>
            <p:txBody>
              <a:bodyPr wrap="none" anchor="ctr"/>
              <a:lstStyle/>
              <a:p>
                <a:endParaRPr lang="ar-SA"/>
              </a:p>
            </p:txBody>
          </p:sp>
          <p:grpSp>
            <p:nvGrpSpPr>
              <p:cNvPr id="17" name="Group 109"/>
              <p:cNvGrpSpPr>
                <a:grpSpLocks/>
              </p:cNvGrpSpPr>
              <p:nvPr/>
            </p:nvGrpSpPr>
            <p:grpSpPr bwMode="auto">
              <a:xfrm>
                <a:off x="4843" y="1256"/>
                <a:ext cx="76" cy="65"/>
                <a:chOff x="4843" y="1256"/>
                <a:chExt cx="76" cy="65"/>
              </a:xfrm>
            </p:grpSpPr>
            <p:sp>
              <p:nvSpPr>
                <p:cNvPr id="31854" name="AutoShape 110"/>
                <p:cNvSpPr>
                  <a:spLocks noChangeArrowheads="1"/>
                </p:cNvSpPr>
                <p:nvPr/>
              </p:nvSpPr>
              <p:spPr bwMode="auto">
                <a:xfrm flipV="1">
                  <a:off x="4846" y="1256"/>
                  <a:ext cx="70" cy="47"/>
                </a:xfrm>
                <a:prstGeom prst="triangle">
                  <a:avLst>
                    <a:gd name="adj" fmla="val 43074"/>
                  </a:avLst>
                </a:prstGeom>
                <a:solidFill>
                  <a:srgbClr val="00FF00"/>
                </a:solidFill>
                <a:ln w="17526">
                  <a:solidFill>
                    <a:srgbClr val="00FF00"/>
                  </a:solidFill>
                  <a:miter lim="800000"/>
                  <a:headEnd/>
                  <a:tailEnd/>
                </a:ln>
                <a:effectLst/>
              </p:spPr>
              <p:txBody>
                <a:bodyPr wrap="none" anchor="ctr"/>
                <a:lstStyle/>
                <a:p>
                  <a:endParaRPr lang="ar-SA"/>
                </a:p>
              </p:txBody>
            </p:sp>
            <p:sp>
              <p:nvSpPr>
                <p:cNvPr id="31855" name="AutoShape 111"/>
                <p:cNvSpPr>
                  <a:spLocks noChangeArrowheads="1"/>
                </p:cNvSpPr>
                <p:nvPr/>
              </p:nvSpPr>
              <p:spPr bwMode="auto">
                <a:xfrm>
                  <a:off x="4843" y="1274"/>
                  <a:ext cx="76" cy="47"/>
                </a:xfrm>
                <a:prstGeom prst="triangle">
                  <a:avLst>
                    <a:gd name="adj" fmla="val 43074"/>
                  </a:avLst>
                </a:prstGeom>
                <a:solidFill>
                  <a:srgbClr val="00FF00"/>
                </a:solidFill>
                <a:ln w="17526">
                  <a:solidFill>
                    <a:srgbClr val="00FF00"/>
                  </a:solidFill>
                  <a:miter lim="800000"/>
                  <a:headEnd/>
                  <a:tailEnd/>
                </a:ln>
                <a:effectLst/>
              </p:spPr>
              <p:txBody>
                <a:bodyPr wrap="none" anchor="ctr"/>
                <a:lstStyle/>
                <a:p>
                  <a:endParaRPr lang="ar-SA"/>
                </a:p>
              </p:txBody>
            </p:sp>
          </p:grpSp>
        </p:grpSp>
      </p:grpSp>
      <p:sp>
        <p:nvSpPr>
          <p:cNvPr id="31856" name="Freeform 112"/>
          <p:cNvSpPr>
            <a:spLocks/>
          </p:cNvSpPr>
          <p:nvPr/>
        </p:nvSpPr>
        <p:spPr bwMode="auto">
          <a:xfrm>
            <a:off x="5580063" y="3776663"/>
            <a:ext cx="2624137" cy="881062"/>
          </a:xfrm>
          <a:custGeom>
            <a:avLst/>
            <a:gdLst/>
            <a:ahLst/>
            <a:cxnLst>
              <a:cxn ang="0">
                <a:pos x="0" y="543"/>
              </a:cxn>
              <a:cxn ang="0">
                <a:pos x="477" y="423"/>
              </a:cxn>
              <a:cxn ang="0">
                <a:pos x="1281" y="207"/>
              </a:cxn>
              <a:cxn ang="0">
                <a:pos x="1860" y="0"/>
              </a:cxn>
            </a:cxnLst>
            <a:rect l="0" t="0" r="r" b="b"/>
            <a:pathLst>
              <a:path w="1860" h="543">
                <a:moveTo>
                  <a:pt x="0" y="543"/>
                </a:moveTo>
                <a:lnTo>
                  <a:pt x="477" y="423"/>
                </a:lnTo>
                <a:lnTo>
                  <a:pt x="1281" y="207"/>
                </a:lnTo>
                <a:lnTo>
                  <a:pt x="1860" y="0"/>
                </a:lnTo>
              </a:path>
            </a:pathLst>
          </a:custGeom>
          <a:noFill/>
          <a:ln w="26035" cap="flat" cmpd="sng">
            <a:solidFill>
              <a:schemeClr val="hlink"/>
            </a:solidFill>
            <a:prstDash val="solid"/>
            <a:round/>
            <a:headEnd type="none" w="med" len="med"/>
            <a:tailEnd type="none" w="med" len="med"/>
          </a:ln>
          <a:effectLst/>
        </p:spPr>
        <p:txBody>
          <a:bodyPr wrap="none" anchor="ctr"/>
          <a:lstStyle/>
          <a:p>
            <a:endParaRPr lang="ar-SA"/>
          </a:p>
        </p:txBody>
      </p:sp>
      <p:sp>
        <p:nvSpPr>
          <p:cNvPr id="31857" name="Oval 113"/>
          <p:cNvSpPr>
            <a:spLocks noChangeArrowheads="1"/>
          </p:cNvSpPr>
          <p:nvPr/>
        </p:nvSpPr>
        <p:spPr bwMode="auto">
          <a:xfrm>
            <a:off x="5537200" y="4587875"/>
            <a:ext cx="93663" cy="104775"/>
          </a:xfrm>
          <a:prstGeom prst="ellipse">
            <a:avLst/>
          </a:prstGeom>
          <a:solidFill>
            <a:schemeClr val="tx1"/>
          </a:solidFill>
          <a:ln w="17526">
            <a:solidFill>
              <a:schemeClr val="tx1"/>
            </a:solidFill>
            <a:round/>
            <a:headEnd/>
            <a:tailEnd/>
          </a:ln>
          <a:effectLst/>
        </p:spPr>
        <p:txBody>
          <a:bodyPr wrap="none" anchor="ctr"/>
          <a:lstStyle/>
          <a:p>
            <a:endParaRPr lang="ar-SA"/>
          </a:p>
        </p:txBody>
      </p:sp>
      <p:sp>
        <p:nvSpPr>
          <p:cNvPr id="31858" name="Line 114"/>
          <p:cNvSpPr>
            <a:spLocks noChangeShapeType="1"/>
          </p:cNvSpPr>
          <p:nvPr/>
        </p:nvSpPr>
        <p:spPr bwMode="auto">
          <a:xfrm flipV="1">
            <a:off x="7392988" y="4016375"/>
            <a:ext cx="487362" cy="269875"/>
          </a:xfrm>
          <a:prstGeom prst="line">
            <a:avLst/>
          </a:prstGeom>
          <a:noFill/>
          <a:ln w="17526">
            <a:solidFill>
              <a:srgbClr val="FF0000"/>
            </a:solidFill>
            <a:round/>
            <a:headEnd/>
            <a:tailEnd/>
          </a:ln>
          <a:effectLst/>
        </p:spPr>
        <p:txBody>
          <a:bodyPr wrap="none" anchor="ctr"/>
          <a:lstStyle/>
          <a:p>
            <a:endParaRPr lang="ar-SA"/>
          </a:p>
        </p:txBody>
      </p:sp>
      <p:sp>
        <p:nvSpPr>
          <p:cNvPr id="31859" name="AutoShape 115"/>
          <p:cNvSpPr>
            <a:spLocks noChangeArrowheads="1"/>
          </p:cNvSpPr>
          <p:nvPr/>
        </p:nvSpPr>
        <p:spPr bwMode="auto">
          <a:xfrm>
            <a:off x="6194425" y="4406900"/>
            <a:ext cx="84138" cy="74613"/>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60" name="Freeform 116"/>
          <p:cNvSpPr>
            <a:spLocks/>
          </p:cNvSpPr>
          <p:nvPr/>
        </p:nvSpPr>
        <p:spPr bwMode="auto">
          <a:xfrm>
            <a:off x="6243638" y="3933825"/>
            <a:ext cx="1935162" cy="514350"/>
          </a:xfrm>
          <a:custGeom>
            <a:avLst/>
            <a:gdLst/>
            <a:ahLst/>
            <a:cxnLst>
              <a:cxn ang="0">
                <a:pos x="0" y="324"/>
              </a:cxn>
              <a:cxn ang="0">
                <a:pos x="810" y="261"/>
              </a:cxn>
              <a:cxn ang="0">
                <a:pos x="1371" y="0"/>
              </a:cxn>
            </a:cxnLst>
            <a:rect l="0" t="0" r="r" b="b"/>
            <a:pathLst>
              <a:path w="1371" h="324">
                <a:moveTo>
                  <a:pt x="0" y="324"/>
                </a:moveTo>
                <a:lnTo>
                  <a:pt x="810" y="261"/>
                </a:lnTo>
                <a:lnTo>
                  <a:pt x="1371" y="0"/>
                </a:lnTo>
              </a:path>
            </a:pathLst>
          </a:custGeom>
          <a:noFill/>
          <a:ln w="26035" cap="flat" cmpd="sng">
            <a:solidFill>
              <a:schemeClr val="tx2"/>
            </a:solidFill>
            <a:prstDash val="solid"/>
            <a:round/>
            <a:headEnd type="none" w="med" len="med"/>
            <a:tailEnd type="none" w="med" len="med"/>
          </a:ln>
          <a:effectLst/>
        </p:spPr>
        <p:txBody>
          <a:bodyPr wrap="none" anchor="ctr"/>
          <a:lstStyle/>
          <a:p>
            <a:endParaRPr lang="ar-SA"/>
          </a:p>
        </p:txBody>
      </p:sp>
      <p:sp>
        <p:nvSpPr>
          <p:cNvPr id="31861" name="AutoShape 117"/>
          <p:cNvSpPr>
            <a:spLocks noChangeArrowheads="1"/>
          </p:cNvSpPr>
          <p:nvPr/>
        </p:nvSpPr>
        <p:spPr bwMode="auto">
          <a:xfrm>
            <a:off x="7335838" y="4310063"/>
            <a:ext cx="84137"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62" name="Rectangle 118"/>
          <p:cNvSpPr>
            <a:spLocks noChangeArrowheads="1"/>
          </p:cNvSpPr>
          <p:nvPr/>
        </p:nvSpPr>
        <p:spPr bwMode="auto">
          <a:xfrm>
            <a:off x="5202238" y="4610100"/>
            <a:ext cx="85725" cy="104775"/>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63" name="Line 119"/>
          <p:cNvSpPr>
            <a:spLocks noChangeShapeType="1"/>
          </p:cNvSpPr>
          <p:nvPr/>
        </p:nvSpPr>
        <p:spPr bwMode="auto">
          <a:xfrm flipV="1">
            <a:off x="5584825" y="4168775"/>
            <a:ext cx="663575" cy="468313"/>
          </a:xfrm>
          <a:prstGeom prst="line">
            <a:avLst/>
          </a:prstGeom>
          <a:noFill/>
          <a:ln w="17526">
            <a:solidFill>
              <a:schemeClr val="tx1"/>
            </a:solidFill>
            <a:round/>
            <a:headEnd/>
            <a:tailEnd/>
          </a:ln>
          <a:effectLst/>
        </p:spPr>
        <p:txBody>
          <a:bodyPr wrap="none" anchor="ctr"/>
          <a:lstStyle/>
          <a:p>
            <a:endParaRPr lang="ar-SA"/>
          </a:p>
        </p:txBody>
      </p:sp>
      <p:sp>
        <p:nvSpPr>
          <p:cNvPr id="31864" name="Line 120"/>
          <p:cNvSpPr>
            <a:spLocks noChangeShapeType="1"/>
          </p:cNvSpPr>
          <p:nvPr/>
        </p:nvSpPr>
        <p:spPr bwMode="auto">
          <a:xfrm flipV="1">
            <a:off x="6245225" y="3089275"/>
            <a:ext cx="1139825" cy="1082675"/>
          </a:xfrm>
          <a:prstGeom prst="line">
            <a:avLst/>
          </a:prstGeom>
          <a:noFill/>
          <a:ln w="17526">
            <a:solidFill>
              <a:schemeClr val="tx1"/>
            </a:solidFill>
            <a:round/>
            <a:headEnd/>
            <a:tailEnd/>
          </a:ln>
          <a:effectLst/>
        </p:spPr>
        <p:txBody>
          <a:bodyPr wrap="none" anchor="ctr"/>
          <a:lstStyle/>
          <a:p>
            <a:endParaRPr lang="ar-SA"/>
          </a:p>
        </p:txBody>
      </p:sp>
      <p:sp>
        <p:nvSpPr>
          <p:cNvPr id="31865" name="Line 121"/>
          <p:cNvSpPr>
            <a:spLocks noChangeShapeType="1"/>
          </p:cNvSpPr>
          <p:nvPr/>
        </p:nvSpPr>
        <p:spPr bwMode="auto">
          <a:xfrm flipV="1">
            <a:off x="7389813" y="2759075"/>
            <a:ext cx="101600" cy="334963"/>
          </a:xfrm>
          <a:prstGeom prst="line">
            <a:avLst/>
          </a:prstGeom>
          <a:noFill/>
          <a:ln w="17526">
            <a:solidFill>
              <a:schemeClr val="tx1"/>
            </a:solidFill>
            <a:round/>
            <a:headEnd/>
            <a:tailEnd/>
          </a:ln>
          <a:effectLst/>
        </p:spPr>
        <p:txBody>
          <a:bodyPr wrap="none" anchor="ctr"/>
          <a:lstStyle/>
          <a:p>
            <a:endParaRPr lang="ar-SA"/>
          </a:p>
        </p:txBody>
      </p:sp>
      <p:sp>
        <p:nvSpPr>
          <p:cNvPr id="31866" name="Rectangle 122"/>
          <p:cNvSpPr>
            <a:spLocks noChangeArrowheads="1"/>
          </p:cNvSpPr>
          <p:nvPr/>
        </p:nvSpPr>
        <p:spPr bwMode="auto">
          <a:xfrm>
            <a:off x="1376363" y="4610100"/>
            <a:ext cx="92075" cy="114300"/>
          </a:xfrm>
          <a:prstGeom prst="rect">
            <a:avLst/>
          </a:prstGeom>
          <a:solidFill>
            <a:srgbClr val="FF0000"/>
          </a:solidFill>
          <a:ln w="17526">
            <a:solidFill>
              <a:srgbClr val="FF0000"/>
            </a:solidFill>
            <a:miter lim="800000"/>
            <a:headEnd/>
            <a:tailEnd/>
          </a:ln>
          <a:effectLst/>
        </p:spPr>
        <p:txBody>
          <a:bodyPr wrap="none" anchor="ctr"/>
          <a:lstStyle/>
          <a:p>
            <a:endParaRPr lang="ar-SA"/>
          </a:p>
        </p:txBody>
      </p:sp>
      <p:sp>
        <p:nvSpPr>
          <p:cNvPr id="31867" name="AutoShape 123"/>
          <p:cNvSpPr>
            <a:spLocks noChangeArrowheads="1"/>
          </p:cNvSpPr>
          <p:nvPr/>
        </p:nvSpPr>
        <p:spPr bwMode="auto">
          <a:xfrm>
            <a:off x="1377950" y="4592638"/>
            <a:ext cx="84138" cy="95250"/>
          </a:xfrm>
          <a:prstGeom prst="triangle">
            <a:avLst>
              <a:gd name="adj" fmla="val 57449"/>
            </a:avLst>
          </a:prstGeom>
          <a:solidFill>
            <a:schemeClr val="tx2"/>
          </a:solidFill>
          <a:ln w="17526">
            <a:solidFill>
              <a:schemeClr val="tx2"/>
            </a:solidFill>
            <a:miter lim="800000"/>
            <a:headEnd/>
            <a:tailEnd/>
          </a:ln>
          <a:effectLst/>
        </p:spPr>
        <p:txBody>
          <a:bodyPr wrap="none" anchor="ctr"/>
          <a:lstStyle/>
          <a:p>
            <a:endParaRPr lang="ar-SA"/>
          </a:p>
        </p:txBody>
      </p:sp>
      <p:sp>
        <p:nvSpPr>
          <p:cNvPr id="31868" name="Freeform 124"/>
          <p:cNvSpPr>
            <a:spLocks/>
          </p:cNvSpPr>
          <p:nvPr/>
        </p:nvSpPr>
        <p:spPr bwMode="auto">
          <a:xfrm>
            <a:off x="1401763" y="3738563"/>
            <a:ext cx="2746375" cy="904875"/>
          </a:xfrm>
          <a:custGeom>
            <a:avLst/>
            <a:gdLst/>
            <a:ahLst/>
            <a:cxnLst>
              <a:cxn ang="0">
                <a:pos x="0" y="570"/>
              </a:cxn>
              <a:cxn ang="0">
                <a:pos x="843" y="447"/>
              </a:cxn>
              <a:cxn ang="0">
                <a:pos x="1647" y="315"/>
              </a:cxn>
              <a:cxn ang="0">
                <a:pos x="1947" y="0"/>
              </a:cxn>
            </a:cxnLst>
            <a:rect l="0" t="0" r="r" b="b"/>
            <a:pathLst>
              <a:path w="1947" h="570">
                <a:moveTo>
                  <a:pt x="0" y="570"/>
                </a:moveTo>
                <a:lnTo>
                  <a:pt x="843" y="447"/>
                </a:lnTo>
                <a:lnTo>
                  <a:pt x="1647" y="315"/>
                </a:lnTo>
                <a:lnTo>
                  <a:pt x="1947" y="0"/>
                </a:lnTo>
              </a:path>
            </a:pathLst>
          </a:custGeom>
          <a:noFill/>
          <a:ln w="26035" cap="flat" cmpd="sng">
            <a:solidFill>
              <a:schemeClr val="tx2"/>
            </a:solidFill>
            <a:prstDash val="solid"/>
            <a:round/>
            <a:headEnd type="none" w="med" len="med"/>
            <a:tailEnd type="none" w="med" len="med"/>
          </a:ln>
          <a:effectLst/>
        </p:spPr>
        <p:txBody>
          <a:bodyPr wrap="none" anchor="ctr"/>
          <a:lstStyle/>
          <a:p>
            <a:endParaRPr lang="ar-SA"/>
          </a:p>
        </p:txBody>
      </p:sp>
      <p:grpSp>
        <p:nvGrpSpPr>
          <p:cNvPr id="18" name="Group 125"/>
          <p:cNvGrpSpPr>
            <a:grpSpLocks/>
          </p:cNvGrpSpPr>
          <p:nvPr/>
        </p:nvGrpSpPr>
        <p:grpSpPr bwMode="auto">
          <a:xfrm>
            <a:off x="1287463" y="5053013"/>
            <a:ext cx="3213100" cy="247650"/>
            <a:chOff x="912" y="3183"/>
            <a:chExt cx="2277" cy="156"/>
          </a:xfrm>
        </p:grpSpPr>
        <p:sp>
          <p:nvSpPr>
            <p:cNvPr id="31870" name="Line 126"/>
            <p:cNvSpPr>
              <a:spLocks noChangeShapeType="1"/>
            </p:cNvSpPr>
            <p:nvPr/>
          </p:nvSpPr>
          <p:spPr bwMode="auto">
            <a:xfrm flipV="1">
              <a:off x="915" y="3186"/>
              <a:ext cx="2190" cy="3"/>
            </a:xfrm>
            <a:prstGeom prst="line">
              <a:avLst/>
            </a:prstGeom>
            <a:noFill/>
            <a:ln w="17526">
              <a:solidFill>
                <a:schemeClr val="tx1"/>
              </a:solidFill>
              <a:round/>
              <a:headEnd/>
              <a:tailEnd/>
            </a:ln>
            <a:effectLst/>
          </p:spPr>
          <p:txBody>
            <a:bodyPr wrap="none" anchor="ctr"/>
            <a:lstStyle/>
            <a:p>
              <a:endParaRPr lang="ar-SA"/>
            </a:p>
          </p:txBody>
        </p:sp>
        <p:sp>
          <p:nvSpPr>
            <p:cNvPr id="31871" name="Line 127"/>
            <p:cNvSpPr>
              <a:spLocks noChangeShapeType="1"/>
            </p:cNvSpPr>
            <p:nvPr/>
          </p:nvSpPr>
          <p:spPr bwMode="auto">
            <a:xfrm flipH="1">
              <a:off x="998" y="3186"/>
              <a:ext cx="1" cy="45"/>
            </a:xfrm>
            <a:prstGeom prst="line">
              <a:avLst/>
            </a:prstGeom>
            <a:noFill/>
            <a:ln w="17526">
              <a:solidFill>
                <a:schemeClr val="tx1"/>
              </a:solidFill>
              <a:round/>
              <a:headEnd/>
              <a:tailEnd/>
            </a:ln>
            <a:effectLst/>
          </p:spPr>
          <p:txBody>
            <a:bodyPr wrap="none" anchor="ctr"/>
            <a:lstStyle/>
            <a:p>
              <a:endParaRPr lang="ar-SA"/>
            </a:p>
          </p:txBody>
        </p:sp>
        <p:sp>
          <p:nvSpPr>
            <p:cNvPr id="31872" name="Line 128"/>
            <p:cNvSpPr>
              <a:spLocks noChangeShapeType="1"/>
            </p:cNvSpPr>
            <p:nvPr/>
          </p:nvSpPr>
          <p:spPr bwMode="auto">
            <a:xfrm flipH="1">
              <a:off x="1235" y="3188"/>
              <a:ext cx="1" cy="41"/>
            </a:xfrm>
            <a:prstGeom prst="line">
              <a:avLst/>
            </a:prstGeom>
            <a:noFill/>
            <a:ln w="17526">
              <a:solidFill>
                <a:schemeClr val="tx1"/>
              </a:solidFill>
              <a:round/>
              <a:headEnd/>
              <a:tailEnd/>
            </a:ln>
            <a:effectLst/>
          </p:spPr>
          <p:txBody>
            <a:bodyPr wrap="none" anchor="ctr"/>
            <a:lstStyle/>
            <a:p>
              <a:endParaRPr lang="ar-SA"/>
            </a:p>
          </p:txBody>
        </p:sp>
        <p:sp>
          <p:nvSpPr>
            <p:cNvPr id="31873" name="Line 129"/>
            <p:cNvSpPr>
              <a:spLocks noChangeShapeType="1"/>
            </p:cNvSpPr>
            <p:nvPr/>
          </p:nvSpPr>
          <p:spPr bwMode="auto">
            <a:xfrm flipH="1">
              <a:off x="1467" y="3189"/>
              <a:ext cx="0" cy="39"/>
            </a:xfrm>
            <a:prstGeom prst="line">
              <a:avLst/>
            </a:prstGeom>
            <a:noFill/>
            <a:ln w="17526">
              <a:solidFill>
                <a:schemeClr val="tx1"/>
              </a:solidFill>
              <a:round/>
              <a:headEnd/>
              <a:tailEnd/>
            </a:ln>
            <a:effectLst/>
          </p:spPr>
          <p:txBody>
            <a:bodyPr wrap="none" anchor="ctr"/>
            <a:lstStyle/>
            <a:p>
              <a:endParaRPr lang="ar-SA"/>
            </a:p>
          </p:txBody>
        </p:sp>
        <p:sp>
          <p:nvSpPr>
            <p:cNvPr id="31874" name="Line 130"/>
            <p:cNvSpPr>
              <a:spLocks noChangeShapeType="1"/>
            </p:cNvSpPr>
            <p:nvPr/>
          </p:nvSpPr>
          <p:spPr bwMode="auto">
            <a:xfrm flipH="1">
              <a:off x="1704" y="3189"/>
              <a:ext cx="0" cy="39"/>
            </a:xfrm>
            <a:prstGeom prst="line">
              <a:avLst/>
            </a:prstGeom>
            <a:noFill/>
            <a:ln w="17526">
              <a:solidFill>
                <a:schemeClr val="tx1"/>
              </a:solidFill>
              <a:round/>
              <a:headEnd/>
              <a:tailEnd/>
            </a:ln>
            <a:effectLst/>
          </p:spPr>
          <p:txBody>
            <a:bodyPr wrap="none" anchor="ctr"/>
            <a:lstStyle/>
            <a:p>
              <a:endParaRPr lang="ar-SA"/>
            </a:p>
          </p:txBody>
        </p:sp>
        <p:sp>
          <p:nvSpPr>
            <p:cNvPr id="31875" name="Line 131"/>
            <p:cNvSpPr>
              <a:spLocks noChangeShapeType="1"/>
            </p:cNvSpPr>
            <p:nvPr/>
          </p:nvSpPr>
          <p:spPr bwMode="auto">
            <a:xfrm flipH="1">
              <a:off x="1935" y="3188"/>
              <a:ext cx="0" cy="39"/>
            </a:xfrm>
            <a:prstGeom prst="line">
              <a:avLst/>
            </a:prstGeom>
            <a:noFill/>
            <a:ln w="17526">
              <a:solidFill>
                <a:schemeClr val="tx1"/>
              </a:solidFill>
              <a:round/>
              <a:headEnd/>
              <a:tailEnd/>
            </a:ln>
            <a:effectLst/>
          </p:spPr>
          <p:txBody>
            <a:bodyPr wrap="none" anchor="ctr"/>
            <a:lstStyle/>
            <a:p>
              <a:endParaRPr lang="ar-SA"/>
            </a:p>
          </p:txBody>
        </p:sp>
        <p:sp>
          <p:nvSpPr>
            <p:cNvPr id="31876" name="Line 132"/>
            <p:cNvSpPr>
              <a:spLocks noChangeShapeType="1"/>
            </p:cNvSpPr>
            <p:nvPr/>
          </p:nvSpPr>
          <p:spPr bwMode="auto">
            <a:xfrm>
              <a:off x="2169" y="3189"/>
              <a:ext cx="1" cy="39"/>
            </a:xfrm>
            <a:prstGeom prst="line">
              <a:avLst/>
            </a:prstGeom>
            <a:noFill/>
            <a:ln w="17526">
              <a:solidFill>
                <a:schemeClr val="tx1"/>
              </a:solidFill>
              <a:round/>
              <a:headEnd/>
              <a:tailEnd/>
            </a:ln>
            <a:effectLst/>
          </p:spPr>
          <p:txBody>
            <a:bodyPr wrap="none" anchor="ctr"/>
            <a:lstStyle/>
            <a:p>
              <a:endParaRPr lang="ar-SA"/>
            </a:p>
          </p:txBody>
        </p:sp>
        <p:sp>
          <p:nvSpPr>
            <p:cNvPr id="31877" name="Line 133"/>
            <p:cNvSpPr>
              <a:spLocks noChangeShapeType="1"/>
            </p:cNvSpPr>
            <p:nvPr/>
          </p:nvSpPr>
          <p:spPr bwMode="auto">
            <a:xfrm>
              <a:off x="2403" y="3187"/>
              <a:ext cx="1" cy="39"/>
            </a:xfrm>
            <a:prstGeom prst="line">
              <a:avLst/>
            </a:prstGeom>
            <a:noFill/>
            <a:ln w="17526">
              <a:solidFill>
                <a:schemeClr val="tx1"/>
              </a:solidFill>
              <a:round/>
              <a:headEnd/>
              <a:tailEnd/>
            </a:ln>
            <a:effectLst/>
          </p:spPr>
          <p:txBody>
            <a:bodyPr wrap="none" anchor="ctr"/>
            <a:lstStyle/>
            <a:p>
              <a:endParaRPr lang="ar-SA"/>
            </a:p>
          </p:txBody>
        </p:sp>
        <p:sp>
          <p:nvSpPr>
            <p:cNvPr id="31878" name="Line 134"/>
            <p:cNvSpPr>
              <a:spLocks noChangeShapeType="1"/>
            </p:cNvSpPr>
            <p:nvPr/>
          </p:nvSpPr>
          <p:spPr bwMode="auto">
            <a:xfrm flipH="1">
              <a:off x="2631" y="3186"/>
              <a:ext cx="0" cy="36"/>
            </a:xfrm>
            <a:prstGeom prst="line">
              <a:avLst/>
            </a:prstGeom>
            <a:noFill/>
            <a:ln w="17526">
              <a:solidFill>
                <a:schemeClr val="tx1"/>
              </a:solidFill>
              <a:round/>
              <a:headEnd/>
              <a:tailEnd/>
            </a:ln>
            <a:effectLst/>
          </p:spPr>
          <p:txBody>
            <a:bodyPr wrap="none" anchor="ctr"/>
            <a:lstStyle/>
            <a:p>
              <a:endParaRPr lang="ar-SA"/>
            </a:p>
          </p:txBody>
        </p:sp>
        <p:sp>
          <p:nvSpPr>
            <p:cNvPr id="31879" name="Line 135"/>
            <p:cNvSpPr>
              <a:spLocks noChangeShapeType="1"/>
            </p:cNvSpPr>
            <p:nvPr/>
          </p:nvSpPr>
          <p:spPr bwMode="auto">
            <a:xfrm>
              <a:off x="2865" y="3187"/>
              <a:ext cx="1" cy="39"/>
            </a:xfrm>
            <a:prstGeom prst="line">
              <a:avLst/>
            </a:prstGeom>
            <a:noFill/>
            <a:ln w="17526">
              <a:solidFill>
                <a:schemeClr val="tx1"/>
              </a:solidFill>
              <a:round/>
              <a:headEnd/>
              <a:tailEnd/>
            </a:ln>
            <a:effectLst/>
          </p:spPr>
          <p:txBody>
            <a:bodyPr wrap="none" anchor="ctr"/>
            <a:lstStyle/>
            <a:p>
              <a:endParaRPr lang="ar-SA"/>
            </a:p>
          </p:txBody>
        </p:sp>
        <p:sp>
          <p:nvSpPr>
            <p:cNvPr id="31880" name="Line 136"/>
            <p:cNvSpPr>
              <a:spLocks noChangeShapeType="1"/>
            </p:cNvSpPr>
            <p:nvPr/>
          </p:nvSpPr>
          <p:spPr bwMode="auto">
            <a:xfrm flipH="1">
              <a:off x="3099" y="3189"/>
              <a:ext cx="0" cy="33"/>
            </a:xfrm>
            <a:prstGeom prst="line">
              <a:avLst/>
            </a:prstGeom>
            <a:noFill/>
            <a:ln w="17526">
              <a:solidFill>
                <a:schemeClr val="tx1"/>
              </a:solidFill>
              <a:round/>
              <a:headEnd/>
              <a:tailEnd/>
            </a:ln>
            <a:effectLst/>
          </p:spPr>
          <p:txBody>
            <a:bodyPr wrap="none" anchor="ctr"/>
            <a:lstStyle/>
            <a:p>
              <a:endParaRPr lang="ar-SA"/>
            </a:p>
          </p:txBody>
        </p:sp>
        <p:sp>
          <p:nvSpPr>
            <p:cNvPr id="31881" name="Line 137"/>
            <p:cNvSpPr>
              <a:spLocks noChangeShapeType="1"/>
            </p:cNvSpPr>
            <p:nvPr/>
          </p:nvSpPr>
          <p:spPr bwMode="auto">
            <a:xfrm flipH="1">
              <a:off x="1350" y="3188"/>
              <a:ext cx="0" cy="37"/>
            </a:xfrm>
            <a:prstGeom prst="line">
              <a:avLst/>
            </a:prstGeom>
            <a:noFill/>
            <a:ln w="12700">
              <a:solidFill>
                <a:schemeClr val="tx1"/>
              </a:solidFill>
              <a:round/>
              <a:headEnd/>
              <a:tailEnd/>
            </a:ln>
            <a:effectLst/>
          </p:spPr>
          <p:txBody>
            <a:bodyPr wrap="none" anchor="ctr"/>
            <a:lstStyle/>
            <a:p>
              <a:endParaRPr lang="ar-SA"/>
            </a:p>
          </p:txBody>
        </p:sp>
        <p:sp>
          <p:nvSpPr>
            <p:cNvPr id="31882" name="Line 138"/>
            <p:cNvSpPr>
              <a:spLocks noChangeShapeType="1"/>
            </p:cNvSpPr>
            <p:nvPr/>
          </p:nvSpPr>
          <p:spPr bwMode="auto">
            <a:xfrm flipH="1">
              <a:off x="1584" y="3186"/>
              <a:ext cx="0" cy="39"/>
            </a:xfrm>
            <a:prstGeom prst="line">
              <a:avLst/>
            </a:prstGeom>
            <a:noFill/>
            <a:ln w="12700">
              <a:solidFill>
                <a:schemeClr val="tx1"/>
              </a:solidFill>
              <a:round/>
              <a:headEnd/>
              <a:tailEnd/>
            </a:ln>
            <a:effectLst/>
          </p:spPr>
          <p:txBody>
            <a:bodyPr wrap="none" anchor="ctr"/>
            <a:lstStyle/>
            <a:p>
              <a:endParaRPr lang="ar-SA"/>
            </a:p>
          </p:txBody>
        </p:sp>
        <p:sp>
          <p:nvSpPr>
            <p:cNvPr id="31883" name="Line 139"/>
            <p:cNvSpPr>
              <a:spLocks noChangeShapeType="1"/>
            </p:cNvSpPr>
            <p:nvPr/>
          </p:nvSpPr>
          <p:spPr bwMode="auto">
            <a:xfrm flipH="1">
              <a:off x="1818" y="3189"/>
              <a:ext cx="0" cy="39"/>
            </a:xfrm>
            <a:prstGeom prst="line">
              <a:avLst/>
            </a:prstGeom>
            <a:noFill/>
            <a:ln w="12700">
              <a:solidFill>
                <a:schemeClr val="tx1"/>
              </a:solidFill>
              <a:round/>
              <a:headEnd/>
              <a:tailEnd/>
            </a:ln>
            <a:effectLst/>
          </p:spPr>
          <p:txBody>
            <a:bodyPr wrap="none" anchor="ctr"/>
            <a:lstStyle/>
            <a:p>
              <a:endParaRPr lang="ar-SA"/>
            </a:p>
          </p:txBody>
        </p:sp>
        <p:sp>
          <p:nvSpPr>
            <p:cNvPr id="31884" name="Line 140"/>
            <p:cNvSpPr>
              <a:spLocks noChangeShapeType="1"/>
            </p:cNvSpPr>
            <p:nvPr/>
          </p:nvSpPr>
          <p:spPr bwMode="auto">
            <a:xfrm flipH="1">
              <a:off x="2046" y="3183"/>
              <a:ext cx="0" cy="39"/>
            </a:xfrm>
            <a:prstGeom prst="line">
              <a:avLst/>
            </a:prstGeom>
            <a:noFill/>
            <a:ln w="12700">
              <a:solidFill>
                <a:schemeClr val="tx1"/>
              </a:solidFill>
              <a:round/>
              <a:headEnd/>
              <a:tailEnd/>
            </a:ln>
            <a:effectLst/>
          </p:spPr>
          <p:txBody>
            <a:bodyPr wrap="none" anchor="ctr"/>
            <a:lstStyle/>
            <a:p>
              <a:endParaRPr lang="ar-SA"/>
            </a:p>
          </p:txBody>
        </p:sp>
        <p:sp>
          <p:nvSpPr>
            <p:cNvPr id="31885" name="Line 141"/>
            <p:cNvSpPr>
              <a:spLocks noChangeShapeType="1"/>
            </p:cNvSpPr>
            <p:nvPr/>
          </p:nvSpPr>
          <p:spPr bwMode="auto">
            <a:xfrm flipH="1">
              <a:off x="2280" y="3183"/>
              <a:ext cx="0" cy="39"/>
            </a:xfrm>
            <a:prstGeom prst="line">
              <a:avLst/>
            </a:prstGeom>
            <a:noFill/>
            <a:ln w="12700">
              <a:solidFill>
                <a:schemeClr val="tx1"/>
              </a:solidFill>
              <a:round/>
              <a:headEnd/>
              <a:tailEnd/>
            </a:ln>
            <a:effectLst/>
          </p:spPr>
          <p:txBody>
            <a:bodyPr wrap="none" anchor="ctr"/>
            <a:lstStyle/>
            <a:p>
              <a:endParaRPr lang="ar-SA"/>
            </a:p>
          </p:txBody>
        </p:sp>
        <p:sp>
          <p:nvSpPr>
            <p:cNvPr id="31886" name="Line 142"/>
            <p:cNvSpPr>
              <a:spLocks noChangeShapeType="1"/>
            </p:cNvSpPr>
            <p:nvPr/>
          </p:nvSpPr>
          <p:spPr bwMode="auto">
            <a:xfrm flipH="1">
              <a:off x="2517" y="3183"/>
              <a:ext cx="0" cy="42"/>
            </a:xfrm>
            <a:prstGeom prst="line">
              <a:avLst/>
            </a:prstGeom>
            <a:noFill/>
            <a:ln w="12700">
              <a:solidFill>
                <a:schemeClr val="tx1"/>
              </a:solidFill>
              <a:round/>
              <a:headEnd/>
              <a:tailEnd/>
            </a:ln>
            <a:effectLst/>
          </p:spPr>
          <p:txBody>
            <a:bodyPr wrap="none" anchor="ctr"/>
            <a:lstStyle/>
            <a:p>
              <a:endParaRPr lang="ar-SA"/>
            </a:p>
          </p:txBody>
        </p:sp>
        <p:sp>
          <p:nvSpPr>
            <p:cNvPr id="31887" name="Line 143"/>
            <p:cNvSpPr>
              <a:spLocks noChangeShapeType="1"/>
            </p:cNvSpPr>
            <p:nvPr/>
          </p:nvSpPr>
          <p:spPr bwMode="auto">
            <a:xfrm flipH="1">
              <a:off x="2751" y="3186"/>
              <a:ext cx="0" cy="39"/>
            </a:xfrm>
            <a:prstGeom prst="line">
              <a:avLst/>
            </a:prstGeom>
            <a:noFill/>
            <a:ln w="12700">
              <a:solidFill>
                <a:schemeClr val="tx1"/>
              </a:solidFill>
              <a:round/>
              <a:headEnd/>
              <a:tailEnd/>
            </a:ln>
            <a:effectLst/>
          </p:spPr>
          <p:txBody>
            <a:bodyPr wrap="none" anchor="ctr"/>
            <a:lstStyle/>
            <a:p>
              <a:endParaRPr lang="ar-SA"/>
            </a:p>
          </p:txBody>
        </p:sp>
        <p:sp>
          <p:nvSpPr>
            <p:cNvPr id="31888" name="Line 144"/>
            <p:cNvSpPr>
              <a:spLocks noChangeShapeType="1"/>
            </p:cNvSpPr>
            <p:nvPr/>
          </p:nvSpPr>
          <p:spPr bwMode="auto">
            <a:xfrm>
              <a:off x="2982" y="3186"/>
              <a:ext cx="0" cy="39"/>
            </a:xfrm>
            <a:prstGeom prst="line">
              <a:avLst/>
            </a:prstGeom>
            <a:noFill/>
            <a:ln w="12700">
              <a:solidFill>
                <a:schemeClr val="tx1"/>
              </a:solidFill>
              <a:round/>
              <a:headEnd/>
              <a:tailEnd/>
            </a:ln>
            <a:effectLst/>
          </p:spPr>
          <p:txBody>
            <a:bodyPr wrap="none" anchor="ctr"/>
            <a:lstStyle/>
            <a:p>
              <a:endParaRPr lang="ar-SA"/>
            </a:p>
          </p:txBody>
        </p:sp>
        <p:sp>
          <p:nvSpPr>
            <p:cNvPr id="31889" name="Text Box 145"/>
            <p:cNvSpPr txBox="1">
              <a:spLocks noChangeArrowheads="1"/>
            </p:cNvSpPr>
            <p:nvPr/>
          </p:nvSpPr>
          <p:spPr bwMode="auto">
            <a:xfrm>
              <a:off x="912" y="3231"/>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Helvetica" pitchFamily="34" charset="0"/>
                </a:rPr>
                <a:t>&lt;21</a:t>
              </a:r>
            </a:p>
          </p:txBody>
        </p:sp>
        <p:sp>
          <p:nvSpPr>
            <p:cNvPr id="31890" name="Text Box 146"/>
            <p:cNvSpPr txBox="1">
              <a:spLocks noChangeArrowheads="1"/>
            </p:cNvSpPr>
            <p:nvPr/>
          </p:nvSpPr>
          <p:spPr bwMode="auto">
            <a:xfrm>
              <a:off x="1152" y="3230"/>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22</a:t>
              </a:r>
              <a:endParaRPr lang="en-US" sz="1100" b="1">
                <a:effectLst>
                  <a:outerShdw blurRad="38100" dist="38100" dir="2700000" algn="tl">
                    <a:srgbClr val="000000"/>
                  </a:outerShdw>
                </a:effectLst>
                <a:latin typeface="Helvetica" pitchFamily="34" charset="0"/>
              </a:endParaRPr>
            </a:p>
          </p:txBody>
        </p:sp>
        <p:sp>
          <p:nvSpPr>
            <p:cNvPr id="31891" name="Text Box 147"/>
            <p:cNvSpPr txBox="1">
              <a:spLocks noChangeArrowheads="1"/>
            </p:cNvSpPr>
            <p:nvPr/>
          </p:nvSpPr>
          <p:spPr bwMode="auto">
            <a:xfrm>
              <a:off x="1380" y="3230"/>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23</a:t>
              </a:r>
              <a:endParaRPr lang="en-US" sz="1100">
                <a:effectLst>
                  <a:outerShdw blurRad="38100" dist="38100" dir="2700000" algn="tl">
                    <a:srgbClr val="000000"/>
                  </a:outerShdw>
                </a:effectLst>
                <a:latin typeface="Helvetica" pitchFamily="34" charset="0"/>
              </a:endParaRPr>
            </a:p>
          </p:txBody>
        </p:sp>
        <p:sp>
          <p:nvSpPr>
            <p:cNvPr id="31892" name="Text Box 148"/>
            <p:cNvSpPr txBox="1">
              <a:spLocks noChangeArrowheads="1"/>
            </p:cNvSpPr>
            <p:nvPr/>
          </p:nvSpPr>
          <p:spPr bwMode="auto">
            <a:xfrm>
              <a:off x="1617" y="3233"/>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Helvetica" pitchFamily="34" charset="0"/>
                </a:rPr>
                <a:t>24</a:t>
              </a:r>
              <a:endParaRPr lang="en-US" sz="1100" b="1">
                <a:effectLst>
                  <a:outerShdw blurRad="38100" dist="38100" dir="2700000" algn="tl">
                    <a:srgbClr val="000000"/>
                  </a:outerShdw>
                </a:effectLst>
                <a:latin typeface="Helvetica" pitchFamily="34" charset="0"/>
              </a:endParaRPr>
            </a:p>
          </p:txBody>
        </p:sp>
        <p:sp>
          <p:nvSpPr>
            <p:cNvPr id="31893" name="Text Box 149"/>
            <p:cNvSpPr txBox="1">
              <a:spLocks noChangeArrowheads="1"/>
            </p:cNvSpPr>
            <p:nvPr/>
          </p:nvSpPr>
          <p:spPr bwMode="auto">
            <a:xfrm>
              <a:off x="1848" y="3233"/>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25</a:t>
              </a:r>
              <a:endParaRPr lang="en-US" sz="1100" b="1">
                <a:effectLst>
                  <a:outerShdw blurRad="38100" dist="38100" dir="2700000" algn="tl">
                    <a:srgbClr val="000000"/>
                  </a:outerShdw>
                </a:effectLst>
                <a:latin typeface="Helvetica" pitchFamily="34" charset="0"/>
              </a:endParaRPr>
            </a:p>
          </p:txBody>
        </p:sp>
        <p:sp>
          <p:nvSpPr>
            <p:cNvPr id="31894" name="Text Box 150"/>
            <p:cNvSpPr txBox="1">
              <a:spLocks noChangeArrowheads="1"/>
            </p:cNvSpPr>
            <p:nvPr/>
          </p:nvSpPr>
          <p:spPr bwMode="auto">
            <a:xfrm>
              <a:off x="2079" y="3233"/>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Helvetica" pitchFamily="34" charset="0"/>
                </a:rPr>
                <a:t>26</a:t>
              </a:r>
              <a:endParaRPr lang="en-US" sz="1100" b="1">
                <a:effectLst>
                  <a:outerShdw blurRad="38100" dist="38100" dir="2700000" algn="tl">
                    <a:srgbClr val="000000"/>
                  </a:outerShdw>
                </a:effectLst>
                <a:latin typeface="Helvetica" pitchFamily="34" charset="0"/>
              </a:endParaRPr>
            </a:p>
          </p:txBody>
        </p:sp>
        <p:sp>
          <p:nvSpPr>
            <p:cNvPr id="31895" name="Text Box 151"/>
            <p:cNvSpPr txBox="1">
              <a:spLocks noChangeArrowheads="1"/>
            </p:cNvSpPr>
            <p:nvPr/>
          </p:nvSpPr>
          <p:spPr bwMode="auto">
            <a:xfrm>
              <a:off x="2316" y="3227"/>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27</a:t>
              </a:r>
              <a:endParaRPr lang="en-US" sz="1100">
                <a:effectLst>
                  <a:outerShdw blurRad="38100" dist="38100" dir="2700000" algn="tl">
                    <a:srgbClr val="000000"/>
                  </a:outerShdw>
                </a:effectLst>
                <a:latin typeface="Helvetica" pitchFamily="34" charset="0"/>
              </a:endParaRPr>
            </a:p>
          </p:txBody>
        </p:sp>
        <p:sp>
          <p:nvSpPr>
            <p:cNvPr id="31896" name="Text Box 152"/>
            <p:cNvSpPr txBox="1">
              <a:spLocks noChangeArrowheads="1"/>
            </p:cNvSpPr>
            <p:nvPr/>
          </p:nvSpPr>
          <p:spPr bwMode="auto">
            <a:xfrm>
              <a:off x="2550" y="3233"/>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28</a:t>
              </a:r>
              <a:endParaRPr lang="en-US" sz="1100" b="1">
                <a:effectLst>
                  <a:outerShdw blurRad="38100" dist="38100" dir="2700000" algn="tl">
                    <a:srgbClr val="000000"/>
                  </a:outerShdw>
                </a:effectLst>
                <a:latin typeface="Helvetica" pitchFamily="34" charset="0"/>
              </a:endParaRPr>
            </a:p>
          </p:txBody>
        </p:sp>
        <p:sp>
          <p:nvSpPr>
            <p:cNvPr id="31897" name="Text Box 153"/>
            <p:cNvSpPr txBox="1">
              <a:spLocks noChangeArrowheads="1"/>
            </p:cNvSpPr>
            <p:nvPr/>
          </p:nvSpPr>
          <p:spPr bwMode="auto">
            <a:xfrm>
              <a:off x="2778" y="3230"/>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Arial" pitchFamily="34" charset="0"/>
                </a:rPr>
                <a:t>29</a:t>
              </a:r>
              <a:endParaRPr lang="en-US" sz="1100" b="1">
                <a:effectLst>
                  <a:outerShdw blurRad="38100" dist="38100" dir="2700000" algn="tl">
                    <a:srgbClr val="000000"/>
                  </a:outerShdw>
                </a:effectLst>
                <a:latin typeface="Helvetica" pitchFamily="34" charset="0"/>
              </a:endParaRPr>
            </a:p>
          </p:txBody>
        </p:sp>
        <p:sp>
          <p:nvSpPr>
            <p:cNvPr id="31898" name="Text Box 154"/>
            <p:cNvSpPr txBox="1">
              <a:spLocks noChangeArrowheads="1"/>
            </p:cNvSpPr>
            <p:nvPr/>
          </p:nvSpPr>
          <p:spPr bwMode="auto">
            <a:xfrm>
              <a:off x="3015" y="3230"/>
              <a:ext cx="174" cy="106"/>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100">
                  <a:effectLst>
                    <a:outerShdw blurRad="38100" dist="38100" dir="2700000" algn="tl">
                      <a:srgbClr val="000000"/>
                    </a:outerShdw>
                  </a:effectLst>
                  <a:latin typeface="Helvetica" pitchFamily="34" charset="0"/>
                </a:rPr>
                <a:t>30</a:t>
              </a:r>
              <a:endParaRPr lang="en-US" sz="1100" b="1">
                <a:effectLst>
                  <a:outerShdw blurRad="38100" dist="38100" dir="2700000" algn="tl">
                    <a:srgbClr val="000000"/>
                  </a:outerShdw>
                </a:effectLst>
                <a:latin typeface="Helvetica" pitchFamily="34" charset="0"/>
              </a:endParaRPr>
            </a:p>
          </p:txBody>
        </p:sp>
        <p:sp>
          <p:nvSpPr>
            <p:cNvPr id="31899" name="Line 155"/>
            <p:cNvSpPr>
              <a:spLocks noChangeShapeType="1"/>
            </p:cNvSpPr>
            <p:nvPr/>
          </p:nvSpPr>
          <p:spPr bwMode="auto">
            <a:xfrm flipH="1">
              <a:off x="1126" y="3190"/>
              <a:ext cx="0" cy="37"/>
            </a:xfrm>
            <a:prstGeom prst="line">
              <a:avLst/>
            </a:prstGeom>
            <a:noFill/>
            <a:ln w="12700">
              <a:solidFill>
                <a:schemeClr val="tx1"/>
              </a:solidFill>
              <a:round/>
              <a:headEnd/>
              <a:tailEnd/>
            </a:ln>
            <a:effectLst/>
          </p:spPr>
          <p:txBody>
            <a:bodyPr wrap="none" anchor="ctr"/>
            <a:lstStyle/>
            <a:p>
              <a:endParaRPr lang="ar-SA"/>
            </a:p>
          </p:txBody>
        </p:sp>
      </p:grpSp>
      <p:grpSp>
        <p:nvGrpSpPr>
          <p:cNvPr id="19" name="Group 156"/>
          <p:cNvGrpSpPr>
            <a:grpSpLocks/>
          </p:cNvGrpSpPr>
          <p:nvPr/>
        </p:nvGrpSpPr>
        <p:grpSpPr bwMode="auto">
          <a:xfrm>
            <a:off x="5105400" y="5043488"/>
            <a:ext cx="3429000" cy="269875"/>
            <a:chOff x="912" y="3183"/>
            <a:chExt cx="2277" cy="153"/>
          </a:xfrm>
        </p:grpSpPr>
        <p:sp>
          <p:nvSpPr>
            <p:cNvPr id="31901" name="Line 157"/>
            <p:cNvSpPr>
              <a:spLocks noChangeShapeType="1"/>
            </p:cNvSpPr>
            <p:nvPr/>
          </p:nvSpPr>
          <p:spPr bwMode="auto">
            <a:xfrm flipV="1">
              <a:off x="915" y="3186"/>
              <a:ext cx="2190" cy="3"/>
            </a:xfrm>
            <a:prstGeom prst="line">
              <a:avLst/>
            </a:prstGeom>
            <a:noFill/>
            <a:ln w="17526">
              <a:solidFill>
                <a:schemeClr val="tx1"/>
              </a:solidFill>
              <a:round/>
              <a:headEnd/>
              <a:tailEnd/>
            </a:ln>
            <a:effectLst/>
          </p:spPr>
          <p:txBody>
            <a:bodyPr wrap="none" anchor="ctr"/>
            <a:lstStyle/>
            <a:p>
              <a:endParaRPr lang="ar-SA"/>
            </a:p>
          </p:txBody>
        </p:sp>
        <p:sp>
          <p:nvSpPr>
            <p:cNvPr id="31902" name="Line 158"/>
            <p:cNvSpPr>
              <a:spLocks noChangeShapeType="1"/>
            </p:cNvSpPr>
            <p:nvPr/>
          </p:nvSpPr>
          <p:spPr bwMode="auto">
            <a:xfrm flipH="1">
              <a:off x="998" y="3186"/>
              <a:ext cx="1" cy="45"/>
            </a:xfrm>
            <a:prstGeom prst="line">
              <a:avLst/>
            </a:prstGeom>
            <a:noFill/>
            <a:ln w="17526">
              <a:solidFill>
                <a:schemeClr val="tx1"/>
              </a:solidFill>
              <a:round/>
              <a:headEnd/>
              <a:tailEnd/>
            </a:ln>
            <a:effectLst/>
          </p:spPr>
          <p:txBody>
            <a:bodyPr wrap="none" anchor="ctr"/>
            <a:lstStyle/>
            <a:p>
              <a:endParaRPr lang="ar-SA"/>
            </a:p>
          </p:txBody>
        </p:sp>
        <p:sp>
          <p:nvSpPr>
            <p:cNvPr id="31903" name="Line 159"/>
            <p:cNvSpPr>
              <a:spLocks noChangeShapeType="1"/>
            </p:cNvSpPr>
            <p:nvPr/>
          </p:nvSpPr>
          <p:spPr bwMode="auto">
            <a:xfrm flipH="1">
              <a:off x="1235" y="3188"/>
              <a:ext cx="1" cy="41"/>
            </a:xfrm>
            <a:prstGeom prst="line">
              <a:avLst/>
            </a:prstGeom>
            <a:noFill/>
            <a:ln w="17526">
              <a:solidFill>
                <a:schemeClr val="tx1"/>
              </a:solidFill>
              <a:round/>
              <a:headEnd/>
              <a:tailEnd/>
            </a:ln>
            <a:effectLst/>
          </p:spPr>
          <p:txBody>
            <a:bodyPr wrap="none" anchor="ctr"/>
            <a:lstStyle/>
            <a:p>
              <a:endParaRPr lang="ar-SA"/>
            </a:p>
          </p:txBody>
        </p:sp>
        <p:sp>
          <p:nvSpPr>
            <p:cNvPr id="31904" name="Line 160"/>
            <p:cNvSpPr>
              <a:spLocks noChangeShapeType="1"/>
            </p:cNvSpPr>
            <p:nvPr/>
          </p:nvSpPr>
          <p:spPr bwMode="auto">
            <a:xfrm flipH="1">
              <a:off x="1467" y="3189"/>
              <a:ext cx="0" cy="39"/>
            </a:xfrm>
            <a:prstGeom prst="line">
              <a:avLst/>
            </a:prstGeom>
            <a:noFill/>
            <a:ln w="17526">
              <a:solidFill>
                <a:schemeClr val="tx1"/>
              </a:solidFill>
              <a:round/>
              <a:headEnd/>
              <a:tailEnd/>
            </a:ln>
            <a:effectLst/>
          </p:spPr>
          <p:txBody>
            <a:bodyPr wrap="none" anchor="ctr"/>
            <a:lstStyle/>
            <a:p>
              <a:endParaRPr lang="ar-SA"/>
            </a:p>
          </p:txBody>
        </p:sp>
        <p:sp>
          <p:nvSpPr>
            <p:cNvPr id="31905" name="Line 161"/>
            <p:cNvSpPr>
              <a:spLocks noChangeShapeType="1"/>
            </p:cNvSpPr>
            <p:nvPr/>
          </p:nvSpPr>
          <p:spPr bwMode="auto">
            <a:xfrm flipH="1">
              <a:off x="1704" y="3189"/>
              <a:ext cx="0" cy="39"/>
            </a:xfrm>
            <a:prstGeom prst="line">
              <a:avLst/>
            </a:prstGeom>
            <a:noFill/>
            <a:ln w="17526">
              <a:solidFill>
                <a:schemeClr val="tx1"/>
              </a:solidFill>
              <a:round/>
              <a:headEnd/>
              <a:tailEnd/>
            </a:ln>
            <a:effectLst/>
          </p:spPr>
          <p:txBody>
            <a:bodyPr wrap="none" anchor="ctr"/>
            <a:lstStyle/>
            <a:p>
              <a:endParaRPr lang="ar-SA"/>
            </a:p>
          </p:txBody>
        </p:sp>
        <p:sp>
          <p:nvSpPr>
            <p:cNvPr id="31906" name="Line 162"/>
            <p:cNvSpPr>
              <a:spLocks noChangeShapeType="1"/>
            </p:cNvSpPr>
            <p:nvPr/>
          </p:nvSpPr>
          <p:spPr bwMode="auto">
            <a:xfrm flipH="1">
              <a:off x="1935" y="3188"/>
              <a:ext cx="0" cy="39"/>
            </a:xfrm>
            <a:prstGeom prst="line">
              <a:avLst/>
            </a:prstGeom>
            <a:noFill/>
            <a:ln w="17526">
              <a:solidFill>
                <a:schemeClr val="tx1"/>
              </a:solidFill>
              <a:round/>
              <a:headEnd/>
              <a:tailEnd/>
            </a:ln>
            <a:effectLst/>
          </p:spPr>
          <p:txBody>
            <a:bodyPr wrap="none" anchor="ctr"/>
            <a:lstStyle/>
            <a:p>
              <a:endParaRPr lang="ar-SA"/>
            </a:p>
          </p:txBody>
        </p:sp>
        <p:sp>
          <p:nvSpPr>
            <p:cNvPr id="31907" name="Line 163"/>
            <p:cNvSpPr>
              <a:spLocks noChangeShapeType="1"/>
            </p:cNvSpPr>
            <p:nvPr/>
          </p:nvSpPr>
          <p:spPr bwMode="auto">
            <a:xfrm>
              <a:off x="2169" y="3189"/>
              <a:ext cx="1" cy="39"/>
            </a:xfrm>
            <a:prstGeom prst="line">
              <a:avLst/>
            </a:prstGeom>
            <a:noFill/>
            <a:ln w="17526">
              <a:solidFill>
                <a:schemeClr val="tx1"/>
              </a:solidFill>
              <a:round/>
              <a:headEnd/>
              <a:tailEnd/>
            </a:ln>
            <a:effectLst/>
          </p:spPr>
          <p:txBody>
            <a:bodyPr wrap="none" anchor="ctr"/>
            <a:lstStyle/>
            <a:p>
              <a:endParaRPr lang="ar-SA"/>
            </a:p>
          </p:txBody>
        </p:sp>
        <p:sp>
          <p:nvSpPr>
            <p:cNvPr id="31908" name="Line 164"/>
            <p:cNvSpPr>
              <a:spLocks noChangeShapeType="1"/>
            </p:cNvSpPr>
            <p:nvPr/>
          </p:nvSpPr>
          <p:spPr bwMode="auto">
            <a:xfrm>
              <a:off x="2403" y="3187"/>
              <a:ext cx="1" cy="39"/>
            </a:xfrm>
            <a:prstGeom prst="line">
              <a:avLst/>
            </a:prstGeom>
            <a:noFill/>
            <a:ln w="17526">
              <a:solidFill>
                <a:schemeClr val="tx1"/>
              </a:solidFill>
              <a:round/>
              <a:headEnd/>
              <a:tailEnd/>
            </a:ln>
            <a:effectLst/>
          </p:spPr>
          <p:txBody>
            <a:bodyPr wrap="none" anchor="ctr"/>
            <a:lstStyle/>
            <a:p>
              <a:endParaRPr lang="ar-SA"/>
            </a:p>
          </p:txBody>
        </p:sp>
        <p:sp>
          <p:nvSpPr>
            <p:cNvPr id="31909" name="Line 165"/>
            <p:cNvSpPr>
              <a:spLocks noChangeShapeType="1"/>
            </p:cNvSpPr>
            <p:nvPr/>
          </p:nvSpPr>
          <p:spPr bwMode="auto">
            <a:xfrm flipH="1">
              <a:off x="2631" y="3186"/>
              <a:ext cx="0" cy="36"/>
            </a:xfrm>
            <a:prstGeom prst="line">
              <a:avLst/>
            </a:prstGeom>
            <a:noFill/>
            <a:ln w="17526">
              <a:solidFill>
                <a:schemeClr val="tx1"/>
              </a:solidFill>
              <a:round/>
              <a:headEnd/>
              <a:tailEnd/>
            </a:ln>
            <a:effectLst/>
          </p:spPr>
          <p:txBody>
            <a:bodyPr wrap="none" anchor="ctr"/>
            <a:lstStyle/>
            <a:p>
              <a:endParaRPr lang="ar-SA"/>
            </a:p>
          </p:txBody>
        </p:sp>
        <p:sp>
          <p:nvSpPr>
            <p:cNvPr id="31910" name="Line 166"/>
            <p:cNvSpPr>
              <a:spLocks noChangeShapeType="1"/>
            </p:cNvSpPr>
            <p:nvPr/>
          </p:nvSpPr>
          <p:spPr bwMode="auto">
            <a:xfrm>
              <a:off x="2865" y="3187"/>
              <a:ext cx="1" cy="39"/>
            </a:xfrm>
            <a:prstGeom prst="line">
              <a:avLst/>
            </a:prstGeom>
            <a:noFill/>
            <a:ln w="17526">
              <a:solidFill>
                <a:schemeClr val="tx1"/>
              </a:solidFill>
              <a:round/>
              <a:headEnd/>
              <a:tailEnd/>
            </a:ln>
            <a:effectLst/>
          </p:spPr>
          <p:txBody>
            <a:bodyPr wrap="none" anchor="ctr"/>
            <a:lstStyle/>
            <a:p>
              <a:endParaRPr lang="ar-SA"/>
            </a:p>
          </p:txBody>
        </p:sp>
        <p:sp>
          <p:nvSpPr>
            <p:cNvPr id="31911" name="Line 167"/>
            <p:cNvSpPr>
              <a:spLocks noChangeShapeType="1"/>
            </p:cNvSpPr>
            <p:nvPr/>
          </p:nvSpPr>
          <p:spPr bwMode="auto">
            <a:xfrm flipH="1">
              <a:off x="3099" y="3189"/>
              <a:ext cx="0" cy="33"/>
            </a:xfrm>
            <a:prstGeom prst="line">
              <a:avLst/>
            </a:prstGeom>
            <a:noFill/>
            <a:ln w="17526">
              <a:solidFill>
                <a:schemeClr val="tx1"/>
              </a:solidFill>
              <a:round/>
              <a:headEnd/>
              <a:tailEnd/>
            </a:ln>
            <a:effectLst/>
          </p:spPr>
          <p:txBody>
            <a:bodyPr wrap="none" anchor="ctr"/>
            <a:lstStyle/>
            <a:p>
              <a:endParaRPr lang="ar-SA"/>
            </a:p>
          </p:txBody>
        </p:sp>
        <p:sp>
          <p:nvSpPr>
            <p:cNvPr id="31912" name="Line 168"/>
            <p:cNvSpPr>
              <a:spLocks noChangeShapeType="1"/>
            </p:cNvSpPr>
            <p:nvPr/>
          </p:nvSpPr>
          <p:spPr bwMode="auto">
            <a:xfrm flipH="1">
              <a:off x="1350" y="3188"/>
              <a:ext cx="0" cy="37"/>
            </a:xfrm>
            <a:prstGeom prst="line">
              <a:avLst/>
            </a:prstGeom>
            <a:noFill/>
            <a:ln w="12700">
              <a:solidFill>
                <a:schemeClr val="tx1"/>
              </a:solidFill>
              <a:round/>
              <a:headEnd/>
              <a:tailEnd/>
            </a:ln>
            <a:effectLst/>
          </p:spPr>
          <p:txBody>
            <a:bodyPr wrap="none" anchor="ctr"/>
            <a:lstStyle/>
            <a:p>
              <a:endParaRPr lang="ar-SA"/>
            </a:p>
          </p:txBody>
        </p:sp>
        <p:sp>
          <p:nvSpPr>
            <p:cNvPr id="31913" name="Line 169"/>
            <p:cNvSpPr>
              <a:spLocks noChangeShapeType="1"/>
            </p:cNvSpPr>
            <p:nvPr/>
          </p:nvSpPr>
          <p:spPr bwMode="auto">
            <a:xfrm flipH="1">
              <a:off x="1584" y="3186"/>
              <a:ext cx="0" cy="39"/>
            </a:xfrm>
            <a:prstGeom prst="line">
              <a:avLst/>
            </a:prstGeom>
            <a:noFill/>
            <a:ln w="12700">
              <a:solidFill>
                <a:schemeClr val="tx1"/>
              </a:solidFill>
              <a:round/>
              <a:headEnd/>
              <a:tailEnd/>
            </a:ln>
            <a:effectLst/>
          </p:spPr>
          <p:txBody>
            <a:bodyPr wrap="none" anchor="ctr"/>
            <a:lstStyle/>
            <a:p>
              <a:endParaRPr lang="ar-SA"/>
            </a:p>
          </p:txBody>
        </p:sp>
        <p:sp>
          <p:nvSpPr>
            <p:cNvPr id="31914" name="Line 170"/>
            <p:cNvSpPr>
              <a:spLocks noChangeShapeType="1"/>
            </p:cNvSpPr>
            <p:nvPr/>
          </p:nvSpPr>
          <p:spPr bwMode="auto">
            <a:xfrm flipH="1">
              <a:off x="1818" y="3189"/>
              <a:ext cx="0" cy="39"/>
            </a:xfrm>
            <a:prstGeom prst="line">
              <a:avLst/>
            </a:prstGeom>
            <a:noFill/>
            <a:ln w="12700">
              <a:solidFill>
                <a:schemeClr val="tx1"/>
              </a:solidFill>
              <a:round/>
              <a:headEnd/>
              <a:tailEnd/>
            </a:ln>
            <a:effectLst/>
          </p:spPr>
          <p:txBody>
            <a:bodyPr wrap="none" anchor="ctr"/>
            <a:lstStyle/>
            <a:p>
              <a:endParaRPr lang="ar-SA"/>
            </a:p>
          </p:txBody>
        </p:sp>
        <p:sp>
          <p:nvSpPr>
            <p:cNvPr id="31915" name="Line 171"/>
            <p:cNvSpPr>
              <a:spLocks noChangeShapeType="1"/>
            </p:cNvSpPr>
            <p:nvPr/>
          </p:nvSpPr>
          <p:spPr bwMode="auto">
            <a:xfrm flipH="1">
              <a:off x="2046" y="3183"/>
              <a:ext cx="0" cy="39"/>
            </a:xfrm>
            <a:prstGeom prst="line">
              <a:avLst/>
            </a:prstGeom>
            <a:noFill/>
            <a:ln w="12700">
              <a:solidFill>
                <a:schemeClr val="tx1"/>
              </a:solidFill>
              <a:round/>
              <a:headEnd/>
              <a:tailEnd/>
            </a:ln>
            <a:effectLst/>
          </p:spPr>
          <p:txBody>
            <a:bodyPr wrap="none" anchor="ctr"/>
            <a:lstStyle/>
            <a:p>
              <a:endParaRPr lang="ar-SA"/>
            </a:p>
          </p:txBody>
        </p:sp>
        <p:sp>
          <p:nvSpPr>
            <p:cNvPr id="31916" name="Line 172"/>
            <p:cNvSpPr>
              <a:spLocks noChangeShapeType="1"/>
            </p:cNvSpPr>
            <p:nvPr/>
          </p:nvSpPr>
          <p:spPr bwMode="auto">
            <a:xfrm flipH="1">
              <a:off x="2280" y="3183"/>
              <a:ext cx="0" cy="39"/>
            </a:xfrm>
            <a:prstGeom prst="line">
              <a:avLst/>
            </a:prstGeom>
            <a:noFill/>
            <a:ln w="12700">
              <a:solidFill>
                <a:schemeClr val="tx1"/>
              </a:solidFill>
              <a:round/>
              <a:headEnd/>
              <a:tailEnd/>
            </a:ln>
            <a:effectLst/>
          </p:spPr>
          <p:txBody>
            <a:bodyPr wrap="none" anchor="ctr"/>
            <a:lstStyle/>
            <a:p>
              <a:endParaRPr lang="ar-SA"/>
            </a:p>
          </p:txBody>
        </p:sp>
        <p:sp>
          <p:nvSpPr>
            <p:cNvPr id="31917" name="Line 173"/>
            <p:cNvSpPr>
              <a:spLocks noChangeShapeType="1"/>
            </p:cNvSpPr>
            <p:nvPr/>
          </p:nvSpPr>
          <p:spPr bwMode="auto">
            <a:xfrm flipH="1">
              <a:off x="2517" y="3183"/>
              <a:ext cx="0" cy="42"/>
            </a:xfrm>
            <a:prstGeom prst="line">
              <a:avLst/>
            </a:prstGeom>
            <a:noFill/>
            <a:ln w="12700">
              <a:solidFill>
                <a:schemeClr val="tx1"/>
              </a:solidFill>
              <a:round/>
              <a:headEnd/>
              <a:tailEnd/>
            </a:ln>
            <a:effectLst/>
          </p:spPr>
          <p:txBody>
            <a:bodyPr wrap="none" anchor="ctr"/>
            <a:lstStyle/>
            <a:p>
              <a:endParaRPr lang="ar-SA"/>
            </a:p>
          </p:txBody>
        </p:sp>
        <p:sp>
          <p:nvSpPr>
            <p:cNvPr id="31918" name="Line 174"/>
            <p:cNvSpPr>
              <a:spLocks noChangeShapeType="1"/>
            </p:cNvSpPr>
            <p:nvPr/>
          </p:nvSpPr>
          <p:spPr bwMode="auto">
            <a:xfrm flipH="1">
              <a:off x="2751" y="3186"/>
              <a:ext cx="0" cy="39"/>
            </a:xfrm>
            <a:prstGeom prst="line">
              <a:avLst/>
            </a:prstGeom>
            <a:noFill/>
            <a:ln w="12700">
              <a:solidFill>
                <a:schemeClr val="tx1"/>
              </a:solidFill>
              <a:round/>
              <a:headEnd/>
              <a:tailEnd/>
            </a:ln>
            <a:effectLst/>
          </p:spPr>
          <p:txBody>
            <a:bodyPr wrap="none" anchor="ctr"/>
            <a:lstStyle/>
            <a:p>
              <a:endParaRPr lang="ar-SA"/>
            </a:p>
          </p:txBody>
        </p:sp>
        <p:sp>
          <p:nvSpPr>
            <p:cNvPr id="31919" name="Line 175"/>
            <p:cNvSpPr>
              <a:spLocks noChangeShapeType="1"/>
            </p:cNvSpPr>
            <p:nvPr/>
          </p:nvSpPr>
          <p:spPr bwMode="auto">
            <a:xfrm>
              <a:off x="2982" y="3186"/>
              <a:ext cx="0" cy="39"/>
            </a:xfrm>
            <a:prstGeom prst="line">
              <a:avLst/>
            </a:prstGeom>
            <a:noFill/>
            <a:ln w="12700">
              <a:solidFill>
                <a:schemeClr val="tx1"/>
              </a:solidFill>
              <a:round/>
              <a:headEnd/>
              <a:tailEnd/>
            </a:ln>
            <a:effectLst/>
          </p:spPr>
          <p:txBody>
            <a:bodyPr wrap="none" anchor="ctr"/>
            <a:lstStyle/>
            <a:p>
              <a:endParaRPr lang="ar-SA"/>
            </a:p>
          </p:txBody>
        </p:sp>
        <p:sp>
          <p:nvSpPr>
            <p:cNvPr id="31920" name="Text Box 176"/>
            <p:cNvSpPr txBox="1">
              <a:spLocks noChangeArrowheads="1"/>
            </p:cNvSpPr>
            <p:nvPr/>
          </p:nvSpPr>
          <p:spPr bwMode="auto">
            <a:xfrm>
              <a:off x="912" y="3231"/>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&lt;21</a:t>
              </a:r>
            </a:p>
          </p:txBody>
        </p:sp>
        <p:sp>
          <p:nvSpPr>
            <p:cNvPr id="31921" name="Text Box 177"/>
            <p:cNvSpPr txBox="1">
              <a:spLocks noChangeArrowheads="1"/>
            </p:cNvSpPr>
            <p:nvPr/>
          </p:nvSpPr>
          <p:spPr bwMode="auto">
            <a:xfrm>
              <a:off x="1152" y="3230"/>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22</a:t>
              </a:r>
              <a:endParaRPr lang="en-US" sz="1100" b="1">
                <a:effectLst>
                  <a:outerShdw blurRad="38100" dist="38100" dir="2700000" algn="tl">
                    <a:srgbClr val="000000"/>
                  </a:outerShdw>
                </a:effectLst>
                <a:latin typeface="Helvetica" pitchFamily="34" charset="0"/>
              </a:endParaRPr>
            </a:p>
          </p:txBody>
        </p:sp>
        <p:sp>
          <p:nvSpPr>
            <p:cNvPr id="31922" name="Text Box 178"/>
            <p:cNvSpPr txBox="1">
              <a:spLocks noChangeArrowheads="1"/>
            </p:cNvSpPr>
            <p:nvPr/>
          </p:nvSpPr>
          <p:spPr bwMode="auto">
            <a:xfrm>
              <a:off x="1380" y="3230"/>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23</a:t>
              </a:r>
              <a:endParaRPr lang="en-US" sz="1100" b="1">
                <a:effectLst>
                  <a:outerShdw blurRad="38100" dist="38100" dir="2700000" algn="tl">
                    <a:srgbClr val="000000"/>
                  </a:outerShdw>
                </a:effectLst>
                <a:latin typeface="Helvetica" pitchFamily="34" charset="0"/>
              </a:endParaRPr>
            </a:p>
          </p:txBody>
        </p:sp>
        <p:sp>
          <p:nvSpPr>
            <p:cNvPr id="31923" name="Text Box 179"/>
            <p:cNvSpPr txBox="1">
              <a:spLocks noChangeArrowheads="1"/>
            </p:cNvSpPr>
            <p:nvPr/>
          </p:nvSpPr>
          <p:spPr bwMode="auto">
            <a:xfrm>
              <a:off x="1617" y="3233"/>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24</a:t>
              </a:r>
              <a:endParaRPr lang="en-US" sz="1100" b="1">
                <a:effectLst>
                  <a:outerShdw blurRad="38100" dist="38100" dir="2700000" algn="tl">
                    <a:srgbClr val="000000"/>
                  </a:outerShdw>
                </a:effectLst>
                <a:latin typeface="Helvetica" pitchFamily="34" charset="0"/>
              </a:endParaRPr>
            </a:p>
          </p:txBody>
        </p:sp>
        <p:sp>
          <p:nvSpPr>
            <p:cNvPr id="31924" name="Text Box 180"/>
            <p:cNvSpPr txBox="1">
              <a:spLocks noChangeArrowheads="1"/>
            </p:cNvSpPr>
            <p:nvPr/>
          </p:nvSpPr>
          <p:spPr bwMode="auto">
            <a:xfrm>
              <a:off x="1848" y="3233"/>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25</a:t>
              </a:r>
              <a:endParaRPr lang="en-US" sz="1100" b="1">
                <a:effectLst>
                  <a:outerShdw blurRad="38100" dist="38100" dir="2700000" algn="tl">
                    <a:srgbClr val="000000"/>
                  </a:outerShdw>
                </a:effectLst>
                <a:latin typeface="Helvetica" pitchFamily="34" charset="0"/>
              </a:endParaRPr>
            </a:p>
          </p:txBody>
        </p:sp>
        <p:sp>
          <p:nvSpPr>
            <p:cNvPr id="31925" name="Text Box 181"/>
            <p:cNvSpPr txBox="1">
              <a:spLocks noChangeArrowheads="1"/>
            </p:cNvSpPr>
            <p:nvPr/>
          </p:nvSpPr>
          <p:spPr bwMode="auto">
            <a:xfrm>
              <a:off x="2079" y="3233"/>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26</a:t>
              </a:r>
              <a:endParaRPr lang="en-US" sz="1100" b="1">
                <a:effectLst>
                  <a:outerShdw blurRad="38100" dist="38100" dir="2700000" algn="tl">
                    <a:srgbClr val="000000"/>
                  </a:outerShdw>
                </a:effectLst>
                <a:latin typeface="Helvetica" pitchFamily="34" charset="0"/>
              </a:endParaRPr>
            </a:p>
          </p:txBody>
        </p:sp>
        <p:sp>
          <p:nvSpPr>
            <p:cNvPr id="31926" name="Text Box 182"/>
            <p:cNvSpPr txBox="1">
              <a:spLocks noChangeArrowheads="1"/>
            </p:cNvSpPr>
            <p:nvPr/>
          </p:nvSpPr>
          <p:spPr bwMode="auto">
            <a:xfrm>
              <a:off x="2316" y="3227"/>
              <a:ext cx="174" cy="104"/>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27</a:t>
              </a:r>
              <a:endParaRPr lang="en-US" sz="1100" b="1">
                <a:effectLst>
                  <a:outerShdw blurRad="38100" dist="38100" dir="2700000" algn="tl">
                    <a:srgbClr val="000000"/>
                  </a:outerShdw>
                </a:effectLst>
                <a:latin typeface="Helvetica" pitchFamily="34" charset="0"/>
              </a:endParaRPr>
            </a:p>
          </p:txBody>
        </p:sp>
        <p:sp>
          <p:nvSpPr>
            <p:cNvPr id="31927" name="Text Box 183"/>
            <p:cNvSpPr txBox="1">
              <a:spLocks noChangeArrowheads="1"/>
            </p:cNvSpPr>
            <p:nvPr/>
          </p:nvSpPr>
          <p:spPr bwMode="auto">
            <a:xfrm>
              <a:off x="2550" y="3233"/>
              <a:ext cx="174" cy="103"/>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28</a:t>
              </a:r>
              <a:endParaRPr lang="en-US" sz="1200" b="1">
                <a:effectLst>
                  <a:outerShdw blurRad="38100" dist="38100" dir="2700000" algn="tl">
                    <a:srgbClr val="000000"/>
                  </a:outerShdw>
                </a:effectLst>
                <a:latin typeface="Arial" pitchFamily="34" charset="0"/>
              </a:endParaRPr>
            </a:p>
          </p:txBody>
        </p:sp>
        <p:sp>
          <p:nvSpPr>
            <p:cNvPr id="31928" name="Text Box 184"/>
            <p:cNvSpPr txBox="1">
              <a:spLocks noChangeArrowheads="1"/>
            </p:cNvSpPr>
            <p:nvPr/>
          </p:nvSpPr>
          <p:spPr bwMode="auto">
            <a:xfrm>
              <a:off x="2778" y="3230"/>
              <a:ext cx="174" cy="104"/>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29</a:t>
              </a:r>
              <a:endParaRPr lang="en-US" sz="1100" b="1">
                <a:effectLst>
                  <a:outerShdw blurRad="38100" dist="38100" dir="2700000" algn="tl">
                    <a:srgbClr val="000000"/>
                  </a:outerShdw>
                </a:effectLst>
                <a:latin typeface="Helvetica" pitchFamily="34" charset="0"/>
              </a:endParaRPr>
            </a:p>
          </p:txBody>
        </p:sp>
        <p:sp>
          <p:nvSpPr>
            <p:cNvPr id="31929" name="Text Box 185"/>
            <p:cNvSpPr txBox="1">
              <a:spLocks noChangeArrowheads="1"/>
            </p:cNvSpPr>
            <p:nvPr/>
          </p:nvSpPr>
          <p:spPr bwMode="auto">
            <a:xfrm>
              <a:off x="3015" y="3230"/>
              <a:ext cx="174" cy="104"/>
            </a:xfrm>
            <a:prstGeom prst="rect">
              <a:avLst/>
            </a:prstGeom>
            <a:noFill/>
            <a:ln w="17526">
              <a:noFill/>
              <a:miter lim="800000"/>
              <a:headEnd/>
              <a:tailEnd/>
            </a:ln>
            <a:effectLst/>
          </p:spPr>
          <p:txBody>
            <a:bodyPr lIns="0" tIns="0" rIns="0" bIns="0">
              <a:spAutoFit/>
            </a:bodyPr>
            <a:lstStyle/>
            <a:p>
              <a:pPr algn="ctr" eaLnBrk="0" hangingPunct="0">
                <a:spcBef>
                  <a:spcPct val="50000"/>
                </a:spcBef>
              </a:pPr>
              <a:r>
                <a:rPr lang="en-US" sz="1200">
                  <a:effectLst>
                    <a:outerShdw blurRad="38100" dist="38100" dir="2700000" algn="tl">
                      <a:srgbClr val="000000"/>
                    </a:outerShdw>
                  </a:effectLst>
                  <a:latin typeface="Arial" pitchFamily="34" charset="0"/>
                </a:rPr>
                <a:t>30</a:t>
              </a:r>
              <a:endParaRPr lang="en-US" sz="1100">
                <a:effectLst>
                  <a:outerShdw blurRad="38100" dist="38100" dir="2700000" algn="tl">
                    <a:srgbClr val="000000"/>
                  </a:outerShdw>
                </a:effectLst>
                <a:latin typeface="Helvetica" pitchFamily="34" charset="0"/>
              </a:endParaRPr>
            </a:p>
          </p:txBody>
        </p:sp>
        <p:sp>
          <p:nvSpPr>
            <p:cNvPr id="31930" name="Line 186"/>
            <p:cNvSpPr>
              <a:spLocks noChangeShapeType="1"/>
            </p:cNvSpPr>
            <p:nvPr/>
          </p:nvSpPr>
          <p:spPr bwMode="auto">
            <a:xfrm flipH="1">
              <a:off x="1126" y="3190"/>
              <a:ext cx="0" cy="37"/>
            </a:xfrm>
            <a:prstGeom prst="line">
              <a:avLst/>
            </a:prstGeom>
            <a:noFill/>
            <a:ln w="12700">
              <a:solidFill>
                <a:schemeClr val="tx1"/>
              </a:solidFill>
              <a:round/>
              <a:headEnd/>
              <a:tailEnd/>
            </a:ln>
            <a:effectLst/>
          </p:spPr>
          <p:txBody>
            <a:bodyPr wrap="none" anchor="ctr"/>
            <a:lstStyle/>
            <a:p>
              <a:endParaRPr lang="ar-SA"/>
            </a:p>
          </p:txBody>
        </p:sp>
      </p:grpSp>
      <p:grpSp>
        <p:nvGrpSpPr>
          <p:cNvPr id="20" name="Group 187"/>
          <p:cNvGrpSpPr>
            <a:grpSpLocks/>
          </p:cNvGrpSpPr>
          <p:nvPr/>
        </p:nvGrpSpPr>
        <p:grpSpPr bwMode="auto">
          <a:xfrm>
            <a:off x="2133600" y="5943600"/>
            <a:ext cx="5064125" cy="366713"/>
            <a:chOff x="1528" y="3627"/>
            <a:chExt cx="3588" cy="231"/>
          </a:xfrm>
        </p:grpSpPr>
        <p:sp>
          <p:nvSpPr>
            <p:cNvPr id="31932" name="Text Box 188"/>
            <p:cNvSpPr txBox="1">
              <a:spLocks noChangeArrowheads="1"/>
            </p:cNvSpPr>
            <p:nvPr/>
          </p:nvSpPr>
          <p:spPr bwMode="auto">
            <a:xfrm>
              <a:off x="1528" y="3627"/>
              <a:ext cx="676" cy="231"/>
            </a:xfrm>
            <a:prstGeom prst="rect">
              <a:avLst/>
            </a:prstGeom>
            <a:noFill/>
            <a:ln w="9525">
              <a:noFill/>
              <a:miter lim="800000"/>
              <a:headEnd/>
              <a:tailEnd/>
            </a:ln>
            <a:effectLst/>
          </p:spPr>
          <p:txBody>
            <a:bodyPr wrap="none">
              <a:spAutoFit/>
            </a:bodyPr>
            <a:lstStyle/>
            <a:p>
              <a:pPr eaLnBrk="0" hangingPunct="0">
                <a:spcBef>
                  <a:spcPct val="50000"/>
                </a:spcBef>
              </a:pPr>
              <a:r>
                <a:rPr lang="en-US" sz="1800" b="1">
                  <a:effectLst>
                    <a:outerShdw blurRad="38100" dist="38100" dir="2700000" algn="tl">
                      <a:srgbClr val="000000"/>
                    </a:outerShdw>
                  </a:effectLst>
                  <a:latin typeface="Arial" pitchFamily="34" charset="0"/>
                  <a:sym typeface="Symbol" pitchFamily="18" charset="2"/>
                </a:rPr>
                <a:t>(kg/m</a:t>
              </a:r>
              <a:r>
                <a:rPr lang="en-US" sz="1800" b="1" baseline="30000">
                  <a:effectLst>
                    <a:outerShdw blurRad="38100" dist="38100" dir="2700000" algn="tl">
                      <a:srgbClr val="000000"/>
                    </a:outerShdw>
                  </a:effectLst>
                  <a:latin typeface="Arial" pitchFamily="34" charset="0"/>
                  <a:sym typeface="Symbol" pitchFamily="18" charset="2"/>
                </a:rPr>
                <a:t>2</a:t>
              </a:r>
              <a:r>
                <a:rPr lang="en-US" sz="1800" b="1">
                  <a:effectLst>
                    <a:outerShdw blurRad="38100" dist="38100" dir="2700000" algn="tl">
                      <a:srgbClr val="000000"/>
                    </a:outerShdw>
                  </a:effectLst>
                  <a:latin typeface="Arial" pitchFamily="34" charset="0"/>
                  <a:sym typeface="Symbol" pitchFamily="18" charset="2"/>
                </a:rPr>
                <a:t>)</a:t>
              </a:r>
              <a:endParaRPr lang="en-US" sz="1800" b="1">
                <a:effectLst>
                  <a:outerShdw blurRad="38100" dist="38100" dir="2700000" algn="tl">
                    <a:srgbClr val="000000"/>
                  </a:outerShdw>
                </a:effectLst>
                <a:latin typeface="Times" pitchFamily="18" charset="0"/>
                <a:sym typeface="Symbol" pitchFamily="18" charset="2"/>
              </a:endParaRPr>
            </a:p>
          </p:txBody>
        </p:sp>
        <p:sp>
          <p:nvSpPr>
            <p:cNvPr id="31933" name="Text Box 189"/>
            <p:cNvSpPr txBox="1">
              <a:spLocks noChangeArrowheads="1"/>
            </p:cNvSpPr>
            <p:nvPr/>
          </p:nvSpPr>
          <p:spPr bwMode="auto">
            <a:xfrm>
              <a:off x="4440" y="3627"/>
              <a:ext cx="676" cy="231"/>
            </a:xfrm>
            <a:prstGeom prst="rect">
              <a:avLst/>
            </a:prstGeom>
            <a:noFill/>
            <a:ln w="9525">
              <a:noFill/>
              <a:miter lim="800000"/>
              <a:headEnd/>
              <a:tailEnd/>
            </a:ln>
            <a:effectLst/>
          </p:spPr>
          <p:txBody>
            <a:bodyPr wrap="none">
              <a:spAutoFit/>
            </a:bodyPr>
            <a:lstStyle/>
            <a:p>
              <a:pPr eaLnBrk="0" hangingPunct="0">
                <a:spcBef>
                  <a:spcPct val="50000"/>
                </a:spcBef>
              </a:pPr>
              <a:r>
                <a:rPr lang="en-US" sz="1800" b="1">
                  <a:effectLst>
                    <a:outerShdw blurRad="38100" dist="38100" dir="2700000" algn="tl">
                      <a:srgbClr val="000000"/>
                    </a:outerShdw>
                  </a:effectLst>
                  <a:latin typeface="Arial" pitchFamily="34" charset="0"/>
                  <a:sym typeface="Symbol" pitchFamily="18" charset="2"/>
                </a:rPr>
                <a:t>(kg/m</a:t>
              </a:r>
              <a:r>
                <a:rPr lang="en-US" sz="1800" b="1" baseline="30000">
                  <a:effectLst>
                    <a:outerShdw blurRad="38100" dist="38100" dir="2700000" algn="tl">
                      <a:srgbClr val="000000"/>
                    </a:outerShdw>
                  </a:effectLst>
                  <a:latin typeface="Arial" pitchFamily="34" charset="0"/>
                  <a:sym typeface="Symbol" pitchFamily="18" charset="2"/>
                </a:rPr>
                <a:t>2</a:t>
              </a:r>
              <a:r>
                <a:rPr lang="en-US" sz="1800" b="1">
                  <a:effectLst>
                    <a:outerShdw blurRad="38100" dist="38100" dir="2700000" algn="tl">
                      <a:srgbClr val="000000"/>
                    </a:outerShdw>
                  </a:effectLst>
                  <a:latin typeface="Arial" pitchFamily="34" charset="0"/>
                  <a:sym typeface="Symbol" pitchFamily="18" charset="2"/>
                </a:rPr>
                <a:t>)</a:t>
              </a:r>
              <a:endParaRPr lang="en-US" sz="2000" b="1">
                <a:effectLst>
                  <a:outerShdw blurRad="38100" dist="38100" dir="2700000" algn="tl">
                    <a:srgbClr val="000000"/>
                  </a:outerShdw>
                </a:effectLst>
                <a:latin typeface="Times" pitchFamily="18" charset="0"/>
                <a:sym typeface="Symbol" pitchFamily="18" charset="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a:effectLst/>
              </a:rPr>
              <a:t>Magnitude of the Problem</a:t>
            </a:r>
          </a:p>
        </p:txBody>
      </p:sp>
      <p:sp>
        <p:nvSpPr>
          <p:cNvPr id="101379" name="Rectangle 3"/>
          <p:cNvSpPr>
            <a:spLocks noGrp="1" noChangeArrowheads="1"/>
          </p:cNvSpPr>
          <p:nvPr>
            <p:ph idx="1"/>
          </p:nvPr>
        </p:nvSpPr>
        <p:spPr/>
        <p:txBody>
          <a:bodyPr/>
          <a:lstStyle/>
          <a:p>
            <a:pPr algn="l" rtl="0"/>
            <a:r>
              <a:rPr lang="en-US" dirty="0">
                <a:effectLst/>
              </a:rPr>
              <a:t>According to a recent summary of </a:t>
            </a:r>
            <a:r>
              <a:rPr lang="en-US" dirty="0" smtClean="0">
                <a:effectLst/>
              </a:rPr>
              <a:t>statistics from </a:t>
            </a:r>
            <a:r>
              <a:rPr lang="en-US" dirty="0">
                <a:effectLst/>
              </a:rPr>
              <a:t>the WHO 1.1 billion people worldwide are </a:t>
            </a:r>
            <a:r>
              <a:rPr lang="en-US" dirty="0" smtClean="0">
                <a:effectLst/>
              </a:rPr>
              <a:t>overweight</a:t>
            </a:r>
          </a:p>
          <a:p>
            <a:pPr algn="l" rtl="0">
              <a:buNone/>
            </a:pPr>
            <a:endParaRPr lang="en-US" dirty="0">
              <a:effectLst/>
            </a:endParaRPr>
          </a:p>
          <a:p>
            <a:pPr algn="l" rtl="0"/>
            <a:r>
              <a:rPr lang="en-US" dirty="0">
                <a:effectLst/>
              </a:rPr>
              <a:t>This is the first time in recorded history that the number of people who are overweight equals the number of people who are underfed and underweight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171700" y="1295400"/>
            <a:ext cx="5087938" cy="336550"/>
            <a:chOff x="1539" y="784"/>
            <a:chExt cx="3606" cy="212"/>
          </a:xfrm>
        </p:grpSpPr>
        <p:sp>
          <p:nvSpPr>
            <p:cNvPr id="364547" name="Text Box 3"/>
            <p:cNvSpPr txBox="1">
              <a:spLocks noChangeArrowheads="1"/>
            </p:cNvSpPr>
            <p:nvPr/>
          </p:nvSpPr>
          <p:spPr bwMode="auto">
            <a:xfrm>
              <a:off x="1539" y="784"/>
              <a:ext cx="480" cy="212"/>
            </a:xfrm>
            <a:prstGeom prst="rect">
              <a:avLst/>
            </a:prstGeom>
            <a:noFill/>
            <a:ln w="9525">
              <a:noFill/>
              <a:miter lim="800000"/>
              <a:headEnd/>
              <a:tailEnd/>
            </a:ln>
            <a:effectLst/>
          </p:spPr>
          <p:txBody>
            <a:bodyPr wrap="none">
              <a:spAutoFit/>
            </a:bodyPr>
            <a:lstStyle/>
            <a:p>
              <a:pPr eaLnBrk="0" hangingPunct="0"/>
              <a:r>
                <a:rPr lang="en-US" sz="1600" b="1">
                  <a:latin typeface="Verdana" pitchFamily="34" charset="0"/>
                </a:rPr>
                <a:t>1991</a:t>
              </a:r>
            </a:p>
          </p:txBody>
        </p:sp>
        <p:sp>
          <p:nvSpPr>
            <p:cNvPr id="364548" name="Text Box 4"/>
            <p:cNvSpPr txBox="1">
              <a:spLocks noChangeArrowheads="1"/>
            </p:cNvSpPr>
            <p:nvPr/>
          </p:nvSpPr>
          <p:spPr bwMode="auto">
            <a:xfrm>
              <a:off x="4665" y="784"/>
              <a:ext cx="480" cy="212"/>
            </a:xfrm>
            <a:prstGeom prst="rect">
              <a:avLst/>
            </a:prstGeom>
            <a:noFill/>
            <a:ln w="9525">
              <a:noFill/>
              <a:miter lim="800000"/>
              <a:headEnd/>
              <a:tailEnd/>
            </a:ln>
            <a:effectLst/>
          </p:spPr>
          <p:txBody>
            <a:bodyPr wrap="none">
              <a:spAutoFit/>
            </a:bodyPr>
            <a:lstStyle/>
            <a:p>
              <a:pPr eaLnBrk="0" hangingPunct="0"/>
              <a:r>
                <a:rPr lang="en-US" sz="1600" b="1">
                  <a:latin typeface="Verdana" pitchFamily="34" charset="0"/>
                </a:rPr>
                <a:t>1995</a:t>
              </a:r>
            </a:p>
          </p:txBody>
        </p:sp>
      </p:grpSp>
      <p:sp>
        <p:nvSpPr>
          <p:cNvPr id="364549" name="Text Box 5"/>
          <p:cNvSpPr txBox="1">
            <a:spLocks noChangeArrowheads="1"/>
          </p:cNvSpPr>
          <p:nvPr/>
        </p:nvSpPr>
        <p:spPr bwMode="auto">
          <a:xfrm>
            <a:off x="4286250" y="3487738"/>
            <a:ext cx="677863" cy="336550"/>
          </a:xfrm>
          <a:prstGeom prst="rect">
            <a:avLst/>
          </a:prstGeom>
          <a:noFill/>
          <a:ln w="9525">
            <a:noFill/>
            <a:miter lim="800000"/>
            <a:headEnd/>
            <a:tailEnd/>
          </a:ln>
          <a:effectLst/>
        </p:spPr>
        <p:txBody>
          <a:bodyPr wrap="none">
            <a:spAutoFit/>
          </a:bodyPr>
          <a:lstStyle/>
          <a:p>
            <a:pPr eaLnBrk="0" hangingPunct="0"/>
            <a:r>
              <a:rPr lang="en-US" sz="1600" b="1">
                <a:latin typeface="Verdana" pitchFamily="34" charset="0"/>
              </a:rPr>
              <a:t>2002</a:t>
            </a:r>
          </a:p>
        </p:txBody>
      </p:sp>
      <p:grpSp>
        <p:nvGrpSpPr>
          <p:cNvPr id="3" name="Group 6"/>
          <p:cNvGrpSpPr>
            <a:grpSpLocks/>
          </p:cNvGrpSpPr>
          <p:nvPr/>
        </p:nvGrpSpPr>
        <p:grpSpPr bwMode="auto">
          <a:xfrm>
            <a:off x="4930775" y="1477963"/>
            <a:ext cx="3533775" cy="2120900"/>
            <a:chOff x="3494" y="899"/>
            <a:chExt cx="2505" cy="1336"/>
          </a:xfrm>
        </p:grpSpPr>
        <p:sp>
          <p:nvSpPr>
            <p:cNvPr id="364551" name="Freeform 7"/>
            <p:cNvSpPr>
              <a:spLocks/>
            </p:cNvSpPr>
            <p:nvPr/>
          </p:nvSpPr>
          <p:spPr bwMode="auto">
            <a:xfrm>
              <a:off x="4706" y="1005"/>
              <a:ext cx="262" cy="154"/>
            </a:xfrm>
            <a:custGeom>
              <a:avLst/>
              <a:gdLst/>
              <a:ahLst/>
              <a:cxnLst>
                <a:cxn ang="0">
                  <a:pos x="0" y="51"/>
                </a:cxn>
                <a:cxn ang="0">
                  <a:pos x="5" y="0"/>
                </a:cxn>
                <a:cxn ang="0">
                  <a:pos x="44" y="3"/>
                </a:cxn>
                <a:cxn ang="0">
                  <a:pos x="82" y="4"/>
                </a:cxn>
                <a:cxn ang="0">
                  <a:pos x="82" y="5"/>
                </a:cxn>
                <a:cxn ang="0">
                  <a:pos x="83" y="9"/>
                </a:cxn>
                <a:cxn ang="0">
                  <a:pos x="83" y="10"/>
                </a:cxn>
                <a:cxn ang="0">
                  <a:pos x="82" y="13"/>
                </a:cxn>
                <a:cxn ang="0">
                  <a:pos x="82" y="18"/>
                </a:cxn>
                <a:cxn ang="0">
                  <a:pos x="84" y="23"/>
                </a:cxn>
                <a:cxn ang="0">
                  <a:pos x="85" y="25"/>
                </a:cxn>
                <a:cxn ang="0">
                  <a:pos x="86" y="30"/>
                </a:cxn>
                <a:cxn ang="0">
                  <a:pos x="86" y="38"/>
                </a:cxn>
                <a:cxn ang="0">
                  <a:pos x="87" y="40"/>
                </a:cxn>
                <a:cxn ang="0">
                  <a:pos x="87" y="43"/>
                </a:cxn>
                <a:cxn ang="0">
                  <a:pos x="87" y="44"/>
                </a:cxn>
                <a:cxn ang="0">
                  <a:pos x="89" y="51"/>
                </a:cxn>
                <a:cxn ang="0">
                  <a:pos x="89" y="53"/>
                </a:cxn>
                <a:cxn ang="0">
                  <a:pos x="89" y="55"/>
                </a:cxn>
                <a:cxn ang="0">
                  <a:pos x="0" y="51"/>
                </a:cxn>
                <a:cxn ang="0">
                  <a:pos x="0" y="51"/>
                </a:cxn>
              </a:cxnLst>
              <a:rect l="0" t="0" r="r" b="b"/>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lnTo>
                    <a:pt x="0" y="5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2" name="Freeform 8"/>
            <p:cNvSpPr>
              <a:spLocks/>
            </p:cNvSpPr>
            <p:nvPr/>
          </p:nvSpPr>
          <p:spPr bwMode="auto">
            <a:xfrm>
              <a:off x="4695" y="1148"/>
              <a:ext cx="276" cy="179"/>
            </a:xfrm>
            <a:custGeom>
              <a:avLst/>
              <a:gdLst/>
              <a:ahLst/>
              <a:cxnLst>
                <a:cxn ang="0">
                  <a:pos x="0" y="51"/>
                </a:cxn>
                <a:cxn ang="0">
                  <a:pos x="3" y="17"/>
                </a:cxn>
                <a:cxn ang="0">
                  <a:pos x="4" y="0"/>
                </a:cxn>
                <a:cxn ang="0">
                  <a:pos x="93" y="4"/>
                </a:cxn>
                <a:cxn ang="0">
                  <a:pos x="93" y="6"/>
                </a:cxn>
                <a:cxn ang="0">
                  <a:pos x="92" y="7"/>
                </a:cxn>
                <a:cxn ang="0">
                  <a:pos x="90" y="10"/>
                </a:cxn>
                <a:cxn ang="0">
                  <a:pos x="90" y="11"/>
                </a:cxn>
                <a:cxn ang="0">
                  <a:pos x="94" y="15"/>
                </a:cxn>
                <a:cxn ang="0">
                  <a:pos x="94" y="46"/>
                </a:cxn>
                <a:cxn ang="0">
                  <a:pos x="94" y="46"/>
                </a:cxn>
                <a:cxn ang="0">
                  <a:pos x="92" y="46"/>
                </a:cxn>
                <a:cxn ang="0">
                  <a:pos x="93" y="47"/>
                </a:cxn>
                <a:cxn ang="0">
                  <a:pos x="94" y="48"/>
                </a:cxn>
                <a:cxn ang="0">
                  <a:pos x="93" y="50"/>
                </a:cxn>
                <a:cxn ang="0">
                  <a:pos x="94" y="51"/>
                </a:cxn>
                <a:cxn ang="0">
                  <a:pos x="94" y="54"/>
                </a:cxn>
                <a:cxn ang="0">
                  <a:pos x="93" y="54"/>
                </a:cxn>
                <a:cxn ang="0">
                  <a:pos x="94" y="56"/>
                </a:cxn>
                <a:cxn ang="0">
                  <a:pos x="92" y="59"/>
                </a:cxn>
                <a:cxn ang="0">
                  <a:pos x="94" y="62"/>
                </a:cxn>
                <a:cxn ang="0">
                  <a:pos x="94" y="64"/>
                </a:cxn>
                <a:cxn ang="0">
                  <a:pos x="94" y="64"/>
                </a:cxn>
                <a:cxn ang="0">
                  <a:pos x="91" y="62"/>
                </a:cxn>
                <a:cxn ang="0">
                  <a:pos x="86" y="59"/>
                </a:cxn>
                <a:cxn ang="0">
                  <a:pos x="84" y="58"/>
                </a:cxn>
                <a:cxn ang="0">
                  <a:pos x="82" y="58"/>
                </a:cxn>
                <a:cxn ang="0">
                  <a:pos x="80" y="60"/>
                </a:cxn>
                <a:cxn ang="0">
                  <a:pos x="79" y="60"/>
                </a:cxn>
                <a:cxn ang="0">
                  <a:pos x="77" y="60"/>
                </a:cxn>
                <a:cxn ang="0">
                  <a:pos x="76" y="57"/>
                </a:cxn>
                <a:cxn ang="0">
                  <a:pos x="75" y="56"/>
                </a:cxn>
                <a:cxn ang="0">
                  <a:pos x="73" y="57"/>
                </a:cxn>
                <a:cxn ang="0">
                  <a:pos x="71" y="57"/>
                </a:cxn>
                <a:cxn ang="0">
                  <a:pos x="69" y="54"/>
                </a:cxn>
                <a:cxn ang="0">
                  <a:pos x="0" y="51"/>
                </a:cxn>
                <a:cxn ang="0">
                  <a:pos x="0" y="51"/>
                </a:cxn>
              </a:cxnLst>
              <a:rect l="0" t="0" r="r" b="b"/>
              <a:pathLst>
                <a:path w="94" h="64">
                  <a:moveTo>
                    <a:pt x="0" y="51"/>
                  </a:moveTo>
                  <a:lnTo>
                    <a:pt x="3" y="17"/>
                  </a:lnTo>
                  <a:lnTo>
                    <a:pt x="4" y="0"/>
                  </a:lnTo>
                  <a:lnTo>
                    <a:pt x="93" y="4"/>
                  </a:lnTo>
                  <a:lnTo>
                    <a:pt x="93" y="6"/>
                  </a:lnTo>
                  <a:lnTo>
                    <a:pt x="92" y="7"/>
                  </a:lnTo>
                  <a:lnTo>
                    <a:pt x="90" y="10"/>
                  </a:lnTo>
                  <a:lnTo>
                    <a:pt x="90" y="11"/>
                  </a:lnTo>
                  <a:lnTo>
                    <a:pt x="94" y="15"/>
                  </a:lnTo>
                  <a:lnTo>
                    <a:pt x="94" y="46"/>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lnTo>
                    <a:pt x="0" y="5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53" name="Freeform 9"/>
            <p:cNvSpPr>
              <a:spLocks/>
            </p:cNvSpPr>
            <p:nvPr/>
          </p:nvSpPr>
          <p:spPr bwMode="auto">
            <a:xfrm>
              <a:off x="4686" y="1290"/>
              <a:ext cx="326" cy="154"/>
            </a:xfrm>
            <a:custGeom>
              <a:avLst/>
              <a:gdLst/>
              <a:ahLst/>
              <a:cxnLst>
                <a:cxn ang="0">
                  <a:pos x="0" y="34"/>
                </a:cxn>
                <a:cxn ang="0">
                  <a:pos x="3" y="0"/>
                </a:cxn>
                <a:cxn ang="0">
                  <a:pos x="72" y="3"/>
                </a:cxn>
                <a:cxn ang="0">
                  <a:pos x="74" y="6"/>
                </a:cxn>
                <a:cxn ang="0">
                  <a:pos x="76" y="6"/>
                </a:cxn>
                <a:cxn ang="0">
                  <a:pos x="78" y="5"/>
                </a:cxn>
                <a:cxn ang="0">
                  <a:pos x="79" y="6"/>
                </a:cxn>
                <a:cxn ang="0">
                  <a:pos x="80" y="9"/>
                </a:cxn>
                <a:cxn ang="0">
                  <a:pos x="82" y="9"/>
                </a:cxn>
                <a:cxn ang="0">
                  <a:pos x="83" y="9"/>
                </a:cxn>
                <a:cxn ang="0">
                  <a:pos x="85" y="7"/>
                </a:cxn>
                <a:cxn ang="0">
                  <a:pos x="87" y="7"/>
                </a:cxn>
                <a:cxn ang="0">
                  <a:pos x="89" y="8"/>
                </a:cxn>
                <a:cxn ang="0">
                  <a:pos x="94" y="11"/>
                </a:cxn>
                <a:cxn ang="0">
                  <a:pos x="97" y="13"/>
                </a:cxn>
                <a:cxn ang="0">
                  <a:pos x="97" y="15"/>
                </a:cxn>
                <a:cxn ang="0">
                  <a:pos x="99" y="16"/>
                </a:cxn>
                <a:cxn ang="0">
                  <a:pos x="99" y="17"/>
                </a:cxn>
                <a:cxn ang="0">
                  <a:pos x="98" y="19"/>
                </a:cxn>
                <a:cxn ang="0">
                  <a:pos x="99" y="21"/>
                </a:cxn>
                <a:cxn ang="0">
                  <a:pos x="100" y="24"/>
                </a:cxn>
                <a:cxn ang="0">
                  <a:pos x="101" y="25"/>
                </a:cxn>
                <a:cxn ang="0">
                  <a:pos x="101" y="26"/>
                </a:cxn>
                <a:cxn ang="0">
                  <a:pos x="101" y="28"/>
                </a:cxn>
                <a:cxn ang="0">
                  <a:pos x="103" y="29"/>
                </a:cxn>
                <a:cxn ang="0">
                  <a:pos x="104" y="30"/>
                </a:cxn>
                <a:cxn ang="0">
                  <a:pos x="103" y="32"/>
                </a:cxn>
                <a:cxn ang="0">
                  <a:pos x="103" y="34"/>
                </a:cxn>
                <a:cxn ang="0">
                  <a:pos x="105" y="35"/>
                </a:cxn>
                <a:cxn ang="0">
                  <a:pos x="105" y="37"/>
                </a:cxn>
                <a:cxn ang="0">
                  <a:pos x="104" y="38"/>
                </a:cxn>
                <a:cxn ang="0">
                  <a:pos x="105" y="39"/>
                </a:cxn>
                <a:cxn ang="0">
                  <a:pos x="106" y="41"/>
                </a:cxn>
                <a:cxn ang="0">
                  <a:pos x="105" y="42"/>
                </a:cxn>
                <a:cxn ang="0">
                  <a:pos x="106" y="44"/>
                </a:cxn>
                <a:cxn ang="0">
                  <a:pos x="106" y="45"/>
                </a:cxn>
                <a:cxn ang="0">
                  <a:pos x="107" y="46"/>
                </a:cxn>
                <a:cxn ang="0">
                  <a:pos x="108" y="48"/>
                </a:cxn>
                <a:cxn ang="0">
                  <a:pos x="109" y="50"/>
                </a:cxn>
                <a:cxn ang="0">
                  <a:pos x="111" y="52"/>
                </a:cxn>
                <a:cxn ang="0">
                  <a:pos x="111" y="53"/>
                </a:cxn>
                <a:cxn ang="0">
                  <a:pos x="111" y="54"/>
                </a:cxn>
                <a:cxn ang="0">
                  <a:pos x="111" y="55"/>
                </a:cxn>
                <a:cxn ang="0">
                  <a:pos x="25" y="53"/>
                </a:cxn>
                <a:cxn ang="0">
                  <a:pos x="26" y="36"/>
                </a:cxn>
                <a:cxn ang="0">
                  <a:pos x="0" y="34"/>
                </a:cxn>
                <a:cxn ang="0">
                  <a:pos x="0" y="34"/>
                </a:cxn>
              </a:cxnLst>
              <a:rect l="0" t="0" r="r" b="b"/>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lnTo>
                    <a:pt x="0" y="34"/>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4" name="Freeform 10"/>
            <p:cNvSpPr>
              <a:spLocks/>
            </p:cNvSpPr>
            <p:nvPr/>
          </p:nvSpPr>
          <p:spPr bwMode="auto">
            <a:xfrm>
              <a:off x="4751" y="1438"/>
              <a:ext cx="293" cy="149"/>
            </a:xfrm>
            <a:custGeom>
              <a:avLst/>
              <a:gdLst/>
              <a:ahLst/>
              <a:cxnLst>
                <a:cxn ang="0">
                  <a:pos x="3" y="0"/>
                </a:cxn>
                <a:cxn ang="0">
                  <a:pos x="89" y="2"/>
                </a:cxn>
                <a:cxn ang="0">
                  <a:pos x="95" y="6"/>
                </a:cxn>
                <a:cxn ang="0">
                  <a:pos x="93" y="8"/>
                </a:cxn>
                <a:cxn ang="0">
                  <a:pos x="93" y="10"/>
                </a:cxn>
                <a:cxn ang="0">
                  <a:pos x="94" y="12"/>
                </a:cxn>
                <a:cxn ang="0">
                  <a:pos x="95" y="12"/>
                </a:cxn>
                <a:cxn ang="0">
                  <a:pos x="96" y="15"/>
                </a:cxn>
                <a:cxn ang="0">
                  <a:pos x="97" y="16"/>
                </a:cxn>
                <a:cxn ang="0">
                  <a:pos x="99" y="16"/>
                </a:cxn>
                <a:cxn ang="0">
                  <a:pos x="99" y="17"/>
                </a:cxn>
                <a:cxn ang="0">
                  <a:pos x="100" y="53"/>
                </a:cxn>
                <a:cxn ang="0">
                  <a:pos x="0" y="51"/>
                </a:cxn>
                <a:cxn ang="0">
                  <a:pos x="3" y="0"/>
                </a:cxn>
                <a:cxn ang="0">
                  <a:pos x="3" y="0"/>
                </a:cxn>
              </a:cxnLst>
              <a:rect l="0" t="0" r="r" b="b"/>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lnTo>
                    <a:pt x="3"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5" name="Freeform 11"/>
            <p:cNvSpPr>
              <a:spLocks/>
            </p:cNvSpPr>
            <p:nvPr/>
          </p:nvSpPr>
          <p:spPr bwMode="auto">
            <a:xfrm>
              <a:off x="4709" y="1578"/>
              <a:ext cx="341" cy="168"/>
            </a:xfrm>
            <a:custGeom>
              <a:avLst/>
              <a:gdLst/>
              <a:ahLst/>
              <a:cxnLst>
                <a:cxn ang="0">
                  <a:pos x="14" y="1"/>
                </a:cxn>
                <a:cxn ang="0">
                  <a:pos x="0" y="9"/>
                </a:cxn>
                <a:cxn ang="0">
                  <a:pos x="40" y="44"/>
                </a:cxn>
                <a:cxn ang="0">
                  <a:pos x="42" y="45"/>
                </a:cxn>
                <a:cxn ang="0">
                  <a:pos x="45" y="48"/>
                </a:cxn>
                <a:cxn ang="0">
                  <a:pos x="48" y="47"/>
                </a:cxn>
                <a:cxn ang="0">
                  <a:pos x="50" y="48"/>
                </a:cxn>
                <a:cxn ang="0">
                  <a:pos x="51" y="50"/>
                </a:cxn>
                <a:cxn ang="0">
                  <a:pos x="55" y="51"/>
                </a:cxn>
                <a:cxn ang="0">
                  <a:pos x="57" y="52"/>
                </a:cxn>
                <a:cxn ang="0">
                  <a:pos x="59" y="51"/>
                </a:cxn>
                <a:cxn ang="0">
                  <a:pos x="61" y="53"/>
                </a:cxn>
                <a:cxn ang="0">
                  <a:pos x="65" y="53"/>
                </a:cxn>
                <a:cxn ang="0">
                  <a:pos x="67" y="55"/>
                </a:cxn>
                <a:cxn ang="0">
                  <a:pos x="68" y="57"/>
                </a:cxn>
                <a:cxn ang="0">
                  <a:pos x="71" y="56"/>
                </a:cxn>
                <a:cxn ang="0">
                  <a:pos x="75" y="58"/>
                </a:cxn>
                <a:cxn ang="0">
                  <a:pos x="77" y="57"/>
                </a:cxn>
                <a:cxn ang="0">
                  <a:pos x="79" y="57"/>
                </a:cxn>
                <a:cxn ang="0">
                  <a:pos x="79" y="60"/>
                </a:cxn>
                <a:cxn ang="0">
                  <a:pos x="80" y="58"/>
                </a:cxn>
                <a:cxn ang="0">
                  <a:pos x="82" y="56"/>
                </a:cxn>
                <a:cxn ang="0">
                  <a:pos x="83" y="57"/>
                </a:cxn>
                <a:cxn ang="0">
                  <a:pos x="85" y="58"/>
                </a:cxn>
                <a:cxn ang="0">
                  <a:pos x="87" y="57"/>
                </a:cxn>
                <a:cxn ang="0">
                  <a:pos x="87" y="58"/>
                </a:cxn>
                <a:cxn ang="0">
                  <a:pos x="90" y="60"/>
                </a:cxn>
                <a:cxn ang="0">
                  <a:pos x="93" y="58"/>
                </a:cxn>
                <a:cxn ang="0">
                  <a:pos x="99" y="56"/>
                </a:cxn>
                <a:cxn ang="0">
                  <a:pos x="101" y="56"/>
                </a:cxn>
                <a:cxn ang="0">
                  <a:pos x="106" y="56"/>
                </a:cxn>
                <a:cxn ang="0">
                  <a:pos x="113" y="59"/>
                </a:cxn>
                <a:cxn ang="0">
                  <a:pos x="115" y="60"/>
                </a:cxn>
                <a:cxn ang="0">
                  <a:pos x="116" y="31"/>
                </a:cxn>
                <a:cxn ang="0">
                  <a:pos x="114" y="3"/>
                </a:cxn>
              </a:cxnLst>
              <a:rect l="0" t="0" r="r" b="b"/>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8"/>
                  </a:lnTo>
                  <a:lnTo>
                    <a:pt x="50" y="49"/>
                  </a:lnTo>
                  <a:lnTo>
                    <a:pt x="51" y="50"/>
                  </a:lnTo>
                  <a:lnTo>
                    <a:pt x="51" y="51"/>
                  </a:lnTo>
                  <a:lnTo>
                    <a:pt x="55" y="51"/>
                  </a:lnTo>
                  <a:lnTo>
                    <a:pt x="57" y="52"/>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2" y="56"/>
                  </a:lnTo>
                  <a:lnTo>
                    <a:pt x="83" y="57"/>
                  </a:lnTo>
                  <a:lnTo>
                    <a:pt x="84" y="58"/>
                  </a:lnTo>
                  <a:lnTo>
                    <a:pt x="85" y="58"/>
                  </a:lnTo>
                  <a:lnTo>
                    <a:pt x="85" y="57"/>
                  </a:lnTo>
                  <a:lnTo>
                    <a:pt x="87"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lnTo>
                    <a:pt x="114"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56" name="Freeform 12"/>
            <p:cNvSpPr>
              <a:spLocks/>
            </p:cNvSpPr>
            <p:nvPr/>
          </p:nvSpPr>
          <p:spPr bwMode="auto">
            <a:xfrm>
              <a:off x="4965" y="1271"/>
              <a:ext cx="241" cy="151"/>
            </a:xfrm>
            <a:custGeom>
              <a:avLst/>
              <a:gdLst/>
              <a:ahLst/>
              <a:cxnLst>
                <a:cxn ang="0">
                  <a:pos x="66" y="0"/>
                </a:cxn>
                <a:cxn ang="0">
                  <a:pos x="68" y="4"/>
                </a:cxn>
                <a:cxn ang="0">
                  <a:pos x="67" y="6"/>
                </a:cxn>
                <a:cxn ang="0">
                  <a:pos x="69" y="13"/>
                </a:cxn>
                <a:cxn ang="0">
                  <a:pos x="74" y="16"/>
                </a:cxn>
                <a:cxn ang="0">
                  <a:pos x="75" y="18"/>
                </a:cxn>
                <a:cxn ang="0">
                  <a:pos x="78" y="21"/>
                </a:cxn>
                <a:cxn ang="0">
                  <a:pos x="82" y="26"/>
                </a:cxn>
                <a:cxn ang="0">
                  <a:pos x="80" y="29"/>
                </a:cxn>
                <a:cxn ang="0">
                  <a:pos x="80" y="31"/>
                </a:cxn>
                <a:cxn ang="0">
                  <a:pos x="75" y="34"/>
                </a:cxn>
                <a:cxn ang="0">
                  <a:pos x="72" y="35"/>
                </a:cxn>
                <a:cxn ang="0">
                  <a:pos x="70" y="38"/>
                </a:cxn>
                <a:cxn ang="0">
                  <a:pos x="72" y="41"/>
                </a:cxn>
                <a:cxn ang="0">
                  <a:pos x="72" y="44"/>
                </a:cxn>
                <a:cxn ang="0">
                  <a:pos x="68" y="50"/>
                </a:cxn>
                <a:cxn ang="0">
                  <a:pos x="67" y="53"/>
                </a:cxn>
                <a:cxn ang="0">
                  <a:pos x="63" y="50"/>
                </a:cxn>
                <a:cxn ang="0">
                  <a:pos x="11" y="51"/>
                </a:cxn>
                <a:cxn ang="0">
                  <a:pos x="11" y="48"/>
                </a:cxn>
                <a:cxn ang="0">
                  <a:pos x="9" y="45"/>
                </a:cxn>
                <a:cxn ang="0">
                  <a:pos x="10" y="42"/>
                </a:cxn>
                <a:cxn ang="0">
                  <a:pos x="8" y="39"/>
                </a:cxn>
                <a:cxn ang="0">
                  <a:pos x="8" y="36"/>
                </a:cxn>
                <a:cxn ang="0">
                  <a:pos x="6" y="33"/>
                </a:cxn>
                <a:cxn ang="0">
                  <a:pos x="5" y="31"/>
                </a:cxn>
                <a:cxn ang="0">
                  <a:pos x="3" y="26"/>
                </a:cxn>
                <a:cxn ang="0">
                  <a:pos x="4" y="23"/>
                </a:cxn>
                <a:cxn ang="0">
                  <a:pos x="2" y="20"/>
                </a:cxn>
                <a:cxn ang="0">
                  <a:pos x="2" y="18"/>
                </a:cxn>
                <a:cxn ang="0">
                  <a:pos x="2" y="12"/>
                </a:cxn>
                <a:cxn ang="0">
                  <a:pos x="2" y="10"/>
                </a:cxn>
                <a:cxn ang="0">
                  <a:pos x="1" y="6"/>
                </a:cxn>
                <a:cxn ang="0">
                  <a:pos x="1" y="3"/>
                </a:cxn>
                <a:cxn ang="0">
                  <a:pos x="2" y="2"/>
                </a:cxn>
                <a:cxn ang="0">
                  <a:pos x="2" y="2"/>
                </a:cxn>
              </a:cxnLst>
              <a:rect l="0" t="0" r="r" b="b"/>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20"/>
                  </a:lnTo>
                  <a:lnTo>
                    <a:pt x="2" y="18"/>
                  </a:lnTo>
                  <a:lnTo>
                    <a:pt x="0" y="15"/>
                  </a:lnTo>
                  <a:lnTo>
                    <a:pt x="2" y="12"/>
                  </a:lnTo>
                  <a:lnTo>
                    <a:pt x="1" y="10"/>
                  </a:lnTo>
                  <a:lnTo>
                    <a:pt x="2" y="10"/>
                  </a:lnTo>
                  <a:lnTo>
                    <a:pt x="2" y="7"/>
                  </a:lnTo>
                  <a:lnTo>
                    <a:pt x="1" y="6"/>
                  </a:lnTo>
                  <a:lnTo>
                    <a:pt x="2" y="4"/>
                  </a:lnTo>
                  <a:lnTo>
                    <a:pt x="1" y="3"/>
                  </a:lnTo>
                  <a:lnTo>
                    <a:pt x="0" y="2"/>
                  </a:lnTo>
                  <a:lnTo>
                    <a:pt x="2" y="2"/>
                  </a:lnTo>
                  <a:lnTo>
                    <a:pt x="2" y="2"/>
                  </a:lnTo>
                  <a:lnTo>
                    <a:pt x="2" y="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7" name="Freeform 13"/>
            <p:cNvSpPr>
              <a:spLocks/>
            </p:cNvSpPr>
            <p:nvPr/>
          </p:nvSpPr>
          <p:spPr bwMode="auto">
            <a:xfrm>
              <a:off x="4998" y="1411"/>
              <a:ext cx="264" cy="218"/>
            </a:xfrm>
            <a:custGeom>
              <a:avLst/>
              <a:gdLst/>
              <a:ahLst/>
              <a:cxnLst>
                <a:cxn ang="0">
                  <a:pos x="76" y="69"/>
                </a:cxn>
                <a:cxn ang="0">
                  <a:pos x="77" y="71"/>
                </a:cxn>
                <a:cxn ang="0">
                  <a:pos x="77" y="74"/>
                </a:cxn>
                <a:cxn ang="0">
                  <a:pos x="74" y="77"/>
                </a:cxn>
                <a:cxn ang="0">
                  <a:pos x="83" y="78"/>
                </a:cxn>
                <a:cxn ang="0">
                  <a:pos x="83" y="74"/>
                </a:cxn>
                <a:cxn ang="0">
                  <a:pos x="85" y="69"/>
                </a:cxn>
                <a:cxn ang="0">
                  <a:pos x="88" y="67"/>
                </a:cxn>
                <a:cxn ang="0">
                  <a:pos x="89" y="67"/>
                </a:cxn>
                <a:cxn ang="0">
                  <a:pos x="90" y="61"/>
                </a:cxn>
                <a:cxn ang="0">
                  <a:pos x="89" y="60"/>
                </a:cxn>
                <a:cxn ang="0">
                  <a:pos x="88" y="59"/>
                </a:cxn>
                <a:cxn ang="0">
                  <a:pos x="87" y="60"/>
                </a:cxn>
                <a:cxn ang="0">
                  <a:pos x="84" y="56"/>
                </a:cxn>
                <a:cxn ang="0">
                  <a:pos x="85" y="54"/>
                </a:cxn>
                <a:cxn ang="0">
                  <a:pos x="84" y="52"/>
                </a:cxn>
                <a:cxn ang="0">
                  <a:pos x="79" y="46"/>
                </a:cxn>
                <a:cxn ang="0">
                  <a:pos x="74" y="43"/>
                </a:cxn>
                <a:cxn ang="0">
                  <a:pos x="71" y="38"/>
                </a:cxn>
                <a:cxn ang="0">
                  <a:pos x="74" y="34"/>
                </a:cxn>
                <a:cxn ang="0">
                  <a:pos x="74" y="30"/>
                </a:cxn>
                <a:cxn ang="0">
                  <a:pos x="70" y="27"/>
                </a:cxn>
                <a:cxn ang="0">
                  <a:pos x="68" y="29"/>
                </a:cxn>
                <a:cxn ang="0">
                  <a:pos x="65" y="22"/>
                </a:cxn>
                <a:cxn ang="0">
                  <a:pos x="60" y="18"/>
                </a:cxn>
                <a:cxn ang="0">
                  <a:pos x="56" y="13"/>
                </a:cxn>
                <a:cxn ang="0">
                  <a:pos x="55" y="6"/>
                </a:cxn>
                <a:cxn ang="0">
                  <a:pos x="55" y="4"/>
                </a:cxn>
                <a:cxn ang="0">
                  <a:pos x="0" y="2"/>
                </a:cxn>
                <a:cxn ang="0">
                  <a:pos x="2" y="5"/>
                </a:cxn>
                <a:cxn ang="0">
                  <a:pos x="5" y="9"/>
                </a:cxn>
                <a:cxn ang="0">
                  <a:pos x="5" y="11"/>
                </a:cxn>
                <a:cxn ang="0">
                  <a:pos x="11" y="16"/>
                </a:cxn>
                <a:cxn ang="0">
                  <a:pos x="9" y="20"/>
                </a:cxn>
                <a:cxn ang="0">
                  <a:pos x="11" y="22"/>
                </a:cxn>
                <a:cxn ang="0">
                  <a:pos x="13" y="26"/>
                </a:cxn>
                <a:cxn ang="0">
                  <a:pos x="15" y="27"/>
                </a:cxn>
                <a:cxn ang="0">
                  <a:pos x="16" y="72"/>
                </a:cxn>
              </a:cxnLst>
              <a:rect l="0" t="0" r="r" b="b"/>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8" y="67"/>
                  </a:lnTo>
                  <a:lnTo>
                    <a:pt x="89" y="67"/>
                  </a:lnTo>
                  <a:lnTo>
                    <a:pt x="90" y="62"/>
                  </a:lnTo>
                  <a:lnTo>
                    <a:pt x="90" y="61"/>
                  </a:lnTo>
                  <a:lnTo>
                    <a:pt x="89" y="60"/>
                  </a:lnTo>
                  <a:lnTo>
                    <a:pt x="89" y="60"/>
                  </a:lnTo>
                  <a:lnTo>
                    <a:pt x="89" y="60"/>
                  </a:lnTo>
                  <a:lnTo>
                    <a:pt x="88" y="59"/>
                  </a:lnTo>
                  <a:lnTo>
                    <a:pt x="87" y="59"/>
                  </a:lnTo>
                  <a:lnTo>
                    <a:pt x="87" y="60"/>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lnTo>
                    <a:pt x="16" y="7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8" name="Freeform 14"/>
            <p:cNvSpPr>
              <a:spLocks/>
            </p:cNvSpPr>
            <p:nvPr/>
          </p:nvSpPr>
          <p:spPr bwMode="auto">
            <a:xfrm>
              <a:off x="5097" y="1106"/>
              <a:ext cx="209" cy="213"/>
            </a:xfrm>
            <a:custGeom>
              <a:avLst/>
              <a:gdLst/>
              <a:ahLst/>
              <a:cxnLst>
                <a:cxn ang="0">
                  <a:pos x="29" y="75"/>
                </a:cxn>
                <a:cxn ang="0">
                  <a:pos x="24" y="72"/>
                </a:cxn>
                <a:cxn ang="0">
                  <a:pos x="22" y="65"/>
                </a:cxn>
                <a:cxn ang="0">
                  <a:pos x="23" y="63"/>
                </a:cxn>
                <a:cxn ang="0">
                  <a:pos x="21" y="59"/>
                </a:cxn>
                <a:cxn ang="0">
                  <a:pos x="21" y="54"/>
                </a:cxn>
                <a:cxn ang="0">
                  <a:pos x="17" y="50"/>
                </a:cxn>
                <a:cxn ang="0">
                  <a:pos x="12" y="45"/>
                </a:cxn>
                <a:cxn ang="0">
                  <a:pos x="8" y="43"/>
                </a:cxn>
                <a:cxn ang="0">
                  <a:pos x="7" y="42"/>
                </a:cxn>
                <a:cxn ang="0">
                  <a:pos x="3" y="41"/>
                </a:cxn>
                <a:cxn ang="0">
                  <a:pos x="1" y="39"/>
                </a:cxn>
                <a:cxn ang="0">
                  <a:pos x="2" y="31"/>
                </a:cxn>
                <a:cxn ang="0">
                  <a:pos x="3" y="28"/>
                </a:cxn>
                <a:cxn ang="0">
                  <a:pos x="0" y="25"/>
                </a:cxn>
                <a:cxn ang="0">
                  <a:pos x="1" y="22"/>
                </a:cxn>
                <a:cxn ang="0">
                  <a:pos x="5" y="17"/>
                </a:cxn>
                <a:cxn ang="0">
                  <a:pos x="7" y="16"/>
                </a:cxn>
                <a:cxn ang="0">
                  <a:pos x="7" y="6"/>
                </a:cxn>
                <a:cxn ang="0">
                  <a:pos x="9" y="5"/>
                </a:cxn>
                <a:cxn ang="0">
                  <a:pos x="13" y="5"/>
                </a:cxn>
                <a:cxn ang="0">
                  <a:pos x="22" y="1"/>
                </a:cxn>
                <a:cxn ang="0">
                  <a:pos x="24" y="1"/>
                </a:cxn>
                <a:cxn ang="0">
                  <a:pos x="23" y="3"/>
                </a:cxn>
                <a:cxn ang="0">
                  <a:pos x="22" y="6"/>
                </a:cxn>
                <a:cxn ang="0">
                  <a:pos x="26" y="5"/>
                </a:cxn>
                <a:cxn ang="0">
                  <a:pos x="28" y="6"/>
                </a:cxn>
                <a:cxn ang="0">
                  <a:pos x="31" y="8"/>
                </a:cxn>
                <a:cxn ang="0">
                  <a:pos x="32" y="10"/>
                </a:cxn>
                <a:cxn ang="0">
                  <a:pos x="44" y="13"/>
                </a:cxn>
                <a:cxn ang="0">
                  <a:pos x="48" y="15"/>
                </a:cxn>
                <a:cxn ang="0">
                  <a:pos x="50" y="15"/>
                </a:cxn>
                <a:cxn ang="0">
                  <a:pos x="51" y="15"/>
                </a:cxn>
                <a:cxn ang="0">
                  <a:pos x="56" y="16"/>
                </a:cxn>
                <a:cxn ang="0">
                  <a:pos x="56" y="17"/>
                </a:cxn>
                <a:cxn ang="0">
                  <a:pos x="58" y="18"/>
                </a:cxn>
                <a:cxn ang="0">
                  <a:pos x="61" y="21"/>
                </a:cxn>
                <a:cxn ang="0">
                  <a:pos x="60" y="25"/>
                </a:cxn>
                <a:cxn ang="0">
                  <a:pos x="63" y="25"/>
                </a:cxn>
                <a:cxn ang="0">
                  <a:pos x="62" y="27"/>
                </a:cxn>
                <a:cxn ang="0">
                  <a:pos x="64" y="30"/>
                </a:cxn>
                <a:cxn ang="0">
                  <a:pos x="61" y="33"/>
                </a:cxn>
                <a:cxn ang="0">
                  <a:pos x="59" y="38"/>
                </a:cxn>
                <a:cxn ang="0">
                  <a:pos x="59" y="39"/>
                </a:cxn>
                <a:cxn ang="0">
                  <a:pos x="63" y="35"/>
                </a:cxn>
                <a:cxn ang="0">
                  <a:pos x="66" y="33"/>
                </a:cxn>
                <a:cxn ang="0">
                  <a:pos x="68" y="31"/>
                </a:cxn>
                <a:cxn ang="0">
                  <a:pos x="68" y="28"/>
                </a:cxn>
                <a:cxn ang="0">
                  <a:pos x="69" y="27"/>
                </a:cxn>
                <a:cxn ang="0">
                  <a:pos x="70" y="25"/>
                </a:cxn>
                <a:cxn ang="0">
                  <a:pos x="71" y="26"/>
                </a:cxn>
                <a:cxn ang="0">
                  <a:pos x="69" y="33"/>
                </a:cxn>
                <a:cxn ang="0">
                  <a:pos x="68" y="35"/>
                </a:cxn>
                <a:cxn ang="0">
                  <a:pos x="66" y="40"/>
                </a:cxn>
                <a:cxn ang="0">
                  <a:pos x="66" y="45"/>
                </a:cxn>
                <a:cxn ang="0">
                  <a:pos x="64" y="47"/>
                </a:cxn>
                <a:cxn ang="0">
                  <a:pos x="65" y="54"/>
                </a:cxn>
                <a:cxn ang="0">
                  <a:pos x="63" y="59"/>
                </a:cxn>
                <a:cxn ang="0">
                  <a:pos x="65" y="70"/>
                </a:cxn>
                <a:cxn ang="0">
                  <a:pos x="65" y="71"/>
                </a:cxn>
                <a:cxn ang="0">
                  <a:pos x="65" y="74"/>
                </a:cxn>
                <a:cxn ang="0">
                  <a:pos x="30" y="76"/>
                </a:cxn>
              </a:cxnLst>
              <a:rect l="0" t="0" r="r" b="b"/>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0" y="15"/>
                  </a:lnTo>
                  <a:lnTo>
                    <a:pt x="51" y="15"/>
                  </a:lnTo>
                  <a:lnTo>
                    <a:pt x="51" y="15"/>
                  </a:lnTo>
                  <a:lnTo>
                    <a:pt x="54" y="15"/>
                  </a:lnTo>
                  <a:lnTo>
                    <a:pt x="56" y="16"/>
                  </a:lnTo>
                  <a:lnTo>
                    <a:pt x="57" y="17"/>
                  </a:lnTo>
                  <a:lnTo>
                    <a:pt x="56" y="17"/>
                  </a:lnTo>
                  <a:lnTo>
                    <a:pt x="56" y="18"/>
                  </a:lnTo>
                  <a:lnTo>
                    <a:pt x="58" y="18"/>
                  </a:lnTo>
                  <a:lnTo>
                    <a:pt x="60" y="19"/>
                  </a:lnTo>
                  <a:lnTo>
                    <a:pt x="61" y="21"/>
                  </a:lnTo>
                  <a:lnTo>
                    <a:pt x="60" y="25"/>
                  </a:lnTo>
                  <a:lnTo>
                    <a:pt x="60" y="25"/>
                  </a:lnTo>
                  <a:lnTo>
                    <a:pt x="62" y="25"/>
                  </a:lnTo>
                  <a:lnTo>
                    <a:pt x="63" y="25"/>
                  </a:lnTo>
                  <a:lnTo>
                    <a:pt x="62" y="26"/>
                  </a:lnTo>
                  <a:lnTo>
                    <a:pt x="62" y="27"/>
                  </a:lnTo>
                  <a:lnTo>
                    <a:pt x="62" y="28"/>
                  </a:lnTo>
                  <a:lnTo>
                    <a:pt x="64" y="30"/>
                  </a:lnTo>
                  <a:lnTo>
                    <a:pt x="64" y="30"/>
                  </a:lnTo>
                  <a:lnTo>
                    <a:pt x="61" y="33"/>
                  </a:lnTo>
                  <a:lnTo>
                    <a:pt x="60" y="36"/>
                  </a:lnTo>
                  <a:lnTo>
                    <a:pt x="59" y="38"/>
                  </a:lnTo>
                  <a:lnTo>
                    <a:pt x="59" y="39"/>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0"/>
                  </a:lnTo>
                  <a:lnTo>
                    <a:pt x="65" y="71"/>
                  </a:lnTo>
                  <a:lnTo>
                    <a:pt x="65" y="72"/>
                  </a:lnTo>
                  <a:lnTo>
                    <a:pt x="65" y="74"/>
                  </a:lnTo>
                  <a:lnTo>
                    <a:pt x="30" y="76"/>
                  </a:lnTo>
                  <a:lnTo>
                    <a:pt x="30" y="76"/>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59" name="Freeform 15"/>
            <p:cNvSpPr>
              <a:spLocks/>
            </p:cNvSpPr>
            <p:nvPr/>
          </p:nvSpPr>
          <p:spPr bwMode="auto">
            <a:xfrm>
              <a:off x="5247" y="1461"/>
              <a:ext cx="292" cy="142"/>
            </a:xfrm>
            <a:custGeom>
              <a:avLst/>
              <a:gdLst/>
              <a:ahLst/>
              <a:cxnLst>
                <a:cxn ang="0">
                  <a:pos x="20" y="49"/>
                </a:cxn>
                <a:cxn ang="0">
                  <a:pos x="19" y="47"/>
                </a:cxn>
                <a:cxn ang="0">
                  <a:pos x="22" y="47"/>
                </a:cxn>
                <a:cxn ang="0">
                  <a:pos x="80" y="41"/>
                </a:cxn>
                <a:cxn ang="0">
                  <a:pos x="85" y="38"/>
                </a:cxn>
                <a:cxn ang="0">
                  <a:pos x="89" y="35"/>
                </a:cxn>
                <a:cxn ang="0">
                  <a:pos x="89" y="33"/>
                </a:cxn>
                <a:cxn ang="0">
                  <a:pos x="90" y="31"/>
                </a:cxn>
                <a:cxn ang="0">
                  <a:pos x="99" y="23"/>
                </a:cxn>
                <a:cxn ang="0">
                  <a:pos x="98" y="22"/>
                </a:cxn>
                <a:cxn ang="0">
                  <a:pos x="97" y="21"/>
                </a:cxn>
                <a:cxn ang="0">
                  <a:pos x="95" y="20"/>
                </a:cxn>
                <a:cxn ang="0">
                  <a:pos x="94" y="20"/>
                </a:cxn>
                <a:cxn ang="0">
                  <a:pos x="90" y="14"/>
                </a:cxn>
                <a:cxn ang="0">
                  <a:pos x="89" y="12"/>
                </a:cxn>
                <a:cxn ang="0">
                  <a:pos x="89" y="8"/>
                </a:cxn>
                <a:cxn ang="0">
                  <a:pos x="87" y="7"/>
                </a:cxn>
                <a:cxn ang="0">
                  <a:pos x="84" y="4"/>
                </a:cxn>
                <a:cxn ang="0">
                  <a:pos x="82" y="4"/>
                </a:cxn>
                <a:cxn ang="0">
                  <a:pos x="81" y="6"/>
                </a:cxn>
                <a:cxn ang="0">
                  <a:pos x="78" y="6"/>
                </a:cxn>
                <a:cxn ang="0">
                  <a:pos x="75" y="6"/>
                </a:cxn>
                <a:cxn ang="0">
                  <a:pos x="71" y="5"/>
                </a:cxn>
                <a:cxn ang="0">
                  <a:pos x="66" y="4"/>
                </a:cxn>
                <a:cxn ang="0">
                  <a:pos x="63" y="0"/>
                </a:cxn>
                <a:cxn ang="0">
                  <a:pos x="61" y="1"/>
                </a:cxn>
                <a:cxn ang="0">
                  <a:pos x="58" y="0"/>
                </a:cxn>
                <a:cxn ang="0">
                  <a:pos x="58" y="2"/>
                </a:cxn>
                <a:cxn ang="0">
                  <a:pos x="58" y="6"/>
                </a:cxn>
                <a:cxn ang="0">
                  <a:pos x="55" y="8"/>
                </a:cxn>
                <a:cxn ang="0">
                  <a:pos x="51" y="8"/>
                </a:cxn>
                <a:cxn ang="0">
                  <a:pos x="46" y="18"/>
                </a:cxn>
                <a:cxn ang="0">
                  <a:pos x="42" y="21"/>
                </a:cxn>
                <a:cxn ang="0">
                  <a:pos x="39" y="19"/>
                </a:cxn>
                <a:cxn ang="0">
                  <a:pos x="37" y="24"/>
                </a:cxn>
                <a:cxn ang="0">
                  <a:pos x="35" y="24"/>
                </a:cxn>
                <a:cxn ang="0">
                  <a:pos x="32" y="23"/>
                </a:cxn>
                <a:cxn ang="0">
                  <a:pos x="30" y="26"/>
                </a:cxn>
                <a:cxn ang="0">
                  <a:pos x="26" y="24"/>
                </a:cxn>
                <a:cxn ang="0">
                  <a:pos x="20" y="25"/>
                </a:cxn>
                <a:cxn ang="0">
                  <a:pos x="20" y="27"/>
                </a:cxn>
                <a:cxn ang="0">
                  <a:pos x="18" y="27"/>
                </a:cxn>
                <a:cxn ang="0">
                  <a:pos x="18" y="27"/>
                </a:cxn>
                <a:cxn ang="0">
                  <a:pos x="17" y="30"/>
                </a:cxn>
                <a:cxn ang="0">
                  <a:pos x="17" y="30"/>
                </a:cxn>
                <a:cxn ang="0">
                  <a:pos x="18" y="33"/>
                </a:cxn>
                <a:cxn ang="0">
                  <a:pos x="12" y="34"/>
                </a:cxn>
                <a:cxn ang="0">
                  <a:pos x="13" y="40"/>
                </a:cxn>
                <a:cxn ang="0">
                  <a:pos x="10" y="39"/>
                </a:cxn>
                <a:cxn ang="0">
                  <a:pos x="6" y="38"/>
                </a:cxn>
                <a:cxn ang="0">
                  <a:pos x="4" y="42"/>
                </a:cxn>
                <a:cxn ang="0">
                  <a:pos x="4" y="42"/>
                </a:cxn>
                <a:cxn ang="0">
                  <a:pos x="5" y="44"/>
                </a:cxn>
                <a:cxn ang="0">
                  <a:pos x="3" y="49"/>
                </a:cxn>
                <a:cxn ang="0">
                  <a:pos x="1" y="49"/>
                </a:cxn>
                <a:cxn ang="0">
                  <a:pos x="0" y="51"/>
                </a:cxn>
              </a:cxnLst>
              <a:rect l="0" t="0" r="r" b="b"/>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7" y="21"/>
                  </a:lnTo>
                  <a:lnTo>
                    <a:pt x="95" y="20"/>
                  </a:lnTo>
                  <a:lnTo>
                    <a:pt x="95" y="21"/>
                  </a:lnTo>
                  <a:lnTo>
                    <a:pt x="94" y="20"/>
                  </a:lnTo>
                  <a:lnTo>
                    <a:pt x="92" y="18"/>
                  </a:lnTo>
                  <a:lnTo>
                    <a:pt x="90" y="14"/>
                  </a:lnTo>
                  <a:lnTo>
                    <a:pt x="89" y="13"/>
                  </a:lnTo>
                  <a:lnTo>
                    <a:pt x="89" y="12"/>
                  </a:lnTo>
                  <a:lnTo>
                    <a:pt x="89" y="10"/>
                  </a:lnTo>
                  <a:lnTo>
                    <a:pt x="89" y="8"/>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61" y="1"/>
                  </a:lnTo>
                  <a:lnTo>
                    <a:pt x="59" y="0"/>
                  </a:lnTo>
                  <a:lnTo>
                    <a:pt x="58" y="0"/>
                  </a:lnTo>
                  <a:lnTo>
                    <a:pt x="58" y="2"/>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30" y="26"/>
                  </a:lnTo>
                  <a:lnTo>
                    <a:pt x="26" y="24"/>
                  </a:lnTo>
                  <a:lnTo>
                    <a:pt x="23" y="25"/>
                  </a:lnTo>
                  <a:lnTo>
                    <a:pt x="20" y="25"/>
                  </a:lnTo>
                  <a:lnTo>
                    <a:pt x="20" y="26"/>
                  </a:lnTo>
                  <a:lnTo>
                    <a:pt x="20" y="27"/>
                  </a:lnTo>
                  <a:lnTo>
                    <a:pt x="19" y="27"/>
                  </a:lnTo>
                  <a:lnTo>
                    <a:pt x="18" y="27"/>
                  </a:lnTo>
                  <a:lnTo>
                    <a:pt x="18" y="27"/>
                  </a:lnTo>
                  <a:lnTo>
                    <a:pt x="18" y="27"/>
                  </a:lnTo>
                  <a:lnTo>
                    <a:pt x="17" y="28"/>
                  </a:lnTo>
                  <a:lnTo>
                    <a:pt x="17" y="30"/>
                  </a:lnTo>
                  <a:lnTo>
                    <a:pt x="17" y="30"/>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4" y="42"/>
                  </a:lnTo>
                  <a:lnTo>
                    <a:pt x="4" y="42"/>
                  </a:lnTo>
                  <a:lnTo>
                    <a:pt x="5" y="43"/>
                  </a:lnTo>
                  <a:lnTo>
                    <a:pt x="5" y="44"/>
                  </a:lnTo>
                  <a:lnTo>
                    <a:pt x="4" y="49"/>
                  </a:lnTo>
                  <a:lnTo>
                    <a:pt x="3" y="49"/>
                  </a:lnTo>
                  <a:lnTo>
                    <a:pt x="3" y="49"/>
                  </a:lnTo>
                  <a:lnTo>
                    <a:pt x="1" y="49"/>
                  </a:lnTo>
                  <a:lnTo>
                    <a:pt x="0" y="51"/>
                  </a:lnTo>
                  <a:lnTo>
                    <a:pt x="0" y="5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0" name="Freeform 16"/>
            <p:cNvSpPr>
              <a:spLocks/>
            </p:cNvSpPr>
            <p:nvPr/>
          </p:nvSpPr>
          <p:spPr bwMode="auto">
            <a:xfrm>
              <a:off x="5221" y="1567"/>
              <a:ext cx="326" cy="109"/>
            </a:xfrm>
            <a:custGeom>
              <a:avLst/>
              <a:gdLst/>
              <a:ahLst/>
              <a:cxnLst>
                <a:cxn ang="0">
                  <a:pos x="111" y="0"/>
                </a:cxn>
                <a:cxn ang="0">
                  <a:pos x="89" y="3"/>
                </a:cxn>
                <a:cxn ang="0">
                  <a:pos x="87" y="4"/>
                </a:cxn>
                <a:cxn ang="0">
                  <a:pos x="31" y="9"/>
                </a:cxn>
                <a:cxn ang="0">
                  <a:pos x="31" y="8"/>
                </a:cxn>
                <a:cxn ang="0">
                  <a:pos x="28" y="9"/>
                </a:cxn>
                <a:cxn ang="0">
                  <a:pos x="29" y="10"/>
                </a:cxn>
                <a:cxn ang="0">
                  <a:pos x="29" y="11"/>
                </a:cxn>
                <a:cxn ang="0">
                  <a:pos x="9" y="13"/>
                </a:cxn>
                <a:cxn ang="0">
                  <a:pos x="8" y="15"/>
                </a:cxn>
                <a:cxn ang="0">
                  <a:pos x="7" y="18"/>
                </a:cxn>
                <a:cxn ang="0">
                  <a:pos x="8" y="19"/>
                </a:cxn>
                <a:cxn ang="0">
                  <a:pos x="7" y="22"/>
                </a:cxn>
                <a:cxn ang="0">
                  <a:pos x="7" y="22"/>
                </a:cxn>
                <a:cxn ang="0">
                  <a:pos x="7" y="23"/>
                </a:cxn>
                <a:cxn ang="0">
                  <a:pos x="6" y="25"/>
                </a:cxn>
                <a:cxn ang="0">
                  <a:pos x="5" y="26"/>
                </a:cxn>
                <a:cxn ang="0">
                  <a:pos x="4" y="30"/>
                </a:cxn>
                <a:cxn ang="0">
                  <a:pos x="2" y="32"/>
                </a:cxn>
                <a:cxn ang="0">
                  <a:pos x="2" y="35"/>
                </a:cxn>
                <a:cxn ang="0">
                  <a:pos x="2" y="38"/>
                </a:cxn>
                <a:cxn ang="0">
                  <a:pos x="2" y="38"/>
                </a:cxn>
                <a:cxn ang="0">
                  <a:pos x="0" y="39"/>
                </a:cxn>
                <a:cxn ang="0">
                  <a:pos x="29" y="37"/>
                </a:cxn>
                <a:cxn ang="0">
                  <a:pos x="65" y="34"/>
                </a:cxn>
                <a:cxn ang="0">
                  <a:pos x="78" y="32"/>
                </a:cxn>
                <a:cxn ang="0">
                  <a:pos x="79" y="28"/>
                </a:cxn>
                <a:cxn ang="0">
                  <a:pos x="80" y="28"/>
                </a:cxn>
                <a:cxn ang="0">
                  <a:pos x="80" y="28"/>
                </a:cxn>
                <a:cxn ang="0">
                  <a:pos x="81" y="27"/>
                </a:cxn>
                <a:cxn ang="0">
                  <a:pos x="82" y="26"/>
                </a:cxn>
                <a:cxn ang="0">
                  <a:pos x="81" y="25"/>
                </a:cxn>
                <a:cxn ang="0">
                  <a:pos x="82" y="24"/>
                </a:cxn>
                <a:cxn ang="0">
                  <a:pos x="83" y="23"/>
                </a:cxn>
                <a:cxn ang="0">
                  <a:pos x="86" y="22"/>
                </a:cxn>
                <a:cxn ang="0">
                  <a:pos x="89" y="21"/>
                </a:cxn>
                <a:cxn ang="0">
                  <a:pos x="92" y="18"/>
                </a:cxn>
                <a:cxn ang="0">
                  <a:pos x="93" y="18"/>
                </a:cxn>
                <a:cxn ang="0">
                  <a:pos x="95" y="16"/>
                </a:cxn>
                <a:cxn ang="0">
                  <a:pos x="96" y="14"/>
                </a:cxn>
                <a:cxn ang="0">
                  <a:pos x="96" y="14"/>
                </a:cxn>
                <a:cxn ang="0">
                  <a:pos x="97" y="14"/>
                </a:cxn>
                <a:cxn ang="0">
                  <a:pos x="98" y="14"/>
                </a:cxn>
                <a:cxn ang="0">
                  <a:pos x="98" y="13"/>
                </a:cxn>
                <a:cxn ang="0">
                  <a:pos x="99" y="12"/>
                </a:cxn>
                <a:cxn ang="0">
                  <a:pos x="99" y="12"/>
                </a:cxn>
                <a:cxn ang="0">
                  <a:pos x="100" y="13"/>
                </a:cxn>
                <a:cxn ang="0">
                  <a:pos x="101" y="12"/>
                </a:cxn>
                <a:cxn ang="0">
                  <a:pos x="101" y="12"/>
                </a:cxn>
                <a:cxn ang="0">
                  <a:pos x="103" y="10"/>
                </a:cxn>
                <a:cxn ang="0">
                  <a:pos x="104" y="10"/>
                </a:cxn>
                <a:cxn ang="0">
                  <a:pos x="106" y="10"/>
                </a:cxn>
                <a:cxn ang="0">
                  <a:pos x="109" y="6"/>
                </a:cxn>
                <a:cxn ang="0">
                  <a:pos x="110" y="5"/>
                </a:cxn>
                <a:cxn ang="0">
                  <a:pos x="111" y="4"/>
                </a:cxn>
                <a:cxn ang="0">
                  <a:pos x="111" y="3"/>
                </a:cxn>
                <a:cxn ang="0">
                  <a:pos x="111" y="1"/>
                </a:cxn>
                <a:cxn ang="0">
                  <a:pos x="111" y="0"/>
                </a:cxn>
                <a:cxn ang="0">
                  <a:pos x="111" y="0"/>
                </a:cxn>
              </a:cxnLst>
              <a:rect l="0" t="0" r="r" b="b"/>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2"/>
                  </a:lnTo>
                  <a:lnTo>
                    <a:pt x="7" y="23"/>
                  </a:lnTo>
                  <a:lnTo>
                    <a:pt x="6" y="25"/>
                  </a:lnTo>
                  <a:lnTo>
                    <a:pt x="5" y="26"/>
                  </a:lnTo>
                  <a:lnTo>
                    <a:pt x="4" y="30"/>
                  </a:lnTo>
                  <a:lnTo>
                    <a:pt x="2" y="32"/>
                  </a:lnTo>
                  <a:lnTo>
                    <a:pt x="2" y="35"/>
                  </a:lnTo>
                  <a:lnTo>
                    <a:pt x="2" y="38"/>
                  </a:lnTo>
                  <a:lnTo>
                    <a:pt x="2" y="38"/>
                  </a:lnTo>
                  <a:lnTo>
                    <a:pt x="0" y="39"/>
                  </a:lnTo>
                  <a:lnTo>
                    <a:pt x="29" y="37"/>
                  </a:lnTo>
                  <a:lnTo>
                    <a:pt x="65" y="34"/>
                  </a:lnTo>
                  <a:lnTo>
                    <a:pt x="78" y="32"/>
                  </a:lnTo>
                  <a:lnTo>
                    <a:pt x="79" y="28"/>
                  </a:lnTo>
                  <a:lnTo>
                    <a:pt x="80"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6" y="14"/>
                  </a:lnTo>
                  <a:lnTo>
                    <a:pt x="97" y="14"/>
                  </a:lnTo>
                  <a:lnTo>
                    <a:pt x="98" y="14"/>
                  </a:lnTo>
                  <a:lnTo>
                    <a:pt x="98" y="13"/>
                  </a:lnTo>
                  <a:lnTo>
                    <a:pt x="99" y="12"/>
                  </a:lnTo>
                  <a:lnTo>
                    <a:pt x="99" y="12"/>
                  </a:lnTo>
                  <a:lnTo>
                    <a:pt x="100" y="13"/>
                  </a:lnTo>
                  <a:lnTo>
                    <a:pt x="101" y="12"/>
                  </a:lnTo>
                  <a:lnTo>
                    <a:pt x="101" y="12"/>
                  </a:lnTo>
                  <a:lnTo>
                    <a:pt x="103" y="10"/>
                  </a:lnTo>
                  <a:lnTo>
                    <a:pt x="104" y="10"/>
                  </a:lnTo>
                  <a:lnTo>
                    <a:pt x="106" y="10"/>
                  </a:lnTo>
                  <a:lnTo>
                    <a:pt x="109" y="6"/>
                  </a:lnTo>
                  <a:lnTo>
                    <a:pt x="110" y="5"/>
                  </a:lnTo>
                  <a:lnTo>
                    <a:pt x="111" y="4"/>
                  </a:lnTo>
                  <a:lnTo>
                    <a:pt x="111" y="3"/>
                  </a:lnTo>
                  <a:lnTo>
                    <a:pt x="111" y="1"/>
                  </a:lnTo>
                  <a:lnTo>
                    <a:pt x="111" y="0"/>
                  </a:lnTo>
                  <a:lnTo>
                    <a:pt x="111"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1" name="Freeform 17"/>
            <p:cNvSpPr>
              <a:spLocks/>
            </p:cNvSpPr>
            <p:nvPr/>
          </p:nvSpPr>
          <p:spPr bwMode="auto">
            <a:xfrm>
              <a:off x="5306" y="1662"/>
              <a:ext cx="152" cy="232"/>
            </a:xfrm>
            <a:custGeom>
              <a:avLst/>
              <a:gdLst/>
              <a:ahLst/>
              <a:cxnLst>
                <a:cxn ang="0">
                  <a:pos x="0" y="3"/>
                </a:cxn>
                <a:cxn ang="0">
                  <a:pos x="1" y="5"/>
                </a:cxn>
                <a:cxn ang="0">
                  <a:pos x="0" y="55"/>
                </a:cxn>
                <a:cxn ang="0">
                  <a:pos x="0" y="57"/>
                </a:cxn>
                <a:cxn ang="0">
                  <a:pos x="3" y="82"/>
                </a:cxn>
                <a:cxn ang="0">
                  <a:pos x="4" y="82"/>
                </a:cxn>
                <a:cxn ang="0">
                  <a:pos x="5" y="81"/>
                </a:cxn>
                <a:cxn ang="0">
                  <a:pos x="7" y="82"/>
                </a:cxn>
                <a:cxn ang="0">
                  <a:pos x="8" y="81"/>
                </a:cxn>
                <a:cxn ang="0">
                  <a:pos x="8" y="77"/>
                </a:cxn>
                <a:cxn ang="0">
                  <a:pos x="9" y="75"/>
                </a:cxn>
                <a:cxn ang="0">
                  <a:pos x="10" y="77"/>
                </a:cxn>
                <a:cxn ang="0">
                  <a:pos x="10" y="78"/>
                </a:cxn>
                <a:cxn ang="0">
                  <a:pos x="11" y="80"/>
                </a:cxn>
                <a:cxn ang="0">
                  <a:pos x="13" y="83"/>
                </a:cxn>
                <a:cxn ang="0">
                  <a:pos x="14" y="83"/>
                </a:cxn>
                <a:cxn ang="0">
                  <a:pos x="15" y="83"/>
                </a:cxn>
                <a:cxn ang="0">
                  <a:pos x="17" y="81"/>
                </a:cxn>
                <a:cxn ang="0">
                  <a:pos x="17" y="81"/>
                </a:cxn>
                <a:cxn ang="0">
                  <a:pos x="18" y="80"/>
                </a:cxn>
                <a:cxn ang="0">
                  <a:pos x="18" y="80"/>
                </a:cxn>
                <a:cxn ang="0">
                  <a:pos x="18" y="79"/>
                </a:cxn>
                <a:cxn ang="0">
                  <a:pos x="17" y="79"/>
                </a:cxn>
                <a:cxn ang="0">
                  <a:pos x="17" y="78"/>
                </a:cxn>
                <a:cxn ang="0">
                  <a:pos x="18" y="77"/>
                </a:cxn>
                <a:cxn ang="0">
                  <a:pos x="18" y="76"/>
                </a:cxn>
                <a:cxn ang="0">
                  <a:pos x="16" y="75"/>
                </a:cxn>
                <a:cxn ang="0">
                  <a:pos x="16" y="75"/>
                </a:cxn>
                <a:cxn ang="0">
                  <a:pos x="15" y="75"/>
                </a:cxn>
                <a:cxn ang="0">
                  <a:pos x="14" y="73"/>
                </a:cxn>
                <a:cxn ang="0">
                  <a:pos x="14" y="72"/>
                </a:cxn>
                <a:cxn ang="0">
                  <a:pos x="14" y="71"/>
                </a:cxn>
                <a:cxn ang="0">
                  <a:pos x="14" y="71"/>
                </a:cxn>
                <a:cxn ang="0">
                  <a:pos x="14" y="70"/>
                </a:cxn>
                <a:cxn ang="0">
                  <a:pos x="52" y="66"/>
                </a:cxn>
                <a:cxn ang="0">
                  <a:pos x="52" y="65"/>
                </a:cxn>
                <a:cxn ang="0">
                  <a:pos x="50" y="63"/>
                </a:cxn>
                <a:cxn ang="0">
                  <a:pos x="50" y="58"/>
                </a:cxn>
                <a:cxn ang="0">
                  <a:pos x="48" y="55"/>
                </a:cxn>
                <a:cxn ang="0">
                  <a:pos x="48" y="52"/>
                </a:cxn>
                <a:cxn ang="0">
                  <a:pos x="49" y="50"/>
                </a:cxn>
                <a:cxn ang="0">
                  <a:pos x="49" y="47"/>
                </a:cxn>
                <a:cxn ang="0">
                  <a:pos x="50" y="45"/>
                </a:cxn>
                <a:cxn ang="0">
                  <a:pos x="51" y="45"/>
                </a:cxn>
                <a:cxn ang="0">
                  <a:pos x="49" y="44"/>
                </a:cxn>
                <a:cxn ang="0">
                  <a:pos x="50" y="42"/>
                </a:cxn>
                <a:cxn ang="0">
                  <a:pos x="49" y="41"/>
                </a:cxn>
                <a:cxn ang="0">
                  <a:pos x="48" y="40"/>
                </a:cxn>
                <a:cxn ang="0">
                  <a:pos x="47" y="39"/>
                </a:cxn>
                <a:cxn ang="0">
                  <a:pos x="46" y="37"/>
                </a:cxn>
                <a:cxn ang="0">
                  <a:pos x="45" y="36"/>
                </a:cxn>
                <a:cxn ang="0">
                  <a:pos x="36" y="0"/>
                </a:cxn>
                <a:cxn ang="0">
                  <a:pos x="0" y="3"/>
                </a:cxn>
                <a:cxn ang="0">
                  <a:pos x="0" y="3"/>
                </a:cxn>
              </a:cxnLst>
              <a:rect l="0" t="0" r="r" b="b"/>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7" y="81"/>
                  </a:lnTo>
                  <a:lnTo>
                    <a:pt x="18" y="80"/>
                  </a:lnTo>
                  <a:lnTo>
                    <a:pt x="18" y="80"/>
                  </a:lnTo>
                  <a:lnTo>
                    <a:pt x="18" y="79"/>
                  </a:lnTo>
                  <a:lnTo>
                    <a:pt x="17" y="79"/>
                  </a:lnTo>
                  <a:lnTo>
                    <a:pt x="17" y="78"/>
                  </a:lnTo>
                  <a:lnTo>
                    <a:pt x="18" y="77"/>
                  </a:lnTo>
                  <a:lnTo>
                    <a:pt x="18" y="76"/>
                  </a:lnTo>
                  <a:lnTo>
                    <a:pt x="16" y="75"/>
                  </a:lnTo>
                  <a:lnTo>
                    <a:pt x="16" y="75"/>
                  </a:lnTo>
                  <a:lnTo>
                    <a:pt x="15" y="75"/>
                  </a:lnTo>
                  <a:lnTo>
                    <a:pt x="14" y="73"/>
                  </a:lnTo>
                  <a:lnTo>
                    <a:pt x="14" y="72"/>
                  </a:lnTo>
                  <a:lnTo>
                    <a:pt x="14" y="71"/>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lnTo>
                    <a:pt x="0"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2" name="Freeform 18"/>
            <p:cNvSpPr>
              <a:spLocks/>
            </p:cNvSpPr>
            <p:nvPr/>
          </p:nvSpPr>
          <p:spPr bwMode="auto">
            <a:xfrm>
              <a:off x="5403" y="1307"/>
              <a:ext cx="167" cy="176"/>
            </a:xfrm>
            <a:custGeom>
              <a:avLst/>
              <a:gdLst/>
              <a:ahLst/>
              <a:cxnLst>
                <a:cxn ang="0">
                  <a:pos x="5" y="55"/>
                </a:cxn>
                <a:cxn ang="0">
                  <a:pos x="8" y="56"/>
                </a:cxn>
                <a:cxn ang="0">
                  <a:pos x="10" y="55"/>
                </a:cxn>
                <a:cxn ang="0">
                  <a:pos x="13" y="59"/>
                </a:cxn>
                <a:cxn ang="0">
                  <a:pos x="18" y="60"/>
                </a:cxn>
                <a:cxn ang="0">
                  <a:pos x="22" y="61"/>
                </a:cxn>
                <a:cxn ang="0">
                  <a:pos x="25" y="61"/>
                </a:cxn>
                <a:cxn ang="0">
                  <a:pos x="28" y="61"/>
                </a:cxn>
                <a:cxn ang="0">
                  <a:pos x="29" y="59"/>
                </a:cxn>
                <a:cxn ang="0">
                  <a:pos x="31" y="59"/>
                </a:cxn>
                <a:cxn ang="0">
                  <a:pos x="34" y="62"/>
                </a:cxn>
                <a:cxn ang="0">
                  <a:pos x="36" y="63"/>
                </a:cxn>
                <a:cxn ang="0">
                  <a:pos x="39" y="61"/>
                </a:cxn>
                <a:cxn ang="0">
                  <a:pos x="40" y="58"/>
                </a:cxn>
                <a:cxn ang="0">
                  <a:pos x="41" y="52"/>
                </a:cxn>
                <a:cxn ang="0">
                  <a:pos x="44" y="54"/>
                </a:cxn>
                <a:cxn ang="0">
                  <a:pos x="45" y="51"/>
                </a:cxn>
                <a:cxn ang="0">
                  <a:pos x="47" y="47"/>
                </a:cxn>
                <a:cxn ang="0">
                  <a:pos x="48" y="45"/>
                </a:cxn>
                <a:cxn ang="0">
                  <a:pos x="51" y="44"/>
                </a:cxn>
                <a:cxn ang="0">
                  <a:pos x="53" y="41"/>
                </a:cxn>
                <a:cxn ang="0">
                  <a:pos x="55" y="39"/>
                </a:cxn>
                <a:cxn ang="0">
                  <a:pos x="55" y="36"/>
                </a:cxn>
                <a:cxn ang="0">
                  <a:pos x="56" y="34"/>
                </a:cxn>
                <a:cxn ang="0">
                  <a:pos x="54" y="26"/>
                </a:cxn>
                <a:cxn ang="0">
                  <a:pos x="55" y="23"/>
                </a:cxn>
                <a:cxn ang="0">
                  <a:pos x="57" y="22"/>
                </a:cxn>
                <a:cxn ang="0">
                  <a:pos x="46" y="3"/>
                </a:cxn>
                <a:cxn ang="0">
                  <a:pos x="42" y="6"/>
                </a:cxn>
                <a:cxn ang="0">
                  <a:pos x="37" y="10"/>
                </a:cxn>
                <a:cxn ang="0">
                  <a:pos x="34" y="10"/>
                </a:cxn>
                <a:cxn ang="0">
                  <a:pos x="30" y="13"/>
                </a:cxn>
                <a:cxn ang="0">
                  <a:pos x="27" y="12"/>
                </a:cxn>
                <a:cxn ang="0">
                  <a:pos x="25" y="12"/>
                </a:cxn>
                <a:cxn ang="0">
                  <a:pos x="25" y="11"/>
                </a:cxn>
                <a:cxn ang="0">
                  <a:pos x="19" y="9"/>
                </a:cxn>
                <a:cxn ang="0">
                  <a:pos x="17" y="10"/>
                </a:cxn>
                <a:cxn ang="0">
                  <a:pos x="0" y="11"/>
                </a:cxn>
              </a:cxnLst>
              <a:rect l="0" t="0" r="r" b="b"/>
              <a:pathLst>
                <a:path w="57" h="63">
                  <a:moveTo>
                    <a:pt x="0" y="11"/>
                  </a:moveTo>
                  <a:lnTo>
                    <a:pt x="5" y="55"/>
                  </a:lnTo>
                  <a:lnTo>
                    <a:pt x="6" y="55"/>
                  </a:lnTo>
                  <a:lnTo>
                    <a:pt x="8" y="56"/>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lnTo>
                    <a:pt x="0" y="1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3" name="Freeform 19"/>
            <p:cNvSpPr>
              <a:spLocks/>
            </p:cNvSpPr>
            <p:nvPr/>
          </p:nvSpPr>
          <p:spPr bwMode="auto">
            <a:xfrm>
              <a:off x="5450" y="1531"/>
              <a:ext cx="350" cy="142"/>
            </a:xfrm>
            <a:custGeom>
              <a:avLst/>
              <a:gdLst/>
              <a:ahLst/>
              <a:cxnLst>
                <a:cxn ang="0">
                  <a:pos x="2" y="41"/>
                </a:cxn>
                <a:cxn ang="0">
                  <a:pos x="4" y="39"/>
                </a:cxn>
                <a:cxn ang="0">
                  <a:pos x="5" y="36"/>
                </a:cxn>
                <a:cxn ang="0">
                  <a:pos x="14" y="31"/>
                </a:cxn>
                <a:cxn ang="0">
                  <a:pos x="18" y="27"/>
                </a:cxn>
                <a:cxn ang="0">
                  <a:pos x="20" y="27"/>
                </a:cxn>
                <a:cxn ang="0">
                  <a:pos x="21" y="25"/>
                </a:cxn>
                <a:cxn ang="0">
                  <a:pos x="23" y="25"/>
                </a:cxn>
                <a:cxn ang="0">
                  <a:pos x="28" y="23"/>
                </a:cxn>
                <a:cxn ang="0">
                  <a:pos x="33" y="17"/>
                </a:cxn>
                <a:cxn ang="0">
                  <a:pos x="33" y="13"/>
                </a:cxn>
                <a:cxn ang="0">
                  <a:pos x="37" y="13"/>
                </a:cxn>
                <a:cxn ang="0">
                  <a:pos x="42" y="12"/>
                </a:cxn>
                <a:cxn ang="0">
                  <a:pos x="113" y="1"/>
                </a:cxn>
                <a:cxn ang="0">
                  <a:pos x="114" y="2"/>
                </a:cxn>
                <a:cxn ang="0">
                  <a:pos x="116" y="5"/>
                </a:cxn>
                <a:cxn ang="0">
                  <a:pos x="116" y="6"/>
                </a:cxn>
                <a:cxn ang="0">
                  <a:pos x="114" y="5"/>
                </a:cxn>
                <a:cxn ang="0">
                  <a:pos x="113" y="6"/>
                </a:cxn>
                <a:cxn ang="0">
                  <a:pos x="109" y="8"/>
                </a:cxn>
                <a:cxn ang="0">
                  <a:pos x="105" y="11"/>
                </a:cxn>
                <a:cxn ang="0">
                  <a:pos x="106" y="12"/>
                </a:cxn>
                <a:cxn ang="0">
                  <a:pos x="112" y="9"/>
                </a:cxn>
                <a:cxn ang="0">
                  <a:pos x="114" y="11"/>
                </a:cxn>
                <a:cxn ang="0">
                  <a:pos x="115" y="11"/>
                </a:cxn>
                <a:cxn ang="0">
                  <a:pos x="118" y="9"/>
                </a:cxn>
                <a:cxn ang="0">
                  <a:pos x="119" y="14"/>
                </a:cxn>
                <a:cxn ang="0">
                  <a:pos x="117" y="17"/>
                </a:cxn>
                <a:cxn ang="0">
                  <a:pos x="114" y="19"/>
                </a:cxn>
                <a:cxn ang="0">
                  <a:pos x="110" y="20"/>
                </a:cxn>
                <a:cxn ang="0">
                  <a:pos x="109" y="19"/>
                </a:cxn>
                <a:cxn ang="0">
                  <a:pos x="108" y="18"/>
                </a:cxn>
                <a:cxn ang="0">
                  <a:pos x="108" y="21"/>
                </a:cxn>
                <a:cxn ang="0">
                  <a:pos x="109" y="22"/>
                </a:cxn>
                <a:cxn ang="0">
                  <a:pos x="110" y="24"/>
                </a:cxn>
                <a:cxn ang="0">
                  <a:pos x="105" y="27"/>
                </a:cxn>
                <a:cxn ang="0">
                  <a:pos x="105" y="29"/>
                </a:cxn>
                <a:cxn ang="0">
                  <a:pos x="112" y="27"/>
                </a:cxn>
                <a:cxn ang="0">
                  <a:pos x="114" y="27"/>
                </a:cxn>
                <a:cxn ang="0">
                  <a:pos x="109" y="32"/>
                </a:cxn>
                <a:cxn ang="0">
                  <a:pos x="103" y="36"/>
                </a:cxn>
                <a:cxn ang="0">
                  <a:pos x="102" y="37"/>
                </a:cxn>
                <a:cxn ang="0">
                  <a:pos x="96" y="44"/>
                </a:cxn>
                <a:cxn ang="0">
                  <a:pos x="93" y="50"/>
                </a:cxn>
                <a:cxn ang="0">
                  <a:pos x="69" y="39"/>
                </a:cxn>
                <a:cxn ang="0">
                  <a:pos x="50" y="36"/>
                </a:cxn>
                <a:cxn ang="0">
                  <a:pos x="49" y="36"/>
                </a:cxn>
                <a:cxn ang="0">
                  <a:pos x="30" y="37"/>
                </a:cxn>
                <a:cxn ang="0">
                  <a:pos x="26" y="40"/>
                </a:cxn>
                <a:cxn ang="0">
                  <a:pos x="0" y="45"/>
                </a:cxn>
              </a:cxnLst>
              <a:rect l="0" t="0" r="r" b="b"/>
              <a:pathLst>
                <a:path w="119" h="51">
                  <a:moveTo>
                    <a:pt x="0" y="45"/>
                  </a:moveTo>
                  <a:lnTo>
                    <a:pt x="1" y="41"/>
                  </a:lnTo>
                  <a:lnTo>
                    <a:pt x="2"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8" y="27"/>
                  </a:lnTo>
                  <a:lnTo>
                    <a:pt x="19" y="27"/>
                  </a:lnTo>
                  <a:lnTo>
                    <a:pt x="20" y="27"/>
                  </a:lnTo>
                  <a:lnTo>
                    <a:pt x="20" y="26"/>
                  </a:lnTo>
                  <a:lnTo>
                    <a:pt x="21" y="25"/>
                  </a:lnTo>
                  <a:lnTo>
                    <a:pt x="21" y="25"/>
                  </a:lnTo>
                  <a:lnTo>
                    <a:pt x="22" y="26"/>
                  </a:lnTo>
                  <a:lnTo>
                    <a:pt x="23" y="25"/>
                  </a:lnTo>
                  <a:lnTo>
                    <a:pt x="23" y="25"/>
                  </a:lnTo>
                  <a:lnTo>
                    <a:pt x="25" y="23"/>
                  </a:lnTo>
                  <a:lnTo>
                    <a:pt x="26" y="23"/>
                  </a:lnTo>
                  <a:lnTo>
                    <a:pt x="28" y="23"/>
                  </a:lnTo>
                  <a:lnTo>
                    <a:pt x="31" y="19"/>
                  </a:lnTo>
                  <a:lnTo>
                    <a:pt x="32" y="18"/>
                  </a:lnTo>
                  <a:lnTo>
                    <a:pt x="33" y="17"/>
                  </a:lnTo>
                  <a:lnTo>
                    <a:pt x="33" y="16"/>
                  </a:lnTo>
                  <a:lnTo>
                    <a:pt x="33" y="14"/>
                  </a:lnTo>
                  <a:lnTo>
                    <a:pt x="33" y="13"/>
                  </a:lnTo>
                  <a:lnTo>
                    <a:pt x="33" y="13"/>
                  </a:lnTo>
                  <a:lnTo>
                    <a:pt x="37" y="12"/>
                  </a:lnTo>
                  <a:lnTo>
                    <a:pt x="37" y="13"/>
                  </a:lnTo>
                  <a:lnTo>
                    <a:pt x="40" y="13"/>
                  </a:lnTo>
                  <a:lnTo>
                    <a:pt x="42" y="12"/>
                  </a:lnTo>
                  <a:lnTo>
                    <a:pt x="42" y="12"/>
                  </a:lnTo>
                  <a:lnTo>
                    <a:pt x="78" y="7"/>
                  </a:lnTo>
                  <a:lnTo>
                    <a:pt x="112" y="0"/>
                  </a:lnTo>
                  <a:lnTo>
                    <a:pt x="113" y="1"/>
                  </a:lnTo>
                  <a:lnTo>
                    <a:pt x="113" y="1"/>
                  </a:lnTo>
                  <a:lnTo>
                    <a:pt x="114" y="2"/>
                  </a:lnTo>
                  <a:lnTo>
                    <a:pt x="114" y="2"/>
                  </a:lnTo>
                  <a:lnTo>
                    <a:pt x="115" y="3"/>
                  </a:lnTo>
                  <a:lnTo>
                    <a:pt x="115" y="3"/>
                  </a:lnTo>
                  <a:lnTo>
                    <a:pt x="116" y="5"/>
                  </a:lnTo>
                  <a:lnTo>
                    <a:pt x="116" y="5"/>
                  </a:lnTo>
                  <a:lnTo>
                    <a:pt x="116" y="6"/>
                  </a:lnTo>
                  <a:lnTo>
                    <a:pt x="116" y="6"/>
                  </a:lnTo>
                  <a:lnTo>
                    <a:pt x="115" y="5"/>
                  </a:lnTo>
                  <a:lnTo>
                    <a:pt x="114" y="5"/>
                  </a:lnTo>
                  <a:lnTo>
                    <a:pt x="114" y="5"/>
                  </a:lnTo>
                  <a:lnTo>
                    <a:pt x="113" y="5"/>
                  </a:lnTo>
                  <a:lnTo>
                    <a:pt x="112" y="5"/>
                  </a:lnTo>
                  <a:lnTo>
                    <a:pt x="113" y="6"/>
                  </a:lnTo>
                  <a:lnTo>
                    <a:pt x="113" y="6"/>
                  </a:lnTo>
                  <a:lnTo>
                    <a:pt x="110" y="8"/>
                  </a:lnTo>
                  <a:lnTo>
                    <a:pt x="109" y="8"/>
                  </a:lnTo>
                  <a:lnTo>
                    <a:pt x="108" y="10"/>
                  </a:lnTo>
                  <a:lnTo>
                    <a:pt x="106" y="10"/>
                  </a:lnTo>
                  <a:lnTo>
                    <a:pt x="105" y="11"/>
                  </a:lnTo>
                  <a:lnTo>
                    <a:pt x="105" y="12"/>
                  </a:lnTo>
                  <a:lnTo>
                    <a:pt x="106" y="12"/>
                  </a:lnTo>
                  <a:lnTo>
                    <a:pt x="106" y="12"/>
                  </a:lnTo>
                  <a:lnTo>
                    <a:pt x="108" y="11"/>
                  </a:lnTo>
                  <a:lnTo>
                    <a:pt x="111" y="10"/>
                  </a:lnTo>
                  <a:lnTo>
                    <a:pt x="112" y="9"/>
                  </a:lnTo>
                  <a:lnTo>
                    <a:pt x="114" y="9"/>
                  </a:lnTo>
                  <a:lnTo>
                    <a:pt x="114" y="10"/>
                  </a:lnTo>
                  <a:lnTo>
                    <a:pt x="114" y="11"/>
                  </a:lnTo>
                  <a:lnTo>
                    <a:pt x="114" y="11"/>
                  </a:lnTo>
                  <a:lnTo>
                    <a:pt x="115" y="12"/>
                  </a:lnTo>
                  <a:lnTo>
                    <a:pt x="115" y="11"/>
                  </a:lnTo>
                  <a:lnTo>
                    <a:pt x="116" y="11"/>
                  </a:lnTo>
                  <a:lnTo>
                    <a:pt x="117" y="9"/>
                  </a:lnTo>
                  <a:lnTo>
                    <a:pt x="118" y="9"/>
                  </a:lnTo>
                  <a:lnTo>
                    <a:pt x="119" y="11"/>
                  </a:lnTo>
                  <a:lnTo>
                    <a:pt x="119" y="14"/>
                  </a:lnTo>
                  <a:lnTo>
                    <a:pt x="119" y="14"/>
                  </a:lnTo>
                  <a:lnTo>
                    <a:pt x="119" y="15"/>
                  </a:lnTo>
                  <a:lnTo>
                    <a:pt x="117" y="16"/>
                  </a:lnTo>
                  <a:lnTo>
                    <a:pt x="117" y="17"/>
                  </a:lnTo>
                  <a:lnTo>
                    <a:pt x="117" y="18"/>
                  </a:lnTo>
                  <a:lnTo>
                    <a:pt x="115" y="19"/>
                  </a:lnTo>
                  <a:lnTo>
                    <a:pt x="114" y="19"/>
                  </a:lnTo>
                  <a:lnTo>
                    <a:pt x="113" y="20"/>
                  </a:lnTo>
                  <a:lnTo>
                    <a:pt x="111" y="20"/>
                  </a:lnTo>
                  <a:lnTo>
                    <a:pt x="110" y="20"/>
                  </a:lnTo>
                  <a:lnTo>
                    <a:pt x="110" y="20"/>
                  </a:lnTo>
                  <a:lnTo>
                    <a:pt x="110" y="20"/>
                  </a:lnTo>
                  <a:lnTo>
                    <a:pt x="109" y="19"/>
                  </a:lnTo>
                  <a:lnTo>
                    <a:pt x="109" y="18"/>
                  </a:lnTo>
                  <a:lnTo>
                    <a:pt x="109" y="18"/>
                  </a:lnTo>
                  <a:lnTo>
                    <a:pt x="108" y="18"/>
                  </a:lnTo>
                  <a:lnTo>
                    <a:pt x="108" y="18"/>
                  </a:lnTo>
                  <a:lnTo>
                    <a:pt x="108" y="20"/>
                  </a:lnTo>
                  <a:lnTo>
                    <a:pt x="108" y="21"/>
                  </a:lnTo>
                  <a:lnTo>
                    <a:pt x="108" y="21"/>
                  </a:lnTo>
                  <a:lnTo>
                    <a:pt x="108" y="22"/>
                  </a:lnTo>
                  <a:lnTo>
                    <a:pt x="109" y="22"/>
                  </a:lnTo>
                  <a:lnTo>
                    <a:pt x="110" y="23"/>
                  </a:lnTo>
                  <a:lnTo>
                    <a:pt x="110" y="24"/>
                  </a:lnTo>
                  <a:lnTo>
                    <a:pt x="110" y="24"/>
                  </a:lnTo>
                  <a:lnTo>
                    <a:pt x="107" y="28"/>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102" y="37"/>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7"/>
                  </a:lnTo>
                  <a:lnTo>
                    <a:pt x="49" y="36"/>
                  </a:lnTo>
                  <a:lnTo>
                    <a:pt x="49" y="35"/>
                  </a:lnTo>
                  <a:lnTo>
                    <a:pt x="31" y="37"/>
                  </a:lnTo>
                  <a:lnTo>
                    <a:pt x="30" y="37"/>
                  </a:lnTo>
                  <a:lnTo>
                    <a:pt x="30" y="38"/>
                  </a:lnTo>
                  <a:lnTo>
                    <a:pt x="26" y="40"/>
                  </a:lnTo>
                  <a:lnTo>
                    <a:pt x="26" y="40"/>
                  </a:lnTo>
                  <a:lnTo>
                    <a:pt x="25" y="40"/>
                  </a:lnTo>
                  <a:lnTo>
                    <a:pt x="21" y="42"/>
                  </a:lnTo>
                  <a:lnTo>
                    <a:pt x="0" y="45"/>
                  </a:lnTo>
                  <a:lnTo>
                    <a:pt x="0" y="45"/>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4" name="Freeform 20"/>
            <p:cNvSpPr>
              <a:spLocks/>
            </p:cNvSpPr>
            <p:nvPr/>
          </p:nvSpPr>
          <p:spPr bwMode="auto">
            <a:xfrm>
              <a:off x="5347" y="1838"/>
              <a:ext cx="361" cy="260"/>
            </a:xfrm>
            <a:custGeom>
              <a:avLst/>
              <a:gdLst/>
              <a:ahLst/>
              <a:cxnLst>
                <a:cxn ang="0">
                  <a:pos x="0" y="8"/>
                </a:cxn>
                <a:cxn ang="0">
                  <a:pos x="0" y="10"/>
                </a:cxn>
                <a:cxn ang="0">
                  <a:pos x="2" y="12"/>
                </a:cxn>
                <a:cxn ang="0">
                  <a:pos x="3" y="15"/>
                </a:cxn>
                <a:cxn ang="0">
                  <a:pos x="4" y="17"/>
                </a:cxn>
                <a:cxn ang="0">
                  <a:pos x="3" y="19"/>
                </a:cxn>
                <a:cxn ang="0">
                  <a:pos x="7" y="18"/>
                </a:cxn>
                <a:cxn ang="0">
                  <a:pos x="9" y="15"/>
                </a:cxn>
                <a:cxn ang="0">
                  <a:pos x="10" y="15"/>
                </a:cxn>
                <a:cxn ang="0">
                  <a:pos x="9" y="17"/>
                </a:cxn>
                <a:cxn ang="0">
                  <a:pos x="19" y="14"/>
                </a:cxn>
                <a:cxn ang="0">
                  <a:pos x="19" y="16"/>
                </a:cxn>
                <a:cxn ang="0">
                  <a:pos x="25" y="17"/>
                </a:cxn>
                <a:cxn ang="0">
                  <a:pos x="29" y="18"/>
                </a:cxn>
                <a:cxn ang="0">
                  <a:pos x="31" y="19"/>
                </a:cxn>
                <a:cxn ang="0">
                  <a:pos x="31" y="20"/>
                </a:cxn>
                <a:cxn ang="0">
                  <a:pos x="36" y="24"/>
                </a:cxn>
                <a:cxn ang="0">
                  <a:pos x="35" y="25"/>
                </a:cxn>
                <a:cxn ang="0">
                  <a:pos x="34" y="26"/>
                </a:cxn>
                <a:cxn ang="0">
                  <a:pos x="41" y="24"/>
                </a:cxn>
                <a:cxn ang="0">
                  <a:pos x="50" y="21"/>
                </a:cxn>
                <a:cxn ang="0">
                  <a:pos x="50" y="18"/>
                </a:cxn>
                <a:cxn ang="0">
                  <a:pos x="61" y="21"/>
                </a:cxn>
                <a:cxn ang="0">
                  <a:pos x="69" y="28"/>
                </a:cxn>
                <a:cxn ang="0">
                  <a:pos x="74" y="30"/>
                </a:cxn>
                <a:cxn ang="0">
                  <a:pos x="77" y="36"/>
                </a:cxn>
                <a:cxn ang="0">
                  <a:pos x="76" y="48"/>
                </a:cxn>
                <a:cxn ang="0">
                  <a:pos x="80" y="54"/>
                </a:cxn>
                <a:cxn ang="0">
                  <a:pos x="79" y="50"/>
                </a:cxn>
                <a:cxn ang="0">
                  <a:pos x="82" y="51"/>
                </a:cxn>
                <a:cxn ang="0">
                  <a:pos x="83" y="50"/>
                </a:cxn>
                <a:cxn ang="0">
                  <a:pos x="83" y="53"/>
                </a:cxn>
                <a:cxn ang="0">
                  <a:pos x="80" y="57"/>
                </a:cxn>
                <a:cxn ang="0">
                  <a:pos x="83" y="61"/>
                </a:cxn>
                <a:cxn ang="0">
                  <a:pos x="89" y="68"/>
                </a:cxn>
                <a:cxn ang="0">
                  <a:pos x="91" y="69"/>
                </a:cxn>
                <a:cxn ang="0">
                  <a:pos x="94" y="74"/>
                </a:cxn>
                <a:cxn ang="0">
                  <a:pos x="99" y="82"/>
                </a:cxn>
                <a:cxn ang="0">
                  <a:pos x="108" y="88"/>
                </a:cxn>
                <a:cxn ang="0">
                  <a:pos x="111" y="90"/>
                </a:cxn>
                <a:cxn ang="0">
                  <a:pos x="110" y="91"/>
                </a:cxn>
                <a:cxn ang="0">
                  <a:pos x="109" y="92"/>
                </a:cxn>
                <a:cxn ang="0">
                  <a:pos x="113" y="92"/>
                </a:cxn>
                <a:cxn ang="0">
                  <a:pos x="121" y="88"/>
                </a:cxn>
                <a:cxn ang="0">
                  <a:pos x="121" y="82"/>
                </a:cxn>
                <a:cxn ang="0">
                  <a:pos x="122" y="74"/>
                </a:cxn>
                <a:cxn ang="0">
                  <a:pos x="121" y="61"/>
                </a:cxn>
                <a:cxn ang="0">
                  <a:pos x="113" y="48"/>
                </a:cxn>
                <a:cxn ang="0">
                  <a:pos x="110" y="43"/>
                </a:cxn>
                <a:cxn ang="0">
                  <a:pos x="110" y="38"/>
                </a:cxn>
                <a:cxn ang="0">
                  <a:pos x="103" y="29"/>
                </a:cxn>
                <a:cxn ang="0">
                  <a:pos x="99" y="24"/>
                </a:cxn>
                <a:cxn ang="0">
                  <a:pos x="92" y="8"/>
                </a:cxn>
                <a:cxn ang="0">
                  <a:pos x="90" y="6"/>
                </a:cxn>
                <a:cxn ang="0">
                  <a:pos x="88" y="1"/>
                </a:cxn>
                <a:cxn ang="0">
                  <a:pos x="82" y="1"/>
                </a:cxn>
                <a:cxn ang="0">
                  <a:pos x="82" y="7"/>
                </a:cxn>
                <a:cxn ang="0">
                  <a:pos x="80" y="8"/>
                </a:cxn>
                <a:cxn ang="0">
                  <a:pos x="39" y="7"/>
                </a:cxn>
                <a:cxn ang="0">
                  <a:pos x="38" y="3"/>
                </a:cxn>
              </a:cxnLst>
              <a:rect l="0" t="0" r="r" b="b"/>
              <a:pathLst>
                <a:path w="123" h="93">
                  <a:moveTo>
                    <a:pt x="38" y="3"/>
                  </a:moveTo>
                  <a:lnTo>
                    <a:pt x="0" y="7"/>
                  </a:lnTo>
                  <a:lnTo>
                    <a:pt x="0" y="8"/>
                  </a:lnTo>
                  <a:lnTo>
                    <a:pt x="0" y="8"/>
                  </a:lnTo>
                  <a:lnTo>
                    <a:pt x="0" y="9"/>
                  </a:lnTo>
                  <a:lnTo>
                    <a:pt x="0" y="10"/>
                  </a:lnTo>
                  <a:lnTo>
                    <a:pt x="1" y="12"/>
                  </a:lnTo>
                  <a:lnTo>
                    <a:pt x="2" y="12"/>
                  </a:lnTo>
                  <a:lnTo>
                    <a:pt x="2" y="12"/>
                  </a:lnTo>
                  <a:lnTo>
                    <a:pt x="4" y="13"/>
                  </a:lnTo>
                  <a:lnTo>
                    <a:pt x="4" y="14"/>
                  </a:lnTo>
                  <a:lnTo>
                    <a:pt x="3" y="15"/>
                  </a:lnTo>
                  <a:lnTo>
                    <a:pt x="3" y="16"/>
                  </a:lnTo>
                  <a:lnTo>
                    <a:pt x="4" y="16"/>
                  </a:lnTo>
                  <a:lnTo>
                    <a:pt x="4" y="17"/>
                  </a:lnTo>
                  <a:lnTo>
                    <a:pt x="4" y="17"/>
                  </a:lnTo>
                  <a:lnTo>
                    <a:pt x="3" y="18"/>
                  </a:lnTo>
                  <a:lnTo>
                    <a:pt x="3" y="19"/>
                  </a:lnTo>
                  <a:lnTo>
                    <a:pt x="4" y="19"/>
                  </a:lnTo>
                  <a:lnTo>
                    <a:pt x="6" y="18"/>
                  </a:lnTo>
                  <a:lnTo>
                    <a:pt x="7" y="18"/>
                  </a:lnTo>
                  <a:lnTo>
                    <a:pt x="7" y="16"/>
                  </a:lnTo>
                  <a:lnTo>
                    <a:pt x="8" y="15"/>
                  </a:lnTo>
                  <a:lnTo>
                    <a:pt x="9" y="15"/>
                  </a:lnTo>
                  <a:lnTo>
                    <a:pt x="9" y="15"/>
                  </a:lnTo>
                  <a:lnTo>
                    <a:pt x="10" y="15"/>
                  </a:lnTo>
                  <a:lnTo>
                    <a:pt x="10" y="15"/>
                  </a:lnTo>
                  <a:lnTo>
                    <a:pt x="10" y="16"/>
                  </a:lnTo>
                  <a:lnTo>
                    <a:pt x="9" y="17"/>
                  </a:lnTo>
                  <a:lnTo>
                    <a:pt x="9" y="17"/>
                  </a:lnTo>
                  <a:lnTo>
                    <a:pt x="10" y="17"/>
                  </a:lnTo>
                  <a:lnTo>
                    <a:pt x="12" y="16"/>
                  </a:lnTo>
                  <a:lnTo>
                    <a:pt x="19" y="14"/>
                  </a:lnTo>
                  <a:lnTo>
                    <a:pt x="20" y="14"/>
                  </a:lnTo>
                  <a:lnTo>
                    <a:pt x="20" y="15"/>
                  </a:lnTo>
                  <a:lnTo>
                    <a:pt x="19" y="16"/>
                  </a:lnTo>
                  <a:lnTo>
                    <a:pt x="19" y="16"/>
                  </a:lnTo>
                  <a:lnTo>
                    <a:pt x="22" y="16"/>
                  </a:lnTo>
                  <a:lnTo>
                    <a:pt x="25" y="17"/>
                  </a:lnTo>
                  <a:lnTo>
                    <a:pt x="28" y="19"/>
                  </a:lnTo>
                  <a:lnTo>
                    <a:pt x="29" y="19"/>
                  </a:lnTo>
                  <a:lnTo>
                    <a:pt x="29" y="18"/>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0" y="90"/>
                  </a:lnTo>
                  <a:lnTo>
                    <a:pt x="111" y="90"/>
                  </a:lnTo>
                  <a:lnTo>
                    <a:pt x="111" y="91"/>
                  </a:lnTo>
                  <a:lnTo>
                    <a:pt x="111" y="91"/>
                  </a:lnTo>
                  <a:lnTo>
                    <a:pt x="110"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80" y="8"/>
                  </a:lnTo>
                  <a:lnTo>
                    <a:pt x="79" y="6"/>
                  </a:lnTo>
                  <a:lnTo>
                    <a:pt x="40" y="8"/>
                  </a:lnTo>
                  <a:lnTo>
                    <a:pt x="39" y="7"/>
                  </a:lnTo>
                  <a:lnTo>
                    <a:pt x="39" y="6"/>
                  </a:lnTo>
                  <a:lnTo>
                    <a:pt x="38" y="4"/>
                  </a:lnTo>
                  <a:lnTo>
                    <a:pt x="38" y="3"/>
                  </a:lnTo>
                  <a:lnTo>
                    <a:pt x="38"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5" name="Freeform 21"/>
            <p:cNvSpPr>
              <a:spLocks/>
            </p:cNvSpPr>
            <p:nvPr/>
          </p:nvSpPr>
          <p:spPr bwMode="auto">
            <a:xfrm>
              <a:off x="5508" y="1368"/>
              <a:ext cx="180" cy="168"/>
            </a:xfrm>
            <a:custGeom>
              <a:avLst/>
              <a:gdLst/>
              <a:ahLst/>
              <a:cxnLst>
                <a:cxn ang="0">
                  <a:pos x="20" y="0"/>
                </a:cxn>
                <a:cxn ang="0">
                  <a:pos x="20" y="3"/>
                </a:cxn>
                <a:cxn ang="0">
                  <a:pos x="21" y="5"/>
                </a:cxn>
                <a:cxn ang="0">
                  <a:pos x="19" y="13"/>
                </a:cxn>
                <a:cxn ang="0">
                  <a:pos x="19" y="15"/>
                </a:cxn>
                <a:cxn ang="0">
                  <a:pos x="18" y="19"/>
                </a:cxn>
                <a:cxn ang="0">
                  <a:pos x="15" y="22"/>
                </a:cxn>
                <a:cxn ang="0">
                  <a:pos x="13" y="23"/>
                </a:cxn>
                <a:cxn ang="0">
                  <a:pos x="11" y="24"/>
                </a:cxn>
                <a:cxn ang="0">
                  <a:pos x="10" y="26"/>
                </a:cxn>
                <a:cxn ang="0">
                  <a:pos x="9" y="30"/>
                </a:cxn>
                <a:cxn ang="0">
                  <a:pos x="6" y="30"/>
                </a:cxn>
                <a:cxn ang="0">
                  <a:pos x="4" y="34"/>
                </a:cxn>
                <a:cxn ang="0">
                  <a:pos x="4" y="38"/>
                </a:cxn>
                <a:cxn ang="0">
                  <a:pos x="2" y="41"/>
                </a:cxn>
                <a:cxn ang="0">
                  <a:pos x="0" y="43"/>
                </a:cxn>
                <a:cxn ang="0">
                  <a:pos x="0" y="46"/>
                </a:cxn>
                <a:cxn ang="0">
                  <a:pos x="3" y="51"/>
                </a:cxn>
                <a:cxn ang="0">
                  <a:pos x="6" y="54"/>
                </a:cxn>
                <a:cxn ang="0">
                  <a:pos x="8" y="54"/>
                </a:cxn>
                <a:cxn ang="0">
                  <a:pos x="8" y="55"/>
                </a:cxn>
                <a:cxn ang="0">
                  <a:pos x="10" y="55"/>
                </a:cxn>
                <a:cxn ang="0">
                  <a:pos x="10" y="57"/>
                </a:cxn>
                <a:cxn ang="0">
                  <a:pos x="15" y="60"/>
                </a:cxn>
                <a:cxn ang="0">
                  <a:pos x="18" y="59"/>
                </a:cxn>
                <a:cxn ang="0">
                  <a:pos x="19" y="57"/>
                </a:cxn>
                <a:cxn ang="0">
                  <a:pos x="21" y="59"/>
                </a:cxn>
                <a:cxn ang="0">
                  <a:pos x="25" y="57"/>
                </a:cxn>
                <a:cxn ang="0">
                  <a:pos x="26" y="55"/>
                </a:cxn>
                <a:cxn ang="0">
                  <a:pos x="30" y="53"/>
                </a:cxn>
                <a:cxn ang="0">
                  <a:pos x="33" y="51"/>
                </a:cxn>
                <a:cxn ang="0">
                  <a:pos x="33" y="48"/>
                </a:cxn>
                <a:cxn ang="0">
                  <a:pos x="38" y="32"/>
                </a:cxn>
                <a:cxn ang="0">
                  <a:pos x="40" y="33"/>
                </a:cxn>
                <a:cxn ang="0">
                  <a:pos x="41" y="35"/>
                </a:cxn>
                <a:cxn ang="0">
                  <a:pos x="44" y="32"/>
                </a:cxn>
                <a:cxn ang="0">
                  <a:pos x="46" y="27"/>
                </a:cxn>
                <a:cxn ang="0">
                  <a:pos x="49" y="25"/>
                </a:cxn>
                <a:cxn ang="0">
                  <a:pos x="51" y="23"/>
                </a:cxn>
                <a:cxn ang="0">
                  <a:pos x="52" y="20"/>
                </a:cxn>
                <a:cxn ang="0">
                  <a:pos x="52" y="19"/>
                </a:cxn>
                <a:cxn ang="0">
                  <a:pos x="52" y="15"/>
                </a:cxn>
                <a:cxn ang="0">
                  <a:pos x="59" y="19"/>
                </a:cxn>
                <a:cxn ang="0">
                  <a:pos x="60" y="19"/>
                </a:cxn>
                <a:cxn ang="0">
                  <a:pos x="59" y="13"/>
                </a:cxn>
                <a:cxn ang="0">
                  <a:pos x="58" y="11"/>
                </a:cxn>
                <a:cxn ang="0">
                  <a:pos x="56" y="11"/>
                </a:cxn>
                <a:cxn ang="0">
                  <a:pos x="51" y="12"/>
                </a:cxn>
                <a:cxn ang="0">
                  <a:pos x="49" y="14"/>
                </a:cxn>
                <a:cxn ang="0">
                  <a:pos x="46" y="13"/>
                </a:cxn>
                <a:cxn ang="0">
                  <a:pos x="45" y="15"/>
                </a:cxn>
                <a:cxn ang="0">
                  <a:pos x="42" y="17"/>
                </a:cxn>
                <a:cxn ang="0">
                  <a:pos x="39" y="20"/>
                </a:cxn>
                <a:cxn ang="0">
                  <a:pos x="36" y="13"/>
                </a:cxn>
                <a:cxn ang="0">
                  <a:pos x="21" y="0"/>
                </a:cxn>
              </a:cxnLst>
              <a:rect l="0" t="0" r="r" b="b"/>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6" y="55"/>
                  </a:lnTo>
                  <a:lnTo>
                    <a:pt x="27" y="56"/>
                  </a:lnTo>
                  <a:lnTo>
                    <a:pt x="30" y="53"/>
                  </a:lnTo>
                  <a:lnTo>
                    <a:pt x="31" y="54"/>
                  </a:lnTo>
                  <a:lnTo>
                    <a:pt x="33" y="51"/>
                  </a:lnTo>
                  <a:lnTo>
                    <a:pt x="32" y="50"/>
                  </a:lnTo>
                  <a:lnTo>
                    <a:pt x="33" y="48"/>
                  </a:lnTo>
                  <a:lnTo>
                    <a:pt x="35" y="43"/>
                  </a:lnTo>
                  <a:lnTo>
                    <a:pt x="38" y="32"/>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20"/>
                  </a:lnTo>
                  <a:lnTo>
                    <a:pt x="52" y="19"/>
                  </a:lnTo>
                  <a:lnTo>
                    <a:pt x="52" y="16"/>
                  </a:lnTo>
                  <a:lnTo>
                    <a:pt x="52" y="15"/>
                  </a:lnTo>
                  <a:lnTo>
                    <a:pt x="53" y="15"/>
                  </a:lnTo>
                  <a:lnTo>
                    <a:pt x="59" y="19"/>
                  </a:lnTo>
                  <a:lnTo>
                    <a:pt x="60"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lnTo>
                    <a:pt x="21"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6" name="Freeform 22"/>
            <p:cNvSpPr>
              <a:spLocks/>
            </p:cNvSpPr>
            <p:nvPr/>
          </p:nvSpPr>
          <p:spPr bwMode="auto">
            <a:xfrm>
              <a:off x="5044" y="1603"/>
              <a:ext cx="197" cy="173"/>
            </a:xfrm>
            <a:custGeom>
              <a:avLst/>
              <a:gdLst/>
              <a:ahLst/>
              <a:cxnLst>
                <a:cxn ang="0">
                  <a:pos x="0" y="3"/>
                </a:cxn>
                <a:cxn ang="0">
                  <a:pos x="60" y="0"/>
                </a:cxn>
                <a:cxn ang="0">
                  <a:pos x="60" y="1"/>
                </a:cxn>
                <a:cxn ang="0">
                  <a:pos x="61" y="2"/>
                </a:cxn>
                <a:cxn ang="0">
                  <a:pos x="62" y="3"/>
                </a:cxn>
                <a:cxn ang="0">
                  <a:pos x="61" y="5"/>
                </a:cxn>
                <a:cxn ang="0">
                  <a:pos x="60" y="6"/>
                </a:cxn>
                <a:cxn ang="0">
                  <a:pos x="58" y="8"/>
                </a:cxn>
                <a:cxn ang="0">
                  <a:pos x="58" y="9"/>
                </a:cxn>
                <a:cxn ang="0">
                  <a:pos x="67" y="9"/>
                </a:cxn>
                <a:cxn ang="0">
                  <a:pos x="67" y="9"/>
                </a:cxn>
                <a:cxn ang="0">
                  <a:pos x="67" y="10"/>
                </a:cxn>
                <a:cxn ang="0">
                  <a:pos x="66" y="12"/>
                </a:cxn>
                <a:cxn ang="0">
                  <a:pos x="65" y="13"/>
                </a:cxn>
                <a:cxn ang="0">
                  <a:pos x="64" y="17"/>
                </a:cxn>
                <a:cxn ang="0">
                  <a:pos x="62" y="19"/>
                </a:cxn>
                <a:cxn ang="0">
                  <a:pos x="62" y="22"/>
                </a:cxn>
                <a:cxn ang="0">
                  <a:pos x="62" y="25"/>
                </a:cxn>
                <a:cxn ang="0">
                  <a:pos x="62" y="25"/>
                </a:cxn>
                <a:cxn ang="0">
                  <a:pos x="60" y="26"/>
                </a:cxn>
                <a:cxn ang="0">
                  <a:pos x="60" y="27"/>
                </a:cxn>
                <a:cxn ang="0">
                  <a:pos x="57" y="29"/>
                </a:cxn>
                <a:cxn ang="0">
                  <a:pos x="57" y="32"/>
                </a:cxn>
                <a:cxn ang="0">
                  <a:pos x="57" y="35"/>
                </a:cxn>
                <a:cxn ang="0">
                  <a:pos x="56" y="36"/>
                </a:cxn>
                <a:cxn ang="0">
                  <a:pos x="54" y="38"/>
                </a:cxn>
                <a:cxn ang="0">
                  <a:pos x="52" y="40"/>
                </a:cxn>
                <a:cxn ang="0">
                  <a:pos x="51" y="41"/>
                </a:cxn>
                <a:cxn ang="0">
                  <a:pos x="51" y="43"/>
                </a:cxn>
                <a:cxn ang="0">
                  <a:pos x="50" y="45"/>
                </a:cxn>
                <a:cxn ang="0">
                  <a:pos x="50" y="46"/>
                </a:cxn>
                <a:cxn ang="0">
                  <a:pos x="49" y="49"/>
                </a:cxn>
                <a:cxn ang="0">
                  <a:pos x="48" y="51"/>
                </a:cxn>
                <a:cxn ang="0">
                  <a:pos x="49" y="54"/>
                </a:cxn>
                <a:cxn ang="0">
                  <a:pos x="50" y="55"/>
                </a:cxn>
                <a:cxn ang="0">
                  <a:pos x="50" y="57"/>
                </a:cxn>
                <a:cxn ang="0">
                  <a:pos x="50" y="57"/>
                </a:cxn>
                <a:cxn ang="0">
                  <a:pos x="50" y="58"/>
                </a:cxn>
                <a:cxn ang="0">
                  <a:pos x="50" y="58"/>
                </a:cxn>
                <a:cxn ang="0">
                  <a:pos x="49" y="60"/>
                </a:cxn>
                <a:cxn ang="0">
                  <a:pos x="50" y="61"/>
                </a:cxn>
                <a:cxn ang="0">
                  <a:pos x="8" y="62"/>
                </a:cxn>
                <a:cxn ang="0">
                  <a:pos x="8" y="53"/>
                </a:cxn>
                <a:cxn ang="0">
                  <a:pos x="6" y="52"/>
                </a:cxn>
                <a:cxn ang="0">
                  <a:pos x="4" y="53"/>
                </a:cxn>
                <a:cxn ang="0">
                  <a:pos x="4" y="53"/>
                </a:cxn>
                <a:cxn ang="0">
                  <a:pos x="2" y="51"/>
                </a:cxn>
                <a:cxn ang="0">
                  <a:pos x="2" y="22"/>
                </a:cxn>
                <a:cxn ang="0">
                  <a:pos x="0" y="3"/>
                </a:cxn>
                <a:cxn ang="0">
                  <a:pos x="0" y="3"/>
                </a:cxn>
              </a:cxnLst>
              <a:rect l="0" t="0" r="r" b="b"/>
              <a:pathLst>
                <a:path w="67" h="62">
                  <a:moveTo>
                    <a:pt x="0" y="3"/>
                  </a:moveTo>
                  <a:lnTo>
                    <a:pt x="60" y="0"/>
                  </a:lnTo>
                  <a:lnTo>
                    <a:pt x="60" y="1"/>
                  </a:lnTo>
                  <a:lnTo>
                    <a:pt x="61" y="2"/>
                  </a:lnTo>
                  <a:lnTo>
                    <a:pt x="62" y="3"/>
                  </a:lnTo>
                  <a:lnTo>
                    <a:pt x="61" y="5"/>
                  </a:lnTo>
                  <a:lnTo>
                    <a:pt x="60" y="6"/>
                  </a:lnTo>
                  <a:lnTo>
                    <a:pt x="58" y="8"/>
                  </a:lnTo>
                  <a:lnTo>
                    <a:pt x="58" y="9"/>
                  </a:lnTo>
                  <a:lnTo>
                    <a:pt x="67" y="9"/>
                  </a:lnTo>
                  <a:lnTo>
                    <a:pt x="67" y="9"/>
                  </a:lnTo>
                  <a:lnTo>
                    <a:pt x="67" y="10"/>
                  </a:lnTo>
                  <a:lnTo>
                    <a:pt x="66" y="12"/>
                  </a:lnTo>
                  <a:lnTo>
                    <a:pt x="65" y="13"/>
                  </a:lnTo>
                  <a:lnTo>
                    <a:pt x="64" y="17"/>
                  </a:lnTo>
                  <a:lnTo>
                    <a:pt x="62" y="19"/>
                  </a:lnTo>
                  <a:lnTo>
                    <a:pt x="62" y="22"/>
                  </a:lnTo>
                  <a:lnTo>
                    <a:pt x="62" y="25"/>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7"/>
                  </a:lnTo>
                  <a:lnTo>
                    <a:pt x="50" y="58"/>
                  </a:lnTo>
                  <a:lnTo>
                    <a:pt x="50" y="58"/>
                  </a:lnTo>
                  <a:lnTo>
                    <a:pt x="49" y="60"/>
                  </a:lnTo>
                  <a:lnTo>
                    <a:pt x="50" y="61"/>
                  </a:lnTo>
                  <a:lnTo>
                    <a:pt x="8" y="62"/>
                  </a:lnTo>
                  <a:lnTo>
                    <a:pt x="8" y="53"/>
                  </a:lnTo>
                  <a:lnTo>
                    <a:pt x="6" y="52"/>
                  </a:lnTo>
                  <a:lnTo>
                    <a:pt x="4" y="53"/>
                  </a:lnTo>
                  <a:lnTo>
                    <a:pt x="4" y="53"/>
                  </a:lnTo>
                  <a:lnTo>
                    <a:pt x="2" y="51"/>
                  </a:lnTo>
                  <a:lnTo>
                    <a:pt x="2" y="22"/>
                  </a:lnTo>
                  <a:lnTo>
                    <a:pt x="0" y="3"/>
                  </a:lnTo>
                  <a:lnTo>
                    <a:pt x="0"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67" name="Freeform 23"/>
            <p:cNvSpPr>
              <a:spLocks/>
            </p:cNvSpPr>
            <p:nvPr/>
          </p:nvSpPr>
          <p:spPr bwMode="auto">
            <a:xfrm>
              <a:off x="3931" y="1207"/>
              <a:ext cx="317" cy="514"/>
            </a:xfrm>
            <a:custGeom>
              <a:avLst/>
              <a:gdLst/>
              <a:ahLst/>
              <a:cxnLst>
                <a:cxn ang="0">
                  <a:pos x="61" y="179"/>
                </a:cxn>
                <a:cxn ang="0">
                  <a:pos x="61" y="177"/>
                </a:cxn>
                <a:cxn ang="0">
                  <a:pos x="60" y="175"/>
                </a:cxn>
                <a:cxn ang="0">
                  <a:pos x="57" y="163"/>
                </a:cxn>
                <a:cxn ang="0">
                  <a:pos x="50" y="156"/>
                </a:cxn>
                <a:cxn ang="0">
                  <a:pos x="48" y="153"/>
                </a:cxn>
                <a:cxn ang="0">
                  <a:pos x="46" y="150"/>
                </a:cxn>
                <a:cxn ang="0">
                  <a:pos x="39" y="147"/>
                </a:cxn>
                <a:cxn ang="0">
                  <a:pos x="33" y="141"/>
                </a:cxn>
                <a:cxn ang="0">
                  <a:pos x="22" y="136"/>
                </a:cxn>
                <a:cxn ang="0">
                  <a:pos x="22" y="132"/>
                </a:cxn>
                <a:cxn ang="0">
                  <a:pos x="23" y="127"/>
                </a:cxn>
                <a:cxn ang="0">
                  <a:pos x="21" y="122"/>
                </a:cxn>
                <a:cxn ang="0">
                  <a:pos x="22" y="120"/>
                </a:cxn>
                <a:cxn ang="0">
                  <a:pos x="16" y="109"/>
                </a:cxn>
                <a:cxn ang="0">
                  <a:pos x="12" y="102"/>
                </a:cxn>
                <a:cxn ang="0">
                  <a:pos x="14" y="96"/>
                </a:cxn>
                <a:cxn ang="0">
                  <a:pos x="14" y="91"/>
                </a:cxn>
                <a:cxn ang="0">
                  <a:pos x="9" y="86"/>
                </a:cxn>
                <a:cxn ang="0">
                  <a:pos x="9" y="78"/>
                </a:cxn>
                <a:cxn ang="0">
                  <a:pos x="11" y="75"/>
                </a:cxn>
                <a:cxn ang="0">
                  <a:pos x="12" y="79"/>
                </a:cxn>
                <a:cxn ang="0">
                  <a:pos x="15" y="78"/>
                </a:cxn>
                <a:cxn ang="0">
                  <a:pos x="14" y="71"/>
                </a:cxn>
                <a:cxn ang="0">
                  <a:pos x="12" y="73"/>
                </a:cxn>
                <a:cxn ang="0">
                  <a:pos x="7" y="70"/>
                </a:cxn>
                <a:cxn ang="0">
                  <a:pos x="6" y="61"/>
                </a:cxn>
                <a:cxn ang="0">
                  <a:pos x="1" y="51"/>
                </a:cxn>
                <a:cxn ang="0">
                  <a:pos x="1" y="46"/>
                </a:cxn>
                <a:cxn ang="0">
                  <a:pos x="4" y="40"/>
                </a:cxn>
                <a:cxn ang="0">
                  <a:pos x="2" y="32"/>
                </a:cxn>
                <a:cxn ang="0">
                  <a:pos x="0" y="28"/>
                </a:cxn>
                <a:cxn ang="0">
                  <a:pos x="0" y="24"/>
                </a:cxn>
                <a:cxn ang="0">
                  <a:pos x="6" y="15"/>
                </a:cxn>
                <a:cxn ang="0">
                  <a:pos x="9" y="10"/>
                </a:cxn>
                <a:cxn ang="0">
                  <a:pos x="9" y="1"/>
                </a:cxn>
                <a:cxn ang="0">
                  <a:pos x="48" y="64"/>
                </a:cxn>
                <a:cxn ang="0">
                  <a:pos x="104" y="149"/>
                </a:cxn>
                <a:cxn ang="0">
                  <a:pos x="105" y="153"/>
                </a:cxn>
                <a:cxn ang="0">
                  <a:pos x="106" y="157"/>
                </a:cxn>
                <a:cxn ang="0">
                  <a:pos x="107" y="160"/>
                </a:cxn>
                <a:cxn ang="0">
                  <a:pos x="103" y="162"/>
                </a:cxn>
                <a:cxn ang="0">
                  <a:pos x="98" y="172"/>
                </a:cxn>
                <a:cxn ang="0">
                  <a:pos x="97" y="174"/>
                </a:cxn>
                <a:cxn ang="0">
                  <a:pos x="96" y="178"/>
                </a:cxn>
                <a:cxn ang="0">
                  <a:pos x="98" y="181"/>
                </a:cxn>
                <a:cxn ang="0">
                  <a:pos x="96" y="184"/>
                </a:cxn>
              </a:cxnLst>
              <a:rect l="0" t="0" r="r" b="b"/>
              <a:pathLst>
                <a:path w="108" h="184">
                  <a:moveTo>
                    <a:pt x="94" y="183"/>
                  </a:moveTo>
                  <a:lnTo>
                    <a:pt x="61" y="180"/>
                  </a:lnTo>
                  <a:lnTo>
                    <a:pt x="61" y="179"/>
                  </a:lnTo>
                  <a:lnTo>
                    <a:pt x="60" y="178"/>
                  </a:lnTo>
                  <a:lnTo>
                    <a:pt x="60" y="177"/>
                  </a:lnTo>
                  <a:lnTo>
                    <a:pt x="61" y="177"/>
                  </a:lnTo>
                  <a:lnTo>
                    <a:pt x="60" y="176"/>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6" y="157"/>
                  </a:lnTo>
                  <a:lnTo>
                    <a:pt x="107" y="158"/>
                  </a:lnTo>
                  <a:lnTo>
                    <a:pt x="108" y="160"/>
                  </a:lnTo>
                  <a:lnTo>
                    <a:pt x="107"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lnTo>
                    <a:pt x="94" y="18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68" name="Freeform 24"/>
            <p:cNvSpPr>
              <a:spLocks/>
            </p:cNvSpPr>
            <p:nvPr/>
          </p:nvSpPr>
          <p:spPr bwMode="auto">
            <a:xfrm>
              <a:off x="4427" y="1167"/>
              <a:ext cx="277" cy="219"/>
            </a:xfrm>
            <a:custGeom>
              <a:avLst/>
              <a:gdLst/>
              <a:ahLst/>
              <a:cxnLst>
                <a:cxn ang="0">
                  <a:pos x="88" y="78"/>
                </a:cxn>
                <a:cxn ang="0">
                  <a:pos x="91" y="44"/>
                </a:cxn>
                <a:cxn ang="0">
                  <a:pos x="94" y="10"/>
                </a:cxn>
                <a:cxn ang="0">
                  <a:pos x="10" y="0"/>
                </a:cxn>
                <a:cxn ang="0">
                  <a:pos x="9" y="8"/>
                </a:cxn>
                <a:cxn ang="0">
                  <a:pos x="3" y="50"/>
                </a:cxn>
                <a:cxn ang="0">
                  <a:pos x="2" y="50"/>
                </a:cxn>
                <a:cxn ang="0">
                  <a:pos x="0" y="67"/>
                </a:cxn>
                <a:cxn ang="0">
                  <a:pos x="25" y="71"/>
                </a:cxn>
                <a:cxn ang="0">
                  <a:pos x="88" y="78"/>
                </a:cxn>
                <a:cxn ang="0">
                  <a:pos x="88" y="78"/>
                </a:cxn>
              </a:cxnLst>
              <a:rect l="0" t="0" r="r" b="b"/>
              <a:pathLst>
                <a:path w="94" h="78">
                  <a:moveTo>
                    <a:pt x="88" y="78"/>
                  </a:moveTo>
                  <a:lnTo>
                    <a:pt x="91" y="44"/>
                  </a:lnTo>
                  <a:lnTo>
                    <a:pt x="94" y="10"/>
                  </a:lnTo>
                  <a:lnTo>
                    <a:pt x="10" y="0"/>
                  </a:lnTo>
                  <a:lnTo>
                    <a:pt x="9" y="8"/>
                  </a:lnTo>
                  <a:lnTo>
                    <a:pt x="3" y="50"/>
                  </a:lnTo>
                  <a:lnTo>
                    <a:pt x="2" y="50"/>
                  </a:lnTo>
                  <a:lnTo>
                    <a:pt x="0" y="67"/>
                  </a:lnTo>
                  <a:lnTo>
                    <a:pt x="25" y="71"/>
                  </a:lnTo>
                  <a:lnTo>
                    <a:pt x="88" y="78"/>
                  </a:lnTo>
                  <a:lnTo>
                    <a:pt x="88" y="78"/>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69" name="Freeform 25"/>
            <p:cNvSpPr>
              <a:spLocks/>
            </p:cNvSpPr>
            <p:nvPr/>
          </p:nvSpPr>
          <p:spPr bwMode="auto">
            <a:xfrm>
              <a:off x="4472" y="1366"/>
              <a:ext cx="291" cy="215"/>
            </a:xfrm>
            <a:custGeom>
              <a:avLst/>
              <a:gdLst/>
              <a:ahLst/>
              <a:cxnLst>
                <a:cxn ang="0">
                  <a:pos x="0" y="67"/>
                </a:cxn>
                <a:cxn ang="0">
                  <a:pos x="10" y="0"/>
                </a:cxn>
                <a:cxn ang="0">
                  <a:pos x="73" y="7"/>
                </a:cxn>
                <a:cxn ang="0">
                  <a:pos x="99" y="9"/>
                </a:cxn>
                <a:cxn ang="0">
                  <a:pos x="98" y="26"/>
                </a:cxn>
                <a:cxn ang="0">
                  <a:pos x="95" y="77"/>
                </a:cxn>
                <a:cxn ang="0">
                  <a:pos x="82" y="76"/>
                </a:cxn>
                <a:cxn ang="0">
                  <a:pos x="0" y="67"/>
                </a:cxn>
                <a:cxn ang="0">
                  <a:pos x="0" y="67"/>
                </a:cxn>
              </a:cxnLst>
              <a:rect l="0" t="0" r="r" b="b"/>
              <a:pathLst>
                <a:path w="99" h="77">
                  <a:moveTo>
                    <a:pt x="0" y="67"/>
                  </a:moveTo>
                  <a:lnTo>
                    <a:pt x="10" y="0"/>
                  </a:lnTo>
                  <a:lnTo>
                    <a:pt x="73" y="7"/>
                  </a:lnTo>
                  <a:lnTo>
                    <a:pt x="99" y="9"/>
                  </a:lnTo>
                  <a:lnTo>
                    <a:pt x="98" y="26"/>
                  </a:lnTo>
                  <a:lnTo>
                    <a:pt x="95" y="77"/>
                  </a:lnTo>
                  <a:lnTo>
                    <a:pt x="82" y="76"/>
                  </a:lnTo>
                  <a:lnTo>
                    <a:pt x="0" y="67"/>
                  </a:lnTo>
                  <a:lnTo>
                    <a:pt x="0" y="67"/>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70" name="Freeform 26"/>
            <p:cNvSpPr>
              <a:spLocks/>
            </p:cNvSpPr>
            <p:nvPr/>
          </p:nvSpPr>
          <p:spPr bwMode="auto">
            <a:xfrm>
              <a:off x="4434" y="1553"/>
              <a:ext cx="278" cy="274"/>
            </a:xfrm>
            <a:custGeom>
              <a:avLst/>
              <a:gdLst/>
              <a:ahLst/>
              <a:cxnLst>
                <a:cxn ang="0">
                  <a:pos x="13" y="0"/>
                </a:cxn>
                <a:cxn ang="0">
                  <a:pos x="0" y="96"/>
                </a:cxn>
                <a:cxn ang="0">
                  <a:pos x="0" y="96"/>
                </a:cxn>
                <a:cxn ang="0">
                  <a:pos x="12" y="98"/>
                </a:cxn>
                <a:cxn ang="0">
                  <a:pos x="13" y="90"/>
                </a:cxn>
                <a:cxn ang="0">
                  <a:pos x="37" y="93"/>
                </a:cxn>
                <a:cxn ang="0">
                  <a:pos x="37" y="93"/>
                </a:cxn>
                <a:cxn ang="0">
                  <a:pos x="36" y="92"/>
                </a:cxn>
                <a:cxn ang="0">
                  <a:pos x="37" y="91"/>
                </a:cxn>
                <a:cxn ang="0">
                  <a:pos x="36" y="90"/>
                </a:cxn>
                <a:cxn ang="0">
                  <a:pos x="36" y="90"/>
                </a:cxn>
                <a:cxn ang="0">
                  <a:pos x="36" y="90"/>
                </a:cxn>
                <a:cxn ang="0">
                  <a:pos x="87" y="94"/>
                </a:cxn>
                <a:cxn ang="0">
                  <a:pos x="93" y="18"/>
                </a:cxn>
                <a:cxn ang="0">
                  <a:pos x="94" y="18"/>
                </a:cxn>
                <a:cxn ang="0">
                  <a:pos x="95" y="9"/>
                </a:cxn>
                <a:cxn ang="0">
                  <a:pos x="13" y="0"/>
                </a:cxn>
                <a:cxn ang="0">
                  <a:pos x="13" y="0"/>
                </a:cxn>
              </a:cxnLst>
              <a:rect l="0" t="0" r="r" b="b"/>
              <a:pathLst>
                <a:path w="95" h="98">
                  <a:moveTo>
                    <a:pt x="13" y="0"/>
                  </a:moveTo>
                  <a:lnTo>
                    <a:pt x="0" y="96"/>
                  </a:lnTo>
                  <a:lnTo>
                    <a:pt x="0" y="96"/>
                  </a:lnTo>
                  <a:lnTo>
                    <a:pt x="12" y="98"/>
                  </a:lnTo>
                  <a:lnTo>
                    <a:pt x="13" y="90"/>
                  </a:lnTo>
                  <a:lnTo>
                    <a:pt x="37" y="93"/>
                  </a:lnTo>
                  <a:lnTo>
                    <a:pt x="37" y="93"/>
                  </a:lnTo>
                  <a:lnTo>
                    <a:pt x="36" y="92"/>
                  </a:lnTo>
                  <a:lnTo>
                    <a:pt x="37" y="91"/>
                  </a:lnTo>
                  <a:lnTo>
                    <a:pt x="36" y="90"/>
                  </a:lnTo>
                  <a:lnTo>
                    <a:pt x="36" y="90"/>
                  </a:lnTo>
                  <a:lnTo>
                    <a:pt x="36" y="90"/>
                  </a:lnTo>
                  <a:lnTo>
                    <a:pt x="87" y="94"/>
                  </a:lnTo>
                  <a:lnTo>
                    <a:pt x="93" y="18"/>
                  </a:lnTo>
                  <a:lnTo>
                    <a:pt x="94" y="18"/>
                  </a:lnTo>
                  <a:lnTo>
                    <a:pt x="95" y="9"/>
                  </a:lnTo>
                  <a:lnTo>
                    <a:pt x="13" y="0"/>
                  </a:lnTo>
                  <a:lnTo>
                    <a:pt x="13"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71" name="Freeform 27"/>
            <p:cNvSpPr>
              <a:spLocks/>
            </p:cNvSpPr>
            <p:nvPr/>
          </p:nvSpPr>
          <p:spPr bwMode="auto">
            <a:xfrm>
              <a:off x="4540" y="1603"/>
              <a:ext cx="554" cy="515"/>
            </a:xfrm>
            <a:custGeom>
              <a:avLst/>
              <a:gdLst/>
              <a:ahLst/>
              <a:cxnLst>
                <a:cxn ang="0">
                  <a:pos x="171" y="50"/>
                </a:cxn>
                <a:cxn ang="0">
                  <a:pos x="159" y="47"/>
                </a:cxn>
                <a:cxn ang="0">
                  <a:pos x="151" y="49"/>
                </a:cxn>
                <a:cxn ang="0">
                  <a:pos x="145" y="49"/>
                </a:cxn>
                <a:cxn ang="0">
                  <a:pos x="143" y="49"/>
                </a:cxn>
                <a:cxn ang="0">
                  <a:pos x="140" y="47"/>
                </a:cxn>
                <a:cxn ang="0">
                  <a:pos x="137" y="51"/>
                </a:cxn>
                <a:cxn ang="0">
                  <a:pos x="135" y="48"/>
                </a:cxn>
                <a:cxn ang="0">
                  <a:pos x="129" y="47"/>
                </a:cxn>
                <a:cxn ang="0">
                  <a:pos x="125" y="46"/>
                </a:cxn>
                <a:cxn ang="0">
                  <a:pos x="119" y="44"/>
                </a:cxn>
                <a:cxn ang="0">
                  <a:pos x="115" y="43"/>
                </a:cxn>
                <a:cxn ang="0">
                  <a:pos x="109" y="41"/>
                </a:cxn>
                <a:cxn ang="0">
                  <a:pos x="106" y="38"/>
                </a:cxn>
                <a:cxn ang="0">
                  <a:pos x="100" y="36"/>
                </a:cxn>
                <a:cxn ang="0">
                  <a:pos x="58" y="0"/>
                </a:cxn>
                <a:cxn ang="0">
                  <a:pos x="0" y="72"/>
                </a:cxn>
                <a:cxn ang="0">
                  <a:pos x="1" y="75"/>
                </a:cxn>
                <a:cxn ang="0">
                  <a:pos x="5" y="81"/>
                </a:cxn>
                <a:cxn ang="0">
                  <a:pos x="23" y="99"/>
                </a:cxn>
                <a:cxn ang="0">
                  <a:pos x="25" y="104"/>
                </a:cxn>
                <a:cxn ang="0">
                  <a:pos x="38" y="123"/>
                </a:cxn>
                <a:cxn ang="0">
                  <a:pos x="49" y="125"/>
                </a:cxn>
                <a:cxn ang="0">
                  <a:pos x="56" y="114"/>
                </a:cxn>
                <a:cxn ang="0">
                  <a:pos x="60" y="113"/>
                </a:cxn>
                <a:cxn ang="0">
                  <a:pos x="67" y="115"/>
                </a:cxn>
                <a:cxn ang="0">
                  <a:pos x="75" y="119"/>
                </a:cxn>
                <a:cxn ang="0">
                  <a:pos x="77" y="121"/>
                </a:cxn>
                <a:cxn ang="0">
                  <a:pos x="83" y="129"/>
                </a:cxn>
                <a:cxn ang="0">
                  <a:pos x="94" y="149"/>
                </a:cxn>
                <a:cxn ang="0">
                  <a:pos x="100" y="155"/>
                </a:cxn>
                <a:cxn ang="0">
                  <a:pos x="102" y="165"/>
                </a:cxn>
                <a:cxn ang="0">
                  <a:pos x="111" y="176"/>
                </a:cxn>
                <a:cxn ang="0">
                  <a:pos x="126" y="181"/>
                </a:cxn>
                <a:cxn ang="0">
                  <a:pos x="135" y="182"/>
                </a:cxn>
                <a:cxn ang="0">
                  <a:pos x="134" y="180"/>
                </a:cxn>
                <a:cxn ang="0">
                  <a:pos x="131" y="162"/>
                </a:cxn>
                <a:cxn ang="0">
                  <a:pos x="130" y="160"/>
                </a:cxn>
                <a:cxn ang="0">
                  <a:pos x="133" y="153"/>
                </a:cxn>
                <a:cxn ang="0">
                  <a:pos x="134" y="151"/>
                </a:cxn>
                <a:cxn ang="0">
                  <a:pos x="137" y="145"/>
                </a:cxn>
                <a:cxn ang="0">
                  <a:pos x="139" y="145"/>
                </a:cxn>
                <a:cxn ang="0">
                  <a:pos x="141" y="142"/>
                </a:cxn>
                <a:cxn ang="0">
                  <a:pos x="143" y="142"/>
                </a:cxn>
                <a:cxn ang="0">
                  <a:pos x="147" y="140"/>
                </a:cxn>
                <a:cxn ang="0">
                  <a:pos x="149" y="136"/>
                </a:cxn>
                <a:cxn ang="0">
                  <a:pos x="150" y="138"/>
                </a:cxn>
                <a:cxn ang="0">
                  <a:pos x="165" y="130"/>
                </a:cxn>
                <a:cxn ang="0">
                  <a:pos x="168" y="121"/>
                </a:cxn>
                <a:cxn ang="0">
                  <a:pos x="171" y="120"/>
                </a:cxn>
                <a:cxn ang="0">
                  <a:pos x="181" y="119"/>
                </a:cxn>
                <a:cxn ang="0">
                  <a:pos x="184" y="117"/>
                </a:cxn>
                <a:cxn ang="0">
                  <a:pos x="185" y="114"/>
                </a:cxn>
                <a:cxn ang="0">
                  <a:pos x="186" y="106"/>
                </a:cxn>
                <a:cxn ang="0">
                  <a:pos x="188" y="101"/>
                </a:cxn>
                <a:cxn ang="0">
                  <a:pos x="187" y="91"/>
                </a:cxn>
                <a:cxn ang="0">
                  <a:pos x="185" y="88"/>
                </a:cxn>
                <a:cxn ang="0">
                  <a:pos x="184" y="82"/>
                </a:cxn>
                <a:cxn ang="0">
                  <a:pos x="180" y="53"/>
                </a:cxn>
                <a:cxn ang="0">
                  <a:pos x="174" y="51"/>
                </a:cxn>
              </a:cxnLst>
              <a:rect l="0" t="0" r="r" b="b"/>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5" y="48"/>
                  </a:lnTo>
                  <a:lnTo>
                    <a:pt x="143" y="48"/>
                  </a:lnTo>
                  <a:lnTo>
                    <a:pt x="143" y="49"/>
                  </a:lnTo>
                  <a:lnTo>
                    <a:pt x="142" y="49"/>
                  </a:lnTo>
                  <a:lnTo>
                    <a:pt x="141" y="48"/>
                  </a:lnTo>
                  <a:lnTo>
                    <a:pt x="140" y="47"/>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5" y="43"/>
                  </a:lnTo>
                  <a:lnTo>
                    <a:pt x="113" y="42"/>
                  </a:lnTo>
                  <a:lnTo>
                    <a:pt x="109" y="42"/>
                  </a:lnTo>
                  <a:lnTo>
                    <a:pt x="109" y="41"/>
                  </a:lnTo>
                  <a:lnTo>
                    <a:pt x="108" y="40"/>
                  </a:lnTo>
                  <a:lnTo>
                    <a:pt x="108" y="39"/>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0" y="72"/>
                  </a:lnTo>
                  <a:lnTo>
                    <a:pt x="0" y="72"/>
                  </a:lnTo>
                  <a:lnTo>
                    <a:pt x="1" y="73"/>
                  </a:lnTo>
                  <a:lnTo>
                    <a:pt x="0" y="74"/>
                  </a:lnTo>
                  <a:lnTo>
                    <a:pt x="1" y="75"/>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2"/>
                  </a:lnTo>
                  <a:lnTo>
                    <a:pt x="135" y="181"/>
                  </a:lnTo>
                  <a:lnTo>
                    <a:pt x="134" y="180"/>
                  </a:lnTo>
                  <a:lnTo>
                    <a:pt x="134" y="180"/>
                  </a:lnTo>
                  <a:lnTo>
                    <a:pt x="133" y="178"/>
                  </a:lnTo>
                  <a:lnTo>
                    <a:pt x="130" y="170"/>
                  </a:lnTo>
                  <a:lnTo>
                    <a:pt x="129" y="167"/>
                  </a:lnTo>
                  <a:lnTo>
                    <a:pt x="131" y="162"/>
                  </a:lnTo>
                  <a:lnTo>
                    <a:pt x="131" y="160"/>
                  </a:lnTo>
                  <a:lnTo>
                    <a:pt x="130" y="160"/>
                  </a:lnTo>
                  <a:lnTo>
                    <a:pt x="130" y="160"/>
                  </a:lnTo>
                  <a:lnTo>
                    <a:pt x="130" y="160"/>
                  </a:lnTo>
                  <a:lnTo>
                    <a:pt x="130" y="159"/>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7" y="145"/>
                  </a:lnTo>
                  <a:lnTo>
                    <a:pt x="138" y="145"/>
                  </a:lnTo>
                  <a:lnTo>
                    <a:pt x="138" y="144"/>
                  </a:lnTo>
                  <a:lnTo>
                    <a:pt x="139" y="145"/>
                  </a:lnTo>
                  <a:lnTo>
                    <a:pt x="140" y="145"/>
                  </a:lnTo>
                  <a:lnTo>
                    <a:pt x="141" y="144"/>
                  </a:lnTo>
                  <a:lnTo>
                    <a:pt x="141" y="144"/>
                  </a:lnTo>
                  <a:lnTo>
                    <a:pt x="141" y="142"/>
                  </a:lnTo>
                  <a:lnTo>
                    <a:pt x="141" y="142"/>
                  </a:lnTo>
                  <a:lnTo>
                    <a:pt x="142" y="141"/>
                  </a:lnTo>
                  <a:lnTo>
                    <a:pt x="142" y="142"/>
                  </a:lnTo>
                  <a:lnTo>
                    <a:pt x="143" y="142"/>
                  </a:lnTo>
                  <a:lnTo>
                    <a:pt x="146" y="141"/>
                  </a:lnTo>
                  <a:lnTo>
                    <a:pt x="147" y="141"/>
                  </a:lnTo>
                  <a:lnTo>
                    <a:pt x="147" y="140"/>
                  </a:lnTo>
                  <a:lnTo>
                    <a:pt x="147" y="140"/>
                  </a:lnTo>
                  <a:lnTo>
                    <a:pt x="145" y="139"/>
                  </a:lnTo>
                  <a:lnTo>
                    <a:pt x="145" y="138"/>
                  </a:lnTo>
                  <a:lnTo>
                    <a:pt x="148" y="137"/>
                  </a:lnTo>
                  <a:lnTo>
                    <a:pt x="149" y="136"/>
                  </a:lnTo>
                  <a:lnTo>
                    <a:pt x="150" y="136"/>
                  </a:lnTo>
                  <a:lnTo>
                    <a:pt x="150" y="136"/>
                  </a:lnTo>
                  <a:lnTo>
                    <a:pt x="149" y="137"/>
                  </a:lnTo>
                  <a:lnTo>
                    <a:pt x="150" y="138"/>
                  </a:lnTo>
                  <a:lnTo>
                    <a:pt x="150" y="138"/>
                  </a:lnTo>
                  <a:lnTo>
                    <a:pt x="151" y="137"/>
                  </a:lnTo>
                  <a:lnTo>
                    <a:pt x="156" y="135"/>
                  </a:lnTo>
                  <a:lnTo>
                    <a:pt x="165" y="130"/>
                  </a:lnTo>
                  <a:lnTo>
                    <a:pt x="165" y="128"/>
                  </a:lnTo>
                  <a:lnTo>
                    <a:pt x="169" y="124"/>
                  </a:lnTo>
                  <a:lnTo>
                    <a:pt x="169" y="124"/>
                  </a:lnTo>
                  <a:lnTo>
                    <a:pt x="168" y="121"/>
                  </a:lnTo>
                  <a:lnTo>
                    <a:pt x="168" y="119"/>
                  </a:lnTo>
                  <a:lnTo>
                    <a:pt x="171" y="118"/>
                  </a:lnTo>
                  <a:lnTo>
                    <a:pt x="171" y="118"/>
                  </a:lnTo>
                  <a:lnTo>
                    <a:pt x="171" y="120"/>
                  </a:lnTo>
                  <a:lnTo>
                    <a:pt x="171" y="121"/>
                  </a:lnTo>
                  <a:lnTo>
                    <a:pt x="174" y="121"/>
                  </a:lnTo>
                  <a:lnTo>
                    <a:pt x="175" y="122"/>
                  </a:lnTo>
                  <a:lnTo>
                    <a:pt x="181" y="119"/>
                  </a:lnTo>
                  <a:lnTo>
                    <a:pt x="185" y="119"/>
                  </a:lnTo>
                  <a:lnTo>
                    <a:pt x="185" y="119"/>
                  </a:lnTo>
                  <a:lnTo>
                    <a:pt x="184" y="118"/>
                  </a:lnTo>
                  <a:lnTo>
                    <a:pt x="184" y="117"/>
                  </a:lnTo>
                  <a:lnTo>
                    <a:pt x="184" y="116"/>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6" y="53"/>
                  </a:lnTo>
                  <a:lnTo>
                    <a:pt x="174" y="51"/>
                  </a:lnTo>
                  <a:lnTo>
                    <a:pt x="174" y="5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72" name="Freeform 28"/>
            <p:cNvSpPr>
              <a:spLocks/>
            </p:cNvSpPr>
            <p:nvPr/>
          </p:nvSpPr>
          <p:spPr bwMode="auto">
            <a:xfrm>
              <a:off x="5582" y="1115"/>
              <a:ext cx="299" cy="217"/>
            </a:xfrm>
            <a:custGeom>
              <a:avLst/>
              <a:gdLst/>
              <a:ahLst/>
              <a:cxnLst>
                <a:cxn ang="0">
                  <a:pos x="78" y="70"/>
                </a:cxn>
                <a:cxn ang="0">
                  <a:pos x="76" y="73"/>
                </a:cxn>
                <a:cxn ang="0">
                  <a:pos x="75" y="75"/>
                </a:cxn>
                <a:cxn ang="0">
                  <a:pos x="75" y="78"/>
                </a:cxn>
                <a:cxn ang="0">
                  <a:pos x="77" y="76"/>
                </a:cxn>
                <a:cxn ang="0">
                  <a:pos x="81" y="75"/>
                </a:cxn>
                <a:cxn ang="0">
                  <a:pos x="87" y="73"/>
                </a:cxn>
                <a:cxn ang="0">
                  <a:pos x="96" y="66"/>
                </a:cxn>
                <a:cxn ang="0">
                  <a:pos x="99" y="64"/>
                </a:cxn>
                <a:cxn ang="0">
                  <a:pos x="102" y="61"/>
                </a:cxn>
                <a:cxn ang="0">
                  <a:pos x="100" y="62"/>
                </a:cxn>
                <a:cxn ang="0">
                  <a:pos x="97" y="64"/>
                </a:cxn>
                <a:cxn ang="0">
                  <a:pos x="94" y="65"/>
                </a:cxn>
                <a:cxn ang="0">
                  <a:pos x="97" y="61"/>
                </a:cxn>
                <a:cxn ang="0">
                  <a:pos x="95" y="62"/>
                </a:cxn>
                <a:cxn ang="0">
                  <a:pos x="86" y="67"/>
                </a:cxn>
                <a:cxn ang="0">
                  <a:pos x="80" y="72"/>
                </a:cxn>
                <a:cxn ang="0">
                  <a:pos x="79" y="68"/>
                </a:cxn>
                <a:cxn ang="0">
                  <a:pos x="81" y="64"/>
                </a:cxn>
                <a:cxn ang="0">
                  <a:pos x="79" y="49"/>
                </a:cxn>
                <a:cxn ang="0">
                  <a:pos x="77" y="34"/>
                </a:cxn>
                <a:cxn ang="0">
                  <a:pos x="75" y="25"/>
                </a:cxn>
                <a:cxn ang="0">
                  <a:pos x="74" y="24"/>
                </a:cxn>
                <a:cxn ang="0">
                  <a:pos x="73" y="21"/>
                </a:cxn>
                <a:cxn ang="0">
                  <a:pos x="72" y="12"/>
                </a:cxn>
                <a:cxn ang="0">
                  <a:pos x="69" y="3"/>
                </a:cxn>
                <a:cxn ang="0">
                  <a:pos x="68" y="0"/>
                </a:cxn>
                <a:cxn ang="0">
                  <a:pos x="51" y="4"/>
                </a:cxn>
                <a:cxn ang="0">
                  <a:pos x="42" y="14"/>
                </a:cxn>
                <a:cxn ang="0">
                  <a:pos x="41" y="18"/>
                </a:cxn>
                <a:cxn ang="0">
                  <a:pos x="36" y="23"/>
                </a:cxn>
                <a:cxn ang="0">
                  <a:pos x="38" y="25"/>
                </a:cxn>
                <a:cxn ang="0">
                  <a:pos x="38" y="27"/>
                </a:cxn>
                <a:cxn ang="0">
                  <a:pos x="39" y="32"/>
                </a:cxn>
                <a:cxn ang="0">
                  <a:pos x="30" y="39"/>
                </a:cxn>
                <a:cxn ang="0">
                  <a:pos x="19" y="39"/>
                </a:cxn>
                <a:cxn ang="0">
                  <a:pos x="9" y="42"/>
                </a:cxn>
                <a:cxn ang="0">
                  <a:pos x="6" y="46"/>
                </a:cxn>
                <a:cxn ang="0">
                  <a:pos x="9" y="52"/>
                </a:cxn>
                <a:cxn ang="0">
                  <a:pos x="2" y="60"/>
                </a:cxn>
                <a:cxn ang="0">
                  <a:pos x="56" y="55"/>
                </a:cxn>
                <a:cxn ang="0">
                  <a:pos x="57" y="57"/>
                </a:cxn>
                <a:cxn ang="0">
                  <a:pos x="59" y="58"/>
                </a:cxn>
                <a:cxn ang="0">
                  <a:pos x="62" y="63"/>
                </a:cxn>
                <a:cxn ang="0">
                  <a:pos x="66" y="64"/>
                </a:cxn>
              </a:cxnLst>
              <a:rect l="0" t="0" r="r" b="b"/>
              <a:pathLst>
                <a:path w="102" h="78">
                  <a:moveTo>
                    <a:pt x="66" y="64"/>
                  </a:moveTo>
                  <a:lnTo>
                    <a:pt x="77" y="68"/>
                  </a:lnTo>
                  <a:lnTo>
                    <a:pt x="78" y="70"/>
                  </a:lnTo>
                  <a:lnTo>
                    <a:pt x="77" y="71"/>
                  </a:lnTo>
                  <a:lnTo>
                    <a:pt x="77" y="72"/>
                  </a:lnTo>
                  <a:lnTo>
                    <a:pt x="76" y="73"/>
                  </a:lnTo>
                  <a:lnTo>
                    <a:pt x="76" y="75"/>
                  </a:lnTo>
                  <a:lnTo>
                    <a:pt x="76" y="75"/>
                  </a:lnTo>
                  <a:lnTo>
                    <a:pt x="75" y="75"/>
                  </a:lnTo>
                  <a:lnTo>
                    <a:pt x="74" y="77"/>
                  </a:lnTo>
                  <a:lnTo>
                    <a:pt x="74" y="78"/>
                  </a:lnTo>
                  <a:lnTo>
                    <a:pt x="75"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2" y="61"/>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7" y="57"/>
                  </a:lnTo>
                  <a:lnTo>
                    <a:pt x="58" y="57"/>
                  </a:lnTo>
                  <a:lnTo>
                    <a:pt x="58" y="58"/>
                  </a:lnTo>
                  <a:lnTo>
                    <a:pt x="59" y="58"/>
                  </a:lnTo>
                  <a:lnTo>
                    <a:pt x="61" y="61"/>
                  </a:lnTo>
                  <a:lnTo>
                    <a:pt x="61" y="62"/>
                  </a:lnTo>
                  <a:lnTo>
                    <a:pt x="62" y="63"/>
                  </a:lnTo>
                  <a:lnTo>
                    <a:pt x="62" y="63"/>
                  </a:lnTo>
                  <a:lnTo>
                    <a:pt x="65" y="64"/>
                  </a:lnTo>
                  <a:lnTo>
                    <a:pt x="66" y="64"/>
                  </a:lnTo>
                  <a:lnTo>
                    <a:pt x="66" y="6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73" name="Freeform 29"/>
            <p:cNvSpPr>
              <a:spLocks/>
            </p:cNvSpPr>
            <p:nvPr/>
          </p:nvSpPr>
          <p:spPr bwMode="auto">
            <a:xfrm>
              <a:off x="5782" y="1100"/>
              <a:ext cx="67" cy="118"/>
            </a:xfrm>
            <a:custGeom>
              <a:avLst/>
              <a:gdLst/>
              <a:ahLst/>
              <a:cxnLst>
                <a:cxn ang="0">
                  <a:pos x="0" y="5"/>
                </a:cxn>
                <a:cxn ang="0">
                  <a:pos x="1" y="7"/>
                </a:cxn>
                <a:cxn ang="0">
                  <a:pos x="0" y="8"/>
                </a:cxn>
                <a:cxn ang="0">
                  <a:pos x="1" y="8"/>
                </a:cxn>
                <a:cxn ang="0">
                  <a:pos x="1" y="9"/>
                </a:cxn>
                <a:cxn ang="0">
                  <a:pos x="3" y="14"/>
                </a:cxn>
                <a:cxn ang="0">
                  <a:pos x="4" y="17"/>
                </a:cxn>
                <a:cxn ang="0">
                  <a:pos x="3" y="19"/>
                </a:cxn>
                <a:cxn ang="0">
                  <a:pos x="3" y="21"/>
                </a:cxn>
                <a:cxn ang="0">
                  <a:pos x="5" y="26"/>
                </a:cxn>
                <a:cxn ang="0">
                  <a:pos x="5" y="28"/>
                </a:cxn>
                <a:cxn ang="0">
                  <a:pos x="5" y="29"/>
                </a:cxn>
                <a:cxn ang="0">
                  <a:pos x="6" y="29"/>
                </a:cxn>
                <a:cxn ang="0">
                  <a:pos x="5" y="28"/>
                </a:cxn>
                <a:cxn ang="0">
                  <a:pos x="6" y="28"/>
                </a:cxn>
                <a:cxn ang="0">
                  <a:pos x="7" y="30"/>
                </a:cxn>
                <a:cxn ang="0">
                  <a:pos x="8" y="34"/>
                </a:cxn>
                <a:cxn ang="0">
                  <a:pos x="8" y="37"/>
                </a:cxn>
                <a:cxn ang="0">
                  <a:pos x="9" y="39"/>
                </a:cxn>
                <a:cxn ang="0">
                  <a:pos x="10" y="42"/>
                </a:cxn>
                <a:cxn ang="0">
                  <a:pos x="20" y="40"/>
                </a:cxn>
                <a:cxn ang="0">
                  <a:pos x="19" y="39"/>
                </a:cxn>
                <a:cxn ang="0">
                  <a:pos x="18" y="38"/>
                </a:cxn>
                <a:cxn ang="0">
                  <a:pos x="18" y="37"/>
                </a:cxn>
                <a:cxn ang="0">
                  <a:pos x="19" y="36"/>
                </a:cxn>
                <a:cxn ang="0">
                  <a:pos x="18" y="34"/>
                </a:cxn>
                <a:cxn ang="0">
                  <a:pos x="18" y="27"/>
                </a:cxn>
                <a:cxn ang="0">
                  <a:pos x="18" y="25"/>
                </a:cxn>
                <a:cxn ang="0">
                  <a:pos x="19" y="21"/>
                </a:cxn>
                <a:cxn ang="0">
                  <a:pos x="19" y="19"/>
                </a:cxn>
                <a:cxn ang="0">
                  <a:pos x="19" y="17"/>
                </a:cxn>
                <a:cxn ang="0">
                  <a:pos x="19" y="15"/>
                </a:cxn>
                <a:cxn ang="0">
                  <a:pos x="19" y="14"/>
                </a:cxn>
                <a:cxn ang="0">
                  <a:pos x="19" y="13"/>
                </a:cxn>
                <a:cxn ang="0">
                  <a:pos x="22" y="11"/>
                </a:cxn>
                <a:cxn ang="0">
                  <a:pos x="23" y="7"/>
                </a:cxn>
                <a:cxn ang="0">
                  <a:pos x="22" y="5"/>
                </a:cxn>
                <a:cxn ang="0">
                  <a:pos x="22" y="3"/>
                </a:cxn>
                <a:cxn ang="0">
                  <a:pos x="22" y="3"/>
                </a:cxn>
                <a:cxn ang="0">
                  <a:pos x="22" y="2"/>
                </a:cxn>
                <a:cxn ang="0">
                  <a:pos x="21" y="0"/>
                </a:cxn>
                <a:cxn ang="0">
                  <a:pos x="0" y="5"/>
                </a:cxn>
                <a:cxn ang="0">
                  <a:pos x="0" y="5"/>
                </a:cxn>
              </a:cxnLst>
              <a:rect l="0" t="0" r="r" b="b"/>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3"/>
                  </a:lnTo>
                  <a:lnTo>
                    <a:pt x="22" y="2"/>
                  </a:lnTo>
                  <a:lnTo>
                    <a:pt x="21" y="0"/>
                  </a:lnTo>
                  <a:lnTo>
                    <a:pt x="0" y="5"/>
                  </a:lnTo>
                  <a:lnTo>
                    <a:pt x="0" y="5"/>
                  </a:lnTo>
                  <a:close/>
                </a:path>
              </a:pathLst>
            </a:custGeom>
            <a:solidFill>
              <a:srgbClr val="6987EB"/>
            </a:solidFill>
            <a:ln w="12700" cmpd="sng">
              <a:solidFill>
                <a:schemeClr val="tx1"/>
              </a:solidFill>
              <a:prstDash val="solid"/>
              <a:round/>
              <a:headEnd/>
              <a:tailEnd/>
            </a:ln>
          </p:spPr>
          <p:txBody>
            <a:bodyPr/>
            <a:lstStyle/>
            <a:p>
              <a:endParaRPr lang="ar-SA"/>
            </a:p>
          </p:txBody>
        </p:sp>
        <p:grpSp>
          <p:nvGrpSpPr>
            <p:cNvPr id="4" name="Group 30"/>
            <p:cNvGrpSpPr>
              <a:grpSpLocks/>
            </p:cNvGrpSpPr>
            <p:nvPr/>
          </p:nvGrpSpPr>
          <p:grpSpPr bwMode="auto">
            <a:xfrm>
              <a:off x="3494" y="1733"/>
              <a:ext cx="726" cy="502"/>
              <a:chOff x="768" y="2832"/>
              <a:chExt cx="1203" cy="876"/>
            </a:xfrm>
          </p:grpSpPr>
          <p:sp>
            <p:nvSpPr>
              <p:cNvPr id="364575" name="Freeform 31"/>
              <p:cNvSpPr>
                <a:spLocks/>
              </p:cNvSpPr>
              <p:nvPr/>
            </p:nvSpPr>
            <p:spPr bwMode="auto">
              <a:xfrm>
                <a:off x="1056" y="2832"/>
                <a:ext cx="915" cy="780"/>
              </a:xfrm>
              <a:custGeom>
                <a:avLst/>
                <a:gdLst/>
                <a:ahLst/>
                <a:cxnLst>
                  <a:cxn ang="0">
                    <a:pos x="14" y="31"/>
                  </a:cxn>
                  <a:cxn ang="0">
                    <a:pos x="26" y="40"/>
                  </a:cxn>
                  <a:cxn ang="0">
                    <a:pos x="18" y="50"/>
                  </a:cxn>
                  <a:cxn ang="0">
                    <a:pos x="16" y="43"/>
                  </a:cxn>
                  <a:cxn ang="0">
                    <a:pos x="5" y="55"/>
                  </a:cxn>
                  <a:cxn ang="0">
                    <a:pos x="11" y="64"/>
                  </a:cxn>
                  <a:cxn ang="0">
                    <a:pos x="27" y="61"/>
                  </a:cxn>
                  <a:cxn ang="0">
                    <a:pos x="22" y="74"/>
                  </a:cxn>
                  <a:cxn ang="0">
                    <a:pos x="18" y="79"/>
                  </a:cxn>
                  <a:cxn ang="0">
                    <a:pos x="10" y="82"/>
                  </a:cxn>
                  <a:cxn ang="0">
                    <a:pos x="6" y="98"/>
                  </a:cxn>
                  <a:cxn ang="0">
                    <a:pos x="11" y="107"/>
                  </a:cxn>
                  <a:cxn ang="0">
                    <a:pos x="22" y="112"/>
                  </a:cxn>
                  <a:cxn ang="0">
                    <a:pos x="22" y="120"/>
                  </a:cxn>
                  <a:cxn ang="0">
                    <a:pos x="35" y="123"/>
                  </a:cxn>
                  <a:cxn ang="0">
                    <a:pos x="42" y="125"/>
                  </a:cxn>
                  <a:cxn ang="0">
                    <a:pos x="29" y="141"/>
                  </a:cxn>
                  <a:cxn ang="0">
                    <a:pos x="19" y="147"/>
                  </a:cxn>
                  <a:cxn ang="0">
                    <a:pos x="3" y="155"/>
                  </a:cxn>
                  <a:cxn ang="0">
                    <a:pos x="3" y="160"/>
                  </a:cxn>
                  <a:cxn ang="0">
                    <a:pos x="29" y="149"/>
                  </a:cxn>
                  <a:cxn ang="0">
                    <a:pos x="62" y="120"/>
                  </a:cxn>
                  <a:cxn ang="0">
                    <a:pos x="59" y="117"/>
                  </a:cxn>
                  <a:cxn ang="0">
                    <a:pos x="77" y="95"/>
                  </a:cxn>
                  <a:cxn ang="0">
                    <a:pos x="72" y="101"/>
                  </a:cxn>
                  <a:cxn ang="0">
                    <a:pos x="73" y="109"/>
                  </a:cxn>
                  <a:cxn ang="0">
                    <a:pos x="72" y="114"/>
                  </a:cxn>
                  <a:cxn ang="0">
                    <a:pos x="86" y="106"/>
                  </a:cxn>
                  <a:cxn ang="0">
                    <a:pos x="86" y="98"/>
                  </a:cxn>
                  <a:cxn ang="0">
                    <a:pos x="107" y="103"/>
                  </a:cxn>
                  <a:cxn ang="0">
                    <a:pos x="121" y="101"/>
                  </a:cxn>
                  <a:cxn ang="0">
                    <a:pos x="145" y="109"/>
                  </a:cxn>
                  <a:cxn ang="0">
                    <a:pos x="153" y="119"/>
                  </a:cxn>
                  <a:cxn ang="0">
                    <a:pos x="166" y="128"/>
                  </a:cxn>
                  <a:cxn ang="0">
                    <a:pos x="188" y="130"/>
                  </a:cxn>
                  <a:cxn ang="0">
                    <a:pos x="185" y="117"/>
                  </a:cxn>
                  <a:cxn ang="0">
                    <a:pos x="176" y="115"/>
                  </a:cxn>
                  <a:cxn ang="0">
                    <a:pos x="163" y="106"/>
                  </a:cxn>
                  <a:cxn ang="0">
                    <a:pos x="147" y="95"/>
                  </a:cxn>
                  <a:cxn ang="0">
                    <a:pos x="141" y="103"/>
                  </a:cxn>
                  <a:cxn ang="0">
                    <a:pos x="129" y="93"/>
                  </a:cxn>
                  <a:cxn ang="0">
                    <a:pos x="117" y="80"/>
                  </a:cxn>
                  <a:cxn ang="0">
                    <a:pos x="102" y="21"/>
                  </a:cxn>
                  <a:cxn ang="0">
                    <a:pos x="90" y="5"/>
                  </a:cxn>
                  <a:cxn ang="0">
                    <a:pos x="69" y="5"/>
                  </a:cxn>
                  <a:cxn ang="0">
                    <a:pos x="59" y="5"/>
                  </a:cxn>
                  <a:cxn ang="0">
                    <a:pos x="45" y="0"/>
                  </a:cxn>
                  <a:cxn ang="0">
                    <a:pos x="35" y="4"/>
                  </a:cxn>
                  <a:cxn ang="0">
                    <a:pos x="24" y="13"/>
                  </a:cxn>
                  <a:cxn ang="0">
                    <a:pos x="19" y="21"/>
                  </a:cxn>
                  <a:cxn ang="0">
                    <a:pos x="10" y="26"/>
                  </a:cxn>
                </a:cxnLst>
                <a:rect l="0" t="0" r="r" b="b"/>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lnTo>
                      <a:pt x="10" y="26"/>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76" name="Freeform 32"/>
              <p:cNvSpPr>
                <a:spLocks/>
              </p:cNvSpPr>
              <p:nvPr/>
            </p:nvSpPr>
            <p:spPr bwMode="auto">
              <a:xfrm>
                <a:off x="1021" y="3608"/>
                <a:ext cx="20" cy="14"/>
              </a:xfrm>
              <a:custGeom>
                <a:avLst/>
                <a:gdLst/>
                <a:ahLst/>
                <a:cxnLst>
                  <a:cxn ang="0">
                    <a:pos x="2" y="2"/>
                  </a:cxn>
                  <a:cxn ang="0">
                    <a:pos x="2" y="1"/>
                  </a:cxn>
                  <a:cxn ang="0">
                    <a:pos x="2" y="1"/>
                  </a:cxn>
                  <a:cxn ang="0">
                    <a:pos x="2" y="1"/>
                  </a:cxn>
                  <a:cxn ang="0">
                    <a:pos x="2" y="1"/>
                  </a:cxn>
                  <a:cxn ang="0">
                    <a:pos x="2" y="1"/>
                  </a:cxn>
                  <a:cxn ang="0">
                    <a:pos x="2" y="1"/>
                  </a:cxn>
                  <a:cxn ang="0">
                    <a:pos x="1" y="0"/>
                  </a:cxn>
                  <a:cxn ang="0">
                    <a:pos x="1" y="0"/>
                  </a:cxn>
                  <a:cxn ang="0">
                    <a:pos x="0" y="1"/>
                  </a:cxn>
                  <a:cxn ang="0">
                    <a:pos x="0" y="1"/>
                  </a:cxn>
                  <a:cxn ang="0">
                    <a:pos x="0" y="1"/>
                  </a:cxn>
                  <a:cxn ang="0">
                    <a:pos x="0" y="1"/>
                  </a:cxn>
                  <a:cxn ang="0">
                    <a:pos x="0" y="1"/>
                  </a:cxn>
                  <a:cxn ang="0">
                    <a:pos x="0" y="1"/>
                  </a:cxn>
                  <a:cxn ang="0">
                    <a:pos x="0" y="2"/>
                  </a:cxn>
                  <a:cxn ang="0">
                    <a:pos x="0" y="2"/>
                  </a:cxn>
                  <a:cxn ang="0">
                    <a:pos x="1" y="2"/>
                  </a:cxn>
                  <a:cxn ang="0">
                    <a:pos x="1" y="2"/>
                  </a:cxn>
                  <a:cxn ang="0">
                    <a:pos x="1" y="3"/>
                  </a:cxn>
                  <a:cxn ang="0">
                    <a:pos x="2" y="3"/>
                  </a:cxn>
                  <a:cxn ang="0">
                    <a:pos x="2" y="3"/>
                  </a:cxn>
                  <a:cxn ang="0">
                    <a:pos x="3" y="3"/>
                  </a:cxn>
                  <a:cxn ang="0">
                    <a:pos x="3" y="3"/>
                  </a:cxn>
                  <a:cxn ang="0">
                    <a:pos x="4" y="2"/>
                  </a:cxn>
                  <a:cxn ang="0">
                    <a:pos x="4" y="2"/>
                  </a:cxn>
                  <a:cxn ang="0">
                    <a:pos x="4" y="2"/>
                  </a:cxn>
                  <a:cxn ang="0">
                    <a:pos x="4" y="1"/>
                  </a:cxn>
                  <a:cxn ang="0">
                    <a:pos x="4" y="1"/>
                  </a:cxn>
                  <a:cxn ang="0">
                    <a:pos x="4" y="1"/>
                  </a:cxn>
                  <a:cxn ang="0">
                    <a:pos x="4" y="1"/>
                  </a:cxn>
                  <a:cxn ang="0">
                    <a:pos x="4" y="1"/>
                  </a:cxn>
                  <a:cxn ang="0">
                    <a:pos x="4" y="0"/>
                  </a:cxn>
                  <a:cxn ang="0">
                    <a:pos x="4" y="0"/>
                  </a:cxn>
                  <a:cxn ang="0">
                    <a:pos x="4" y="0"/>
                  </a:cxn>
                  <a:cxn ang="0">
                    <a:pos x="4" y="0"/>
                  </a:cxn>
                  <a:cxn ang="0">
                    <a:pos x="4" y="1"/>
                  </a:cxn>
                  <a:cxn ang="0">
                    <a:pos x="3" y="1"/>
                  </a:cxn>
                  <a:cxn ang="0">
                    <a:pos x="3" y="1"/>
                  </a:cxn>
                  <a:cxn ang="0">
                    <a:pos x="2" y="2"/>
                  </a:cxn>
                  <a:cxn ang="0">
                    <a:pos x="2" y="2"/>
                  </a:cxn>
                  <a:cxn ang="0">
                    <a:pos x="2" y="2"/>
                  </a:cxn>
                  <a:cxn ang="0">
                    <a:pos x="2" y="2"/>
                  </a:cxn>
                  <a:cxn ang="0">
                    <a:pos x="2" y="3"/>
                  </a:cxn>
                  <a:cxn ang="0">
                    <a:pos x="3" y="3"/>
                  </a:cxn>
                </a:cxnLst>
                <a:rect l="0" t="0" r="r" b="b"/>
                <a:pathLst>
                  <a:path w="4" h="3">
                    <a:moveTo>
                      <a:pt x="2" y="2"/>
                    </a:moveTo>
                    <a:lnTo>
                      <a:pt x="2" y="1"/>
                    </a:lnTo>
                    <a:lnTo>
                      <a:pt x="2" y="1"/>
                    </a:lnTo>
                    <a:lnTo>
                      <a:pt x="2" y="1"/>
                    </a:lnTo>
                    <a:lnTo>
                      <a:pt x="2" y="1"/>
                    </a:lnTo>
                    <a:lnTo>
                      <a:pt x="2" y="1"/>
                    </a:lnTo>
                    <a:lnTo>
                      <a:pt x="2" y="1"/>
                    </a:lnTo>
                    <a:lnTo>
                      <a:pt x="1" y="0"/>
                    </a:lnTo>
                    <a:lnTo>
                      <a:pt x="1" y="0"/>
                    </a:lnTo>
                    <a:lnTo>
                      <a:pt x="0" y="1"/>
                    </a:lnTo>
                    <a:lnTo>
                      <a:pt x="0" y="1"/>
                    </a:lnTo>
                    <a:lnTo>
                      <a:pt x="0" y="1"/>
                    </a:lnTo>
                    <a:lnTo>
                      <a:pt x="0" y="1"/>
                    </a:lnTo>
                    <a:lnTo>
                      <a:pt x="0" y="1"/>
                    </a:lnTo>
                    <a:lnTo>
                      <a:pt x="0" y="1"/>
                    </a:lnTo>
                    <a:lnTo>
                      <a:pt x="0" y="2"/>
                    </a:lnTo>
                    <a:lnTo>
                      <a:pt x="0" y="2"/>
                    </a:lnTo>
                    <a:lnTo>
                      <a:pt x="1" y="2"/>
                    </a:lnTo>
                    <a:lnTo>
                      <a:pt x="1" y="2"/>
                    </a:lnTo>
                    <a:lnTo>
                      <a:pt x="1" y="3"/>
                    </a:lnTo>
                    <a:lnTo>
                      <a:pt x="2" y="3"/>
                    </a:lnTo>
                    <a:lnTo>
                      <a:pt x="2" y="3"/>
                    </a:lnTo>
                    <a:lnTo>
                      <a:pt x="3" y="3"/>
                    </a:lnTo>
                    <a:lnTo>
                      <a:pt x="3" y="3"/>
                    </a:lnTo>
                    <a:lnTo>
                      <a:pt x="4" y="2"/>
                    </a:lnTo>
                    <a:lnTo>
                      <a:pt x="4" y="2"/>
                    </a:lnTo>
                    <a:lnTo>
                      <a:pt x="4" y="2"/>
                    </a:lnTo>
                    <a:lnTo>
                      <a:pt x="4" y="1"/>
                    </a:lnTo>
                    <a:lnTo>
                      <a:pt x="4" y="1"/>
                    </a:lnTo>
                    <a:lnTo>
                      <a:pt x="4" y="1"/>
                    </a:lnTo>
                    <a:lnTo>
                      <a:pt x="4" y="1"/>
                    </a:lnTo>
                    <a:lnTo>
                      <a:pt x="4" y="1"/>
                    </a:lnTo>
                    <a:lnTo>
                      <a:pt x="4" y="0"/>
                    </a:lnTo>
                    <a:lnTo>
                      <a:pt x="4" y="0"/>
                    </a:lnTo>
                    <a:lnTo>
                      <a:pt x="4" y="0"/>
                    </a:lnTo>
                    <a:lnTo>
                      <a:pt x="4" y="0"/>
                    </a:lnTo>
                    <a:lnTo>
                      <a:pt x="4" y="1"/>
                    </a:lnTo>
                    <a:lnTo>
                      <a:pt x="3" y="1"/>
                    </a:lnTo>
                    <a:lnTo>
                      <a:pt x="3" y="1"/>
                    </a:lnTo>
                    <a:lnTo>
                      <a:pt x="2" y="2"/>
                    </a:lnTo>
                    <a:lnTo>
                      <a:pt x="2" y="2"/>
                    </a:lnTo>
                    <a:lnTo>
                      <a:pt x="2" y="2"/>
                    </a:lnTo>
                    <a:lnTo>
                      <a:pt x="2" y="2"/>
                    </a:lnTo>
                    <a:lnTo>
                      <a:pt x="2" y="3"/>
                    </a:lnTo>
                    <a:lnTo>
                      <a:pt x="3" y="3"/>
                    </a:lnTo>
                  </a:path>
                </a:pathLst>
              </a:custGeom>
              <a:solidFill>
                <a:srgbClr val="0000A0"/>
              </a:solidFill>
              <a:ln w="12700" cmpd="sng">
                <a:solidFill>
                  <a:schemeClr val="tx1"/>
                </a:solidFill>
                <a:prstDash val="solid"/>
                <a:round/>
                <a:headEnd/>
                <a:tailEnd/>
              </a:ln>
            </p:spPr>
            <p:txBody>
              <a:bodyPr/>
              <a:lstStyle/>
              <a:p>
                <a:endParaRPr lang="ar-SA"/>
              </a:p>
            </p:txBody>
          </p:sp>
          <p:sp>
            <p:nvSpPr>
              <p:cNvPr id="364577" name="Freeform 33"/>
              <p:cNvSpPr>
                <a:spLocks/>
              </p:cNvSpPr>
              <p:nvPr/>
            </p:nvSpPr>
            <p:spPr bwMode="auto">
              <a:xfrm>
                <a:off x="978" y="3610"/>
                <a:ext cx="43" cy="30"/>
              </a:xfrm>
              <a:custGeom>
                <a:avLst/>
                <a:gdLst/>
                <a:ahLst/>
                <a:cxnLst>
                  <a:cxn ang="0">
                    <a:pos x="7" y="0"/>
                  </a:cxn>
                  <a:cxn ang="0">
                    <a:pos x="4" y="0"/>
                  </a:cxn>
                  <a:cxn ang="0">
                    <a:pos x="3" y="1"/>
                  </a:cxn>
                  <a:cxn ang="0">
                    <a:pos x="3" y="1"/>
                  </a:cxn>
                  <a:cxn ang="0">
                    <a:pos x="3" y="2"/>
                  </a:cxn>
                  <a:cxn ang="0">
                    <a:pos x="3" y="3"/>
                  </a:cxn>
                  <a:cxn ang="0">
                    <a:pos x="2" y="3"/>
                  </a:cxn>
                  <a:cxn ang="0">
                    <a:pos x="2" y="3"/>
                  </a:cxn>
                  <a:cxn ang="0">
                    <a:pos x="1" y="3"/>
                  </a:cxn>
                  <a:cxn ang="0">
                    <a:pos x="1" y="4"/>
                  </a:cxn>
                  <a:cxn ang="0">
                    <a:pos x="1" y="5"/>
                  </a:cxn>
                  <a:cxn ang="0">
                    <a:pos x="0" y="5"/>
                  </a:cxn>
                  <a:cxn ang="0">
                    <a:pos x="0" y="6"/>
                  </a:cxn>
                  <a:cxn ang="0">
                    <a:pos x="0" y="6"/>
                  </a:cxn>
                  <a:cxn ang="0">
                    <a:pos x="0" y="6"/>
                  </a:cxn>
                  <a:cxn ang="0">
                    <a:pos x="0" y="6"/>
                  </a:cxn>
                  <a:cxn ang="0">
                    <a:pos x="0" y="6"/>
                  </a:cxn>
                  <a:cxn ang="0">
                    <a:pos x="0" y="6"/>
                  </a:cxn>
                  <a:cxn ang="0">
                    <a:pos x="0" y="6"/>
                  </a:cxn>
                  <a:cxn ang="0">
                    <a:pos x="1" y="6"/>
                  </a:cxn>
                  <a:cxn ang="0">
                    <a:pos x="2" y="6"/>
                  </a:cxn>
                  <a:cxn ang="0">
                    <a:pos x="3" y="5"/>
                  </a:cxn>
                  <a:cxn ang="0">
                    <a:pos x="6" y="3"/>
                  </a:cxn>
                  <a:cxn ang="0">
                    <a:pos x="7" y="2"/>
                  </a:cxn>
                  <a:cxn ang="0">
                    <a:pos x="8" y="2"/>
                  </a:cxn>
                  <a:cxn ang="0">
                    <a:pos x="9" y="1"/>
                  </a:cxn>
                  <a:cxn ang="0">
                    <a:pos x="9" y="1"/>
                  </a:cxn>
                  <a:cxn ang="0">
                    <a:pos x="9" y="1"/>
                  </a:cxn>
                  <a:cxn ang="0">
                    <a:pos x="8" y="0"/>
                  </a:cxn>
                  <a:cxn ang="0">
                    <a:pos x="8" y="0"/>
                  </a:cxn>
                  <a:cxn ang="0">
                    <a:pos x="8" y="0"/>
                  </a:cxn>
                  <a:cxn ang="0">
                    <a:pos x="8" y="0"/>
                  </a:cxn>
                </a:cxnLst>
                <a:rect l="0" t="0" r="r" b="b"/>
                <a:pathLst>
                  <a:path w="9" h="6">
                    <a:moveTo>
                      <a:pt x="8" y="0"/>
                    </a:moveTo>
                    <a:lnTo>
                      <a:pt x="7" y="0"/>
                    </a:lnTo>
                    <a:lnTo>
                      <a:pt x="6" y="0"/>
                    </a:lnTo>
                    <a:lnTo>
                      <a:pt x="4" y="0"/>
                    </a:lnTo>
                    <a:lnTo>
                      <a:pt x="4" y="1"/>
                    </a:lnTo>
                    <a:lnTo>
                      <a:pt x="3" y="1"/>
                    </a:lnTo>
                    <a:lnTo>
                      <a:pt x="3" y="1"/>
                    </a:lnTo>
                    <a:lnTo>
                      <a:pt x="3" y="1"/>
                    </a:lnTo>
                    <a:lnTo>
                      <a:pt x="3" y="1"/>
                    </a:lnTo>
                    <a:lnTo>
                      <a:pt x="3" y="2"/>
                    </a:lnTo>
                    <a:lnTo>
                      <a:pt x="3" y="2"/>
                    </a:lnTo>
                    <a:lnTo>
                      <a:pt x="3" y="3"/>
                    </a:lnTo>
                    <a:lnTo>
                      <a:pt x="3" y="3"/>
                    </a:lnTo>
                    <a:lnTo>
                      <a:pt x="2" y="3"/>
                    </a:lnTo>
                    <a:lnTo>
                      <a:pt x="2" y="3"/>
                    </a:lnTo>
                    <a:lnTo>
                      <a:pt x="2" y="3"/>
                    </a:lnTo>
                    <a:lnTo>
                      <a:pt x="1" y="3"/>
                    </a:lnTo>
                    <a:lnTo>
                      <a:pt x="1" y="3"/>
                    </a:lnTo>
                    <a:lnTo>
                      <a:pt x="1" y="4"/>
                    </a:lnTo>
                    <a:lnTo>
                      <a:pt x="1" y="4"/>
                    </a:lnTo>
                    <a:lnTo>
                      <a:pt x="1" y="5"/>
                    </a:lnTo>
                    <a:lnTo>
                      <a:pt x="1" y="5"/>
                    </a:lnTo>
                    <a:lnTo>
                      <a:pt x="0" y="5"/>
                    </a:lnTo>
                    <a:lnTo>
                      <a:pt x="0" y="5"/>
                    </a:lnTo>
                    <a:lnTo>
                      <a:pt x="0" y="5"/>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1" y="6"/>
                    </a:lnTo>
                    <a:lnTo>
                      <a:pt x="1" y="6"/>
                    </a:lnTo>
                    <a:lnTo>
                      <a:pt x="2" y="6"/>
                    </a:lnTo>
                    <a:lnTo>
                      <a:pt x="2" y="5"/>
                    </a:lnTo>
                    <a:lnTo>
                      <a:pt x="3" y="5"/>
                    </a:lnTo>
                    <a:lnTo>
                      <a:pt x="5" y="4"/>
                    </a:lnTo>
                    <a:lnTo>
                      <a:pt x="6" y="3"/>
                    </a:lnTo>
                    <a:lnTo>
                      <a:pt x="7" y="2"/>
                    </a:lnTo>
                    <a:lnTo>
                      <a:pt x="7" y="2"/>
                    </a:lnTo>
                    <a:lnTo>
                      <a:pt x="7" y="2"/>
                    </a:lnTo>
                    <a:lnTo>
                      <a:pt x="8" y="2"/>
                    </a:lnTo>
                    <a:lnTo>
                      <a:pt x="8" y="2"/>
                    </a:lnTo>
                    <a:lnTo>
                      <a:pt x="9" y="1"/>
                    </a:lnTo>
                    <a:lnTo>
                      <a:pt x="9" y="1"/>
                    </a:lnTo>
                    <a:lnTo>
                      <a:pt x="9" y="1"/>
                    </a:lnTo>
                    <a:lnTo>
                      <a:pt x="9" y="1"/>
                    </a:lnTo>
                    <a:lnTo>
                      <a:pt x="9" y="1"/>
                    </a:lnTo>
                    <a:lnTo>
                      <a:pt x="9" y="1"/>
                    </a:lnTo>
                    <a:lnTo>
                      <a:pt x="8" y="0"/>
                    </a:lnTo>
                    <a:lnTo>
                      <a:pt x="8" y="0"/>
                    </a:lnTo>
                    <a:lnTo>
                      <a:pt x="8" y="0"/>
                    </a:lnTo>
                    <a:lnTo>
                      <a:pt x="8" y="0"/>
                    </a:lnTo>
                    <a:lnTo>
                      <a:pt x="8" y="0"/>
                    </a:lnTo>
                    <a:lnTo>
                      <a:pt x="8" y="0"/>
                    </a:lnTo>
                    <a:lnTo>
                      <a:pt x="8"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78" name="Freeform 34"/>
              <p:cNvSpPr>
                <a:spLocks/>
              </p:cNvSpPr>
              <p:nvPr/>
            </p:nvSpPr>
            <p:spPr bwMode="auto">
              <a:xfrm>
                <a:off x="934" y="3632"/>
                <a:ext cx="44" cy="34"/>
              </a:xfrm>
              <a:custGeom>
                <a:avLst/>
                <a:gdLst/>
                <a:ahLst/>
                <a:cxnLst>
                  <a:cxn ang="0">
                    <a:pos x="8" y="3"/>
                  </a:cxn>
                  <a:cxn ang="0">
                    <a:pos x="8" y="1"/>
                  </a:cxn>
                  <a:cxn ang="0">
                    <a:pos x="5" y="3"/>
                  </a:cxn>
                  <a:cxn ang="0">
                    <a:pos x="4" y="4"/>
                  </a:cxn>
                  <a:cxn ang="0">
                    <a:pos x="4" y="4"/>
                  </a:cxn>
                  <a:cxn ang="0">
                    <a:pos x="2" y="5"/>
                  </a:cxn>
                  <a:cxn ang="0">
                    <a:pos x="1" y="6"/>
                  </a:cxn>
                  <a:cxn ang="0">
                    <a:pos x="0" y="6"/>
                  </a:cxn>
                  <a:cxn ang="0">
                    <a:pos x="2" y="6"/>
                  </a:cxn>
                  <a:cxn ang="0">
                    <a:pos x="3" y="5"/>
                  </a:cxn>
                  <a:cxn ang="0">
                    <a:pos x="6" y="4"/>
                  </a:cxn>
                  <a:cxn ang="0">
                    <a:pos x="8" y="3"/>
                  </a:cxn>
                  <a:cxn ang="0">
                    <a:pos x="8" y="3"/>
                  </a:cxn>
                </a:cxnLst>
                <a:rect l="0" t="0" r="r" b="b"/>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rgbClr val="0000A0"/>
              </a:solidFill>
              <a:ln w="12700" cmpd="sng">
                <a:solidFill>
                  <a:schemeClr val="tx1"/>
                </a:solidFill>
                <a:prstDash val="solid"/>
                <a:round/>
                <a:headEnd/>
                <a:tailEnd/>
              </a:ln>
            </p:spPr>
            <p:txBody>
              <a:bodyPr/>
              <a:lstStyle/>
              <a:p>
                <a:endParaRPr lang="ar-SA"/>
              </a:p>
            </p:txBody>
          </p:sp>
          <p:sp>
            <p:nvSpPr>
              <p:cNvPr id="364579" name="Freeform 35"/>
              <p:cNvSpPr>
                <a:spLocks/>
              </p:cNvSpPr>
              <p:nvPr/>
            </p:nvSpPr>
            <p:spPr bwMode="auto">
              <a:xfrm>
                <a:off x="934" y="3637"/>
                <a:ext cx="39" cy="29"/>
              </a:xfrm>
              <a:custGeom>
                <a:avLst/>
                <a:gdLst/>
                <a:ahLst/>
                <a:cxnLst>
                  <a:cxn ang="0">
                    <a:pos x="8" y="2"/>
                  </a:cxn>
                  <a:cxn ang="0">
                    <a:pos x="8" y="1"/>
                  </a:cxn>
                  <a:cxn ang="0">
                    <a:pos x="8" y="1"/>
                  </a:cxn>
                  <a:cxn ang="0">
                    <a:pos x="8" y="0"/>
                  </a:cxn>
                  <a:cxn ang="0">
                    <a:pos x="8" y="0"/>
                  </a:cxn>
                  <a:cxn ang="0">
                    <a:pos x="8" y="0"/>
                  </a:cxn>
                  <a:cxn ang="0">
                    <a:pos x="8" y="0"/>
                  </a:cxn>
                  <a:cxn ang="0">
                    <a:pos x="8" y="0"/>
                  </a:cxn>
                  <a:cxn ang="0">
                    <a:pos x="8" y="0"/>
                  </a:cxn>
                  <a:cxn ang="0">
                    <a:pos x="8" y="0"/>
                  </a:cxn>
                  <a:cxn ang="0">
                    <a:pos x="7" y="0"/>
                  </a:cxn>
                  <a:cxn ang="0">
                    <a:pos x="7" y="0"/>
                  </a:cxn>
                  <a:cxn ang="0">
                    <a:pos x="6" y="0"/>
                  </a:cxn>
                  <a:cxn ang="0">
                    <a:pos x="5" y="1"/>
                  </a:cxn>
                  <a:cxn ang="0">
                    <a:pos x="5" y="2"/>
                  </a:cxn>
                  <a:cxn ang="0">
                    <a:pos x="5" y="2"/>
                  </a:cxn>
                  <a:cxn ang="0">
                    <a:pos x="4" y="2"/>
                  </a:cxn>
                  <a:cxn ang="0">
                    <a:pos x="4" y="2"/>
                  </a:cxn>
                  <a:cxn ang="0">
                    <a:pos x="4" y="2"/>
                  </a:cxn>
                  <a:cxn ang="0">
                    <a:pos x="4" y="3"/>
                  </a:cxn>
                  <a:cxn ang="0">
                    <a:pos x="4" y="3"/>
                  </a:cxn>
                  <a:cxn ang="0">
                    <a:pos x="4" y="3"/>
                  </a:cxn>
                  <a:cxn ang="0">
                    <a:pos x="4" y="3"/>
                  </a:cxn>
                  <a:cxn ang="0">
                    <a:pos x="2" y="4"/>
                  </a:cxn>
                  <a:cxn ang="0">
                    <a:pos x="2" y="4"/>
                  </a:cxn>
                  <a:cxn ang="0">
                    <a:pos x="2" y="4"/>
                  </a:cxn>
                  <a:cxn ang="0">
                    <a:pos x="2" y="4"/>
                  </a:cxn>
                  <a:cxn ang="0">
                    <a:pos x="1" y="4"/>
                  </a:cxn>
                  <a:cxn ang="0">
                    <a:pos x="1" y="5"/>
                  </a:cxn>
                  <a:cxn ang="0">
                    <a:pos x="1" y="5"/>
                  </a:cxn>
                  <a:cxn ang="0">
                    <a:pos x="0" y="5"/>
                  </a:cxn>
                  <a:cxn ang="0">
                    <a:pos x="0" y="5"/>
                  </a:cxn>
                  <a:cxn ang="0">
                    <a:pos x="0" y="5"/>
                  </a:cxn>
                  <a:cxn ang="0">
                    <a:pos x="1" y="6"/>
                  </a:cxn>
                  <a:cxn ang="0">
                    <a:pos x="1" y="6"/>
                  </a:cxn>
                  <a:cxn ang="0">
                    <a:pos x="1" y="6"/>
                  </a:cxn>
                  <a:cxn ang="0">
                    <a:pos x="1" y="6"/>
                  </a:cxn>
                  <a:cxn ang="0">
                    <a:pos x="2" y="5"/>
                  </a:cxn>
                  <a:cxn ang="0">
                    <a:pos x="2" y="5"/>
                  </a:cxn>
                  <a:cxn ang="0">
                    <a:pos x="3" y="5"/>
                  </a:cxn>
                  <a:cxn ang="0">
                    <a:pos x="3" y="4"/>
                  </a:cxn>
                  <a:cxn ang="0">
                    <a:pos x="3" y="4"/>
                  </a:cxn>
                  <a:cxn ang="0">
                    <a:pos x="5" y="4"/>
                  </a:cxn>
                  <a:cxn ang="0">
                    <a:pos x="5" y="3"/>
                  </a:cxn>
                  <a:cxn ang="0">
                    <a:pos x="6" y="3"/>
                  </a:cxn>
                  <a:cxn ang="0">
                    <a:pos x="7" y="3"/>
                  </a:cxn>
                  <a:cxn ang="0">
                    <a:pos x="7" y="2"/>
                  </a:cxn>
                  <a:cxn ang="0">
                    <a:pos x="7" y="2"/>
                  </a:cxn>
                  <a:cxn ang="0">
                    <a:pos x="8" y="2"/>
                  </a:cxn>
                  <a:cxn ang="0">
                    <a:pos x="8" y="2"/>
                  </a:cxn>
                  <a:cxn ang="0">
                    <a:pos x="8" y="2"/>
                  </a:cxn>
                </a:cxnLst>
                <a:rect l="0" t="0" r="r" b="b"/>
                <a:pathLst>
                  <a:path w="8" h="6">
                    <a:moveTo>
                      <a:pt x="8" y="2"/>
                    </a:moveTo>
                    <a:lnTo>
                      <a:pt x="8" y="1"/>
                    </a:lnTo>
                    <a:lnTo>
                      <a:pt x="8" y="1"/>
                    </a:lnTo>
                    <a:lnTo>
                      <a:pt x="8" y="0"/>
                    </a:lnTo>
                    <a:lnTo>
                      <a:pt x="8" y="0"/>
                    </a:lnTo>
                    <a:lnTo>
                      <a:pt x="8" y="0"/>
                    </a:lnTo>
                    <a:lnTo>
                      <a:pt x="8" y="0"/>
                    </a:lnTo>
                    <a:lnTo>
                      <a:pt x="8" y="0"/>
                    </a:lnTo>
                    <a:lnTo>
                      <a:pt x="8" y="0"/>
                    </a:lnTo>
                    <a:lnTo>
                      <a:pt x="8" y="0"/>
                    </a:lnTo>
                    <a:lnTo>
                      <a:pt x="7" y="0"/>
                    </a:lnTo>
                    <a:lnTo>
                      <a:pt x="7" y="0"/>
                    </a:lnTo>
                    <a:lnTo>
                      <a:pt x="6" y="0"/>
                    </a:lnTo>
                    <a:lnTo>
                      <a:pt x="5" y="1"/>
                    </a:lnTo>
                    <a:lnTo>
                      <a:pt x="5" y="2"/>
                    </a:lnTo>
                    <a:lnTo>
                      <a:pt x="5" y="2"/>
                    </a:lnTo>
                    <a:lnTo>
                      <a:pt x="4" y="2"/>
                    </a:lnTo>
                    <a:lnTo>
                      <a:pt x="4" y="2"/>
                    </a:lnTo>
                    <a:lnTo>
                      <a:pt x="4" y="2"/>
                    </a:lnTo>
                    <a:lnTo>
                      <a:pt x="4" y="3"/>
                    </a:lnTo>
                    <a:lnTo>
                      <a:pt x="4" y="3"/>
                    </a:lnTo>
                    <a:lnTo>
                      <a:pt x="4" y="3"/>
                    </a:lnTo>
                    <a:lnTo>
                      <a:pt x="4" y="3"/>
                    </a:lnTo>
                    <a:lnTo>
                      <a:pt x="2" y="4"/>
                    </a:lnTo>
                    <a:lnTo>
                      <a:pt x="2" y="4"/>
                    </a:lnTo>
                    <a:lnTo>
                      <a:pt x="2" y="4"/>
                    </a:lnTo>
                    <a:lnTo>
                      <a:pt x="2" y="4"/>
                    </a:lnTo>
                    <a:lnTo>
                      <a:pt x="1" y="4"/>
                    </a:lnTo>
                    <a:lnTo>
                      <a:pt x="1" y="5"/>
                    </a:lnTo>
                    <a:lnTo>
                      <a:pt x="1" y="5"/>
                    </a:lnTo>
                    <a:lnTo>
                      <a:pt x="0" y="5"/>
                    </a:lnTo>
                    <a:lnTo>
                      <a:pt x="0" y="5"/>
                    </a:lnTo>
                    <a:lnTo>
                      <a:pt x="0" y="5"/>
                    </a:lnTo>
                    <a:lnTo>
                      <a:pt x="1" y="6"/>
                    </a:lnTo>
                    <a:lnTo>
                      <a:pt x="1" y="6"/>
                    </a:lnTo>
                    <a:lnTo>
                      <a:pt x="1" y="6"/>
                    </a:lnTo>
                    <a:lnTo>
                      <a:pt x="1" y="6"/>
                    </a:lnTo>
                    <a:lnTo>
                      <a:pt x="2" y="5"/>
                    </a:lnTo>
                    <a:lnTo>
                      <a:pt x="2" y="5"/>
                    </a:lnTo>
                    <a:lnTo>
                      <a:pt x="3" y="5"/>
                    </a:lnTo>
                    <a:lnTo>
                      <a:pt x="3" y="4"/>
                    </a:lnTo>
                    <a:lnTo>
                      <a:pt x="3" y="4"/>
                    </a:lnTo>
                    <a:lnTo>
                      <a:pt x="5" y="4"/>
                    </a:lnTo>
                    <a:lnTo>
                      <a:pt x="5" y="3"/>
                    </a:lnTo>
                    <a:lnTo>
                      <a:pt x="6" y="3"/>
                    </a:lnTo>
                    <a:lnTo>
                      <a:pt x="7" y="3"/>
                    </a:lnTo>
                    <a:lnTo>
                      <a:pt x="7" y="2"/>
                    </a:lnTo>
                    <a:lnTo>
                      <a:pt x="7" y="2"/>
                    </a:lnTo>
                    <a:lnTo>
                      <a:pt x="8" y="2"/>
                    </a:lnTo>
                    <a:lnTo>
                      <a:pt x="8" y="2"/>
                    </a:lnTo>
                    <a:lnTo>
                      <a:pt x="8" y="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0" name="Freeform 36"/>
              <p:cNvSpPr>
                <a:spLocks/>
              </p:cNvSpPr>
              <p:nvPr/>
            </p:nvSpPr>
            <p:spPr bwMode="auto">
              <a:xfrm>
                <a:off x="909" y="3676"/>
                <a:ext cx="5" cy="5"/>
              </a:xfrm>
              <a:custGeom>
                <a:avLst/>
                <a:gdLst/>
                <a:ahLst/>
                <a:cxnLst>
                  <a:cxn ang="0">
                    <a:pos x="1" y="0"/>
                  </a:cxn>
                  <a:cxn ang="0">
                    <a:pos x="0" y="0"/>
                  </a:cxn>
                  <a:cxn ang="0">
                    <a:pos x="0" y="1"/>
                  </a:cxn>
                  <a:cxn ang="0">
                    <a:pos x="1" y="0"/>
                  </a:cxn>
                </a:cxnLst>
                <a:rect l="0" t="0" r="r" b="b"/>
                <a:pathLst>
                  <a:path w="1" h="1">
                    <a:moveTo>
                      <a:pt x="1" y="0"/>
                    </a:moveTo>
                    <a:cubicBezTo>
                      <a:pt x="1" y="0"/>
                      <a:pt x="0" y="0"/>
                      <a:pt x="0" y="0"/>
                    </a:cubicBezTo>
                    <a:cubicBezTo>
                      <a:pt x="0" y="0"/>
                      <a:pt x="0" y="1"/>
                      <a:pt x="0" y="1"/>
                    </a:cubicBezTo>
                    <a:cubicBezTo>
                      <a:pt x="1" y="1"/>
                      <a:pt x="1" y="1"/>
                      <a:pt x="1" y="0"/>
                    </a:cubicBez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1" name="Freeform 37"/>
              <p:cNvSpPr>
                <a:spLocks/>
              </p:cNvSpPr>
              <p:nvPr/>
            </p:nvSpPr>
            <p:spPr bwMode="auto">
              <a:xfrm>
                <a:off x="909" y="3676"/>
                <a:ext cx="5" cy="5"/>
              </a:xfrm>
              <a:custGeom>
                <a:avLst/>
                <a:gdLst/>
                <a:ahLst/>
                <a:cxnLst>
                  <a:cxn ang="0">
                    <a:pos x="1" y="0"/>
                  </a:cxn>
                  <a:cxn ang="0">
                    <a:pos x="1" y="0"/>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1" y="1"/>
                  </a:cxn>
                  <a:cxn ang="0">
                    <a:pos x="1" y="0"/>
                  </a:cxn>
                  <a:cxn ang="0">
                    <a:pos x="1" y="0"/>
                  </a:cxn>
                  <a:cxn ang="0">
                    <a:pos x="1" y="0"/>
                  </a:cxn>
                  <a:cxn ang="0">
                    <a:pos x="1" y="0"/>
                  </a:cxn>
                  <a:cxn ang="0">
                    <a:pos x="1" y="0"/>
                  </a:cxn>
                </a:cxnLst>
                <a:rect l="0" t="0" r="r" b="b"/>
                <a:pathLst>
                  <a:path w="1" h="1">
                    <a:moveTo>
                      <a:pt x="1" y="0"/>
                    </a:moveTo>
                    <a:lnTo>
                      <a:pt x="1" y="0"/>
                    </a:lnTo>
                    <a:lnTo>
                      <a:pt x="1" y="0"/>
                    </a:lnTo>
                    <a:lnTo>
                      <a:pt x="1" y="0"/>
                    </a:lnTo>
                    <a:lnTo>
                      <a:pt x="0" y="0"/>
                    </a:lnTo>
                    <a:lnTo>
                      <a:pt x="0" y="0"/>
                    </a:lnTo>
                    <a:lnTo>
                      <a:pt x="0" y="0"/>
                    </a:lnTo>
                    <a:lnTo>
                      <a:pt x="0" y="0"/>
                    </a:lnTo>
                    <a:lnTo>
                      <a:pt x="0" y="1"/>
                    </a:lnTo>
                    <a:lnTo>
                      <a:pt x="0" y="1"/>
                    </a:lnTo>
                    <a:lnTo>
                      <a:pt x="0" y="1"/>
                    </a:lnTo>
                    <a:lnTo>
                      <a:pt x="0" y="1"/>
                    </a:lnTo>
                    <a:lnTo>
                      <a:pt x="0" y="1"/>
                    </a:lnTo>
                    <a:lnTo>
                      <a:pt x="1" y="1"/>
                    </a:lnTo>
                    <a:lnTo>
                      <a:pt x="1" y="0"/>
                    </a:lnTo>
                    <a:lnTo>
                      <a:pt x="1" y="0"/>
                    </a:lnTo>
                    <a:lnTo>
                      <a:pt x="1" y="0"/>
                    </a:lnTo>
                    <a:lnTo>
                      <a:pt x="1" y="0"/>
                    </a:lnTo>
                    <a:lnTo>
                      <a:pt x="1"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2" name="Freeform 38"/>
              <p:cNvSpPr>
                <a:spLocks/>
              </p:cNvSpPr>
              <p:nvPr/>
            </p:nvSpPr>
            <p:spPr bwMode="auto">
              <a:xfrm>
                <a:off x="870" y="3682"/>
                <a:ext cx="14" cy="14"/>
              </a:xfrm>
              <a:custGeom>
                <a:avLst/>
                <a:gdLst/>
                <a:ahLst/>
                <a:cxnLst>
                  <a:cxn ang="0">
                    <a:pos x="2" y="1"/>
                  </a:cxn>
                  <a:cxn ang="0">
                    <a:pos x="3" y="1"/>
                  </a:cxn>
                  <a:cxn ang="0">
                    <a:pos x="2" y="1"/>
                  </a:cxn>
                  <a:cxn ang="0">
                    <a:pos x="3" y="2"/>
                  </a:cxn>
                  <a:cxn ang="0">
                    <a:pos x="2" y="2"/>
                  </a:cxn>
                  <a:cxn ang="0">
                    <a:pos x="1" y="3"/>
                  </a:cxn>
                  <a:cxn ang="0">
                    <a:pos x="0" y="3"/>
                  </a:cxn>
                  <a:cxn ang="0">
                    <a:pos x="1" y="1"/>
                  </a:cxn>
                  <a:cxn ang="0">
                    <a:pos x="2" y="1"/>
                  </a:cxn>
                </a:cxnLst>
                <a:rect l="0" t="0" r="r" b="b"/>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3" name="Freeform 39"/>
              <p:cNvSpPr>
                <a:spLocks/>
              </p:cNvSpPr>
              <p:nvPr/>
            </p:nvSpPr>
            <p:spPr bwMode="auto">
              <a:xfrm>
                <a:off x="875" y="3684"/>
                <a:ext cx="14" cy="9"/>
              </a:xfrm>
              <a:custGeom>
                <a:avLst/>
                <a:gdLst/>
                <a:ahLst/>
                <a:cxnLst>
                  <a:cxn ang="0">
                    <a:pos x="2" y="0"/>
                  </a:cxn>
                  <a:cxn ang="0">
                    <a:pos x="2" y="0"/>
                  </a:cxn>
                  <a:cxn ang="0">
                    <a:pos x="2" y="0"/>
                  </a:cxn>
                  <a:cxn ang="0">
                    <a:pos x="2" y="0"/>
                  </a:cxn>
                  <a:cxn ang="0">
                    <a:pos x="3" y="0"/>
                  </a:cxn>
                  <a:cxn ang="0">
                    <a:pos x="3" y="0"/>
                  </a:cxn>
                  <a:cxn ang="0">
                    <a:pos x="3" y="0"/>
                  </a:cxn>
                  <a:cxn ang="0">
                    <a:pos x="3" y="0"/>
                  </a:cxn>
                  <a:cxn ang="0">
                    <a:pos x="3" y="0"/>
                  </a:cxn>
                  <a:cxn ang="0">
                    <a:pos x="3" y="0"/>
                  </a:cxn>
                  <a:cxn ang="0">
                    <a:pos x="3" y="0"/>
                  </a:cxn>
                  <a:cxn ang="0">
                    <a:pos x="2" y="0"/>
                  </a:cxn>
                  <a:cxn ang="0">
                    <a:pos x="2" y="1"/>
                  </a:cxn>
                  <a:cxn ang="0">
                    <a:pos x="3" y="1"/>
                  </a:cxn>
                  <a:cxn ang="0">
                    <a:pos x="3" y="1"/>
                  </a:cxn>
                  <a:cxn ang="0">
                    <a:pos x="3" y="1"/>
                  </a:cxn>
                  <a:cxn ang="0">
                    <a:pos x="2" y="1"/>
                  </a:cxn>
                  <a:cxn ang="0">
                    <a:pos x="2" y="1"/>
                  </a:cxn>
                  <a:cxn ang="0">
                    <a:pos x="2" y="1"/>
                  </a:cxn>
                  <a:cxn ang="0">
                    <a:pos x="2" y="1"/>
                  </a:cxn>
                  <a:cxn ang="0">
                    <a:pos x="2" y="1"/>
                  </a:cxn>
                  <a:cxn ang="0">
                    <a:pos x="1" y="2"/>
                  </a:cxn>
                  <a:cxn ang="0">
                    <a:pos x="1" y="2"/>
                  </a:cxn>
                  <a:cxn ang="0">
                    <a:pos x="1" y="2"/>
                  </a:cxn>
                  <a:cxn ang="0">
                    <a:pos x="0" y="2"/>
                  </a:cxn>
                  <a:cxn ang="0">
                    <a:pos x="0" y="2"/>
                  </a:cxn>
                  <a:cxn ang="0">
                    <a:pos x="0" y="1"/>
                  </a:cxn>
                  <a:cxn ang="0">
                    <a:pos x="1" y="1"/>
                  </a:cxn>
                  <a:cxn ang="0">
                    <a:pos x="1" y="1"/>
                  </a:cxn>
                  <a:cxn ang="0">
                    <a:pos x="1" y="1"/>
                  </a:cxn>
                  <a:cxn ang="0">
                    <a:pos x="1" y="0"/>
                  </a:cxn>
                  <a:cxn ang="0">
                    <a:pos x="2" y="0"/>
                  </a:cxn>
                  <a:cxn ang="0">
                    <a:pos x="2" y="0"/>
                  </a:cxn>
                  <a:cxn ang="0">
                    <a:pos x="2" y="0"/>
                  </a:cxn>
                  <a:cxn ang="0">
                    <a:pos x="2" y="0"/>
                  </a:cxn>
                  <a:cxn ang="0">
                    <a:pos x="2" y="0"/>
                  </a:cxn>
                  <a:cxn ang="0">
                    <a:pos x="2" y="0"/>
                  </a:cxn>
                  <a:cxn ang="0">
                    <a:pos x="2" y="0"/>
                  </a:cxn>
                </a:cxnLst>
                <a:rect l="0" t="0" r="r" b="b"/>
                <a:pathLst>
                  <a:path w="3" h="2">
                    <a:moveTo>
                      <a:pt x="2" y="0"/>
                    </a:moveTo>
                    <a:lnTo>
                      <a:pt x="2" y="0"/>
                    </a:lnTo>
                    <a:lnTo>
                      <a:pt x="2" y="0"/>
                    </a:lnTo>
                    <a:lnTo>
                      <a:pt x="2" y="0"/>
                    </a:lnTo>
                    <a:lnTo>
                      <a:pt x="3" y="0"/>
                    </a:lnTo>
                    <a:lnTo>
                      <a:pt x="3" y="0"/>
                    </a:lnTo>
                    <a:lnTo>
                      <a:pt x="3" y="0"/>
                    </a:lnTo>
                    <a:lnTo>
                      <a:pt x="3" y="0"/>
                    </a:lnTo>
                    <a:lnTo>
                      <a:pt x="3" y="0"/>
                    </a:lnTo>
                    <a:lnTo>
                      <a:pt x="3" y="0"/>
                    </a:lnTo>
                    <a:lnTo>
                      <a:pt x="3" y="0"/>
                    </a:lnTo>
                    <a:lnTo>
                      <a:pt x="2" y="0"/>
                    </a:lnTo>
                    <a:lnTo>
                      <a:pt x="2" y="1"/>
                    </a:lnTo>
                    <a:lnTo>
                      <a:pt x="3" y="1"/>
                    </a:lnTo>
                    <a:lnTo>
                      <a:pt x="3" y="1"/>
                    </a:lnTo>
                    <a:lnTo>
                      <a:pt x="3" y="1"/>
                    </a:lnTo>
                    <a:lnTo>
                      <a:pt x="2" y="1"/>
                    </a:lnTo>
                    <a:lnTo>
                      <a:pt x="2" y="1"/>
                    </a:lnTo>
                    <a:lnTo>
                      <a:pt x="2" y="1"/>
                    </a:lnTo>
                    <a:lnTo>
                      <a:pt x="2" y="1"/>
                    </a:lnTo>
                    <a:lnTo>
                      <a:pt x="2" y="1"/>
                    </a:lnTo>
                    <a:lnTo>
                      <a:pt x="1" y="2"/>
                    </a:lnTo>
                    <a:lnTo>
                      <a:pt x="1" y="2"/>
                    </a:lnTo>
                    <a:lnTo>
                      <a:pt x="1" y="2"/>
                    </a:lnTo>
                    <a:lnTo>
                      <a:pt x="0" y="2"/>
                    </a:lnTo>
                    <a:lnTo>
                      <a:pt x="0" y="2"/>
                    </a:lnTo>
                    <a:lnTo>
                      <a:pt x="0" y="1"/>
                    </a:lnTo>
                    <a:lnTo>
                      <a:pt x="1" y="1"/>
                    </a:lnTo>
                    <a:lnTo>
                      <a:pt x="1" y="1"/>
                    </a:lnTo>
                    <a:lnTo>
                      <a:pt x="1" y="1"/>
                    </a:lnTo>
                    <a:lnTo>
                      <a:pt x="1" y="0"/>
                    </a:lnTo>
                    <a:lnTo>
                      <a:pt x="2" y="0"/>
                    </a:lnTo>
                    <a:lnTo>
                      <a:pt x="2" y="0"/>
                    </a:lnTo>
                    <a:lnTo>
                      <a:pt x="2" y="0"/>
                    </a:lnTo>
                    <a:lnTo>
                      <a:pt x="2" y="0"/>
                    </a:lnTo>
                    <a:lnTo>
                      <a:pt x="2" y="0"/>
                    </a:lnTo>
                    <a:lnTo>
                      <a:pt x="2" y="0"/>
                    </a:lnTo>
                    <a:lnTo>
                      <a:pt x="2"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4" name="Freeform 40"/>
              <p:cNvSpPr>
                <a:spLocks/>
              </p:cNvSpPr>
              <p:nvPr/>
            </p:nvSpPr>
            <p:spPr bwMode="auto">
              <a:xfrm>
                <a:off x="833" y="3690"/>
                <a:ext cx="19" cy="10"/>
              </a:xfrm>
              <a:custGeom>
                <a:avLst/>
                <a:gdLst/>
                <a:ahLst/>
                <a:cxnLst>
                  <a:cxn ang="0">
                    <a:pos x="3" y="1"/>
                  </a:cxn>
                  <a:cxn ang="0">
                    <a:pos x="3" y="0"/>
                  </a:cxn>
                  <a:cxn ang="0">
                    <a:pos x="4" y="0"/>
                  </a:cxn>
                  <a:cxn ang="0">
                    <a:pos x="4" y="1"/>
                  </a:cxn>
                  <a:cxn ang="0">
                    <a:pos x="1" y="2"/>
                  </a:cxn>
                  <a:cxn ang="0">
                    <a:pos x="3" y="1"/>
                  </a:cxn>
                </a:cxnLst>
                <a:rect l="0" t="0" r="r" b="b"/>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5" name="Freeform 41"/>
              <p:cNvSpPr>
                <a:spLocks/>
              </p:cNvSpPr>
              <p:nvPr/>
            </p:nvSpPr>
            <p:spPr bwMode="auto">
              <a:xfrm>
                <a:off x="838" y="3690"/>
                <a:ext cx="14" cy="10"/>
              </a:xfrm>
              <a:custGeom>
                <a:avLst/>
                <a:gdLst/>
                <a:ahLst/>
                <a:cxnLst>
                  <a:cxn ang="0">
                    <a:pos x="2" y="1"/>
                  </a:cxn>
                  <a:cxn ang="0">
                    <a:pos x="2" y="1"/>
                  </a:cxn>
                  <a:cxn ang="0">
                    <a:pos x="2" y="0"/>
                  </a:cxn>
                  <a:cxn ang="0">
                    <a:pos x="2" y="0"/>
                  </a:cxn>
                  <a:cxn ang="0">
                    <a:pos x="2" y="0"/>
                  </a:cxn>
                  <a:cxn ang="0">
                    <a:pos x="2" y="0"/>
                  </a:cxn>
                  <a:cxn ang="0">
                    <a:pos x="2" y="0"/>
                  </a:cxn>
                  <a:cxn ang="0">
                    <a:pos x="3" y="0"/>
                  </a:cxn>
                  <a:cxn ang="0">
                    <a:pos x="3" y="0"/>
                  </a:cxn>
                  <a:cxn ang="0">
                    <a:pos x="3" y="0"/>
                  </a:cxn>
                  <a:cxn ang="0">
                    <a:pos x="3" y="1"/>
                  </a:cxn>
                  <a:cxn ang="0">
                    <a:pos x="3" y="1"/>
                  </a:cxn>
                  <a:cxn ang="0">
                    <a:pos x="3" y="1"/>
                  </a:cxn>
                  <a:cxn ang="0">
                    <a:pos x="3" y="1"/>
                  </a:cxn>
                  <a:cxn ang="0">
                    <a:pos x="2" y="2"/>
                  </a:cxn>
                  <a:cxn ang="0">
                    <a:pos x="1" y="2"/>
                  </a:cxn>
                  <a:cxn ang="0">
                    <a:pos x="0" y="2"/>
                  </a:cxn>
                  <a:cxn ang="0">
                    <a:pos x="0" y="2"/>
                  </a:cxn>
                  <a:cxn ang="0">
                    <a:pos x="0" y="2"/>
                  </a:cxn>
                  <a:cxn ang="0">
                    <a:pos x="0" y="2"/>
                  </a:cxn>
                  <a:cxn ang="0">
                    <a:pos x="0" y="2"/>
                  </a:cxn>
                  <a:cxn ang="0">
                    <a:pos x="0" y="2"/>
                  </a:cxn>
                  <a:cxn ang="0">
                    <a:pos x="1" y="2"/>
                  </a:cxn>
                  <a:cxn ang="0">
                    <a:pos x="2" y="1"/>
                  </a:cxn>
                  <a:cxn ang="0">
                    <a:pos x="2" y="1"/>
                  </a:cxn>
                  <a:cxn ang="0">
                    <a:pos x="2" y="1"/>
                  </a:cxn>
                  <a:cxn ang="0">
                    <a:pos x="2" y="1"/>
                  </a:cxn>
                  <a:cxn ang="0">
                    <a:pos x="2" y="1"/>
                  </a:cxn>
                </a:cxnLst>
                <a:rect l="0" t="0" r="r" b="b"/>
                <a:pathLst>
                  <a:path w="3" h="2">
                    <a:moveTo>
                      <a:pt x="2" y="1"/>
                    </a:moveTo>
                    <a:lnTo>
                      <a:pt x="2" y="1"/>
                    </a:lnTo>
                    <a:lnTo>
                      <a:pt x="2" y="0"/>
                    </a:lnTo>
                    <a:lnTo>
                      <a:pt x="2" y="0"/>
                    </a:lnTo>
                    <a:lnTo>
                      <a:pt x="2" y="0"/>
                    </a:lnTo>
                    <a:lnTo>
                      <a:pt x="2" y="0"/>
                    </a:lnTo>
                    <a:lnTo>
                      <a:pt x="2" y="0"/>
                    </a:lnTo>
                    <a:lnTo>
                      <a:pt x="3" y="0"/>
                    </a:lnTo>
                    <a:lnTo>
                      <a:pt x="3" y="0"/>
                    </a:lnTo>
                    <a:lnTo>
                      <a:pt x="3" y="0"/>
                    </a:lnTo>
                    <a:lnTo>
                      <a:pt x="3" y="1"/>
                    </a:lnTo>
                    <a:lnTo>
                      <a:pt x="3" y="1"/>
                    </a:lnTo>
                    <a:lnTo>
                      <a:pt x="3" y="1"/>
                    </a:lnTo>
                    <a:lnTo>
                      <a:pt x="3" y="1"/>
                    </a:lnTo>
                    <a:lnTo>
                      <a:pt x="2" y="2"/>
                    </a:lnTo>
                    <a:lnTo>
                      <a:pt x="1" y="2"/>
                    </a:lnTo>
                    <a:lnTo>
                      <a:pt x="0" y="2"/>
                    </a:lnTo>
                    <a:lnTo>
                      <a:pt x="0" y="2"/>
                    </a:lnTo>
                    <a:lnTo>
                      <a:pt x="0" y="2"/>
                    </a:lnTo>
                    <a:lnTo>
                      <a:pt x="0" y="2"/>
                    </a:lnTo>
                    <a:lnTo>
                      <a:pt x="0" y="2"/>
                    </a:lnTo>
                    <a:lnTo>
                      <a:pt x="0" y="2"/>
                    </a:lnTo>
                    <a:lnTo>
                      <a:pt x="1" y="2"/>
                    </a:lnTo>
                    <a:lnTo>
                      <a:pt x="2" y="1"/>
                    </a:lnTo>
                    <a:lnTo>
                      <a:pt x="2" y="1"/>
                    </a:lnTo>
                    <a:lnTo>
                      <a:pt x="2" y="1"/>
                    </a:lnTo>
                    <a:lnTo>
                      <a:pt x="2" y="1"/>
                    </a:lnTo>
                    <a:lnTo>
                      <a:pt x="2" y="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6" name="Freeform 42"/>
              <p:cNvSpPr>
                <a:spLocks/>
              </p:cNvSpPr>
              <p:nvPr/>
            </p:nvSpPr>
            <p:spPr bwMode="auto">
              <a:xfrm>
                <a:off x="814" y="3691"/>
                <a:ext cx="10" cy="15"/>
              </a:xfrm>
              <a:custGeom>
                <a:avLst/>
                <a:gdLst/>
                <a:ahLst/>
                <a:cxnLst>
                  <a:cxn ang="0">
                    <a:pos x="1" y="1"/>
                  </a:cxn>
                  <a:cxn ang="0">
                    <a:pos x="0" y="0"/>
                  </a:cxn>
                  <a:cxn ang="0">
                    <a:pos x="0" y="0"/>
                  </a:cxn>
                  <a:cxn ang="0">
                    <a:pos x="1" y="2"/>
                  </a:cxn>
                  <a:cxn ang="0">
                    <a:pos x="0" y="2"/>
                  </a:cxn>
                  <a:cxn ang="0">
                    <a:pos x="0" y="2"/>
                  </a:cxn>
                  <a:cxn ang="0">
                    <a:pos x="0" y="3"/>
                  </a:cxn>
                  <a:cxn ang="0">
                    <a:pos x="1" y="3"/>
                  </a:cxn>
                  <a:cxn ang="0">
                    <a:pos x="1" y="3"/>
                  </a:cxn>
                  <a:cxn ang="0">
                    <a:pos x="2" y="3"/>
                  </a:cxn>
                  <a:cxn ang="0">
                    <a:pos x="2" y="1"/>
                  </a:cxn>
                  <a:cxn ang="0">
                    <a:pos x="2" y="0"/>
                  </a:cxn>
                  <a:cxn ang="0">
                    <a:pos x="1" y="0"/>
                  </a:cxn>
                  <a:cxn ang="0">
                    <a:pos x="1" y="1"/>
                  </a:cxn>
                </a:cxnLst>
                <a:rect l="0" t="0" r="r" b="b"/>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7" name="Freeform 43"/>
              <p:cNvSpPr>
                <a:spLocks/>
              </p:cNvSpPr>
              <p:nvPr/>
            </p:nvSpPr>
            <p:spPr bwMode="auto">
              <a:xfrm>
                <a:off x="814" y="3691"/>
                <a:ext cx="10" cy="15"/>
              </a:xfrm>
              <a:custGeom>
                <a:avLst/>
                <a:gdLst/>
                <a:ahLst/>
                <a:cxnLst>
                  <a:cxn ang="0">
                    <a:pos x="1" y="1"/>
                  </a:cxn>
                  <a:cxn ang="0">
                    <a:pos x="1" y="0"/>
                  </a:cxn>
                  <a:cxn ang="0">
                    <a:pos x="1" y="0"/>
                  </a:cxn>
                  <a:cxn ang="0">
                    <a:pos x="1" y="0"/>
                  </a:cxn>
                  <a:cxn ang="0">
                    <a:pos x="0" y="0"/>
                  </a:cxn>
                  <a:cxn ang="0">
                    <a:pos x="0" y="0"/>
                  </a:cxn>
                  <a:cxn ang="0">
                    <a:pos x="0" y="1"/>
                  </a:cxn>
                  <a:cxn ang="0">
                    <a:pos x="1" y="1"/>
                  </a:cxn>
                  <a:cxn ang="0">
                    <a:pos x="1" y="1"/>
                  </a:cxn>
                  <a:cxn ang="0">
                    <a:pos x="1" y="2"/>
                  </a:cxn>
                  <a:cxn ang="0">
                    <a:pos x="0" y="2"/>
                  </a:cxn>
                  <a:cxn ang="0">
                    <a:pos x="0" y="2"/>
                  </a:cxn>
                  <a:cxn ang="0">
                    <a:pos x="0" y="2"/>
                  </a:cxn>
                  <a:cxn ang="0">
                    <a:pos x="0" y="2"/>
                  </a:cxn>
                  <a:cxn ang="0">
                    <a:pos x="0" y="2"/>
                  </a:cxn>
                  <a:cxn ang="0">
                    <a:pos x="0" y="2"/>
                  </a:cxn>
                  <a:cxn ang="0">
                    <a:pos x="0" y="3"/>
                  </a:cxn>
                  <a:cxn ang="0">
                    <a:pos x="1" y="3"/>
                  </a:cxn>
                  <a:cxn ang="0">
                    <a:pos x="1" y="3"/>
                  </a:cxn>
                  <a:cxn ang="0">
                    <a:pos x="1" y="3"/>
                  </a:cxn>
                  <a:cxn ang="0">
                    <a:pos x="1" y="3"/>
                  </a:cxn>
                  <a:cxn ang="0">
                    <a:pos x="1" y="3"/>
                  </a:cxn>
                  <a:cxn ang="0">
                    <a:pos x="2" y="3"/>
                  </a:cxn>
                  <a:cxn ang="0">
                    <a:pos x="2" y="2"/>
                  </a:cxn>
                  <a:cxn ang="0">
                    <a:pos x="2" y="1"/>
                  </a:cxn>
                  <a:cxn ang="0">
                    <a:pos x="2" y="1"/>
                  </a:cxn>
                  <a:cxn ang="0">
                    <a:pos x="2" y="1"/>
                  </a:cxn>
                  <a:cxn ang="0">
                    <a:pos x="2" y="0"/>
                  </a:cxn>
                  <a:cxn ang="0">
                    <a:pos x="2" y="0"/>
                  </a:cxn>
                  <a:cxn ang="0">
                    <a:pos x="2" y="0"/>
                  </a:cxn>
                  <a:cxn ang="0">
                    <a:pos x="1" y="0"/>
                  </a:cxn>
                  <a:cxn ang="0">
                    <a:pos x="1" y="0"/>
                  </a:cxn>
                  <a:cxn ang="0">
                    <a:pos x="1" y="1"/>
                  </a:cxn>
                </a:cxnLst>
                <a:rect l="0" t="0" r="r" b="b"/>
                <a:pathLst>
                  <a:path w="2" h="3">
                    <a:moveTo>
                      <a:pt x="1" y="1"/>
                    </a:moveTo>
                    <a:lnTo>
                      <a:pt x="1" y="1"/>
                    </a:lnTo>
                    <a:lnTo>
                      <a:pt x="1" y="0"/>
                    </a:lnTo>
                    <a:lnTo>
                      <a:pt x="1" y="0"/>
                    </a:lnTo>
                    <a:lnTo>
                      <a:pt x="1" y="0"/>
                    </a:lnTo>
                    <a:lnTo>
                      <a:pt x="1" y="0"/>
                    </a:lnTo>
                    <a:lnTo>
                      <a:pt x="1" y="0"/>
                    </a:lnTo>
                    <a:lnTo>
                      <a:pt x="1" y="0"/>
                    </a:lnTo>
                    <a:lnTo>
                      <a:pt x="0" y="0"/>
                    </a:lnTo>
                    <a:lnTo>
                      <a:pt x="0" y="0"/>
                    </a:lnTo>
                    <a:lnTo>
                      <a:pt x="0" y="0"/>
                    </a:lnTo>
                    <a:lnTo>
                      <a:pt x="0" y="0"/>
                    </a:lnTo>
                    <a:lnTo>
                      <a:pt x="0" y="0"/>
                    </a:lnTo>
                    <a:lnTo>
                      <a:pt x="0" y="1"/>
                    </a:lnTo>
                    <a:lnTo>
                      <a:pt x="1" y="1"/>
                    </a:lnTo>
                    <a:lnTo>
                      <a:pt x="1" y="1"/>
                    </a:lnTo>
                    <a:lnTo>
                      <a:pt x="1" y="1"/>
                    </a:lnTo>
                    <a:lnTo>
                      <a:pt x="1" y="1"/>
                    </a:lnTo>
                    <a:lnTo>
                      <a:pt x="1" y="2"/>
                    </a:lnTo>
                    <a:lnTo>
                      <a:pt x="1" y="2"/>
                    </a:lnTo>
                    <a:lnTo>
                      <a:pt x="1" y="2"/>
                    </a:lnTo>
                    <a:lnTo>
                      <a:pt x="0" y="2"/>
                    </a:lnTo>
                    <a:lnTo>
                      <a:pt x="0" y="2"/>
                    </a:lnTo>
                    <a:lnTo>
                      <a:pt x="0" y="2"/>
                    </a:lnTo>
                    <a:lnTo>
                      <a:pt x="0" y="2"/>
                    </a:lnTo>
                    <a:lnTo>
                      <a:pt x="0" y="2"/>
                    </a:lnTo>
                    <a:lnTo>
                      <a:pt x="0" y="2"/>
                    </a:lnTo>
                    <a:lnTo>
                      <a:pt x="0" y="2"/>
                    </a:lnTo>
                    <a:lnTo>
                      <a:pt x="0" y="2"/>
                    </a:lnTo>
                    <a:lnTo>
                      <a:pt x="0" y="2"/>
                    </a:lnTo>
                    <a:lnTo>
                      <a:pt x="0" y="2"/>
                    </a:lnTo>
                    <a:lnTo>
                      <a:pt x="0" y="2"/>
                    </a:lnTo>
                    <a:lnTo>
                      <a:pt x="0" y="3"/>
                    </a:lnTo>
                    <a:lnTo>
                      <a:pt x="0" y="3"/>
                    </a:lnTo>
                    <a:lnTo>
                      <a:pt x="0" y="3"/>
                    </a:lnTo>
                    <a:lnTo>
                      <a:pt x="1" y="3"/>
                    </a:lnTo>
                    <a:lnTo>
                      <a:pt x="1" y="3"/>
                    </a:lnTo>
                    <a:lnTo>
                      <a:pt x="1" y="3"/>
                    </a:lnTo>
                    <a:lnTo>
                      <a:pt x="1" y="3"/>
                    </a:lnTo>
                    <a:lnTo>
                      <a:pt x="1" y="3"/>
                    </a:lnTo>
                    <a:lnTo>
                      <a:pt x="1" y="3"/>
                    </a:lnTo>
                    <a:lnTo>
                      <a:pt x="1" y="3"/>
                    </a:lnTo>
                    <a:lnTo>
                      <a:pt x="1" y="3"/>
                    </a:lnTo>
                    <a:lnTo>
                      <a:pt x="1" y="3"/>
                    </a:lnTo>
                    <a:lnTo>
                      <a:pt x="2" y="3"/>
                    </a:lnTo>
                    <a:lnTo>
                      <a:pt x="2" y="3"/>
                    </a:lnTo>
                    <a:lnTo>
                      <a:pt x="2" y="3"/>
                    </a:lnTo>
                    <a:lnTo>
                      <a:pt x="2" y="2"/>
                    </a:lnTo>
                    <a:lnTo>
                      <a:pt x="2" y="2"/>
                    </a:lnTo>
                    <a:lnTo>
                      <a:pt x="2" y="1"/>
                    </a:lnTo>
                    <a:lnTo>
                      <a:pt x="2" y="1"/>
                    </a:lnTo>
                    <a:lnTo>
                      <a:pt x="2" y="1"/>
                    </a:lnTo>
                    <a:lnTo>
                      <a:pt x="2" y="1"/>
                    </a:lnTo>
                    <a:lnTo>
                      <a:pt x="2" y="1"/>
                    </a:lnTo>
                    <a:lnTo>
                      <a:pt x="2" y="0"/>
                    </a:lnTo>
                    <a:lnTo>
                      <a:pt x="2" y="0"/>
                    </a:lnTo>
                    <a:lnTo>
                      <a:pt x="2" y="0"/>
                    </a:lnTo>
                    <a:lnTo>
                      <a:pt x="2" y="0"/>
                    </a:lnTo>
                    <a:lnTo>
                      <a:pt x="2" y="0"/>
                    </a:lnTo>
                    <a:lnTo>
                      <a:pt x="2" y="0"/>
                    </a:lnTo>
                    <a:lnTo>
                      <a:pt x="1" y="0"/>
                    </a:lnTo>
                    <a:lnTo>
                      <a:pt x="1" y="0"/>
                    </a:lnTo>
                    <a:lnTo>
                      <a:pt x="1" y="0"/>
                    </a:lnTo>
                    <a:lnTo>
                      <a:pt x="1" y="0"/>
                    </a:lnTo>
                    <a:lnTo>
                      <a:pt x="1" y="1"/>
                    </a:lnTo>
                    <a:lnTo>
                      <a:pt x="1" y="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8" name="Freeform 44"/>
              <p:cNvSpPr>
                <a:spLocks/>
              </p:cNvSpPr>
              <p:nvPr/>
            </p:nvSpPr>
            <p:spPr bwMode="auto">
              <a:xfrm>
                <a:off x="795" y="3693"/>
                <a:ext cx="15" cy="15"/>
              </a:xfrm>
              <a:custGeom>
                <a:avLst/>
                <a:gdLst/>
                <a:ahLst/>
                <a:cxnLst>
                  <a:cxn ang="0">
                    <a:pos x="3" y="3"/>
                  </a:cxn>
                  <a:cxn ang="0">
                    <a:pos x="3" y="3"/>
                  </a:cxn>
                  <a:cxn ang="0">
                    <a:pos x="3" y="3"/>
                  </a:cxn>
                  <a:cxn ang="0">
                    <a:pos x="3" y="3"/>
                  </a:cxn>
                  <a:cxn ang="0">
                    <a:pos x="3" y="3"/>
                  </a:cxn>
                  <a:cxn ang="0">
                    <a:pos x="3" y="3"/>
                  </a:cxn>
                  <a:cxn ang="0">
                    <a:pos x="2" y="2"/>
                  </a:cxn>
                  <a:cxn ang="0">
                    <a:pos x="1" y="1"/>
                  </a:cxn>
                  <a:cxn ang="0">
                    <a:pos x="1" y="1"/>
                  </a:cxn>
                  <a:cxn ang="0">
                    <a:pos x="1" y="1"/>
                  </a:cxn>
                  <a:cxn ang="0">
                    <a:pos x="1" y="1"/>
                  </a:cxn>
                  <a:cxn ang="0">
                    <a:pos x="1" y="1"/>
                  </a:cxn>
                  <a:cxn ang="0">
                    <a:pos x="1"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1" y="1"/>
                  </a:cxn>
                  <a:cxn ang="0">
                    <a:pos x="1" y="2"/>
                  </a:cxn>
                  <a:cxn ang="0">
                    <a:pos x="1" y="2"/>
                  </a:cxn>
                  <a:cxn ang="0">
                    <a:pos x="2" y="3"/>
                  </a:cxn>
                  <a:cxn ang="0">
                    <a:pos x="2" y="3"/>
                  </a:cxn>
                  <a:cxn ang="0">
                    <a:pos x="3" y="3"/>
                  </a:cxn>
                  <a:cxn ang="0">
                    <a:pos x="3" y="3"/>
                  </a:cxn>
                  <a:cxn ang="0">
                    <a:pos x="3" y="3"/>
                  </a:cxn>
                  <a:cxn ang="0">
                    <a:pos x="3" y="3"/>
                  </a:cxn>
                  <a:cxn ang="0">
                    <a:pos x="3" y="3"/>
                  </a:cxn>
                </a:cxnLst>
                <a:rect l="0" t="0" r="r" b="b"/>
                <a:pathLst>
                  <a:path w="3" h="3">
                    <a:moveTo>
                      <a:pt x="3" y="3"/>
                    </a:moveTo>
                    <a:lnTo>
                      <a:pt x="3" y="3"/>
                    </a:lnTo>
                    <a:lnTo>
                      <a:pt x="3" y="3"/>
                    </a:lnTo>
                    <a:lnTo>
                      <a:pt x="3" y="3"/>
                    </a:lnTo>
                    <a:lnTo>
                      <a:pt x="3" y="3"/>
                    </a:lnTo>
                    <a:lnTo>
                      <a:pt x="3" y="3"/>
                    </a:lnTo>
                    <a:lnTo>
                      <a:pt x="2" y="2"/>
                    </a:lnTo>
                    <a:lnTo>
                      <a:pt x="1" y="1"/>
                    </a:lnTo>
                    <a:lnTo>
                      <a:pt x="1" y="1"/>
                    </a:lnTo>
                    <a:lnTo>
                      <a:pt x="1" y="1"/>
                    </a:lnTo>
                    <a:lnTo>
                      <a:pt x="1" y="1"/>
                    </a:lnTo>
                    <a:lnTo>
                      <a:pt x="1" y="1"/>
                    </a:lnTo>
                    <a:lnTo>
                      <a:pt x="1" y="0"/>
                    </a:lnTo>
                    <a:lnTo>
                      <a:pt x="0" y="0"/>
                    </a:lnTo>
                    <a:lnTo>
                      <a:pt x="0" y="0"/>
                    </a:lnTo>
                    <a:lnTo>
                      <a:pt x="0" y="0"/>
                    </a:lnTo>
                    <a:lnTo>
                      <a:pt x="0" y="0"/>
                    </a:lnTo>
                    <a:lnTo>
                      <a:pt x="0" y="0"/>
                    </a:lnTo>
                    <a:lnTo>
                      <a:pt x="0" y="0"/>
                    </a:lnTo>
                    <a:lnTo>
                      <a:pt x="0" y="0"/>
                    </a:lnTo>
                    <a:lnTo>
                      <a:pt x="0" y="1"/>
                    </a:lnTo>
                    <a:lnTo>
                      <a:pt x="0" y="1"/>
                    </a:lnTo>
                    <a:lnTo>
                      <a:pt x="0" y="1"/>
                    </a:lnTo>
                    <a:lnTo>
                      <a:pt x="0" y="1"/>
                    </a:lnTo>
                    <a:lnTo>
                      <a:pt x="1" y="1"/>
                    </a:lnTo>
                    <a:lnTo>
                      <a:pt x="1" y="2"/>
                    </a:lnTo>
                    <a:lnTo>
                      <a:pt x="1" y="2"/>
                    </a:lnTo>
                    <a:lnTo>
                      <a:pt x="2" y="3"/>
                    </a:lnTo>
                    <a:lnTo>
                      <a:pt x="2" y="3"/>
                    </a:lnTo>
                    <a:lnTo>
                      <a:pt x="3" y="3"/>
                    </a:lnTo>
                    <a:lnTo>
                      <a:pt x="3" y="3"/>
                    </a:lnTo>
                    <a:lnTo>
                      <a:pt x="3" y="3"/>
                    </a:lnTo>
                    <a:lnTo>
                      <a:pt x="3" y="3"/>
                    </a:lnTo>
                    <a:lnTo>
                      <a:pt x="3"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89" name="Freeform 45"/>
              <p:cNvSpPr>
                <a:spLocks/>
              </p:cNvSpPr>
              <p:nvPr/>
            </p:nvSpPr>
            <p:spPr bwMode="auto">
              <a:xfrm>
                <a:off x="768" y="3683"/>
                <a:ext cx="19" cy="10"/>
              </a:xfrm>
              <a:custGeom>
                <a:avLst/>
                <a:gdLst/>
                <a:ahLst/>
                <a:cxnLst>
                  <a:cxn ang="0">
                    <a:pos x="0" y="1"/>
                  </a:cxn>
                  <a:cxn ang="0">
                    <a:pos x="0" y="1"/>
                  </a:cxn>
                  <a:cxn ang="0">
                    <a:pos x="1" y="0"/>
                  </a:cxn>
                  <a:cxn ang="0">
                    <a:pos x="1" y="0"/>
                  </a:cxn>
                  <a:cxn ang="0">
                    <a:pos x="2" y="0"/>
                  </a:cxn>
                  <a:cxn ang="0">
                    <a:pos x="3" y="0"/>
                  </a:cxn>
                  <a:cxn ang="0">
                    <a:pos x="3" y="0"/>
                  </a:cxn>
                  <a:cxn ang="0">
                    <a:pos x="3" y="0"/>
                  </a:cxn>
                  <a:cxn ang="0">
                    <a:pos x="3" y="1"/>
                  </a:cxn>
                  <a:cxn ang="0">
                    <a:pos x="4" y="1"/>
                  </a:cxn>
                  <a:cxn ang="0">
                    <a:pos x="4" y="1"/>
                  </a:cxn>
                  <a:cxn ang="0">
                    <a:pos x="4" y="1"/>
                  </a:cxn>
                  <a:cxn ang="0">
                    <a:pos x="4" y="1"/>
                  </a:cxn>
                  <a:cxn ang="0">
                    <a:pos x="4" y="1"/>
                  </a:cxn>
                  <a:cxn ang="0">
                    <a:pos x="4" y="1"/>
                  </a:cxn>
                  <a:cxn ang="0">
                    <a:pos x="4" y="1"/>
                  </a:cxn>
                  <a:cxn ang="0">
                    <a:pos x="4" y="2"/>
                  </a:cxn>
                  <a:cxn ang="0">
                    <a:pos x="4" y="2"/>
                  </a:cxn>
                  <a:cxn ang="0">
                    <a:pos x="4" y="2"/>
                  </a:cxn>
                  <a:cxn ang="0">
                    <a:pos x="4" y="2"/>
                  </a:cxn>
                  <a:cxn ang="0">
                    <a:pos x="3" y="1"/>
                  </a:cxn>
                  <a:cxn ang="0">
                    <a:pos x="3" y="1"/>
                  </a:cxn>
                  <a:cxn ang="0">
                    <a:pos x="3" y="2"/>
                  </a:cxn>
                  <a:cxn ang="0">
                    <a:pos x="3" y="2"/>
                  </a:cxn>
                  <a:cxn ang="0">
                    <a:pos x="3" y="2"/>
                  </a:cxn>
                  <a:cxn ang="0">
                    <a:pos x="2" y="2"/>
                  </a:cxn>
                  <a:cxn ang="0">
                    <a:pos x="2" y="2"/>
                  </a:cxn>
                  <a:cxn ang="0">
                    <a:pos x="2" y="2"/>
                  </a:cxn>
                  <a:cxn ang="0">
                    <a:pos x="2" y="2"/>
                  </a:cxn>
                  <a:cxn ang="0">
                    <a:pos x="2" y="2"/>
                  </a:cxn>
                  <a:cxn ang="0">
                    <a:pos x="2" y="2"/>
                  </a:cxn>
                  <a:cxn ang="0">
                    <a:pos x="2"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4" h="2">
                    <a:moveTo>
                      <a:pt x="0" y="1"/>
                    </a:moveTo>
                    <a:lnTo>
                      <a:pt x="0" y="1"/>
                    </a:lnTo>
                    <a:lnTo>
                      <a:pt x="1" y="0"/>
                    </a:lnTo>
                    <a:lnTo>
                      <a:pt x="1" y="0"/>
                    </a:lnTo>
                    <a:lnTo>
                      <a:pt x="2" y="0"/>
                    </a:lnTo>
                    <a:lnTo>
                      <a:pt x="3" y="0"/>
                    </a:lnTo>
                    <a:lnTo>
                      <a:pt x="3" y="0"/>
                    </a:lnTo>
                    <a:lnTo>
                      <a:pt x="3" y="0"/>
                    </a:lnTo>
                    <a:lnTo>
                      <a:pt x="3" y="1"/>
                    </a:lnTo>
                    <a:lnTo>
                      <a:pt x="4" y="1"/>
                    </a:lnTo>
                    <a:lnTo>
                      <a:pt x="4" y="1"/>
                    </a:lnTo>
                    <a:lnTo>
                      <a:pt x="4" y="1"/>
                    </a:lnTo>
                    <a:lnTo>
                      <a:pt x="4" y="1"/>
                    </a:lnTo>
                    <a:lnTo>
                      <a:pt x="4" y="1"/>
                    </a:lnTo>
                    <a:lnTo>
                      <a:pt x="4" y="1"/>
                    </a:lnTo>
                    <a:lnTo>
                      <a:pt x="4" y="1"/>
                    </a:lnTo>
                    <a:lnTo>
                      <a:pt x="4" y="2"/>
                    </a:lnTo>
                    <a:lnTo>
                      <a:pt x="4" y="2"/>
                    </a:lnTo>
                    <a:lnTo>
                      <a:pt x="4" y="2"/>
                    </a:lnTo>
                    <a:lnTo>
                      <a:pt x="4" y="2"/>
                    </a:lnTo>
                    <a:lnTo>
                      <a:pt x="3" y="1"/>
                    </a:lnTo>
                    <a:lnTo>
                      <a:pt x="3" y="1"/>
                    </a:lnTo>
                    <a:lnTo>
                      <a:pt x="3" y="2"/>
                    </a:lnTo>
                    <a:lnTo>
                      <a:pt x="3" y="2"/>
                    </a:lnTo>
                    <a:lnTo>
                      <a:pt x="3" y="2"/>
                    </a:lnTo>
                    <a:lnTo>
                      <a:pt x="2" y="2"/>
                    </a:lnTo>
                    <a:lnTo>
                      <a:pt x="2" y="2"/>
                    </a:lnTo>
                    <a:lnTo>
                      <a:pt x="2" y="2"/>
                    </a:lnTo>
                    <a:lnTo>
                      <a:pt x="2" y="2"/>
                    </a:lnTo>
                    <a:lnTo>
                      <a:pt x="2" y="2"/>
                    </a:lnTo>
                    <a:lnTo>
                      <a:pt x="2" y="2"/>
                    </a:lnTo>
                    <a:lnTo>
                      <a:pt x="2" y="2"/>
                    </a:lnTo>
                    <a:lnTo>
                      <a:pt x="1" y="2"/>
                    </a:lnTo>
                    <a:lnTo>
                      <a:pt x="1" y="2"/>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close/>
                  </a:path>
                </a:pathLst>
              </a:custGeom>
              <a:solidFill>
                <a:srgbClr val="0000A0"/>
              </a:solidFill>
              <a:ln w="12700" cmpd="sng">
                <a:solidFill>
                  <a:schemeClr val="tx1"/>
                </a:solidFill>
                <a:prstDash val="solid"/>
                <a:round/>
                <a:headEnd/>
                <a:tailEnd/>
              </a:ln>
            </p:spPr>
            <p:txBody>
              <a:bodyPr/>
              <a:lstStyle/>
              <a:p>
                <a:endParaRPr lang="ar-SA"/>
              </a:p>
            </p:txBody>
          </p:sp>
        </p:grpSp>
        <p:sp>
          <p:nvSpPr>
            <p:cNvPr id="364590" name="Freeform 46"/>
            <p:cNvSpPr>
              <a:spLocks/>
            </p:cNvSpPr>
            <p:nvPr/>
          </p:nvSpPr>
          <p:spPr bwMode="auto">
            <a:xfrm>
              <a:off x="4278" y="1290"/>
              <a:ext cx="224" cy="263"/>
            </a:xfrm>
            <a:custGeom>
              <a:avLst/>
              <a:gdLst/>
              <a:ahLst/>
              <a:cxnLst>
                <a:cxn ang="0">
                  <a:pos x="66" y="94"/>
                </a:cxn>
                <a:cxn ang="0">
                  <a:pos x="76" y="27"/>
                </a:cxn>
                <a:cxn ang="0">
                  <a:pos x="51" y="23"/>
                </a:cxn>
                <a:cxn ang="0">
                  <a:pos x="53" y="6"/>
                </a:cxn>
                <a:cxn ang="0">
                  <a:pos x="16" y="0"/>
                </a:cxn>
                <a:cxn ang="0">
                  <a:pos x="0" y="84"/>
                </a:cxn>
                <a:cxn ang="0">
                  <a:pos x="0" y="84"/>
                </a:cxn>
                <a:cxn ang="0">
                  <a:pos x="66" y="94"/>
                </a:cxn>
                <a:cxn ang="0">
                  <a:pos x="66" y="94"/>
                </a:cxn>
              </a:cxnLst>
              <a:rect l="0" t="0" r="r" b="b"/>
              <a:pathLst>
                <a:path w="76" h="94">
                  <a:moveTo>
                    <a:pt x="66" y="94"/>
                  </a:moveTo>
                  <a:lnTo>
                    <a:pt x="76" y="27"/>
                  </a:lnTo>
                  <a:lnTo>
                    <a:pt x="51" y="23"/>
                  </a:lnTo>
                  <a:lnTo>
                    <a:pt x="53" y="6"/>
                  </a:lnTo>
                  <a:lnTo>
                    <a:pt x="16" y="0"/>
                  </a:lnTo>
                  <a:lnTo>
                    <a:pt x="0" y="84"/>
                  </a:lnTo>
                  <a:lnTo>
                    <a:pt x="0" y="84"/>
                  </a:lnTo>
                  <a:lnTo>
                    <a:pt x="66" y="94"/>
                  </a:lnTo>
                  <a:lnTo>
                    <a:pt x="66" y="9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1" name="Freeform 47"/>
            <p:cNvSpPr>
              <a:spLocks/>
            </p:cNvSpPr>
            <p:nvPr/>
          </p:nvSpPr>
          <p:spPr bwMode="auto">
            <a:xfrm>
              <a:off x="4029" y="899"/>
              <a:ext cx="264" cy="185"/>
            </a:xfrm>
            <a:custGeom>
              <a:avLst/>
              <a:gdLst/>
              <a:ahLst/>
              <a:cxnLst>
                <a:cxn ang="0">
                  <a:pos x="1" y="40"/>
                </a:cxn>
                <a:cxn ang="0">
                  <a:pos x="0" y="40"/>
                </a:cxn>
                <a:cxn ang="0">
                  <a:pos x="1" y="37"/>
                </a:cxn>
                <a:cxn ang="0">
                  <a:pos x="1" y="35"/>
                </a:cxn>
                <a:cxn ang="0">
                  <a:pos x="1" y="35"/>
                </a:cxn>
                <a:cxn ang="0">
                  <a:pos x="2" y="36"/>
                </a:cxn>
                <a:cxn ang="0">
                  <a:pos x="1" y="37"/>
                </a:cxn>
                <a:cxn ang="0">
                  <a:pos x="3" y="36"/>
                </a:cxn>
                <a:cxn ang="0">
                  <a:pos x="3" y="35"/>
                </a:cxn>
                <a:cxn ang="0">
                  <a:pos x="3" y="33"/>
                </a:cxn>
                <a:cxn ang="0">
                  <a:pos x="2" y="30"/>
                </a:cxn>
                <a:cxn ang="0">
                  <a:pos x="3" y="30"/>
                </a:cxn>
                <a:cxn ang="0">
                  <a:pos x="5" y="29"/>
                </a:cxn>
                <a:cxn ang="0">
                  <a:pos x="4" y="28"/>
                </a:cxn>
                <a:cxn ang="0">
                  <a:pos x="3" y="29"/>
                </a:cxn>
                <a:cxn ang="0">
                  <a:pos x="3" y="25"/>
                </a:cxn>
                <a:cxn ang="0">
                  <a:pos x="3" y="22"/>
                </a:cxn>
                <a:cxn ang="0">
                  <a:pos x="3" y="17"/>
                </a:cxn>
                <a:cxn ang="0">
                  <a:pos x="2" y="11"/>
                </a:cxn>
                <a:cxn ang="0">
                  <a:pos x="2" y="6"/>
                </a:cxn>
                <a:cxn ang="0">
                  <a:pos x="11" y="9"/>
                </a:cxn>
                <a:cxn ang="0">
                  <a:pos x="19" y="13"/>
                </a:cxn>
                <a:cxn ang="0">
                  <a:pos x="23" y="14"/>
                </a:cxn>
                <a:cxn ang="0">
                  <a:pos x="24" y="15"/>
                </a:cxn>
                <a:cxn ang="0">
                  <a:pos x="24" y="20"/>
                </a:cxn>
                <a:cxn ang="0">
                  <a:pos x="22" y="23"/>
                </a:cxn>
                <a:cxn ang="0">
                  <a:pos x="22" y="25"/>
                </a:cxn>
                <a:cxn ang="0">
                  <a:pos x="22" y="27"/>
                </a:cxn>
                <a:cxn ang="0">
                  <a:pos x="23" y="28"/>
                </a:cxn>
                <a:cxn ang="0">
                  <a:pos x="25" y="24"/>
                </a:cxn>
                <a:cxn ang="0">
                  <a:pos x="27" y="21"/>
                </a:cxn>
                <a:cxn ang="0">
                  <a:pos x="29" y="18"/>
                </a:cxn>
                <a:cxn ang="0">
                  <a:pos x="26" y="10"/>
                </a:cxn>
                <a:cxn ang="0">
                  <a:pos x="27" y="9"/>
                </a:cxn>
                <a:cxn ang="0">
                  <a:pos x="29" y="7"/>
                </a:cxn>
                <a:cxn ang="0">
                  <a:pos x="27" y="5"/>
                </a:cxn>
                <a:cxn ang="0">
                  <a:pos x="27" y="0"/>
                </a:cxn>
                <a:cxn ang="0">
                  <a:pos x="62" y="9"/>
                </a:cxn>
                <a:cxn ang="0">
                  <a:pos x="90" y="16"/>
                </a:cxn>
                <a:cxn ang="0">
                  <a:pos x="80" y="59"/>
                </a:cxn>
                <a:cxn ang="0">
                  <a:pos x="80" y="60"/>
                </a:cxn>
                <a:cxn ang="0">
                  <a:pos x="80" y="61"/>
                </a:cxn>
                <a:cxn ang="0">
                  <a:pos x="81" y="63"/>
                </a:cxn>
                <a:cxn ang="0">
                  <a:pos x="80" y="64"/>
                </a:cxn>
                <a:cxn ang="0">
                  <a:pos x="80" y="66"/>
                </a:cxn>
                <a:cxn ang="0">
                  <a:pos x="55" y="61"/>
                </a:cxn>
                <a:cxn ang="0">
                  <a:pos x="52" y="61"/>
                </a:cxn>
                <a:cxn ang="0">
                  <a:pos x="50" y="60"/>
                </a:cxn>
                <a:cxn ang="0">
                  <a:pos x="47" y="61"/>
                </a:cxn>
                <a:cxn ang="0">
                  <a:pos x="44" y="60"/>
                </a:cxn>
                <a:cxn ang="0">
                  <a:pos x="41" y="61"/>
                </a:cxn>
                <a:cxn ang="0">
                  <a:pos x="37" y="60"/>
                </a:cxn>
                <a:cxn ang="0">
                  <a:pos x="30" y="60"/>
                </a:cxn>
                <a:cxn ang="0">
                  <a:pos x="24" y="58"/>
                </a:cxn>
                <a:cxn ang="0">
                  <a:pos x="19" y="58"/>
                </a:cxn>
                <a:cxn ang="0">
                  <a:pos x="12" y="56"/>
                </a:cxn>
                <a:cxn ang="0">
                  <a:pos x="11" y="50"/>
                </a:cxn>
                <a:cxn ang="0">
                  <a:pos x="11" y="47"/>
                </a:cxn>
                <a:cxn ang="0">
                  <a:pos x="7" y="44"/>
                </a:cxn>
                <a:cxn ang="0">
                  <a:pos x="6" y="43"/>
                </a:cxn>
                <a:cxn ang="0">
                  <a:pos x="3" y="42"/>
                </a:cxn>
              </a:cxnLst>
              <a:rect l="0" t="0" r="r" b="b"/>
              <a:pathLst>
                <a:path w="90" h="66">
                  <a:moveTo>
                    <a:pt x="3" y="42"/>
                  </a:moveTo>
                  <a:lnTo>
                    <a:pt x="1" y="40"/>
                  </a:lnTo>
                  <a:lnTo>
                    <a:pt x="0" y="40"/>
                  </a:lnTo>
                  <a:lnTo>
                    <a:pt x="0" y="40"/>
                  </a:lnTo>
                  <a:lnTo>
                    <a:pt x="0" y="39"/>
                  </a:lnTo>
                  <a:lnTo>
                    <a:pt x="1" y="37"/>
                  </a:lnTo>
                  <a:lnTo>
                    <a:pt x="1" y="36"/>
                  </a:lnTo>
                  <a:lnTo>
                    <a:pt x="1" y="35"/>
                  </a:lnTo>
                  <a:lnTo>
                    <a:pt x="1" y="35"/>
                  </a:lnTo>
                  <a:lnTo>
                    <a:pt x="1" y="35"/>
                  </a:lnTo>
                  <a:lnTo>
                    <a:pt x="2" y="35"/>
                  </a:lnTo>
                  <a:lnTo>
                    <a:pt x="2" y="36"/>
                  </a:lnTo>
                  <a:lnTo>
                    <a:pt x="2" y="37"/>
                  </a:lnTo>
                  <a:lnTo>
                    <a:pt x="1" y="37"/>
                  </a:lnTo>
                  <a:lnTo>
                    <a:pt x="2" y="38"/>
                  </a:lnTo>
                  <a:lnTo>
                    <a:pt x="3" y="36"/>
                  </a:lnTo>
                  <a:lnTo>
                    <a:pt x="3" y="36"/>
                  </a:lnTo>
                  <a:lnTo>
                    <a:pt x="3" y="35"/>
                  </a:lnTo>
                  <a:lnTo>
                    <a:pt x="4" y="34"/>
                  </a:lnTo>
                  <a:lnTo>
                    <a:pt x="3" y="33"/>
                  </a:lnTo>
                  <a:lnTo>
                    <a:pt x="2" y="33"/>
                  </a:lnTo>
                  <a:lnTo>
                    <a:pt x="2" y="30"/>
                  </a:lnTo>
                  <a:lnTo>
                    <a:pt x="3" y="30"/>
                  </a:lnTo>
                  <a:lnTo>
                    <a:pt x="3" y="30"/>
                  </a:lnTo>
                  <a:lnTo>
                    <a:pt x="4" y="30"/>
                  </a:lnTo>
                  <a:lnTo>
                    <a:pt x="5" y="29"/>
                  </a:lnTo>
                  <a:lnTo>
                    <a:pt x="4" y="28"/>
                  </a:lnTo>
                  <a:lnTo>
                    <a:pt x="4" y="28"/>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90" y="16"/>
                  </a:lnTo>
                  <a:lnTo>
                    <a:pt x="80" y="59"/>
                  </a:lnTo>
                  <a:lnTo>
                    <a:pt x="80" y="59"/>
                  </a:lnTo>
                  <a:lnTo>
                    <a:pt x="80" y="59"/>
                  </a:lnTo>
                  <a:lnTo>
                    <a:pt x="80" y="60"/>
                  </a:lnTo>
                  <a:lnTo>
                    <a:pt x="80" y="61"/>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7" y="44"/>
                  </a:lnTo>
                  <a:lnTo>
                    <a:pt x="6" y="43"/>
                  </a:lnTo>
                  <a:lnTo>
                    <a:pt x="3" y="42"/>
                  </a:lnTo>
                  <a:lnTo>
                    <a:pt x="3" y="4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2" name="Freeform 48"/>
            <p:cNvSpPr>
              <a:spLocks/>
            </p:cNvSpPr>
            <p:nvPr/>
          </p:nvSpPr>
          <p:spPr bwMode="auto">
            <a:xfrm>
              <a:off x="3958" y="1016"/>
              <a:ext cx="317" cy="252"/>
            </a:xfrm>
            <a:custGeom>
              <a:avLst/>
              <a:gdLst/>
              <a:ahLst/>
              <a:cxnLst>
                <a:cxn ang="0">
                  <a:pos x="0" y="67"/>
                </a:cxn>
                <a:cxn ang="0">
                  <a:pos x="0" y="62"/>
                </a:cxn>
                <a:cxn ang="0">
                  <a:pos x="1" y="57"/>
                </a:cxn>
                <a:cxn ang="0">
                  <a:pos x="2" y="51"/>
                </a:cxn>
                <a:cxn ang="0">
                  <a:pos x="3" y="49"/>
                </a:cxn>
                <a:cxn ang="0">
                  <a:pos x="5" y="47"/>
                </a:cxn>
                <a:cxn ang="0">
                  <a:pos x="5" y="45"/>
                </a:cxn>
                <a:cxn ang="0">
                  <a:pos x="10" y="37"/>
                </a:cxn>
                <a:cxn ang="0">
                  <a:pos x="16" y="23"/>
                </a:cxn>
                <a:cxn ang="0">
                  <a:pos x="20" y="13"/>
                </a:cxn>
                <a:cxn ang="0">
                  <a:pos x="24" y="3"/>
                </a:cxn>
                <a:cxn ang="0">
                  <a:pos x="24" y="0"/>
                </a:cxn>
                <a:cxn ang="0">
                  <a:pos x="27" y="0"/>
                </a:cxn>
                <a:cxn ang="0">
                  <a:pos x="30" y="1"/>
                </a:cxn>
                <a:cxn ang="0">
                  <a:pos x="31" y="2"/>
                </a:cxn>
                <a:cxn ang="0">
                  <a:pos x="35" y="5"/>
                </a:cxn>
                <a:cxn ang="0">
                  <a:pos x="35" y="8"/>
                </a:cxn>
                <a:cxn ang="0">
                  <a:pos x="36" y="14"/>
                </a:cxn>
                <a:cxn ang="0">
                  <a:pos x="43" y="16"/>
                </a:cxn>
                <a:cxn ang="0">
                  <a:pos x="48" y="16"/>
                </a:cxn>
                <a:cxn ang="0">
                  <a:pos x="54" y="18"/>
                </a:cxn>
                <a:cxn ang="0">
                  <a:pos x="61" y="18"/>
                </a:cxn>
                <a:cxn ang="0">
                  <a:pos x="65" y="19"/>
                </a:cxn>
                <a:cxn ang="0">
                  <a:pos x="68" y="18"/>
                </a:cxn>
                <a:cxn ang="0">
                  <a:pos x="71" y="19"/>
                </a:cxn>
                <a:cxn ang="0">
                  <a:pos x="74" y="18"/>
                </a:cxn>
                <a:cxn ang="0">
                  <a:pos x="76" y="19"/>
                </a:cxn>
                <a:cxn ang="0">
                  <a:pos x="79" y="19"/>
                </a:cxn>
                <a:cxn ang="0">
                  <a:pos x="104" y="24"/>
                </a:cxn>
                <a:cxn ang="0">
                  <a:pos x="105" y="27"/>
                </a:cxn>
                <a:cxn ang="0">
                  <a:pos x="108" y="28"/>
                </a:cxn>
                <a:cxn ang="0">
                  <a:pos x="102" y="40"/>
                </a:cxn>
                <a:cxn ang="0">
                  <a:pos x="101" y="42"/>
                </a:cxn>
                <a:cxn ang="0">
                  <a:pos x="98" y="44"/>
                </a:cxn>
                <a:cxn ang="0">
                  <a:pos x="94" y="51"/>
                </a:cxn>
                <a:cxn ang="0">
                  <a:pos x="97" y="53"/>
                </a:cxn>
                <a:cxn ang="0">
                  <a:pos x="97" y="55"/>
                </a:cxn>
                <a:cxn ang="0">
                  <a:pos x="96" y="56"/>
                </a:cxn>
                <a:cxn ang="0">
                  <a:pos x="95" y="60"/>
                </a:cxn>
                <a:cxn ang="0">
                  <a:pos x="52" y="81"/>
                </a:cxn>
                <a:cxn ang="0">
                  <a:pos x="1" y="68"/>
                </a:cxn>
              </a:cxnLst>
              <a:rect l="0" t="0" r="r" b="b"/>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27" y="0"/>
                  </a:lnTo>
                  <a:lnTo>
                    <a:pt x="30" y="1"/>
                  </a:lnTo>
                  <a:lnTo>
                    <a:pt x="31" y="2"/>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lnTo>
                    <a:pt x="1" y="68"/>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3" name="Freeform 49"/>
            <p:cNvSpPr>
              <a:spLocks/>
            </p:cNvSpPr>
            <p:nvPr/>
          </p:nvSpPr>
          <p:spPr bwMode="auto">
            <a:xfrm>
              <a:off x="4216" y="944"/>
              <a:ext cx="238" cy="363"/>
            </a:xfrm>
            <a:custGeom>
              <a:avLst/>
              <a:gdLst/>
              <a:ahLst/>
              <a:cxnLst>
                <a:cxn ang="0">
                  <a:pos x="7" y="86"/>
                </a:cxn>
                <a:cxn ang="0">
                  <a:pos x="8" y="82"/>
                </a:cxn>
                <a:cxn ang="0">
                  <a:pos x="9" y="81"/>
                </a:cxn>
                <a:cxn ang="0">
                  <a:pos x="9" y="79"/>
                </a:cxn>
                <a:cxn ang="0">
                  <a:pos x="6" y="77"/>
                </a:cxn>
                <a:cxn ang="0">
                  <a:pos x="10" y="70"/>
                </a:cxn>
                <a:cxn ang="0">
                  <a:pos x="13" y="68"/>
                </a:cxn>
                <a:cxn ang="0">
                  <a:pos x="14" y="66"/>
                </a:cxn>
                <a:cxn ang="0">
                  <a:pos x="20" y="54"/>
                </a:cxn>
                <a:cxn ang="0">
                  <a:pos x="17" y="53"/>
                </a:cxn>
                <a:cxn ang="0">
                  <a:pos x="16" y="50"/>
                </a:cxn>
                <a:cxn ang="0">
                  <a:pos x="16" y="47"/>
                </a:cxn>
                <a:cxn ang="0">
                  <a:pos x="16" y="45"/>
                </a:cxn>
                <a:cxn ang="0">
                  <a:pos x="16" y="43"/>
                </a:cxn>
                <a:cxn ang="0">
                  <a:pos x="26" y="0"/>
                </a:cxn>
                <a:cxn ang="0">
                  <a:pos x="34" y="19"/>
                </a:cxn>
                <a:cxn ang="0">
                  <a:pos x="36" y="26"/>
                </a:cxn>
                <a:cxn ang="0">
                  <a:pos x="35" y="29"/>
                </a:cxn>
                <a:cxn ang="0">
                  <a:pos x="37" y="31"/>
                </a:cxn>
                <a:cxn ang="0">
                  <a:pos x="42" y="39"/>
                </a:cxn>
                <a:cxn ang="0">
                  <a:pos x="43" y="43"/>
                </a:cxn>
                <a:cxn ang="0">
                  <a:pos x="45" y="45"/>
                </a:cxn>
                <a:cxn ang="0">
                  <a:pos x="49" y="46"/>
                </a:cxn>
                <a:cxn ang="0">
                  <a:pos x="46" y="52"/>
                </a:cxn>
                <a:cxn ang="0">
                  <a:pos x="45" y="56"/>
                </a:cxn>
                <a:cxn ang="0">
                  <a:pos x="45" y="57"/>
                </a:cxn>
                <a:cxn ang="0">
                  <a:pos x="43" y="60"/>
                </a:cxn>
                <a:cxn ang="0">
                  <a:pos x="43" y="62"/>
                </a:cxn>
                <a:cxn ang="0">
                  <a:pos x="46" y="65"/>
                </a:cxn>
                <a:cxn ang="0">
                  <a:pos x="50" y="61"/>
                </a:cxn>
                <a:cxn ang="0">
                  <a:pos x="51" y="63"/>
                </a:cxn>
                <a:cxn ang="0">
                  <a:pos x="52" y="64"/>
                </a:cxn>
                <a:cxn ang="0">
                  <a:pos x="52" y="69"/>
                </a:cxn>
                <a:cxn ang="0">
                  <a:pos x="54" y="74"/>
                </a:cxn>
                <a:cxn ang="0">
                  <a:pos x="53" y="76"/>
                </a:cxn>
                <a:cxn ang="0">
                  <a:pos x="56" y="78"/>
                </a:cxn>
                <a:cxn ang="0">
                  <a:pos x="57" y="81"/>
                </a:cxn>
                <a:cxn ang="0">
                  <a:pos x="57" y="84"/>
                </a:cxn>
                <a:cxn ang="0">
                  <a:pos x="59" y="87"/>
                </a:cxn>
                <a:cxn ang="0">
                  <a:pos x="61" y="84"/>
                </a:cxn>
                <a:cxn ang="0">
                  <a:pos x="65" y="86"/>
                </a:cxn>
                <a:cxn ang="0">
                  <a:pos x="67" y="84"/>
                </a:cxn>
                <a:cxn ang="0">
                  <a:pos x="71" y="85"/>
                </a:cxn>
                <a:cxn ang="0">
                  <a:pos x="73" y="86"/>
                </a:cxn>
                <a:cxn ang="0">
                  <a:pos x="76" y="84"/>
                </a:cxn>
                <a:cxn ang="0">
                  <a:pos x="79" y="85"/>
                </a:cxn>
                <a:cxn ang="0">
                  <a:pos x="81" y="88"/>
                </a:cxn>
                <a:cxn ang="0">
                  <a:pos x="74" y="130"/>
                </a:cxn>
                <a:cxn ang="0">
                  <a:pos x="0" y="116"/>
                </a:cxn>
              </a:cxnLst>
              <a:rect l="0" t="0" r="r" b="b"/>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16" y="43"/>
                  </a:lnTo>
                  <a:lnTo>
                    <a:pt x="26" y="0"/>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lnTo>
                    <a:pt x="0" y="11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4" name="Freeform 50"/>
            <p:cNvSpPr>
              <a:spLocks/>
            </p:cNvSpPr>
            <p:nvPr/>
          </p:nvSpPr>
          <p:spPr bwMode="auto">
            <a:xfrm>
              <a:off x="4316" y="952"/>
              <a:ext cx="405" cy="243"/>
            </a:xfrm>
            <a:custGeom>
              <a:avLst/>
              <a:gdLst/>
              <a:ahLst/>
              <a:cxnLst>
                <a:cxn ang="0">
                  <a:pos x="48" y="77"/>
                </a:cxn>
                <a:cxn ang="0">
                  <a:pos x="45" y="84"/>
                </a:cxn>
                <a:cxn ang="0">
                  <a:pos x="43" y="80"/>
                </a:cxn>
                <a:cxn ang="0">
                  <a:pos x="42" y="83"/>
                </a:cxn>
                <a:cxn ang="0">
                  <a:pos x="38" y="83"/>
                </a:cxn>
                <a:cxn ang="0">
                  <a:pos x="33" y="82"/>
                </a:cxn>
                <a:cxn ang="0">
                  <a:pos x="32" y="82"/>
                </a:cxn>
                <a:cxn ang="0">
                  <a:pos x="29" y="82"/>
                </a:cxn>
                <a:cxn ang="0">
                  <a:pos x="26" y="82"/>
                </a:cxn>
                <a:cxn ang="0">
                  <a:pos x="24" y="83"/>
                </a:cxn>
                <a:cxn ang="0">
                  <a:pos x="23" y="80"/>
                </a:cxn>
                <a:cxn ang="0">
                  <a:pos x="23" y="77"/>
                </a:cxn>
                <a:cxn ang="0">
                  <a:pos x="20" y="75"/>
                </a:cxn>
                <a:cxn ang="0">
                  <a:pos x="20" y="72"/>
                </a:cxn>
                <a:cxn ang="0">
                  <a:pos x="18" y="69"/>
                </a:cxn>
                <a:cxn ang="0">
                  <a:pos x="18" y="63"/>
                </a:cxn>
                <a:cxn ang="0">
                  <a:pos x="17" y="60"/>
                </a:cxn>
                <a:cxn ang="0">
                  <a:pos x="16" y="59"/>
                </a:cxn>
                <a:cxn ang="0">
                  <a:pos x="15" y="59"/>
                </a:cxn>
                <a:cxn ang="0">
                  <a:pos x="11" y="62"/>
                </a:cxn>
                <a:cxn ang="0">
                  <a:pos x="9" y="58"/>
                </a:cxn>
                <a:cxn ang="0">
                  <a:pos x="9" y="56"/>
                </a:cxn>
                <a:cxn ang="0">
                  <a:pos x="11" y="53"/>
                </a:cxn>
                <a:cxn ang="0">
                  <a:pos x="11" y="50"/>
                </a:cxn>
                <a:cxn ang="0">
                  <a:pos x="12" y="48"/>
                </a:cxn>
                <a:cxn ang="0">
                  <a:pos x="14" y="42"/>
                </a:cxn>
                <a:cxn ang="0">
                  <a:pos x="11" y="40"/>
                </a:cxn>
                <a:cxn ang="0">
                  <a:pos x="8" y="38"/>
                </a:cxn>
                <a:cxn ang="0">
                  <a:pos x="6" y="31"/>
                </a:cxn>
                <a:cxn ang="0">
                  <a:pos x="2" y="27"/>
                </a:cxn>
                <a:cxn ang="0">
                  <a:pos x="2" y="25"/>
                </a:cxn>
                <a:cxn ang="0">
                  <a:pos x="2" y="20"/>
                </a:cxn>
                <a:cxn ang="0">
                  <a:pos x="3" y="0"/>
                </a:cxn>
                <a:cxn ang="0">
                  <a:pos x="49" y="8"/>
                </a:cxn>
                <a:cxn ang="0">
                  <a:pos x="138" y="19"/>
                </a:cxn>
                <a:cxn ang="0">
                  <a:pos x="132" y="87"/>
                </a:cxn>
              </a:cxnLst>
              <a:rect l="0" t="0" r="r" b="b"/>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lnTo>
                    <a:pt x="132" y="87"/>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5" name="Freeform 51"/>
            <p:cNvSpPr>
              <a:spLocks/>
            </p:cNvSpPr>
            <p:nvPr/>
          </p:nvSpPr>
          <p:spPr bwMode="auto">
            <a:xfrm>
              <a:off x="4072" y="1243"/>
              <a:ext cx="253" cy="372"/>
            </a:xfrm>
            <a:custGeom>
              <a:avLst/>
              <a:gdLst/>
              <a:ahLst/>
              <a:cxnLst>
                <a:cxn ang="0">
                  <a:pos x="13" y="0"/>
                </a:cxn>
                <a:cxn ang="0">
                  <a:pos x="0" y="51"/>
                </a:cxn>
                <a:cxn ang="0">
                  <a:pos x="56" y="133"/>
                </a:cxn>
                <a:cxn ang="0">
                  <a:pos x="56" y="132"/>
                </a:cxn>
                <a:cxn ang="0">
                  <a:pos x="56" y="131"/>
                </a:cxn>
                <a:cxn ang="0">
                  <a:pos x="57" y="127"/>
                </a:cxn>
                <a:cxn ang="0">
                  <a:pos x="57" y="126"/>
                </a:cxn>
                <a:cxn ang="0">
                  <a:pos x="57" y="118"/>
                </a:cxn>
                <a:cxn ang="0">
                  <a:pos x="57" y="115"/>
                </a:cxn>
                <a:cxn ang="0">
                  <a:pos x="57" y="114"/>
                </a:cxn>
                <a:cxn ang="0">
                  <a:pos x="60" y="114"/>
                </a:cxn>
                <a:cxn ang="0">
                  <a:pos x="62" y="114"/>
                </a:cxn>
                <a:cxn ang="0">
                  <a:pos x="63" y="115"/>
                </a:cxn>
                <a:cxn ang="0">
                  <a:pos x="63" y="116"/>
                </a:cxn>
                <a:cxn ang="0">
                  <a:pos x="64" y="117"/>
                </a:cxn>
                <a:cxn ang="0">
                  <a:pos x="66" y="117"/>
                </a:cxn>
                <a:cxn ang="0">
                  <a:pos x="68" y="110"/>
                </a:cxn>
                <a:cxn ang="0">
                  <a:pos x="70" y="101"/>
                </a:cxn>
                <a:cxn ang="0">
                  <a:pos x="86" y="17"/>
                </a:cxn>
                <a:cxn ang="0">
                  <a:pos x="49" y="9"/>
                </a:cxn>
                <a:cxn ang="0">
                  <a:pos x="13" y="0"/>
                </a:cxn>
                <a:cxn ang="0">
                  <a:pos x="13" y="0"/>
                </a:cxn>
              </a:cxnLst>
              <a:rect l="0" t="0" r="r" b="b"/>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lnTo>
                    <a:pt x="13"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6" name="Freeform 52"/>
            <p:cNvSpPr>
              <a:spLocks/>
            </p:cNvSpPr>
            <p:nvPr/>
          </p:nvSpPr>
          <p:spPr bwMode="auto">
            <a:xfrm>
              <a:off x="4204" y="1525"/>
              <a:ext cx="268" cy="297"/>
            </a:xfrm>
            <a:custGeom>
              <a:avLst/>
              <a:gdLst/>
              <a:ahLst/>
              <a:cxnLst>
                <a:cxn ang="0">
                  <a:pos x="78" y="106"/>
                </a:cxn>
                <a:cxn ang="0">
                  <a:pos x="91" y="10"/>
                </a:cxn>
                <a:cxn ang="0">
                  <a:pos x="25" y="0"/>
                </a:cxn>
                <a:cxn ang="0">
                  <a:pos x="25" y="0"/>
                </a:cxn>
                <a:cxn ang="0">
                  <a:pos x="23" y="9"/>
                </a:cxn>
                <a:cxn ang="0">
                  <a:pos x="21" y="16"/>
                </a:cxn>
                <a:cxn ang="0">
                  <a:pos x="19" y="16"/>
                </a:cxn>
                <a:cxn ang="0">
                  <a:pos x="18" y="15"/>
                </a:cxn>
                <a:cxn ang="0">
                  <a:pos x="18" y="14"/>
                </a:cxn>
                <a:cxn ang="0">
                  <a:pos x="17" y="13"/>
                </a:cxn>
                <a:cxn ang="0">
                  <a:pos x="15" y="13"/>
                </a:cxn>
                <a:cxn ang="0">
                  <a:pos x="12" y="13"/>
                </a:cxn>
                <a:cxn ang="0">
                  <a:pos x="12" y="14"/>
                </a:cxn>
                <a:cxn ang="0">
                  <a:pos x="12" y="17"/>
                </a:cxn>
                <a:cxn ang="0">
                  <a:pos x="12" y="25"/>
                </a:cxn>
                <a:cxn ang="0">
                  <a:pos x="12" y="26"/>
                </a:cxn>
                <a:cxn ang="0">
                  <a:pos x="11" y="30"/>
                </a:cxn>
                <a:cxn ang="0">
                  <a:pos x="11" y="31"/>
                </a:cxn>
                <a:cxn ang="0">
                  <a:pos x="11" y="32"/>
                </a:cxn>
                <a:cxn ang="0">
                  <a:pos x="11" y="34"/>
                </a:cxn>
                <a:cxn ang="0">
                  <a:pos x="11" y="35"/>
                </a:cxn>
                <a:cxn ang="0">
                  <a:pos x="11" y="36"/>
                </a:cxn>
                <a:cxn ang="0">
                  <a:pos x="12" y="38"/>
                </a:cxn>
                <a:cxn ang="0">
                  <a:pos x="12" y="39"/>
                </a:cxn>
                <a:cxn ang="0">
                  <a:pos x="12" y="41"/>
                </a:cxn>
                <a:cxn ang="0">
                  <a:pos x="13" y="43"/>
                </a:cxn>
                <a:cxn ang="0">
                  <a:pos x="13" y="43"/>
                </a:cxn>
                <a:cxn ang="0">
                  <a:pos x="14" y="44"/>
                </a:cxn>
                <a:cxn ang="0">
                  <a:pos x="15" y="46"/>
                </a:cxn>
                <a:cxn ang="0">
                  <a:pos x="14" y="46"/>
                </a:cxn>
                <a:cxn ang="0">
                  <a:pos x="14" y="46"/>
                </a:cxn>
                <a:cxn ang="0">
                  <a:pos x="12" y="47"/>
                </a:cxn>
                <a:cxn ang="0">
                  <a:pos x="10" y="48"/>
                </a:cxn>
                <a:cxn ang="0">
                  <a:pos x="9" y="50"/>
                </a:cxn>
                <a:cxn ang="0">
                  <a:pos x="7" y="55"/>
                </a:cxn>
                <a:cxn ang="0">
                  <a:pos x="5" y="58"/>
                </a:cxn>
                <a:cxn ang="0">
                  <a:pos x="3" y="58"/>
                </a:cxn>
                <a:cxn ang="0">
                  <a:pos x="3" y="59"/>
                </a:cxn>
                <a:cxn ang="0">
                  <a:pos x="4" y="60"/>
                </a:cxn>
                <a:cxn ang="0">
                  <a:pos x="3" y="61"/>
                </a:cxn>
                <a:cxn ang="0">
                  <a:pos x="3" y="63"/>
                </a:cxn>
                <a:cxn ang="0">
                  <a:pos x="3" y="64"/>
                </a:cxn>
                <a:cxn ang="0">
                  <a:pos x="5" y="66"/>
                </a:cxn>
                <a:cxn ang="0">
                  <a:pos x="6" y="67"/>
                </a:cxn>
                <a:cxn ang="0">
                  <a:pos x="5" y="67"/>
                </a:cxn>
                <a:cxn ang="0">
                  <a:pos x="5" y="69"/>
                </a:cxn>
                <a:cxn ang="0">
                  <a:pos x="4" y="70"/>
                </a:cxn>
                <a:cxn ang="0">
                  <a:pos x="3" y="70"/>
                </a:cxn>
                <a:cxn ang="0">
                  <a:pos x="1" y="69"/>
                </a:cxn>
                <a:cxn ang="0">
                  <a:pos x="0" y="73"/>
                </a:cxn>
                <a:cxn ang="0">
                  <a:pos x="49" y="102"/>
                </a:cxn>
                <a:cxn ang="0">
                  <a:pos x="78" y="106"/>
                </a:cxn>
                <a:cxn ang="0">
                  <a:pos x="78" y="106"/>
                </a:cxn>
                <a:cxn ang="0">
                  <a:pos x="78" y="106"/>
                </a:cxn>
              </a:cxnLst>
              <a:rect l="0" t="0" r="r" b="b"/>
              <a:pathLst>
                <a:path w="91" h="106">
                  <a:moveTo>
                    <a:pt x="78" y="106"/>
                  </a:moveTo>
                  <a:lnTo>
                    <a:pt x="91" y="10"/>
                  </a:lnTo>
                  <a:lnTo>
                    <a:pt x="25" y="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3" y="43"/>
                  </a:lnTo>
                  <a:lnTo>
                    <a:pt x="14" y="44"/>
                  </a:lnTo>
                  <a:lnTo>
                    <a:pt x="15" y="46"/>
                  </a:lnTo>
                  <a:lnTo>
                    <a:pt x="14"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lnTo>
                    <a:pt x="78" y="106"/>
                  </a:lnTo>
                  <a:lnTo>
                    <a:pt x="78" y="10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597" name="Freeform 53"/>
            <p:cNvSpPr>
              <a:spLocks/>
            </p:cNvSpPr>
            <p:nvPr/>
          </p:nvSpPr>
          <p:spPr bwMode="auto">
            <a:xfrm>
              <a:off x="4948" y="997"/>
              <a:ext cx="261" cy="279"/>
            </a:xfrm>
            <a:custGeom>
              <a:avLst/>
              <a:gdLst/>
              <a:ahLst/>
              <a:cxnLst>
                <a:cxn ang="0">
                  <a:pos x="8" y="69"/>
                </a:cxn>
                <a:cxn ang="0">
                  <a:pos x="4" y="64"/>
                </a:cxn>
                <a:cxn ang="0">
                  <a:pos x="7" y="60"/>
                </a:cxn>
                <a:cxn ang="0">
                  <a:pos x="7" y="56"/>
                </a:cxn>
                <a:cxn ang="0">
                  <a:pos x="5" y="47"/>
                </a:cxn>
                <a:cxn ang="0">
                  <a:pos x="5" y="43"/>
                </a:cxn>
                <a:cxn ang="0">
                  <a:pos x="4" y="33"/>
                </a:cxn>
                <a:cxn ang="0">
                  <a:pos x="2" y="26"/>
                </a:cxn>
                <a:cxn ang="0">
                  <a:pos x="0" y="16"/>
                </a:cxn>
                <a:cxn ang="0">
                  <a:pos x="1" y="12"/>
                </a:cxn>
                <a:cxn ang="0">
                  <a:pos x="0" y="7"/>
                </a:cxn>
                <a:cxn ang="0">
                  <a:pos x="23" y="3"/>
                </a:cxn>
                <a:cxn ang="0">
                  <a:pos x="25" y="1"/>
                </a:cxn>
                <a:cxn ang="0">
                  <a:pos x="28" y="5"/>
                </a:cxn>
                <a:cxn ang="0">
                  <a:pos x="28" y="10"/>
                </a:cxn>
                <a:cxn ang="0">
                  <a:pos x="32" y="12"/>
                </a:cxn>
                <a:cxn ang="0">
                  <a:pos x="34" y="13"/>
                </a:cxn>
                <a:cxn ang="0">
                  <a:pos x="38" y="13"/>
                </a:cxn>
                <a:cxn ang="0">
                  <a:pos x="39" y="14"/>
                </a:cxn>
                <a:cxn ang="0">
                  <a:pos x="43" y="13"/>
                </a:cxn>
                <a:cxn ang="0">
                  <a:pos x="51" y="14"/>
                </a:cxn>
                <a:cxn ang="0">
                  <a:pos x="52" y="15"/>
                </a:cxn>
                <a:cxn ang="0">
                  <a:pos x="53" y="15"/>
                </a:cxn>
                <a:cxn ang="0">
                  <a:pos x="54" y="18"/>
                </a:cxn>
                <a:cxn ang="0">
                  <a:pos x="57" y="17"/>
                </a:cxn>
                <a:cxn ang="0">
                  <a:pos x="59" y="17"/>
                </a:cxn>
                <a:cxn ang="0">
                  <a:pos x="62" y="19"/>
                </a:cxn>
                <a:cxn ang="0">
                  <a:pos x="64" y="21"/>
                </a:cxn>
                <a:cxn ang="0">
                  <a:pos x="68" y="21"/>
                </a:cxn>
                <a:cxn ang="0">
                  <a:pos x="73" y="18"/>
                </a:cxn>
                <a:cxn ang="0">
                  <a:pos x="81" y="20"/>
                </a:cxn>
                <a:cxn ang="0">
                  <a:pos x="83" y="20"/>
                </a:cxn>
                <a:cxn ang="0">
                  <a:pos x="86" y="21"/>
                </a:cxn>
                <a:cxn ang="0">
                  <a:pos x="87" y="22"/>
                </a:cxn>
                <a:cxn ang="0">
                  <a:pos x="81" y="25"/>
                </a:cxn>
                <a:cxn ang="0">
                  <a:pos x="78" y="28"/>
                </a:cxn>
                <a:cxn ang="0">
                  <a:pos x="73" y="30"/>
                </a:cxn>
                <a:cxn ang="0">
                  <a:pos x="59" y="44"/>
                </a:cxn>
                <a:cxn ang="0">
                  <a:pos x="57" y="46"/>
                </a:cxn>
                <a:cxn ang="0">
                  <a:pos x="57" y="56"/>
                </a:cxn>
                <a:cxn ang="0">
                  <a:pos x="52" y="59"/>
                </a:cxn>
                <a:cxn ang="0">
                  <a:pos x="52" y="61"/>
                </a:cxn>
                <a:cxn ang="0">
                  <a:pos x="52" y="65"/>
                </a:cxn>
                <a:cxn ang="0">
                  <a:pos x="53" y="69"/>
                </a:cxn>
                <a:cxn ang="0">
                  <a:pos x="52" y="73"/>
                </a:cxn>
                <a:cxn ang="0">
                  <a:pos x="53" y="79"/>
                </a:cxn>
                <a:cxn ang="0">
                  <a:pos x="55" y="80"/>
                </a:cxn>
                <a:cxn ang="0">
                  <a:pos x="58" y="81"/>
                </a:cxn>
                <a:cxn ang="0">
                  <a:pos x="59" y="83"/>
                </a:cxn>
                <a:cxn ang="0">
                  <a:pos x="64" y="87"/>
                </a:cxn>
                <a:cxn ang="0">
                  <a:pos x="72" y="92"/>
                </a:cxn>
                <a:cxn ang="0">
                  <a:pos x="72" y="95"/>
                </a:cxn>
                <a:cxn ang="0">
                  <a:pos x="8" y="100"/>
                </a:cxn>
              </a:cxnLst>
              <a:rect l="0" t="0" r="r" b="b"/>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39" y="14"/>
                  </a:lnTo>
                  <a:lnTo>
                    <a:pt x="42" y="14"/>
                  </a:lnTo>
                  <a:lnTo>
                    <a:pt x="43" y="13"/>
                  </a:lnTo>
                  <a:lnTo>
                    <a:pt x="48" y="13"/>
                  </a:lnTo>
                  <a:lnTo>
                    <a:pt x="51" y="14"/>
                  </a:lnTo>
                  <a:lnTo>
                    <a:pt x="52" y="14"/>
                  </a:lnTo>
                  <a:lnTo>
                    <a:pt x="52" y="15"/>
                  </a:lnTo>
                  <a:lnTo>
                    <a:pt x="53" y="15"/>
                  </a:lnTo>
                  <a:lnTo>
                    <a:pt x="53" y="15"/>
                  </a:lnTo>
                  <a:lnTo>
                    <a:pt x="54" y="16"/>
                  </a:lnTo>
                  <a:lnTo>
                    <a:pt x="54" y="18"/>
                  </a:lnTo>
                  <a:lnTo>
                    <a:pt x="55" y="19"/>
                  </a:lnTo>
                  <a:lnTo>
                    <a:pt x="57" y="17"/>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8" y="81"/>
                  </a:lnTo>
                  <a:lnTo>
                    <a:pt x="59" y="82"/>
                  </a:lnTo>
                  <a:lnTo>
                    <a:pt x="59" y="83"/>
                  </a:lnTo>
                  <a:lnTo>
                    <a:pt x="63" y="84"/>
                  </a:lnTo>
                  <a:lnTo>
                    <a:pt x="64" y="87"/>
                  </a:lnTo>
                  <a:lnTo>
                    <a:pt x="68" y="89"/>
                  </a:lnTo>
                  <a:lnTo>
                    <a:pt x="72" y="92"/>
                  </a:lnTo>
                  <a:lnTo>
                    <a:pt x="72" y="93"/>
                  </a:lnTo>
                  <a:lnTo>
                    <a:pt x="72" y="95"/>
                  </a:lnTo>
                  <a:lnTo>
                    <a:pt x="72" y="98"/>
                  </a:lnTo>
                  <a:lnTo>
                    <a:pt x="8" y="100"/>
                  </a:lnTo>
                  <a:lnTo>
                    <a:pt x="8" y="10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98" name="Freeform 54"/>
            <p:cNvSpPr>
              <a:spLocks/>
            </p:cNvSpPr>
            <p:nvPr/>
          </p:nvSpPr>
          <p:spPr bwMode="auto">
            <a:xfrm>
              <a:off x="5068" y="1774"/>
              <a:ext cx="226" cy="185"/>
            </a:xfrm>
            <a:custGeom>
              <a:avLst/>
              <a:gdLst/>
              <a:ahLst/>
              <a:cxnLst>
                <a:cxn ang="0">
                  <a:pos x="41" y="1"/>
                </a:cxn>
                <a:cxn ang="0">
                  <a:pos x="44" y="10"/>
                </a:cxn>
                <a:cxn ang="0">
                  <a:pos x="43" y="13"/>
                </a:cxn>
                <a:cxn ang="0">
                  <a:pos x="40" y="22"/>
                </a:cxn>
                <a:cxn ang="0">
                  <a:pos x="64" y="33"/>
                </a:cxn>
                <a:cxn ang="0">
                  <a:pos x="64" y="40"/>
                </a:cxn>
                <a:cxn ang="0">
                  <a:pos x="63" y="45"/>
                </a:cxn>
                <a:cxn ang="0">
                  <a:pos x="58" y="44"/>
                </a:cxn>
                <a:cxn ang="0">
                  <a:pos x="56" y="49"/>
                </a:cxn>
                <a:cxn ang="0">
                  <a:pos x="62" y="48"/>
                </a:cxn>
                <a:cxn ang="0">
                  <a:pos x="66" y="47"/>
                </a:cxn>
                <a:cxn ang="0">
                  <a:pos x="64" y="49"/>
                </a:cxn>
                <a:cxn ang="0">
                  <a:pos x="66" y="51"/>
                </a:cxn>
                <a:cxn ang="0">
                  <a:pos x="71" y="47"/>
                </a:cxn>
                <a:cxn ang="0">
                  <a:pos x="74" y="48"/>
                </a:cxn>
                <a:cxn ang="0">
                  <a:pos x="73" y="51"/>
                </a:cxn>
                <a:cxn ang="0">
                  <a:pos x="68" y="56"/>
                </a:cxn>
                <a:cxn ang="0">
                  <a:pos x="71" y="60"/>
                </a:cxn>
                <a:cxn ang="0">
                  <a:pos x="77" y="65"/>
                </a:cxn>
                <a:cxn ang="0">
                  <a:pos x="71" y="63"/>
                </a:cxn>
                <a:cxn ang="0">
                  <a:pos x="64" y="59"/>
                </a:cxn>
                <a:cxn ang="0">
                  <a:pos x="61" y="62"/>
                </a:cxn>
                <a:cxn ang="0">
                  <a:pos x="60" y="65"/>
                </a:cxn>
                <a:cxn ang="0">
                  <a:pos x="57" y="63"/>
                </a:cxn>
                <a:cxn ang="0">
                  <a:pos x="54" y="63"/>
                </a:cxn>
                <a:cxn ang="0">
                  <a:pos x="49" y="64"/>
                </a:cxn>
                <a:cxn ang="0">
                  <a:pos x="41" y="59"/>
                </a:cxn>
                <a:cxn ang="0">
                  <a:pos x="38" y="57"/>
                </a:cxn>
                <a:cxn ang="0">
                  <a:pos x="37" y="56"/>
                </a:cxn>
                <a:cxn ang="0">
                  <a:pos x="34" y="55"/>
                </a:cxn>
                <a:cxn ang="0">
                  <a:pos x="33" y="54"/>
                </a:cxn>
                <a:cxn ang="0">
                  <a:pos x="31" y="58"/>
                </a:cxn>
                <a:cxn ang="0">
                  <a:pos x="15" y="56"/>
                </a:cxn>
                <a:cxn ang="0">
                  <a:pos x="4" y="55"/>
                </a:cxn>
                <a:cxn ang="0">
                  <a:pos x="5" y="53"/>
                </a:cxn>
                <a:cxn ang="0">
                  <a:pos x="6" y="46"/>
                </a:cxn>
                <a:cxn ang="0">
                  <a:pos x="6" y="42"/>
                </a:cxn>
                <a:cxn ang="0">
                  <a:pos x="9" y="37"/>
                </a:cxn>
                <a:cxn ang="0">
                  <a:pos x="7" y="30"/>
                </a:cxn>
                <a:cxn ang="0">
                  <a:pos x="6" y="28"/>
                </a:cxn>
                <a:cxn ang="0">
                  <a:pos x="4" y="25"/>
                </a:cxn>
                <a:cxn ang="0">
                  <a:pos x="1" y="19"/>
                </a:cxn>
                <a:cxn ang="0">
                  <a:pos x="0" y="1"/>
                </a:cxn>
              </a:cxnLst>
              <a:rect l="0" t="0" r="r" b="b"/>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2" y="63"/>
                  </a:lnTo>
                  <a:lnTo>
                    <a:pt x="60" y="65"/>
                  </a:lnTo>
                  <a:lnTo>
                    <a:pt x="59" y="65"/>
                  </a:lnTo>
                  <a:lnTo>
                    <a:pt x="58" y="63"/>
                  </a:lnTo>
                  <a:lnTo>
                    <a:pt x="57" y="63"/>
                  </a:lnTo>
                  <a:lnTo>
                    <a:pt x="55" y="63"/>
                  </a:lnTo>
                  <a:lnTo>
                    <a:pt x="55" y="63"/>
                  </a:lnTo>
                  <a:lnTo>
                    <a:pt x="54" y="63"/>
                  </a:lnTo>
                  <a:lnTo>
                    <a:pt x="52" y="65"/>
                  </a:lnTo>
                  <a:lnTo>
                    <a:pt x="50" y="65"/>
                  </a:lnTo>
                  <a:lnTo>
                    <a:pt x="49" y="64"/>
                  </a:lnTo>
                  <a:lnTo>
                    <a:pt x="47" y="64"/>
                  </a:lnTo>
                  <a:lnTo>
                    <a:pt x="43" y="60"/>
                  </a:lnTo>
                  <a:lnTo>
                    <a:pt x="41" y="59"/>
                  </a:lnTo>
                  <a:lnTo>
                    <a:pt x="39" y="58"/>
                  </a:lnTo>
                  <a:lnTo>
                    <a:pt x="38" y="57"/>
                  </a:lnTo>
                  <a:lnTo>
                    <a:pt x="38" y="57"/>
                  </a:lnTo>
                  <a:lnTo>
                    <a:pt x="37" y="57"/>
                  </a:lnTo>
                  <a:lnTo>
                    <a:pt x="37" y="56"/>
                  </a:lnTo>
                  <a:lnTo>
                    <a:pt x="37" y="56"/>
                  </a:lnTo>
                  <a:lnTo>
                    <a:pt x="37" y="55"/>
                  </a:lnTo>
                  <a:lnTo>
                    <a:pt x="36" y="56"/>
                  </a:lnTo>
                  <a:lnTo>
                    <a:pt x="34" y="55"/>
                  </a:lnTo>
                  <a:lnTo>
                    <a:pt x="34" y="55"/>
                  </a:lnTo>
                  <a:lnTo>
                    <a:pt x="34" y="54"/>
                  </a:lnTo>
                  <a:lnTo>
                    <a:pt x="33" y="54"/>
                  </a:lnTo>
                  <a:lnTo>
                    <a:pt x="30" y="57"/>
                  </a:lnTo>
                  <a:lnTo>
                    <a:pt x="31" y="58"/>
                  </a:lnTo>
                  <a:lnTo>
                    <a:pt x="31" y="58"/>
                  </a:lnTo>
                  <a:lnTo>
                    <a:pt x="27" y="59"/>
                  </a:lnTo>
                  <a:lnTo>
                    <a:pt x="19" y="57"/>
                  </a:lnTo>
                  <a:lnTo>
                    <a:pt x="15" y="56"/>
                  </a:lnTo>
                  <a:lnTo>
                    <a:pt x="4" y="57"/>
                  </a:lnTo>
                  <a:lnTo>
                    <a:pt x="4" y="56"/>
                  </a:lnTo>
                  <a:lnTo>
                    <a:pt x="4" y="55"/>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lnTo>
                    <a:pt x="0" y="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599" name="Freeform 55"/>
            <p:cNvSpPr>
              <a:spLocks/>
            </p:cNvSpPr>
            <p:nvPr/>
          </p:nvSpPr>
          <p:spPr bwMode="auto">
            <a:xfrm>
              <a:off x="5159" y="1313"/>
              <a:ext cx="158" cy="265"/>
            </a:xfrm>
            <a:custGeom>
              <a:avLst/>
              <a:gdLst/>
              <a:ahLst/>
              <a:cxnLst>
                <a:cxn ang="0">
                  <a:pos x="9" y="2"/>
                </a:cxn>
                <a:cxn ang="0">
                  <a:pos x="12" y="5"/>
                </a:cxn>
                <a:cxn ang="0">
                  <a:pos x="15" y="8"/>
                </a:cxn>
                <a:cxn ang="0">
                  <a:pos x="15" y="12"/>
                </a:cxn>
                <a:cxn ang="0">
                  <a:pos x="14" y="15"/>
                </a:cxn>
                <a:cxn ang="0">
                  <a:pos x="11" y="19"/>
                </a:cxn>
                <a:cxn ang="0">
                  <a:pos x="9" y="20"/>
                </a:cxn>
                <a:cxn ang="0">
                  <a:pos x="5" y="21"/>
                </a:cxn>
                <a:cxn ang="0">
                  <a:pos x="4" y="24"/>
                </a:cxn>
                <a:cxn ang="0">
                  <a:pos x="6" y="27"/>
                </a:cxn>
                <a:cxn ang="0">
                  <a:pos x="4" y="34"/>
                </a:cxn>
                <a:cxn ang="0">
                  <a:pos x="1" y="36"/>
                </a:cxn>
                <a:cxn ang="0">
                  <a:pos x="0" y="39"/>
                </a:cxn>
                <a:cxn ang="0">
                  <a:pos x="0" y="41"/>
                </a:cxn>
                <a:cxn ang="0">
                  <a:pos x="1" y="48"/>
                </a:cxn>
                <a:cxn ang="0">
                  <a:pos x="5" y="53"/>
                </a:cxn>
                <a:cxn ang="0">
                  <a:pos x="10" y="57"/>
                </a:cxn>
                <a:cxn ang="0">
                  <a:pos x="13" y="64"/>
                </a:cxn>
                <a:cxn ang="0">
                  <a:pos x="15" y="62"/>
                </a:cxn>
                <a:cxn ang="0">
                  <a:pos x="19" y="65"/>
                </a:cxn>
                <a:cxn ang="0">
                  <a:pos x="19" y="69"/>
                </a:cxn>
                <a:cxn ang="0">
                  <a:pos x="16" y="73"/>
                </a:cxn>
                <a:cxn ang="0">
                  <a:pos x="19" y="78"/>
                </a:cxn>
                <a:cxn ang="0">
                  <a:pos x="24" y="81"/>
                </a:cxn>
                <a:cxn ang="0">
                  <a:pos x="29" y="87"/>
                </a:cxn>
                <a:cxn ang="0">
                  <a:pos x="30" y="89"/>
                </a:cxn>
                <a:cxn ang="0">
                  <a:pos x="29" y="91"/>
                </a:cxn>
                <a:cxn ang="0">
                  <a:pos x="32" y="95"/>
                </a:cxn>
                <a:cxn ang="0">
                  <a:pos x="33" y="94"/>
                </a:cxn>
                <a:cxn ang="0">
                  <a:pos x="34" y="92"/>
                </a:cxn>
                <a:cxn ang="0">
                  <a:pos x="38" y="91"/>
                </a:cxn>
                <a:cxn ang="0">
                  <a:pos x="42" y="93"/>
                </a:cxn>
                <a:cxn ang="0">
                  <a:pos x="43" y="89"/>
                </a:cxn>
                <a:cxn ang="0">
                  <a:pos x="44" y="87"/>
                </a:cxn>
                <a:cxn ang="0">
                  <a:pos x="48" y="85"/>
                </a:cxn>
                <a:cxn ang="0">
                  <a:pos x="47" y="83"/>
                </a:cxn>
                <a:cxn ang="0">
                  <a:pos x="47" y="81"/>
                </a:cxn>
                <a:cxn ang="0">
                  <a:pos x="48" y="80"/>
                </a:cxn>
                <a:cxn ang="0">
                  <a:pos x="48" y="79"/>
                </a:cxn>
                <a:cxn ang="0">
                  <a:pos x="48" y="73"/>
                </a:cxn>
                <a:cxn ang="0">
                  <a:pos x="52" y="68"/>
                </a:cxn>
                <a:cxn ang="0">
                  <a:pos x="54" y="64"/>
                </a:cxn>
                <a:cxn ang="0">
                  <a:pos x="52" y="57"/>
                </a:cxn>
                <a:cxn ang="0">
                  <a:pos x="52" y="54"/>
                </a:cxn>
                <a:cxn ang="0">
                  <a:pos x="49" y="13"/>
                </a:cxn>
                <a:cxn ang="0">
                  <a:pos x="48" y="11"/>
                </a:cxn>
                <a:cxn ang="0">
                  <a:pos x="46" y="6"/>
                </a:cxn>
                <a:cxn ang="0">
                  <a:pos x="44" y="3"/>
                </a:cxn>
                <a:cxn ang="0">
                  <a:pos x="44" y="0"/>
                </a:cxn>
              </a:cxnLst>
              <a:rect l="0" t="0" r="r" b="b"/>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3"/>
                  </a:lnTo>
                  <a:lnTo>
                    <a:pt x="47" y="83"/>
                  </a:lnTo>
                  <a:lnTo>
                    <a:pt x="47" y="81"/>
                  </a:lnTo>
                  <a:lnTo>
                    <a:pt x="48" y="80"/>
                  </a:lnTo>
                  <a:lnTo>
                    <a:pt x="48" y="80"/>
                  </a:lnTo>
                  <a:lnTo>
                    <a:pt x="48" y="79"/>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lnTo>
                    <a:pt x="44" y="0"/>
                  </a:lnTo>
                  <a:close/>
                </a:path>
              </a:pathLst>
            </a:custGeom>
            <a:solidFill>
              <a:srgbClr val="0000A0"/>
            </a:solidFill>
            <a:ln w="12700" cmpd="sng">
              <a:solidFill>
                <a:schemeClr val="tx1"/>
              </a:solidFill>
              <a:prstDash val="solid"/>
              <a:round/>
              <a:headEnd/>
              <a:tailEnd/>
            </a:ln>
          </p:spPr>
          <p:txBody>
            <a:bodyPr/>
            <a:lstStyle/>
            <a:p>
              <a:endParaRPr lang="ar-SA"/>
            </a:p>
          </p:txBody>
        </p:sp>
        <p:grpSp>
          <p:nvGrpSpPr>
            <p:cNvPr id="5" name="Group 56"/>
            <p:cNvGrpSpPr>
              <a:grpSpLocks/>
            </p:cNvGrpSpPr>
            <p:nvPr/>
          </p:nvGrpSpPr>
          <p:grpSpPr bwMode="auto">
            <a:xfrm>
              <a:off x="5179" y="1075"/>
              <a:ext cx="300" cy="268"/>
              <a:chOff x="3562" y="1636"/>
              <a:chExt cx="497" cy="468"/>
            </a:xfrm>
          </p:grpSpPr>
          <p:sp>
            <p:nvSpPr>
              <p:cNvPr id="364601" name="Freeform 57"/>
              <p:cNvSpPr>
                <a:spLocks/>
              </p:cNvSpPr>
              <p:nvPr/>
            </p:nvSpPr>
            <p:spPr bwMode="auto">
              <a:xfrm>
                <a:off x="3806" y="1758"/>
                <a:ext cx="253" cy="346"/>
              </a:xfrm>
              <a:custGeom>
                <a:avLst/>
                <a:gdLst/>
                <a:ahLst/>
                <a:cxnLst>
                  <a:cxn ang="0">
                    <a:pos x="26" y="68"/>
                  </a:cxn>
                  <a:cxn ang="0">
                    <a:pos x="43" y="67"/>
                  </a:cxn>
                  <a:cxn ang="0">
                    <a:pos x="45" y="62"/>
                  </a:cxn>
                  <a:cxn ang="0">
                    <a:pos x="45" y="58"/>
                  </a:cxn>
                  <a:cxn ang="0">
                    <a:pos x="48" y="55"/>
                  </a:cxn>
                  <a:cxn ang="0">
                    <a:pos x="49" y="52"/>
                  </a:cxn>
                  <a:cxn ang="0">
                    <a:pos x="50" y="50"/>
                  </a:cxn>
                  <a:cxn ang="0">
                    <a:pos x="51" y="51"/>
                  </a:cxn>
                  <a:cxn ang="0">
                    <a:pos x="52" y="50"/>
                  </a:cxn>
                  <a:cxn ang="0">
                    <a:pos x="52" y="46"/>
                  </a:cxn>
                  <a:cxn ang="0">
                    <a:pos x="51" y="42"/>
                  </a:cxn>
                  <a:cxn ang="0">
                    <a:pos x="47" y="28"/>
                  </a:cxn>
                  <a:cxn ang="0">
                    <a:pos x="42" y="28"/>
                  </a:cxn>
                  <a:cxn ang="0">
                    <a:pos x="36" y="36"/>
                  </a:cxn>
                  <a:cxn ang="0">
                    <a:pos x="35" y="35"/>
                  </a:cxn>
                  <a:cxn ang="0">
                    <a:pos x="33" y="34"/>
                  </a:cxn>
                  <a:cxn ang="0">
                    <a:pos x="33" y="30"/>
                  </a:cxn>
                  <a:cxn ang="0">
                    <a:pos x="36" y="28"/>
                  </a:cxn>
                  <a:cxn ang="0">
                    <a:pos x="36" y="26"/>
                  </a:cxn>
                  <a:cxn ang="0">
                    <a:pos x="38" y="24"/>
                  </a:cxn>
                  <a:cxn ang="0">
                    <a:pos x="38" y="17"/>
                  </a:cxn>
                  <a:cxn ang="0">
                    <a:pos x="37" y="14"/>
                  </a:cxn>
                  <a:cxn ang="0">
                    <a:pos x="35" y="12"/>
                  </a:cxn>
                  <a:cxn ang="0">
                    <a:pos x="37" y="10"/>
                  </a:cxn>
                  <a:cxn ang="0">
                    <a:pos x="36" y="7"/>
                  </a:cxn>
                  <a:cxn ang="0">
                    <a:pos x="30" y="4"/>
                  </a:cxn>
                  <a:cxn ang="0">
                    <a:pos x="26" y="2"/>
                  </a:cxn>
                  <a:cxn ang="0">
                    <a:pos x="21" y="1"/>
                  </a:cxn>
                  <a:cxn ang="0">
                    <a:pos x="18" y="1"/>
                  </a:cxn>
                  <a:cxn ang="0">
                    <a:pos x="15" y="3"/>
                  </a:cxn>
                  <a:cxn ang="0">
                    <a:pos x="15" y="6"/>
                  </a:cxn>
                  <a:cxn ang="0">
                    <a:pos x="16" y="7"/>
                  </a:cxn>
                  <a:cxn ang="0">
                    <a:pos x="15" y="8"/>
                  </a:cxn>
                  <a:cxn ang="0">
                    <a:pos x="13" y="10"/>
                  </a:cxn>
                  <a:cxn ang="0">
                    <a:pos x="12" y="13"/>
                  </a:cxn>
                  <a:cxn ang="0">
                    <a:pos x="12" y="17"/>
                  </a:cxn>
                  <a:cxn ang="0">
                    <a:pos x="10" y="16"/>
                  </a:cxn>
                  <a:cxn ang="0">
                    <a:pos x="10" y="13"/>
                  </a:cxn>
                  <a:cxn ang="0">
                    <a:pos x="10" y="11"/>
                  </a:cxn>
                  <a:cxn ang="0">
                    <a:pos x="8" y="13"/>
                  </a:cxn>
                  <a:cxn ang="0">
                    <a:pos x="8" y="16"/>
                  </a:cxn>
                  <a:cxn ang="0">
                    <a:pos x="5" y="17"/>
                  </a:cxn>
                  <a:cxn ang="0">
                    <a:pos x="4" y="19"/>
                  </a:cxn>
                  <a:cxn ang="0">
                    <a:pos x="3" y="23"/>
                  </a:cxn>
                  <a:cxn ang="0">
                    <a:pos x="2" y="28"/>
                  </a:cxn>
                  <a:cxn ang="0">
                    <a:pos x="1" y="32"/>
                  </a:cxn>
                  <a:cxn ang="0">
                    <a:pos x="2" y="37"/>
                  </a:cxn>
                  <a:cxn ang="0">
                    <a:pos x="2" y="41"/>
                  </a:cxn>
                  <a:cxn ang="0">
                    <a:pos x="6" y="50"/>
                  </a:cxn>
                  <a:cxn ang="0">
                    <a:pos x="7" y="55"/>
                  </a:cxn>
                  <a:cxn ang="0">
                    <a:pos x="7" y="56"/>
                  </a:cxn>
                  <a:cxn ang="0">
                    <a:pos x="6" y="62"/>
                  </a:cxn>
                  <a:cxn ang="0">
                    <a:pos x="2" y="69"/>
                  </a:cxn>
                  <a:cxn ang="0">
                    <a:pos x="0" y="71"/>
                  </a:cxn>
                </a:cxnLst>
                <a:rect l="0" t="0" r="r" b="b"/>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5"/>
                    </a:lnTo>
                    <a:lnTo>
                      <a:pt x="7" y="56"/>
                    </a:lnTo>
                    <a:lnTo>
                      <a:pt x="6" y="59"/>
                    </a:lnTo>
                    <a:lnTo>
                      <a:pt x="6" y="62"/>
                    </a:lnTo>
                    <a:lnTo>
                      <a:pt x="5" y="64"/>
                    </a:lnTo>
                    <a:lnTo>
                      <a:pt x="2" y="69"/>
                    </a:lnTo>
                    <a:lnTo>
                      <a:pt x="1" y="71"/>
                    </a:lnTo>
                    <a:lnTo>
                      <a:pt x="0" y="71"/>
                    </a:lnTo>
                    <a:lnTo>
                      <a:pt x="0" y="7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2" name="Freeform 58"/>
              <p:cNvSpPr>
                <a:spLocks/>
              </p:cNvSpPr>
              <p:nvPr/>
            </p:nvSpPr>
            <p:spPr bwMode="auto">
              <a:xfrm>
                <a:off x="3562" y="1636"/>
                <a:ext cx="405" cy="200"/>
              </a:xfrm>
              <a:custGeom>
                <a:avLst/>
                <a:gdLst/>
                <a:ahLst/>
                <a:cxnLst>
                  <a:cxn ang="0">
                    <a:pos x="4" y="16"/>
                  </a:cxn>
                  <a:cxn ang="0">
                    <a:pos x="8" y="13"/>
                  </a:cxn>
                  <a:cxn ang="0">
                    <a:pos x="20" y="6"/>
                  </a:cxn>
                  <a:cxn ang="0">
                    <a:pos x="26" y="1"/>
                  </a:cxn>
                  <a:cxn ang="0">
                    <a:pos x="31" y="1"/>
                  </a:cxn>
                  <a:cxn ang="0">
                    <a:pos x="28" y="4"/>
                  </a:cxn>
                  <a:cxn ang="0">
                    <a:pos x="23" y="9"/>
                  </a:cxn>
                  <a:cxn ang="0">
                    <a:pos x="23" y="12"/>
                  </a:cxn>
                  <a:cxn ang="0">
                    <a:pos x="28" y="10"/>
                  </a:cxn>
                  <a:cxn ang="0">
                    <a:pos x="39" y="15"/>
                  </a:cxn>
                  <a:cxn ang="0">
                    <a:pos x="43" y="16"/>
                  </a:cxn>
                  <a:cxn ang="0">
                    <a:pos x="44" y="17"/>
                  </a:cxn>
                  <a:cxn ang="0">
                    <a:pos x="49" y="13"/>
                  </a:cxn>
                  <a:cxn ang="0">
                    <a:pos x="64" y="8"/>
                  </a:cxn>
                  <a:cxn ang="0">
                    <a:pos x="63" y="11"/>
                  </a:cxn>
                  <a:cxn ang="0">
                    <a:pos x="66" y="14"/>
                  </a:cxn>
                  <a:cxn ang="0">
                    <a:pos x="72" y="13"/>
                  </a:cxn>
                  <a:cxn ang="0">
                    <a:pos x="76" y="18"/>
                  </a:cxn>
                  <a:cxn ang="0">
                    <a:pos x="82" y="19"/>
                  </a:cxn>
                  <a:cxn ang="0">
                    <a:pos x="82" y="21"/>
                  </a:cxn>
                  <a:cxn ang="0">
                    <a:pos x="79" y="21"/>
                  </a:cxn>
                  <a:cxn ang="0">
                    <a:pos x="75" y="21"/>
                  </a:cxn>
                  <a:cxn ang="0">
                    <a:pos x="69" y="21"/>
                  </a:cxn>
                  <a:cxn ang="0">
                    <a:pos x="69" y="24"/>
                  </a:cxn>
                  <a:cxn ang="0">
                    <a:pos x="62" y="21"/>
                  </a:cxn>
                  <a:cxn ang="0">
                    <a:pos x="57" y="23"/>
                  </a:cxn>
                  <a:cxn ang="0">
                    <a:pos x="55" y="25"/>
                  </a:cxn>
                  <a:cxn ang="0">
                    <a:pos x="50" y="25"/>
                  </a:cxn>
                  <a:cxn ang="0">
                    <a:pos x="46" y="30"/>
                  </a:cxn>
                  <a:cxn ang="0">
                    <a:pos x="47" y="28"/>
                  </a:cxn>
                  <a:cxn ang="0">
                    <a:pos x="44" y="28"/>
                  </a:cxn>
                  <a:cxn ang="0">
                    <a:pos x="42" y="27"/>
                  </a:cxn>
                  <a:cxn ang="0">
                    <a:pos x="40" y="32"/>
                  </a:cxn>
                  <a:cxn ang="0">
                    <a:pos x="36" y="38"/>
                  </a:cxn>
                  <a:cxn ang="0">
                    <a:pos x="34" y="39"/>
                  </a:cxn>
                  <a:cxn ang="0">
                    <a:pos x="35" y="36"/>
                  </a:cxn>
                  <a:cxn ang="0">
                    <a:pos x="32" y="36"/>
                  </a:cxn>
                  <a:cxn ang="0">
                    <a:pos x="30" y="29"/>
                  </a:cxn>
                  <a:cxn ang="0">
                    <a:pos x="29" y="28"/>
                  </a:cxn>
                  <a:cxn ang="0">
                    <a:pos x="23" y="26"/>
                  </a:cxn>
                  <a:cxn ang="0">
                    <a:pos x="22" y="26"/>
                  </a:cxn>
                  <a:cxn ang="0">
                    <a:pos x="16" y="24"/>
                  </a:cxn>
                  <a:cxn ang="0">
                    <a:pos x="4" y="19"/>
                  </a:cxn>
                  <a:cxn ang="0">
                    <a:pos x="0" y="17"/>
                  </a:cxn>
                </a:cxnLst>
                <a:rect l="0" t="0" r="r" b="b"/>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3" y="16"/>
                    </a:lnTo>
                    <a:lnTo>
                      <a:pt x="44" y="17"/>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2" y="36"/>
                    </a:lnTo>
                    <a:lnTo>
                      <a:pt x="33" y="32"/>
                    </a:lnTo>
                    <a:lnTo>
                      <a:pt x="32" y="30"/>
                    </a:lnTo>
                    <a:lnTo>
                      <a:pt x="30" y="29"/>
                    </a:lnTo>
                    <a:lnTo>
                      <a:pt x="28" y="29"/>
                    </a:lnTo>
                    <a:lnTo>
                      <a:pt x="28" y="28"/>
                    </a:lnTo>
                    <a:lnTo>
                      <a:pt x="29" y="28"/>
                    </a:lnTo>
                    <a:lnTo>
                      <a:pt x="28" y="27"/>
                    </a:lnTo>
                    <a:lnTo>
                      <a:pt x="26" y="26"/>
                    </a:lnTo>
                    <a:lnTo>
                      <a:pt x="23" y="26"/>
                    </a:lnTo>
                    <a:lnTo>
                      <a:pt x="23" y="26"/>
                    </a:lnTo>
                    <a:lnTo>
                      <a:pt x="22" y="26"/>
                    </a:lnTo>
                    <a:lnTo>
                      <a:pt x="22" y="26"/>
                    </a:lnTo>
                    <a:lnTo>
                      <a:pt x="20" y="26"/>
                    </a:lnTo>
                    <a:lnTo>
                      <a:pt x="18" y="24"/>
                    </a:lnTo>
                    <a:lnTo>
                      <a:pt x="16" y="24"/>
                    </a:lnTo>
                    <a:lnTo>
                      <a:pt x="5" y="22"/>
                    </a:lnTo>
                    <a:lnTo>
                      <a:pt x="4" y="21"/>
                    </a:lnTo>
                    <a:lnTo>
                      <a:pt x="4" y="19"/>
                    </a:lnTo>
                    <a:lnTo>
                      <a:pt x="3" y="19"/>
                    </a:lnTo>
                    <a:lnTo>
                      <a:pt x="1" y="18"/>
                    </a:lnTo>
                    <a:lnTo>
                      <a:pt x="0" y="17"/>
                    </a:lnTo>
                    <a:lnTo>
                      <a:pt x="0" y="17"/>
                    </a:lnTo>
                    <a:close/>
                  </a:path>
                </a:pathLst>
              </a:custGeom>
              <a:solidFill>
                <a:srgbClr val="0000A0"/>
              </a:solidFill>
              <a:ln w="12700" cmpd="sng">
                <a:solidFill>
                  <a:schemeClr val="tx1"/>
                </a:solidFill>
                <a:prstDash val="solid"/>
                <a:round/>
                <a:headEnd/>
                <a:tailEnd/>
              </a:ln>
            </p:spPr>
            <p:txBody>
              <a:bodyPr/>
              <a:lstStyle/>
              <a:p>
                <a:endParaRPr lang="ar-SA"/>
              </a:p>
            </p:txBody>
          </p:sp>
        </p:grpSp>
        <p:sp>
          <p:nvSpPr>
            <p:cNvPr id="364603" name="Freeform 59"/>
            <p:cNvSpPr>
              <a:spLocks/>
            </p:cNvSpPr>
            <p:nvPr/>
          </p:nvSpPr>
          <p:spPr bwMode="auto">
            <a:xfrm>
              <a:off x="5300" y="1335"/>
              <a:ext cx="118" cy="201"/>
            </a:xfrm>
            <a:custGeom>
              <a:avLst/>
              <a:gdLst/>
              <a:ahLst/>
              <a:cxnLst>
                <a:cxn ang="0">
                  <a:pos x="1" y="5"/>
                </a:cxn>
                <a:cxn ang="0">
                  <a:pos x="4" y="45"/>
                </a:cxn>
                <a:cxn ang="0">
                  <a:pos x="4" y="46"/>
                </a:cxn>
                <a:cxn ang="0">
                  <a:pos x="4" y="47"/>
                </a:cxn>
                <a:cxn ang="0">
                  <a:pos x="4" y="49"/>
                </a:cxn>
                <a:cxn ang="0">
                  <a:pos x="5" y="52"/>
                </a:cxn>
                <a:cxn ang="0">
                  <a:pos x="6" y="56"/>
                </a:cxn>
                <a:cxn ang="0">
                  <a:pos x="4" y="59"/>
                </a:cxn>
                <a:cxn ang="0">
                  <a:pos x="4" y="60"/>
                </a:cxn>
                <a:cxn ang="0">
                  <a:pos x="2" y="63"/>
                </a:cxn>
                <a:cxn ang="0">
                  <a:pos x="0" y="65"/>
                </a:cxn>
                <a:cxn ang="0">
                  <a:pos x="0" y="68"/>
                </a:cxn>
                <a:cxn ang="0">
                  <a:pos x="0" y="71"/>
                </a:cxn>
                <a:cxn ang="0">
                  <a:pos x="0" y="71"/>
                </a:cxn>
                <a:cxn ang="0">
                  <a:pos x="0" y="72"/>
                </a:cxn>
                <a:cxn ang="0">
                  <a:pos x="0" y="72"/>
                </a:cxn>
                <a:cxn ang="0">
                  <a:pos x="1" y="72"/>
                </a:cxn>
                <a:cxn ang="0">
                  <a:pos x="2" y="72"/>
                </a:cxn>
                <a:cxn ang="0">
                  <a:pos x="2" y="71"/>
                </a:cxn>
                <a:cxn ang="0">
                  <a:pos x="2" y="70"/>
                </a:cxn>
                <a:cxn ang="0">
                  <a:pos x="5" y="70"/>
                </a:cxn>
                <a:cxn ang="0">
                  <a:pos x="8" y="69"/>
                </a:cxn>
                <a:cxn ang="0">
                  <a:pos x="12" y="71"/>
                </a:cxn>
                <a:cxn ang="0">
                  <a:pos x="12" y="71"/>
                </a:cxn>
                <a:cxn ang="0">
                  <a:pos x="13" y="71"/>
                </a:cxn>
                <a:cxn ang="0">
                  <a:pos x="14" y="68"/>
                </a:cxn>
                <a:cxn ang="0">
                  <a:pos x="16" y="68"/>
                </a:cxn>
                <a:cxn ang="0">
                  <a:pos x="17" y="69"/>
                </a:cxn>
                <a:cxn ang="0">
                  <a:pos x="18" y="70"/>
                </a:cxn>
                <a:cxn ang="0">
                  <a:pos x="19" y="69"/>
                </a:cxn>
                <a:cxn ang="0">
                  <a:pos x="20" y="65"/>
                </a:cxn>
                <a:cxn ang="0">
                  <a:pos x="21" y="64"/>
                </a:cxn>
                <a:cxn ang="0">
                  <a:pos x="22" y="64"/>
                </a:cxn>
                <a:cxn ang="0">
                  <a:pos x="24" y="66"/>
                </a:cxn>
                <a:cxn ang="0">
                  <a:pos x="27" y="66"/>
                </a:cxn>
                <a:cxn ang="0">
                  <a:pos x="28" y="63"/>
                </a:cxn>
                <a:cxn ang="0">
                  <a:pos x="33" y="56"/>
                </a:cxn>
                <a:cxn ang="0">
                  <a:pos x="33" y="53"/>
                </a:cxn>
                <a:cxn ang="0">
                  <a:pos x="34" y="53"/>
                </a:cxn>
                <a:cxn ang="0">
                  <a:pos x="37" y="53"/>
                </a:cxn>
                <a:cxn ang="0">
                  <a:pos x="38" y="52"/>
                </a:cxn>
                <a:cxn ang="0">
                  <a:pos x="40" y="51"/>
                </a:cxn>
                <a:cxn ang="0">
                  <a:pos x="40" y="50"/>
                </a:cxn>
                <a:cxn ang="0">
                  <a:pos x="40" y="47"/>
                </a:cxn>
                <a:cxn ang="0">
                  <a:pos x="40" y="47"/>
                </a:cxn>
                <a:cxn ang="0">
                  <a:pos x="40" y="45"/>
                </a:cxn>
                <a:cxn ang="0">
                  <a:pos x="35" y="1"/>
                </a:cxn>
                <a:cxn ang="0">
                  <a:pos x="35" y="0"/>
                </a:cxn>
                <a:cxn ang="0">
                  <a:pos x="9" y="3"/>
                </a:cxn>
                <a:cxn ang="0">
                  <a:pos x="8" y="4"/>
                </a:cxn>
                <a:cxn ang="0">
                  <a:pos x="6" y="5"/>
                </a:cxn>
                <a:cxn ang="0">
                  <a:pos x="5" y="6"/>
                </a:cxn>
                <a:cxn ang="0">
                  <a:pos x="3" y="6"/>
                </a:cxn>
                <a:cxn ang="0">
                  <a:pos x="1" y="5"/>
                </a:cxn>
                <a:cxn ang="0">
                  <a:pos x="1" y="5"/>
                </a:cxn>
              </a:cxnLst>
              <a:rect l="0" t="0" r="r" b="b"/>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1"/>
                  </a:lnTo>
                  <a:lnTo>
                    <a:pt x="0" y="72"/>
                  </a:lnTo>
                  <a:lnTo>
                    <a:pt x="0" y="72"/>
                  </a:lnTo>
                  <a:lnTo>
                    <a:pt x="1" y="72"/>
                  </a:lnTo>
                  <a:lnTo>
                    <a:pt x="2" y="72"/>
                  </a:lnTo>
                  <a:lnTo>
                    <a:pt x="2" y="71"/>
                  </a:lnTo>
                  <a:lnTo>
                    <a:pt x="2" y="70"/>
                  </a:lnTo>
                  <a:lnTo>
                    <a:pt x="5" y="70"/>
                  </a:lnTo>
                  <a:lnTo>
                    <a:pt x="8" y="69"/>
                  </a:lnTo>
                  <a:lnTo>
                    <a:pt x="12" y="71"/>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7"/>
                  </a:lnTo>
                  <a:lnTo>
                    <a:pt x="40" y="45"/>
                  </a:lnTo>
                  <a:lnTo>
                    <a:pt x="35" y="1"/>
                  </a:lnTo>
                  <a:lnTo>
                    <a:pt x="35" y="0"/>
                  </a:lnTo>
                  <a:lnTo>
                    <a:pt x="9" y="3"/>
                  </a:lnTo>
                  <a:lnTo>
                    <a:pt x="8" y="4"/>
                  </a:lnTo>
                  <a:lnTo>
                    <a:pt x="6" y="5"/>
                  </a:lnTo>
                  <a:lnTo>
                    <a:pt x="5" y="6"/>
                  </a:lnTo>
                  <a:lnTo>
                    <a:pt x="3" y="6"/>
                  </a:lnTo>
                  <a:lnTo>
                    <a:pt x="1" y="5"/>
                  </a:lnTo>
                  <a:lnTo>
                    <a:pt x="1" y="5"/>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4" name="Freeform 60"/>
            <p:cNvSpPr>
              <a:spLocks/>
            </p:cNvSpPr>
            <p:nvPr/>
          </p:nvSpPr>
          <p:spPr bwMode="auto">
            <a:xfrm>
              <a:off x="5177" y="1670"/>
              <a:ext cx="138" cy="233"/>
            </a:xfrm>
            <a:custGeom>
              <a:avLst/>
              <a:gdLst/>
              <a:ahLst/>
              <a:cxnLst>
                <a:cxn ang="0">
                  <a:pos x="44" y="0"/>
                </a:cxn>
                <a:cxn ang="0">
                  <a:pos x="15" y="2"/>
                </a:cxn>
                <a:cxn ang="0">
                  <a:pos x="15" y="3"/>
                </a:cxn>
                <a:cxn ang="0">
                  <a:pos x="12" y="5"/>
                </a:cxn>
                <a:cxn ang="0">
                  <a:pos x="12" y="8"/>
                </a:cxn>
                <a:cxn ang="0">
                  <a:pos x="12" y="11"/>
                </a:cxn>
                <a:cxn ang="0">
                  <a:pos x="11" y="12"/>
                </a:cxn>
                <a:cxn ang="0">
                  <a:pos x="9" y="14"/>
                </a:cxn>
                <a:cxn ang="0">
                  <a:pos x="7" y="16"/>
                </a:cxn>
                <a:cxn ang="0">
                  <a:pos x="6" y="17"/>
                </a:cxn>
                <a:cxn ang="0">
                  <a:pos x="6" y="19"/>
                </a:cxn>
                <a:cxn ang="0">
                  <a:pos x="5" y="21"/>
                </a:cxn>
                <a:cxn ang="0">
                  <a:pos x="5" y="22"/>
                </a:cxn>
                <a:cxn ang="0">
                  <a:pos x="4" y="25"/>
                </a:cxn>
                <a:cxn ang="0">
                  <a:pos x="3" y="27"/>
                </a:cxn>
                <a:cxn ang="0">
                  <a:pos x="4" y="30"/>
                </a:cxn>
                <a:cxn ang="0">
                  <a:pos x="5" y="31"/>
                </a:cxn>
                <a:cxn ang="0">
                  <a:pos x="5" y="33"/>
                </a:cxn>
                <a:cxn ang="0">
                  <a:pos x="5" y="33"/>
                </a:cxn>
                <a:cxn ang="0">
                  <a:pos x="5" y="34"/>
                </a:cxn>
                <a:cxn ang="0">
                  <a:pos x="5" y="34"/>
                </a:cxn>
                <a:cxn ang="0">
                  <a:pos x="4" y="36"/>
                </a:cxn>
                <a:cxn ang="0">
                  <a:pos x="5" y="37"/>
                </a:cxn>
                <a:cxn ang="0">
                  <a:pos x="4" y="38"/>
                </a:cxn>
                <a:cxn ang="0">
                  <a:pos x="6" y="42"/>
                </a:cxn>
                <a:cxn ang="0">
                  <a:pos x="6" y="45"/>
                </a:cxn>
                <a:cxn ang="0">
                  <a:pos x="7" y="47"/>
                </a:cxn>
                <a:cxn ang="0">
                  <a:pos x="8" y="48"/>
                </a:cxn>
                <a:cxn ang="0">
                  <a:pos x="8" y="49"/>
                </a:cxn>
                <a:cxn ang="0">
                  <a:pos x="6" y="50"/>
                </a:cxn>
                <a:cxn ang="0">
                  <a:pos x="6" y="51"/>
                </a:cxn>
                <a:cxn ang="0">
                  <a:pos x="5" y="54"/>
                </a:cxn>
                <a:cxn ang="0">
                  <a:pos x="3" y="59"/>
                </a:cxn>
                <a:cxn ang="0">
                  <a:pos x="0" y="66"/>
                </a:cxn>
                <a:cxn ang="0">
                  <a:pos x="0" y="71"/>
                </a:cxn>
                <a:cxn ang="0">
                  <a:pos x="27" y="70"/>
                </a:cxn>
                <a:cxn ang="0">
                  <a:pos x="27" y="71"/>
                </a:cxn>
                <a:cxn ang="0">
                  <a:pos x="26" y="73"/>
                </a:cxn>
                <a:cxn ang="0">
                  <a:pos x="27" y="77"/>
                </a:cxn>
                <a:cxn ang="0">
                  <a:pos x="29" y="80"/>
                </a:cxn>
                <a:cxn ang="0">
                  <a:pos x="30" y="83"/>
                </a:cxn>
                <a:cxn ang="0">
                  <a:pos x="32" y="83"/>
                </a:cxn>
                <a:cxn ang="0">
                  <a:pos x="35" y="81"/>
                </a:cxn>
                <a:cxn ang="0">
                  <a:pos x="41" y="79"/>
                </a:cxn>
                <a:cxn ang="0">
                  <a:pos x="43" y="79"/>
                </a:cxn>
                <a:cxn ang="0">
                  <a:pos x="45" y="78"/>
                </a:cxn>
                <a:cxn ang="0">
                  <a:pos x="46" y="79"/>
                </a:cxn>
                <a:cxn ang="0">
                  <a:pos x="47" y="80"/>
                </a:cxn>
                <a:cxn ang="0">
                  <a:pos x="47" y="79"/>
                </a:cxn>
                <a:cxn ang="0">
                  <a:pos x="44" y="54"/>
                </a:cxn>
                <a:cxn ang="0">
                  <a:pos x="44" y="52"/>
                </a:cxn>
                <a:cxn ang="0">
                  <a:pos x="45" y="2"/>
                </a:cxn>
                <a:cxn ang="0">
                  <a:pos x="44" y="0"/>
                </a:cxn>
                <a:cxn ang="0">
                  <a:pos x="44" y="0"/>
                </a:cxn>
              </a:cxnLst>
              <a:rect l="0" t="0" r="r" b="b"/>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3"/>
                  </a:lnTo>
                  <a:lnTo>
                    <a:pt x="5" y="34"/>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lnTo>
                    <a:pt x="44"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5" name="Freeform 61"/>
            <p:cNvSpPr>
              <a:spLocks/>
            </p:cNvSpPr>
            <p:nvPr/>
          </p:nvSpPr>
          <p:spPr bwMode="auto">
            <a:xfrm>
              <a:off x="5559" y="1268"/>
              <a:ext cx="231" cy="143"/>
            </a:xfrm>
            <a:custGeom>
              <a:avLst/>
              <a:gdLst/>
              <a:ahLst/>
              <a:cxnLst>
                <a:cxn ang="0">
                  <a:pos x="19" y="49"/>
                </a:cxn>
                <a:cxn ang="0">
                  <a:pos x="55" y="42"/>
                </a:cxn>
                <a:cxn ang="0">
                  <a:pos x="66" y="40"/>
                </a:cxn>
                <a:cxn ang="0">
                  <a:pos x="67" y="40"/>
                </a:cxn>
                <a:cxn ang="0">
                  <a:pos x="67" y="39"/>
                </a:cxn>
                <a:cxn ang="0">
                  <a:pos x="67" y="38"/>
                </a:cxn>
                <a:cxn ang="0">
                  <a:pos x="68" y="37"/>
                </a:cxn>
                <a:cxn ang="0">
                  <a:pos x="70" y="37"/>
                </a:cxn>
                <a:cxn ang="0">
                  <a:pos x="71" y="37"/>
                </a:cxn>
                <a:cxn ang="0">
                  <a:pos x="74" y="35"/>
                </a:cxn>
                <a:cxn ang="0">
                  <a:pos x="74" y="33"/>
                </a:cxn>
                <a:cxn ang="0">
                  <a:pos x="77" y="31"/>
                </a:cxn>
                <a:cxn ang="0">
                  <a:pos x="79" y="30"/>
                </a:cxn>
                <a:cxn ang="0">
                  <a:pos x="79" y="29"/>
                </a:cxn>
                <a:cxn ang="0">
                  <a:pos x="77" y="28"/>
                </a:cxn>
                <a:cxn ang="0">
                  <a:pos x="76" y="27"/>
                </a:cxn>
                <a:cxn ang="0">
                  <a:pos x="75" y="27"/>
                </a:cxn>
                <a:cxn ang="0">
                  <a:pos x="75" y="26"/>
                </a:cxn>
                <a:cxn ang="0">
                  <a:pos x="73" y="26"/>
                </a:cxn>
                <a:cxn ang="0">
                  <a:pos x="73" y="24"/>
                </a:cxn>
                <a:cxn ang="0">
                  <a:pos x="71" y="24"/>
                </a:cxn>
                <a:cxn ang="0">
                  <a:pos x="71" y="23"/>
                </a:cxn>
                <a:cxn ang="0">
                  <a:pos x="71" y="20"/>
                </a:cxn>
                <a:cxn ang="0">
                  <a:pos x="72" y="20"/>
                </a:cxn>
                <a:cxn ang="0">
                  <a:pos x="71" y="18"/>
                </a:cxn>
                <a:cxn ang="0">
                  <a:pos x="70" y="17"/>
                </a:cxn>
                <a:cxn ang="0">
                  <a:pos x="70" y="17"/>
                </a:cxn>
                <a:cxn ang="0">
                  <a:pos x="71" y="16"/>
                </a:cxn>
                <a:cxn ang="0">
                  <a:pos x="72" y="15"/>
                </a:cxn>
                <a:cxn ang="0">
                  <a:pos x="73" y="12"/>
                </a:cxn>
                <a:cxn ang="0">
                  <a:pos x="73" y="11"/>
                </a:cxn>
                <a:cxn ang="0">
                  <a:pos x="74" y="10"/>
                </a:cxn>
                <a:cxn ang="0">
                  <a:pos x="74" y="9"/>
                </a:cxn>
                <a:cxn ang="0">
                  <a:pos x="73" y="9"/>
                </a:cxn>
                <a:cxn ang="0">
                  <a:pos x="70" y="8"/>
                </a:cxn>
                <a:cxn ang="0">
                  <a:pos x="70" y="8"/>
                </a:cxn>
                <a:cxn ang="0">
                  <a:pos x="69" y="7"/>
                </a:cxn>
                <a:cxn ang="0">
                  <a:pos x="69" y="6"/>
                </a:cxn>
                <a:cxn ang="0">
                  <a:pos x="67" y="3"/>
                </a:cxn>
                <a:cxn ang="0">
                  <a:pos x="66" y="3"/>
                </a:cxn>
                <a:cxn ang="0">
                  <a:pos x="66" y="2"/>
                </a:cxn>
                <a:cxn ang="0">
                  <a:pos x="65" y="2"/>
                </a:cxn>
                <a:cxn ang="0">
                  <a:pos x="65" y="2"/>
                </a:cxn>
                <a:cxn ang="0">
                  <a:pos x="65" y="1"/>
                </a:cxn>
                <a:cxn ang="0">
                  <a:pos x="64" y="0"/>
                </a:cxn>
                <a:cxn ang="0">
                  <a:pos x="9" y="11"/>
                </a:cxn>
                <a:cxn ang="0">
                  <a:pos x="8" y="7"/>
                </a:cxn>
                <a:cxn ang="0">
                  <a:pos x="5" y="10"/>
                </a:cxn>
                <a:cxn ang="0">
                  <a:pos x="5" y="10"/>
                </a:cxn>
                <a:cxn ang="0">
                  <a:pos x="4" y="9"/>
                </a:cxn>
                <a:cxn ang="0">
                  <a:pos x="4" y="9"/>
                </a:cxn>
                <a:cxn ang="0">
                  <a:pos x="3" y="11"/>
                </a:cxn>
                <a:cxn ang="0">
                  <a:pos x="1" y="13"/>
                </a:cxn>
                <a:cxn ang="0">
                  <a:pos x="0" y="14"/>
                </a:cxn>
                <a:cxn ang="0">
                  <a:pos x="4" y="36"/>
                </a:cxn>
                <a:cxn ang="0">
                  <a:pos x="6" y="51"/>
                </a:cxn>
                <a:cxn ang="0">
                  <a:pos x="19" y="49"/>
                </a:cxn>
                <a:cxn ang="0">
                  <a:pos x="19" y="49"/>
                </a:cxn>
              </a:cxnLst>
              <a:rect l="0" t="0" r="r" b="b"/>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0" y="17"/>
                  </a:lnTo>
                  <a:lnTo>
                    <a:pt x="71" y="16"/>
                  </a:lnTo>
                  <a:lnTo>
                    <a:pt x="72" y="15"/>
                  </a:lnTo>
                  <a:lnTo>
                    <a:pt x="73" y="12"/>
                  </a:lnTo>
                  <a:lnTo>
                    <a:pt x="73" y="11"/>
                  </a:lnTo>
                  <a:lnTo>
                    <a:pt x="74" y="10"/>
                  </a:lnTo>
                  <a:lnTo>
                    <a:pt x="74" y="9"/>
                  </a:lnTo>
                  <a:lnTo>
                    <a:pt x="73" y="9"/>
                  </a:lnTo>
                  <a:lnTo>
                    <a:pt x="70" y="8"/>
                  </a:lnTo>
                  <a:lnTo>
                    <a:pt x="70" y="8"/>
                  </a:lnTo>
                  <a:lnTo>
                    <a:pt x="69" y="7"/>
                  </a:lnTo>
                  <a:lnTo>
                    <a:pt x="69" y="6"/>
                  </a:lnTo>
                  <a:lnTo>
                    <a:pt x="67" y="3"/>
                  </a:lnTo>
                  <a:lnTo>
                    <a:pt x="66" y="3"/>
                  </a:lnTo>
                  <a:lnTo>
                    <a:pt x="66" y="2"/>
                  </a:lnTo>
                  <a:lnTo>
                    <a:pt x="65" y="2"/>
                  </a:lnTo>
                  <a:lnTo>
                    <a:pt x="65" y="2"/>
                  </a:lnTo>
                  <a:lnTo>
                    <a:pt x="65" y="1"/>
                  </a:lnTo>
                  <a:lnTo>
                    <a:pt x="64" y="0"/>
                  </a:lnTo>
                  <a:lnTo>
                    <a:pt x="9" y="11"/>
                  </a:lnTo>
                  <a:lnTo>
                    <a:pt x="8" y="7"/>
                  </a:lnTo>
                  <a:lnTo>
                    <a:pt x="5" y="10"/>
                  </a:lnTo>
                  <a:lnTo>
                    <a:pt x="5" y="10"/>
                  </a:lnTo>
                  <a:lnTo>
                    <a:pt x="4" y="9"/>
                  </a:lnTo>
                  <a:lnTo>
                    <a:pt x="4" y="9"/>
                  </a:lnTo>
                  <a:lnTo>
                    <a:pt x="3" y="11"/>
                  </a:lnTo>
                  <a:lnTo>
                    <a:pt x="1" y="13"/>
                  </a:lnTo>
                  <a:lnTo>
                    <a:pt x="0" y="14"/>
                  </a:lnTo>
                  <a:lnTo>
                    <a:pt x="4" y="36"/>
                  </a:lnTo>
                  <a:lnTo>
                    <a:pt x="6" y="51"/>
                  </a:lnTo>
                  <a:lnTo>
                    <a:pt x="19" y="49"/>
                  </a:lnTo>
                  <a:lnTo>
                    <a:pt x="19" y="49"/>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6" name="Freeform 62"/>
            <p:cNvSpPr>
              <a:spLocks/>
            </p:cNvSpPr>
            <p:nvPr/>
          </p:nvSpPr>
          <p:spPr bwMode="auto">
            <a:xfrm>
              <a:off x="5482" y="1411"/>
              <a:ext cx="300" cy="164"/>
            </a:xfrm>
            <a:custGeom>
              <a:avLst/>
              <a:gdLst/>
              <a:ahLst/>
              <a:cxnLst>
                <a:cxn ang="0">
                  <a:pos x="31" y="55"/>
                </a:cxn>
                <a:cxn ang="0">
                  <a:pos x="26" y="56"/>
                </a:cxn>
                <a:cxn ang="0">
                  <a:pos x="22" y="56"/>
                </a:cxn>
                <a:cxn ang="0">
                  <a:pos x="5" y="56"/>
                </a:cxn>
                <a:cxn ang="0">
                  <a:pos x="9" y="52"/>
                </a:cxn>
                <a:cxn ang="0">
                  <a:pos x="10" y="49"/>
                </a:cxn>
                <a:cxn ang="0">
                  <a:pos x="19" y="40"/>
                </a:cxn>
                <a:cxn ang="0">
                  <a:pos x="21" y="44"/>
                </a:cxn>
                <a:cxn ang="0">
                  <a:pos x="27" y="44"/>
                </a:cxn>
                <a:cxn ang="0">
                  <a:pos x="29" y="43"/>
                </a:cxn>
                <a:cxn ang="0">
                  <a:pos x="34" y="42"/>
                </a:cxn>
                <a:cxn ang="0">
                  <a:pos x="36" y="41"/>
                </a:cxn>
                <a:cxn ang="0">
                  <a:pos x="42" y="36"/>
                </a:cxn>
                <a:cxn ang="0">
                  <a:pos x="44" y="28"/>
                </a:cxn>
                <a:cxn ang="0">
                  <a:pos x="49" y="18"/>
                </a:cxn>
                <a:cxn ang="0">
                  <a:pos x="52" y="19"/>
                </a:cxn>
                <a:cxn ang="0">
                  <a:pos x="55" y="12"/>
                </a:cxn>
                <a:cxn ang="0">
                  <a:pos x="59" y="10"/>
                </a:cxn>
                <a:cxn ang="0">
                  <a:pos x="61" y="5"/>
                </a:cxn>
                <a:cxn ang="0">
                  <a:pos x="61" y="1"/>
                </a:cxn>
                <a:cxn ang="0">
                  <a:pos x="68" y="4"/>
                </a:cxn>
                <a:cxn ang="0">
                  <a:pos x="70" y="1"/>
                </a:cxn>
                <a:cxn ang="0">
                  <a:pos x="73" y="2"/>
                </a:cxn>
                <a:cxn ang="0">
                  <a:pos x="76" y="4"/>
                </a:cxn>
                <a:cxn ang="0">
                  <a:pos x="80" y="8"/>
                </a:cxn>
                <a:cxn ang="0">
                  <a:pos x="77" y="14"/>
                </a:cxn>
                <a:cxn ang="0">
                  <a:pos x="81" y="15"/>
                </a:cxn>
                <a:cxn ang="0">
                  <a:pos x="84" y="17"/>
                </a:cxn>
                <a:cxn ang="0">
                  <a:pos x="87" y="18"/>
                </a:cxn>
                <a:cxn ang="0">
                  <a:pos x="93" y="20"/>
                </a:cxn>
                <a:cxn ang="0">
                  <a:pos x="93" y="23"/>
                </a:cxn>
                <a:cxn ang="0">
                  <a:pos x="92" y="26"/>
                </a:cxn>
                <a:cxn ang="0">
                  <a:pos x="95" y="29"/>
                </a:cxn>
                <a:cxn ang="0">
                  <a:pos x="93" y="30"/>
                </a:cxn>
                <a:cxn ang="0">
                  <a:pos x="94" y="31"/>
                </a:cxn>
                <a:cxn ang="0">
                  <a:pos x="92" y="32"/>
                </a:cxn>
                <a:cxn ang="0">
                  <a:pos x="94" y="33"/>
                </a:cxn>
                <a:cxn ang="0">
                  <a:pos x="94" y="36"/>
                </a:cxn>
                <a:cxn ang="0">
                  <a:pos x="92" y="36"/>
                </a:cxn>
                <a:cxn ang="0">
                  <a:pos x="96" y="37"/>
                </a:cxn>
                <a:cxn ang="0">
                  <a:pos x="100" y="36"/>
                </a:cxn>
                <a:cxn ang="0">
                  <a:pos x="101" y="42"/>
                </a:cxn>
                <a:cxn ang="0">
                  <a:pos x="101" y="43"/>
                </a:cxn>
              </a:cxnLst>
              <a:rect l="0" t="0" r="r" b="b"/>
              <a:pathLst>
                <a:path w="102" h="59">
                  <a:moveTo>
                    <a:pt x="101" y="43"/>
                  </a:moveTo>
                  <a:lnTo>
                    <a:pt x="67" y="50"/>
                  </a:lnTo>
                  <a:lnTo>
                    <a:pt x="31" y="55"/>
                  </a:lnTo>
                  <a:lnTo>
                    <a:pt x="31" y="55"/>
                  </a:lnTo>
                  <a:lnTo>
                    <a:pt x="29" y="56"/>
                  </a:lnTo>
                  <a:lnTo>
                    <a:pt x="26" y="56"/>
                  </a:lnTo>
                  <a:lnTo>
                    <a:pt x="26" y="55"/>
                  </a:lnTo>
                  <a:lnTo>
                    <a:pt x="22" y="56"/>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5" y="40"/>
                  </a:lnTo>
                  <a:lnTo>
                    <a:pt x="36" y="41"/>
                  </a:lnTo>
                  <a:lnTo>
                    <a:pt x="39" y="38"/>
                  </a:lnTo>
                  <a:lnTo>
                    <a:pt x="40" y="39"/>
                  </a:lnTo>
                  <a:lnTo>
                    <a:pt x="42" y="36"/>
                  </a:lnTo>
                  <a:lnTo>
                    <a:pt x="41" y="35"/>
                  </a:lnTo>
                  <a:lnTo>
                    <a:pt x="42" y="33"/>
                  </a:lnTo>
                  <a:lnTo>
                    <a:pt x="44" y="28"/>
                  </a:lnTo>
                  <a:lnTo>
                    <a:pt x="47" y="17"/>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5"/>
                  </a:lnTo>
                  <a:lnTo>
                    <a:pt x="61" y="4"/>
                  </a:lnTo>
                  <a:lnTo>
                    <a:pt x="61" y="1"/>
                  </a:lnTo>
                  <a:lnTo>
                    <a:pt x="61" y="0"/>
                  </a:lnTo>
                  <a:lnTo>
                    <a:pt x="62" y="0"/>
                  </a:lnTo>
                  <a:lnTo>
                    <a:pt x="68" y="4"/>
                  </a:lnTo>
                  <a:lnTo>
                    <a:pt x="69" y="4"/>
                  </a:lnTo>
                  <a:lnTo>
                    <a:pt x="69" y="4"/>
                  </a:lnTo>
                  <a:lnTo>
                    <a:pt x="70" y="1"/>
                  </a:lnTo>
                  <a:lnTo>
                    <a:pt x="71" y="1"/>
                  </a:lnTo>
                  <a:lnTo>
                    <a:pt x="72" y="1"/>
                  </a:lnTo>
                  <a:lnTo>
                    <a:pt x="73" y="2"/>
                  </a:lnTo>
                  <a:lnTo>
                    <a:pt x="72" y="3"/>
                  </a:lnTo>
                  <a:lnTo>
                    <a:pt x="74" y="4"/>
                  </a:lnTo>
                  <a:lnTo>
                    <a:pt x="76" y="4"/>
                  </a:lnTo>
                  <a:lnTo>
                    <a:pt x="78" y="6"/>
                  </a:lnTo>
                  <a:lnTo>
                    <a:pt x="79" y="6"/>
                  </a:lnTo>
                  <a:lnTo>
                    <a:pt x="80" y="8"/>
                  </a:lnTo>
                  <a:lnTo>
                    <a:pt x="80" y="8"/>
                  </a:lnTo>
                  <a:lnTo>
                    <a:pt x="78" y="12"/>
                  </a:lnTo>
                  <a:lnTo>
                    <a:pt x="77" y="14"/>
                  </a:lnTo>
                  <a:lnTo>
                    <a:pt x="78" y="16"/>
                  </a:lnTo>
                  <a:lnTo>
                    <a:pt x="80" y="16"/>
                  </a:lnTo>
                  <a:lnTo>
                    <a:pt x="81" y="15"/>
                  </a:lnTo>
                  <a:lnTo>
                    <a:pt x="83" y="17"/>
                  </a:lnTo>
                  <a:lnTo>
                    <a:pt x="84" y="17"/>
                  </a:lnTo>
                  <a:lnTo>
                    <a:pt x="84" y="17"/>
                  </a:lnTo>
                  <a:lnTo>
                    <a:pt x="85" y="18"/>
                  </a:lnTo>
                  <a:lnTo>
                    <a:pt x="86" y="18"/>
                  </a:lnTo>
                  <a:lnTo>
                    <a:pt x="87" y="18"/>
                  </a:lnTo>
                  <a:lnTo>
                    <a:pt x="87" y="18"/>
                  </a:lnTo>
                  <a:lnTo>
                    <a:pt x="90" y="20"/>
                  </a:lnTo>
                  <a:lnTo>
                    <a:pt x="93" y="20"/>
                  </a:lnTo>
                  <a:lnTo>
                    <a:pt x="94" y="22"/>
                  </a:lnTo>
                  <a:lnTo>
                    <a:pt x="93" y="22"/>
                  </a:lnTo>
                  <a:lnTo>
                    <a:pt x="93" y="23"/>
                  </a:lnTo>
                  <a:lnTo>
                    <a:pt x="93" y="25"/>
                  </a:lnTo>
                  <a:lnTo>
                    <a:pt x="93" y="25"/>
                  </a:lnTo>
                  <a:lnTo>
                    <a:pt x="92" y="26"/>
                  </a:lnTo>
                  <a:lnTo>
                    <a:pt x="92" y="26"/>
                  </a:lnTo>
                  <a:lnTo>
                    <a:pt x="94" y="27"/>
                  </a:lnTo>
                  <a:lnTo>
                    <a:pt x="95" y="29"/>
                  </a:lnTo>
                  <a:lnTo>
                    <a:pt x="95" y="29"/>
                  </a:lnTo>
                  <a:lnTo>
                    <a:pt x="95" y="30"/>
                  </a:lnTo>
                  <a:lnTo>
                    <a:pt x="93" y="30"/>
                  </a:lnTo>
                  <a:lnTo>
                    <a:pt x="93" y="30"/>
                  </a:lnTo>
                  <a:lnTo>
                    <a:pt x="93" y="31"/>
                  </a:lnTo>
                  <a:lnTo>
                    <a:pt x="94" y="31"/>
                  </a:lnTo>
                  <a:lnTo>
                    <a:pt x="94" y="32"/>
                  </a:lnTo>
                  <a:lnTo>
                    <a:pt x="93" y="32"/>
                  </a:lnTo>
                  <a:lnTo>
                    <a:pt x="92" y="32"/>
                  </a:lnTo>
                  <a:lnTo>
                    <a:pt x="92" y="32"/>
                  </a:lnTo>
                  <a:lnTo>
                    <a:pt x="93" y="33"/>
                  </a:lnTo>
                  <a:lnTo>
                    <a:pt x="94" y="33"/>
                  </a:lnTo>
                  <a:lnTo>
                    <a:pt x="96" y="34"/>
                  </a:lnTo>
                  <a:lnTo>
                    <a:pt x="96" y="34"/>
                  </a:lnTo>
                  <a:lnTo>
                    <a:pt x="94" y="36"/>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2"/>
                  </a:lnTo>
                  <a:lnTo>
                    <a:pt x="101" y="43"/>
                  </a:lnTo>
                  <a:lnTo>
                    <a:pt x="101" y="4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7" name="Freeform 63"/>
            <p:cNvSpPr>
              <a:spLocks/>
            </p:cNvSpPr>
            <p:nvPr/>
          </p:nvSpPr>
          <p:spPr bwMode="auto">
            <a:xfrm>
              <a:off x="5503" y="1629"/>
              <a:ext cx="202" cy="147"/>
            </a:xfrm>
            <a:custGeom>
              <a:avLst/>
              <a:gdLst/>
              <a:ahLst/>
              <a:cxnLst>
                <a:cxn ang="0">
                  <a:pos x="41" y="53"/>
                </a:cxn>
                <a:cxn ang="0">
                  <a:pos x="38" y="52"/>
                </a:cxn>
                <a:cxn ang="0">
                  <a:pos x="37" y="48"/>
                </a:cxn>
                <a:cxn ang="0">
                  <a:pos x="33" y="44"/>
                </a:cxn>
                <a:cxn ang="0">
                  <a:pos x="31" y="39"/>
                </a:cxn>
                <a:cxn ang="0">
                  <a:pos x="29" y="37"/>
                </a:cxn>
                <a:cxn ang="0">
                  <a:pos x="25" y="34"/>
                </a:cxn>
                <a:cxn ang="0">
                  <a:pos x="23" y="32"/>
                </a:cxn>
                <a:cxn ang="0">
                  <a:pos x="22" y="30"/>
                </a:cxn>
                <a:cxn ang="0">
                  <a:pos x="15" y="25"/>
                </a:cxn>
                <a:cxn ang="0">
                  <a:pos x="13" y="23"/>
                </a:cxn>
                <a:cxn ang="0">
                  <a:pos x="10" y="19"/>
                </a:cxn>
                <a:cxn ang="0">
                  <a:pos x="8" y="16"/>
                </a:cxn>
                <a:cxn ang="0">
                  <a:pos x="1" y="14"/>
                </a:cxn>
                <a:cxn ang="0">
                  <a:pos x="1" y="10"/>
                </a:cxn>
                <a:cxn ang="0">
                  <a:pos x="3" y="8"/>
                </a:cxn>
                <a:cxn ang="0">
                  <a:pos x="3" y="7"/>
                </a:cxn>
                <a:cxn ang="0">
                  <a:pos x="8" y="5"/>
                </a:cxn>
                <a:cxn ang="0">
                  <a:pos x="12" y="3"/>
                </a:cxn>
                <a:cxn ang="0">
                  <a:pos x="13" y="2"/>
                </a:cxn>
                <a:cxn ang="0">
                  <a:pos x="31" y="1"/>
                </a:cxn>
                <a:cxn ang="0">
                  <a:pos x="31" y="2"/>
                </a:cxn>
                <a:cxn ang="0">
                  <a:pos x="35" y="4"/>
                </a:cxn>
                <a:cxn ang="0">
                  <a:pos x="51" y="4"/>
                </a:cxn>
                <a:cxn ang="0">
                  <a:pos x="68" y="17"/>
                </a:cxn>
                <a:cxn ang="0">
                  <a:pos x="66" y="19"/>
                </a:cxn>
                <a:cxn ang="0">
                  <a:pos x="63" y="24"/>
                </a:cxn>
                <a:cxn ang="0">
                  <a:pos x="62" y="28"/>
                </a:cxn>
                <a:cxn ang="0">
                  <a:pos x="62" y="30"/>
                </a:cxn>
                <a:cxn ang="0">
                  <a:pos x="60" y="31"/>
                </a:cxn>
                <a:cxn ang="0">
                  <a:pos x="59" y="33"/>
                </a:cxn>
                <a:cxn ang="0">
                  <a:pos x="57" y="35"/>
                </a:cxn>
                <a:cxn ang="0">
                  <a:pos x="53" y="39"/>
                </a:cxn>
                <a:cxn ang="0">
                  <a:pos x="50" y="41"/>
                </a:cxn>
                <a:cxn ang="0">
                  <a:pos x="49" y="43"/>
                </a:cxn>
                <a:cxn ang="0">
                  <a:pos x="46" y="44"/>
                </a:cxn>
                <a:cxn ang="0">
                  <a:pos x="46" y="45"/>
                </a:cxn>
                <a:cxn ang="0">
                  <a:pos x="45" y="47"/>
                </a:cxn>
                <a:cxn ang="0">
                  <a:pos x="43" y="48"/>
                </a:cxn>
                <a:cxn ang="0">
                  <a:pos x="43" y="48"/>
                </a:cxn>
                <a:cxn ang="0">
                  <a:pos x="43" y="49"/>
                </a:cxn>
                <a:cxn ang="0">
                  <a:pos x="44" y="50"/>
                </a:cxn>
                <a:cxn ang="0">
                  <a:pos x="42" y="51"/>
                </a:cxn>
                <a:cxn ang="0">
                  <a:pos x="41" y="52"/>
                </a:cxn>
              </a:cxnLst>
              <a:rect l="0" t="0" r="r" b="b"/>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8"/>
                  </a:lnTo>
                  <a:lnTo>
                    <a:pt x="3" y="7"/>
                  </a:lnTo>
                  <a:lnTo>
                    <a:pt x="7" y="5"/>
                  </a:lnTo>
                  <a:lnTo>
                    <a:pt x="8" y="5"/>
                  </a:lnTo>
                  <a:lnTo>
                    <a:pt x="8" y="5"/>
                  </a:lnTo>
                  <a:lnTo>
                    <a:pt x="12" y="3"/>
                  </a:lnTo>
                  <a:lnTo>
                    <a:pt x="12" y="2"/>
                  </a:lnTo>
                  <a:lnTo>
                    <a:pt x="13" y="2"/>
                  </a:lnTo>
                  <a:lnTo>
                    <a:pt x="31" y="0"/>
                  </a:lnTo>
                  <a:lnTo>
                    <a:pt x="31" y="1"/>
                  </a:lnTo>
                  <a:lnTo>
                    <a:pt x="31" y="2"/>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6" y="45"/>
                  </a:lnTo>
                  <a:lnTo>
                    <a:pt x="46" y="45"/>
                  </a:lnTo>
                  <a:lnTo>
                    <a:pt x="45" y="47"/>
                  </a:lnTo>
                  <a:lnTo>
                    <a:pt x="44" y="48"/>
                  </a:lnTo>
                  <a:lnTo>
                    <a:pt x="43" y="48"/>
                  </a:lnTo>
                  <a:lnTo>
                    <a:pt x="43" y="48"/>
                  </a:lnTo>
                  <a:lnTo>
                    <a:pt x="43" y="48"/>
                  </a:lnTo>
                  <a:lnTo>
                    <a:pt x="43" y="49"/>
                  </a:lnTo>
                  <a:lnTo>
                    <a:pt x="43" y="49"/>
                  </a:lnTo>
                  <a:lnTo>
                    <a:pt x="44" y="49"/>
                  </a:lnTo>
                  <a:lnTo>
                    <a:pt x="44" y="50"/>
                  </a:lnTo>
                  <a:lnTo>
                    <a:pt x="43" y="50"/>
                  </a:lnTo>
                  <a:lnTo>
                    <a:pt x="42" y="51"/>
                  </a:lnTo>
                  <a:lnTo>
                    <a:pt x="41" y="52"/>
                  </a:lnTo>
                  <a:lnTo>
                    <a:pt x="41" y="52"/>
                  </a:lnTo>
                  <a:lnTo>
                    <a:pt x="41" y="5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08" name="Freeform 64"/>
            <p:cNvSpPr>
              <a:spLocks/>
            </p:cNvSpPr>
            <p:nvPr/>
          </p:nvSpPr>
          <p:spPr bwMode="auto">
            <a:xfrm>
              <a:off x="5411" y="1648"/>
              <a:ext cx="215" cy="216"/>
            </a:xfrm>
            <a:custGeom>
              <a:avLst/>
              <a:gdLst/>
              <a:ahLst/>
              <a:cxnLst>
                <a:cxn ang="0">
                  <a:pos x="9" y="41"/>
                </a:cxn>
                <a:cxn ang="0">
                  <a:pos x="11" y="44"/>
                </a:cxn>
                <a:cxn ang="0">
                  <a:pos x="13" y="46"/>
                </a:cxn>
                <a:cxn ang="0">
                  <a:pos x="13" y="49"/>
                </a:cxn>
                <a:cxn ang="0">
                  <a:pos x="14" y="50"/>
                </a:cxn>
                <a:cxn ang="0">
                  <a:pos x="13" y="55"/>
                </a:cxn>
                <a:cxn ang="0">
                  <a:pos x="12" y="60"/>
                </a:cxn>
                <a:cxn ang="0">
                  <a:pos x="14" y="68"/>
                </a:cxn>
                <a:cxn ang="0">
                  <a:pos x="16" y="71"/>
                </a:cxn>
                <a:cxn ang="0">
                  <a:pos x="17" y="74"/>
                </a:cxn>
                <a:cxn ang="0">
                  <a:pos x="18" y="76"/>
                </a:cxn>
                <a:cxn ang="0">
                  <a:pos x="58" y="76"/>
                </a:cxn>
                <a:cxn ang="0">
                  <a:pos x="60" y="77"/>
                </a:cxn>
                <a:cxn ang="0">
                  <a:pos x="59" y="71"/>
                </a:cxn>
                <a:cxn ang="0">
                  <a:pos x="60" y="69"/>
                </a:cxn>
                <a:cxn ang="0">
                  <a:pos x="64" y="69"/>
                </a:cxn>
                <a:cxn ang="0">
                  <a:pos x="67" y="69"/>
                </a:cxn>
                <a:cxn ang="0">
                  <a:pos x="67" y="65"/>
                </a:cxn>
                <a:cxn ang="0">
                  <a:pos x="67" y="62"/>
                </a:cxn>
                <a:cxn ang="0">
                  <a:pos x="69" y="53"/>
                </a:cxn>
                <a:cxn ang="0">
                  <a:pos x="71" y="48"/>
                </a:cxn>
                <a:cxn ang="0">
                  <a:pos x="73" y="47"/>
                </a:cxn>
                <a:cxn ang="0">
                  <a:pos x="73" y="46"/>
                </a:cxn>
                <a:cxn ang="0">
                  <a:pos x="72" y="46"/>
                </a:cxn>
                <a:cxn ang="0">
                  <a:pos x="69" y="45"/>
                </a:cxn>
                <a:cxn ang="0">
                  <a:pos x="68" y="41"/>
                </a:cxn>
                <a:cxn ang="0">
                  <a:pos x="64" y="37"/>
                </a:cxn>
                <a:cxn ang="0">
                  <a:pos x="62" y="32"/>
                </a:cxn>
                <a:cxn ang="0">
                  <a:pos x="60" y="30"/>
                </a:cxn>
                <a:cxn ang="0">
                  <a:pos x="56" y="27"/>
                </a:cxn>
                <a:cxn ang="0">
                  <a:pos x="54" y="25"/>
                </a:cxn>
                <a:cxn ang="0">
                  <a:pos x="53" y="23"/>
                </a:cxn>
                <a:cxn ang="0">
                  <a:pos x="46" y="18"/>
                </a:cxn>
                <a:cxn ang="0">
                  <a:pos x="44" y="16"/>
                </a:cxn>
                <a:cxn ang="0">
                  <a:pos x="41" y="12"/>
                </a:cxn>
                <a:cxn ang="0">
                  <a:pos x="39" y="9"/>
                </a:cxn>
                <a:cxn ang="0">
                  <a:pos x="32" y="7"/>
                </a:cxn>
                <a:cxn ang="0">
                  <a:pos x="32" y="3"/>
                </a:cxn>
                <a:cxn ang="0">
                  <a:pos x="34" y="1"/>
                </a:cxn>
                <a:cxn ang="0">
                  <a:pos x="34" y="0"/>
                </a:cxn>
                <a:cxn ang="0">
                  <a:pos x="0" y="5"/>
                </a:cxn>
              </a:cxnLst>
              <a:rect l="0" t="0" r="r" b="b"/>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7"/>
                  </a:lnTo>
                  <a:lnTo>
                    <a:pt x="73" y="46"/>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1"/>
                  </a:lnTo>
                  <a:lnTo>
                    <a:pt x="34" y="0"/>
                  </a:lnTo>
                  <a:lnTo>
                    <a:pt x="13" y="3"/>
                  </a:lnTo>
                  <a:lnTo>
                    <a:pt x="0" y="5"/>
                  </a:lnTo>
                  <a:lnTo>
                    <a:pt x="0" y="5"/>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09" name="Freeform 65"/>
            <p:cNvSpPr>
              <a:spLocks/>
            </p:cNvSpPr>
            <p:nvPr/>
          </p:nvSpPr>
          <p:spPr bwMode="auto">
            <a:xfrm>
              <a:off x="5614" y="1380"/>
              <a:ext cx="182" cy="81"/>
            </a:xfrm>
            <a:custGeom>
              <a:avLst/>
              <a:gdLst/>
              <a:ahLst/>
              <a:cxnLst>
                <a:cxn ang="0">
                  <a:pos x="36" y="2"/>
                </a:cxn>
                <a:cxn ang="0">
                  <a:pos x="2" y="17"/>
                </a:cxn>
                <a:cxn ang="0">
                  <a:pos x="4" y="16"/>
                </a:cxn>
                <a:cxn ang="0">
                  <a:pos x="8" y="13"/>
                </a:cxn>
                <a:cxn ang="0">
                  <a:pos x="10" y="11"/>
                </a:cxn>
                <a:cxn ang="0">
                  <a:pos x="11" y="10"/>
                </a:cxn>
                <a:cxn ang="0">
                  <a:pos x="14" y="9"/>
                </a:cxn>
                <a:cxn ang="0">
                  <a:pos x="19" y="7"/>
                </a:cxn>
                <a:cxn ang="0">
                  <a:pos x="21" y="8"/>
                </a:cxn>
                <a:cxn ang="0">
                  <a:pos x="23" y="8"/>
                </a:cxn>
                <a:cxn ang="0">
                  <a:pos x="25" y="12"/>
                </a:cxn>
                <a:cxn ang="0">
                  <a:pos x="27" y="12"/>
                </a:cxn>
                <a:cxn ang="0">
                  <a:pos x="27" y="14"/>
                </a:cxn>
                <a:cxn ang="0">
                  <a:pos x="31" y="15"/>
                </a:cxn>
                <a:cxn ang="0">
                  <a:pos x="34" y="17"/>
                </a:cxn>
                <a:cxn ang="0">
                  <a:pos x="35" y="19"/>
                </a:cxn>
                <a:cxn ang="0">
                  <a:pos x="32" y="25"/>
                </a:cxn>
                <a:cxn ang="0">
                  <a:pos x="35" y="27"/>
                </a:cxn>
                <a:cxn ang="0">
                  <a:pos x="38" y="28"/>
                </a:cxn>
                <a:cxn ang="0">
                  <a:pos x="39" y="28"/>
                </a:cxn>
                <a:cxn ang="0">
                  <a:pos x="42" y="27"/>
                </a:cxn>
                <a:cxn ang="0">
                  <a:pos x="46" y="29"/>
                </a:cxn>
                <a:cxn ang="0">
                  <a:pos x="47" y="28"/>
                </a:cxn>
                <a:cxn ang="0">
                  <a:pos x="45" y="26"/>
                </a:cxn>
                <a:cxn ang="0">
                  <a:pos x="44" y="25"/>
                </a:cxn>
                <a:cxn ang="0">
                  <a:pos x="45" y="24"/>
                </a:cxn>
                <a:cxn ang="0">
                  <a:pos x="44" y="23"/>
                </a:cxn>
                <a:cxn ang="0">
                  <a:pos x="41" y="19"/>
                </a:cxn>
                <a:cxn ang="0">
                  <a:pos x="41" y="16"/>
                </a:cxn>
                <a:cxn ang="0">
                  <a:pos x="41" y="12"/>
                </a:cxn>
                <a:cxn ang="0">
                  <a:pos x="41" y="10"/>
                </a:cxn>
                <a:cxn ang="0">
                  <a:pos x="41" y="9"/>
                </a:cxn>
                <a:cxn ang="0">
                  <a:pos x="44" y="6"/>
                </a:cxn>
                <a:cxn ang="0">
                  <a:pos x="45" y="4"/>
                </a:cxn>
                <a:cxn ang="0">
                  <a:pos x="47" y="4"/>
                </a:cxn>
                <a:cxn ang="0">
                  <a:pos x="45" y="8"/>
                </a:cxn>
                <a:cxn ang="0">
                  <a:pos x="44" y="10"/>
                </a:cxn>
                <a:cxn ang="0">
                  <a:pos x="46" y="12"/>
                </a:cxn>
                <a:cxn ang="0">
                  <a:pos x="46" y="16"/>
                </a:cxn>
                <a:cxn ang="0">
                  <a:pos x="45" y="18"/>
                </a:cxn>
                <a:cxn ang="0">
                  <a:pos x="46" y="19"/>
                </a:cxn>
                <a:cxn ang="0">
                  <a:pos x="46" y="21"/>
                </a:cxn>
                <a:cxn ang="0">
                  <a:pos x="47" y="24"/>
                </a:cxn>
                <a:cxn ang="0">
                  <a:pos x="50" y="25"/>
                </a:cxn>
                <a:cxn ang="0">
                  <a:pos x="52" y="24"/>
                </a:cxn>
                <a:cxn ang="0">
                  <a:pos x="52" y="26"/>
                </a:cxn>
                <a:cxn ang="0">
                  <a:pos x="53" y="28"/>
                </a:cxn>
                <a:cxn ang="0">
                  <a:pos x="55" y="29"/>
                </a:cxn>
                <a:cxn ang="0">
                  <a:pos x="56" y="28"/>
                </a:cxn>
                <a:cxn ang="0">
                  <a:pos x="61" y="26"/>
                </a:cxn>
                <a:cxn ang="0">
                  <a:pos x="62" y="19"/>
                </a:cxn>
                <a:cxn ang="0">
                  <a:pos x="54" y="21"/>
                </a:cxn>
                <a:cxn ang="0">
                  <a:pos x="47" y="0"/>
                </a:cxn>
              </a:cxnLst>
              <a:rect l="0" t="0" r="r" b="b"/>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5" y="19"/>
                  </a:lnTo>
                  <a:lnTo>
                    <a:pt x="33" y="23"/>
                  </a:lnTo>
                  <a:lnTo>
                    <a:pt x="32" y="25"/>
                  </a:lnTo>
                  <a:lnTo>
                    <a:pt x="33" y="27"/>
                  </a:lnTo>
                  <a:lnTo>
                    <a:pt x="35" y="27"/>
                  </a:lnTo>
                  <a:lnTo>
                    <a:pt x="36" y="26"/>
                  </a:lnTo>
                  <a:lnTo>
                    <a:pt x="38" y="28"/>
                  </a:lnTo>
                  <a:lnTo>
                    <a:pt x="39" y="28"/>
                  </a:lnTo>
                  <a:lnTo>
                    <a:pt x="39" y="28"/>
                  </a:lnTo>
                  <a:lnTo>
                    <a:pt x="40" y="27"/>
                  </a:lnTo>
                  <a:lnTo>
                    <a:pt x="42" y="27"/>
                  </a:lnTo>
                  <a:lnTo>
                    <a:pt x="45" y="28"/>
                  </a:lnTo>
                  <a:lnTo>
                    <a:pt x="46" y="29"/>
                  </a:lnTo>
                  <a:lnTo>
                    <a:pt x="47" y="29"/>
                  </a:lnTo>
                  <a:lnTo>
                    <a:pt x="47" y="28"/>
                  </a:lnTo>
                  <a:lnTo>
                    <a:pt x="46" y="28"/>
                  </a:lnTo>
                  <a:lnTo>
                    <a:pt x="45" y="26"/>
                  </a:lnTo>
                  <a:lnTo>
                    <a:pt x="44" y="25"/>
                  </a:lnTo>
                  <a:lnTo>
                    <a:pt x="44" y="25"/>
                  </a:lnTo>
                  <a:lnTo>
                    <a:pt x="44" y="24"/>
                  </a:lnTo>
                  <a:lnTo>
                    <a:pt x="45" y="24"/>
                  </a:lnTo>
                  <a:lnTo>
                    <a:pt x="45" y="24"/>
                  </a:lnTo>
                  <a:lnTo>
                    <a:pt x="44" y="23"/>
                  </a:lnTo>
                  <a:lnTo>
                    <a:pt x="43" y="21"/>
                  </a:lnTo>
                  <a:lnTo>
                    <a:pt x="41" y="19"/>
                  </a:lnTo>
                  <a:lnTo>
                    <a:pt x="41" y="17"/>
                  </a:lnTo>
                  <a:lnTo>
                    <a:pt x="41" y="16"/>
                  </a:lnTo>
                  <a:lnTo>
                    <a:pt x="41" y="13"/>
                  </a:lnTo>
                  <a:lnTo>
                    <a:pt x="41" y="12"/>
                  </a:lnTo>
                  <a:lnTo>
                    <a:pt x="41" y="11"/>
                  </a:lnTo>
                  <a:lnTo>
                    <a:pt x="41" y="10"/>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3" y="28"/>
                  </a:lnTo>
                  <a:lnTo>
                    <a:pt x="54" y="29"/>
                  </a:lnTo>
                  <a:lnTo>
                    <a:pt x="55" y="29"/>
                  </a:lnTo>
                  <a:lnTo>
                    <a:pt x="55" y="29"/>
                  </a:lnTo>
                  <a:lnTo>
                    <a:pt x="56" y="28"/>
                  </a:lnTo>
                  <a:lnTo>
                    <a:pt x="61" y="27"/>
                  </a:lnTo>
                  <a:lnTo>
                    <a:pt x="61" y="26"/>
                  </a:lnTo>
                  <a:lnTo>
                    <a:pt x="61" y="25"/>
                  </a:lnTo>
                  <a:lnTo>
                    <a:pt x="62" y="19"/>
                  </a:lnTo>
                  <a:lnTo>
                    <a:pt x="62" y="19"/>
                  </a:lnTo>
                  <a:lnTo>
                    <a:pt x="54" y="21"/>
                  </a:lnTo>
                  <a:lnTo>
                    <a:pt x="47" y="0"/>
                  </a:lnTo>
                  <a:lnTo>
                    <a:pt x="47"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10" name="Freeform 66"/>
            <p:cNvSpPr>
              <a:spLocks/>
            </p:cNvSpPr>
            <p:nvPr/>
          </p:nvSpPr>
          <p:spPr bwMode="auto">
            <a:xfrm>
              <a:off x="5753" y="1371"/>
              <a:ext cx="43" cy="67"/>
            </a:xfrm>
            <a:custGeom>
              <a:avLst/>
              <a:gdLst/>
              <a:ahLst/>
              <a:cxnLst>
                <a:cxn ang="0">
                  <a:pos x="15" y="22"/>
                </a:cxn>
                <a:cxn ang="0">
                  <a:pos x="15" y="20"/>
                </a:cxn>
                <a:cxn ang="0">
                  <a:pos x="14" y="18"/>
                </a:cxn>
                <a:cxn ang="0">
                  <a:pos x="12" y="16"/>
                </a:cxn>
                <a:cxn ang="0">
                  <a:pos x="10" y="15"/>
                </a:cxn>
                <a:cxn ang="0">
                  <a:pos x="9" y="14"/>
                </a:cxn>
                <a:cxn ang="0">
                  <a:pos x="9" y="12"/>
                </a:cxn>
                <a:cxn ang="0">
                  <a:pos x="7" y="9"/>
                </a:cxn>
                <a:cxn ang="0">
                  <a:pos x="6" y="8"/>
                </a:cxn>
                <a:cxn ang="0">
                  <a:pos x="5" y="6"/>
                </a:cxn>
                <a:cxn ang="0">
                  <a:pos x="4" y="5"/>
                </a:cxn>
                <a:cxn ang="0">
                  <a:pos x="4" y="4"/>
                </a:cxn>
                <a:cxn ang="0">
                  <a:pos x="4" y="4"/>
                </a:cxn>
                <a:cxn ang="0">
                  <a:pos x="4" y="3"/>
                </a:cxn>
                <a:cxn ang="0">
                  <a:pos x="5" y="0"/>
                </a:cxn>
                <a:cxn ang="0">
                  <a:pos x="4" y="0"/>
                </a:cxn>
                <a:cxn ang="0">
                  <a:pos x="2" y="0"/>
                </a:cxn>
                <a:cxn ang="0">
                  <a:pos x="1" y="1"/>
                </a:cxn>
                <a:cxn ang="0">
                  <a:pos x="1" y="2"/>
                </a:cxn>
                <a:cxn ang="0">
                  <a:pos x="1" y="3"/>
                </a:cxn>
                <a:cxn ang="0">
                  <a:pos x="0" y="3"/>
                </a:cxn>
                <a:cxn ang="0">
                  <a:pos x="7" y="24"/>
                </a:cxn>
                <a:cxn ang="0">
                  <a:pos x="15" y="22"/>
                </a:cxn>
                <a:cxn ang="0">
                  <a:pos x="15" y="22"/>
                </a:cxn>
              </a:cxnLst>
              <a:rect l="0" t="0" r="r" b="b"/>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4"/>
                  </a:lnTo>
                  <a:lnTo>
                    <a:pt x="4" y="3"/>
                  </a:lnTo>
                  <a:lnTo>
                    <a:pt x="5" y="0"/>
                  </a:lnTo>
                  <a:lnTo>
                    <a:pt x="4" y="0"/>
                  </a:lnTo>
                  <a:lnTo>
                    <a:pt x="2" y="0"/>
                  </a:lnTo>
                  <a:lnTo>
                    <a:pt x="1" y="1"/>
                  </a:lnTo>
                  <a:lnTo>
                    <a:pt x="1" y="2"/>
                  </a:lnTo>
                  <a:lnTo>
                    <a:pt x="1" y="3"/>
                  </a:lnTo>
                  <a:lnTo>
                    <a:pt x="0" y="3"/>
                  </a:lnTo>
                  <a:lnTo>
                    <a:pt x="7" y="24"/>
                  </a:lnTo>
                  <a:lnTo>
                    <a:pt x="15" y="22"/>
                  </a:lnTo>
                  <a:lnTo>
                    <a:pt x="15" y="2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11" name="Freeform 67"/>
            <p:cNvSpPr>
              <a:spLocks/>
            </p:cNvSpPr>
            <p:nvPr/>
          </p:nvSpPr>
          <p:spPr bwMode="auto">
            <a:xfrm>
              <a:off x="5764" y="1293"/>
              <a:ext cx="56" cy="118"/>
            </a:xfrm>
            <a:custGeom>
              <a:avLst/>
              <a:gdLst/>
              <a:ahLst/>
              <a:cxnLst>
                <a:cxn ang="0">
                  <a:pos x="0" y="31"/>
                </a:cxn>
                <a:cxn ang="0">
                  <a:pos x="0" y="32"/>
                </a:cxn>
                <a:cxn ang="0">
                  <a:pos x="2" y="34"/>
                </a:cxn>
                <a:cxn ang="0">
                  <a:pos x="6" y="37"/>
                </a:cxn>
                <a:cxn ang="0">
                  <a:pos x="9" y="38"/>
                </a:cxn>
                <a:cxn ang="0">
                  <a:pos x="10" y="40"/>
                </a:cxn>
                <a:cxn ang="0">
                  <a:pos x="11" y="42"/>
                </a:cxn>
                <a:cxn ang="0">
                  <a:pos x="13" y="39"/>
                </a:cxn>
                <a:cxn ang="0">
                  <a:pos x="14" y="35"/>
                </a:cxn>
                <a:cxn ang="0">
                  <a:pos x="17" y="30"/>
                </a:cxn>
                <a:cxn ang="0">
                  <a:pos x="19" y="26"/>
                </a:cxn>
                <a:cxn ang="0">
                  <a:pos x="18" y="19"/>
                </a:cxn>
                <a:cxn ang="0">
                  <a:pos x="17" y="13"/>
                </a:cxn>
                <a:cxn ang="0">
                  <a:pos x="14" y="14"/>
                </a:cxn>
                <a:cxn ang="0">
                  <a:pos x="13" y="14"/>
                </a:cxn>
                <a:cxn ang="0">
                  <a:pos x="12" y="14"/>
                </a:cxn>
                <a:cxn ang="0">
                  <a:pos x="13" y="11"/>
                </a:cxn>
                <a:cxn ang="0">
                  <a:pos x="14" y="11"/>
                </a:cxn>
                <a:cxn ang="0">
                  <a:pos x="15" y="8"/>
                </a:cxn>
                <a:cxn ang="0">
                  <a:pos x="16" y="6"/>
                </a:cxn>
                <a:cxn ang="0">
                  <a:pos x="4" y="0"/>
                </a:cxn>
                <a:cxn ang="0">
                  <a:pos x="3" y="2"/>
                </a:cxn>
                <a:cxn ang="0">
                  <a:pos x="2" y="6"/>
                </a:cxn>
                <a:cxn ang="0">
                  <a:pos x="0" y="8"/>
                </a:cxn>
                <a:cxn ang="0">
                  <a:pos x="1" y="9"/>
                </a:cxn>
                <a:cxn ang="0">
                  <a:pos x="1" y="11"/>
                </a:cxn>
                <a:cxn ang="0">
                  <a:pos x="1" y="15"/>
                </a:cxn>
                <a:cxn ang="0">
                  <a:pos x="3" y="17"/>
                </a:cxn>
                <a:cxn ang="0">
                  <a:pos x="5" y="18"/>
                </a:cxn>
                <a:cxn ang="0">
                  <a:pos x="7" y="19"/>
                </a:cxn>
                <a:cxn ang="0">
                  <a:pos x="9" y="21"/>
                </a:cxn>
                <a:cxn ang="0">
                  <a:pos x="4" y="24"/>
                </a:cxn>
                <a:cxn ang="0">
                  <a:pos x="1" y="28"/>
                </a:cxn>
              </a:cxnLst>
              <a:rect l="0" t="0" r="r" b="b"/>
              <a:pathLst>
                <a:path w="19" h="42">
                  <a:moveTo>
                    <a:pt x="1" y="28"/>
                  </a:moveTo>
                  <a:lnTo>
                    <a:pt x="0" y="31"/>
                  </a:lnTo>
                  <a:lnTo>
                    <a:pt x="0" y="32"/>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3" y="14"/>
                  </a:lnTo>
                  <a:lnTo>
                    <a:pt x="13" y="14"/>
                  </a:lnTo>
                  <a:lnTo>
                    <a:pt x="12" y="14"/>
                  </a:lnTo>
                  <a:lnTo>
                    <a:pt x="12" y="13"/>
                  </a:lnTo>
                  <a:lnTo>
                    <a:pt x="13" y="11"/>
                  </a:lnTo>
                  <a:lnTo>
                    <a:pt x="14"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lnTo>
                    <a:pt x="1" y="28"/>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12" name="Freeform 68"/>
            <p:cNvSpPr>
              <a:spLocks/>
            </p:cNvSpPr>
            <p:nvPr/>
          </p:nvSpPr>
          <p:spPr bwMode="auto">
            <a:xfrm>
              <a:off x="5814" y="1240"/>
              <a:ext cx="67" cy="61"/>
            </a:xfrm>
            <a:custGeom>
              <a:avLst/>
              <a:gdLst/>
              <a:ahLst/>
              <a:cxnLst>
                <a:cxn ang="0">
                  <a:pos x="0" y="4"/>
                </a:cxn>
                <a:cxn ang="0">
                  <a:pos x="8" y="2"/>
                </a:cxn>
                <a:cxn ang="0">
                  <a:pos x="8" y="3"/>
                </a:cxn>
                <a:cxn ang="0">
                  <a:pos x="9" y="3"/>
                </a:cxn>
                <a:cxn ang="0">
                  <a:pos x="9" y="3"/>
                </a:cxn>
                <a:cxn ang="0">
                  <a:pos x="20" y="0"/>
                </a:cxn>
                <a:cxn ang="0">
                  <a:pos x="23" y="9"/>
                </a:cxn>
                <a:cxn ang="0">
                  <a:pos x="23" y="10"/>
                </a:cxn>
                <a:cxn ang="0">
                  <a:pos x="22" y="10"/>
                </a:cxn>
                <a:cxn ang="0">
                  <a:pos x="23" y="11"/>
                </a:cxn>
                <a:cxn ang="0">
                  <a:pos x="23" y="11"/>
                </a:cxn>
                <a:cxn ang="0">
                  <a:pos x="21" y="12"/>
                </a:cxn>
                <a:cxn ang="0">
                  <a:pos x="17" y="13"/>
                </a:cxn>
                <a:cxn ang="0">
                  <a:pos x="16" y="13"/>
                </a:cxn>
                <a:cxn ang="0">
                  <a:pos x="16" y="13"/>
                </a:cxn>
                <a:cxn ang="0">
                  <a:pos x="16" y="14"/>
                </a:cxn>
                <a:cxn ang="0">
                  <a:pos x="16" y="14"/>
                </a:cxn>
                <a:cxn ang="0">
                  <a:pos x="13" y="15"/>
                </a:cxn>
                <a:cxn ang="0">
                  <a:pos x="10" y="16"/>
                </a:cxn>
                <a:cxn ang="0">
                  <a:pos x="10" y="16"/>
                </a:cxn>
                <a:cxn ang="0">
                  <a:pos x="8" y="18"/>
                </a:cxn>
                <a:cxn ang="0">
                  <a:pos x="3" y="21"/>
                </a:cxn>
                <a:cxn ang="0">
                  <a:pos x="2" y="22"/>
                </a:cxn>
                <a:cxn ang="0">
                  <a:pos x="0" y="21"/>
                </a:cxn>
                <a:cxn ang="0">
                  <a:pos x="2" y="19"/>
                </a:cxn>
                <a:cxn ang="0">
                  <a:pos x="2" y="18"/>
                </a:cxn>
                <a:cxn ang="0">
                  <a:pos x="2" y="17"/>
                </a:cxn>
                <a:cxn ang="0">
                  <a:pos x="0" y="4"/>
                </a:cxn>
                <a:cxn ang="0">
                  <a:pos x="0" y="4"/>
                </a:cxn>
              </a:cxnLst>
              <a:rect l="0" t="0" r="r" b="b"/>
              <a:pathLst>
                <a:path w="23" h="22">
                  <a:moveTo>
                    <a:pt x="0" y="4"/>
                  </a:moveTo>
                  <a:lnTo>
                    <a:pt x="8" y="2"/>
                  </a:lnTo>
                  <a:lnTo>
                    <a:pt x="8" y="3"/>
                  </a:lnTo>
                  <a:lnTo>
                    <a:pt x="9" y="3"/>
                  </a:lnTo>
                  <a:lnTo>
                    <a:pt x="9" y="3"/>
                  </a:lnTo>
                  <a:lnTo>
                    <a:pt x="20" y="0"/>
                  </a:lnTo>
                  <a:lnTo>
                    <a:pt x="23" y="9"/>
                  </a:lnTo>
                  <a:lnTo>
                    <a:pt x="23" y="10"/>
                  </a:lnTo>
                  <a:lnTo>
                    <a:pt x="22" y="10"/>
                  </a:lnTo>
                  <a:lnTo>
                    <a:pt x="23" y="11"/>
                  </a:lnTo>
                  <a:lnTo>
                    <a:pt x="23" y="11"/>
                  </a:lnTo>
                  <a:lnTo>
                    <a:pt x="21" y="12"/>
                  </a:lnTo>
                  <a:lnTo>
                    <a:pt x="17" y="13"/>
                  </a:lnTo>
                  <a:lnTo>
                    <a:pt x="16" y="13"/>
                  </a:lnTo>
                  <a:lnTo>
                    <a:pt x="16" y="13"/>
                  </a:lnTo>
                  <a:lnTo>
                    <a:pt x="16" y="14"/>
                  </a:lnTo>
                  <a:lnTo>
                    <a:pt x="16" y="14"/>
                  </a:lnTo>
                  <a:lnTo>
                    <a:pt x="13" y="15"/>
                  </a:lnTo>
                  <a:lnTo>
                    <a:pt x="10" y="16"/>
                  </a:lnTo>
                  <a:lnTo>
                    <a:pt x="10" y="16"/>
                  </a:lnTo>
                  <a:lnTo>
                    <a:pt x="8" y="18"/>
                  </a:lnTo>
                  <a:lnTo>
                    <a:pt x="3" y="21"/>
                  </a:lnTo>
                  <a:lnTo>
                    <a:pt x="2" y="22"/>
                  </a:lnTo>
                  <a:lnTo>
                    <a:pt x="0" y="21"/>
                  </a:lnTo>
                  <a:lnTo>
                    <a:pt x="2" y="19"/>
                  </a:lnTo>
                  <a:lnTo>
                    <a:pt x="2" y="18"/>
                  </a:lnTo>
                  <a:lnTo>
                    <a:pt x="2" y="17"/>
                  </a:lnTo>
                  <a:lnTo>
                    <a:pt x="0" y="4"/>
                  </a:lnTo>
                  <a:lnTo>
                    <a:pt x="0" y="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13" name="Freeform 69"/>
            <p:cNvSpPr>
              <a:spLocks/>
            </p:cNvSpPr>
            <p:nvPr/>
          </p:nvSpPr>
          <p:spPr bwMode="auto">
            <a:xfrm>
              <a:off x="5811" y="1192"/>
              <a:ext cx="133" cy="65"/>
            </a:xfrm>
            <a:custGeom>
              <a:avLst/>
              <a:gdLst/>
              <a:ahLst/>
              <a:cxnLst>
                <a:cxn ang="0">
                  <a:pos x="10" y="7"/>
                </a:cxn>
                <a:cxn ang="0">
                  <a:pos x="24" y="3"/>
                </a:cxn>
                <a:cxn ang="0">
                  <a:pos x="25" y="3"/>
                </a:cxn>
                <a:cxn ang="0">
                  <a:pos x="25" y="2"/>
                </a:cxn>
                <a:cxn ang="0">
                  <a:pos x="27" y="0"/>
                </a:cxn>
                <a:cxn ang="0">
                  <a:pos x="29" y="0"/>
                </a:cxn>
                <a:cxn ang="0">
                  <a:pos x="31" y="3"/>
                </a:cxn>
                <a:cxn ang="0">
                  <a:pos x="32" y="5"/>
                </a:cxn>
                <a:cxn ang="0">
                  <a:pos x="30" y="7"/>
                </a:cxn>
                <a:cxn ang="0">
                  <a:pos x="29" y="10"/>
                </a:cxn>
                <a:cxn ang="0">
                  <a:pos x="33" y="10"/>
                </a:cxn>
                <a:cxn ang="0">
                  <a:pos x="36" y="15"/>
                </a:cxn>
                <a:cxn ang="0">
                  <a:pos x="41" y="16"/>
                </a:cxn>
                <a:cxn ang="0">
                  <a:pos x="43" y="14"/>
                </a:cxn>
                <a:cxn ang="0">
                  <a:pos x="42" y="12"/>
                </a:cxn>
                <a:cxn ang="0">
                  <a:pos x="40" y="10"/>
                </a:cxn>
                <a:cxn ang="0">
                  <a:pos x="42" y="11"/>
                </a:cxn>
                <a:cxn ang="0">
                  <a:pos x="45" y="16"/>
                </a:cxn>
                <a:cxn ang="0">
                  <a:pos x="44" y="17"/>
                </a:cxn>
                <a:cxn ang="0">
                  <a:pos x="40" y="19"/>
                </a:cxn>
                <a:cxn ang="0">
                  <a:pos x="37" y="21"/>
                </a:cxn>
                <a:cxn ang="0">
                  <a:pos x="37" y="20"/>
                </a:cxn>
                <a:cxn ang="0">
                  <a:pos x="36" y="18"/>
                </a:cxn>
                <a:cxn ang="0">
                  <a:pos x="34" y="22"/>
                </a:cxn>
                <a:cxn ang="0">
                  <a:pos x="32" y="22"/>
                </a:cxn>
                <a:cxn ang="0">
                  <a:pos x="32" y="21"/>
                </a:cxn>
                <a:cxn ang="0">
                  <a:pos x="30" y="20"/>
                </a:cxn>
                <a:cxn ang="0">
                  <a:pos x="28" y="19"/>
                </a:cxn>
                <a:cxn ang="0">
                  <a:pos x="27" y="17"/>
                </a:cxn>
                <a:cxn ang="0">
                  <a:pos x="21" y="17"/>
                </a:cxn>
                <a:cxn ang="0">
                  <a:pos x="10" y="20"/>
                </a:cxn>
                <a:cxn ang="0">
                  <a:pos x="9" y="19"/>
                </a:cxn>
                <a:cxn ang="0">
                  <a:pos x="0" y="21"/>
                </a:cxn>
                <a:cxn ang="0">
                  <a:pos x="0" y="9"/>
                </a:cxn>
              </a:cxnLst>
              <a:rect l="0" t="0" r="r" b="b"/>
              <a:pathLst>
                <a:path w="45" h="23">
                  <a:moveTo>
                    <a:pt x="0" y="9"/>
                  </a:moveTo>
                  <a:lnTo>
                    <a:pt x="10" y="7"/>
                  </a:lnTo>
                  <a:lnTo>
                    <a:pt x="24" y="4"/>
                  </a:lnTo>
                  <a:lnTo>
                    <a:pt x="24" y="3"/>
                  </a:lnTo>
                  <a:lnTo>
                    <a:pt x="25" y="3"/>
                  </a:lnTo>
                  <a:lnTo>
                    <a:pt x="25"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20"/>
                  </a:lnTo>
                  <a:lnTo>
                    <a:pt x="37" y="18"/>
                  </a:lnTo>
                  <a:lnTo>
                    <a:pt x="36" y="18"/>
                  </a:lnTo>
                  <a:lnTo>
                    <a:pt x="35" y="20"/>
                  </a:lnTo>
                  <a:lnTo>
                    <a:pt x="34" y="22"/>
                  </a:lnTo>
                  <a:lnTo>
                    <a:pt x="33" y="23"/>
                  </a:lnTo>
                  <a:lnTo>
                    <a:pt x="32" y="22"/>
                  </a:lnTo>
                  <a:lnTo>
                    <a:pt x="32" y="21"/>
                  </a:lnTo>
                  <a:lnTo>
                    <a:pt x="32" y="21"/>
                  </a:lnTo>
                  <a:lnTo>
                    <a:pt x="31" y="21"/>
                  </a:lnTo>
                  <a:lnTo>
                    <a:pt x="30" y="20"/>
                  </a:lnTo>
                  <a:lnTo>
                    <a:pt x="30" y="20"/>
                  </a:lnTo>
                  <a:lnTo>
                    <a:pt x="28" y="19"/>
                  </a:lnTo>
                  <a:lnTo>
                    <a:pt x="27" y="17"/>
                  </a:lnTo>
                  <a:lnTo>
                    <a:pt x="27" y="17"/>
                  </a:lnTo>
                  <a:lnTo>
                    <a:pt x="26" y="15"/>
                  </a:lnTo>
                  <a:lnTo>
                    <a:pt x="21" y="17"/>
                  </a:lnTo>
                  <a:lnTo>
                    <a:pt x="10" y="20"/>
                  </a:lnTo>
                  <a:lnTo>
                    <a:pt x="10" y="20"/>
                  </a:lnTo>
                  <a:lnTo>
                    <a:pt x="9" y="20"/>
                  </a:lnTo>
                  <a:lnTo>
                    <a:pt x="9" y="19"/>
                  </a:lnTo>
                  <a:lnTo>
                    <a:pt x="1" y="21"/>
                  </a:lnTo>
                  <a:lnTo>
                    <a:pt x="0" y="21"/>
                  </a:lnTo>
                  <a:lnTo>
                    <a:pt x="0" y="9"/>
                  </a:lnTo>
                  <a:lnTo>
                    <a:pt x="0" y="9"/>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14" name="Freeform 70"/>
            <p:cNvSpPr>
              <a:spLocks/>
            </p:cNvSpPr>
            <p:nvPr/>
          </p:nvSpPr>
          <p:spPr bwMode="auto">
            <a:xfrm>
              <a:off x="5873" y="1234"/>
              <a:ext cx="35" cy="37"/>
            </a:xfrm>
            <a:custGeom>
              <a:avLst/>
              <a:gdLst/>
              <a:ahLst/>
              <a:cxnLst>
                <a:cxn ang="0">
                  <a:pos x="0" y="2"/>
                </a:cxn>
                <a:cxn ang="0">
                  <a:pos x="3" y="11"/>
                </a:cxn>
                <a:cxn ang="0">
                  <a:pos x="3" y="12"/>
                </a:cxn>
                <a:cxn ang="0">
                  <a:pos x="2" y="12"/>
                </a:cxn>
                <a:cxn ang="0">
                  <a:pos x="3" y="13"/>
                </a:cxn>
                <a:cxn ang="0">
                  <a:pos x="3" y="13"/>
                </a:cxn>
                <a:cxn ang="0">
                  <a:pos x="3" y="13"/>
                </a:cxn>
                <a:cxn ang="0">
                  <a:pos x="6" y="12"/>
                </a:cxn>
                <a:cxn ang="0">
                  <a:pos x="7" y="11"/>
                </a:cxn>
                <a:cxn ang="0">
                  <a:pos x="7" y="10"/>
                </a:cxn>
                <a:cxn ang="0">
                  <a:pos x="7" y="9"/>
                </a:cxn>
                <a:cxn ang="0">
                  <a:pos x="7" y="7"/>
                </a:cxn>
                <a:cxn ang="0">
                  <a:pos x="8" y="6"/>
                </a:cxn>
                <a:cxn ang="0">
                  <a:pos x="8" y="7"/>
                </a:cxn>
                <a:cxn ang="0">
                  <a:pos x="8" y="8"/>
                </a:cxn>
                <a:cxn ang="0">
                  <a:pos x="8" y="10"/>
                </a:cxn>
                <a:cxn ang="0">
                  <a:pos x="9" y="10"/>
                </a:cxn>
                <a:cxn ang="0">
                  <a:pos x="9" y="10"/>
                </a:cxn>
                <a:cxn ang="0">
                  <a:pos x="9" y="9"/>
                </a:cxn>
                <a:cxn ang="0">
                  <a:pos x="10" y="9"/>
                </a:cxn>
                <a:cxn ang="0">
                  <a:pos x="11" y="8"/>
                </a:cxn>
                <a:cxn ang="0">
                  <a:pos x="12" y="8"/>
                </a:cxn>
                <a:cxn ang="0">
                  <a:pos x="12" y="8"/>
                </a:cxn>
                <a:cxn ang="0">
                  <a:pos x="11" y="7"/>
                </a:cxn>
                <a:cxn ang="0">
                  <a:pos x="11" y="6"/>
                </a:cxn>
                <a:cxn ang="0">
                  <a:pos x="11" y="6"/>
                </a:cxn>
                <a:cxn ang="0">
                  <a:pos x="10" y="6"/>
                </a:cxn>
                <a:cxn ang="0">
                  <a:pos x="9" y="5"/>
                </a:cxn>
                <a:cxn ang="0">
                  <a:pos x="9" y="5"/>
                </a:cxn>
                <a:cxn ang="0">
                  <a:pos x="7" y="4"/>
                </a:cxn>
                <a:cxn ang="0">
                  <a:pos x="6" y="2"/>
                </a:cxn>
                <a:cxn ang="0">
                  <a:pos x="6" y="2"/>
                </a:cxn>
                <a:cxn ang="0">
                  <a:pos x="5" y="0"/>
                </a:cxn>
                <a:cxn ang="0">
                  <a:pos x="0" y="2"/>
                </a:cxn>
                <a:cxn ang="0">
                  <a:pos x="0" y="2"/>
                </a:cxn>
              </a:cxnLst>
              <a:rect l="0" t="0" r="r" b="b"/>
              <a:pathLst>
                <a:path w="12" h="13">
                  <a:moveTo>
                    <a:pt x="0" y="2"/>
                  </a:moveTo>
                  <a:lnTo>
                    <a:pt x="3" y="11"/>
                  </a:lnTo>
                  <a:lnTo>
                    <a:pt x="3" y="12"/>
                  </a:lnTo>
                  <a:lnTo>
                    <a:pt x="2" y="12"/>
                  </a:lnTo>
                  <a:lnTo>
                    <a:pt x="3" y="13"/>
                  </a:lnTo>
                  <a:lnTo>
                    <a:pt x="3" y="13"/>
                  </a:lnTo>
                  <a:lnTo>
                    <a:pt x="3" y="13"/>
                  </a:lnTo>
                  <a:lnTo>
                    <a:pt x="6" y="12"/>
                  </a:lnTo>
                  <a:lnTo>
                    <a:pt x="7" y="11"/>
                  </a:lnTo>
                  <a:lnTo>
                    <a:pt x="7" y="10"/>
                  </a:lnTo>
                  <a:lnTo>
                    <a:pt x="7" y="9"/>
                  </a:lnTo>
                  <a:lnTo>
                    <a:pt x="7" y="7"/>
                  </a:lnTo>
                  <a:lnTo>
                    <a:pt x="8" y="6"/>
                  </a:lnTo>
                  <a:lnTo>
                    <a:pt x="8" y="7"/>
                  </a:lnTo>
                  <a:lnTo>
                    <a:pt x="8" y="8"/>
                  </a:lnTo>
                  <a:lnTo>
                    <a:pt x="8" y="10"/>
                  </a:lnTo>
                  <a:lnTo>
                    <a:pt x="9" y="10"/>
                  </a:lnTo>
                  <a:lnTo>
                    <a:pt x="9" y="10"/>
                  </a:lnTo>
                  <a:lnTo>
                    <a:pt x="9" y="9"/>
                  </a:lnTo>
                  <a:lnTo>
                    <a:pt x="10" y="9"/>
                  </a:lnTo>
                  <a:lnTo>
                    <a:pt x="11" y="8"/>
                  </a:lnTo>
                  <a:lnTo>
                    <a:pt x="12" y="8"/>
                  </a:lnTo>
                  <a:lnTo>
                    <a:pt x="12" y="8"/>
                  </a:lnTo>
                  <a:lnTo>
                    <a:pt x="11" y="7"/>
                  </a:lnTo>
                  <a:lnTo>
                    <a:pt x="11" y="6"/>
                  </a:lnTo>
                  <a:lnTo>
                    <a:pt x="11" y="6"/>
                  </a:lnTo>
                  <a:lnTo>
                    <a:pt x="10" y="6"/>
                  </a:lnTo>
                  <a:lnTo>
                    <a:pt x="9" y="5"/>
                  </a:lnTo>
                  <a:lnTo>
                    <a:pt x="9" y="5"/>
                  </a:lnTo>
                  <a:lnTo>
                    <a:pt x="7" y="4"/>
                  </a:lnTo>
                  <a:lnTo>
                    <a:pt x="6" y="2"/>
                  </a:lnTo>
                  <a:lnTo>
                    <a:pt x="6" y="2"/>
                  </a:lnTo>
                  <a:lnTo>
                    <a:pt x="5" y="0"/>
                  </a:lnTo>
                  <a:lnTo>
                    <a:pt x="0" y="2"/>
                  </a:lnTo>
                  <a:lnTo>
                    <a:pt x="0" y="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15" name="Freeform 71"/>
            <p:cNvSpPr>
              <a:spLocks/>
            </p:cNvSpPr>
            <p:nvPr/>
          </p:nvSpPr>
          <p:spPr bwMode="auto">
            <a:xfrm>
              <a:off x="5834" y="1081"/>
              <a:ext cx="62" cy="131"/>
            </a:xfrm>
            <a:custGeom>
              <a:avLst/>
              <a:gdLst/>
              <a:ahLst/>
              <a:cxnLst>
                <a:cxn ang="0">
                  <a:pos x="21" y="40"/>
                </a:cxn>
                <a:cxn ang="0">
                  <a:pos x="20" y="40"/>
                </a:cxn>
                <a:cxn ang="0">
                  <a:pos x="19" y="40"/>
                </a:cxn>
                <a:cxn ang="0">
                  <a:pos x="18" y="42"/>
                </a:cxn>
                <a:cxn ang="0">
                  <a:pos x="17" y="42"/>
                </a:cxn>
                <a:cxn ang="0">
                  <a:pos x="17" y="43"/>
                </a:cxn>
                <a:cxn ang="0">
                  <a:pos x="17" y="43"/>
                </a:cxn>
                <a:cxn ang="0">
                  <a:pos x="17" y="43"/>
                </a:cxn>
                <a:cxn ang="0">
                  <a:pos x="16" y="43"/>
                </a:cxn>
                <a:cxn ang="0">
                  <a:pos x="16" y="44"/>
                </a:cxn>
                <a:cxn ang="0">
                  <a:pos x="2" y="47"/>
                </a:cxn>
                <a:cxn ang="0">
                  <a:pos x="1" y="46"/>
                </a:cxn>
                <a:cxn ang="0">
                  <a:pos x="0" y="45"/>
                </a:cxn>
                <a:cxn ang="0">
                  <a:pos x="0" y="44"/>
                </a:cxn>
                <a:cxn ang="0">
                  <a:pos x="1" y="43"/>
                </a:cxn>
                <a:cxn ang="0">
                  <a:pos x="0" y="41"/>
                </a:cxn>
                <a:cxn ang="0">
                  <a:pos x="0" y="34"/>
                </a:cxn>
                <a:cxn ang="0">
                  <a:pos x="0" y="32"/>
                </a:cxn>
                <a:cxn ang="0">
                  <a:pos x="1" y="28"/>
                </a:cxn>
                <a:cxn ang="0">
                  <a:pos x="1" y="26"/>
                </a:cxn>
                <a:cxn ang="0">
                  <a:pos x="1" y="24"/>
                </a:cxn>
                <a:cxn ang="0">
                  <a:pos x="1" y="22"/>
                </a:cxn>
                <a:cxn ang="0">
                  <a:pos x="1" y="21"/>
                </a:cxn>
                <a:cxn ang="0">
                  <a:pos x="1" y="20"/>
                </a:cxn>
                <a:cxn ang="0">
                  <a:pos x="4" y="18"/>
                </a:cxn>
                <a:cxn ang="0">
                  <a:pos x="5" y="14"/>
                </a:cxn>
                <a:cxn ang="0">
                  <a:pos x="4" y="12"/>
                </a:cxn>
                <a:cxn ang="0">
                  <a:pos x="4" y="10"/>
                </a:cxn>
                <a:cxn ang="0">
                  <a:pos x="4" y="10"/>
                </a:cxn>
                <a:cxn ang="0">
                  <a:pos x="4" y="9"/>
                </a:cxn>
                <a:cxn ang="0">
                  <a:pos x="3" y="7"/>
                </a:cxn>
                <a:cxn ang="0">
                  <a:pos x="4" y="4"/>
                </a:cxn>
                <a:cxn ang="0">
                  <a:pos x="3" y="3"/>
                </a:cxn>
                <a:cxn ang="0">
                  <a:pos x="3" y="2"/>
                </a:cxn>
                <a:cxn ang="0">
                  <a:pos x="4" y="2"/>
                </a:cxn>
                <a:cxn ang="0">
                  <a:pos x="5" y="1"/>
                </a:cxn>
                <a:cxn ang="0">
                  <a:pos x="6" y="1"/>
                </a:cxn>
                <a:cxn ang="0">
                  <a:pos x="6" y="1"/>
                </a:cxn>
                <a:cxn ang="0">
                  <a:pos x="7" y="0"/>
                </a:cxn>
                <a:cxn ang="0">
                  <a:pos x="17" y="29"/>
                </a:cxn>
                <a:cxn ang="0">
                  <a:pos x="17" y="30"/>
                </a:cxn>
                <a:cxn ang="0">
                  <a:pos x="17" y="31"/>
                </a:cxn>
                <a:cxn ang="0">
                  <a:pos x="17" y="31"/>
                </a:cxn>
                <a:cxn ang="0">
                  <a:pos x="19" y="33"/>
                </a:cxn>
                <a:cxn ang="0">
                  <a:pos x="20" y="33"/>
                </a:cxn>
                <a:cxn ang="0">
                  <a:pos x="20" y="34"/>
                </a:cxn>
                <a:cxn ang="0">
                  <a:pos x="20" y="35"/>
                </a:cxn>
                <a:cxn ang="0">
                  <a:pos x="21" y="37"/>
                </a:cxn>
                <a:cxn ang="0">
                  <a:pos x="21" y="38"/>
                </a:cxn>
                <a:cxn ang="0">
                  <a:pos x="21" y="39"/>
                </a:cxn>
                <a:cxn ang="0">
                  <a:pos x="21" y="40"/>
                </a:cxn>
                <a:cxn ang="0">
                  <a:pos x="21" y="40"/>
                </a:cxn>
              </a:cxnLst>
              <a:rect l="0" t="0" r="r" b="b"/>
              <a:pathLst>
                <a:path w="21" h="47">
                  <a:moveTo>
                    <a:pt x="21" y="40"/>
                  </a:moveTo>
                  <a:lnTo>
                    <a:pt x="20" y="40"/>
                  </a:lnTo>
                  <a:lnTo>
                    <a:pt x="19" y="40"/>
                  </a:lnTo>
                  <a:lnTo>
                    <a:pt x="18" y="42"/>
                  </a:lnTo>
                  <a:lnTo>
                    <a:pt x="17" y="42"/>
                  </a:lnTo>
                  <a:lnTo>
                    <a:pt x="17" y="43"/>
                  </a:lnTo>
                  <a:lnTo>
                    <a:pt x="17" y="43"/>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10"/>
                  </a:lnTo>
                  <a:lnTo>
                    <a:pt x="4" y="9"/>
                  </a:lnTo>
                  <a:lnTo>
                    <a:pt x="3" y="7"/>
                  </a:lnTo>
                  <a:lnTo>
                    <a:pt x="4" y="4"/>
                  </a:lnTo>
                  <a:lnTo>
                    <a:pt x="3" y="3"/>
                  </a:lnTo>
                  <a:lnTo>
                    <a:pt x="3" y="2"/>
                  </a:lnTo>
                  <a:lnTo>
                    <a:pt x="4" y="2"/>
                  </a:lnTo>
                  <a:lnTo>
                    <a:pt x="5" y="1"/>
                  </a:lnTo>
                  <a:lnTo>
                    <a:pt x="6" y="1"/>
                  </a:lnTo>
                  <a:lnTo>
                    <a:pt x="6" y="1"/>
                  </a:lnTo>
                  <a:lnTo>
                    <a:pt x="7" y="0"/>
                  </a:lnTo>
                  <a:lnTo>
                    <a:pt x="17" y="29"/>
                  </a:lnTo>
                  <a:lnTo>
                    <a:pt x="17" y="30"/>
                  </a:lnTo>
                  <a:lnTo>
                    <a:pt x="17" y="31"/>
                  </a:lnTo>
                  <a:lnTo>
                    <a:pt x="17" y="31"/>
                  </a:lnTo>
                  <a:lnTo>
                    <a:pt x="19" y="33"/>
                  </a:lnTo>
                  <a:lnTo>
                    <a:pt x="20" y="33"/>
                  </a:lnTo>
                  <a:lnTo>
                    <a:pt x="20" y="34"/>
                  </a:lnTo>
                  <a:lnTo>
                    <a:pt x="20" y="35"/>
                  </a:lnTo>
                  <a:lnTo>
                    <a:pt x="21" y="37"/>
                  </a:lnTo>
                  <a:lnTo>
                    <a:pt x="21" y="38"/>
                  </a:lnTo>
                  <a:lnTo>
                    <a:pt x="21" y="39"/>
                  </a:lnTo>
                  <a:lnTo>
                    <a:pt x="21" y="40"/>
                  </a:lnTo>
                  <a:lnTo>
                    <a:pt x="21" y="4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16" name="Freeform 72"/>
            <p:cNvSpPr>
              <a:spLocks/>
            </p:cNvSpPr>
            <p:nvPr/>
          </p:nvSpPr>
          <p:spPr bwMode="auto">
            <a:xfrm>
              <a:off x="5855" y="963"/>
              <a:ext cx="144" cy="221"/>
            </a:xfrm>
            <a:custGeom>
              <a:avLst/>
              <a:gdLst/>
              <a:ahLst/>
              <a:cxnLst>
                <a:cxn ang="0">
                  <a:pos x="10" y="71"/>
                </a:cxn>
                <a:cxn ang="0">
                  <a:pos x="10" y="73"/>
                </a:cxn>
                <a:cxn ang="0">
                  <a:pos x="12" y="75"/>
                </a:cxn>
                <a:cxn ang="0">
                  <a:pos x="13" y="76"/>
                </a:cxn>
                <a:cxn ang="0">
                  <a:pos x="14" y="79"/>
                </a:cxn>
                <a:cxn ang="0">
                  <a:pos x="15" y="77"/>
                </a:cxn>
                <a:cxn ang="0">
                  <a:pos x="16" y="73"/>
                </a:cxn>
                <a:cxn ang="0">
                  <a:pos x="18" y="68"/>
                </a:cxn>
                <a:cxn ang="0">
                  <a:pos x="18" y="67"/>
                </a:cxn>
                <a:cxn ang="0">
                  <a:pos x="20" y="63"/>
                </a:cxn>
                <a:cxn ang="0">
                  <a:pos x="21" y="64"/>
                </a:cxn>
                <a:cxn ang="0">
                  <a:pos x="22" y="64"/>
                </a:cxn>
                <a:cxn ang="0">
                  <a:pos x="22" y="62"/>
                </a:cxn>
                <a:cxn ang="0">
                  <a:pos x="26" y="61"/>
                </a:cxn>
                <a:cxn ang="0">
                  <a:pos x="26" y="59"/>
                </a:cxn>
                <a:cxn ang="0">
                  <a:pos x="28" y="58"/>
                </a:cxn>
                <a:cxn ang="0">
                  <a:pos x="29" y="56"/>
                </a:cxn>
                <a:cxn ang="0">
                  <a:pos x="31" y="52"/>
                </a:cxn>
                <a:cxn ang="0">
                  <a:pos x="31" y="51"/>
                </a:cxn>
                <a:cxn ang="0">
                  <a:pos x="34" y="51"/>
                </a:cxn>
                <a:cxn ang="0">
                  <a:pos x="35" y="49"/>
                </a:cxn>
                <a:cxn ang="0">
                  <a:pos x="37" y="47"/>
                </a:cxn>
                <a:cxn ang="0">
                  <a:pos x="40" y="48"/>
                </a:cxn>
                <a:cxn ang="0">
                  <a:pos x="43" y="44"/>
                </a:cxn>
                <a:cxn ang="0">
                  <a:pos x="46" y="41"/>
                </a:cxn>
                <a:cxn ang="0">
                  <a:pos x="48" y="40"/>
                </a:cxn>
                <a:cxn ang="0">
                  <a:pos x="49" y="38"/>
                </a:cxn>
                <a:cxn ang="0">
                  <a:pos x="48" y="37"/>
                </a:cxn>
                <a:cxn ang="0">
                  <a:pos x="47" y="36"/>
                </a:cxn>
                <a:cxn ang="0">
                  <a:pos x="48" y="35"/>
                </a:cxn>
                <a:cxn ang="0">
                  <a:pos x="47" y="32"/>
                </a:cxn>
                <a:cxn ang="0">
                  <a:pos x="45" y="31"/>
                </a:cxn>
                <a:cxn ang="0">
                  <a:pos x="43" y="32"/>
                </a:cxn>
                <a:cxn ang="0">
                  <a:pos x="41" y="28"/>
                </a:cxn>
                <a:cxn ang="0">
                  <a:pos x="41" y="26"/>
                </a:cxn>
                <a:cxn ang="0">
                  <a:pos x="40" y="26"/>
                </a:cxn>
                <a:cxn ang="0">
                  <a:pos x="38" y="26"/>
                </a:cxn>
                <a:cxn ang="0">
                  <a:pos x="36" y="25"/>
                </a:cxn>
                <a:cxn ang="0">
                  <a:pos x="35" y="22"/>
                </a:cxn>
                <a:cxn ang="0">
                  <a:pos x="24" y="0"/>
                </a:cxn>
                <a:cxn ang="0">
                  <a:pos x="22" y="0"/>
                </a:cxn>
                <a:cxn ang="0">
                  <a:pos x="21" y="2"/>
                </a:cxn>
                <a:cxn ang="0">
                  <a:pos x="18" y="2"/>
                </a:cxn>
                <a:cxn ang="0">
                  <a:pos x="15" y="5"/>
                </a:cxn>
                <a:cxn ang="0">
                  <a:pos x="14" y="2"/>
                </a:cxn>
                <a:cxn ang="0">
                  <a:pos x="13" y="1"/>
                </a:cxn>
                <a:cxn ang="0">
                  <a:pos x="6" y="16"/>
                </a:cxn>
                <a:cxn ang="0">
                  <a:pos x="7" y="19"/>
                </a:cxn>
                <a:cxn ang="0">
                  <a:pos x="7" y="22"/>
                </a:cxn>
                <a:cxn ang="0">
                  <a:pos x="5" y="24"/>
                </a:cxn>
                <a:cxn ang="0">
                  <a:pos x="6" y="32"/>
                </a:cxn>
                <a:cxn ang="0">
                  <a:pos x="4" y="36"/>
                </a:cxn>
                <a:cxn ang="0">
                  <a:pos x="4" y="39"/>
                </a:cxn>
                <a:cxn ang="0">
                  <a:pos x="3" y="40"/>
                </a:cxn>
                <a:cxn ang="0">
                  <a:pos x="3" y="42"/>
                </a:cxn>
                <a:cxn ang="0">
                  <a:pos x="1" y="41"/>
                </a:cxn>
                <a:cxn ang="0">
                  <a:pos x="0" y="42"/>
                </a:cxn>
              </a:cxnLst>
              <a:rect l="0" t="0" r="r" b="b"/>
              <a:pathLst>
                <a:path w="49" h="79">
                  <a:moveTo>
                    <a:pt x="0" y="42"/>
                  </a:moveTo>
                  <a:lnTo>
                    <a:pt x="10" y="71"/>
                  </a:lnTo>
                  <a:lnTo>
                    <a:pt x="10" y="72"/>
                  </a:lnTo>
                  <a:lnTo>
                    <a:pt x="10" y="73"/>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8" y="37"/>
                  </a:lnTo>
                  <a:lnTo>
                    <a:pt x="47" y="36"/>
                  </a:lnTo>
                  <a:lnTo>
                    <a:pt x="48" y="35"/>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1" y="26"/>
                  </a:lnTo>
                  <a:lnTo>
                    <a:pt x="40"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lnTo>
                    <a:pt x="0" y="42"/>
                  </a:lnTo>
                  <a:close/>
                </a:path>
              </a:pathLst>
            </a:custGeom>
            <a:solidFill>
              <a:srgbClr val="6987EB"/>
            </a:solidFill>
            <a:ln w="12700" cmpd="sng">
              <a:solidFill>
                <a:schemeClr val="tx1"/>
              </a:solidFill>
              <a:prstDash val="solid"/>
              <a:round/>
              <a:headEnd/>
              <a:tailEnd/>
            </a:ln>
          </p:spPr>
          <p:txBody>
            <a:bodyPr/>
            <a:lstStyle/>
            <a:p>
              <a:endParaRPr lang="ar-SA"/>
            </a:p>
          </p:txBody>
        </p:sp>
        <p:grpSp>
          <p:nvGrpSpPr>
            <p:cNvPr id="6" name="Group 73"/>
            <p:cNvGrpSpPr>
              <a:grpSpLocks/>
            </p:cNvGrpSpPr>
            <p:nvPr/>
          </p:nvGrpSpPr>
          <p:grpSpPr bwMode="auto">
            <a:xfrm>
              <a:off x="4245" y="1955"/>
              <a:ext cx="349" cy="213"/>
              <a:chOff x="1991" y="3321"/>
              <a:chExt cx="361" cy="231"/>
            </a:xfrm>
          </p:grpSpPr>
          <p:sp>
            <p:nvSpPr>
              <p:cNvPr id="364618" name="Freeform 74"/>
              <p:cNvSpPr>
                <a:spLocks/>
              </p:cNvSpPr>
              <p:nvPr/>
            </p:nvSpPr>
            <p:spPr bwMode="auto">
              <a:xfrm>
                <a:off x="2274" y="3459"/>
                <a:ext cx="78" cy="93"/>
              </a:xfrm>
              <a:custGeom>
                <a:avLst/>
                <a:gdLst/>
                <a:ahLst/>
                <a:cxnLst>
                  <a:cxn ang="0">
                    <a:pos x="0" y="7"/>
                  </a:cxn>
                  <a:cxn ang="0">
                    <a:pos x="1" y="13"/>
                  </a:cxn>
                  <a:cxn ang="0">
                    <a:pos x="1" y="16"/>
                  </a:cxn>
                  <a:cxn ang="0">
                    <a:pos x="6" y="19"/>
                  </a:cxn>
                  <a:cxn ang="0">
                    <a:pos x="8" y="16"/>
                  </a:cxn>
                  <a:cxn ang="0">
                    <a:pos x="16" y="11"/>
                  </a:cxn>
                  <a:cxn ang="0">
                    <a:pos x="13" y="5"/>
                  </a:cxn>
                  <a:cxn ang="0">
                    <a:pos x="3" y="0"/>
                  </a:cxn>
                  <a:cxn ang="0">
                    <a:pos x="3" y="5"/>
                  </a:cxn>
                  <a:cxn ang="0">
                    <a:pos x="0" y="7"/>
                  </a:cxn>
                  <a:cxn ang="0">
                    <a:pos x="0" y="7"/>
                  </a:cxn>
                </a:cxnLst>
                <a:rect l="0" t="0" r="r" b="b"/>
                <a:pathLst>
                  <a:path w="16" h="19">
                    <a:moveTo>
                      <a:pt x="0" y="7"/>
                    </a:moveTo>
                    <a:lnTo>
                      <a:pt x="1" y="13"/>
                    </a:lnTo>
                    <a:lnTo>
                      <a:pt x="1" y="16"/>
                    </a:lnTo>
                    <a:lnTo>
                      <a:pt x="6" y="19"/>
                    </a:lnTo>
                    <a:lnTo>
                      <a:pt x="8" y="16"/>
                    </a:lnTo>
                    <a:lnTo>
                      <a:pt x="16" y="11"/>
                    </a:lnTo>
                    <a:lnTo>
                      <a:pt x="13" y="5"/>
                    </a:lnTo>
                    <a:lnTo>
                      <a:pt x="3" y="0"/>
                    </a:lnTo>
                    <a:lnTo>
                      <a:pt x="3" y="5"/>
                    </a:lnTo>
                    <a:lnTo>
                      <a:pt x="0" y="7"/>
                    </a:lnTo>
                    <a:lnTo>
                      <a:pt x="0" y="7"/>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19" name="Freeform 75"/>
              <p:cNvSpPr>
                <a:spLocks/>
              </p:cNvSpPr>
              <p:nvPr/>
            </p:nvSpPr>
            <p:spPr bwMode="auto">
              <a:xfrm>
                <a:off x="2235" y="3409"/>
                <a:ext cx="44" cy="29"/>
              </a:xfrm>
              <a:custGeom>
                <a:avLst/>
                <a:gdLst/>
                <a:ahLst/>
                <a:cxnLst>
                  <a:cxn ang="0">
                    <a:pos x="3" y="6"/>
                  </a:cxn>
                  <a:cxn ang="0">
                    <a:pos x="8" y="6"/>
                  </a:cxn>
                  <a:cxn ang="0">
                    <a:pos x="9" y="3"/>
                  </a:cxn>
                  <a:cxn ang="0">
                    <a:pos x="5" y="2"/>
                  </a:cxn>
                  <a:cxn ang="0">
                    <a:pos x="3" y="2"/>
                  </a:cxn>
                  <a:cxn ang="0">
                    <a:pos x="2" y="0"/>
                  </a:cxn>
                  <a:cxn ang="0">
                    <a:pos x="0" y="2"/>
                  </a:cxn>
                  <a:cxn ang="0">
                    <a:pos x="2" y="5"/>
                  </a:cxn>
                  <a:cxn ang="0">
                    <a:pos x="3" y="6"/>
                  </a:cxn>
                  <a:cxn ang="0">
                    <a:pos x="3" y="6"/>
                  </a:cxn>
                </a:cxnLst>
                <a:rect l="0" t="0" r="r" b="b"/>
                <a:pathLst>
                  <a:path w="9" h="6">
                    <a:moveTo>
                      <a:pt x="3" y="6"/>
                    </a:moveTo>
                    <a:lnTo>
                      <a:pt x="8" y="6"/>
                    </a:lnTo>
                    <a:lnTo>
                      <a:pt x="9" y="3"/>
                    </a:lnTo>
                    <a:lnTo>
                      <a:pt x="5" y="2"/>
                    </a:lnTo>
                    <a:lnTo>
                      <a:pt x="3" y="2"/>
                    </a:lnTo>
                    <a:lnTo>
                      <a:pt x="2" y="0"/>
                    </a:lnTo>
                    <a:lnTo>
                      <a:pt x="0" y="2"/>
                    </a:lnTo>
                    <a:lnTo>
                      <a:pt x="2" y="5"/>
                    </a:lnTo>
                    <a:lnTo>
                      <a:pt x="3" y="6"/>
                    </a:lnTo>
                    <a:lnTo>
                      <a:pt x="3" y="6"/>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0" name="Freeform 76"/>
              <p:cNvSpPr>
                <a:spLocks/>
              </p:cNvSpPr>
              <p:nvPr/>
            </p:nvSpPr>
            <p:spPr bwMode="auto">
              <a:xfrm>
                <a:off x="2225" y="3438"/>
                <a:ext cx="20" cy="10"/>
              </a:xfrm>
              <a:custGeom>
                <a:avLst/>
                <a:gdLst/>
                <a:ahLst/>
                <a:cxnLst>
                  <a:cxn ang="0">
                    <a:pos x="0" y="2"/>
                  </a:cxn>
                  <a:cxn ang="0">
                    <a:pos x="4" y="0"/>
                  </a:cxn>
                  <a:cxn ang="0">
                    <a:pos x="4" y="2"/>
                  </a:cxn>
                  <a:cxn ang="0">
                    <a:pos x="0" y="2"/>
                  </a:cxn>
                  <a:cxn ang="0">
                    <a:pos x="0" y="2"/>
                  </a:cxn>
                </a:cxnLst>
                <a:rect l="0" t="0" r="r" b="b"/>
                <a:pathLst>
                  <a:path w="4" h="2">
                    <a:moveTo>
                      <a:pt x="0" y="2"/>
                    </a:moveTo>
                    <a:lnTo>
                      <a:pt x="4" y="0"/>
                    </a:lnTo>
                    <a:lnTo>
                      <a:pt x="4" y="2"/>
                    </a:lnTo>
                    <a:lnTo>
                      <a:pt x="0" y="2"/>
                    </a:lnTo>
                    <a:lnTo>
                      <a:pt x="0" y="2"/>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1" name="Freeform 77"/>
              <p:cNvSpPr>
                <a:spLocks/>
              </p:cNvSpPr>
              <p:nvPr/>
            </p:nvSpPr>
            <p:spPr bwMode="auto">
              <a:xfrm>
                <a:off x="2211" y="3419"/>
                <a:ext cx="19" cy="14"/>
              </a:xfrm>
              <a:custGeom>
                <a:avLst/>
                <a:gdLst/>
                <a:ahLst/>
                <a:cxnLst>
                  <a:cxn ang="0">
                    <a:pos x="2" y="0"/>
                  </a:cxn>
                  <a:cxn ang="0">
                    <a:pos x="2" y="0"/>
                  </a:cxn>
                  <a:cxn ang="0">
                    <a:pos x="3" y="0"/>
                  </a:cxn>
                  <a:cxn ang="0">
                    <a:pos x="3" y="0"/>
                  </a:cxn>
                  <a:cxn ang="0">
                    <a:pos x="3" y="0"/>
                  </a:cxn>
                  <a:cxn ang="0">
                    <a:pos x="3" y="1"/>
                  </a:cxn>
                  <a:cxn ang="0">
                    <a:pos x="3" y="1"/>
                  </a:cxn>
                  <a:cxn ang="0">
                    <a:pos x="3" y="1"/>
                  </a:cxn>
                  <a:cxn ang="0">
                    <a:pos x="4" y="1"/>
                  </a:cxn>
                  <a:cxn ang="0">
                    <a:pos x="3" y="2"/>
                  </a:cxn>
                  <a:cxn ang="0">
                    <a:pos x="3" y="2"/>
                  </a:cxn>
                  <a:cxn ang="0">
                    <a:pos x="3" y="2"/>
                  </a:cxn>
                  <a:cxn ang="0">
                    <a:pos x="3" y="3"/>
                  </a:cxn>
                  <a:cxn ang="0">
                    <a:pos x="3" y="3"/>
                  </a:cxn>
                  <a:cxn ang="0">
                    <a:pos x="3" y="3"/>
                  </a:cxn>
                  <a:cxn ang="0">
                    <a:pos x="2" y="3"/>
                  </a:cxn>
                  <a:cxn ang="0">
                    <a:pos x="2" y="3"/>
                  </a:cxn>
                  <a:cxn ang="0">
                    <a:pos x="2" y="3"/>
                  </a:cxn>
                  <a:cxn ang="0">
                    <a:pos x="1" y="3"/>
                  </a:cxn>
                  <a:cxn ang="0">
                    <a:pos x="1" y="3"/>
                  </a:cxn>
                  <a:cxn ang="0">
                    <a:pos x="1" y="3"/>
                  </a:cxn>
                  <a:cxn ang="0">
                    <a:pos x="1" y="2"/>
                  </a:cxn>
                  <a:cxn ang="0">
                    <a:pos x="0" y="2"/>
                  </a:cxn>
                  <a:cxn ang="0">
                    <a:pos x="0" y="2"/>
                  </a:cxn>
                  <a:cxn ang="0">
                    <a:pos x="0" y="1"/>
                  </a:cxn>
                  <a:cxn ang="0">
                    <a:pos x="0" y="1"/>
                  </a:cxn>
                  <a:cxn ang="0">
                    <a:pos x="0" y="1"/>
                  </a:cxn>
                  <a:cxn ang="0">
                    <a:pos x="1" y="1"/>
                  </a:cxn>
                  <a:cxn ang="0">
                    <a:pos x="1" y="0"/>
                  </a:cxn>
                  <a:cxn ang="0">
                    <a:pos x="1" y="0"/>
                  </a:cxn>
                  <a:cxn ang="0">
                    <a:pos x="1" y="0"/>
                  </a:cxn>
                  <a:cxn ang="0">
                    <a:pos x="2" y="0"/>
                  </a:cxn>
                  <a:cxn ang="0">
                    <a:pos x="2" y="0"/>
                  </a:cxn>
                  <a:cxn ang="0">
                    <a:pos x="2" y="0"/>
                  </a:cxn>
                </a:cxnLst>
                <a:rect l="0" t="0" r="r" b="b"/>
                <a:pathLst>
                  <a:path w="4" h="3">
                    <a:moveTo>
                      <a:pt x="2" y="0"/>
                    </a:moveTo>
                    <a:lnTo>
                      <a:pt x="2" y="0"/>
                    </a:lnTo>
                    <a:lnTo>
                      <a:pt x="3" y="0"/>
                    </a:lnTo>
                    <a:lnTo>
                      <a:pt x="3" y="0"/>
                    </a:lnTo>
                    <a:lnTo>
                      <a:pt x="3" y="0"/>
                    </a:lnTo>
                    <a:lnTo>
                      <a:pt x="3" y="1"/>
                    </a:lnTo>
                    <a:lnTo>
                      <a:pt x="3" y="1"/>
                    </a:lnTo>
                    <a:lnTo>
                      <a:pt x="3" y="1"/>
                    </a:lnTo>
                    <a:lnTo>
                      <a:pt x="4" y="1"/>
                    </a:lnTo>
                    <a:lnTo>
                      <a:pt x="3" y="2"/>
                    </a:lnTo>
                    <a:lnTo>
                      <a:pt x="3" y="2"/>
                    </a:lnTo>
                    <a:lnTo>
                      <a:pt x="3" y="2"/>
                    </a:lnTo>
                    <a:lnTo>
                      <a:pt x="3" y="3"/>
                    </a:lnTo>
                    <a:lnTo>
                      <a:pt x="3" y="3"/>
                    </a:lnTo>
                    <a:lnTo>
                      <a:pt x="3" y="3"/>
                    </a:lnTo>
                    <a:lnTo>
                      <a:pt x="2" y="3"/>
                    </a:lnTo>
                    <a:lnTo>
                      <a:pt x="2" y="3"/>
                    </a:lnTo>
                    <a:lnTo>
                      <a:pt x="2" y="3"/>
                    </a:lnTo>
                    <a:lnTo>
                      <a:pt x="1" y="3"/>
                    </a:lnTo>
                    <a:lnTo>
                      <a:pt x="1" y="3"/>
                    </a:lnTo>
                    <a:lnTo>
                      <a:pt x="1" y="3"/>
                    </a:lnTo>
                    <a:lnTo>
                      <a:pt x="1" y="2"/>
                    </a:lnTo>
                    <a:lnTo>
                      <a:pt x="0" y="2"/>
                    </a:lnTo>
                    <a:lnTo>
                      <a:pt x="0" y="2"/>
                    </a:lnTo>
                    <a:lnTo>
                      <a:pt x="0" y="1"/>
                    </a:lnTo>
                    <a:lnTo>
                      <a:pt x="0" y="1"/>
                    </a:lnTo>
                    <a:lnTo>
                      <a:pt x="0" y="1"/>
                    </a:lnTo>
                    <a:lnTo>
                      <a:pt x="1" y="1"/>
                    </a:lnTo>
                    <a:lnTo>
                      <a:pt x="1" y="0"/>
                    </a:lnTo>
                    <a:lnTo>
                      <a:pt x="1" y="0"/>
                    </a:lnTo>
                    <a:lnTo>
                      <a:pt x="1" y="0"/>
                    </a:lnTo>
                    <a:lnTo>
                      <a:pt x="2" y="0"/>
                    </a:lnTo>
                    <a:lnTo>
                      <a:pt x="2" y="0"/>
                    </a:lnTo>
                    <a:lnTo>
                      <a:pt x="2" y="0"/>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2" name="Freeform 78"/>
              <p:cNvSpPr>
                <a:spLocks/>
              </p:cNvSpPr>
              <p:nvPr/>
            </p:nvSpPr>
            <p:spPr bwMode="auto">
              <a:xfrm>
                <a:off x="2186" y="3394"/>
                <a:ext cx="39" cy="15"/>
              </a:xfrm>
              <a:custGeom>
                <a:avLst/>
                <a:gdLst/>
                <a:ahLst/>
                <a:cxnLst>
                  <a:cxn ang="0">
                    <a:pos x="0" y="3"/>
                  </a:cxn>
                  <a:cxn ang="0">
                    <a:pos x="7" y="3"/>
                  </a:cxn>
                  <a:cxn ang="0">
                    <a:pos x="8" y="0"/>
                  </a:cxn>
                  <a:cxn ang="0">
                    <a:pos x="2" y="0"/>
                  </a:cxn>
                  <a:cxn ang="0">
                    <a:pos x="0" y="3"/>
                  </a:cxn>
                  <a:cxn ang="0">
                    <a:pos x="0" y="3"/>
                  </a:cxn>
                </a:cxnLst>
                <a:rect l="0" t="0" r="r" b="b"/>
                <a:pathLst>
                  <a:path w="8" h="3">
                    <a:moveTo>
                      <a:pt x="0" y="3"/>
                    </a:moveTo>
                    <a:lnTo>
                      <a:pt x="7" y="3"/>
                    </a:lnTo>
                    <a:lnTo>
                      <a:pt x="8" y="0"/>
                    </a:lnTo>
                    <a:lnTo>
                      <a:pt x="2" y="0"/>
                    </a:lnTo>
                    <a:lnTo>
                      <a:pt x="0" y="3"/>
                    </a:lnTo>
                    <a:lnTo>
                      <a:pt x="0" y="3"/>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3" name="Freeform 79"/>
              <p:cNvSpPr>
                <a:spLocks/>
              </p:cNvSpPr>
              <p:nvPr/>
            </p:nvSpPr>
            <p:spPr bwMode="auto">
              <a:xfrm>
                <a:off x="2026" y="3321"/>
                <a:ext cx="38" cy="24"/>
              </a:xfrm>
              <a:custGeom>
                <a:avLst/>
                <a:gdLst/>
                <a:ahLst/>
                <a:cxnLst>
                  <a:cxn ang="0">
                    <a:pos x="0" y="4"/>
                  </a:cxn>
                  <a:cxn ang="0">
                    <a:pos x="3" y="5"/>
                  </a:cxn>
                  <a:cxn ang="0">
                    <a:pos x="6" y="5"/>
                  </a:cxn>
                  <a:cxn ang="0">
                    <a:pos x="8" y="2"/>
                  </a:cxn>
                  <a:cxn ang="0">
                    <a:pos x="5" y="0"/>
                  </a:cxn>
                  <a:cxn ang="0">
                    <a:pos x="1" y="2"/>
                  </a:cxn>
                  <a:cxn ang="0">
                    <a:pos x="0" y="4"/>
                  </a:cxn>
                  <a:cxn ang="0">
                    <a:pos x="0" y="4"/>
                  </a:cxn>
                </a:cxnLst>
                <a:rect l="0" t="0" r="r" b="b"/>
                <a:pathLst>
                  <a:path w="8" h="5">
                    <a:moveTo>
                      <a:pt x="0" y="4"/>
                    </a:moveTo>
                    <a:lnTo>
                      <a:pt x="3" y="5"/>
                    </a:lnTo>
                    <a:lnTo>
                      <a:pt x="6" y="5"/>
                    </a:lnTo>
                    <a:lnTo>
                      <a:pt x="8" y="2"/>
                    </a:lnTo>
                    <a:lnTo>
                      <a:pt x="5" y="0"/>
                    </a:lnTo>
                    <a:lnTo>
                      <a:pt x="1" y="2"/>
                    </a:lnTo>
                    <a:lnTo>
                      <a:pt x="0" y="4"/>
                    </a:lnTo>
                    <a:lnTo>
                      <a:pt x="0" y="4"/>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4" name="Freeform 80"/>
              <p:cNvSpPr>
                <a:spLocks/>
              </p:cNvSpPr>
              <p:nvPr/>
            </p:nvSpPr>
            <p:spPr bwMode="auto">
              <a:xfrm>
                <a:off x="1991" y="3321"/>
                <a:ext cx="20" cy="24"/>
              </a:xfrm>
              <a:custGeom>
                <a:avLst/>
                <a:gdLst/>
                <a:ahLst/>
                <a:cxnLst>
                  <a:cxn ang="0">
                    <a:pos x="0" y="5"/>
                  </a:cxn>
                  <a:cxn ang="0">
                    <a:pos x="4" y="2"/>
                  </a:cxn>
                  <a:cxn ang="0">
                    <a:pos x="4" y="0"/>
                  </a:cxn>
                  <a:cxn ang="0">
                    <a:pos x="0" y="4"/>
                  </a:cxn>
                  <a:cxn ang="0">
                    <a:pos x="0" y="5"/>
                  </a:cxn>
                  <a:cxn ang="0">
                    <a:pos x="0" y="5"/>
                  </a:cxn>
                </a:cxnLst>
                <a:rect l="0" t="0" r="r" b="b"/>
                <a:pathLst>
                  <a:path w="4" h="5">
                    <a:moveTo>
                      <a:pt x="0" y="5"/>
                    </a:moveTo>
                    <a:lnTo>
                      <a:pt x="4" y="2"/>
                    </a:lnTo>
                    <a:lnTo>
                      <a:pt x="4" y="0"/>
                    </a:lnTo>
                    <a:lnTo>
                      <a:pt x="0" y="4"/>
                    </a:lnTo>
                    <a:lnTo>
                      <a:pt x="0" y="5"/>
                    </a:lnTo>
                    <a:lnTo>
                      <a:pt x="0" y="5"/>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25" name="Freeform 81"/>
              <p:cNvSpPr>
                <a:spLocks/>
              </p:cNvSpPr>
              <p:nvPr/>
            </p:nvSpPr>
            <p:spPr bwMode="auto">
              <a:xfrm>
                <a:off x="2128" y="3360"/>
                <a:ext cx="39" cy="34"/>
              </a:xfrm>
              <a:custGeom>
                <a:avLst/>
                <a:gdLst/>
                <a:ahLst/>
                <a:cxnLst>
                  <a:cxn ang="0">
                    <a:pos x="3" y="7"/>
                  </a:cxn>
                  <a:cxn ang="0">
                    <a:pos x="8" y="7"/>
                  </a:cxn>
                  <a:cxn ang="0">
                    <a:pos x="8" y="4"/>
                  </a:cxn>
                  <a:cxn ang="0">
                    <a:pos x="4" y="0"/>
                  </a:cxn>
                  <a:cxn ang="0">
                    <a:pos x="0" y="2"/>
                  </a:cxn>
                  <a:cxn ang="0">
                    <a:pos x="3" y="7"/>
                  </a:cxn>
                  <a:cxn ang="0">
                    <a:pos x="3" y="7"/>
                  </a:cxn>
                </a:cxnLst>
                <a:rect l="0" t="0" r="r" b="b"/>
                <a:pathLst>
                  <a:path w="8" h="7">
                    <a:moveTo>
                      <a:pt x="3" y="7"/>
                    </a:moveTo>
                    <a:lnTo>
                      <a:pt x="8" y="7"/>
                    </a:lnTo>
                    <a:lnTo>
                      <a:pt x="8" y="4"/>
                    </a:lnTo>
                    <a:lnTo>
                      <a:pt x="4" y="0"/>
                    </a:lnTo>
                    <a:lnTo>
                      <a:pt x="0" y="2"/>
                    </a:lnTo>
                    <a:lnTo>
                      <a:pt x="3" y="7"/>
                    </a:lnTo>
                    <a:lnTo>
                      <a:pt x="3" y="7"/>
                    </a:lnTo>
                    <a:close/>
                  </a:path>
                </a:pathLst>
              </a:custGeom>
              <a:solidFill>
                <a:srgbClr val="6487EB"/>
              </a:solidFill>
              <a:ln w="12700" cmpd="sng">
                <a:solidFill>
                  <a:schemeClr val="tx1"/>
                </a:solidFill>
                <a:prstDash val="solid"/>
                <a:round/>
                <a:headEnd/>
                <a:tailEnd/>
              </a:ln>
            </p:spPr>
            <p:txBody>
              <a:bodyPr/>
              <a:lstStyle/>
              <a:p>
                <a:endParaRPr lang="ar-SA"/>
              </a:p>
            </p:txBody>
          </p:sp>
        </p:grpSp>
      </p:grpSp>
      <p:grpSp>
        <p:nvGrpSpPr>
          <p:cNvPr id="7" name="Group 82"/>
          <p:cNvGrpSpPr>
            <a:grpSpLocks/>
          </p:cNvGrpSpPr>
          <p:nvPr/>
        </p:nvGrpSpPr>
        <p:grpSpPr bwMode="auto">
          <a:xfrm>
            <a:off x="577850" y="1477963"/>
            <a:ext cx="3535363" cy="2120900"/>
            <a:chOff x="728" y="1077"/>
            <a:chExt cx="4370" cy="2331"/>
          </a:xfrm>
        </p:grpSpPr>
        <p:sp>
          <p:nvSpPr>
            <p:cNvPr id="364627" name="Freeform 83"/>
            <p:cNvSpPr>
              <a:spLocks/>
            </p:cNvSpPr>
            <p:nvPr/>
          </p:nvSpPr>
          <p:spPr bwMode="auto">
            <a:xfrm>
              <a:off x="2843" y="1262"/>
              <a:ext cx="456" cy="269"/>
            </a:xfrm>
            <a:custGeom>
              <a:avLst/>
              <a:gdLst/>
              <a:ahLst/>
              <a:cxnLst>
                <a:cxn ang="0">
                  <a:pos x="0" y="51"/>
                </a:cxn>
                <a:cxn ang="0">
                  <a:pos x="5" y="0"/>
                </a:cxn>
                <a:cxn ang="0">
                  <a:pos x="44" y="3"/>
                </a:cxn>
                <a:cxn ang="0">
                  <a:pos x="82" y="4"/>
                </a:cxn>
                <a:cxn ang="0">
                  <a:pos x="82" y="5"/>
                </a:cxn>
                <a:cxn ang="0">
                  <a:pos x="83" y="9"/>
                </a:cxn>
                <a:cxn ang="0">
                  <a:pos x="83" y="10"/>
                </a:cxn>
                <a:cxn ang="0">
                  <a:pos x="82" y="13"/>
                </a:cxn>
                <a:cxn ang="0">
                  <a:pos x="82" y="18"/>
                </a:cxn>
                <a:cxn ang="0">
                  <a:pos x="84" y="23"/>
                </a:cxn>
                <a:cxn ang="0">
                  <a:pos x="85" y="25"/>
                </a:cxn>
                <a:cxn ang="0">
                  <a:pos x="86" y="30"/>
                </a:cxn>
                <a:cxn ang="0">
                  <a:pos x="86" y="38"/>
                </a:cxn>
                <a:cxn ang="0">
                  <a:pos x="87" y="40"/>
                </a:cxn>
                <a:cxn ang="0">
                  <a:pos x="87" y="43"/>
                </a:cxn>
                <a:cxn ang="0">
                  <a:pos x="87" y="44"/>
                </a:cxn>
                <a:cxn ang="0">
                  <a:pos x="89" y="51"/>
                </a:cxn>
                <a:cxn ang="0">
                  <a:pos x="89" y="53"/>
                </a:cxn>
                <a:cxn ang="0">
                  <a:pos x="89" y="55"/>
                </a:cxn>
                <a:cxn ang="0">
                  <a:pos x="0" y="51"/>
                </a:cxn>
                <a:cxn ang="0">
                  <a:pos x="0" y="51"/>
                </a:cxn>
              </a:cxnLst>
              <a:rect l="0" t="0" r="r" b="b"/>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lnTo>
                    <a:pt x="0" y="5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28" name="Freeform 84"/>
            <p:cNvSpPr>
              <a:spLocks/>
            </p:cNvSpPr>
            <p:nvPr/>
          </p:nvSpPr>
          <p:spPr bwMode="auto">
            <a:xfrm>
              <a:off x="2823" y="1511"/>
              <a:ext cx="482" cy="312"/>
            </a:xfrm>
            <a:custGeom>
              <a:avLst/>
              <a:gdLst/>
              <a:ahLst/>
              <a:cxnLst>
                <a:cxn ang="0">
                  <a:pos x="0" y="51"/>
                </a:cxn>
                <a:cxn ang="0">
                  <a:pos x="3" y="17"/>
                </a:cxn>
                <a:cxn ang="0">
                  <a:pos x="4" y="0"/>
                </a:cxn>
                <a:cxn ang="0">
                  <a:pos x="93" y="4"/>
                </a:cxn>
                <a:cxn ang="0">
                  <a:pos x="93" y="6"/>
                </a:cxn>
                <a:cxn ang="0">
                  <a:pos x="92" y="7"/>
                </a:cxn>
                <a:cxn ang="0">
                  <a:pos x="90" y="10"/>
                </a:cxn>
                <a:cxn ang="0">
                  <a:pos x="90" y="11"/>
                </a:cxn>
                <a:cxn ang="0">
                  <a:pos x="94" y="15"/>
                </a:cxn>
                <a:cxn ang="0">
                  <a:pos x="94" y="46"/>
                </a:cxn>
                <a:cxn ang="0">
                  <a:pos x="94" y="46"/>
                </a:cxn>
                <a:cxn ang="0">
                  <a:pos x="92" y="46"/>
                </a:cxn>
                <a:cxn ang="0">
                  <a:pos x="93" y="47"/>
                </a:cxn>
                <a:cxn ang="0">
                  <a:pos x="94" y="48"/>
                </a:cxn>
                <a:cxn ang="0">
                  <a:pos x="93" y="50"/>
                </a:cxn>
                <a:cxn ang="0">
                  <a:pos x="94" y="51"/>
                </a:cxn>
                <a:cxn ang="0">
                  <a:pos x="94" y="54"/>
                </a:cxn>
                <a:cxn ang="0">
                  <a:pos x="93" y="54"/>
                </a:cxn>
                <a:cxn ang="0">
                  <a:pos x="94" y="56"/>
                </a:cxn>
                <a:cxn ang="0">
                  <a:pos x="92" y="59"/>
                </a:cxn>
                <a:cxn ang="0">
                  <a:pos x="94" y="62"/>
                </a:cxn>
                <a:cxn ang="0">
                  <a:pos x="94" y="64"/>
                </a:cxn>
                <a:cxn ang="0">
                  <a:pos x="94" y="64"/>
                </a:cxn>
                <a:cxn ang="0">
                  <a:pos x="91" y="62"/>
                </a:cxn>
                <a:cxn ang="0">
                  <a:pos x="86" y="59"/>
                </a:cxn>
                <a:cxn ang="0">
                  <a:pos x="84" y="58"/>
                </a:cxn>
                <a:cxn ang="0">
                  <a:pos x="82" y="58"/>
                </a:cxn>
                <a:cxn ang="0">
                  <a:pos x="80" y="60"/>
                </a:cxn>
                <a:cxn ang="0">
                  <a:pos x="79" y="60"/>
                </a:cxn>
                <a:cxn ang="0">
                  <a:pos x="77" y="60"/>
                </a:cxn>
                <a:cxn ang="0">
                  <a:pos x="76" y="57"/>
                </a:cxn>
                <a:cxn ang="0">
                  <a:pos x="75" y="56"/>
                </a:cxn>
                <a:cxn ang="0">
                  <a:pos x="73" y="57"/>
                </a:cxn>
                <a:cxn ang="0">
                  <a:pos x="71" y="57"/>
                </a:cxn>
                <a:cxn ang="0">
                  <a:pos x="69" y="54"/>
                </a:cxn>
                <a:cxn ang="0">
                  <a:pos x="0" y="51"/>
                </a:cxn>
                <a:cxn ang="0">
                  <a:pos x="0" y="51"/>
                </a:cxn>
              </a:cxnLst>
              <a:rect l="0" t="0" r="r" b="b"/>
              <a:pathLst>
                <a:path w="94" h="64">
                  <a:moveTo>
                    <a:pt x="0" y="51"/>
                  </a:moveTo>
                  <a:lnTo>
                    <a:pt x="3" y="17"/>
                  </a:lnTo>
                  <a:lnTo>
                    <a:pt x="4" y="0"/>
                  </a:lnTo>
                  <a:lnTo>
                    <a:pt x="93" y="4"/>
                  </a:lnTo>
                  <a:lnTo>
                    <a:pt x="93" y="6"/>
                  </a:lnTo>
                  <a:lnTo>
                    <a:pt x="92" y="7"/>
                  </a:lnTo>
                  <a:lnTo>
                    <a:pt x="90" y="10"/>
                  </a:lnTo>
                  <a:lnTo>
                    <a:pt x="90" y="11"/>
                  </a:lnTo>
                  <a:lnTo>
                    <a:pt x="94" y="15"/>
                  </a:lnTo>
                  <a:lnTo>
                    <a:pt x="94" y="46"/>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lnTo>
                    <a:pt x="0" y="5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29" name="Freeform 85"/>
            <p:cNvSpPr>
              <a:spLocks/>
            </p:cNvSpPr>
            <p:nvPr/>
          </p:nvSpPr>
          <p:spPr bwMode="auto">
            <a:xfrm>
              <a:off x="2807" y="1760"/>
              <a:ext cx="570" cy="268"/>
            </a:xfrm>
            <a:custGeom>
              <a:avLst/>
              <a:gdLst/>
              <a:ahLst/>
              <a:cxnLst>
                <a:cxn ang="0">
                  <a:pos x="0" y="34"/>
                </a:cxn>
                <a:cxn ang="0">
                  <a:pos x="3" y="0"/>
                </a:cxn>
                <a:cxn ang="0">
                  <a:pos x="72" y="3"/>
                </a:cxn>
                <a:cxn ang="0">
                  <a:pos x="74" y="6"/>
                </a:cxn>
                <a:cxn ang="0">
                  <a:pos x="76" y="6"/>
                </a:cxn>
                <a:cxn ang="0">
                  <a:pos x="78" y="5"/>
                </a:cxn>
                <a:cxn ang="0">
                  <a:pos x="79" y="6"/>
                </a:cxn>
                <a:cxn ang="0">
                  <a:pos x="80" y="9"/>
                </a:cxn>
                <a:cxn ang="0">
                  <a:pos x="82" y="9"/>
                </a:cxn>
                <a:cxn ang="0">
                  <a:pos x="83" y="9"/>
                </a:cxn>
                <a:cxn ang="0">
                  <a:pos x="85" y="7"/>
                </a:cxn>
                <a:cxn ang="0">
                  <a:pos x="87" y="7"/>
                </a:cxn>
                <a:cxn ang="0">
                  <a:pos x="89" y="8"/>
                </a:cxn>
                <a:cxn ang="0">
                  <a:pos x="94" y="11"/>
                </a:cxn>
                <a:cxn ang="0">
                  <a:pos x="97" y="13"/>
                </a:cxn>
                <a:cxn ang="0">
                  <a:pos x="97" y="15"/>
                </a:cxn>
                <a:cxn ang="0">
                  <a:pos x="99" y="16"/>
                </a:cxn>
                <a:cxn ang="0">
                  <a:pos x="99" y="17"/>
                </a:cxn>
                <a:cxn ang="0">
                  <a:pos x="98" y="19"/>
                </a:cxn>
                <a:cxn ang="0">
                  <a:pos x="99" y="21"/>
                </a:cxn>
                <a:cxn ang="0">
                  <a:pos x="100" y="24"/>
                </a:cxn>
                <a:cxn ang="0">
                  <a:pos x="101" y="25"/>
                </a:cxn>
                <a:cxn ang="0">
                  <a:pos x="101" y="26"/>
                </a:cxn>
                <a:cxn ang="0">
                  <a:pos x="101" y="28"/>
                </a:cxn>
                <a:cxn ang="0">
                  <a:pos x="103" y="29"/>
                </a:cxn>
                <a:cxn ang="0">
                  <a:pos x="104" y="30"/>
                </a:cxn>
                <a:cxn ang="0">
                  <a:pos x="103" y="32"/>
                </a:cxn>
                <a:cxn ang="0">
                  <a:pos x="103" y="34"/>
                </a:cxn>
                <a:cxn ang="0">
                  <a:pos x="105" y="35"/>
                </a:cxn>
                <a:cxn ang="0">
                  <a:pos x="105" y="37"/>
                </a:cxn>
                <a:cxn ang="0">
                  <a:pos x="104" y="38"/>
                </a:cxn>
                <a:cxn ang="0">
                  <a:pos x="105" y="39"/>
                </a:cxn>
                <a:cxn ang="0">
                  <a:pos x="106" y="41"/>
                </a:cxn>
                <a:cxn ang="0">
                  <a:pos x="105" y="42"/>
                </a:cxn>
                <a:cxn ang="0">
                  <a:pos x="106" y="44"/>
                </a:cxn>
                <a:cxn ang="0">
                  <a:pos x="106" y="45"/>
                </a:cxn>
                <a:cxn ang="0">
                  <a:pos x="107" y="46"/>
                </a:cxn>
                <a:cxn ang="0">
                  <a:pos x="108" y="48"/>
                </a:cxn>
                <a:cxn ang="0">
                  <a:pos x="109" y="50"/>
                </a:cxn>
                <a:cxn ang="0">
                  <a:pos x="111" y="52"/>
                </a:cxn>
                <a:cxn ang="0">
                  <a:pos x="111" y="53"/>
                </a:cxn>
                <a:cxn ang="0">
                  <a:pos x="111" y="54"/>
                </a:cxn>
                <a:cxn ang="0">
                  <a:pos x="111" y="55"/>
                </a:cxn>
                <a:cxn ang="0">
                  <a:pos x="25" y="53"/>
                </a:cxn>
                <a:cxn ang="0">
                  <a:pos x="26" y="36"/>
                </a:cxn>
                <a:cxn ang="0">
                  <a:pos x="0" y="34"/>
                </a:cxn>
                <a:cxn ang="0">
                  <a:pos x="0" y="34"/>
                </a:cxn>
              </a:cxnLst>
              <a:rect l="0" t="0" r="r" b="b"/>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lnTo>
                    <a:pt x="0" y="3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0" name="Freeform 86"/>
            <p:cNvSpPr>
              <a:spLocks/>
            </p:cNvSpPr>
            <p:nvPr/>
          </p:nvSpPr>
          <p:spPr bwMode="auto">
            <a:xfrm>
              <a:off x="2920" y="2018"/>
              <a:ext cx="512" cy="259"/>
            </a:xfrm>
            <a:custGeom>
              <a:avLst/>
              <a:gdLst/>
              <a:ahLst/>
              <a:cxnLst>
                <a:cxn ang="0">
                  <a:pos x="3" y="0"/>
                </a:cxn>
                <a:cxn ang="0">
                  <a:pos x="89" y="2"/>
                </a:cxn>
                <a:cxn ang="0">
                  <a:pos x="95" y="6"/>
                </a:cxn>
                <a:cxn ang="0">
                  <a:pos x="93" y="8"/>
                </a:cxn>
                <a:cxn ang="0">
                  <a:pos x="93" y="10"/>
                </a:cxn>
                <a:cxn ang="0">
                  <a:pos x="94" y="12"/>
                </a:cxn>
                <a:cxn ang="0">
                  <a:pos x="95" y="12"/>
                </a:cxn>
                <a:cxn ang="0">
                  <a:pos x="96" y="15"/>
                </a:cxn>
                <a:cxn ang="0">
                  <a:pos x="97" y="16"/>
                </a:cxn>
                <a:cxn ang="0">
                  <a:pos x="99" y="16"/>
                </a:cxn>
                <a:cxn ang="0">
                  <a:pos x="99" y="17"/>
                </a:cxn>
                <a:cxn ang="0">
                  <a:pos x="100" y="53"/>
                </a:cxn>
                <a:cxn ang="0">
                  <a:pos x="0" y="51"/>
                </a:cxn>
                <a:cxn ang="0">
                  <a:pos x="3" y="0"/>
                </a:cxn>
                <a:cxn ang="0">
                  <a:pos x="3" y="0"/>
                </a:cxn>
              </a:cxnLst>
              <a:rect l="0" t="0" r="r" b="b"/>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lnTo>
                    <a:pt x="3" y="0"/>
                  </a:lnTo>
                  <a:close/>
                </a:path>
              </a:pathLst>
            </a:custGeom>
            <a:solidFill>
              <a:schemeClr val="bg1"/>
            </a:solidFill>
            <a:ln w="12700" cmpd="sng">
              <a:solidFill>
                <a:schemeClr val="tx1"/>
              </a:solidFill>
              <a:prstDash val="solid"/>
              <a:round/>
              <a:headEnd/>
              <a:tailEnd/>
            </a:ln>
          </p:spPr>
          <p:txBody>
            <a:bodyPr/>
            <a:lstStyle/>
            <a:p>
              <a:endParaRPr lang="ar-SA"/>
            </a:p>
          </p:txBody>
        </p:sp>
        <p:sp>
          <p:nvSpPr>
            <p:cNvPr id="364631" name="Freeform 87"/>
            <p:cNvSpPr>
              <a:spLocks/>
            </p:cNvSpPr>
            <p:nvPr/>
          </p:nvSpPr>
          <p:spPr bwMode="auto">
            <a:xfrm>
              <a:off x="2848" y="2262"/>
              <a:ext cx="594" cy="293"/>
            </a:xfrm>
            <a:custGeom>
              <a:avLst/>
              <a:gdLst/>
              <a:ahLst/>
              <a:cxnLst>
                <a:cxn ang="0">
                  <a:pos x="14" y="1"/>
                </a:cxn>
                <a:cxn ang="0">
                  <a:pos x="0" y="9"/>
                </a:cxn>
                <a:cxn ang="0">
                  <a:pos x="40" y="44"/>
                </a:cxn>
                <a:cxn ang="0">
                  <a:pos x="42" y="45"/>
                </a:cxn>
                <a:cxn ang="0">
                  <a:pos x="45" y="48"/>
                </a:cxn>
                <a:cxn ang="0">
                  <a:pos x="48" y="47"/>
                </a:cxn>
                <a:cxn ang="0">
                  <a:pos x="50" y="48"/>
                </a:cxn>
                <a:cxn ang="0">
                  <a:pos x="51" y="50"/>
                </a:cxn>
                <a:cxn ang="0">
                  <a:pos x="55" y="51"/>
                </a:cxn>
                <a:cxn ang="0">
                  <a:pos x="57" y="52"/>
                </a:cxn>
                <a:cxn ang="0">
                  <a:pos x="59" y="51"/>
                </a:cxn>
                <a:cxn ang="0">
                  <a:pos x="61" y="53"/>
                </a:cxn>
                <a:cxn ang="0">
                  <a:pos x="65" y="53"/>
                </a:cxn>
                <a:cxn ang="0">
                  <a:pos x="67" y="55"/>
                </a:cxn>
                <a:cxn ang="0">
                  <a:pos x="68" y="57"/>
                </a:cxn>
                <a:cxn ang="0">
                  <a:pos x="71" y="56"/>
                </a:cxn>
                <a:cxn ang="0">
                  <a:pos x="75" y="58"/>
                </a:cxn>
                <a:cxn ang="0">
                  <a:pos x="77" y="57"/>
                </a:cxn>
                <a:cxn ang="0">
                  <a:pos x="79" y="57"/>
                </a:cxn>
                <a:cxn ang="0">
                  <a:pos x="79" y="60"/>
                </a:cxn>
                <a:cxn ang="0">
                  <a:pos x="80" y="58"/>
                </a:cxn>
                <a:cxn ang="0">
                  <a:pos x="82" y="56"/>
                </a:cxn>
                <a:cxn ang="0">
                  <a:pos x="83" y="57"/>
                </a:cxn>
                <a:cxn ang="0">
                  <a:pos x="85" y="58"/>
                </a:cxn>
                <a:cxn ang="0">
                  <a:pos x="87" y="57"/>
                </a:cxn>
                <a:cxn ang="0">
                  <a:pos x="87" y="58"/>
                </a:cxn>
                <a:cxn ang="0">
                  <a:pos x="90" y="60"/>
                </a:cxn>
                <a:cxn ang="0">
                  <a:pos x="93" y="58"/>
                </a:cxn>
                <a:cxn ang="0">
                  <a:pos x="99" y="56"/>
                </a:cxn>
                <a:cxn ang="0">
                  <a:pos x="101" y="56"/>
                </a:cxn>
                <a:cxn ang="0">
                  <a:pos x="106" y="56"/>
                </a:cxn>
                <a:cxn ang="0">
                  <a:pos x="113" y="59"/>
                </a:cxn>
                <a:cxn ang="0">
                  <a:pos x="115" y="60"/>
                </a:cxn>
                <a:cxn ang="0">
                  <a:pos x="116" y="31"/>
                </a:cxn>
                <a:cxn ang="0">
                  <a:pos x="114" y="3"/>
                </a:cxn>
              </a:cxnLst>
              <a:rect l="0" t="0" r="r" b="b"/>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8"/>
                  </a:lnTo>
                  <a:lnTo>
                    <a:pt x="50" y="49"/>
                  </a:lnTo>
                  <a:lnTo>
                    <a:pt x="51" y="50"/>
                  </a:lnTo>
                  <a:lnTo>
                    <a:pt x="51" y="51"/>
                  </a:lnTo>
                  <a:lnTo>
                    <a:pt x="55" y="51"/>
                  </a:lnTo>
                  <a:lnTo>
                    <a:pt x="57" y="52"/>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2" y="56"/>
                  </a:lnTo>
                  <a:lnTo>
                    <a:pt x="83" y="57"/>
                  </a:lnTo>
                  <a:lnTo>
                    <a:pt x="84" y="58"/>
                  </a:lnTo>
                  <a:lnTo>
                    <a:pt x="85" y="58"/>
                  </a:lnTo>
                  <a:lnTo>
                    <a:pt x="85" y="57"/>
                  </a:lnTo>
                  <a:lnTo>
                    <a:pt x="87"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lnTo>
                    <a:pt x="114"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2" name="Freeform 88"/>
            <p:cNvSpPr>
              <a:spLocks/>
            </p:cNvSpPr>
            <p:nvPr/>
          </p:nvSpPr>
          <p:spPr bwMode="auto">
            <a:xfrm>
              <a:off x="3295" y="1726"/>
              <a:ext cx="420" cy="263"/>
            </a:xfrm>
            <a:custGeom>
              <a:avLst/>
              <a:gdLst/>
              <a:ahLst/>
              <a:cxnLst>
                <a:cxn ang="0">
                  <a:pos x="66" y="0"/>
                </a:cxn>
                <a:cxn ang="0">
                  <a:pos x="68" y="4"/>
                </a:cxn>
                <a:cxn ang="0">
                  <a:pos x="67" y="6"/>
                </a:cxn>
                <a:cxn ang="0">
                  <a:pos x="69" y="13"/>
                </a:cxn>
                <a:cxn ang="0">
                  <a:pos x="74" y="16"/>
                </a:cxn>
                <a:cxn ang="0">
                  <a:pos x="75" y="18"/>
                </a:cxn>
                <a:cxn ang="0">
                  <a:pos x="78" y="21"/>
                </a:cxn>
                <a:cxn ang="0">
                  <a:pos x="82" y="26"/>
                </a:cxn>
                <a:cxn ang="0">
                  <a:pos x="80" y="29"/>
                </a:cxn>
                <a:cxn ang="0">
                  <a:pos x="80" y="31"/>
                </a:cxn>
                <a:cxn ang="0">
                  <a:pos x="75" y="34"/>
                </a:cxn>
                <a:cxn ang="0">
                  <a:pos x="72" y="35"/>
                </a:cxn>
                <a:cxn ang="0">
                  <a:pos x="70" y="38"/>
                </a:cxn>
                <a:cxn ang="0">
                  <a:pos x="72" y="41"/>
                </a:cxn>
                <a:cxn ang="0">
                  <a:pos x="72" y="44"/>
                </a:cxn>
                <a:cxn ang="0">
                  <a:pos x="68" y="50"/>
                </a:cxn>
                <a:cxn ang="0">
                  <a:pos x="67" y="53"/>
                </a:cxn>
                <a:cxn ang="0">
                  <a:pos x="63" y="50"/>
                </a:cxn>
                <a:cxn ang="0">
                  <a:pos x="11" y="51"/>
                </a:cxn>
                <a:cxn ang="0">
                  <a:pos x="11" y="48"/>
                </a:cxn>
                <a:cxn ang="0">
                  <a:pos x="9" y="45"/>
                </a:cxn>
                <a:cxn ang="0">
                  <a:pos x="10" y="42"/>
                </a:cxn>
                <a:cxn ang="0">
                  <a:pos x="8" y="39"/>
                </a:cxn>
                <a:cxn ang="0">
                  <a:pos x="8" y="36"/>
                </a:cxn>
                <a:cxn ang="0">
                  <a:pos x="6" y="33"/>
                </a:cxn>
                <a:cxn ang="0">
                  <a:pos x="5" y="31"/>
                </a:cxn>
                <a:cxn ang="0">
                  <a:pos x="3" y="26"/>
                </a:cxn>
                <a:cxn ang="0">
                  <a:pos x="4" y="23"/>
                </a:cxn>
                <a:cxn ang="0">
                  <a:pos x="2" y="20"/>
                </a:cxn>
                <a:cxn ang="0">
                  <a:pos x="2" y="18"/>
                </a:cxn>
                <a:cxn ang="0">
                  <a:pos x="2" y="12"/>
                </a:cxn>
                <a:cxn ang="0">
                  <a:pos x="2" y="10"/>
                </a:cxn>
                <a:cxn ang="0">
                  <a:pos x="1" y="6"/>
                </a:cxn>
                <a:cxn ang="0">
                  <a:pos x="1" y="3"/>
                </a:cxn>
                <a:cxn ang="0">
                  <a:pos x="2" y="2"/>
                </a:cxn>
                <a:cxn ang="0">
                  <a:pos x="2" y="2"/>
                </a:cxn>
              </a:cxnLst>
              <a:rect l="0" t="0" r="r" b="b"/>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20"/>
                  </a:lnTo>
                  <a:lnTo>
                    <a:pt x="2" y="18"/>
                  </a:lnTo>
                  <a:lnTo>
                    <a:pt x="0" y="15"/>
                  </a:lnTo>
                  <a:lnTo>
                    <a:pt x="2" y="12"/>
                  </a:lnTo>
                  <a:lnTo>
                    <a:pt x="1" y="10"/>
                  </a:lnTo>
                  <a:lnTo>
                    <a:pt x="2" y="10"/>
                  </a:lnTo>
                  <a:lnTo>
                    <a:pt x="2" y="7"/>
                  </a:lnTo>
                  <a:lnTo>
                    <a:pt x="1" y="6"/>
                  </a:lnTo>
                  <a:lnTo>
                    <a:pt x="2" y="4"/>
                  </a:lnTo>
                  <a:lnTo>
                    <a:pt x="1" y="3"/>
                  </a:lnTo>
                  <a:lnTo>
                    <a:pt x="0" y="2"/>
                  </a:lnTo>
                  <a:lnTo>
                    <a:pt x="2" y="2"/>
                  </a:lnTo>
                  <a:lnTo>
                    <a:pt x="2" y="2"/>
                  </a:lnTo>
                  <a:lnTo>
                    <a:pt x="2" y="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3" name="Freeform 89"/>
            <p:cNvSpPr>
              <a:spLocks/>
            </p:cNvSpPr>
            <p:nvPr/>
          </p:nvSpPr>
          <p:spPr bwMode="auto">
            <a:xfrm>
              <a:off x="3352" y="1970"/>
              <a:ext cx="460" cy="380"/>
            </a:xfrm>
            <a:custGeom>
              <a:avLst/>
              <a:gdLst/>
              <a:ahLst/>
              <a:cxnLst>
                <a:cxn ang="0">
                  <a:pos x="76" y="69"/>
                </a:cxn>
                <a:cxn ang="0">
                  <a:pos x="77" y="71"/>
                </a:cxn>
                <a:cxn ang="0">
                  <a:pos x="77" y="74"/>
                </a:cxn>
                <a:cxn ang="0">
                  <a:pos x="74" y="77"/>
                </a:cxn>
                <a:cxn ang="0">
                  <a:pos x="83" y="78"/>
                </a:cxn>
                <a:cxn ang="0">
                  <a:pos x="83" y="74"/>
                </a:cxn>
                <a:cxn ang="0">
                  <a:pos x="85" y="69"/>
                </a:cxn>
                <a:cxn ang="0">
                  <a:pos x="88" y="67"/>
                </a:cxn>
                <a:cxn ang="0">
                  <a:pos x="89" y="67"/>
                </a:cxn>
                <a:cxn ang="0">
                  <a:pos x="90" y="61"/>
                </a:cxn>
                <a:cxn ang="0">
                  <a:pos x="89" y="60"/>
                </a:cxn>
                <a:cxn ang="0">
                  <a:pos x="88" y="59"/>
                </a:cxn>
                <a:cxn ang="0">
                  <a:pos x="87" y="60"/>
                </a:cxn>
                <a:cxn ang="0">
                  <a:pos x="84" y="56"/>
                </a:cxn>
                <a:cxn ang="0">
                  <a:pos x="85" y="54"/>
                </a:cxn>
                <a:cxn ang="0">
                  <a:pos x="84" y="52"/>
                </a:cxn>
                <a:cxn ang="0">
                  <a:pos x="79" y="46"/>
                </a:cxn>
                <a:cxn ang="0">
                  <a:pos x="74" y="43"/>
                </a:cxn>
                <a:cxn ang="0">
                  <a:pos x="71" y="38"/>
                </a:cxn>
                <a:cxn ang="0">
                  <a:pos x="74" y="34"/>
                </a:cxn>
                <a:cxn ang="0">
                  <a:pos x="74" y="30"/>
                </a:cxn>
                <a:cxn ang="0">
                  <a:pos x="70" y="27"/>
                </a:cxn>
                <a:cxn ang="0">
                  <a:pos x="68" y="29"/>
                </a:cxn>
                <a:cxn ang="0">
                  <a:pos x="65" y="22"/>
                </a:cxn>
                <a:cxn ang="0">
                  <a:pos x="60" y="18"/>
                </a:cxn>
                <a:cxn ang="0">
                  <a:pos x="56" y="13"/>
                </a:cxn>
                <a:cxn ang="0">
                  <a:pos x="55" y="6"/>
                </a:cxn>
                <a:cxn ang="0">
                  <a:pos x="55" y="4"/>
                </a:cxn>
                <a:cxn ang="0">
                  <a:pos x="0" y="2"/>
                </a:cxn>
                <a:cxn ang="0">
                  <a:pos x="2" y="5"/>
                </a:cxn>
                <a:cxn ang="0">
                  <a:pos x="5" y="9"/>
                </a:cxn>
                <a:cxn ang="0">
                  <a:pos x="5" y="11"/>
                </a:cxn>
                <a:cxn ang="0">
                  <a:pos x="11" y="16"/>
                </a:cxn>
                <a:cxn ang="0">
                  <a:pos x="9" y="20"/>
                </a:cxn>
                <a:cxn ang="0">
                  <a:pos x="11" y="22"/>
                </a:cxn>
                <a:cxn ang="0">
                  <a:pos x="13" y="26"/>
                </a:cxn>
                <a:cxn ang="0">
                  <a:pos x="15" y="27"/>
                </a:cxn>
                <a:cxn ang="0">
                  <a:pos x="16" y="72"/>
                </a:cxn>
              </a:cxnLst>
              <a:rect l="0" t="0" r="r" b="b"/>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8" y="67"/>
                  </a:lnTo>
                  <a:lnTo>
                    <a:pt x="89" y="67"/>
                  </a:lnTo>
                  <a:lnTo>
                    <a:pt x="90" y="62"/>
                  </a:lnTo>
                  <a:lnTo>
                    <a:pt x="90" y="61"/>
                  </a:lnTo>
                  <a:lnTo>
                    <a:pt x="89" y="60"/>
                  </a:lnTo>
                  <a:lnTo>
                    <a:pt x="89" y="60"/>
                  </a:lnTo>
                  <a:lnTo>
                    <a:pt x="89" y="60"/>
                  </a:lnTo>
                  <a:lnTo>
                    <a:pt x="88" y="59"/>
                  </a:lnTo>
                  <a:lnTo>
                    <a:pt x="87" y="59"/>
                  </a:lnTo>
                  <a:lnTo>
                    <a:pt x="87" y="60"/>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lnTo>
                    <a:pt x="16" y="7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4" name="Freeform 90"/>
            <p:cNvSpPr>
              <a:spLocks/>
            </p:cNvSpPr>
            <p:nvPr/>
          </p:nvSpPr>
          <p:spPr bwMode="auto">
            <a:xfrm>
              <a:off x="3525" y="1438"/>
              <a:ext cx="364" cy="371"/>
            </a:xfrm>
            <a:custGeom>
              <a:avLst/>
              <a:gdLst/>
              <a:ahLst/>
              <a:cxnLst>
                <a:cxn ang="0">
                  <a:pos x="29" y="75"/>
                </a:cxn>
                <a:cxn ang="0">
                  <a:pos x="24" y="72"/>
                </a:cxn>
                <a:cxn ang="0">
                  <a:pos x="22" y="65"/>
                </a:cxn>
                <a:cxn ang="0">
                  <a:pos x="23" y="63"/>
                </a:cxn>
                <a:cxn ang="0">
                  <a:pos x="21" y="59"/>
                </a:cxn>
                <a:cxn ang="0">
                  <a:pos x="21" y="54"/>
                </a:cxn>
                <a:cxn ang="0">
                  <a:pos x="17" y="50"/>
                </a:cxn>
                <a:cxn ang="0">
                  <a:pos x="12" y="45"/>
                </a:cxn>
                <a:cxn ang="0">
                  <a:pos x="8" y="43"/>
                </a:cxn>
                <a:cxn ang="0">
                  <a:pos x="7" y="42"/>
                </a:cxn>
                <a:cxn ang="0">
                  <a:pos x="3" y="41"/>
                </a:cxn>
                <a:cxn ang="0">
                  <a:pos x="1" y="39"/>
                </a:cxn>
                <a:cxn ang="0">
                  <a:pos x="2" y="31"/>
                </a:cxn>
                <a:cxn ang="0">
                  <a:pos x="3" y="28"/>
                </a:cxn>
                <a:cxn ang="0">
                  <a:pos x="0" y="25"/>
                </a:cxn>
                <a:cxn ang="0">
                  <a:pos x="1" y="22"/>
                </a:cxn>
                <a:cxn ang="0">
                  <a:pos x="5" y="17"/>
                </a:cxn>
                <a:cxn ang="0">
                  <a:pos x="7" y="16"/>
                </a:cxn>
                <a:cxn ang="0">
                  <a:pos x="7" y="6"/>
                </a:cxn>
                <a:cxn ang="0">
                  <a:pos x="9" y="5"/>
                </a:cxn>
                <a:cxn ang="0">
                  <a:pos x="13" y="5"/>
                </a:cxn>
                <a:cxn ang="0">
                  <a:pos x="22" y="1"/>
                </a:cxn>
                <a:cxn ang="0">
                  <a:pos x="24" y="1"/>
                </a:cxn>
                <a:cxn ang="0">
                  <a:pos x="23" y="3"/>
                </a:cxn>
                <a:cxn ang="0">
                  <a:pos x="22" y="6"/>
                </a:cxn>
                <a:cxn ang="0">
                  <a:pos x="26" y="5"/>
                </a:cxn>
                <a:cxn ang="0">
                  <a:pos x="28" y="6"/>
                </a:cxn>
                <a:cxn ang="0">
                  <a:pos x="31" y="8"/>
                </a:cxn>
                <a:cxn ang="0">
                  <a:pos x="32" y="10"/>
                </a:cxn>
                <a:cxn ang="0">
                  <a:pos x="44" y="13"/>
                </a:cxn>
                <a:cxn ang="0">
                  <a:pos x="48" y="15"/>
                </a:cxn>
                <a:cxn ang="0">
                  <a:pos x="50" y="15"/>
                </a:cxn>
                <a:cxn ang="0">
                  <a:pos x="51" y="15"/>
                </a:cxn>
                <a:cxn ang="0">
                  <a:pos x="56" y="16"/>
                </a:cxn>
                <a:cxn ang="0">
                  <a:pos x="56" y="17"/>
                </a:cxn>
                <a:cxn ang="0">
                  <a:pos x="58" y="18"/>
                </a:cxn>
                <a:cxn ang="0">
                  <a:pos x="61" y="21"/>
                </a:cxn>
                <a:cxn ang="0">
                  <a:pos x="60" y="25"/>
                </a:cxn>
                <a:cxn ang="0">
                  <a:pos x="63" y="25"/>
                </a:cxn>
                <a:cxn ang="0">
                  <a:pos x="62" y="27"/>
                </a:cxn>
                <a:cxn ang="0">
                  <a:pos x="64" y="30"/>
                </a:cxn>
                <a:cxn ang="0">
                  <a:pos x="61" y="33"/>
                </a:cxn>
                <a:cxn ang="0">
                  <a:pos x="59" y="38"/>
                </a:cxn>
                <a:cxn ang="0">
                  <a:pos x="59" y="39"/>
                </a:cxn>
                <a:cxn ang="0">
                  <a:pos x="63" y="35"/>
                </a:cxn>
                <a:cxn ang="0">
                  <a:pos x="66" y="33"/>
                </a:cxn>
                <a:cxn ang="0">
                  <a:pos x="68" y="31"/>
                </a:cxn>
                <a:cxn ang="0">
                  <a:pos x="68" y="28"/>
                </a:cxn>
                <a:cxn ang="0">
                  <a:pos x="69" y="27"/>
                </a:cxn>
                <a:cxn ang="0">
                  <a:pos x="70" y="25"/>
                </a:cxn>
                <a:cxn ang="0">
                  <a:pos x="71" y="26"/>
                </a:cxn>
                <a:cxn ang="0">
                  <a:pos x="69" y="33"/>
                </a:cxn>
                <a:cxn ang="0">
                  <a:pos x="68" y="35"/>
                </a:cxn>
                <a:cxn ang="0">
                  <a:pos x="66" y="40"/>
                </a:cxn>
                <a:cxn ang="0">
                  <a:pos x="66" y="45"/>
                </a:cxn>
                <a:cxn ang="0">
                  <a:pos x="64" y="47"/>
                </a:cxn>
                <a:cxn ang="0">
                  <a:pos x="65" y="54"/>
                </a:cxn>
                <a:cxn ang="0">
                  <a:pos x="63" y="59"/>
                </a:cxn>
                <a:cxn ang="0">
                  <a:pos x="65" y="70"/>
                </a:cxn>
                <a:cxn ang="0">
                  <a:pos x="65" y="71"/>
                </a:cxn>
                <a:cxn ang="0">
                  <a:pos x="65" y="74"/>
                </a:cxn>
                <a:cxn ang="0">
                  <a:pos x="30" y="76"/>
                </a:cxn>
              </a:cxnLst>
              <a:rect l="0" t="0" r="r" b="b"/>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0" y="15"/>
                  </a:lnTo>
                  <a:lnTo>
                    <a:pt x="51" y="15"/>
                  </a:lnTo>
                  <a:lnTo>
                    <a:pt x="51" y="15"/>
                  </a:lnTo>
                  <a:lnTo>
                    <a:pt x="54" y="15"/>
                  </a:lnTo>
                  <a:lnTo>
                    <a:pt x="56" y="16"/>
                  </a:lnTo>
                  <a:lnTo>
                    <a:pt x="57" y="17"/>
                  </a:lnTo>
                  <a:lnTo>
                    <a:pt x="56" y="17"/>
                  </a:lnTo>
                  <a:lnTo>
                    <a:pt x="56" y="18"/>
                  </a:lnTo>
                  <a:lnTo>
                    <a:pt x="58" y="18"/>
                  </a:lnTo>
                  <a:lnTo>
                    <a:pt x="60" y="19"/>
                  </a:lnTo>
                  <a:lnTo>
                    <a:pt x="61" y="21"/>
                  </a:lnTo>
                  <a:lnTo>
                    <a:pt x="60" y="25"/>
                  </a:lnTo>
                  <a:lnTo>
                    <a:pt x="60" y="25"/>
                  </a:lnTo>
                  <a:lnTo>
                    <a:pt x="62" y="25"/>
                  </a:lnTo>
                  <a:lnTo>
                    <a:pt x="63" y="25"/>
                  </a:lnTo>
                  <a:lnTo>
                    <a:pt x="62" y="26"/>
                  </a:lnTo>
                  <a:lnTo>
                    <a:pt x="62" y="27"/>
                  </a:lnTo>
                  <a:lnTo>
                    <a:pt x="62" y="28"/>
                  </a:lnTo>
                  <a:lnTo>
                    <a:pt x="64" y="30"/>
                  </a:lnTo>
                  <a:lnTo>
                    <a:pt x="64" y="30"/>
                  </a:lnTo>
                  <a:lnTo>
                    <a:pt x="61" y="33"/>
                  </a:lnTo>
                  <a:lnTo>
                    <a:pt x="60" y="36"/>
                  </a:lnTo>
                  <a:lnTo>
                    <a:pt x="59" y="38"/>
                  </a:lnTo>
                  <a:lnTo>
                    <a:pt x="59" y="39"/>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0"/>
                  </a:lnTo>
                  <a:lnTo>
                    <a:pt x="65" y="71"/>
                  </a:lnTo>
                  <a:lnTo>
                    <a:pt x="65" y="72"/>
                  </a:lnTo>
                  <a:lnTo>
                    <a:pt x="65" y="74"/>
                  </a:lnTo>
                  <a:lnTo>
                    <a:pt x="30" y="76"/>
                  </a:lnTo>
                  <a:lnTo>
                    <a:pt x="30" y="7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5" name="Freeform 91"/>
            <p:cNvSpPr>
              <a:spLocks/>
            </p:cNvSpPr>
            <p:nvPr/>
          </p:nvSpPr>
          <p:spPr bwMode="auto">
            <a:xfrm>
              <a:off x="3786" y="2057"/>
              <a:ext cx="509" cy="249"/>
            </a:xfrm>
            <a:custGeom>
              <a:avLst/>
              <a:gdLst/>
              <a:ahLst/>
              <a:cxnLst>
                <a:cxn ang="0">
                  <a:pos x="20" y="49"/>
                </a:cxn>
                <a:cxn ang="0">
                  <a:pos x="19" y="47"/>
                </a:cxn>
                <a:cxn ang="0">
                  <a:pos x="22" y="47"/>
                </a:cxn>
                <a:cxn ang="0">
                  <a:pos x="80" y="41"/>
                </a:cxn>
                <a:cxn ang="0">
                  <a:pos x="85" y="38"/>
                </a:cxn>
                <a:cxn ang="0">
                  <a:pos x="89" y="35"/>
                </a:cxn>
                <a:cxn ang="0">
                  <a:pos x="89" y="33"/>
                </a:cxn>
                <a:cxn ang="0">
                  <a:pos x="90" y="31"/>
                </a:cxn>
                <a:cxn ang="0">
                  <a:pos x="99" y="23"/>
                </a:cxn>
                <a:cxn ang="0">
                  <a:pos x="98" y="22"/>
                </a:cxn>
                <a:cxn ang="0">
                  <a:pos x="97" y="21"/>
                </a:cxn>
                <a:cxn ang="0">
                  <a:pos x="95" y="20"/>
                </a:cxn>
                <a:cxn ang="0">
                  <a:pos x="94" y="20"/>
                </a:cxn>
                <a:cxn ang="0">
                  <a:pos x="90" y="14"/>
                </a:cxn>
                <a:cxn ang="0">
                  <a:pos x="89" y="12"/>
                </a:cxn>
                <a:cxn ang="0">
                  <a:pos x="89" y="8"/>
                </a:cxn>
                <a:cxn ang="0">
                  <a:pos x="87" y="7"/>
                </a:cxn>
                <a:cxn ang="0">
                  <a:pos x="84" y="4"/>
                </a:cxn>
                <a:cxn ang="0">
                  <a:pos x="82" y="4"/>
                </a:cxn>
                <a:cxn ang="0">
                  <a:pos x="81" y="6"/>
                </a:cxn>
                <a:cxn ang="0">
                  <a:pos x="78" y="6"/>
                </a:cxn>
                <a:cxn ang="0">
                  <a:pos x="75" y="6"/>
                </a:cxn>
                <a:cxn ang="0">
                  <a:pos x="71" y="5"/>
                </a:cxn>
                <a:cxn ang="0">
                  <a:pos x="66" y="4"/>
                </a:cxn>
                <a:cxn ang="0">
                  <a:pos x="63" y="0"/>
                </a:cxn>
                <a:cxn ang="0">
                  <a:pos x="61" y="1"/>
                </a:cxn>
                <a:cxn ang="0">
                  <a:pos x="58" y="0"/>
                </a:cxn>
                <a:cxn ang="0">
                  <a:pos x="58" y="2"/>
                </a:cxn>
                <a:cxn ang="0">
                  <a:pos x="58" y="6"/>
                </a:cxn>
                <a:cxn ang="0">
                  <a:pos x="55" y="8"/>
                </a:cxn>
                <a:cxn ang="0">
                  <a:pos x="51" y="8"/>
                </a:cxn>
                <a:cxn ang="0">
                  <a:pos x="46" y="18"/>
                </a:cxn>
                <a:cxn ang="0">
                  <a:pos x="42" y="21"/>
                </a:cxn>
                <a:cxn ang="0">
                  <a:pos x="39" y="19"/>
                </a:cxn>
                <a:cxn ang="0">
                  <a:pos x="37" y="24"/>
                </a:cxn>
                <a:cxn ang="0">
                  <a:pos x="35" y="24"/>
                </a:cxn>
                <a:cxn ang="0">
                  <a:pos x="32" y="23"/>
                </a:cxn>
                <a:cxn ang="0">
                  <a:pos x="30" y="26"/>
                </a:cxn>
                <a:cxn ang="0">
                  <a:pos x="26" y="24"/>
                </a:cxn>
                <a:cxn ang="0">
                  <a:pos x="20" y="25"/>
                </a:cxn>
                <a:cxn ang="0">
                  <a:pos x="20" y="27"/>
                </a:cxn>
                <a:cxn ang="0">
                  <a:pos x="18" y="27"/>
                </a:cxn>
                <a:cxn ang="0">
                  <a:pos x="18" y="27"/>
                </a:cxn>
                <a:cxn ang="0">
                  <a:pos x="17" y="30"/>
                </a:cxn>
                <a:cxn ang="0">
                  <a:pos x="17" y="30"/>
                </a:cxn>
                <a:cxn ang="0">
                  <a:pos x="18" y="33"/>
                </a:cxn>
                <a:cxn ang="0">
                  <a:pos x="12" y="34"/>
                </a:cxn>
                <a:cxn ang="0">
                  <a:pos x="13" y="40"/>
                </a:cxn>
                <a:cxn ang="0">
                  <a:pos x="10" y="39"/>
                </a:cxn>
                <a:cxn ang="0">
                  <a:pos x="6" y="38"/>
                </a:cxn>
                <a:cxn ang="0">
                  <a:pos x="4" y="42"/>
                </a:cxn>
                <a:cxn ang="0">
                  <a:pos x="4" y="42"/>
                </a:cxn>
                <a:cxn ang="0">
                  <a:pos x="5" y="44"/>
                </a:cxn>
                <a:cxn ang="0">
                  <a:pos x="3" y="49"/>
                </a:cxn>
                <a:cxn ang="0">
                  <a:pos x="1" y="49"/>
                </a:cxn>
                <a:cxn ang="0">
                  <a:pos x="0" y="51"/>
                </a:cxn>
              </a:cxnLst>
              <a:rect l="0" t="0" r="r" b="b"/>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7" y="21"/>
                  </a:lnTo>
                  <a:lnTo>
                    <a:pt x="95" y="20"/>
                  </a:lnTo>
                  <a:lnTo>
                    <a:pt x="95" y="21"/>
                  </a:lnTo>
                  <a:lnTo>
                    <a:pt x="94" y="20"/>
                  </a:lnTo>
                  <a:lnTo>
                    <a:pt x="92" y="18"/>
                  </a:lnTo>
                  <a:lnTo>
                    <a:pt x="90" y="14"/>
                  </a:lnTo>
                  <a:lnTo>
                    <a:pt x="89" y="13"/>
                  </a:lnTo>
                  <a:lnTo>
                    <a:pt x="89" y="12"/>
                  </a:lnTo>
                  <a:lnTo>
                    <a:pt x="89" y="10"/>
                  </a:lnTo>
                  <a:lnTo>
                    <a:pt x="89" y="8"/>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61" y="1"/>
                  </a:lnTo>
                  <a:lnTo>
                    <a:pt x="59" y="0"/>
                  </a:lnTo>
                  <a:lnTo>
                    <a:pt x="58" y="0"/>
                  </a:lnTo>
                  <a:lnTo>
                    <a:pt x="58" y="2"/>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30" y="26"/>
                  </a:lnTo>
                  <a:lnTo>
                    <a:pt x="26" y="24"/>
                  </a:lnTo>
                  <a:lnTo>
                    <a:pt x="23" y="25"/>
                  </a:lnTo>
                  <a:lnTo>
                    <a:pt x="20" y="25"/>
                  </a:lnTo>
                  <a:lnTo>
                    <a:pt x="20" y="26"/>
                  </a:lnTo>
                  <a:lnTo>
                    <a:pt x="20" y="27"/>
                  </a:lnTo>
                  <a:lnTo>
                    <a:pt x="19" y="27"/>
                  </a:lnTo>
                  <a:lnTo>
                    <a:pt x="18" y="27"/>
                  </a:lnTo>
                  <a:lnTo>
                    <a:pt x="18" y="27"/>
                  </a:lnTo>
                  <a:lnTo>
                    <a:pt x="18" y="27"/>
                  </a:lnTo>
                  <a:lnTo>
                    <a:pt x="17" y="28"/>
                  </a:lnTo>
                  <a:lnTo>
                    <a:pt x="17" y="30"/>
                  </a:lnTo>
                  <a:lnTo>
                    <a:pt x="17" y="30"/>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4" y="42"/>
                  </a:lnTo>
                  <a:lnTo>
                    <a:pt x="4" y="42"/>
                  </a:lnTo>
                  <a:lnTo>
                    <a:pt x="5" y="43"/>
                  </a:lnTo>
                  <a:lnTo>
                    <a:pt x="5" y="44"/>
                  </a:lnTo>
                  <a:lnTo>
                    <a:pt x="4" y="49"/>
                  </a:lnTo>
                  <a:lnTo>
                    <a:pt x="3" y="49"/>
                  </a:lnTo>
                  <a:lnTo>
                    <a:pt x="3" y="49"/>
                  </a:lnTo>
                  <a:lnTo>
                    <a:pt x="1" y="49"/>
                  </a:lnTo>
                  <a:lnTo>
                    <a:pt x="0" y="51"/>
                  </a:lnTo>
                  <a:lnTo>
                    <a:pt x="0" y="5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6" name="Freeform 92"/>
            <p:cNvSpPr>
              <a:spLocks/>
            </p:cNvSpPr>
            <p:nvPr/>
          </p:nvSpPr>
          <p:spPr bwMode="auto">
            <a:xfrm>
              <a:off x="3741" y="2243"/>
              <a:ext cx="568" cy="190"/>
            </a:xfrm>
            <a:custGeom>
              <a:avLst/>
              <a:gdLst/>
              <a:ahLst/>
              <a:cxnLst>
                <a:cxn ang="0">
                  <a:pos x="111" y="0"/>
                </a:cxn>
                <a:cxn ang="0">
                  <a:pos x="89" y="3"/>
                </a:cxn>
                <a:cxn ang="0">
                  <a:pos x="87" y="4"/>
                </a:cxn>
                <a:cxn ang="0">
                  <a:pos x="31" y="9"/>
                </a:cxn>
                <a:cxn ang="0">
                  <a:pos x="31" y="8"/>
                </a:cxn>
                <a:cxn ang="0">
                  <a:pos x="28" y="9"/>
                </a:cxn>
                <a:cxn ang="0">
                  <a:pos x="29" y="10"/>
                </a:cxn>
                <a:cxn ang="0">
                  <a:pos x="29" y="11"/>
                </a:cxn>
                <a:cxn ang="0">
                  <a:pos x="9" y="13"/>
                </a:cxn>
                <a:cxn ang="0">
                  <a:pos x="8" y="15"/>
                </a:cxn>
                <a:cxn ang="0">
                  <a:pos x="7" y="18"/>
                </a:cxn>
                <a:cxn ang="0">
                  <a:pos x="8" y="19"/>
                </a:cxn>
                <a:cxn ang="0">
                  <a:pos x="7" y="22"/>
                </a:cxn>
                <a:cxn ang="0">
                  <a:pos x="7" y="22"/>
                </a:cxn>
                <a:cxn ang="0">
                  <a:pos x="7" y="23"/>
                </a:cxn>
                <a:cxn ang="0">
                  <a:pos x="6" y="25"/>
                </a:cxn>
                <a:cxn ang="0">
                  <a:pos x="5" y="26"/>
                </a:cxn>
                <a:cxn ang="0">
                  <a:pos x="4" y="30"/>
                </a:cxn>
                <a:cxn ang="0">
                  <a:pos x="2" y="32"/>
                </a:cxn>
                <a:cxn ang="0">
                  <a:pos x="2" y="35"/>
                </a:cxn>
                <a:cxn ang="0">
                  <a:pos x="2" y="38"/>
                </a:cxn>
                <a:cxn ang="0">
                  <a:pos x="2" y="38"/>
                </a:cxn>
                <a:cxn ang="0">
                  <a:pos x="0" y="39"/>
                </a:cxn>
                <a:cxn ang="0">
                  <a:pos x="29" y="37"/>
                </a:cxn>
                <a:cxn ang="0">
                  <a:pos x="65" y="34"/>
                </a:cxn>
                <a:cxn ang="0">
                  <a:pos x="78" y="32"/>
                </a:cxn>
                <a:cxn ang="0">
                  <a:pos x="79" y="28"/>
                </a:cxn>
                <a:cxn ang="0">
                  <a:pos x="80" y="28"/>
                </a:cxn>
                <a:cxn ang="0">
                  <a:pos x="80" y="28"/>
                </a:cxn>
                <a:cxn ang="0">
                  <a:pos x="81" y="27"/>
                </a:cxn>
                <a:cxn ang="0">
                  <a:pos x="82" y="26"/>
                </a:cxn>
                <a:cxn ang="0">
                  <a:pos x="81" y="25"/>
                </a:cxn>
                <a:cxn ang="0">
                  <a:pos x="82" y="24"/>
                </a:cxn>
                <a:cxn ang="0">
                  <a:pos x="83" y="23"/>
                </a:cxn>
                <a:cxn ang="0">
                  <a:pos x="86" y="22"/>
                </a:cxn>
                <a:cxn ang="0">
                  <a:pos x="89" y="21"/>
                </a:cxn>
                <a:cxn ang="0">
                  <a:pos x="92" y="18"/>
                </a:cxn>
                <a:cxn ang="0">
                  <a:pos x="93" y="18"/>
                </a:cxn>
                <a:cxn ang="0">
                  <a:pos x="95" y="16"/>
                </a:cxn>
                <a:cxn ang="0">
                  <a:pos x="96" y="14"/>
                </a:cxn>
                <a:cxn ang="0">
                  <a:pos x="96" y="14"/>
                </a:cxn>
                <a:cxn ang="0">
                  <a:pos x="97" y="14"/>
                </a:cxn>
                <a:cxn ang="0">
                  <a:pos x="98" y="14"/>
                </a:cxn>
                <a:cxn ang="0">
                  <a:pos x="98" y="13"/>
                </a:cxn>
                <a:cxn ang="0">
                  <a:pos x="99" y="12"/>
                </a:cxn>
                <a:cxn ang="0">
                  <a:pos x="99" y="12"/>
                </a:cxn>
                <a:cxn ang="0">
                  <a:pos x="100" y="13"/>
                </a:cxn>
                <a:cxn ang="0">
                  <a:pos x="101" y="12"/>
                </a:cxn>
                <a:cxn ang="0">
                  <a:pos x="101" y="12"/>
                </a:cxn>
                <a:cxn ang="0">
                  <a:pos x="103" y="10"/>
                </a:cxn>
                <a:cxn ang="0">
                  <a:pos x="104" y="10"/>
                </a:cxn>
                <a:cxn ang="0">
                  <a:pos x="106" y="10"/>
                </a:cxn>
                <a:cxn ang="0">
                  <a:pos x="109" y="6"/>
                </a:cxn>
                <a:cxn ang="0">
                  <a:pos x="110" y="5"/>
                </a:cxn>
                <a:cxn ang="0">
                  <a:pos x="111" y="4"/>
                </a:cxn>
                <a:cxn ang="0">
                  <a:pos x="111" y="3"/>
                </a:cxn>
                <a:cxn ang="0">
                  <a:pos x="111" y="1"/>
                </a:cxn>
                <a:cxn ang="0">
                  <a:pos x="111" y="0"/>
                </a:cxn>
                <a:cxn ang="0">
                  <a:pos x="111" y="0"/>
                </a:cxn>
              </a:cxnLst>
              <a:rect l="0" t="0" r="r" b="b"/>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2"/>
                  </a:lnTo>
                  <a:lnTo>
                    <a:pt x="7" y="23"/>
                  </a:lnTo>
                  <a:lnTo>
                    <a:pt x="6" y="25"/>
                  </a:lnTo>
                  <a:lnTo>
                    <a:pt x="5" y="26"/>
                  </a:lnTo>
                  <a:lnTo>
                    <a:pt x="4" y="30"/>
                  </a:lnTo>
                  <a:lnTo>
                    <a:pt x="2" y="32"/>
                  </a:lnTo>
                  <a:lnTo>
                    <a:pt x="2" y="35"/>
                  </a:lnTo>
                  <a:lnTo>
                    <a:pt x="2" y="38"/>
                  </a:lnTo>
                  <a:lnTo>
                    <a:pt x="2" y="38"/>
                  </a:lnTo>
                  <a:lnTo>
                    <a:pt x="0" y="39"/>
                  </a:lnTo>
                  <a:lnTo>
                    <a:pt x="29" y="37"/>
                  </a:lnTo>
                  <a:lnTo>
                    <a:pt x="65" y="34"/>
                  </a:lnTo>
                  <a:lnTo>
                    <a:pt x="78" y="32"/>
                  </a:lnTo>
                  <a:lnTo>
                    <a:pt x="79" y="28"/>
                  </a:lnTo>
                  <a:lnTo>
                    <a:pt x="80"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6" y="14"/>
                  </a:lnTo>
                  <a:lnTo>
                    <a:pt x="97" y="14"/>
                  </a:lnTo>
                  <a:lnTo>
                    <a:pt x="98" y="14"/>
                  </a:lnTo>
                  <a:lnTo>
                    <a:pt x="98" y="13"/>
                  </a:lnTo>
                  <a:lnTo>
                    <a:pt x="99" y="12"/>
                  </a:lnTo>
                  <a:lnTo>
                    <a:pt x="99" y="12"/>
                  </a:lnTo>
                  <a:lnTo>
                    <a:pt x="100" y="13"/>
                  </a:lnTo>
                  <a:lnTo>
                    <a:pt x="101" y="12"/>
                  </a:lnTo>
                  <a:lnTo>
                    <a:pt x="101" y="12"/>
                  </a:lnTo>
                  <a:lnTo>
                    <a:pt x="103" y="10"/>
                  </a:lnTo>
                  <a:lnTo>
                    <a:pt x="104" y="10"/>
                  </a:lnTo>
                  <a:lnTo>
                    <a:pt x="106" y="10"/>
                  </a:lnTo>
                  <a:lnTo>
                    <a:pt x="109" y="6"/>
                  </a:lnTo>
                  <a:lnTo>
                    <a:pt x="110" y="5"/>
                  </a:lnTo>
                  <a:lnTo>
                    <a:pt x="111" y="4"/>
                  </a:lnTo>
                  <a:lnTo>
                    <a:pt x="111" y="3"/>
                  </a:lnTo>
                  <a:lnTo>
                    <a:pt x="111" y="1"/>
                  </a:lnTo>
                  <a:lnTo>
                    <a:pt x="111" y="0"/>
                  </a:lnTo>
                  <a:lnTo>
                    <a:pt x="111"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7" name="Freeform 93"/>
            <p:cNvSpPr>
              <a:spLocks/>
            </p:cNvSpPr>
            <p:nvPr/>
          </p:nvSpPr>
          <p:spPr bwMode="auto">
            <a:xfrm>
              <a:off x="3889" y="2409"/>
              <a:ext cx="266" cy="404"/>
            </a:xfrm>
            <a:custGeom>
              <a:avLst/>
              <a:gdLst/>
              <a:ahLst/>
              <a:cxnLst>
                <a:cxn ang="0">
                  <a:pos x="0" y="3"/>
                </a:cxn>
                <a:cxn ang="0">
                  <a:pos x="1" y="5"/>
                </a:cxn>
                <a:cxn ang="0">
                  <a:pos x="0" y="55"/>
                </a:cxn>
                <a:cxn ang="0">
                  <a:pos x="0" y="57"/>
                </a:cxn>
                <a:cxn ang="0">
                  <a:pos x="3" y="82"/>
                </a:cxn>
                <a:cxn ang="0">
                  <a:pos x="4" y="82"/>
                </a:cxn>
                <a:cxn ang="0">
                  <a:pos x="5" y="81"/>
                </a:cxn>
                <a:cxn ang="0">
                  <a:pos x="7" y="82"/>
                </a:cxn>
                <a:cxn ang="0">
                  <a:pos x="8" y="81"/>
                </a:cxn>
                <a:cxn ang="0">
                  <a:pos x="8" y="77"/>
                </a:cxn>
                <a:cxn ang="0">
                  <a:pos x="9" y="75"/>
                </a:cxn>
                <a:cxn ang="0">
                  <a:pos x="10" y="77"/>
                </a:cxn>
                <a:cxn ang="0">
                  <a:pos x="10" y="78"/>
                </a:cxn>
                <a:cxn ang="0">
                  <a:pos x="11" y="80"/>
                </a:cxn>
                <a:cxn ang="0">
                  <a:pos x="13" y="83"/>
                </a:cxn>
                <a:cxn ang="0">
                  <a:pos x="14" y="83"/>
                </a:cxn>
                <a:cxn ang="0">
                  <a:pos x="15" y="83"/>
                </a:cxn>
                <a:cxn ang="0">
                  <a:pos x="17" y="81"/>
                </a:cxn>
                <a:cxn ang="0">
                  <a:pos x="17" y="81"/>
                </a:cxn>
                <a:cxn ang="0">
                  <a:pos x="18" y="80"/>
                </a:cxn>
                <a:cxn ang="0">
                  <a:pos x="18" y="80"/>
                </a:cxn>
                <a:cxn ang="0">
                  <a:pos x="18" y="79"/>
                </a:cxn>
                <a:cxn ang="0">
                  <a:pos x="17" y="79"/>
                </a:cxn>
                <a:cxn ang="0">
                  <a:pos x="17" y="78"/>
                </a:cxn>
                <a:cxn ang="0">
                  <a:pos x="18" y="77"/>
                </a:cxn>
                <a:cxn ang="0">
                  <a:pos x="18" y="76"/>
                </a:cxn>
                <a:cxn ang="0">
                  <a:pos x="16" y="75"/>
                </a:cxn>
                <a:cxn ang="0">
                  <a:pos x="16" y="75"/>
                </a:cxn>
                <a:cxn ang="0">
                  <a:pos x="15" y="75"/>
                </a:cxn>
                <a:cxn ang="0">
                  <a:pos x="14" y="73"/>
                </a:cxn>
                <a:cxn ang="0">
                  <a:pos x="14" y="72"/>
                </a:cxn>
                <a:cxn ang="0">
                  <a:pos x="14" y="71"/>
                </a:cxn>
                <a:cxn ang="0">
                  <a:pos x="14" y="71"/>
                </a:cxn>
                <a:cxn ang="0">
                  <a:pos x="14" y="70"/>
                </a:cxn>
                <a:cxn ang="0">
                  <a:pos x="52" y="66"/>
                </a:cxn>
                <a:cxn ang="0">
                  <a:pos x="52" y="65"/>
                </a:cxn>
                <a:cxn ang="0">
                  <a:pos x="50" y="63"/>
                </a:cxn>
                <a:cxn ang="0">
                  <a:pos x="50" y="58"/>
                </a:cxn>
                <a:cxn ang="0">
                  <a:pos x="48" y="55"/>
                </a:cxn>
                <a:cxn ang="0">
                  <a:pos x="48" y="52"/>
                </a:cxn>
                <a:cxn ang="0">
                  <a:pos x="49" y="50"/>
                </a:cxn>
                <a:cxn ang="0">
                  <a:pos x="49" y="47"/>
                </a:cxn>
                <a:cxn ang="0">
                  <a:pos x="50" y="45"/>
                </a:cxn>
                <a:cxn ang="0">
                  <a:pos x="51" y="45"/>
                </a:cxn>
                <a:cxn ang="0">
                  <a:pos x="49" y="44"/>
                </a:cxn>
                <a:cxn ang="0">
                  <a:pos x="50" y="42"/>
                </a:cxn>
                <a:cxn ang="0">
                  <a:pos x="49" y="41"/>
                </a:cxn>
                <a:cxn ang="0">
                  <a:pos x="48" y="40"/>
                </a:cxn>
                <a:cxn ang="0">
                  <a:pos x="47" y="39"/>
                </a:cxn>
                <a:cxn ang="0">
                  <a:pos x="46" y="37"/>
                </a:cxn>
                <a:cxn ang="0">
                  <a:pos x="45" y="36"/>
                </a:cxn>
                <a:cxn ang="0">
                  <a:pos x="36" y="0"/>
                </a:cxn>
                <a:cxn ang="0">
                  <a:pos x="0" y="3"/>
                </a:cxn>
                <a:cxn ang="0">
                  <a:pos x="0" y="3"/>
                </a:cxn>
              </a:cxnLst>
              <a:rect l="0" t="0" r="r" b="b"/>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7" y="81"/>
                  </a:lnTo>
                  <a:lnTo>
                    <a:pt x="18" y="80"/>
                  </a:lnTo>
                  <a:lnTo>
                    <a:pt x="18" y="80"/>
                  </a:lnTo>
                  <a:lnTo>
                    <a:pt x="18" y="79"/>
                  </a:lnTo>
                  <a:lnTo>
                    <a:pt x="17" y="79"/>
                  </a:lnTo>
                  <a:lnTo>
                    <a:pt x="17" y="78"/>
                  </a:lnTo>
                  <a:lnTo>
                    <a:pt x="18" y="77"/>
                  </a:lnTo>
                  <a:lnTo>
                    <a:pt x="18" y="76"/>
                  </a:lnTo>
                  <a:lnTo>
                    <a:pt x="16" y="75"/>
                  </a:lnTo>
                  <a:lnTo>
                    <a:pt x="16" y="75"/>
                  </a:lnTo>
                  <a:lnTo>
                    <a:pt x="15" y="75"/>
                  </a:lnTo>
                  <a:lnTo>
                    <a:pt x="14" y="73"/>
                  </a:lnTo>
                  <a:lnTo>
                    <a:pt x="14" y="72"/>
                  </a:lnTo>
                  <a:lnTo>
                    <a:pt x="14" y="71"/>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lnTo>
                    <a:pt x="0"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8" name="Freeform 94"/>
            <p:cNvSpPr>
              <a:spLocks/>
            </p:cNvSpPr>
            <p:nvPr/>
          </p:nvSpPr>
          <p:spPr bwMode="auto">
            <a:xfrm>
              <a:off x="4059" y="1789"/>
              <a:ext cx="291" cy="307"/>
            </a:xfrm>
            <a:custGeom>
              <a:avLst/>
              <a:gdLst/>
              <a:ahLst/>
              <a:cxnLst>
                <a:cxn ang="0">
                  <a:pos x="5" y="55"/>
                </a:cxn>
                <a:cxn ang="0">
                  <a:pos x="8" y="56"/>
                </a:cxn>
                <a:cxn ang="0">
                  <a:pos x="10" y="55"/>
                </a:cxn>
                <a:cxn ang="0">
                  <a:pos x="13" y="59"/>
                </a:cxn>
                <a:cxn ang="0">
                  <a:pos x="18" y="60"/>
                </a:cxn>
                <a:cxn ang="0">
                  <a:pos x="22" y="61"/>
                </a:cxn>
                <a:cxn ang="0">
                  <a:pos x="25" y="61"/>
                </a:cxn>
                <a:cxn ang="0">
                  <a:pos x="28" y="61"/>
                </a:cxn>
                <a:cxn ang="0">
                  <a:pos x="29" y="59"/>
                </a:cxn>
                <a:cxn ang="0">
                  <a:pos x="31" y="59"/>
                </a:cxn>
                <a:cxn ang="0">
                  <a:pos x="34" y="62"/>
                </a:cxn>
                <a:cxn ang="0">
                  <a:pos x="36" y="63"/>
                </a:cxn>
                <a:cxn ang="0">
                  <a:pos x="39" y="61"/>
                </a:cxn>
                <a:cxn ang="0">
                  <a:pos x="40" y="58"/>
                </a:cxn>
                <a:cxn ang="0">
                  <a:pos x="41" y="52"/>
                </a:cxn>
                <a:cxn ang="0">
                  <a:pos x="44" y="54"/>
                </a:cxn>
                <a:cxn ang="0">
                  <a:pos x="45" y="51"/>
                </a:cxn>
                <a:cxn ang="0">
                  <a:pos x="47" y="47"/>
                </a:cxn>
                <a:cxn ang="0">
                  <a:pos x="48" y="45"/>
                </a:cxn>
                <a:cxn ang="0">
                  <a:pos x="51" y="44"/>
                </a:cxn>
                <a:cxn ang="0">
                  <a:pos x="53" y="41"/>
                </a:cxn>
                <a:cxn ang="0">
                  <a:pos x="55" y="39"/>
                </a:cxn>
                <a:cxn ang="0">
                  <a:pos x="55" y="36"/>
                </a:cxn>
                <a:cxn ang="0">
                  <a:pos x="56" y="34"/>
                </a:cxn>
                <a:cxn ang="0">
                  <a:pos x="54" y="26"/>
                </a:cxn>
                <a:cxn ang="0">
                  <a:pos x="55" y="23"/>
                </a:cxn>
                <a:cxn ang="0">
                  <a:pos x="57" y="22"/>
                </a:cxn>
                <a:cxn ang="0">
                  <a:pos x="46" y="3"/>
                </a:cxn>
                <a:cxn ang="0">
                  <a:pos x="42" y="6"/>
                </a:cxn>
                <a:cxn ang="0">
                  <a:pos x="37" y="10"/>
                </a:cxn>
                <a:cxn ang="0">
                  <a:pos x="34" y="10"/>
                </a:cxn>
                <a:cxn ang="0">
                  <a:pos x="30" y="13"/>
                </a:cxn>
                <a:cxn ang="0">
                  <a:pos x="27" y="12"/>
                </a:cxn>
                <a:cxn ang="0">
                  <a:pos x="25" y="12"/>
                </a:cxn>
                <a:cxn ang="0">
                  <a:pos x="25" y="11"/>
                </a:cxn>
                <a:cxn ang="0">
                  <a:pos x="19" y="9"/>
                </a:cxn>
                <a:cxn ang="0">
                  <a:pos x="17" y="10"/>
                </a:cxn>
                <a:cxn ang="0">
                  <a:pos x="0" y="11"/>
                </a:cxn>
              </a:cxnLst>
              <a:rect l="0" t="0" r="r" b="b"/>
              <a:pathLst>
                <a:path w="57" h="63">
                  <a:moveTo>
                    <a:pt x="0" y="11"/>
                  </a:moveTo>
                  <a:lnTo>
                    <a:pt x="5" y="55"/>
                  </a:lnTo>
                  <a:lnTo>
                    <a:pt x="6" y="55"/>
                  </a:lnTo>
                  <a:lnTo>
                    <a:pt x="8" y="56"/>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lnTo>
                    <a:pt x="0" y="1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39" name="Freeform 95"/>
            <p:cNvSpPr>
              <a:spLocks/>
            </p:cNvSpPr>
            <p:nvPr/>
          </p:nvSpPr>
          <p:spPr bwMode="auto">
            <a:xfrm>
              <a:off x="4140" y="2179"/>
              <a:ext cx="610" cy="249"/>
            </a:xfrm>
            <a:custGeom>
              <a:avLst/>
              <a:gdLst/>
              <a:ahLst/>
              <a:cxnLst>
                <a:cxn ang="0">
                  <a:pos x="2" y="41"/>
                </a:cxn>
                <a:cxn ang="0">
                  <a:pos x="4" y="39"/>
                </a:cxn>
                <a:cxn ang="0">
                  <a:pos x="5" y="36"/>
                </a:cxn>
                <a:cxn ang="0">
                  <a:pos x="14" y="31"/>
                </a:cxn>
                <a:cxn ang="0">
                  <a:pos x="18" y="27"/>
                </a:cxn>
                <a:cxn ang="0">
                  <a:pos x="20" y="27"/>
                </a:cxn>
                <a:cxn ang="0">
                  <a:pos x="21" y="25"/>
                </a:cxn>
                <a:cxn ang="0">
                  <a:pos x="23" y="25"/>
                </a:cxn>
                <a:cxn ang="0">
                  <a:pos x="28" y="23"/>
                </a:cxn>
                <a:cxn ang="0">
                  <a:pos x="33" y="17"/>
                </a:cxn>
                <a:cxn ang="0">
                  <a:pos x="33" y="13"/>
                </a:cxn>
                <a:cxn ang="0">
                  <a:pos x="37" y="13"/>
                </a:cxn>
                <a:cxn ang="0">
                  <a:pos x="42" y="12"/>
                </a:cxn>
                <a:cxn ang="0">
                  <a:pos x="113" y="1"/>
                </a:cxn>
                <a:cxn ang="0">
                  <a:pos x="114" y="2"/>
                </a:cxn>
                <a:cxn ang="0">
                  <a:pos x="116" y="5"/>
                </a:cxn>
                <a:cxn ang="0">
                  <a:pos x="116" y="6"/>
                </a:cxn>
                <a:cxn ang="0">
                  <a:pos x="114" y="5"/>
                </a:cxn>
                <a:cxn ang="0">
                  <a:pos x="113" y="6"/>
                </a:cxn>
                <a:cxn ang="0">
                  <a:pos x="109" y="8"/>
                </a:cxn>
                <a:cxn ang="0">
                  <a:pos x="105" y="11"/>
                </a:cxn>
                <a:cxn ang="0">
                  <a:pos x="106" y="12"/>
                </a:cxn>
                <a:cxn ang="0">
                  <a:pos x="112" y="9"/>
                </a:cxn>
                <a:cxn ang="0">
                  <a:pos x="114" y="11"/>
                </a:cxn>
                <a:cxn ang="0">
                  <a:pos x="115" y="11"/>
                </a:cxn>
                <a:cxn ang="0">
                  <a:pos x="118" y="9"/>
                </a:cxn>
                <a:cxn ang="0">
                  <a:pos x="119" y="14"/>
                </a:cxn>
                <a:cxn ang="0">
                  <a:pos x="117" y="17"/>
                </a:cxn>
                <a:cxn ang="0">
                  <a:pos x="114" y="19"/>
                </a:cxn>
                <a:cxn ang="0">
                  <a:pos x="110" y="20"/>
                </a:cxn>
                <a:cxn ang="0">
                  <a:pos x="109" y="19"/>
                </a:cxn>
                <a:cxn ang="0">
                  <a:pos x="108" y="18"/>
                </a:cxn>
                <a:cxn ang="0">
                  <a:pos x="108" y="21"/>
                </a:cxn>
                <a:cxn ang="0">
                  <a:pos x="109" y="22"/>
                </a:cxn>
                <a:cxn ang="0">
                  <a:pos x="110" y="24"/>
                </a:cxn>
                <a:cxn ang="0">
                  <a:pos x="105" y="27"/>
                </a:cxn>
                <a:cxn ang="0">
                  <a:pos x="105" y="29"/>
                </a:cxn>
                <a:cxn ang="0">
                  <a:pos x="112" y="27"/>
                </a:cxn>
                <a:cxn ang="0">
                  <a:pos x="114" y="27"/>
                </a:cxn>
                <a:cxn ang="0">
                  <a:pos x="109" y="32"/>
                </a:cxn>
                <a:cxn ang="0">
                  <a:pos x="103" y="36"/>
                </a:cxn>
                <a:cxn ang="0">
                  <a:pos x="102" y="37"/>
                </a:cxn>
                <a:cxn ang="0">
                  <a:pos x="96" y="44"/>
                </a:cxn>
                <a:cxn ang="0">
                  <a:pos x="93" y="50"/>
                </a:cxn>
                <a:cxn ang="0">
                  <a:pos x="69" y="39"/>
                </a:cxn>
                <a:cxn ang="0">
                  <a:pos x="50" y="36"/>
                </a:cxn>
                <a:cxn ang="0">
                  <a:pos x="49" y="36"/>
                </a:cxn>
                <a:cxn ang="0">
                  <a:pos x="30" y="37"/>
                </a:cxn>
                <a:cxn ang="0">
                  <a:pos x="26" y="40"/>
                </a:cxn>
                <a:cxn ang="0">
                  <a:pos x="0" y="45"/>
                </a:cxn>
              </a:cxnLst>
              <a:rect l="0" t="0" r="r" b="b"/>
              <a:pathLst>
                <a:path w="119" h="51">
                  <a:moveTo>
                    <a:pt x="0" y="45"/>
                  </a:moveTo>
                  <a:lnTo>
                    <a:pt x="1" y="41"/>
                  </a:lnTo>
                  <a:lnTo>
                    <a:pt x="2"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8" y="27"/>
                  </a:lnTo>
                  <a:lnTo>
                    <a:pt x="19" y="27"/>
                  </a:lnTo>
                  <a:lnTo>
                    <a:pt x="20" y="27"/>
                  </a:lnTo>
                  <a:lnTo>
                    <a:pt x="20" y="26"/>
                  </a:lnTo>
                  <a:lnTo>
                    <a:pt x="21" y="25"/>
                  </a:lnTo>
                  <a:lnTo>
                    <a:pt x="21" y="25"/>
                  </a:lnTo>
                  <a:lnTo>
                    <a:pt x="22" y="26"/>
                  </a:lnTo>
                  <a:lnTo>
                    <a:pt x="23" y="25"/>
                  </a:lnTo>
                  <a:lnTo>
                    <a:pt x="23" y="25"/>
                  </a:lnTo>
                  <a:lnTo>
                    <a:pt x="25" y="23"/>
                  </a:lnTo>
                  <a:lnTo>
                    <a:pt x="26" y="23"/>
                  </a:lnTo>
                  <a:lnTo>
                    <a:pt x="28" y="23"/>
                  </a:lnTo>
                  <a:lnTo>
                    <a:pt x="31" y="19"/>
                  </a:lnTo>
                  <a:lnTo>
                    <a:pt x="32" y="18"/>
                  </a:lnTo>
                  <a:lnTo>
                    <a:pt x="33" y="17"/>
                  </a:lnTo>
                  <a:lnTo>
                    <a:pt x="33" y="16"/>
                  </a:lnTo>
                  <a:lnTo>
                    <a:pt x="33" y="14"/>
                  </a:lnTo>
                  <a:lnTo>
                    <a:pt x="33" y="13"/>
                  </a:lnTo>
                  <a:lnTo>
                    <a:pt x="33" y="13"/>
                  </a:lnTo>
                  <a:lnTo>
                    <a:pt x="37" y="12"/>
                  </a:lnTo>
                  <a:lnTo>
                    <a:pt x="37" y="13"/>
                  </a:lnTo>
                  <a:lnTo>
                    <a:pt x="40" y="13"/>
                  </a:lnTo>
                  <a:lnTo>
                    <a:pt x="42" y="12"/>
                  </a:lnTo>
                  <a:lnTo>
                    <a:pt x="42" y="12"/>
                  </a:lnTo>
                  <a:lnTo>
                    <a:pt x="78" y="7"/>
                  </a:lnTo>
                  <a:lnTo>
                    <a:pt x="112" y="0"/>
                  </a:lnTo>
                  <a:lnTo>
                    <a:pt x="113" y="1"/>
                  </a:lnTo>
                  <a:lnTo>
                    <a:pt x="113" y="1"/>
                  </a:lnTo>
                  <a:lnTo>
                    <a:pt x="114" y="2"/>
                  </a:lnTo>
                  <a:lnTo>
                    <a:pt x="114" y="2"/>
                  </a:lnTo>
                  <a:lnTo>
                    <a:pt x="115" y="3"/>
                  </a:lnTo>
                  <a:lnTo>
                    <a:pt x="115" y="3"/>
                  </a:lnTo>
                  <a:lnTo>
                    <a:pt x="116" y="5"/>
                  </a:lnTo>
                  <a:lnTo>
                    <a:pt x="116" y="5"/>
                  </a:lnTo>
                  <a:lnTo>
                    <a:pt x="116" y="6"/>
                  </a:lnTo>
                  <a:lnTo>
                    <a:pt x="116" y="6"/>
                  </a:lnTo>
                  <a:lnTo>
                    <a:pt x="115" y="5"/>
                  </a:lnTo>
                  <a:lnTo>
                    <a:pt x="114" y="5"/>
                  </a:lnTo>
                  <a:lnTo>
                    <a:pt x="114" y="5"/>
                  </a:lnTo>
                  <a:lnTo>
                    <a:pt x="113" y="5"/>
                  </a:lnTo>
                  <a:lnTo>
                    <a:pt x="112" y="5"/>
                  </a:lnTo>
                  <a:lnTo>
                    <a:pt x="113" y="6"/>
                  </a:lnTo>
                  <a:lnTo>
                    <a:pt x="113" y="6"/>
                  </a:lnTo>
                  <a:lnTo>
                    <a:pt x="110" y="8"/>
                  </a:lnTo>
                  <a:lnTo>
                    <a:pt x="109" y="8"/>
                  </a:lnTo>
                  <a:lnTo>
                    <a:pt x="108" y="10"/>
                  </a:lnTo>
                  <a:lnTo>
                    <a:pt x="106" y="10"/>
                  </a:lnTo>
                  <a:lnTo>
                    <a:pt x="105" y="11"/>
                  </a:lnTo>
                  <a:lnTo>
                    <a:pt x="105" y="12"/>
                  </a:lnTo>
                  <a:lnTo>
                    <a:pt x="106" y="12"/>
                  </a:lnTo>
                  <a:lnTo>
                    <a:pt x="106" y="12"/>
                  </a:lnTo>
                  <a:lnTo>
                    <a:pt x="108" y="11"/>
                  </a:lnTo>
                  <a:lnTo>
                    <a:pt x="111" y="10"/>
                  </a:lnTo>
                  <a:lnTo>
                    <a:pt x="112" y="9"/>
                  </a:lnTo>
                  <a:lnTo>
                    <a:pt x="114" y="9"/>
                  </a:lnTo>
                  <a:lnTo>
                    <a:pt x="114" y="10"/>
                  </a:lnTo>
                  <a:lnTo>
                    <a:pt x="114" y="11"/>
                  </a:lnTo>
                  <a:lnTo>
                    <a:pt x="114" y="11"/>
                  </a:lnTo>
                  <a:lnTo>
                    <a:pt x="115" y="12"/>
                  </a:lnTo>
                  <a:lnTo>
                    <a:pt x="115" y="11"/>
                  </a:lnTo>
                  <a:lnTo>
                    <a:pt x="116" y="11"/>
                  </a:lnTo>
                  <a:lnTo>
                    <a:pt x="117" y="9"/>
                  </a:lnTo>
                  <a:lnTo>
                    <a:pt x="118" y="9"/>
                  </a:lnTo>
                  <a:lnTo>
                    <a:pt x="119" y="11"/>
                  </a:lnTo>
                  <a:lnTo>
                    <a:pt x="119" y="14"/>
                  </a:lnTo>
                  <a:lnTo>
                    <a:pt x="119" y="14"/>
                  </a:lnTo>
                  <a:lnTo>
                    <a:pt x="119" y="15"/>
                  </a:lnTo>
                  <a:lnTo>
                    <a:pt x="117" y="16"/>
                  </a:lnTo>
                  <a:lnTo>
                    <a:pt x="117" y="17"/>
                  </a:lnTo>
                  <a:lnTo>
                    <a:pt x="117" y="18"/>
                  </a:lnTo>
                  <a:lnTo>
                    <a:pt x="115" y="19"/>
                  </a:lnTo>
                  <a:lnTo>
                    <a:pt x="114" y="19"/>
                  </a:lnTo>
                  <a:lnTo>
                    <a:pt x="113" y="20"/>
                  </a:lnTo>
                  <a:lnTo>
                    <a:pt x="111" y="20"/>
                  </a:lnTo>
                  <a:lnTo>
                    <a:pt x="110" y="20"/>
                  </a:lnTo>
                  <a:lnTo>
                    <a:pt x="110" y="20"/>
                  </a:lnTo>
                  <a:lnTo>
                    <a:pt x="110" y="20"/>
                  </a:lnTo>
                  <a:lnTo>
                    <a:pt x="109" y="19"/>
                  </a:lnTo>
                  <a:lnTo>
                    <a:pt x="109" y="18"/>
                  </a:lnTo>
                  <a:lnTo>
                    <a:pt x="109" y="18"/>
                  </a:lnTo>
                  <a:lnTo>
                    <a:pt x="108" y="18"/>
                  </a:lnTo>
                  <a:lnTo>
                    <a:pt x="108" y="18"/>
                  </a:lnTo>
                  <a:lnTo>
                    <a:pt x="108" y="20"/>
                  </a:lnTo>
                  <a:lnTo>
                    <a:pt x="108" y="21"/>
                  </a:lnTo>
                  <a:lnTo>
                    <a:pt x="108" y="21"/>
                  </a:lnTo>
                  <a:lnTo>
                    <a:pt x="108" y="22"/>
                  </a:lnTo>
                  <a:lnTo>
                    <a:pt x="109" y="22"/>
                  </a:lnTo>
                  <a:lnTo>
                    <a:pt x="110" y="23"/>
                  </a:lnTo>
                  <a:lnTo>
                    <a:pt x="110" y="24"/>
                  </a:lnTo>
                  <a:lnTo>
                    <a:pt x="110" y="24"/>
                  </a:lnTo>
                  <a:lnTo>
                    <a:pt x="107" y="28"/>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102" y="37"/>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7"/>
                  </a:lnTo>
                  <a:lnTo>
                    <a:pt x="49" y="36"/>
                  </a:lnTo>
                  <a:lnTo>
                    <a:pt x="49" y="35"/>
                  </a:lnTo>
                  <a:lnTo>
                    <a:pt x="31" y="37"/>
                  </a:lnTo>
                  <a:lnTo>
                    <a:pt x="30" y="37"/>
                  </a:lnTo>
                  <a:lnTo>
                    <a:pt x="30" y="38"/>
                  </a:lnTo>
                  <a:lnTo>
                    <a:pt x="26" y="40"/>
                  </a:lnTo>
                  <a:lnTo>
                    <a:pt x="26" y="40"/>
                  </a:lnTo>
                  <a:lnTo>
                    <a:pt x="25" y="40"/>
                  </a:lnTo>
                  <a:lnTo>
                    <a:pt x="21" y="42"/>
                  </a:lnTo>
                  <a:lnTo>
                    <a:pt x="0" y="45"/>
                  </a:lnTo>
                  <a:lnTo>
                    <a:pt x="0" y="45"/>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0" name="Freeform 96"/>
            <p:cNvSpPr>
              <a:spLocks/>
            </p:cNvSpPr>
            <p:nvPr/>
          </p:nvSpPr>
          <p:spPr bwMode="auto">
            <a:xfrm>
              <a:off x="3961" y="2716"/>
              <a:ext cx="630" cy="453"/>
            </a:xfrm>
            <a:custGeom>
              <a:avLst/>
              <a:gdLst/>
              <a:ahLst/>
              <a:cxnLst>
                <a:cxn ang="0">
                  <a:pos x="0" y="8"/>
                </a:cxn>
                <a:cxn ang="0">
                  <a:pos x="0" y="10"/>
                </a:cxn>
                <a:cxn ang="0">
                  <a:pos x="2" y="12"/>
                </a:cxn>
                <a:cxn ang="0">
                  <a:pos x="3" y="15"/>
                </a:cxn>
                <a:cxn ang="0">
                  <a:pos x="4" y="17"/>
                </a:cxn>
                <a:cxn ang="0">
                  <a:pos x="3" y="19"/>
                </a:cxn>
                <a:cxn ang="0">
                  <a:pos x="7" y="18"/>
                </a:cxn>
                <a:cxn ang="0">
                  <a:pos x="9" y="15"/>
                </a:cxn>
                <a:cxn ang="0">
                  <a:pos x="10" y="15"/>
                </a:cxn>
                <a:cxn ang="0">
                  <a:pos x="9" y="17"/>
                </a:cxn>
                <a:cxn ang="0">
                  <a:pos x="19" y="14"/>
                </a:cxn>
                <a:cxn ang="0">
                  <a:pos x="19" y="16"/>
                </a:cxn>
                <a:cxn ang="0">
                  <a:pos x="25" y="17"/>
                </a:cxn>
                <a:cxn ang="0">
                  <a:pos x="29" y="18"/>
                </a:cxn>
                <a:cxn ang="0">
                  <a:pos x="31" y="19"/>
                </a:cxn>
                <a:cxn ang="0">
                  <a:pos x="31" y="20"/>
                </a:cxn>
                <a:cxn ang="0">
                  <a:pos x="36" y="24"/>
                </a:cxn>
                <a:cxn ang="0">
                  <a:pos x="35" y="25"/>
                </a:cxn>
                <a:cxn ang="0">
                  <a:pos x="34" y="26"/>
                </a:cxn>
                <a:cxn ang="0">
                  <a:pos x="41" y="24"/>
                </a:cxn>
                <a:cxn ang="0">
                  <a:pos x="50" y="21"/>
                </a:cxn>
                <a:cxn ang="0">
                  <a:pos x="50" y="18"/>
                </a:cxn>
                <a:cxn ang="0">
                  <a:pos x="61" y="21"/>
                </a:cxn>
                <a:cxn ang="0">
                  <a:pos x="69" y="28"/>
                </a:cxn>
                <a:cxn ang="0">
                  <a:pos x="74" y="30"/>
                </a:cxn>
                <a:cxn ang="0">
                  <a:pos x="77" y="36"/>
                </a:cxn>
                <a:cxn ang="0">
                  <a:pos x="76" y="48"/>
                </a:cxn>
                <a:cxn ang="0">
                  <a:pos x="80" y="54"/>
                </a:cxn>
                <a:cxn ang="0">
                  <a:pos x="79" y="50"/>
                </a:cxn>
                <a:cxn ang="0">
                  <a:pos x="82" y="51"/>
                </a:cxn>
                <a:cxn ang="0">
                  <a:pos x="83" y="50"/>
                </a:cxn>
                <a:cxn ang="0">
                  <a:pos x="83" y="53"/>
                </a:cxn>
                <a:cxn ang="0">
                  <a:pos x="80" y="57"/>
                </a:cxn>
                <a:cxn ang="0">
                  <a:pos x="83" y="61"/>
                </a:cxn>
                <a:cxn ang="0">
                  <a:pos x="89" y="68"/>
                </a:cxn>
                <a:cxn ang="0">
                  <a:pos x="91" y="69"/>
                </a:cxn>
                <a:cxn ang="0">
                  <a:pos x="94" y="74"/>
                </a:cxn>
                <a:cxn ang="0">
                  <a:pos x="99" y="82"/>
                </a:cxn>
                <a:cxn ang="0">
                  <a:pos x="108" y="88"/>
                </a:cxn>
                <a:cxn ang="0">
                  <a:pos x="111" y="90"/>
                </a:cxn>
                <a:cxn ang="0">
                  <a:pos x="110" y="91"/>
                </a:cxn>
                <a:cxn ang="0">
                  <a:pos x="109" y="92"/>
                </a:cxn>
                <a:cxn ang="0">
                  <a:pos x="113" y="92"/>
                </a:cxn>
                <a:cxn ang="0">
                  <a:pos x="121" y="88"/>
                </a:cxn>
                <a:cxn ang="0">
                  <a:pos x="121" y="82"/>
                </a:cxn>
                <a:cxn ang="0">
                  <a:pos x="122" y="74"/>
                </a:cxn>
                <a:cxn ang="0">
                  <a:pos x="121" y="61"/>
                </a:cxn>
                <a:cxn ang="0">
                  <a:pos x="113" y="48"/>
                </a:cxn>
                <a:cxn ang="0">
                  <a:pos x="110" y="43"/>
                </a:cxn>
                <a:cxn ang="0">
                  <a:pos x="110" y="38"/>
                </a:cxn>
                <a:cxn ang="0">
                  <a:pos x="103" y="29"/>
                </a:cxn>
                <a:cxn ang="0">
                  <a:pos x="99" y="24"/>
                </a:cxn>
                <a:cxn ang="0">
                  <a:pos x="92" y="8"/>
                </a:cxn>
                <a:cxn ang="0">
                  <a:pos x="90" y="6"/>
                </a:cxn>
                <a:cxn ang="0">
                  <a:pos x="88" y="1"/>
                </a:cxn>
                <a:cxn ang="0">
                  <a:pos x="82" y="1"/>
                </a:cxn>
                <a:cxn ang="0">
                  <a:pos x="82" y="7"/>
                </a:cxn>
                <a:cxn ang="0">
                  <a:pos x="80" y="8"/>
                </a:cxn>
                <a:cxn ang="0">
                  <a:pos x="39" y="7"/>
                </a:cxn>
                <a:cxn ang="0">
                  <a:pos x="38" y="3"/>
                </a:cxn>
              </a:cxnLst>
              <a:rect l="0" t="0" r="r" b="b"/>
              <a:pathLst>
                <a:path w="123" h="93">
                  <a:moveTo>
                    <a:pt x="38" y="3"/>
                  </a:moveTo>
                  <a:lnTo>
                    <a:pt x="0" y="7"/>
                  </a:lnTo>
                  <a:lnTo>
                    <a:pt x="0" y="8"/>
                  </a:lnTo>
                  <a:lnTo>
                    <a:pt x="0" y="8"/>
                  </a:lnTo>
                  <a:lnTo>
                    <a:pt x="0" y="9"/>
                  </a:lnTo>
                  <a:lnTo>
                    <a:pt x="0" y="10"/>
                  </a:lnTo>
                  <a:lnTo>
                    <a:pt x="1" y="12"/>
                  </a:lnTo>
                  <a:lnTo>
                    <a:pt x="2" y="12"/>
                  </a:lnTo>
                  <a:lnTo>
                    <a:pt x="2" y="12"/>
                  </a:lnTo>
                  <a:lnTo>
                    <a:pt x="4" y="13"/>
                  </a:lnTo>
                  <a:lnTo>
                    <a:pt x="4" y="14"/>
                  </a:lnTo>
                  <a:lnTo>
                    <a:pt x="3" y="15"/>
                  </a:lnTo>
                  <a:lnTo>
                    <a:pt x="3" y="16"/>
                  </a:lnTo>
                  <a:lnTo>
                    <a:pt x="4" y="16"/>
                  </a:lnTo>
                  <a:lnTo>
                    <a:pt x="4" y="17"/>
                  </a:lnTo>
                  <a:lnTo>
                    <a:pt x="4" y="17"/>
                  </a:lnTo>
                  <a:lnTo>
                    <a:pt x="3" y="18"/>
                  </a:lnTo>
                  <a:lnTo>
                    <a:pt x="3" y="19"/>
                  </a:lnTo>
                  <a:lnTo>
                    <a:pt x="4" y="19"/>
                  </a:lnTo>
                  <a:lnTo>
                    <a:pt x="6" y="18"/>
                  </a:lnTo>
                  <a:lnTo>
                    <a:pt x="7" y="18"/>
                  </a:lnTo>
                  <a:lnTo>
                    <a:pt x="7" y="16"/>
                  </a:lnTo>
                  <a:lnTo>
                    <a:pt x="8" y="15"/>
                  </a:lnTo>
                  <a:lnTo>
                    <a:pt x="9" y="15"/>
                  </a:lnTo>
                  <a:lnTo>
                    <a:pt x="9" y="15"/>
                  </a:lnTo>
                  <a:lnTo>
                    <a:pt x="10" y="15"/>
                  </a:lnTo>
                  <a:lnTo>
                    <a:pt x="10" y="15"/>
                  </a:lnTo>
                  <a:lnTo>
                    <a:pt x="10" y="16"/>
                  </a:lnTo>
                  <a:lnTo>
                    <a:pt x="9" y="17"/>
                  </a:lnTo>
                  <a:lnTo>
                    <a:pt x="9" y="17"/>
                  </a:lnTo>
                  <a:lnTo>
                    <a:pt x="10" y="17"/>
                  </a:lnTo>
                  <a:lnTo>
                    <a:pt x="12" y="16"/>
                  </a:lnTo>
                  <a:lnTo>
                    <a:pt x="19" y="14"/>
                  </a:lnTo>
                  <a:lnTo>
                    <a:pt x="20" y="14"/>
                  </a:lnTo>
                  <a:lnTo>
                    <a:pt x="20" y="15"/>
                  </a:lnTo>
                  <a:lnTo>
                    <a:pt x="19" y="16"/>
                  </a:lnTo>
                  <a:lnTo>
                    <a:pt x="19" y="16"/>
                  </a:lnTo>
                  <a:lnTo>
                    <a:pt x="22" y="16"/>
                  </a:lnTo>
                  <a:lnTo>
                    <a:pt x="25" y="17"/>
                  </a:lnTo>
                  <a:lnTo>
                    <a:pt x="28" y="19"/>
                  </a:lnTo>
                  <a:lnTo>
                    <a:pt x="29" y="19"/>
                  </a:lnTo>
                  <a:lnTo>
                    <a:pt x="29" y="18"/>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0" y="90"/>
                  </a:lnTo>
                  <a:lnTo>
                    <a:pt x="111" y="90"/>
                  </a:lnTo>
                  <a:lnTo>
                    <a:pt x="111" y="91"/>
                  </a:lnTo>
                  <a:lnTo>
                    <a:pt x="111" y="91"/>
                  </a:lnTo>
                  <a:lnTo>
                    <a:pt x="110"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80" y="8"/>
                  </a:lnTo>
                  <a:lnTo>
                    <a:pt x="79" y="6"/>
                  </a:lnTo>
                  <a:lnTo>
                    <a:pt x="40" y="8"/>
                  </a:lnTo>
                  <a:lnTo>
                    <a:pt x="39" y="7"/>
                  </a:lnTo>
                  <a:lnTo>
                    <a:pt x="39" y="6"/>
                  </a:lnTo>
                  <a:lnTo>
                    <a:pt x="38" y="4"/>
                  </a:lnTo>
                  <a:lnTo>
                    <a:pt x="38" y="3"/>
                  </a:lnTo>
                  <a:lnTo>
                    <a:pt x="38"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1" name="Freeform 97"/>
            <p:cNvSpPr>
              <a:spLocks/>
            </p:cNvSpPr>
            <p:nvPr/>
          </p:nvSpPr>
          <p:spPr bwMode="auto">
            <a:xfrm>
              <a:off x="4242" y="1896"/>
              <a:ext cx="313" cy="293"/>
            </a:xfrm>
            <a:custGeom>
              <a:avLst/>
              <a:gdLst/>
              <a:ahLst/>
              <a:cxnLst>
                <a:cxn ang="0">
                  <a:pos x="20" y="0"/>
                </a:cxn>
                <a:cxn ang="0">
                  <a:pos x="20" y="3"/>
                </a:cxn>
                <a:cxn ang="0">
                  <a:pos x="21" y="5"/>
                </a:cxn>
                <a:cxn ang="0">
                  <a:pos x="19" y="13"/>
                </a:cxn>
                <a:cxn ang="0">
                  <a:pos x="19" y="15"/>
                </a:cxn>
                <a:cxn ang="0">
                  <a:pos x="18" y="19"/>
                </a:cxn>
                <a:cxn ang="0">
                  <a:pos x="15" y="22"/>
                </a:cxn>
                <a:cxn ang="0">
                  <a:pos x="13" y="23"/>
                </a:cxn>
                <a:cxn ang="0">
                  <a:pos x="11" y="24"/>
                </a:cxn>
                <a:cxn ang="0">
                  <a:pos x="10" y="26"/>
                </a:cxn>
                <a:cxn ang="0">
                  <a:pos x="9" y="30"/>
                </a:cxn>
                <a:cxn ang="0">
                  <a:pos x="6" y="30"/>
                </a:cxn>
                <a:cxn ang="0">
                  <a:pos x="4" y="34"/>
                </a:cxn>
                <a:cxn ang="0">
                  <a:pos x="4" y="38"/>
                </a:cxn>
                <a:cxn ang="0">
                  <a:pos x="2" y="41"/>
                </a:cxn>
                <a:cxn ang="0">
                  <a:pos x="0" y="43"/>
                </a:cxn>
                <a:cxn ang="0">
                  <a:pos x="0" y="46"/>
                </a:cxn>
                <a:cxn ang="0">
                  <a:pos x="3" y="51"/>
                </a:cxn>
                <a:cxn ang="0">
                  <a:pos x="6" y="54"/>
                </a:cxn>
                <a:cxn ang="0">
                  <a:pos x="8" y="54"/>
                </a:cxn>
                <a:cxn ang="0">
                  <a:pos x="8" y="55"/>
                </a:cxn>
                <a:cxn ang="0">
                  <a:pos x="10" y="55"/>
                </a:cxn>
                <a:cxn ang="0">
                  <a:pos x="10" y="57"/>
                </a:cxn>
                <a:cxn ang="0">
                  <a:pos x="15" y="60"/>
                </a:cxn>
                <a:cxn ang="0">
                  <a:pos x="18" y="59"/>
                </a:cxn>
                <a:cxn ang="0">
                  <a:pos x="19" y="57"/>
                </a:cxn>
                <a:cxn ang="0">
                  <a:pos x="21" y="59"/>
                </a:cxn>
                <a:cxn ang="0">
                  <a:pos x="25" y="57"/>
                </a:cxn>
                <a:cxn ang="0">
                  <a:pos x="26" y="55"/>
                </a:cxn>
                <a:cxn ang="0">
                  <a:pos x="30" y="53"/>
                </a:cxn>
                <a:cxn ang="0">
                  <a:pos x="33" y="51"/>
                </a:cxn>
                <a:cxn ang="0">
                  <a:pos x="33" y="48"/>
                </a:cxn>
                <a:cxn ang="0">
                  <a:pos x="38" y="32"/>
                </a:cxn>
                <a:cxn ang="0">
                  <a:pos x="40" y="33"/>
                </a:cxn>
                <a:cxn ang="0">
                  <a:pos x="41" y="35"/>
                </a:cxn>
                <a:cxn ang="0">
                  <a:pos x="44" y="32"/>
                </a:cxn>
                <a:cxn ang="0">
                  <a:pos x="46" y="27"/>
                </a:cxn>
                <a:cxn ang="0">
                  <a:pos x="49" y="25"/>
                </a:cxn>
                <a:cxn ang="0">
                  <a:pos x="51" y="23"/>
                </a:cxn>
                <a:cxn ang="0">
                  <a:pos x="52" y="20"/>
                </a:cxn>
                <a:cxn ang="0">
                  <a:pos x="52" y="19"/>
                </a:cxn>
                <a:cxn ang="0">
                  <a:pos x="52" y="15"/>
                </a:cxn>
                <a:cxn ang="0">
                  <a:pos x="59" y="19"/>
                </a:cxn>
                <a:cxn ang="0">
                  <a:pos x="60" y="19"/>
                </a:cxn>
                <a:cxn ang="0">
                  <a:pos x="59" y="13"/>
                </a:cxn>
                <a:cxn ang="0">
                  <a:pos x="58" y="11"/>
                </a:cxn>
                <a:cxn ang="0">
                  <a:pos x="56" y="11"/>
                </a:cxn>
                <a:cxn ang="0">
                  <a:pos x="51" y="12"/>
                </a:cxn>
                <a:cxn ang="0">
                  <a:pos x="49" y="14"/>
                </a:cxn>
                <a:cxn ang="0">
                  <a:pos x="46" y="13"/>
                </a:cxn>
                <a:cxn ang="0">
                  <a:pos x="45" y="15"/>
                </a:cxn>
                <a:cxn ang="0">
                  <a:pos x="42" y="17"/>
                </a:cxn>
                <a:cxn ang="0">
                  <a:pos x="39" y="20"/>
                </a:cxn>
                <a:cxn ang="0">
                  <a:pos x="36" y="13"/>
                </a:cxn>
                <a:cxn ang="0">
                  <a:pos x="21" y="0"/>
                </a:cxn>
              </a:cxnLst>
              <a:rect l="0" t="0" r="r" b="b"/>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6" y="55"/>
                  </a:lnTo>
                  <a:lnTo>
                    <a:pt x="27" y="56"/>
                  </a:lnTo>
                  <a:lnTo>
                    <a:pt x="30" y="53"/>
                  </a:lnTo>
                  <a:lnTo>
                    <a:pt x="31" y="54"/>
                  </a:lnTo>
                  <a:lnTo>
                    <a:pt x="33" y="51"/>
                  </a:lnTo>
                  <a:lnTo>
                    <a:pt x="32" y="50"/>
                  </a:lnTo>
                  <a:lnTo>
                    <a:pt x="33" y="48"/>
                  </a:lnTo>
                  <a:lnTo>
                    <a:pt x="35" y="43"/>
                  </a:lnTo>
                  <a:lnTo>
                    <a:pt x="38" y="32"/>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20"/>
                  </a:lnTo>
                  <a:lnTo>
                    <a:pt x="52" y="19"/>
                  </a:lnTo>
                  <a:lnTo>
                    <a:pt x="52" y="16"/>
                  </a:lnTo>
                  <a:lnTo>
                    <a:pt x="52" y="15"/>
                  </a:lnTo>
                  <a:lnTo>
                    <a:pt x="53" y="15"/>
                  </a:lnTo>
                  <a:lnTo>
                    <a:pt x="59" y="19"/>
                  </a:lnTo>
                  <a:lnTo>
                    <a:pt x="60"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lnTo>
                    <a:pt x="21"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42" name="Freeform 98"/>
            <p:cNvSpPr>
              <a:spLocks/>
            </p:cNvSpPr>
            <p:nvPr/>
          </p:nvSpPr>
          <p:spPr bwMode="auto">
            <a:xfrm>
              <a:off x="3432" y="2306"/>
              <a:ext cx="344" cy="302"/>
            </a:xfrm>
            <a:custGeom>
              <a:avLst/>
              <a:gdLst/>
              <a:ahLst/>
              <a:cxnLst>
                <a:cxn ang="0">
                  <a:pos x="0" y="3"/>
                </a:cxn>
                <a:cxn ang="0">
                  <a:pos x="60" y="0"/>
                </a:cxn>
                <a:cxn ang="0">
                  <a:pos x="60" y="1"/>
                </a:cxn>
                <a:cxn ang="0">
                  <a:pos x="61" y="2"/>
                </a:cxn>
                <a:cxn ang="0">
                  <a:pos x="62" y="3"/>
                </a:cxn>
                <a:cxn ang="0">
                  <a:pos x="61" y="5"/>
                </a:cxn>
                <a:cxn ang="0">
                  <a:pos x="60" y="6"/>
                </a:cxn>
                <a:cxn ang="0">
                  <a:pos x="58" y="8"/>
                </a:cxn>
                <a:cxn ang="0">
                  <a:pos x="58" y="9"/>
                </a:cxn>
                <a:cxn ang="0">
                  <a:pos x="67" y="9"/>
                </a:cxn>
                <a:cxn ang="0">
                  <a:pos x="67" y="9"/>
                </a:cxn>
                <a:cxn ang="0">
                  <a:pos x="67" y="10"/>
                </a:cxn>
                <a:cxn ang="0">
                  <a:pos x="66" y="12"/>
                </a:cxn>
                <a:cxn ang="0">
                  <a:pos x="65" y="13"/>
                </a:cxn>
                <a:cxn ang="0">
                  <a:pos x="64" y="17"/>
                </a:cxn>
                <a:cxn ang="0">
                  <a:pos x="62" y="19"/>
                </a:cxn>
                <a:cxn ang="0">
                  <a:pos x="62" y="22"/>
                </a:cxn>
                <a:cxn ang="0">
                  <a:pos x="62" y="25"/>
                </a:cxn>
                <a:cxn ang="0">
                  <a:pos x="62" y="25"/>
                </a:cxn>
                <a:cxn ang="0">
                  <a:pos x="60" y="26"/>
                </a:cxn>
                <a:cxn ang="0">
                  <a:pos x="60" y="27"/>
                </a:cxn>
                <a:cxn ang="0">
                  <a:pos x="57" y="29"/>
                </a:cxn>
                <a:cxn ang="0">
                  <a:pos x="57" y="32"/>
                </a:cxn>
                <a:cxn ang="0">
                  <a:pos x="57" y="35"/>
                </a:cxn>
                <a:cxn ang="0">
                  <a:pos x="56" y="36"/>
                </a:cxn>
                <a:cxn ang="0">
                  <a:pos x="54" y="38"/>
                </a:cxn>
                <a:cxn ang="0">
                  <a:pos x="52" y="40"/>
                </a:cxn>
                <a:cxn ang="0">
                  <a:pos x="51" y="41"/>
                </a:cxn>
                <a:cxn ang="0">
                  <a:pos x="51" y="43"/>
                </a:cxn>
                <a:cxn ang="0">
                  <a:pos x="50" y="45"/>
                </a:cxn>
                <a:cxn ang="0">
                  <a:pos x="50" y="46"/>
                </a:cxn>
                <a:cxn ang="0">
                  <a:pos x="49" y="49"/>
                </a:cxn>
                <a:cxn ang="0">
                  <a:pos x="48" y="51"/>
                </a:cxn>
                <a:cxn ang="0">
                  <a:pos x="49" y="54"/>
                </a:cxn>
                <a:cxn ang="0">
                  <a:pos x="50" y="55"/>
                </a:cxn>
                <a:cxn ang="0">
                  <a:pos x="50" y="57"/>
                </a:cxn>
                <a:cxn ang="0">
                  <a:pos x="50" y="57"/>
                </a:cxn>
                <a:cxn ang="0">
                  <a:pos x="50" y="58"/>
                </a:cxn>
                <a:cxn ang="0">
                  <a:pos x="50" y="58"/>
                </a:cxn>
                <a:cxn ang="0">
                  <a:pos x="49" y="60"/>
                </a:cxn>
                <a:cxn ang="0">
                  <a:pos x="50" y="61"/>
                </a:cxn>
                <a:cxn ang="0">
                  <a:pos x="8" y="62"/>
                </a:cxn>
                <a:cxn ang="0">
                  <a:pos x="8" y="53"/>
                </a:cxn>
                <a:cxn ang="0">
                  <a:pos x="6" y="52"/>
                </a:cxn>
                <a:cxn ang="0">
                  <a:pos x="4" y="53"/>
                </a:cxn>
                <a:cxn ang="0">
                  <a:pos x="4" y="53"/>
                </a:cxn>
                <a:cxn ang="0">
                  <a:pos x="2" y="51"/>
                </a:cxn>
                <a:cxn ang="0">
                  <a:pos x="2" y="22"/>
                </a:cxn>
                <a:cxn ang="0">
                  <a:pos x="0" y="3"/>
                </a:cxn>
                <a:cxn ang="0">
                  <a:pos x="0" y="3"/>
                </a:cxn>
              </a:cxnLst>
              <a:rect l="0" t="0" r="r" b="b"/>
              <a:pathLst>
                <a:path w="67" h="62">
                  <a:moveTo>
                    <a:pt x="0" y="3"/>
                  </a:moveTo>
                  <a:lnTo>
                    <a:pt x="60" y="0"/>
                  </a:lnTo>
                  <a:lnTo>
                    <a:pt x="60" y="1"/>
                  </a:lnTo>
                  <a:lnTo>
                    <a:pt x="61" y="2"/>
                  </a:lnTo>
                  <a:lnTo>
                    <a:pt x="62" y="3"/>
                  </a:lnTo>
                  <a:lnTo>
                    <a:pt x="61" y="5"/>
                  </a:lnTo>
                  <a:lnTo>
                    <a:pt x="60" y="6"/>
                  </a:lnTo>
                  <a:lnTo>
                    <a:pt x="58" y="8"/>
                  </a:lnTo>
                  <a:lnTo>
                    <a:pt x="58" y="9"/>
                  </a:lnTo>
                  <a:lnTo>
                    <a:pt x="67" y="9"/>
                  </a:lnTo>
                  <a:lnTo>
                    <a:pt x="67" y="9"/>
                  </a:lnTo>
                  <a:lnTo>
                    <a:pt x="67" y="10"/>
                  </a:lnTo>
                  <a:lnTo>
                    <a:pt x="66" y="12"/>
                  </a:lnTo>
                  <a:lnTo>
                    <a:pt x="65" y="13"/>
                  </a:lnTo>
                  <a:lnTo>
                    <a:pt x="64" y="17"/>
                  </a:lnTo>
                  <a:lnTo>
                    <a:pt x="62" y="19"/>
                  </a:lnTo>
                  <a:lnTo>
                    <a:pt x="62" y="22"/>
                  </a:lnTo>
                  <a:lnTo>
                    <a:pt x="62" y="25"/>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7"/>
                  </a:lnTo>
                  <a:lnTo>
                    <a:pt x="50" y="58"/>
                  </a:lnTo>
                  <a:lnTo>
                    <a:pt x="50" y="58"/>
                  </a:lnTo>
                  <a:lnTo>
                    <a:pt x="49" y="60"/>
                  </a:lnTo>
                  <a:lnTo>
                    <a:pt x="50" y="61"/>
                  </a:lnTo>
                  <a:lnTo>
                    <a:pt x="8" y="62"/>
                  </a:lnTo>
                  <a:lnTo>
                    <a:pt x="8" y="53"/>
                  </a:lnTo>
                  <a:lnTo>
                    <a:pt x="6" y="52"/>
                  </a:lnTo>
                  <a:lnTo>
                    <a:pt x="4" y="53"/>
                  </a:lnTo>
                  <a:lnTo>
                    <a:pt x="4" y="53"/>
                  </a:lnTo>
                  <a:lnTo>
                    <a:pt x="2" y="51"/>
                  </a:lnTo>
                  <a:lnTo>
                    <a:pt x="2" y="22"/>
                  </a:lnTo>
                  <a:lnTo>
                    <a:pt x="0" y="3"/>
                  </a:lnTo>
                  <a:lnTo>
                    <a:pt x="0"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3" name="Freeform 99"/>
            <p:cNvSpPr>
              <a:spLocks/>
            </p:cNvSpPr>
            <p:nvPr/>
          </p:nvSpPr>
          <p:spPr bwMode="auto">
            <a:xfrm>
              <a:off x="1491" y="1614"/>
              <a:ext cx="553" cy="897"/>
            </a:xfrm>
            <a:custGeom>
              <a:avLst/>
              <a:gdLst/>
              <a:ahLst/>
              <a:cxnLst>
                <a:cxn ang="0">
                  <a:pos x="61" y="179"/>
                </a:cxn>
                <a:cxn ang="0">
                  <a:pos x="61" y="177"/>
                </a:cxn>
                <a:cxn ang="0">
                  <a:pos x="60" y="175"/>
                </a:cxn>
                <a:cxn ang="0">
                  <a:pos x="57" y="163"/>
                </a:cxn>
                <a:cxn ang="0">
                  <a:pos x="50" y="156"/>
                </a:cxn>
                <a:cxn ang="0">
                  <a:pos x="48" y="153"/>
                </a:cxn>
                <a:cxn ang="0">
                  <a:pos x="46" y="150"/>
                </a:cxn>
                <a:cxn ang="0">
                  <a:pos x="39" y="147"/>
                </a:cxn>
                <a:cxn ang="0">
                  <a:pos x="33" y="141"/>
                </a:cxn>
                <a:cxn ang="0">
                  <a:pos x="22" y="136"/>
                </a:cxn>
                <a:cxn ang="0">
                  <a:pos x="22" y="132"/>
                </a:cxn>
                <a:cxn ang="0">
                  <a:pos x="23" y="127"/>
                </a:cxn>
                <a:cxn ang="0">
                  <a:pos x="21" y="122"/>
                </a:cxn>
                <a:cxn ang="0">
                  <a:pos x="22" y="120"/>
                </a:cxn>
                <a:cxn ang="0">
                  <a:pos x="16" y="109"/>
                </a:cxn>
                <a:cxn ang="0">
                  <a:pos x="12" y="102"/>
                </a:cxn>
                <a:cxn ang="0">
                  <a:pos x="14" y="96"/>
                </a:cxn>
                <a:cxn ang="0">
                  <a:pos x="14" y="91"/>
                </a:cxn>
                <a:cxn ang="0">
                  <a:pos x="9" y="86"/>
                </a:cxn>
                <a:cxn ang="0">
                  <a:pos x="9" y="78"/>
                </a:cxn>
                <a:cxn ang="0">
                  <a:pos x="11" y="75"/>
                </a:cxn>
                <a:cxn ang="0">
                  <a:pos x="12" y="79"/>
                </a:cxn>
                <a:cxn ang="0">
                  <a:pos x="15" y="78"/>
                </a:cxn>
                <a:cxn ang="0">
                  <a:pos x="14" y="71"/>
                </a:cxn>
                <a:cxn ang="0">
                  <a:pos x="12" y="73"/>
                </a:cxn>
                <a:cxn ang="0">
                  <a:pos x="7" y="70"/>
                </a:cxn>
                <a:cxn ang="0">
                  <a:pos x="6" y="61"/>
                </a:cxn>
                <a:cxn ang="0">
                  <a:pos x="1" y="51"/>
                </a:cxn>
                <a:cxn ang="0">
                  <a:pos x="1" y="46"/>
                </a:cxn>
                <a:cxn ang="0">
                  <a:pos x="4" y="40"/>
                </a:cxn>
                <a:cxn ang="0">
                  <a:pos x="2" y="32"/>
                </a:cxn>
                <a:cxn ang="0">
                  <a:pos x="0" y="28"/>
                </a:cxn>
                <a:cxn ang="0">
                  <a:pos x="0" y="24"/>
                </a:cxn>
                <a:cxn ang="0">
                  <a:pos x="6" y="15"/>
                </a:cxn>
                <a:cxn ang="0">
                  <a:pos x="9" y="10"/>
                </a:cxn>
                <a:cxn ang="0">
                  <a:pos x="9" y="1"/>
                </a:cxn>
                <a:cxn ang="0">
                  <a:pos x="48" y="64"/>
                </a:cxn>
                <a:cxn ang="0">
                  <a:pos x="104" y="149"/>
                </a:cxn>
                <a:cxn ang="0">
                  <a:pos x="105" y="153"/>
                </a:cxn>
                <a:cxn ang="0">
                  <a:pos x="106" y="157"/>
                </a:cxn>
                <a:cxn ang="0">
                  <a:pos x="107" y="160"/>
                </a:cxn>
                <a:cxn ang="0">
                  <a:pos x="103" y="162"/>
                </a:cxn>
                <a:cxn ang="0">
                  <a:pos x="98" y="172"/>
                </a:cxn>
                <a:cxn ang="0">
                  <a:pos x="97" y="174"/>
                </a:cxn>
                <a:cxn ang="0">
                  <a:pos x="96" y="178"/>
                </a:cxn>
                <a:cxn ang="0">
                  <a:pos x="98" y="181"/>
                </a:cxn>
                <a:cxn ang="0">
                  <a:pos x="96" y="184"/>
                </a:cxn>
              </a:cxnLst>
              <a:rect l="0" t="0" r="r" b="b"/>
              <a:pathLst>
                <a:path w="108" h="184">
                  <a:moveTo>
                    <a:pt x="94" y="183"/>
                  </a:moveTo>
                  <a:lnTo>
                    <a:pt x="61" y="180"/>
                  </a:lnTo>
                  <a:lnTo>
                    <a:pt x="61" y="179"/>
                  </a:lnTo>
                  <a:lnTo>
                    <a:pt x="60" y="178"/>
                  </a:lnTo>
                  <a:lnTo>
                    <a:pt x="60" y="177"/>
                  </a:lnTo>
                  <a:lnTo>
                    <a:pt x="61" y="177"/>
                  </a:lnTo>
                  <a:lnTo>
                    <a:pt x="60" y="176"/>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6" y="157"/>
                  </a:lnTo>
                  <a:lnTo>
                    <a:pt x="107" y="158"/>
                  </a:lnTo>
                  <a:lnTo>
                    <a:pt x="108" y="160"/>
                  </a:lnTo>
                  <a:lnTo>
                    <a:pt x="107"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lnTo>
                    <a:pt x="94" y="18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4" name="Freeform 100"/>
            <p:cNvSpPr>
              <a:spLocks/>
            </p:cNvSpPr>
            <p:nvPr/>
          </p:nvSpPr>
          <p:spPr bwMode="auto">
            <a:xfrm>
              <a:off x="2356" y="1545"/>
              <a:ext cx="483" cy="381"/>
            </a:xfrm>
            <a:custGeom>
              <a:avLst/>
              <a:gdLst/>
              <a:ahLst/>
              <a:cxnLst>
                <a:cxn ang="0">
                  <a:pos x="88" y="78"/>
                </a:cxn>
                <a:cxn ang="0">
                  <a:pos x="91" y="44"/>
                </a:cxn>
                <a:cxn ang="0">
                  <a:pos x="94" y="10"/>
                </a:cxn>
                <a:cxn ang="0">
                  <a:pos x="10" y="0"/>
                </a:cxn>
                <a:cxn ang="0">
                  <a:pos x="9" y="8"/>
                </a:cxn>
                <a:cxn ang="0">
                  <a:pos x="3" y="50"/>
                </a:cxn>
                <a:cxn ang="0">
                  <a:pos x="2" y="50"/>
                </a:cxn>
                <a:cxn ang="0">
                  <a:pos x="0" y="67"/>
                </a:cxn>
                <a:cxn ang="0">
                  <a:pos x="25" y="71"/>
                </a:cxn>
                <a:cxn ang="0">
                  <a:pos x="88" y="78"/>
                </a:cxn>
                <a:cxn ang="0">
                  <a:pos x="88" y="78"/>
                </a:cxn>
              </a:cxnLst>
              <a:rect l="0" t="0" r="r" b="b"/>
              <a:pathLst>
                <a:path w="94" h="78">
                  <a:moveTo>
                    <a:pt x="88" y="78"/>
                  </a:moveTo>
                  <a:lnTo>
                    <a:pt x="91" y="44"/>
                  </a:lnTo>
                  <a:lnTo>
                    <a:pt x="94" y="10"/>
                  </a:lnTo>
                  <a:lnTo>
                    <a:pt x="10" y="0"/>
                  </a:lnTo>
                  <a:lnTo>
                    <a:pt x="9" y="8"/>
                  </a:lnTo>
                  <a:lnTo>
                    <a:pt x="3" y="50"/>
                  </a:lnTo>
                  <a:lnTo>
                    <a:pt x="2" y="50"/>
                  </a:lnTo>
                  <a:lnTo>
                    <a:pt x="0" y="67"/>
                  </a:lnTo>
                  <a:lnTo>
                    <a:pt x="25" y="71"/>
                  </a:lnTo>
                  <a:lnTo>
                    <a:pt x="88" y="78"/>
                  </a:lnTo>
                  <a:lnTo>
                    <a:pt x="88" y="78"/>
                  </a:lnTo>
                  <a:close/>
                </a:path>
              </a:pathLst>
            </a:custGeom>
            <a:solidFill>
              <a:schemeClr val="bg1"/>
            </a:solidFill>
            <a:ln w="12700" cmpd="sng">
              <a:solidFill>
                <a:schemeClr val="tx1"/>
              </a:solidFill>
              <a:prstDash val="solid"/>
              <a:round/>
              <a:headEnd/>
              <a:tailEnd/>
            </a:ln>
          </p:spPr>
          <p:txBody>
            <a:bodyPr/>
            <a:lstStyle/>
            <a:p>
              <a:endParaRPr lang="ar-SA"/>
            </a:p>
          </p:txBody>
        </p:sp>
        <p:sp>
          <p:nvSpPr>
            <p:cNvPr id="364645" name="Freeform 101"/>
            <p:cNvSpPr>
              <a:spLocks/>
            </p:cNvSpPr>
            <p:nvPr/>
          </p:nvSpPr>
          <p:spPr bwMode="auto">
            <a:xfrm>
              <a:off x="2434" y="1892"/>
              <a:ext cx="507" cy="375"/>
            </a:xfrm>
            <a:custGeom>
              <a:avLst/>
              <a:gdLst/>
              <a:ahLst/>
              <a:cxnLst>
                <a:cxn ang="0">
                  <a:pos x="0" y="67"/>
                </a:cxn>
                <a:cxn ang="0">
                  <a:pos x="10" y="0"/>
                </a:cxn>
                <a:cxn ang="0">
                  <a:pos x="73" y="7"/>
                </a:cxn>
                <a:cxn ang="0">
                  <a:pos x="99" y="9"/>
                </a:cxn>
                <a:cxn ang="0">
                  <a:pos x="98" y="26"/>
                </a:cxn>
                <a:cxn ang="0">
                  <a:pos x="95" y="77"/>
                </a:cxn>
                <a:cxn ang="0">
                  <a:pos x="82" y="76"/>
                </a:cxn>
                <a:cxn ang="0">
                  <a:pos x="0" y="67"/>
                </a:cxn>
                <a:cxn ang="0">
                  <a:pos x="0" y="67"/>
                </a:cxn>
              </a:cxnLst>
              <a:rect l="0" t="0" r="r" b="b"/>
              <a:pathLst>
                <a:path w="99" h="77">
                  <a:moveTo>
                    <a:pt x="0" y="67"/>
                  </a:moveTo>
                  <a:lnTo>
                    <a:pt x="10" y="0"/>
                  </a:lnTo>
                  <a:lnTo>
                    <a:pt x="73" y="7"/>
                  </a:lnTo>
                  <a:lnTo>
                    <a:pt x="99" y="9"/>
                  </a:lnTo>
                  <a:lnTo>
                    <a:pt x="98" y="26"/>
                  </a:lnTo>
                  <a:lnTo>
                    <a:pt x="95" y="77"/>
                  </a:lnTo>
                  <a:lnTo>
                    <a:pt x="82" y="76"/>
                  </a:lnTo>
                  <a:lnTo>
                    <a:pt x="0" y="67"/>
                  </a:lnTo>
                  <a:lnTo>
                    <a:pt x="0" y="67"/>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46" name="Freeform 102"/>
            <p:cNvSpPr>
              <a:spLocks/>
            </p:cNvSpPr>
            <p:nvPr/>
          </p:nvSpPr>
          <p:spPr bwMode="auto">
            <a:xfrm>
              <a:off x="2368" y="2218"/>
              <a:ext cx="485" cy="478"/>
            </a:xfrm>
            <a:custGeom>
              <a:avLst/>
              <a:gdLst/>
              <a:ahLst/>
              <a:cxnLst>
                <a:cxn ang="0">
                  <a:pos x="13" y="0"/>
                </a:cxn>
                <a:cxn ang="0">
                  <a:pos x="0" y="96"/>
                </a:cxn>
                <a:cxn ang="0">
                  <a:pos x="0" y="96"/>
                </a:cxn>
                <a:cxn ang="0">
                  <a:pos x="12" y="98"/>
                </a:cxn>
                <a:cxn ang="0">
                  <a:pos x="13" y="90"/>
                </a:cxn>
                <a:cxn ang="0">
                  <a:pos x="37" y="93"/>
                </a:cxn>
                <a:cxn ang="0">
                  <a:pos x="37" y="93"/>
                </a:cxn>
                <a:cxn ang="0">
                  <a:pos x="36" y="92"/>
                </a:cxn>
                <a:cxn ang="0">
                  <a:pos x="37" y="91"/>
                </a:cxn>
                <a:cxn ang="0">
                  <a:pos x="36" y="90"/>
                </a:cxn>
                <a:cxn ang="0">
                  <a:pos x="36" y="90"/>
                </a:cxn>
                <a:cxn ang="0">
                  <a:pos x="36" y="90"/>
                </a:cxn>
                <a:cxn ang="0">
                  <a:pos x="87" y="94"/>
                </a:cxn>
                <a:cxn ang="0">
                  <a:pos x="93" y="18"/>
                </a:cxn>
                <a:cxn ang="0">
                  <a:pos x="94" y="18"/>
                </a:cxn>
                <a:cxn ang="0">
                  <a:pos x="95" y="9"/>
                </a:cxn>
                <a:cxn ang="0">
                  <a:pos x="13" y="0"/>
                </a:cxn>
                <a:cxn ang="0">
                  <a:pos x="13" y="0"/>
                </a:cxn>
              </a:cxnLst>
              <a:rect l="0" t="0" r="r" b="b"/>
              <a:pathLst>
                <a:path w="95" h="98">
                  <a:moveTo>
                    <a:pt x="13" y="0"/>
                  </a:moveTo>
                  <a:lnTo>
                    <a:pt x="0" y="96"/>
                  </a:lnTo>
                  <a:lnTo>
                    <a:pt x="0" y="96"/>
                  </a:lnTo>
                  <a:lnTo>
                    <a:pt x="12" y="98"/>
                  </a:lnTo>
                  <a:lnTo>
                    <a:pt x="13" y="90"/>
                  </a:lnTo>
                  <a:lnTo>
                    <a:pt x="37" y="93"/>
                  </a:lnTo>
                  <a:lnTo>
                    <a:pt x="37" y="93"/>
                  </a:lnTo>
                  <a:lnTo>
                    <a:pt x="36" y="92"/>
                  </a:lnTo>
                  <a:lnTo>
                    <a:pt x="37" y="91"/>
                  </a:lnTo>
                  <a:lnTo>
                    <a:pt x="36" y="90"/>
                  </a:lnTo>
                  <a:lnTo>
                    <a:pt x="36" y="90"/>
                  </a:lnTo>
                  <a:lnTo>
                    <a:pt x="36" y="90"/>
                  </a:lnTo>
                  <a:lnTo>
                    <a:pt x="87" y="94"/>
                  </a:lnTo>
                  <a:lnTo>
                    <a:pt x="93" y="18"/>
                  </a:lnTo>
                  <a:lnTo>
                    <a:pt x="94" y="18"/>
                  </a:lnTo>
                  <a:lnTo>
                    <a:pt x="95" y="9"/>
                  </a:lnTo>
                  <a:lnTo>
                    <a:pt x="13" y="0"/>
                  </a:lnTo>
                  <a:lnTo>
                    <a:pt x="13" y="0"/>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47" name="Freeform 103"/>
            <p:cNvSpPr>
              <a:spLocks/>
            </p:cNvSpPr>
            <p:nvPr/>
          </p:nvSpPr>
          <p:spPr bwMode="auto">
            <a:xfrm>
              <a:off x="2552" y="2306"/>
              <a:ext cx="968" cy="898"/>
            </a:xfrm>
            <a:custGeom>
              <a:avLst/>
              <a:gdLst/>
              <a:ahLst/>
              <a:cxnLst>
                <a:cxn ang="0">
                  <a:pos x="171" y="50"/>
                </a:cxn>
                <a:cxn ang="0">
                  <a:pos x="159" y="47"/>
                </a:cxn>
                <a:cxn ang="0">
                  <a:pos x="151" y="49"/>
                </a:cxn>
                <a:cxn ang="0">
                  <a:pos x="145" y="49"/>
                </a:cxn>
                <a:cxn ang="0">
                  <a:pos x="143" y="49"/>
                </a:cxn>
                <a:cxn ang="0">
                  <a:pos x="140" y="47"/>
                </a:cxn>
                <a:cxn ang="0">
                  <a:pos x="137" y="51"/>
                </a:cxn>
                <a:cxn ang="0">
                  <a:pos x="135" y="48"/>
                </a:cxn>
                <a:cxn ang="0">
                  <a:pos x="129" y="47"/>
                </a:cxn>
                <a:cxn ang="0">
                  <a:pos x="125" y="46"/>
                </a:cxn>
                <a:cxn ang="0">
                  <a:pos x="119" y="44"/>
                </a:cxn>
                <a:cxn ang="0">
                  <a:pos x="115" y="43"/>
                </a:cxn>
                <a:cxn ang="0">
                  <a:pos x="109" y="41"/>
                </a:cxn>
                <a:cxn ang="0">
                  <a:pos x="106" y="38"/>
                </a:cxn>
                <a:cxn ang="0">
                  <a:pos x="100" y="36"/>
                </a:cxn>
                <a:cxn ang="0">
                  <a:pos x="58" y="0"/>
                </a:cxn>
                <a:cxn ang="0">
                  <a:pos x="0" y="72"/>
                </a:cxn>
                <a:cxn ang="0">
                  <a:pos x="1" y="75"/>
                </a:cxn>
                <a:cxn ang="0">
                  <a:pos x="5" y="81"/>
                </a:cxn>
                <a:cxn ang="0">
                  <a:pos x="23" y="99"/>
                </a:cxn>
                <a:cxn ang="0">
                  <a:pos x="25" y="104"/>
                </a:cxn>
                <a:cxn ang="0">
                  <a:pos x="38" y="123"/>
                </a:cxn>
                <a:cxn ang="0">
                  <a:pos x="49" y="125"/>
                </a:cxn>
                <a:cxn ang="0">
                  <a:pos x="56" y="114"/>
                </a:cxn>
                <a:cxn ang="0">
                  <a:pos x="60" y="113"/>
                </a:cxn>
                <a:cxn ang="0">
                  <a:pos x="67" y="115"/>
                </a:cxn>
                <a:cxn ang="0">
                  <a:pos x="75" y="119"/>
                </a:cxn>
                <a:cxn ang="0">
                  <a:pos x="77" y="121"/>
                </a:cxn>
                <a:cxn ang="0">
                  <a:pos x="83" y="129"/>
                </a:cxn>
                <a:cxn ang="0">
                  <a:pos x="94" y="149"/>
                </a:cxn>
                <a:cxn ang="0">
                  <a:pos x="100" y="155"/>
                </a:cxn>
                <a:cxn ang="0">
                  <a:pos x="102" y="165"/>
                </a:cxn>
                <a:cxn ang="0">
                  <a:pos x="111" y="176"/>
                </a:cxn>
                <a:cxn ang="0">
                  <a:pos x="126" y="181"/>
                </a:cxn>
                <a:cxn ang="0">
                  <a:pos x="135" y="182"/>
                </a:cxn>
                <a:cxn ang="0">
                  <a:pos x="134" y="180"/>
                </a:cxn>
                <a:cxn ang="0">
                  <a:pos x="131" y="162"/>
                </a:cxn>
                <a:cxn ang="0">
                  <a:pos x="130" y="160"/>
                </a:cxn>
                <a:cxn ang="0">
                  <a:pos x="133" y="153"/>
                </a:cxn>
                <a:cxn ang="0">
                  <a:pos x="134" y="151"/>
                </a:cxn>
                <a:cxn ang="0">
                  <a:pos x="137" y="145"/>
                </a:cxn>
                <a:cxn ang="0">
                  <a:pos x="139" y="145"/>
                </a:cxn>
                <a:cxn ang="0">
                  <a:pos x="141" y="142"/>
                </a:cxn>
                <a:cxn ang="0">
                  <a:pos x="143" y="142"/>
                </a:cxn>
                <a:cxn ang="0">
                  <a:pos x="147" y="140"/>
                </a:cxn>
                <a:cxn ang="0">
                  <a:pos x="149" y="136"/>
                </a:cxn>
                <a:cxn ang="0">
                  <a:pos x="150" y="138"/>
                </a:cxn>
                <a:cxn ang="0">
                  <a:pos x="165" y="130"/>
                </a:cxn>
                <a:cxn ang="0">
                  <a:pos x="168" y="121"/>
                </a:cxn>
                <a:cxn ang="0">
                  <a:pos x="171" y="120"/>
                </a:cxn>
                <a:cxn ang="0">
                  <a:pos x="181" y="119"/>
                </a:cxn>
                <a:cxn ang="0">
                  <a:pos x="184" y="117"/>
                </a:cxn>
                <a:cxn ang="0">
                  <a:pos x="185" y="114"/>
                </a:cxn>
                <a:cxn ang="0">
                  <a:pos x="186" y="106"/>
                </a:cxn>
                <a:cxn ang="0">
                  <a:pos x="188" y="101"/>
                </a:cxn>
                <a:cxn ang="0">
                  <a:pos x="187" y="91"/>
                </a:cxn>
                <a:cxn ang="0">
                  <a:pos x="185" y="88"/>
                </a:cxn>
                <a:cxn ang="0">
                  <a:pos x="184" y="82"/>
                </a:cxn>
                <a:cxn ang="0">
                  <a:pos x="180" y="53"/>
                </a:cxn>
                <a:cxn ang="0">
                  <a:pos x="174" y="51"/>
                </a:cxn>
              </a:cxnLst>
              <a:rect l="0" t="0" r="r" b="b"/>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5" y="48"/>
                  </a:lnTo>
                  <a:lnTo>
                    <a:pt x="143" y="48"/>
                  </a:lnTo>
                  <a:lnTo>
                    <a:pt x="143" y="49"/>
                  </a:lnTo>
                  <a:lnTo>
                    <a:pt x="142" y="49"/>
                  </a:lnTo>
                  <a:lnTo>
                    <a:pt x="141" y="48"/>
                  </a:lnTo>
                  <a:lnTo>
                    <a:pt x="140" y="47"/>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5" y="43"/>
                  </a:lnTo>
                  <a:lnTo>
                    <a:pt x="113" y="42"/>
                  </a:lnTo>
                  <a:lnTo>
                    <a:pt x="109" y="42"/>
                  </a:lnTo>
                  <a:lnTo>
                    <a:pt x="109" y="41"/>
                  </a:lnTo>
                  <a:lnTo>
                    <a:pt x="108" y="40"/>
                  </a:lnTo>
                  <a:lnTo>
                    <a:pt x="108" y="39"/>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0" y="72"/>
                  </a:lnTo>
                  <a:lnTo>
                    <a:pt x="0" y="72"/>
                  </a:lnTo>
                  <a:lnTo>
                    <a:pt x="1" y="73"/>
                  </a:lnTo>
                  <a:lnTo>
                    <a:pt x="0" y="74"/>
                  </a:lnTo>
                  <a:lnTo>
                    <a:pt x="1" y="75"/>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2"/>
                  </a:lnTo>
                  <a:lnTo>
                    <a:pt x="135" y="181"/>
                  </a:lnTo>
                  <a:lnTo>
                    <a:pt x="134" y="180"/>
                  </a:lnTo>
                  <a:lnTo>
                    <a:pt x="134" y="180"/>
                  </a:lnTo>
                  <a:lnTo>
                    <a:pt x="133" y="178"/>
                  </a:lnTo>
                  <a:lnTo>
                    <a:pt x="130" y="170"/>
                  </a:lnTo>
                  <a:lnTo>
                    <a:pt x="129" y="167"/>
                  </a:lnTo>
                  <a:lnTo>
                    <a:pt x="131" y="162"/>
                  </a:lnTo>
                  <a:lnTo>
                    <a:pt x="131" y="160"/>
                  </a:lnTo>
                  <a:lnTo>
                    <a:pt x="130" y="160"/>
                  </a:lnTo>
                  <a:lnTo>
                    <a:pt x="130" y="160"/>
                  </a:lnTo>
                  <a:lnTo>
                    <a:pt x="130" y="160"/>
                  </a:lnTo>
                  <a:lnTo>
                    <a:pt x="130" y="159"/>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7" y="145"/>
                  </a:lnTo>
                  <a:lnTo>
                    <a:pt x="138" y="145"/>
                  </a:lnTo>
                  <a:lnTo>
                    <a:pt x="138" y="144"/>
                  </a:lnTo>
                  <a:lnTo>
                    <a:pt x="139" y="145"/>
                  </a:lnTo>
                  <a:lnTo>
                    <a:pt x="140" y="145"/>
                  </a:lnTo>
                  <a:lnTo>
                    <a:pt x="141" y="144"/>
                  </a:lnTo>
                  <a:lnTo>
                    <a:pt x="141" y="144"/>
                  </a:lnTo>
                  <a:lnTo>
                    <a:pt x="141" y="142"/>
                  </a:lnTo>
                  <a:lnTo>
                    <a:pt x="141" y="142"/>
                  </a:lnTo>
                  <a:lnTo>
                    <a:pt x="142" y="141"/>
                  </a:lnTo>
                  <a:lnTo>
                    <a:pt x="142" y="142"/>
                  </a:lnTo>
                  <a:lnTo>
                    <a:pt x="143" y="142"/>
                  </a:lnTo>
                  <a:lnTo>
                    <a:pt x="146" y="141"/>
                  </a:lnTo>
                  <a:lnTo>
                    <a:pt x="147" y="141"/>
                  </a:lnTo>
                  <a:lnTo>
                    <a:pt x="147" y="140"/>
                  </a:lnTo>
                  <a:lnTo>
                    <a:pt x="147" y="140"/>
                  </a:lnTo>
                  <a:lnTo>
                    <a:pt x="145" y="139"/>
                  </a:lnTo>
                  <a:lnTo>
                    <a:pt x="145" y="138"/>
                  </a:lnTo>
                  <a:lnTo>
                    <a:pt x="148" y="137"/>
                  </a:lnTo>
                  <a:lnTo>
                    <a:pt x="149" y="136"/>
                  </a:lnTo>
                  <a:lnTo>
                    <a:pt x="150" y="136"/>
                  </a:lnTo>
                  <a:lnTo>
                    <a:pt x="150" y="136"/>
                  </a:lnTo>
                  <a:lnTo>
                    <a:pt x="149" y="137"/>
                  </a:lnTo>
                  <a:lnTo>
                    <a:pt x="150" y="138"/>
                  </a:lnTo>
                  <a:lnTo>
                    <a:pt x="150" y="138"/>
                  </a:lnTo>
                  <a:lnTo>
                    <a:pt x="151" y="137"/>
                  </a:lnTo>
                  <a:lnTo>
                    <a:pt x="156" y="135"/>
                  </a:lnTo>
                  <a:lnTo>
                    <a:pt x="165" y="130"/>
                  </a:lnTo>
                  <a:lnTo>
                    <a:pt x="165" y="128"/>
                  </a:lnTo>
                  <a:lnTo>
                    <a:pt x="169" y="124"/>
                  </a:lnTo>
                  <a:lnTo>
                    <a:pt x="169" y="124"/>
                  </a:lnTo>
                  <a:lnTo>
                    <a:pt x="168" y="121"/>
                  </a:lnTo>
                  <a:lnTo>
                    <a:pt x="168" y="119"/>
                  </a:lnTo>
                  <a:lnTo>
                    <a:pt x="171" y="118"/>
                  </a:lnTo>
                  <a:lnTo>
                    <a:pt x="171" y="118"/>
                  </a:lnTo>
                  <a:lnTo>
                    <a:pt x="171" y="120"/>
                  </a:lnTo>
                  <a:lnTo>
                    <a:pt x="171" y="121"/>
                  </a:lnTo>
                  <a:lnTo>
                    <a:pt x="174" y="121"/>
                  </a:lnTo>
                  <a:lnTo>
                    <a:pt x="175" y="122"/>
                  </a:lnTo>
                  <a:lnTo>
                    <a:pt x="181" y="119"/>
                  </a:lnTo>
                  <a:lnTo>
                    <a:pt x="185" y="119"/>
                  </a:lnTo>
                  <a:lnTo>
                    <a:pt x="185" y="119"/>
                  </a:lnTo>
                  <a:lnTo>
                    <a:pt x="184" y="118"/>
                  </a:lnTo>
                  <a:lnTo>
                    <a:pt x="184" y="117"/>
                  </a:lnTo>
                  <a:lnTo>
                    <a:pt x="184" y="116"/>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6" y="53"/>
                  </a:lnTo>
                  <a:lnTo>
                    <a:pt x="174" y="51"/>
                  </a:lnTo>
                  <a:lnTo>
                    <a:pt x="174" y="5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8" name="Freeform 104"/>
            <p:cNvSpPr>
              <a:spLocks/>
            </p:cNvSpPr>
            <p:nvPr/>
          </p:nvSpPr>
          <p:spPr bwMode="auto">
            <a:xfrm>
              <a:off x="4371" y="1453"/>
              <a:ext cx="522" cy="380"/>
            </a:xfrm>
            <a:custGeom>
              <a:avLst/>
              <a:gdLst/>
              <a:ahLst/>
              <a:cxnLst>
                <a:cxn ang="0">
                  <a:pos x="78" y="70"/>
                </a:cxn>
                <a:cxn ang="0">
                  <a:pos x="76" y="73"/>
                </a:cxn>
                <a:cxn ang="0">
                  <a:pos x="75" y="75"/>
                </a:cxn>
                <a:cxn ang="0">
                  <a:pos x="75" y="78"/>
                </a:cxn>
                <a:cxn ang="0">
                  <a:pos x="77" y="76"/>
                </a:cxn>
                <a:cxn ang="0">
                  <a:pos x="81" y="75"/>
                </a:cxn>
                <a:cxn ang="0">
                  <a:pos x="87" y="73"/>
                </a:cxn>
                <a:cxn ang="0">
                  <a:pos x="96" y="66"/>
                </a:cxn>
                <a:cxn ang="0">
                  <a:pos x="99" y="64"/>
                </a:cxn>
                <a:cxn ang="0">
                  <a:pos x="102" y="61"/>
                </a:cxn>
                <a:cxn ang="0">
                  <a:pos x="100" y="62"/>
                </a:cxn>
                <a:cxn ang="0">
                  <a:pos x="97" y="64"/>
                </a:cxn>
                <a:cxn ang="0">
                  <a:pos x="94" y="65"/>
                </a:cxn>
                <a:cxn ang="0">
                  <a:pos x="97" y="61"/>
                </a:cxn>
                <a:cxn ang="0">
                  <a:pos x="95" y="62"/>
                </a:cxn>
                <a:cxn ang="0">
                  <a:pos x="86" y="67"/>
                </a:cxn>
                <a:cxn ang="0">
                  <a:pos x="80" y="72"/>
                </a:cxn>
                <a:cxn ang="0">
                  <a:pos x="79" y="68"/>
                </a:cxn>
                <a:cxn ang="0">
                  <a:pos x="81" y="64"/>
                </a:cxn>
                <a:cxn ang="0">
                  <a:pos x="79" y="49"/>
                </a:cxn>
                <a:cxn ang="0">
                  <a:pos x="77" y="34"/>
                </a:cxn>
                <a:cxn ang="0">
                  <a:pos x="75" y="25"/>
                </a:cxn>
                <a:cxn ang="0">
                  <a:pos x="74" y="24"/>
                </a:cxn>
                <a:cxn ang="0">
                  <a:pos x="73" y="21"/>
                </a:cxn>
                <a:cxn ang="0">
                  <a:pos x="72" y="12"/>
                </a:cxn>
                <a:cxn ang="0">
                  <a:pos x="69" y="3"/>
                </a:cxn>
                <a:cxn ang="0">
                  <a:pos x="68" y="0"/>
                </a:cxn>
                <a:cxn ang="0">
                  <a:pos x="51" y="4"/>
                </a:cxn>
                <a:cxn ang="0">
                  <a:pos x="42" y="14"/>
                </a:cxn>
                <a:cxn ang="0">
                  <a:pos x="41" y="18"/>
                </a:cxn>
                <a:cxn ang="0">
                  <a:pos x="36" y="23"/>
                </a:cxn>
                <a:cxn ang="0">
                  <a:pos x="38" y="25"/>
                </a:cxn>
                <a:cxn ang="0">
                  <a:pos x="38" y="27"/>
                </a:cxn>
                <a:cxn ang="0">
                  <a:pos x="39" y="32"/>
                </a:cxn>
                <a:cxn ang="0">
                  <a:pos x="30" y="39"/>
                </a:cxn>
                <a:cxn ang="0">
                  <a:pos x="19" y="39"/>
                </a:cxn>
                <a:cxn ang="0">
                  <a:pos x="9" y="42"/>
                </a:cxn>
                <a:cxn ang="0">
                  <a:pos x="6" y="46"/>
                </a:cxn>
                <a:cxn ang="0">
                  <a:pos x="9" y="52"/>
                </a:cxn>
                <a:cxn ang="0">
                  <a:pos x="2" y="60"/>
                </a:cxn>
                <a:cxn ang="0">
                  <a:pos x="56" y="55"/>
                </a:cxn>
                <a:cxn ang="0">
                  <a:pos x="57" y="57"/>
                </a:cxn>
                <a:cxn ang="0">
                  <a:pos x="59" y="58"/>
                </a:cxn>
                <a:cxn ang="0">
                  <a:pos x="62" y="63"/>
                </a:cxn>
                <a:cxn ang="0">
                  <a:pos x="66" y="64"/>
                </a:cxn>
              </a:cxnLst>
              <a:rect l="0" t="0" r="r" b="b"/>
              <a:pathLst>
                <a:path w="102" h="78">
                  <a:moveTo>
                    <a:pt x="66" y="64"/>
                  </a:moveTo>
                  <a:lnTo>
                    <a:pt x="77" y="68"/>
                  </a:lnTo>
                  <a:lnTo>
                    <a:pt x="78" y="70"/>
                  </a:lnTo>
                  <a:lnTo>
                    <a:pt x="77" y="71"/>
                  </a:lnTo>
                  <a:lnTo>
                    <a:pt x="77" y="72"/>
                  </a:lnTo>
                  <a:lnTo>
                    <a:pt x="76" y="73"/>
                  </a:lnTo>
                  <a:lnTo>
                    <a:pt x="76" y="75"/>
                  </a:lnTo>
                  <a:lnTo>
                    <a:pt x="76" y="75"/>
                  </a:lnTo>
                  <a:lnTo>
                    <a:pt x="75" y="75"/>
                  </a:lnTo>
                  <a:lnTo>
                    <a:pt x="74" y="77"/>
                  </a:lnTo>
                  <a:lnTo>
                    <a:pt x="74" y="78"/>
                  </a:lnTo>
                  <a:lnTo>
                    <a:pt x="75"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2" y="61"/>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7" y="57"/>
                  </a:lnTo>
                  <a:lnTo>
                    <a:pt x="58" y="57"/>
                  </a:lnTo>
                  <a:lnTo>
                    <a:pt x="58" y="58"/>
                  </a:lnTo>
                  <a:lnTo>
                    <a:pt x="59" y="58"/>
                  </a:lnTo>
                  <a:lnTo>
                    <a:pt x="61" y="61"/>
                  </a:lnTo>
                  <a:lnTo>
                    <a:pt x="61" y="62"/>
                  </a:lnTo>
                  <a:lnTo>
                    <a:pt x="62" y="63"/>
                  </a:lnTo>
                  <a:lnTo>
                    <a:pt x="62" y="63"/>
                  </a:lnTo>
                  <a:lnTo>
                    <a:pt x="65" y="64"/>
                  </a:lnTo>
                  <a:lnTo>
                    <a:pt x="66" y="64"/>
                  </a:lnTo>
                  <a:lnTo>
                    <a:pt x="66" y="6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49" name="Freeform 105"/>
            <p:cNvSpPr>
              <a:spLocks/>
            </p:cNvSpPr>
            <p:nvPr/>
          </p:nvSpPr>
          <p:spPr bwMode="auto">
            <a:xfrm>
              <a:off x="4719" y="1428"/>
              <a:ext cx="118" cy="205"/>
            </a:xfrm>
            <a:custGeom>
              <a:avLst/>
              <a:gdLst/>
              <a:ahLst/>
              <a:cxnLst>
                <a:cxn ang="0">
                  <a:pos x="0" y="5"/>
                </a:cxn>
                <a:cxn ang="0">
                  <a:pos x="1" y="7"/>
                </a:cxn>
                <a:cxn ang="0">
                  <a:pos x="0" y="8"/>
                </a:cxn>
                <a:cxn ang="0">
                  <a:pos x="1" y="8"/>
                </a:cxn>
                <a:cxn ang="0">
                  <a:pos x="1" y="9"/>
                </a:cxn>
                <a:cxn ang="0">
                  <a:pos x="3" y="14"/>
                </a:cxn>
                <a:cxn ang="0">
                  <a:pos x="4" y="17"/>
                </a:cxn>
                <a:cxn ang="0">
                  <a:pos x="3" y="19"/>
                </a:cxn>
                <a:cxn ang="0">
                  <a:pos x="3" y="21"/>
                </a:cxn>
                <a:cxn ang="0">
                  <a:pos x="5" y="26"/>
                </a:cxn>
                <a:cxn ang="0">
                  <a:pos x="5" y="28"/>
                </a:cxn>
                <a:cxn ang="0">
                  <a:pos x="5" y="29"/>
                </a:cxn>
                <a:cxn ang="0">
                  <a:pos x="6" y="29"/>
                </a:cxn>
                <a:cxn ang="0">
                  <a:pos x="5" y="28"/>
                </a:cxn>
                <a:cxn ang="0">
                  <a:pos x="6" y="28"/>
                </a:cxn>
                <a:cxn ang="0">
                  <a:pos x="7" y="30"/>
                </a:cxn>
                <a:cxn ang="0">
                  <a:pos x="8" y="34"/>
                </a:cxn>
                <a:cxn ang="0">
                  <a:pos x="8" y="37"/>
                </a:cxn>
                <a:cxn ang="0">
                  <a:pos x="9" y="39"/>
                </a:cxn>
                <a:cxn ang="0">
                  <a:pos x="10" y="42"/>
                </a:cxn>
                <a:cxn ang="0">
                  <a:pos x="20" y="40"/>
                </a:cxn>
                <a:cxn ang="0">
                  <a:pos x="19" y="39"/>
                </a:cxn>
                <a:cxn ang="0">
                  <a:pos x="18" y="38"/>
                </a:cxn>
                <a:cxn ang="0">
                  <a:pos x="18" y="37"/>
                </a:cxn>
                <a:cxn ang="0">
                  <a:pos x="19" y="36"/>
                </a:cxn>
                <a:cxn ang="0">
                  <a:pos x="18" y="34"/>
                </a:cxn>
                <a:cxn ang="0">
                  <a:pos x="18" y="27"/>
                </a:cxn>
                <a:cxn ang="0">
                  <a:pos x="18" y="25"/>
                </a:cxn>
                <a:cxn ang="0">
                  <a:pos x="19" y="21"/>
                </a:cxn>
                <a:cxn ang="0">
                  <a:pos x="19" y="19"/>
                </a:cxn>
                <a:cxn ang="0">
                  <a:pos x="19" y="17"/>
                </a:cxn>
                <a:cxn ang="0">
                  <a:pos x="19" y="15"/>
                </a:cxn>
                <a:cxn ang="0">
                  <a:pos x="19" y="14"/>
                </a:cxn>
                <a:cxn ang="0">
                  <a:pos x="19" y="13"/>
                </a:cxn>
                <a:cxn ang="0">
                  <a:pos x="22" y="11"/>
                </a:cxn>
                <a:cxn ang="0">
                  <a:pos x="23" y="7"/>
                </a:cxn>
                <a:cxn ang="0">
                  <a:pos x="22" y="5"/>
                </a:cxn>
                <a:cxn ang="0">
                  <a:pos x="22" y="3"/>
                </a:cxn>
                <a:cxn ang="0">
                  <a:pos x="22" y="3"/>
                </a:cxn>
                <a:cxn ang="0">
                  <a:pos x="22" y="2"/>
                </a:cxn>
                <a:cxn ang="0">
                  <a:pos x="21" y="0"/>
                </a:cxn>
                <a:cxn ang="0">
                  <a:pos x="0" y="5"/>
                </a:cxn>
                <a:cxn ang="0">
                  <a:pos x="0" y="5"/>
                </a:cxn>
              </a:cxnLst>
              <a:rect l="0" t="0" r="r" b="b"/>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3"/>
                  </a:lnTo>
                  <a:lnTo>
                    <a:pt x="22" y="2"/>
                  </a:lnTo>
                  <a:lnTo>
                    <a:pt x="21" y="0"/>
                  </a:lnTo>
                  <a:lnTo>
                    <a:pt x="0" y="5"/>
                  </a:lnTo>
                  <a:lnTo>
                    <a:pt x="0" y="5"/>
                  </a:lnTo>
                  <a:close/>
                </a:path>
              </a:pathLst>
            </a:custGeom>
            <a:solidFill>
              <a:srgbClr val="6987EB"/>
            </a:solidFill>
            <a:ln w="12700" cmpd="sng">
              <a:solidFill>
                <a:schemeClr val="tx1"/>
              </a:solidFill>
              <a:prstDash val="solid"/>
              <a:round/>
              <a:headEnd/>
              <a:tailEnd/>
            </a:ln>
          </p:spPr>
          <p:txBody>
            <a:bodyPr/>
            <a:lstStyle/>
            <a:p>
              <a:endParaRPr lang="ar-SA"/>
            </a:p>
          </p:txBody>
        </p:sp>
        <p:grpSp>
          <p:nvGrpSpPr>
            <p:cNvPr id="8" name="Group 106"/>
            <p:cNvGrpSpPr>
              <a:grpSpLocks/>
            </p:cNvGrpSpPr>
            <p:nvPr/>
          </p:nvGrpSpPr>
          <p:grpSpPr bwMode="auto">
            <a:xfrm>
              <a:off x="728" y="2532"/>
              <a:ext cx="1266" cy="876"/>
              <a:chOff x="768" y="2832"/>
              <a:chExt cx="1203" cy="876"/>
            </a:xfrm>
          </p:grpSpPr>
          <p:sp>
            <p:nvSpPr>
              <p:cNvPr id="364651" name="Freeform 107"/>
              <p:cNvSpPr>
                <a:spLocks/>
              </p:cNvSpPr>
              <p:nvPr/>
            </p:nvSpPr>
            <p:spPr bwMode="auto">
              <a:xfrm>
                <a:off x="1056" y="2832"/>
                <a:ext cx="915" cy="780"/>
              </a:xfrm>
              <a:custGeom>
                <a:avLst/>
                <a:gdLst/>
                <a:ahLst/>
                <a:cxnLst>
                  <a:cxn ang="0">
                    <a:pos x="14" y="31"/>
                  </a:cxn>
                  <a:cxn ang="0">
                    <a:pos x="26" y="40"/>
                  </a:cxn>
                  <a:cxn ang="0">
                    <a:pos x="18" y="50"/>
                  </a:cxn>
                  <a:cxn ang="0">
                    <a:pos x="16" y="43"/>
                  </a:cxn>
                  <a:cxn ang="0">
                    <a:pos x="5" y="55"/>
                  </a:cxn>
                  <a:cxn ang="0">
                    <a:pos x="11" y="64"/>
                  </a:cxn>
                  <a:cxn ang="0">
                    <a:pos x="27" y="61"/>
                  </a:cxn>
                  <a:cxn ang="0">
                    <a:pos x="22" y="74"/>
                  </a:cxn>
                  <a:cxn ang="0">
                    <a:pos x="18" y="79"/>
                  </a:cxn>
                  <a:cxn ang="0">
                    <a:pos x="10" y="82"/>
                  </a:cxn>
                  <a:cxn ang="0">
                    <a:pos x="6" y="98"/>
                  </a:cxn>
                  <a:cxn ang="0">
                    <a:pos x="11" y="107"/>
                  </a:cxn>
                  <a:cxn ang="0">
                    <a:pos x="22" y="112"/>
                  </a:cxn>
                  <a:cxn ang="0">
                    <a:pos x="22" y="120"/>
                  </a:cxn>
                  <a:cxn ang="0">
                    <a:pos x="35" y="123"/>
                  </a:cxn>
                  <a:cxn ang="0">
                    <a:pos x="42" y="125"/>
                  </a:cxn>
                  <a:cxn ang="0">
                    <a:pos x="29" y="141"/>
                  </a:cxn>
                  <a:cxn ang="0">
                    <a:pos x="19" y="147"/>
                  </a:cxn>
                  <a:cxn ang="0">
                    <a:pos x="3" y="155"/>
                  </a:cxn>
                  <a:cxn ang="0">
                    <a:pos x="3" y="160"/>
                  </a:cxn>
                  <a:cxn ang="0">
                    <a:pos x="29" y="149"/>
                  </a:cxn>
                  <a:cxn ang="0">
                    <a:pos x="62" y="120"/>
                  </a:cxn>
                  <a:cxn ang="0">
                    <a:pos x="59" y="117"/>
                  </a:cxn>
                  <a:cxn ang="0">
                    <a:pos x="77" y="95"/>
                  </a:cxn>
                  <a:cxn ang="0">
                    <a:pos x="72" y="101"/>
                  </a:cxn>
                  <a:cxn ang="0">
                    <a:pos x="73" y="109"/>
                  </a:cxn>
                  <a:cxn ang="0">
                    <a:pos x="72" y="114"/>
                  </a:cxn>
                  <a:cxn ang="0">
                    <a:pos x="86" y="106"/>
                  </a:cxn>
                  <a:cxn ang="0">
                    <a:pos x="86" y="98"/>
                  </a:cxn>
                  <a:cxn ang="0">
                    <a:pos x="107" y="103"/>
                  </a:cxn>
                  <a:cxn ang="0">
                    <a:pos x="121" y="101"/>
                  </a:cxn>
                  <a:cxn ang="0">
                    <a:pos x="145" y="109"/>
                  </a:cxn>
                  <a:cxn ang="0">
                    <a:pos x="153" y="119"/>
                  </a:cxn>
                  <a:cxn ang="0">
                    <a:pos x="166" y="128"/>
                  </a:cxn>
                  <a:cxn ang="0">
                    <a:pos x="188" y="130"/>
                  </a:cxn>
                  <a:cxn ang="0">
                    <a:pos x="185" y="117"/>
                  </a:cxn>
                  <a:cxn ang="0">
                    <a:pos x="176" y="115"/>
                  </a:cxn>
                  <a:cxn ang="0">
                    <a:pos x="163" y="106"/>
                  </a:cxn>
                  <a:cxn ang="0">
                    <a:pos x="147" y="95"/>
                  </a:cxn>
                  <a:cxn ang="0">
                    <a:pos x="141" y="103"/>
                  </a:cxn>
                  <a:cxn ang="0">
                    <a:pos x="129" y="93"/>
                  </a:cxn>
                  <a:cxn ang="0">
                    <a:pos x="117" y="80"/>
                  </a:cxn>
                  <a:cxn ang="0">
                    <a:pos x="102" y="21"/>
                  </a:cxn>
                  <a:cxn ang="0">
                    <a:pos x="90" y="5"/>
                  </a:cxn>
                  <a:cxn ang="0">
                    <a:pos x="69" y="5"/>
                  </a:cxn>
                  <a:cxn ang="0">
                    <a:pos x="59" y="5"/>
                  </a:cxn>
                  <a:cxn ang="0">
                    <a:pos x="45" y="0"/>
                  </a:cxn>
                  <a:cxn ang="0">
                    <a:pos x="35" y="4"/>
                  </a:cxn>
                  <a:cxn ang="0">
                    <a:pos x="24" y="13"/>
                  </a:cxn>
                  <a:cxn ang="0">
                    <a:pos x="19" y="21"/>
                  </a:cxn>
                  <a:cxn ang="0">
                    <a:pos x="10" y="26"/>
                  </a:cxn>
                </a:cxnLst>
                <a:rect l="0" t="0" r="r" b="b"/>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lnTo>
                      <a:pt x="10" y="2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2" name="Freeform 108"/>
              <p:cNvSpPr>
                <a:spLocks/>
              </p:cNvSpPr>
              <p:nvPr/>
            </p:nvSpPr>
            <p:spPr bwMode="auto">
              <a:xfrm>
                <a:off x="1021" y="3608"/>
                <a:ext cx="20" cy="14"/>
              </a:xfrm>
              <a:custGeom>
                <a:avLst/>
                <a:gdLst/>
                <a:ahLst/>
                <a:cxnLst>
                  <a:cxn ang="0">
                    <a:pos x="2" y="2"/>
                  </a:cxn>
                  <a:cxn ang="0">
                    <a:pos x="2" y="1"/>
                  </a:cxn>
                  <a:cxn ang="0">
                    <a:pos x="2" y="1"/>
                  </a:cxn>
                  <a:cxn ang="0">
                    <a:pos x="2" y="1"/>
                  </a:cxn>
                  <a:cxn ang="0">
                    <a:pos x="2" y="1"/>
                  </a:cxn>
                  <a:cxn ang="0">
                    <a:pos x="2" y="1"/>
                  </a:cxn>
                  <a:cxn ang="0">
                    <a:pos x="2" y="1"/>
                  </a:cxn>
                  <a:cxn ang="0">
                    <a:pos x="1" y="0"/>
                  </a:cxn>
                  <a:cxn ang="0">
                    <a:pos x="1" y="0"/>
                  </a:cxn>
                  <a:cxn ang="0">
                    <a:pos x="0" y="1"/>
                  </a:cxn>
                  <a:cxn ang="0">
                    <a:pos x="0" y="1"/>
                  </a:cxn>
                  <a:cxn ang="0">
                    <a:pos x="0" y="1"/>
                  </a:cxn>
                  <a:cxn ang="0">
                    <a:pos x="0" y="1"/>
                  </a:cxn>
                  <a:cxn ang="0">
                    <a:pos x="0" y="1"/>
                  </a:cxn>
                  <a:cxn ang="0">
                    <a:pos x="0" y="1"/>
                  </a:cxn>
                  <a:cxn ang="0">
                    <a:pos x="0" y="2"/>
                  </a:cxn>
                  <a:cxn ang="0">
                    <a:pos x="0" y="2"/>
                  </a:cxn>
                  <a:cxn ang="0">
                    <a:pos x="1" y="2"/>
                  </a:cxn>
                  <a:cxn ang="0">
                    <a:pos x="1" y="2"/>
                  </a:cxn>
                  <a:cxn ang="0">
                    <a:pos x="1" y="3"/>
                  </a:cxn>
                  <a:cxn ang="0">
                    <a:pos x="2" y="3"/>
                  </a:cxn>
                  <a:cxn ang="0">
                    <a:pos x="2" y="3"/>
                  </a:cxn>
                  <a:cxn ang="0">
                    <a:pos x="3" y="3"/>
                  </a:cxn>
                  <a:cxn ang="0">
                    <a:pos x="3" y="3"/>
                  </a:cxn>
                  <a:cxn ang="0">
                    <a:pos x="4" y="2"/>
                  </a:cxn>
                  <a:cxn ang="0">
                    <a:pos x="4" y="2"/>
                  </a:cxn>
                  <a:cxn ang="0">
                    <a:pos x="4" y="2"/>
                  </a:cxn>
                  <a:cxn ang="0">
                    <a:pos x="4" y="1"/>
                  </a:cxn>
                  <a:cxn ang="0">
                    <a:pos x="4" y="1"/>
                  </a:cxn>
                  <a:cxn ang="0">
                    <a:pos x="4" y="1"/>
                  </a:cxn>
                  <a:cxn ang="0">
                    <a:pos x="4" y="1"/>
                  </a:cxn>
                  <a:cxn ang="0">
                    <a:pos x="4" y="1"/>
                  </a:cxn>
                  <a:cxn ang="0">
                    <a:pos x="4" y="0"/>
                  </a:cxn>
                  <a:cxn ang="0">
                    <a:pos x="4" y="0"/>
                  </a:cxn>
                  <a:cxn ang="0">
                    <a:pos x="4" y="0"/>
                  </a:cxn>
                  <a:cxn ang="0">
                    <a:pos x="4" y="0"/>
                  </a:cxn>
                  <a:cxn ang="0">
                    <a:pos x="4" y="1"/>
                  </a:cxn>
                  <a:cxn ang="0">
                    <a:pos x="3" y="1"/>
                  </a:cxn>
                  <a:cxn ang="0">
                    <a:pos x="3" y="1"/>
                  </a:cxn>
                  <a:cxn ang="0">
                    <a:pos x="2" y="2"/>
                  </a:cxn>
                  <a:cxn ang="0">
                    <a:pos x="2" y="2"/>
                  </a:cxn>
                  <a:cxn ang="0">
                    <a:pos x="2" y="2"/>
                  </a:cxn>
                  <a:cxn ang="0">
                    <a:pos x="2" y="2"/>
                  </a:cxn>
                  <a:cxn ang="0">
                    <a:pos x="2" y="3"/>
                  </a:cxn>
                  <a:cxn ang="0">
                    <a:pos x="3" y="3"/>
                  </a:cxn>
                </a:cxnLst>
                <a:rect l="0" t="0" r="r" b="b"/>
                <a:pathLst>
                  <a:path w="4" h="3">
                    <a:moveTo>
                      <a:pt x="2" y="2"/>
                    </a:moveTo>
                    <a:lnTo>
                      <a:pt x="2" y="1"/>
                    </a:lnTo>
                    <a:lnTo>
                      <a:pt x="2" y="1"/>
                    </a:lnTo>
                    <a:lnTo>
                      <a:pt x="2" y="1"/>
                    </a:lnTo>
                    <a:lnTo>
                      <a:pt x="2" y="1"/>
                    </a:lnTo>
                    <a:lnTo>
                      <a:pt x="2" y="1"/>
                    </a:lnTo>
                    <a:lnTo>
                      <a:pt x="2" y="1"/>
                    </a:lnTo>
                    <a:lnTo>
                      <a:pt x="1" y="0"/>
                    </a:lnTo>
                    <a:lnTo>
                      <a:pt x="1" y="0"/>
                    </a:lnTo>
                    <a:lnTo>
                      <a:pt x="0" y="1"/>
                    </a:lnTo>
                    <a:lnTo>
                      <a:pt x="0" y="1"/>
                    </a:lnTo>
                    <a:lnTo>
                      <a:pt x="0" y="1"/>
                    </a:lnTo>
                    <a:lnTo>
                      <a:pt x="0" y="1"/>
                    </a:lnTo>
                    <a:lnTo>
                      <a:pt x="0" y="1"/>
                    </a:lnTo>
                    <a:lnTo>
                      <a:pt x="0" y="1"/>
                    </a:lnTo>
                    <a:lnTo>
                      <a:pt x="0" y="2"/>
                    </a:lnTo>
                    <a:lnTo>
                      <a:pt x="0" y="2"/>
                    </a:lnTo>
                    <a:lnTo>
                      <a:pt x="1" y="2"/>
                    </a:lnTo>
                    <a:lnTo>
                      <a:pt x="1" y="2"/>
                    </a:lnTo>
                    <a:lnTo>
                      <a:pt x="1" y="3"/>
                    </a:lnTo>
                    <a:lnTo>
                      <a:pt x="2" y="3"/>
                    </a:lnTo>
                    <a:lnTo>
                      <a:pt x="2" y="3"/>
                    </a:lnTo>
                    <a:lnTo>
                      <a:pt x="3" y="3"/>
                    </a:lnTo>
                    <a:lnTo>
                      <a:pt x="3" y="3"/>
                    </a:lnTo>
                    <a:lnTo>
                      <a:pt x="4" y="2"/>
                    </a:lnTo>
                    <a:lnTo>
                      <a:pt x="4" y="2"/>
                    </a:lnTo>
                    <a:lnTo>
                      <a:pt x="4" y="2"/>
                    </a:lnTo>
                    <a:lnTo>
                      <a:pt x="4" y="1"/>
                    </a:lnTo>
                    <a:lnTo>
                      <a:pt x="4" y="1"/>
                    </a:lnTo>
                    <a:lnTo>
                      <a:pt x="4" y="1"/>
                    </a:lnTo>
                    <a:lnTo>
                      <a:pt x="4" y="1"/>
                    </a:lnTo>
                    <a:lnTo>
                      <a:pt x="4" y="1"/>
                    </a:lnTo>
                    <a:lnTo>
                      <a:pt x="4" y="0"/>
                    </a:lnTo>
                    <a:lnTo>
                      <a:pt x="4" y="0"/>
                    </a:lnTo>
                    <a:lnTo>
                      <a:pt x="4" y="0"/>
                    </a:lnTo>
                    <a:lnTo>
                      <a:pt x="4" y="0"/>
                    </a:lnTo>
                    <a:lnTo>
                      <a:pt x="4" y="1"/>
                    </a:lnTo>
                    <a:lnTo>
                      <a:pt x="3" y="1"/>
                    </a:lnTo>
                    <a:lnTo>
                      <a:pt x="3" y="1"/>
                    </a:lnTo>
                    <a:lnTo>
                      <a:pt x="2" y="2"/>
                    </a:lnTo>
                    <a:lnTo>
                      <a:pt x="2" y="2"/>
                    </a:lnTo>
                    <a:lnTo>
                      <a:pt x="2" y="2"/>
                    </a:lnTo>
                    <a:lnTo>
                      <a:pt x="2" y="2"/>
                    </a:lnTo>
                    <a:lnTo>
                      <a:pt x="2" y="3"/>
                    </a:lnTo>
                    <a:lnTo>
                      <a:pt x="3" y="3"/>
                    </a:lnTo>
                  </a:path>
                </a:pathLst>
              </a:custGeom>
              <a:solidFill>
                <a:srgbClr val="6987EB"/>
              </a:solidFill>
              <a:ln w="12700" cmpd="sng">
                <a:solidFill>
                  <a:schemeClr val="tx1"/>
                </a:solidFill>
                <a:prstDash val="solid"/>
                <a:round/>
                <a:headEnd/>
                <a:tailEnd/>
              </a:ln>
            </p:spPr>
            <p:txBody>
              <a:bodyPr/>
              <a:lstStyle/>
              <a:p>
                <a:endParaRPr lang="ar-SA"/>
              </a:p>
            </p:txBody>
          </p:sp>
          <p:sp>
            <p:nvSpPr>
              <p:cNvPr id="364653" name="Freeform 109"/>
              <p:cNvSpPr>
                <a:spLocks/>
              </p:cNvSpPr>
              <p:nvPr/>
            </p:nvSpPr>
            <p:spPr bwMode="auto">
              <a:xfrm>
                <a:off x="978" y="3610"/>
                <a:ext cx="43" cy="30"/>
              </a:xfrm>
              <a:custGeom>
                <a:avLst/>
                <a:gdLst/>
                <a:ahLst/>
                <a:cxnLst>
                  <a:cxn ang="0">
                    <a:pos x="7" y="0"/>
                  </a:cxn>
                  <a:cxn ang="0">
                    <a:pos x="4" y="0"/>
                  </a:cxn>
                  <a:cxn ang="0">
                    <a:pos x="3" y="1"/>
                  </a:cxn>
                  <a:cxn ang="0">
                    <a:pos x="3" y="1"/>
                  </a:cxn>
                  <a:cxn ang="0">
                    <a:pos x="3" y="2"/>
                  </a:cxn>
                  <a:cxn ang="0">
                    <a:pos x="3" y="3"/>
                  </a:cxn>
                  <a:cxn ang="0">
                    <a:pos x="2" y="3"/>
                  </a:cxn>
                  <a:cxn ang="0">
                    <a:pos x="2" y="3"/>
                  </a:cxn>
                  <a:cxn ang="0">
                    <a:pos x="1" y="3"/>
                  </a:cxn>
                  <a:cxn ang="0">
                    <a:pos x="1" y="4"/>
                  </a:cxn>
                  <a:cxn ang="0">
                    <a:pos x="1" y="5"/>
                  </a:cxn>
                  <a:cxn ang="0">
                    <a:pos x="0" y="5"/>
                  </a:cxn>
                  <a:cxn ang="0">
                    <a:pos x="0" y="6"/>
                  </a:cxn>
                  <a:cxn ang="0">
                    <a:pos x="0" y="6"/>
                  </a:cxn>
                  <a:cxn ang="0">
                    <a:pos x="0" y="6"/>
                  </a:cxn>
                  <a:cxn ang="0">
                    <a:pos x="0" y="6"/>
                  </a:cxn>
                  <a:cxn ang="0">
                    <a:pos x="0" y="6"/>
                  </a:cxn>
                  <a:cxn ang="0">
                    <a:pos x="0" y="6"/>
                  </a:cxn>
                  <a:cxn ang="0">
                    <a:pos x="0" y="6"/>
                  </a:cxn>
                  <a:cxn ang="0">
                    <a:pos x="1" y="6"/>
                  </a:cxn>
                  <a:cxn ang="0">
                    <a:pos x="2" y="6"/>
                  </a:cxn>
                  <a:cxn ang="0">
                    <a:pos x="3" y="5"/>
                  </a:cxn>
                  <a:cxn ang="0">
                    <a:pos x="6" y="3"/>
                  </a:cxn>
                  <a:cxn ang="0">
                    <a:pos x="7" y="2"/>
                  </a:cxn>
                  <a:cxn ang="0">
                    <a:pos x="8" y="2"/>
                  </a:cxn>
                  <a:cxn ang="0">
                    <a:pos x="9" y="1"/>
                  </a:cxn>
                  <a:cxn ang="0">
                    <a:pos x="9" y="1"/>
                  </a:cxn>
                  <a:cxn ang="0">
                    <a:pos x="9" y="1"/>
                  </a:cxn>
                  <a:cxn ang="0">
                    <a:pos x="8" y="0"/>
                  </a:cxn>
                  <a:cxn ang="0">
                    <a:pos x="8" y="0"/>
                  </a:cxn>
                  <a:cxn ang="0">
                    <a:pos x="8" y="0"/>
                  </a:cxn>
                  <a:cxn ang="0">
                    <a:pos x="8" y="0"/>
                  </a:cxn>
                </a:cxnLst>
                <a:rect l="0" t="0" r="r" b="b"/>
                <a:pathLst>
                  <a:path w="9" h="6">
                    <a:moveTo>
                      <a:pt x="8" y="0"/>
                    </a:moveTo>
                    <a:lnTo>
                      <a:pt x="7" y="0"/>
                    </a:lnTo>
                    <a:lnTo>
                      <a:pt x="6" y="0"/>
                    </a:lnTo>
                    <a:lnTo>
                      <a:pt x="4" y="0"/>
                    </a:lnTo>
                    <a:lnTo>
                      <a:pt x="4" y="1"/>
                    </a:lnTo>
                    <a:lnTo>
                      <a:pt x="3" y="1"/>
                    </a:lnTo>
                    <a:lnTo>
                      <a:pt x="3" y="1"/>
                    </a:lnTo>
                    <a:lnTo>
                      <a:pt x="3" y="1"/>
                    </a:lnTo>
                    <a:lnTo>
                      <a:pt x="3" y="1"/>
                    </a:lnTo>
                    <a:lnTo>
                      <a:pt x="3" y="2"/>
                    </a:lnTo>
                    <a:lnTo>
                      <a:pt x="3" y="2"/>
                    </a:lnTo>
                    <a:lnTo>
                      <a:pt x="3" y="3"/>
                    </a:lnTo>
                    <a:lnTo>
                      <a:pt x="3" y="3"/>
                    </a:lnTo>
                    <a:lnTo>
                      <a:pt x="2" y="3"/>
                    </a:lnTo>
                    <a:lnTo>
                      <a:pt x="2" y="3"/>
                    </a:lnTo>
                    <a:lnTo>
                      <a:pt x="2" y="3"/>
                    </a:lnTo>
                    <a:lnTo>
                      <a:pt x="1" y="3"/>
                    </a:lnTo>
                    <a:lnTo>
                      <a:pt x="1" y="3"/>
                    </a:lnTo>
                    <a:lnTo>
                      <a:pt x="1" y="4"/>
                    </a:lnTo>
                    <a:lnTo>
                      <a:pt x="1" y="4"/>
                    </a:lnTo>
                    <a:lnTo>
                      <a:pt x="1" y="5"/>
                    </a:lnTo>
                    <a:lnTo>
                      <a:pt x="1" y="5"/>
                    </a:lnTo>
                    <a:lnTo>
                      <a:pt x="0" y="5"/>
                    </a:lnTo>
                    <a:lnTo>
                      <a:pt x="0" y="5"/>
                    </a:lnTo>
                    <a:lnTo>
                      <a:pt x="0" y="5"/>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1" y="6"/>
                    </a:lnTo>
                    <a:lnTo>
                      <a:pt x="1" y="6"/>
                    </a:lnTo>
                    <a:lnTo>
                      <a:pt x="2" y="6"/>
                    </a:lnTo>
                    <a:lnTo>
                      <a:pt x="2" y="5"/>
                    </a:lnTo>
                    <a:lnTo>
                      <a:pt x="3" y="5"/>
                    </a:lnTo>
                    <a:lnTo>
                      <a:pt x="5" y="4"/>
                    </a:lnTo>
                    <a:lnTo>
                      <a:pt x="6" y="3"/>
                    </a:lnTo>
                    <a:lnTo>
                      <a:pt x="7" y="2"/>
                    </a:lnTo>
                    <a:lnTo>
                      <a:pt x="7" y="2"/>
                    </a:lnTo>
                    <a:lnTo>
                      <a:pt x="7" y="2"/>
                    </a:lnTo>
                    <a:lnTo>
                      <a:pt x="8" y="2"/>
                    </a:lnTo>
                    <a:lnTo>
                      <a:pt x="8" y="2"/>
                    </a:lnTo>
                    <a:lnTo>
                      <a:pt x="9" y="1"/>
                    </a:lnTo>
                    <a:lnTo>
                      <a:pt x="9" y="1"/>
                    </a:lnTo>
                    <a:lnTo>
                      <a:pt x="9" y="1"/>
                    </a:lnTo>
                    <a:lnTo>
                      <a:pt x="9" y="1"/>
                    </a:lnTo>
                    <a:lnTo>
                      <a:pt x="9" y="1"/>
                    </a:lnTo>
                    <a:lnTo>
                      <a:pt x="9" y="1"/>
                    </a:lnTo>
                    <a:lnTo>
                      <a:pt x="8" y="0"/>
                    </a:lnTo>
                    <a:lnTo>
                      <a:pt x="8" y="0"/>
                    </a:lnTo>
                    <a:lnTo>
                      <a:pt x="8" y="0"/>
                    </a:lnTo>
                    <a:lnTo>
                      <a:pt x="8" y="0"/>
                    </a:lnTo>
                    <a:lnTo>
                      <a:pt x="8" y="0"/>
                    </a:lnTo>
                    <a:lnTo>
                      <a:pt x="8" y="0"/>
                    </a:lnTo>
                    <a:lnTo>
                      <a:pt x="8"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4" name="Freeform 110"/>
              <p:cNvSpPr>
                <a:spLocks/>
              </p:cNvSpPr>
              <p:nvPr/>
            </p:nvSpPr>
            <p:spPr bwMode="auto">
              <a:xfrm>
                <a:off x="934" y="3632"/>
                <a:ext cx="44" cy="34"/>
              </a:xfrm>
              <a:custGeom>
                <a:avLst/>
                <a:gdLst/>
                <a:ahLst/>
                <a:cxnLst>
                  <a:cxn ang="0">
                    <a:pos x="8" y="3"/>
                  </a:cxn>
                  <a:cxn ang="0">
                    <a:pos x="8" y="1"/>
                  </a:cxn>
                  <a:cxn ang="0">
                    <a:pos x="5" y="3"/>
                  </a:cxn>
                  <a:cxn ang="0">
                    <a:pos x="4" y="4"/>
                  </a:cxn>
                  <a:cxn ang="0">
                    <a:pos x="4" y="4"/>
                  </a:cxn>
                  <a:cxn ang="0">
                    <a:pos x="2" y="5"/>
                  </a:cxn>
                  <a:cxn ang="0">
                    <a:pos x="1" y="6"/>
                  </a:cxn>
                  <a:cxn ang="0">
                    <a:pos x="0" y="6"/>
                  </a:cxn>
                  <a:cxn ang="0">
                    <a:pos x="2" y="6"/>
                  </a:cxn>
                  <a:cxn ang="0">
                    <a:pos x="3" y="5"/>
                  </a:cxn>
                  <a:cxn ang="0">
                    <a:pos x="6" y="4"/>
                  </a:cxn>
                  <a:cxn ang="0">
                    <a:pos x="8" y="3"/>
                  </a:cxn>
                  <a:cxn ang="0">
                    <a:pos x="8" y="3"/>
                  </a:cxn>
                </a:cxnLst>
                <a:rect l="0" t="0" r="r" b="b"/>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5" name="Freeform 111"/>
              <p:cNvSpPr>
                <a:spLocks/>
              </p:cNvSpPr>
              <p:nvPr/>
            </p:nvSpPr>
            <p:spPr bwMode="auto">
              <a:xfrm>
                <a:off x="934" y="3637"/>
                <a:ext cx="39" cy="29"/>
              </a:xfrm>
              <a:custGeom>
                <a:avLst/>
                <a:gdLst/>
                <a:ahLst/>
                <a:cxnLst>
                  <a:cxn ang="0">
                    <a:pos x="8" y="2"/>
                  </a:cxn>
                  <a:cxn ang="0">
                    <a:pos x="8" y="1"/>
                  </a:cxn>
                  <a:cxn ang="0">
                    <a:pos x="8" y="1"/>
                  </a:cxn>
                  <a:cxn ang="0">
                    <a:pos x="8" y="0"/>
                  </a:cxn>
                  <a:cxn ang="0">
                    <a:pos x="8" y="0"/>
                  </a:cxn>
                  <a:cxn ang="0">
                    <a:pos x="8" y="0"/>
                  </a:cxn>
                  <a:cxn ang="0">
                    <a:pos x="8" y="0"/>
                  </a:cxn>
                  <a:cxn ang="0">
                    <a:pos x="8" y="0"/>
                  </a:cxn>
                  <a:cxn ang="0">
                    <a:pos x="8" y="0"/>
                  </a:cxn>
                  <a:cxn ang="0">
                    <a:pos x="8" y="0"/>
                  </a:cxn>
                  <a:cxn ang="0">
                    <a:pos x="7" y="0"/>
                  </a:cxn>
                  <a:cxn ang="0">
                    <a:pos x="7" y="0"/>
                  </a:cxn>
                  <a:cxn ang="0">
                    <a:pos x="6" y="0"/>
                  </a:cxn>
                  <a:cxn ang="0">
                    <a:pos x="5" y="1"/>
                  </a:cxn>
                  <a:cxn ang="0">
                    <a:pos x="5" y="2"/>
                  </a:cxn>
                  <a:cxn ang="0">
                    <a:pos x="5" y="2"/>
                  </a:cxn>
                  <a:cxn ang="0">
                    <a:pos x="4" y="2"/>
                  </a:cxn>
                  <a:cxn ang="0">
                    <a:pos x="4" y="2"/>
                  </a:cxn>
                  <a:cxn ang="0">
                    <a:pos x="4" y="2"/>
                  </a:cxn>
                  <a:cxn ang="0">
                    <a:pos x="4" y="3"/>
                  </a:cxn>
                  <a:cxn ang="0">
                    <a:pos x="4" y="3"/>
                  </a:cxn>
                  <a:cxn ang="0">
                    <a:pos x="4" y="3"/>
                  </a:cxn>
                  <a:cxn ang="0">
                    <a:pos x="4" y="3"/>
                  </a:cxn>
                  <a:cxn ang="0">
                    <a:pos x="2" y="4"/>
                  </a:cxn>
                  <a:cxn ang="0">
                    <a:pos x="2" y="4"/>
                  </a:cxn>
                  <a:cxn ang="0">
                    <a:pos x="2" y="4"/>
                  </a:cxn>
                  <a:cxn ang="0">
                    <a:pos x="2" y="4"/>
                  </a:cxn>
                  <a:cxn ang="0">
                    <a:pos x="1" y="4"/>
                  </a:cxn>
                  <a:cxn ang="0">
                    <a:pos x="1" y="5"/>
                  </a:cxn>
                  <a:cxn ang="0">
                    <a:pos x="1" y="5"/>
                  </a:cxn>
                  <a:cxn ang="0">
                    <a:pos x="0" y="5"/>
                  </a:cxn>
                  <a:cxn ang="0">
                    <a:pos x="0" y="5"/>
                  </a:cxn>
                  <a:cxn ang="0">
                    <a:pos x="0" y="5"/>
                  </a:cxn>
                  <a:cxn ang="0">
                    <a:pos x="1" y="6"/>
                  </a:cxn>
                  <a:cxn ang="0">
                    <a:pos x="1" y="6"/>
                  </a:cxn>
                  <a:cxn ang="0">
                    <a:pos x="1" y="6"/>
                  </a:cxn>
                  <a:cxn ang="0">
                    <a:pos x="1" y="6"/>
                  </a:cxn>
                  <a:cxn ang="0">
                    <a:pos x="2" y="5"/>
                  </a:cxn>
                  <a:cxn ang="0">
                    <a:pos x="2" y="5"/>
                  </a:cxn>
                  <a:cxn ang="0">
                    <a:pos x="3" y="5"/>
                  </a:cxn>
                  <a:cxn ang="0">
                    <a:pos x="3" y="4"/>
                  </a:cxn>
                  <a:cxn ang="0">
                    <a:pos x="3" y="4"/>
                  </a:cxn>
                  <a:cxn ang="0">
                    <a:pos x="5" y="4"/>
                  </a:cxn>
                  <a:cxn ang="0">
                    <a:pos x="5" y="3"/>
                  </a:cxn>
                  <a:cxn ang="0">
                    <a:pos x="6" y="3"/>
                  </a:cxn>
                  <a:cxn ang="0">
                    <a:pos x="7" y="3"/>
                  </a:cxn>
                  <a:cxn ang="0">
                    <a:pos x="7" y="2"/>
                  </a:cxn>
                  <a:cxn ang="0">
                    <a:pos x="7" y="2"/>
                  </a:cxn>
                  <a:cxn ang="0">
                    <a:pos x="8" y="2"/>
                  </a:cxn>
                  <a:cxn ang="0">
                    <a:pos x="8" y="2"/>
                  </a:cxn>
                  <a:cxn ang="0">
                    <a:pos x="8" y="2"/>
                  </a:cxn>
                </a:cxnLst>
                <a:rect l="0" t="0" r="r" b="b"/>
                <a:pathLst>
                  <a:path w="8" h="6">
                    <a:moveTo>
                      <a:pt x="8" y="2"/>
                    </a:moveTo>
                    <a:lnTo>
                      <a:pt x="8" y="1"/>
                    </a:lnTo>
                    <a:lnTo>
                      <a:pt x="8" y="1"/>
                    </a:lnTo>
                    <a:lnTo>
                      <a:pt x="8" y="0"/>
                    </a:lnTo>
                    <a:lnTo>
                      <a:pt x="8" y="0"/>
                    </a:lnTo>
                    <a:lnTo>
                      <a:pt x="8" y="0"/>
                    </a:lnTo>
                    <a:lnTo>
                      <a:pt x="8" y="0"/>
                    </a:lnTo>
                    <a:lnTo>
                      <a:pt x="8" y="0"/>
                    </a:lnTo>
                    <a:lnTo>
                      <a:pt x="8" y="0"/>
                    </a:lnTo>
                    <a:lnTo>
                      <a:pt x="8" y="0"/>
                    </a:lnTo>
                    <a:lnTo>
                      <a:pt x="7" y="0"/>
                    </a:lnTo>
                    <a:lnTo>
                      <a:pt x="7" y="0"/>
                    </a:lnTo>
                    <a:lnTo>
                      <a:pt x="6" y="0"/>
                    </a:lnTo>
                    <a:lnTo>
                      <a:pt x="5" y="1"/>
                    </a:lnTo>
                    <a:lnTo>
                      <a:pt x="5" y="2"/>
                    </a:lnTo>
                    <a:lnTo>
                      <a:pt x="5" y="2"/>
                    </a:lnTo>
                    <a:lnTo>
                      <a:pt x="4" y="2"/>
                    </a:lnTo>
                    <a:lnTo>
                      <a:pt x="4" y="2"/>
                    </a:lnTo>
                    <a:lnTo>
                      <a:pt x="4" y="2"/>
                    </a:lnTo>
                    <a:lnTo>
                      <a:pt x="4" y="3"/>
                    </a:lnTo>
                    <a:lnTo>
                      <a:pt x="4" y="3"/>
                    </a:lnTo>
                    <a:lnTo>
                      <a:pt x="4" y="3"/>
                    </a:lnTo>
                    <a:lnTo>
                      <a:pt x="4" y="3"/>
                    </a:lnTo>
                    <a:lnTo>
                      <a:pt x="2" y="4"/>
                    </a:lnTo>
                    <a:lnTo>
                      <a:pt x="2" y="4"/>
                    </a:lnTo>
                    <a:lnTo>
                      <a:pt x="2" y="4"/>
                    </a:lnTo>
                    <a:lnTo>
                      <a:pt x="2" y="4"/>
                    </a:lnTo>
                    <a:lnTo>
                      <a:pt x="1" y="4"/>
                    </a:lnTo>
                    <a:lnTo>
                      <a:pt x="1" y="5"/>
                    </a:lnTo>
                    <a:lnTo>
                      <a:pt x="1" y="5"/>
                    </a:lnTo>
                    <a:lnTo>
                      <a:pt x="0" y="5"/>
                    </a:lnTo>
                    <a:lnTo>
                      <a:pt x="0" y="5"/>
                    </a:lnTo>
                    <a:lnTo>
                      <a:pt x="0" y="5"/>
                    </a:lnTo>
                    <a:lnTo>
                      <a:pt x="1" y="6"/>
                    </a:lnTo>
                    <a:lnTo>
                      <a:pt x="1" y="6"/>
                    </a:lnTo>
                    <a:lnTo>
                      <a:pt x="1" y="6"/>
                    </a:lnTo>
                    <a:lnTo>
                      <a:pt x="1" y="6"/>
                    </a:lnTo>
                    <a:lnTo>
                      <a:pt x="2" y="5"/>
                    </a:lnTo>
                    <a:lnTo>
                      <a:pt x="2" y="5"/>
                    </a:lnTo>
                    <a:lnTo>
                      <a:pt x="3" y="5"/>
                    </a:lnTo>
                    <a:lnTo>
                      <a:pt x="3" y="4"/>
                    </a:lnTo>
                    <a:lnTo>
                      <a:pt x="3" y="4"/>
                    </a:lnTo>
                    <a:lnTo>
                      <a:pt x="5" y="4"/>
                    </a:lnTo>
                    <a:lnTo>
                      <a:pt x="5" y="3"/>
                    </a:lnTo>
                    <a:lnTo>
                      <a:pt x="6" y="3"/>
                    </a:lnTo>
                    <a:lnTo>
                      <a:pt x="7" y="3"/>
                    </a:lnTo>
                    <a:lnTo>
                      <a:pt x="7" y="2"/>
                    </a:lnTo>
                    <a:lnTo>
                      <a:pt x="7" y="2"/>
                    </a:lnTo>
                    <a:lnTo>
                      <a:pt x="8" y="2"/>
                    </a:lnTo>
                    <a:lnTo>
                      <a:pt x="8" y="2"/>
                    </a:lnTo>
                    <a:lnTo>
                      <a:pt x="8" y="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6" name="Freeform 112"/>
              <p:cNvSpPr>
                <a:spLocks/>
              </p:cNvSpPr>
              <p:nvPr/>
            </p:nvSpPr>
            <p:spPr bwMode="auto">
              <a:xfrm>
                <a:off x="909" y="3676"/>
                <a:ext cx="5" cy="5"/>
              </a:xfrm>
              <a:custGeom>
                <a:avLst/>
                <a:gdLst/>
                <a:ahLst/>
                <a:cxnLst>
                  <a:cxn ang="0">
                    <a:pos x="1" y="0"/>
                  </a:cxn>
                  <a:cxn ang="0">
                    <a:pos x="0" y="0"/>
                  </a:cxn>
                  <a:cxn ang="0">
                    <a:pos x="0" y="1"/>
                  </a:cxn>
                  <a:cxn ang="0">
                    <a:pos x="1" y="0"/>
                  </a:cxn>
                </a:cxnLst>
                <a:rect l="0" t="0" r="r" b="b"/>
                <a:pathLst>
                  <a:path w="1" h="1">
                    <a:moveTo>
                      <a:pt x="1" y="0"/>
                    </a:moveTo>
                    <a:cubicBezTo>
                      <a:pt x="1" y="0"/>
                      <a:pt x="0" y="0"/>
                      <a:pt x="0" y="0"/>
                    </a:cubicBezTo>
                    <a:cubicBezTo>
                      <a:pt x="0" y="0"/>
                      <a:pt x="0" y="1"/>
                      <a:pt x="0" y="1"/>
                    </a:cubicBezTo>
                    <a:cubicBezTo>
                      <a:pt x="1" y="1"/>
                      <a:pt x="1" y="1"/>
                      <a:pt x="1" y="0"/>
                    </a:cubicBez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7" name="Freeform 113"/>
              <p:cNvSpPr>
                <a:spLocks/>
              </p:cNvSpPr>
              <p:nvPr/>
            </p:nvSpPr>
            <p:spPr bwMode="auto">
              <a:xfrm>
                <a:off x="909" y="3676"/>
                <a:ext cx="5" cy="5"/>
              </a:xfrm>
              <a:custGeom>
                <a:avLst/>
                <a:gdLst/>
                <a:ahLst/>
                <a:cxnLst>
                  <a:cxn ang="0">
                    <a:pos x="1" y="0"/>
                  </a:cxn>
                  <a:cxn ang="0">
                    <a:pos x="1" y="0"/>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1" y="1"/>
                  </a:cxn>
                  <a:cxn ang="0">
                    <a:pos x="1" y="0"/>
                  </a:cxn>
                  <a:cxn ang="0">
                    <a:pos x="1" y="0"/>
                  </a:cxn>
                  <a:cxn ang="0">
                    <a:pos x="1" y="0"/>
                  </a:cxn>
                  <a:cxn ang="0">
                    <a:pos x="1" y="0"/>
                  </a:cxn>
                  <a:cxn ang="0">
                    <a:pos x="1" y="0"/>
                  </a:cxn>
                </a:cxnLst>
                <a:rect l="0" t="0" r="r" b="b"/>
                <a:pathLst>
                  <a:path w="1" h="1">
                    <a:moveTo>
                      <a:pt x="1" y="0"/>
                    </a:moveTo>
                    <a:lnTo>
                      <a:pt x="1" y="0"/>
                    </a:lnTo>
                    <a:lnTo>
                      <a:pt x="1" y="0"/>
                    </a:lnTo>
                    <a:lnTo>
                      <a:pt x="1" y="0"/>
                    </a:lnTo>
                    <a:lnTo>
                      <a:pt x="0" y="0"/>
                    </a:lnTo>
                    <a:lnTo>
                      <a:pt x="0" y="0"/>
                    </a:lnTo>
                    <a:lnTo>
                      <a:pt x="0" y="0"/>
                    </a:lnTo>
                    <a:lnTo>
                      <a:pt x="0" y="0"/>
                    </a:lnTo>
                    <a:lnTo>
                      <a:pt x="0" y="1"/>
                    </a:lnTo>
                    <a:lnTo>
                      <a:pt x="0" y="1"/>
                    </a:lnTo>
                    <a:lnTo>
                      <a:pt x="0" y="1"/>
                    </a:lnTo>
                    <a:lnTo>
                      <a:pt x="0" y="1"/>
                    </a:lnTo>
                    <a:lnTo>
                      <a:pt x="0" y="1"/>
                    </a:lnTo>
                    <a:lnTo>
                      <a:pt x="1" y="1"/>
                    </a:lnTo>
                    <a:lnTo>
                      <a:pt x="1" y="0"/>
                    </a:lnTo>
                    <a:lnTo>
                      <a:pt x="1" y="0"/>
                    </a:lnTo>
                    <a:lnTo>
                      <a:pt x="1" y="0"/>
                    </a:lnTo>
                    <a:lnTo>
                      <a:pt x="1" y="0"/>
                    </a:lnTo>
                    <a:lnTo>
                      <a:pt x="1"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8" name="Freeform 114"/>
              <p:cNvSpPr>
                <a:spLocks/>
              </p:cNvSpPr>
              <p:nvPr/>
            </p:nvSpPr>
            <p:spPr bwMode="auto">
              <a:xfrm>
                <a:off x="870" y="3682"/>
                <a:ext cx="14" cy="14"/>
              </a:xfrm>
              <a:custGeom>
                <a:avLst/>
                <a:gdLst/>
                <a:ahLst/>
                <a:cxnLst>
                  <a:cxn ang="0">
                    <a:pos x="2" y="1"/>
                  </a:cxn>
                  <a:cxn ang="0">
                    <a:pos x="3" y="1"/>
                  </a:cxn>
                  <a:cxn ang="0">
                    <a:pos x="2" y="1"/>
                  </a:cxn>
                  <a:cxn ang="0">
                    <a:pos x="3" y="2"/>
                  </a:cxn>
                  <a:cxn ang="0">
                    <a:pos x="2" y="2"/>
                  </a:cxn>
                  <a:cxn ang="0">
                    <a:pos x="1" y="3"/>
                  </a:cxn>
                  <a:cxn ang="0">
                    <a:pos x="0" y="3"/>
                  </a:cxn>
                  <a:cxn ang="0">
                    <a:pos x="1" y="1"/>
                  </a:cxn>
                  <a:cxn ang="0">
                    <a:pos x="2" y="1"/>
                  </a:cxn>
                </a:cxnLst>
                <a:rect l="0" t="0" r="r" b="b"/>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rgbClr val="6987EB"/>
              </a:solidFill>
              <a:ln w="12700" cmpd="sng">
                <a:solidFill>
                  <a:schemeClr val="tx1"/>
                </a:solidFill>
                <a:prstDash val="solid"/>
                <a:round/>
                <a:headEnd/>
                <a:tailEnd/>
              </a:ln>
            </p:spPr>
            <p:txBody>
              <a:bodyPr/>
              <a:lstStyle/>
              <a:p>
                <a:endParaRPr lang="ar-SA"/>
              </a:p>
            </p:txBody>
          </p:sp>
          <p:sp>
            <p:nvSpPr>
              <p:cNvPr id="364659" name="Freeform 115"/>
              <p:cNvSpPr>
                <a:spLocks/>
              </p:cNvSpPr>
              <p:nvPr/>
            </p:nvSpPr>
            <p:spPr bwMode="auto">
              <a:xfrm>
                <a:off x="875" y="3684"/>
                <a:ext cx="14" cy="9"/>
              </a:xfrm>
              <a:custGeom>
                <a:avLst/>
                <a:gdLst/>
                <a:ahLst/>
                <a:cxnLst>
                  <a:cxn ang="0">
                    <a:pos x="2" y="0"/>
                  </a:cxn>
                  <a:cxn ang="0">
                    <a:pos x="2" y="0"/>
                  </a:cxn>
                  <a:cxn ang="0">
                    <a:pos x="2" y="0"/>
                  </a:cxn>
                  <a:cxn ang="0">
                    <a:pos x="2" y="0"/>
                  </a:cxn>
                  <a:cxn ang="0">
                    <a:pos x="3" y="0"/>
                  </a:cxn>
                  <a:cxn ang="0">
                    <a:pos x="3" y="0"/>
                  </a:cxn>
                  <a:cxn ang="0">
                    <a:pos x="3" y="0"/>
                  </a:cxn>
                  <a:cxn ang="0">
                    <a:pos x="3" y="0"/>
                  </a:cxn>
                  <a:cxn ang="0">
                    <a:pos x="3" y="0"/>
                  </a:cxn>
                  <a:cxn ang="0">
                    <a:pos x="3" y="0"/>
                  </a:cxn>
                  <a:cxn ang="0">
                    <a:pos x="3" y="0"/>
                  </a:cxn>
                  <a:cxn ang="0">
                    <a:pos x="2" y="0"/>
                  </a:cxn>
                  <a:cxn ang="0">
                    <a:pos x="2" y="1"/>
                  </a:cxn>
                  <a:cxn ang="0">
                    <a:pos x="3" y="1"/>
                  </a:cxn>
                  <a:cxn ang="0">
                    <a:pos x="3" y="1"/>
                  </a:cxn>
                  <a:cxn ang="0">
                    <a:pos x="3" y="1"/>
                  </a:cxn>
                  <a:cxn ang="0">
                    <a:pos x="2" y="1"/>
                  </a:cxn>
                  <a:cxn ang="0">
                    <a:pos x="2" y="1"/>
                  </a:cxn>
                  <a:cxn ang="0">
                    <a:pos x="2" y="1"/>
                  </a:cxn>
                  <a:cxn ang="0">
                    <a:pos x="2" y="1"/>
                  </a:cxn>
                  <a:cxn ang="0">
                    <a:pos x="2" y="1"/>
                  </a:cxn>
                  <a:cxn ang="0">
                    <a:pos x="1" y="2"/>
                  </a:cxn>
                  <a:cxn ang="0">
                    <a:pos x="1" y="2"/>
                  </a:cxn>
                  <a:cxn ang="0">
                    <a:pos x="1" y="2"/>
                  </a:cxn>
                  <a:cxn ang="0">
                    <a:pos x="0" y="2"/>
                  </a:cxn>
                  <a:cxn ang="0">
                    <a:pos x="0" y="2"/>
                  </a:cxn>
                  <a:cxn ang="0">
                    <a:pos x="0" y="1"/>
                  </a:cxn>
                  <a:cxn ang="0">
                    <a:pos x="1" y="1"/>
                  </a:cxn>
                  <a:cxn ang="0">
                    <a:pos x="1" y="1"/>
                  </a:cxn>
                  <a:cxn ang="0">
                    <a:pos x="1" y="1"/>
                  </a:cxn>
                  <a:cxn ang="0">
                    <a:pos x="1" y="0"/>
                  </a:cxn>
                  <a:cxn ang="0">
                    <a:pos x="2" y="0"/>
                  </a:cxn>
                  <a:cxn ang="0">
                    <a:pos x="2" y="0"/>
                  </a:cxn>
                  <a:cxn ang="0">
                    <a:pos x="2" y="0"/>
                  </a:cxn>
                  <a:cxn ang="0">
                    <a:pos x="2" y="0"/>
                  </a:cxn>
                  <a:cxn ang="0">
                    <a:pos x="2" y="0"/>
                  </a:cxn>
                  <a:cxn ang="0">
                    <a:pos x="2" y="0"/>
                  </a:cxn>
                  <a:cxn ang="0">
                    <a:pos x="2" y="0"/>
                  </a:cxn>
                </a:cxnLst>
                <a:rect l="0" t="0" r="r" b="b"/>
                <a:pathLst>
                  <a:path w="3" h="2">
                    <a:moveTo>
                      <a:pt x="2" y="0"/>
                    </a:moveTo>
                    <a:lnTo>
                      <a:pt x="2" y="0"/>
                    </a:lnTo>
                    <a:lnTo>
                      <a:pt x="2" y="0"/>
                    </a:lnTo>
                    <a:lnTo>
                      <a:pt x="2" y="0"/>
                    </a:lnTo>
                    <a:lnTo>
                      <a:pt x="3" y="0"/>
                    </a:lnTo>
                    <a:lnTo>
                      <a:pt x="3" y="0"/>
                    </a:lnTo>
                    <a:lnTo>
                      <a:pt x="3" y="0"/>
                    </a:lnTo>
                    <a:lnTo>
                      <a:pt x="3" y="0"/>
                    </a:lnTo>
                    <a:lnTo>
                      <a:pt x="3" y="0"/>
                    </a:lnTo>
                    <a:lnTo>
                      <a:pt x="3" y="0"/>
                    </a:lnTo>
                    <a:lnTo>
                      <a:pt x="3" y="0"/>
                    </a:lnTo>
                    <a:lnTo>
                      <a:pt x="2" y="0"/>
                    </a:lnTo>
                    <a:lnTo>
                      <a:pt x="2" y="1"/>
                    </a:lnTo>
                    <a:lnTo>
                      <a:pt x="3" y="1"/>
                    </a:lnTo>
                    <a:lnTo>
                      <a:pt x="3" y="1"/>
                    </a:lnTo>
                    <a:lnTo>
                      <a:pt x="3" y="1"/>
                    </a:lnTo>
                    <a:lnTo>
                      <a:pt x="2" y="1"/>
                    </a:lnTo>
                    <a:lnTo>
                      <a:pt x="2" y="1"/>
                    </a:lnTo>
                    <a:lnTo>
                      <a:pt x="2" y="1"/>
                    </a:lnTo>
                    <a:lnTo>
                      <a:pt x="2" y="1"/>
                    </a:lnTo>
                    <a:lnTo>
                      <a:pt x="2" y="1"/>
                    </a:lnTo>
                    <a:lnTo>
                      <a:pt x="1" y="2"/>
                    </a:lnTo>
                    <a:lnTo>
                      <a:pt x="1" y="2"/>
                    </a:lnTo>
                    <a:lnTo>
                      <a:pt x="1" y="2"/>
                    </a:lnTo>
                    <a:lnTo>
                      <a:pt x="0" y="2"/>
                    </a:lnTo>
                    <a:lnTo>
                      <a:pt x="0" y="2"/>
                    </a:lnTo>
                    <a:lnTo>
                      <a:pt x="0" y="1"/>
                    </a:lnTo>
                    <a:lnTo>
                      <a:pt x="1" y="1"/>
                    </a:lnTo>
                    <a:lnTo>
                      <a:pt x="1" y="1"/>
                    </a:lnTo>
                    <a:lnTo>
                      <a:pt x="1" y="1"/>
                    </a:lnTo>
                    <a:lnTo>
                      <a:pt x="1" y="0"/>
                    </a:lnTo>
                    <a:lnTo>
                      <a:pt x="2" y="0"/>
                    </a:lnTo>
                    <a:lnTo>
                      <a:pt x="2" y="0"/>
                    </a:lnTo>
                    <a:lnTo>
                      <a:pt x="2" y="0"/>
                    </a:lnTo>
                    <a:lnTo>
                      <a:pt x="2" y="0"/>
                    </a:lnTo>
                    <a:lnTo>
                      <a:pt x="2" y="0"/>
                    </a:lnTo>
                    <a:lnTo>
                      <a:pt x="2" y="0"/>
                    </a:lnTo>
                    <a:lnTo>
                      <a:pt x="2"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0" name="Freeform 116"/>
              <p:cNvSpPr>
                <a:spLocks/>
              </p:cNvSpPr>
              <p:nvPr/>
            </p:nvSpPr>
            <p:spPr bwMode="auto">
              <a:xfrm>
                <a:off x="833" y="3690"/>
                <a:ext cx="19" cy="10"/>
              </a:xfrm>
              <a:custGeom>
                <a:avLst/>
                <a:gdLst/>
                <a:ahLst/>
                <a:cxnLst>
                  <a:cxn ang="0">
                    <a:pos x="3" y="1"/>
                  </a:cxn>
                  <a:cxn ang="0">
                    <a:pos x="3" y="0"/>
                  </a:cxn>
                  <a:cxn ang="0">
                    <a:pos x="4" y="0"/>
                  </a:cxn>
                  <a:cxn ang="0">
                    <a:pos x="4" y="1"/>
                  </a:cxn>
                  <a:cxn ang="0">
                    <a:pos x="1" y="2"/>
                  </a:cxn>
                  <a:cxn ang="0">
                    <a:pos x="3" y="1"/>
                  </a:cxn>
                </a:cxnLst>
                <a:rect l="0" t="0" r="r" b="b"/>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1" name="Freeform 117"/>
              <p:cNvSpPr>
                <a:spLocks/>
              </p:cNvSpPr>
              <p:nvPr/>
            </p:nvSpPr>
            <p:spPr bwMode="auto">
              <a:xfrm>
                <a:off x="838" y="3690"/>
                <a:ext cx="14" cy="10"/>
              </a:xfrm>
              <a:custGeom>
                <a:avLst/>
                <a:gdLst/>
                <a:ahLst/>
                <a:cxnLst>
                  <a:cxn ang="0">
                    <a:pos x="2" y="1"/>
                  </a:cxn>
                  <a:cxn ang="0">
                    <a:pos x="2" y="1"/>
                  </a:cxn>
                  <a:cxn ang="0">
                    <a:pos x="2" y="0"/>
                  </a:cxn>
                  <a:cxn ang="0">
                    <a:pos x="2" y="0"/>
                  </a:cxn>
                  <a:cxn ang="0">
                    <a:pos x="2" y="0"/>
                  </a:cxn>
                  <a:cxn ang="0">
                    <a:pos x="2" y="0"/>
                  </a:cxn>
                  <a:cxn ang="0">
                    <a:pos x="2" y="0"/>
                  </a:cxn>
                  <a:cxn ang="0">
                    <a:pos x="3" y="0"/>
                  </a:cxn>
                  <a:cxn ang="0">
                    <a:pos x="3" y="0"/>
                  </a:cxn>
                  <a:cxn ang="0">
                    <a:pos x="3" y="0"/>
                  </a:cxn>
                  <a:cxn ang="0">
                    <a:pos x="3" y="1"/>
                  </a:cxn>
                  <a:cxn ang="0">
                    <a:pos x="3" y="1"/>
                  </a:cxn>
                  <a:cxn ang="0">
                    <a:pos x="3" y="1"/>
                  </a:cxn>
                  <a:cxn ang="0">
                    <a:pos x="3" y="1"/>
                  </a:cxn>
                  <a:cxn ang="0">
                    <a:pos x="2" y="2"/>
                  </a:cxn>
                  <a:cxn ang="0">
                    <a:pos x="1" y="2"/>
                  </a:cxn>
                  <a:cxn ang="0">
                    <a:pos x="0" y="2"/>
                  </a:cxn>
                  <a:cxn ang="0">
                    <a:pos x="0" y="2"/>
                  </a:cxn>
                  <a:cxn ang="0">
                    <a:pos x="0" y="2"/>
                  </a:cxn>
                  <a:cxn ang="0">
                    <a:pos x="0" y="2"/>
                  </a:cxn>
                  <a:cxn ang="0">
                    <a:pos x="0" y="2"/>
                  </a:cxn>
                  <a:cxn ang="0">
                    <a:pos x="0" y="2"/>
                  </a:cxn>
                  <a:cxn ang="0">
                    <a:pos x="1" y="2"/>
                  </a:cxn>
                  <a:cxn ang="0">
                    <a:pos x="2" y="1"/>
                  </a:cxn>
                  <a:cxn ang="0">
                    <a:pos x="2" y="1"/>
                  </a:cxn>
                  <a:cxn ang="0">
                    <a:pos x="2" y="1"/>
                  </a:cxn>
                  <a:cxn ang="0">
                    <a:pos x="2" y="1"/>
                  </a:cxn>
                  <a:cxn ang="0">
                    <a:pos x="2" y="1"/>
                  </a:cxn>
                </a:cxnLst>
                <a:rect l="0" t="0" r="r" b="b"/>
                <a:pathLst>
                  <a:path w="3" h="2">
                    <a:moveTo>
                      <a:pt x="2" y="1"/>
                    </a:moveTo>
                    <a:lnTo>
                      <a:pt x="2" y="1"/>
                    </a:lnTo>
                    <a:lnTo>
                      <a:pt x="2" y="0"/>
                    </a:lnTo>
                    <a:lnTo>
                      <a:pt x="2" y="0"/>
                    </a:lnTo>
                    <a:lnTo>
                      <a:pt x="2" y="0"/>
                    </a:lnTo>
                    <a:lnTo>
                      <a:pt x="2" y="0"/>
                    </a:lnTo>
                    <a:lnTo>
                      <a:pt x="2" y="0"/>
                    </a:lnTo>
                    <a:lnTo>
                      <a:pt x="3" y="0"/>
                    </a:lnTo>
                    <a:lnTo>
                      <a:pt x="3" y="0"/>
                    </a:lnTo>
                    <a:lnTo>
                      <a:pt x="3" y="0"/>
                    </a:lnTo>
                    <a:lnTo>
                      <a:pt x="3" y="1"/>
                    </a:lnTo>
                    <a:lnTo>
                      <a:pt x="3" y="1"/>
                    </a:lnTo>
                    <a:lnTo>
                      <a:pt x="3" y="1"/>
                    </a:lnTo>
                    <a:lnTo>
                      <a:pt x="3" y="1"/>
                    </a:lnTo>
                    <a:lnTo>
                      <a:pt x="2" y="2"/>
                    </a:lnTo>
                    <a:lnTo>
                      <a:pt x="1" y="2"/>
                    </a:lnTo>
                    <a:lnTo>
                      <a:pt x="0" y="2"/>
                    </a:lnTo>
                    <a:lnTo>
                      <a:pt x="0" y="2"/>
                    </a:lnTo>
                    <a:lnTo>
                      <a:pt x="0" y="2"/>
                    </a:lnTo>
                    <a:lnTo>
                      <a:pt x="0" y="2"/>
                    </a:lnTo>
                    <a:lnTo>
                      <a:pt x="0" y="2"/>
                    </a:lnTo>
                    <a:lnTo>
                      <a:pt x="0" y="2"/>
                    </a:lnTo>
                    <a:lnTo>
                      <a:pt x="1" y="2"/>
                    </a:lnTo>
                    <a:lnTo>
                      <a:pt x="2" y="1"/>
                    </a:lnTo>
                    <a:lnTo>
                      <a:pt x="2" y="1"/>
                    </a:lnTo>
                    <a:lnTo>
                      <a:pt x="2" y="1"/>
                    </a:lnTo>
                    <a:lnTo>
                      <a:pt x="2" y="1"/>
                    </a:lnTo>
                    <a:lnTo>
                      <a:pt x="2" y="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2" name="Freeform 118"/>
              <p:cNvSpPr>
                <a:spLocks/>
              </p:cNvSpPr>
              <p:nvPr/>
            </p:nvSpPr>
            <p:spPr bwMode="auto">
              <a:xfrm>
                <a:off x="814" y="3691"/>
                <a:ext cx="10" cy="15"/>
              </a:xfrm>
              <a:custGeom>
                <a:avLst/>
                <a:gdLst/>
                <a:ahLst/>
                <a:cxnLst>
                  <a:cxn ang="0">
                    <a:pos x="1" y="1"/>
                  </a:cxn>
                  <a:cxn ang="0">
                    <a:pos x="0" y="0"/>
                  </a:cxn>
                  <a:cxn ang="0">
                    <a:pos x="0" y="0"/>
                  </a:cxn>
                  <a:cxn ang="0">
                    <a:pos x="1" y="2"/>
                  </a:cxn>
                  <a:cxn ang="0">
                    <a:pos x="0" y="2"/>
                  </a:cxn>
                  <a:cxn ang="0">
                    <a:pos x="0" y="2"/>
                  </a:cxn>
                  <a:cxn ang="0">
                    <a:pos x="0" y="3"/>
                  </a:cxn>
                  <a:cxn ang="0">
                    <a:pos x="1" y="3"/>
                  </a:cxn>
                  <a:cxn ang="0">
                    <a:pos x="1" y="3"/>
                  </a:cxn>
                  <a:cxn ang="0">
                    <a:pos x="2" y="3"/>
                  </a:cxn>
                  <a:cxn ang="0">
                    <a:pos x="2" y="1"/>
                  </a:cxn>
                  <a:cxn ang="0">
                    <a:pos x="2" y="0"/>
                  </a:cxn>
                  <a:cxn ang="0">
                    <a:pos x="1" y="0"/>
                  </a:cxn>
                  <a:cxn ang="0">
                    <a:pos x="1" y="1"/>
                  </a:cxn>
                </a:cxnLst>
                <a:rect l="0" t="0" r="r" b="b"/>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3" name="Freeform 119"/>
              <p:cNvSpPr>
                <a:spLocks/>
              </p:cNvSpPr>
              <p:nvPr/>
            </p:nvSpPr>
            <p:spPr bwMode="auto">
              <a:xfrm>
                <a:off x="814" y="3691"/>
                <a:ext cx="10" cy="15"/>
              </a:xfrm>
              <a:custGeom>
                <a:avLst/>
                <a:gdLst/>
                <a:ahLst/>
                <a:cxnLst>
                  <a:cxn ang="0">
                    <a:pos x="1" y="1"/>
                  </a:cxn>
                  <a:cxn ang="0">
                    <a:pos x="1" y="0"/>
                  </a:cxn>
                  <a:cxn ang="0">
                    <a:pos x="1" y="0"/>
                  </a:cxn>
                  <a:cxn ang="0">
                    <a:pos x="1" y="0"/>
                  </a:cxn>
                  <a:cxn ang="0">
                    <a:pos x="0" y="0"/>
                  </a:cxn>
                  <a:cxn ang="0">
                    <a:pos x="0" y="0"/>
                  </a:cxn>
                  <a:cxn ang="0">
                    <a:pos x="0" y="1"/>
                  </a:cxn>
                  <a:cxn ang="0">
                    <a:pos x="1" y="1"/>
                  </a:cxn>
                  <a:cxn ang="0">
                    <a:pos x="1" y="1"/>
                  </a:cxn>
                  <a:cxn ang="0">
                    <a:pos x="1" y="2"/>
                  </a:cxn>
                  <a:cxn ang="0">
                    <a:pos x="0" y="2"/>
                  </a:cxn>
                  <a:cxn ang="0">
                    <a:pos x="0" y="2"/>
                  </a:cxn>
                  <a:cxn ang="0">
                    <a:pos x="0" y="2"/>
                  </a:cxn>
                  <a:cxn ang="0">
                    <a:pos x="0" y="2"/>
                  </a:cxn>
                  <a:cxn ang="0">
                    <a:pos x="0" y="2"/>
                  </a:cxn>
                  <a:cxn ang="0">
                    <a:pos x="0" y="2"/>
                  </a:cxn>
                  <a:cxn ang="0">
                    <a:pos x="0" y="3"/>
                  </a:cxn>
                  <a:cxn ang="0">
                    <a:pos x="1" y="3"/>
                  </a:cxn>
                  <a:cxn ang="0">
                    <a:pos x="1" y="3"/>
                  </a:cxn>
                  <a:cxn ang="0">
                    <a:pos x="1" y="3"/>
                  </a:cxn>
                  <a:cxn ang="0">
                    <a:pos x="1" y="3"/>
                  </a:cxn>
                  <a:cxn ang="0">
                    <a:pos x="1" y="3"/>
                  </a:cxn>
                  <a:cxn ang="0">
                    <a:pos x="2" y="3"/>
                  </a:cxn>
                  <a:cxn ang="0">
                    <a:pos x="2" y="2"/>
                  </a:cxn>
                  <a:cxn ang="0">
                    <a:pos x="2" y="1"/>
                  </a:cxn>
                  <a:cxn ang="0">
                    <a:pos x="2" y="1"/>
                  </a:cxn>
                  <a:cxn ang="0">
                    <a:pos x="2" y="1"/>
                  </a:cxn>
                  <a:cxn ang="0">
                    <a:pos x="2" y="0"/>
                  </a:cxn>
                  <a:cxn ang="0">
                    <a:pos x="2" y="0"/>
                  </a:cxn>
                  <a:cxn ang="0">
                    <a:pos x="2" y="0"/>
                  </a:cxn>
                  <a:cxn ang="0">
                    <a:pos x="1" y="0"/>
                  </a:cxn>
                  <a:cxn ang="0">
                    <a:pos x="1" y="0"/>
                  </a:cxn>
                  <a:cxn ang="0">
                    <a:pos x="1" y="1"/>
                  </a:cxn>
                </a:cxnLst>
                <a:rect l="0" t="0" r="r" b="b"/>
                <a:pathLst>
                  <a:path w="2" h="3">
                    <a:moveTo>
                      <a:pt x="1" y="1"/>
                    </a:moveTo>
                    <a:lnTo>
                      <a:pt x="1" y="1"/>
                    </a:lnTo>
                    <a:lnTo>
                      <a:pt x="1" y="0"/>
                    </a:lnTo>
                    <a:lnTo>
                      <a:pt x="1" y="0"/>
                    </a:lnTo>
                    <a:lnTo>
                      <a:pt x="1" y="0"/>
                    </a:lnTo>
                    <a:lnTo>
                      <a:pt x="1" y="0"/>
                    </a:lnTo>
                    <a:lnTo>
                      <a:pt x="1" y="0"/>
                    </a:lnTo>
                    <a:lnTo>
                      <a:pt x="1" y="0"/>
                    </a:lnTo>
                    <a:lnTo>
                      <a:pt x="0" y="0"/>
                    </a:lnTo>
                    <a:lnTo>
                      <a:pt x="0" y="0"/>
                    </a:lnTo>
                    <a:lnTo>
                      <a:pt x="0" y="0"/>
                    </a:lnTo>
                    <a:lnTo>
                      <a:pt x="0" y="0"/>
                    </a:lnTo>
                    <a:lnTo>
                      <a:pt x="0" y="0"/>
                    </a:lnTo>
                    <a:lnTo>
                      <a:pt x="0" y="1"/>
                    </a:lnTo>
                    <a:lnTo>
                      <a:pt x="1" y="1"/>
                    </a:lnTo>
                    <a:lnTo>
                      <a:pt x="1" y="1"/>
                    </a:lnTo>
                    <a:lnTo>
                      <a:pt x="1" y="1"/>
                    </a:lnTo>
                    <a:lnTo>
                      <a:pt x="1" y="1"/>
                    </a:lnTo>
                    <a:lnTo>
                      <a:pt x="1" y="2"/>
                    </a:lnTo>
                    <a:lnTo>
                      <a:pt x="1" y="2"/>
                    </a:lnTo>
                    <a:lnTo>
                      <a:pt x="1" y="2"/>
                    </a:lnTo>
                    <a:lnTo>
                      <a:pt x="0" y="2"/>
                    </a:lnTo>
                    <a:lnTo>
                      <a:pt x="0" y="2"/>
                    </a:lnTo>
                    <a:lnTo>
                      <a:pt x="0" y="2"/>
                    </a:lnTo>
                    <a:lnTo>
                      <a:pt x="0" y="2"/>
                    </a:lnTo>
                    <a:lnTo>
                      <a:pt x="0" y="2"/>
                    </a:lnTo>
                    <a:lnTo>
                      <a:pt x="0" y="2"/>
                    </a:lnTo>
                    <a:lnTo>
                      <a:pt x="0" y="2"/>
                    </a:lnTo>
                    <a:lnTo>
                      <a:pt x="0" y="2"/>
                    </a:lnTo>
                    <a:lnTo>
                      <a:pt x="0" y="2"/>
                    </a:lnTo>
                    <a:lnTo>
                      <a:pt x="0" y="2"/>
                    </a:lnTo>
                    <a:lnTo>
                      <a:pt x="0" y="2"/>
                    </a:lnTo>
                    <a:lnTo>
                      <a:pt x="0" y="3"/>
                    </a:lnTo>
                    <a:lnTo>
                      <a:pt x="0" y="3"/>
                    </a:lnTo>
                    <a:lnTo>
                      <a:pt x="0" y="3"/>
                    </a:lnTo>
                    <a:lnTo>
                      <a:pt x="1" y="3"/>
                    </a:lnTo>
                    <a:lnTo>
                      <a:pt x="1" y="3"/>
                    </a:lnTo>
                    <a:lnTo>
                      <a:pt x="1" y="3"/>
                    </a:lnTo>
                    <a:lnTo>
                      <a:pt x="1" y="3"/>
                    </a:lnTo>
                    <a:lnTo>
                      <a:pt x="1" y="3"/>
                    </a:lnTo>
                    <a:lnTo>
                      <a:pt x="1" y="3"/>
                    </a:lnTo>
                    <a:lnTo>
                      <a:pt x="1" y="3"/>
                    </a:lnTo>
                    <a:lnTo>
                      <a:pt x="1" y="3"/>
                    </a:lnTo>
                    <a:lnTo>
                      <a:pt x="1" y="3"/>
                    </a:lnTo>
                    <a:lnTo>
                      <a:pt x="2" y="3"/>
                    </a:lnTo>
                    <a:lnTo>
                      <a:pt x="2" y="3"/>
                    </a:lnTo>
                    <a:lnTo>
                      <a:pt x="2" y="3"/>
                    </a:lnTo>
                    <a:lnTo>
                      <a:pt x="2" y="2"/>
                    </a:lnTo>
                    <a:lnTo>
                      <a:pt x="2" y="2"/>
                    </a:lnTo>
                    <a:lnTo>
                      <a:pt x="2" y="1"/>
                    </a:lnTo>
                    <a:lnTo>
                      <a:pt x="2" y="1"/>
                    </a:lnTo>
                    <a:lnTo>
                      <a:pt x="2" y="1"/>
                    </a:lnTo>
                    <a:lnTo>
                      <a:pt x="2" y="1"/>
                    </a:lnTo>
                    <a:lnTo>
                      <a:pt x="2" y="1"/>
                    </a:lnTo>
                    <a:lnTo>
                      <a:pt x="2" y="0"/>
                    </a:lnTo>
                    <a:lnTo>
                      <a:pt x="2" y="0"/>
                    </a:lnTo>
                    <a:lnTo>
                      <a:pt x="2" y="0"/>
                    </a:lnTo>
                    <a:lnTo>
                      <a:pt x="2" y="0"/>
                    </a:lnTo>
                    <a:lnTo>
                      <a:pt x="2" y="0"/>
                    </a:lnTo>
                    <a:lnTo>
                      <a:pt x="2" y="0"/>
                    </a:lnTo>
                    <a:lnTo>
                      <a:pt x="1" y="0"/>
                    </a:lnTo>
                    <a:lnTo>
                      <a:pt x="1" y="0"/>
                    </a:lnTo>
                    <a:lnTo>
                      <a:pt x="1" y="0"/>
                    </a:lnTo>
                    <a:lnTo>
                      <a:pt x="1" y="0"/>
                    </a:lnTo>
                    <a:lnTo>
                      <a:pt x="1" y="1"/>
                    </a:lnTo>
                    <a:lnTo>
                      <a:pt x="1" y="1"/>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4" name="Freeform 120"/>
              <p:cNvSpPr>
                <a:spLocks/>
              </p:cNvSpPr>
              <p:nvPr/>
            </p:nvSpPr>
            <p:spPr bwMode="auto">
              <a:xfrm>
                <a:off x="795" y="3693"/>
                <a:ext cx="15" cy="15"/>
              </a:xfrm>
              <a:custGeom>
                <a:avLst/>
                <a:gdLst/>
                <a:ahLst/>
                <a:cxnLst>
                  <a:cxn ang="0">
                    <a:pos x="3" y="3"/>
                  </a:cxn>
                  <a:cxn ang="0">
                    <a:pos x="3" y="3"/>
                  </a:cxn>
                  <a:cxn ang="0">
                    <a:pos x="3" y="3"/>
                  </a:cxn>
                  <a:cxn ang="0">
                    <a:pos x="3" y="3"/>
                  </a:cxn>
                  <a:cxn ang="0">
                    <a:pos x="3" y="3"/>
                  </a:cxn>
                  <a:cxn ang="0">
                    <a:pos x="3" y="3"/>
                  </a:cxn>
                  <a:cxn ang="0">
                    <a:pos x="2" y="2"/>
                  </a:cxn>
                  <a:cxn ang="0">
                    <a:pos x="1" y="1"/>
                  </a:cxn>
                  <a:cxn ang="0">
                    <a:pos x="1" y="1"/>
                  </a:cxn>
                  <a:cxn ang="0">
                    <a:pos x="1" y="1"/>
                  </a:cxn>
                  <a:cxn ang="0">
                    <a:pos x="1" y="1"/>
                  </a:cxn>
                  <a:cxn ang="0">
                    <a:pos x="1" y="1"/>
                  </a:cxn>
                  <a:cxn ang="0">
                    <a:pos x="1"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1" y="1"/>
                  </a:cxn>
                  <a:cxn ang="0">
                    <a:pos x="1" y="2"/>
                  </a:cxn>
                  <a:cxn ang="0">
                    <a:pos x="1" y="2"/>
                  </a:cxn>
                  <a:cxn ang="0">
                    <a:pos x="2" y="3"/>
                  </a:cxn>
                  <a:cxn ang="0">
                    <a:pos x="2" y="3"/>
                  </a:cxn>
                  <a:cxn ang="0">
                    <a:pos x="3" y="3"/>
                  </a:cxn>
                  <a:cxn ang="0">
                    <a:pos x="3" y="3"/>
                  </a:cxn>
                  <a:cxn ang="0">
                    <a:pos x="3" y="3"/>
                  </a:cxn>
                  <a:cxn ang="0">
                    <a:pos x="3" y="3"/>
                  </a:cxn>
                  <a:cxn ang="0">
                    <a:pos x="3" y="3"/>
                  </a:cxn>
                </a:cxnLst>
                <a:rect l="0" t="0" r="r" b="b"/>
                <a:pathLst>
                  <a:path w="3" h="3">
                    <a:moveTo>
                      <a:pt x="3" y="3"/>
                    </a:moveTo>
                    <a:lnTo>
                      <a:pt x="3" y="3"/>
                    </a:lnTo>
                    <a:lnTo>
                      <a:pt x="3" y="3"/>
                    </a:lnTo>
                    <a:lnTo>
                      <a:pt x="3" y="3"/>
                    </a:lnTo>
                    <a:lnTo>
                      <a:pt x="3" y="3"/>
                    </a:lnTo>
                    <a:lnTo>
                      <a:pt x="3" y="3"/>
                    </a:lnTo>
                    <a:lnTo>
                      <a:pt x="2" y="2"/>
                    </a:lnTo>
                    <a:lnTo>
                      <a:pt x="1" y="1"/>
                    </a:lnTo>
                    <a:lnTo>
                      <a:pt x="1" y="1"/>
                    </a:lnTo>
                    <a:lnTo>
                      <a:pt x="1" y="1"/>
                    </a:lnTo>
                    <a:lnTo>
                      <a:pt x="1" y="1"/>
                    </a:lnTo>
                    <a:lnTo>
                      <a:pt x="1" y="1"/>
                    </a:lnTo>
                    <a:lnTo>
                      <a:pt x="1" y="0"/>
                    </a:lnTo>
                    <a:lnTo>
                      <a:pt x="0" y="0"/>
                    </a:lnTo>
                    <a:lnTo>
                      <a:pt x="0" y="0"/>
                    </a:lnTo>
                    <a:lnTo>
                      <a:pt x="0" y="0"/>
                    </a:lnTo>
                    <a:lnTo>
                      <a:pt x="0" y="0"/>
                    </a:lnTo>
                    <a:lnTo>
                      <a:pt x="0" y="0"/>
                    </a:lnTo>
                    <a:lnTo>
                      <a:pt x="0" y="0"/>
                    </a:lnTo>
                    <a:lnTo>
                      <a:pt x="0" y="0"/>
                    </a:lnTo>
                    <a:lnTo>
                      <a:pt x="0" y="1"/>
                    </a:lnTo>
                    <a:lnTo>
                      <a:pt x="0" y="1"/>
                    </a:lnTo>
                    <a:lnTo>
                      <a:pt x="0" y="1"/>
                    </a:lnTo>
                    <a:lnTo>
                      <a:pt x="0" y="1"/>
                    </a:lnTo>
                    <a:lnTo>
                      <a:pt x="1" y="1"/>
                    </a:lnTo>
                    <a:lnTo>
                      <a:pt x="1" y="2"/>
                    </a:lnTo>
                    <a:lnTo>
                      <a:pt x="1" y="2"/>
                    </a:lnTo>
                    <a:lnTo>
                      <a:pt x="2" y="3"/>
                    </a:lnTo>
                    <a:lnTo>
                      <a:pt x="2" y="3"/>
                    </a:lnTo>
                    <a:lnTo>
                      <a:pt x="3" y="3"/>
                    </a:lnTo>
                    <a:lnTo>
                      <a:pt x="3" y="3"/>
                    </a:lnTo>
                    <a:lnTo>
                      <a:pt x="3" y="3"/>
                    </a:lnTo>
                    <a:lnTo>
                      <a:pt x="3" y="3"/>
                    </a:lnTo>
                    <a:lnTo>
                      <a:pt x="3" y="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5" name="Freeform 121"/>
              <p:cNvSpPr>
                <a:spLocks/>
              </p:cNvSpPr>
              <p:nvPr/>
            </p:nvSpPr>
            <p:spPr bwMode="auto">
              <a:xfrm>
                <a:off x="768" y="3683"/>
                <a:ext cx="19" cy="10"/>
              </a:xfrm>
              <a:custGeom>
                <a:avLst/>
                <a:gdLst/>
                <a:ahLst/>
                <a:cxnLst>
                  <a:cxn ang="0">
                    <a:pos x="0" y="1"/>
                  </a:cxn>
                  <a:cxn ang="0">
                    <a:pos x="0" y="1"/>
                  </a:cxn>
                  <a:cxn ang="0">
                    <a:pos x="1" y="0"/>
                  </a:cxn>
                  <a:cxn ang="0">
                    <a:pos x="1" y="0"/>
                  </a:cxn>
                  <a:cxn ang="0">
                    <a:pos x="2" y="0"/>
                  </a:cxn>
                  <a:cxn ang="0">
                    <a:pos x="3" y="0"/>
                  </a:cxn>
                  <a:cxn ang="0">
                    <a:pos x="3" y="0"/>
                  </a:cxn>
                  <a:cxn ang="0">
                    <a:pos x="3" y="0"/>
                  </a:cxn>
                  <a:cxn ang="0">
                    <a:pos x="3" y="1"/>
                  </a:cxn>
                  <a:cxn ang="0">
                    <a:pos x="4" y="1"/>
                  </a:cxn>
                  <a:cxn ang="0">
                    <a:pos x="4" y="1"/>
                  </a:cxn>
                  <a:cxn ang="0">
                    <a:pos x="4" y="1"/>
                  </a:cxn>
                  <a:cxn ang="0">
                    <a:pos x="4" y="1"/>
                  </a:cxn>
                  <a:cxn ang="0">
                    <a:pos x="4" y="1"/>
                  </a:cxn>
                  <a:cxn ang="0">
                    <a:pos x="4" y="1"/>
                  </a:cxn>
                  <a:cxn ang="0">
                    <a:pos x="4" y="1"/>
                  </a:cxn>
                  <a:cxn ang="0">
                    <a:pos x="4" y="2"/>
                  </a:cxn>
                  <a:cxn ang="0">
                    <a:pos x="4" y="2"/>
                  </a:cxn>
                  <a:cxn ang="0">
                    <a:pos x="4" y="2"/>
                  </a:cxn>
                  <a:cxn ang="0">
                    <a:pos x="4" y="2"/>
                  </a:cxn>
                  <a:cxn ang="0">
                    <a:pos x="3" y="1"/>
                  </a:cxn>
                  <a:cxn ang="0">
                    <a:pos x="3" y="1"/>
                  </a:cxn>
                  <a:cxn ang="0">
                    <a:pos x="3" y="2"/>
                  </a:cxn>
                  <a:cxn ang="0">
                    <a:pos x="3" y="2"/>
                  </a:cxn>
                  <a:cxn ang="0">
                    <a:pos x="3" y="2"/>
                  </a:cxn>
                  <a:cxn ang="0">
                    <a:pos x="2" y="2"/>
                  </a:cxn>
                  <a:cxn ang="0">
                    <a:pos x="2" y="2"/>
                  </a:cxn>
                  <a:cxn ang="0">
                    <a:pos x="2" y="2"/>
                  </a:cxn>
                  <a:cxn ang="0">
                    <a:pos x="2" y="2"/>
                  </a:cxn>
                  <a:cxn ang="0">
                    <a:pos x="2" y="2"/>
                  </a:cxn>
                  <a:cxn ang="0">
                    <a:pos x="2" y="2"/>
                  </a:cxn>
                  <a:cxn ang="0">
                    <a:pos x="2"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4" h="2">
                    <a:moveTo>
                      <a:pt x="0" y="1"/>
                    </a:moveTo>
                    <a:lnTo>
                      <a:pt x="0" y="1"/>
                    </a:lnTo>
                    <a:lnTo>
                      <a:pt x="1" y="0"/>
                    </a:lnTo>
                    <a:lnTo>
                      <a:pt x="1" y="0"/>
                    </a:lnTo>
                    <a:lnTo>
                      <a:pt x="2" y="0"/>
                    </a:lnTo>
                    <a:lnTo>
                      <a:pt x="3" y="0"/>
                    </a:lnTo>
                    <a:lnTo>
                      <a:pt x="3" y="0"/>
                    </a:lnTo>
                    <a:lnTo>
                      <a:pt x="3" y="0"/>
                    </a:lnTo>
                    <a:lnTo>
                      <a:pt x="3" y="1"/>
                    </a:lnTo>
                    <a:lnTo>
                      <a:pt x="4" y="1"/>
                    </a:lnTo>
                    <a:lnTo>
                      <a:pt x="4" y="1"/>
                    </a:lnTo>
                    <a:lnTo>
                      <a:pt x="4" y="1"/>
                    </a:lnTo>
                    <a:lnTo>
                      <a:pt x="4" y="1"/>
                    </a:lnTo>
                    <a:lnTo>
                      <a:pt x="4" y="1"/>
                    </a:lnTo>
                    <a:lnTo>
                      <a:pt x="4" y="1"/>
                    </a:lnTo>
                    <a:lnTo>
                      <a:pt x="4" y="1"/>
                    </a:lnTo>
                    <a:lnTo>
                      <a:pt x="4" y="2"/>
                    </a:lnTo>
                    <a:lnTo>
                      <a:pt x="4" y="2"/>
                    </a:lnTo>
                    <a:lnTo>
                      <a:pt x="4" y="2"/>
                    </a:lnTo>
                    <a:lnTo>
                      <a:pt x="4" y="2"/>
                    </a:lnTo>
                    <a:lnTo>
                      <a:pt x="3" y="1"/>
                    </a:lnTo>
                    <a:lnTo>
                      <a:pt x="3" y="1"/>
                    </a:lnTo>
                    <a:lnTo>
                      <a:pt x="3" y="2"/>
                    </a:lnTo>
                    <a:lnTo>
                      <a:pt x="3" y="2"/>
                    </a:lnTo>
                    <a:lnTo>
                      <a:pt x="3" y="2"/>
                    </a:lnTo>
                    <a:lnTo>
                      <a:pt x="2" y="2"/>
                    </a:lnTo>
                    <a:lnTo>
                      <a:pt x="2" y="2"/>
                    </a:lnTo>
                    <a:lnTo>
                      <a:pt x="2" y="2"/>
                    </a:lnTo>
                    <a:lnTo>
                      <a:pt x="2" y="2"/>
                    </a:lnTo>
                    <a:lnTo>
                      <a:pt x="2" y="2"/>
                    </a:lnTo>
                    <a:lnTo>
                      <a:pt x="2" y="2"/>
                    </a:lnTo>
                    <a:lnTo>
                      <a:pt x="2" y="2"/>
                    </a:lnTo>
                    <a:lnTo>
                      <a:pt x="1" y="2"/>
                    </a:lnTo>
                    <a:lnTo>
                      <a:pt x="1" y="2"/>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close/>
                  </a:path>
                </a:pathLst>
              </a:custGeom>
              <a:solidFill>
                <a:srgbClr val="6987EB"/>
              </a:solidFill>
              <a:ln w="12700" cmpd="sng">
                <a:solidFill>
                  <a:schemeClr val="tx1"/>
                </a:solidFill>
                <a:prstDash val="solid"/>
                <a:round/>
                <a:headEnd/>
                <a:tailEnd/>
              </a:ln>
            </p:spPr>
            <p:txBody>
              <a:bodyPr/>
              <a:lstStyle/>
              <a:p>
                <a:endParaRPr lang="ar-SA"/>
              </a:p>
            </p:txBody>
          </p:sp>
        </p:grpSp>
        <p:sp>
          <p:nvSpPr>
            <p:cNvPr id="364666" name="Freeform 122"/>
            <p:cNvSpPr>
              <a:spLocks/>
            </p:cNvSpPr>
            <p:nvPr/>
          </p:nvSpPr>
          <p:spPr bwMode="auto">
            <a:xfrm>
              <a:off x="2095" y="1760"/>
              <a:ext cx="391" cy="458"/>
            </a:xfrm>
            <a:custGeom>
              <a:avLst/>
              <a:gdLst/>
              <a:ahLst/>
              <a:cxnLst>
                <a:cxn ang="0">
                  <a:pos x="66" y="94"/>
                </a:cxn>
                <a:cxn ang="0">
                  <a:pos x="76" y="27"/>
                </a:cxn>
                <a:cxn ang="0">
                  <a:pos x="51" y="23"/>
                </a:cxn>
                <a:cxn ang="0">
                  <a:pos x="53" y="6"/>
                </a:cxn>
                <a:cxn ang="0">
                  <a:pos x="16" y="0"/>
                </a:cxn>
                <a:cxn ang="0">
                  <a:pos x="0" y="84"/>
                </a:cxn>
                <a:cxn ang="0">
                  <a:pos x="0" y="84"/>
                </a:cxn>
                <a:cxn ang="0">
                  <a:pos x="66" y="94"/>
                </a:cxn>
                <a:cxn ang="0">
                  <a:pos x="66" y="94"/>
                </a:cxn>
              </a:cxnLst>
              <a:rect l="0" t="0" r="r" b="b"/>
              <a:pathLst>
                <a:path w="76" h="94">
                  <a:moveTo>
                    <a:pt x="66" y="94"/>
                  </a:moveTo>
                  <a:lnTo>
                    <a:pt x="76" y="27"/>
                  </a:lnTo>
                  <a:lnTo>
                    <a:pt x="51" y="23"/>
                  </a:lnTo>
                  <a:lnTo>
                    <a:pt x="53" y="6"/>
                  </a:lnTo>
                  <a:lnTo>
                    <a:pt x="16" y="0"/>
                  </a:lnTo>
                  <a:lnTo>
                    <a:pt x="0" y="84"/>
                  </a:lnTo>
                  <a:lnTo>
                    <a:pt x="0" y="84"/>
                  </a:lnTo>
                  <a:lnTo>
                    <a:pt x="66" y="94"/>
                  </a:lnTo>
                  <a:lnTo>
                    <a:pt x="66" y="94"/>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67" name="Freeform 123"/>
            <p:cNvSpPr>
              <a:spLocks/>
            </p:cNvSpPr>
            <p:nvPr/>
          </p:nvSpPr>
          <p:spPr bwMode="auto">
            <a:xfrm>
              <a:off x="1661" y="1077"/>
              <a:ext cx="460" cy="322"/>
            </a:xfrm>
            <a:custGeom>
              <a:avLst/>
              <a:gdLst/>
              <a:ahLst/>
              <a:cxnLst>
                <a:cxn ang="0">
                  <a:pos x="1" y="40"/>
                </a:cxn>
                <a:cxn ang="0">
                  <a:pos x="0" y="40"/>
                </a:cxn>
                <a:cxn ang="0">
                  <a:pos x="1" y="37"/>
                </a:cxn>
                <a:cxn ang="0">
                  <a:pos x="1" y="35"/>
                </a:cxn>
                <a:cxn ang="0">
                  <a:pos x="1" y="35"/>
                </a:cxn>
                <a:cxn ang="0">
                  <a:pos x="2" y="36"/>
                </a:cxn>
                <a:cxn ang="0">
                  <a:pos x="1" y="37"/>
                </a:cxn>
                <a:cxn ang="0">
                  <a:pos x="3" y="36"/>
                </a:cxn>
                <a:cxn ang="0">
                  <a:pos x="3" y="35"/>
                </a:cxn>
                <a:cxn ang="0">
                  <a:pos x="3" y="33"/>
                </a:cxn>
                <a:cxn ang="0">
                  <a:pos x="2" y="30"/>
                </a:cxn>
                <a:cxn ang="0">
                  <a:pos x="3" y="30"/>
                </a:cxn>
                <a:cxn ang="0">
                  <a:pos x="5" y="29"/>
                </a:cxn>
                <a:cxn ang="0">
                  <a:pos x="4" y="28"/>
                </a:cxn>
                <a:cxn ang="0">
                  <a:pos x="3" y="29"/>
                </a:cxn>
                <a:cxn ang="0">
                  <a:pos x="3" y="25"/>
                </a:cxn>
                <a:cxn ang="0">
                  <a:pos x="3" y="22"/>
                </a:cxn>
                <a:cxn ang="0">
                  <a:pos x="3" y="17"/>
                </a:cxn>
                <a:cxn ang="0">
                  <a:pos x="2" y="11"/>
                </a:cxn>
                <a:cxn ang="0">
                  <a:pos x="2" y="6"/>
                </a:cxn>
                <a:cxn ang="0">
                  <a:pos x="11" y="9"/>
                </a:cxn>
                <a:cxn ang="0">
                  <a:pos x="19" y="13"/>
                </a:cxn>
                <a:cxn ang="0">
                  <a:pos x="23" y="14"/>
                </a:cxn>
                <a:cxn ang="0">
                  <a:pos x="24" y="15"/>
                </a:cxn>
                <a:cxn ang="0">
                  <a:pos x="24" y="20"/>
                </a:cxn>
                <a:cxn ang="0">
                  <a:pos x="22" y="23"/>
                </a:cxn>
                <a:cxn ang="0">
                  <a:pos x="22" y="25"/>
                </a:cxn>
                <a:cxn ang="0">
                  <a:pos x="22" y="27"/>
                </a:cxn>
                <a:cxn ang="0">
                  <a:pos x="23" y="28"/>
                </a:cxn>
                <a:cxn ang="0">
                  <a:pos x="25" y="24"/>
                </a:cxn>
                <a:cxn ang="0">
                  <a:pos x="27" y="21"/>
                </a:cxn>
                <a:cxn ang="0">
                  <a:pos x="29" y="18"/>
                </a:cxn>
                <a:cxn ang="0">
                  <a:pos x="26" y="10"/>
                </a:cxn>
                <a:cxn ang="0">
                  <a:pos x="27" y="9"/>
                </a:cxn>
                <a:cxn ang="0">
                  <a:pos x="29" y="7"/>
                </a:cxn>
                <a:cxn ang="0">
                  <a:pos x="27" y="5"/>
                </a:cxn>
                <a:cxn ang="0">
                  <a:pos x="27" y="0"/>
                </a:cxn>
                <a:cxn ang="0">
                  <a:pos x="62" y="9"/>
                </a:cxn>
                <a:cxn ang="0">
                  <a:pos x="90" y="16"/>
                </a:cxn>
                <a:cxn ang="0">
                  <a:pos x="80" y="59"/>
                </a:cxn>
                <a:cxn ang="0">
                  <a:pos x="80" y="60"/>
                </a:cxn>
                <a:cxn ang="0">
                  <a:pos x="80" y="61"/>
                </a:cxn>
                <a:cxn ang="0">
                  <a:pos x="81" y="63"/>
                </a:cxn>
                <a:cxn ang="0">
                  <a:pos x="80" y="64"/>
                </a:cxn>
                <a:cxn ang="0">
                  <a:pos x="80" y="66"/>
                </a:cxn>
                <a:cxn ang="0">
                  <a:pos x="55" y="61"/>
                </a:cxn>
                <a:cxn ang="0">
                  <a:pos x="52" y="61"/>
                </a:cxn>
                <a:cxn ang="0">
                  <a:pos x="50" y="60"/>
                </a:cxn>
                <a:cxn ang="0">
                  <a:pos x="47" y="61"/>
                </a:cxn>
                <a:cxn ang="0">
                  <a:pos x="44" y="60"/>
                </a:cxn>
                <a:cxn ang="0">
                  <a:pos x="41" y="61"/>
                </a:cxn>
                <a:cxn ang="0">
                  <a:pos x="37" y="60"/>
                </a:cxn>
                <a:cxn ang="0">
                  <a:pos x="30" y="60"/>
                </a:cxn>
                <a:cxn ang="0">
                  <a:pos x="24" y="58"/>
                </a:cxn>
                <a:cxn ang="0">
                  <a:pos x="19" y="58"/>
                </a:cxn>
                <a:cxn ang="0">
                  <a:pos x="12" y="56"/>
                </a:cxn>
                <a:cxn ang="0">
                  <a:pos x="11" y="50"/>
                </a:cxn>
                <a:cxn ang="0">
                  <a:pos x="11" y="47"/>
                </a:cxn>
                <a:cxn ang="0">
                  <a:pos x="7" y="44"/>
                </a:cxn>
                <a:cxn ang="0">
                  <a:pos x="6" y="43"/>
                </a:cxn>
                <a:cxn ang="0">
                  <a:pos x="3" y="42"/>
                </a:cxn>
              </a:cxnLst>
              <a:rect l="0" t="0" r="r" b="b"/>
              <a:pathLst>
                <a:path w="90" h="66">
                  <a:moveTo>
                    <a:pt x="3" y="42"/>
                  </a:moveTo>
                  <a:lnTo>
                    <a:pt x="1" y="40"/>
                  </a:lnTo>
                  <a:lnTo>
                    <a:pt x="0" y="40"/>
                  </a:lnTo>
                  <a:lnTo>
                    <a:pt x="0" y="40"/>
                  </a:lnTo>
                  <a:lnTo>
                    <a:pt x="0" y="39"/>
                  </a:lnTo>
                  <a:lnTo>
                    <a:pt x="1" y="37"/>
                  </a:lnTo>
                  <a:lnTo>
                    <a:pt x="1" y="36"/>
                  </a:lnTo>
                  <a:lnTo>
                    <a:pt x="1" y="35"/>
                  </a:lnTo>
                  <a:lnTo>
                    <a:pt x="1" y="35"/>
                  </a:lnTo>
                  <a:lnTo>
                    <a:pt x="1" y="35"/>
                  </a:lnTo>
                  <a:lnTo>
                    <a:pt x="2" y="35"/>
                  </a:lnTo>
                  <a:lnTo>
                    <a:pt x="2" y="36"/>
                  </a:lnTo>
                  <a:lnTo>
                    <a:pt x="2" y="37"/>
                  </a:lnTo>
                  <a:lnTo>
                    <a:pt x="1" y="37"/>
                  </a:lnTo>
                  <a:lnTo>
                    <a:pt x="2" y="38"/>
                  </a:lnTo>
                  <a:lnTo>
                    <a:pt x="3" y="36"/>
                  </a:lnTo>
                  <a:lnTo>
                    <a:pt x="3" y="36"/>
                  </a:lnTo>
                  <a:lnTo>
                    <a:pt x="3" y="35"/>
                  </a:lnTo>
                  <a:lnTo>
                    <a:pt x="4" y="34"/>
                  </a:lnTo>
                  <a:lnTo>
                    <a:pt x="3" y="33"/>
                  </a:lnTo>
                  <a:lnTo>
                    <a:pt x="2" y="33"/>
                  </a:lnTo>
                  <a:lnTo>
                    <a:pt x="2" y="30"/>
                  </a:lnTo>
                  <a:lnTo>
                    <a:pt x="3" y="30"/>
                  </a:lnTo>
                  <a:lnTo>
                    <a:pt x="3" y="30"/>
                  </a:lnTo>
                  <a:lnTo>
                    <a:pt x="4" y="30"/>
                  </a:lnTo>
                  <a:lnTo>
                    <a:pt x="5" y="29"/>
                  </a:lnTo>
                  <a:lnTo>
                    <a:pt x="4" y="28"/>
                  </a:lnTo>
                  <a:lnTo>
                    <a:pt x="4" y="28"/>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90" y="16"/>
                  </a:lnTo>
                  <a:lnTo>
                    <a:pt x="80" y="59"/>
                  </a:lnTo>
                  <a:lnTo>
                    <a:pt x="80" y="59"/>
                  </a:lnTo>
                  <a:lnTo>
                    <a:pt x="80" y="59"/>
                  </a:lnTo>
                  <a:lnTo>
                    <a:pt x="80" y="60"/>
                  </a:lnTo>
                  <a:lnTo>
                    <a:pt x="80" y="61"/>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7" y="44"/>
                  </a:lnTo>
                  <a:lnTo>
                    <a:pt x="6" y="43"/>
                  </a:lnTo>
                  <a:lnTo>
                    <a:pt x="3" y="42"/>
                  </a:lnTo>
                  <a:lnTo>
                    <a:pt x="3" y="42"/>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68" name="Freeform 124"/>
            <p:cNvSpPr>
              <a:spLocks/>
            </p:cNvSpPr>
            <p:nvPr/>
          </p:nvSpPr>
          <p:spPr bwMode="auto">
            <a:xfrm>
              <a:off x="1537" y="1282"/>
              <a:ext cx="554" cy="439"/>
            </a:xfrm>
            <a:custGeom>
              <a:avLst/>
              <a:gdLst/>
              <a:ahLst/>
              <a:cxnLst>
                <a:cxn ang="0">
                  <a:pos x="0" y="67"/>
                </a:cxn>
                <a:cxn ang="0">
                  <a:pos x="0" y="62"/>
                </a:cxn>
                <a:cxn ang="0">
                  <a:pos x="1" y="57"/>
                </a:cxn>
                <a:cxn ang="0">
                  <a:pos x="2" y="51"/>
                </a:cxn>
                <a:cxn ang="0">
                  <a:pos x="3" y="49"/>
                </a:cxn>
                <a:cxn ang="0">
                  <a:pos x="5" y="47"/>
                </a:cxn>
                <a:cxn ang="0">
                  <a:pos x="5" y="45"/>
                </a:cxn>
                <a:cxn ang="0">
                  <a:pos x="10" y="37"/>
                </a:cxn>
                <a:cxn ang="0">
                  <a:pos x="16" y="23"/>
                </a:cxn>
                <a:cxn ang="0">
                  <a:pos x="20" y="13"/>
                </a:cxn>
                <a:cxn ang="0">
                  <a:pos x="24" y="3"/>
                </a:cxn>
                <a:cxn ang="0">
                  <a:pos x="24" y="0"/>
                </a:cxn>
                <a:cxn ang="0">
                  <a:pos x="27" y="0"/>
                </a:cxn>
                <a:cxn ang="0">
                  <a:pos x="30" y="1"/>
                </a:cxn>
                <a:cxn ang="0">
                  <a:pos x="31" y="2"/>
                </a:cxn>
                <a:cxn ang="0">
                  <a:pos x="35" y="5"/>
                </a:cxn>
                <a:cxn ang="0">
                  <a:pos x="35" y="8"/>
                </a:cxn>
                <a:cxn ang="0">
                  <a:pos x="36" y="14"/>
                </a:cxn>
                <a:cxn ang="0">
                  <a:pos x="43" y="16"/>
                </a:cxn>
                <a:cxn ang="0">
                  <a:pos x="48" y="16"/>
                </a:cxn>
                <a:cxn ang="0">
                  <a:pos x="54" y="18"/>
                </a:cxn>
                <a:cxn ang="0">
                  <a:pos x="61" y="18"/>
                </a:cxn>
                <a:cxn ang="0">
                  <a:pos x="65" y="19"/>
                </a:cxn>
                <a:cxn ang="0">
                  <a:pos x="68" y="18"/>
                </a:cxn>
                <a:cxn ang="0">
                  <a:pos x="71" y="19"/>
                </a:cxn>
                <a:cxn ang="0">
                  <a:pos x="74" y="18"/>
                </a:cxn>
                <a:cxn ang="0">
                  <a:pos x="76" y="19"/>
                </a:cxn>
                <a:cxn ang="0">
                  <a:pos x="79" y="19"/>
                </a:cxn>
                <a:cxn ang="0">
                  <a:pos x="104" y="24"/>
                </a:cxn>
                <a:cxn ang="0">
                  <a:pos x="105" y="27"/>
                </a:cxn>
                <a:cxn ang="0">
                  <a:pos x="108" y="28"/>
                </a:cxn>
                <a:cxn ang="0">
                  <a:pos x="102" y="40"/>
                </a:cxn>
                <a:cxn ang="0">
                  <a:pos x="101" y="42"/>
                </a:cxn>
                <a:cxn ang="0">
                  <a:pos x="98" y="44"/>
                </a:cxn>
                <a:cxn ang="0">
                  <a:pos x="94" y="51"/>
                </a:cxn>
                <a:cxn ang="0">
                  <a:pos x="97" y="53"/>
                </a:cxn>
                <a:cxn ang="0">
                  <a:pos x="97" y="55"/>
                </a:cxn>
                <a:cxn ang="0">
                  <a:pos x="96" y="56"/>
                </a:cxn>
                <a:cxn ang="0">
                  <a:pos x="95" y="60"/>
                </a:cxn>
                <a:cxn ang="0">
                  <a:pos x="52" y="81"/>
                </a:cxn>
                <a:cxn ang="0">
                  <a:pos x="1" y="68"/>
                </a:cxn>
              </a:cxnLst>
              <a:rect l="0" t="0" r="r" b="b"/>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27" y="0"/>
                  </a:lnTo>
                  <a:lnTo>
                    <a:pt x="30" y="1"/>
                  </a:lnTo>
                  <a:lnTo>
                    <a:pt x="31" y="2"/>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lnTo>
                    <a:pt x="1" y="68"/>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69" name="Freeform 125"/>
            <p:cNvSpPr>
              <a:spLocks/>
            </p:cNvSpPr>
            <p:nvPr/>
          </p:nvSpPr>
          <p:spPr bwMode="auto">
            <a:xfrm>
              <a:off x="1988" y="1155"/>
              <a:ext cx="415" cy="634"/>
            </a:xfrm>
            <a:custGeom>
              <a:avLst/>
              <a:gdLst/>
              <a:ahLst/>
              <a:cxnLst>
                <a:cxn ang="0">
                  <a:pos x="7" y="86"/>
                </a:cxn>
                <a:cxn ang="0">
                  <a:pos x="8" y="82"/>
                </a:cxn>
                <a:cxn ang="0">
                  <a:pos x="9" y="81"/>
                </a:cxn>
                <a:cxn ang="0">
                  <a:pos x="9" y="79"/>
                </a:cxn>
                <a:cxn ang="0">
                  <a:pos x="6" y="77"/>
                </a:cxn>
                <a:cxn ang="0">
                  <a:pos x="10" y="70"/>
                </a:cxn>
                <a:cxn ang="0">
                  <a:pos x="13" y="68"/>
                </a:cxn>
                <a:cxn ang="0">
                  <a:pos x="14" y="66"/>
                </a:cxn>
                <a:cxn ang="0">
                  <a:pos x="20" y="54"/>
                </a:cxn>
                <a:cxn ang="0">
                  <a:pos x="17" y="53"/>
                </a:cxn>
                <a:cxn ang="0">
                  <a:pos x="16" y="50"/>
                </a:cxn>
                <a:cxn ang="0">
                  <a:pos x="16" y="47"/>
                </a:cxn>
                <a:cxn ang="0">
                  <a:pos x="16" y="45"/>
                </a:cxn>
                <a:cxn ang="0">
                  <a:pos x="16" y="43"/>
                </a:cxn>
                <a:cxn ang="0">
                  <a:pos x="26" y="0"/>
                </a:cxn>
                <a:cxn ang="0">
                  <a:pos x="34" y="19"/>
                </a:cxn>
                <a:cxn ang="0">
                  <a:pos x="36" y="26"/>
                </a:cxn>
                <a:cxn ang="0">
                  <a:pos x="35" y="29"/>
                </a:cxn>
                <a:cxn ang="0">
                  <a:pos x="37" y="31"/>
                </a:cxn>
                <a:cxn ang="0">
                  <a:pos x="42" y="39"/>
                </a:cxn>
                <a:cxn ang="0">
                  <a:pos x="43" y="43"/>
                </a:cxn>
                <a:cxn ang="0">
                  <a:pos x="45" y="45"/>
                </a:cxn>
                <a:cxn ang="0">
                  <a:pos x="49" y="46"/>
                </a:cxn>
                <a:cxn ang="0">
                  <a:pos x="46" y="52"/>
                </a:cxn>
                <a:cxn ang="0">
                  <a:pos x="45" y="56"/>
                </a:cxn>
                <a:cxn ang="0">
                  <a:pos x="45" y="57"/>
                </a:cxn>
                <a:cxn ang="0">
                  <a:pos x="43" y="60"/>
                </a:cxn>
                <a:cxn ang="0">
                  <a:pos x="43" y="62"/>
                </a:cxn>
                <a:cxn ang="0">
                  <a:pos x="46" y="65"/>
                </a:cxn>
                <a:cxn ang="0">
                  <a:pos x="50" y="61"/>
                </a:cxn>
                <a:cxn ang="0">
                  <a:pos x="51" y="63"/>
                </a:cxn>
                <a:cxn ang="0">
                  <a:pos x="52" y="64"/>
                </a:cxn>
                <a:cxn ang="0">
                  <a:pos x="52" y="69"/>
                </a:cxn>
                <a:cxn ang="0">
                  <a:pos x="54" y="74"/>
                </a:cxn>
                <a:cxn ang="0">
                  <a:pos x="53" y="76"/>
                </a:cxn>
                <a:cxn ang="0">
                  <a:pos x="56" y="78"/>
                </a:cxn>
                <a:cxn ang="0">
                  <a:pos x="57" y="81"/>
                </a:cxn>
                <a:cxn ang="0">
                  <a:pos x="57" y="84"/>
                </a:cxn>
                <a:cxn ang="0">
                  <a:pos x="59" y="87"/>
                </a:cxn>
                <a:cxn ang="0">
                  <a:pos x="61" y="84"/>
                </a:cxn>
                <a:cxn ang="0">
                  <a:pos x="65" y="86"/>
                </a:cxn>
                <a:cxn ang="0">
                  <a:pos x="67" y="84"/>
                </a:cxn>
                <a:cxn ang="0">
                  <a:pos x="71" y="85"/>
                </a:cxn>
                <a:cxn ang="0">
                  <a:pos x="73" y="86"/>
                </a:cxn>
                <a:cxn ang="0">
                  <a:pos x="76" y="84"/>
                </a:cxn>
                <a:cxn ang="0">
                  <a:pos x="79" y="85"/>
                </a:cxn>
                <a:cxn ang="0">
                  <a:pos x="81" y="88"/>
                </a:cxn>
                <a:cxn ang="0">
                  <a:pos x="74" y="130"/>
                </a:cxn>
                <a:cxn ang="0">
                  <a:pos x="0" y="116"/>
                </a:cxn>
              </a:cxnLst>
              <a:rect l="0" t="0" r="r" b="b"/>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16" y="43"/>
                  </a:lnTo>
                  <a:lnTo>
                    <a:pt x="26" y="0"/>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lnTo>
                    <a:pt x="0" y="11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70" name="Freeform 126"/>
            <p:cNvSpPr>
              <a:spLocks/>
            </p:cNvSpPr>
            <p:nvPr/>
          </p:nvSpPr>
          <p:spPr bwMode="auto">
            <a:xfrm>
              <a:off x="2162" y="1170"/>
              <a:ext cx="707" cy="424"/>
            </a:xfrm>
            <a:custGeom>
              <a:avLst/>
              <a:gdLst/>
              <a:ahLst/>
              <a:cxnLst>
                <a:cxn ang="0">
                  <a:pos x="48" y="77"/>
                </a:cxn>
                <a:cxn ang="0">
                  <a:pos x="45" y="84"/>
                </a:cxn>
                <a:cxn ang="0">
                  <a:pos x="43" y="80"/>
                </a:cxn>
                <a:cxn ang="0">
                  <a:pos x="42" y="83"/>
                </a:cxn>
                <a:cxn ang="0">
                  <a:pos x="38" y="83"/>
                </a:cxn>
                <a:cxn ang="0">
                  <a:pos x="33" y="82"/>
                </a:cxn>
                <a:cxn ang="0">
                  <a:pos x="32" y="82"/>
                </a:cxn>
                <a:cxn ang="0">
                  <a:pos x="29" y="82"/>
                </a:cxn>
                <a:cxn ang="0">
                  <a:pos x="26" y="82"/>
                </a:cxn>
                <a:cxn ang="0">
                  <a:pos x="24" y="83"/>
                </a:cxn>
                <a:cxn ang="0">
                  <a:pos x="23" y="80"/>
                </a:cxn>
                <a:cxn ang="0">
                  <a:pos x="23" y="77"/>
                </a:cxn>
                <a:cxn ang="0">
                  <a:pos x="20" y="75"/>
                </a:cxn>
                <a:cxn ang="0">
                  <a:pos x="20" y="72"/>
                </a:cxn>
                <a:cxn ang="0">
                  <a:pos x="18" y="69"/>
                </a:cxn>
                <a:cxn ang="0">
                  <a:pos x="18" y="63"/>
                </a:cxn>
                <a:cxn ang="0">
                  <a:pos x="17" y="60"/>
                </a:cxn>
                <a:cxn ang="0">
                  <a:pos x="16" y="59"/>
                </a:cxn>
                <a:cxn ang="0">
                  <a:pos x="15" y="59"/>
                </a:cxn>
                <a:cxn ang="0">
                  <a:pos x="11" y="62"/>
                </a:cxn>
                <a:cxn ang="0">
                  <a:pos x="9" y="58"/>
                </a:cxn>
                <a:cxn ang="0">
                  <a:pos x="9" y="56"/>
                </a:cxn>
                <a:cxn ang="0">
                  <a:pos x="11" y="53"/>
                </a:cxn>
                <a:cxn ang="0">
                  <a:pos x="11" y="50"/>
                </a:cxn>
                <a:cxn ang="0">
                  <a:pos x="12" y="48"/>
                </a:cxn>
                <a:cxn ang="0">
                  <a:pos x="14" y="42"/>
                </a:cxn>
                <a:cxn ang="0">
                  <a:pos x="11" y="40"/>
                </a:cxn>
                <a:cxn ang="0">
                  <a:pos x="8" y="38"/>
                </a:cxn>
                <a:cxn ang="0">
                  <a:pos x="6" y="31"/>
                </a:cxn>
                <a:cxn ang="0">
                  <a:pos x="2" y="27"/>
                </a:cxn>
                <a:cxn ang="0">
                  <a:pos x="2" y="25"/>
                </a:cxn>
                <a:cxn ang="0">
                  <a:pos x="2" y="20"/>
                </a:cxn>
                <a:cxn ang="0">
                  <a:pos x="3" y="0"/>
                </a:cxn>
                <a:cxn ang="0">
                  <a:pos x="49" y="8"/>
                </a:cxn>
                <a:cxn ang="0">
                  <a:pos x="138" y="19"/>
                </a:cxn>
                <a:cxn ang="0">
                  <a:pos x="132" y="87"/>
                </a:cxn>
              </a:cxnLst>
              <a:rect l="0" t="0" r="r" b="b"/>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lnTo>
                    <a:pt x="132" y="87"/>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71" name="Freeform 127"/>
            <p:cNvSpPr>
              <a:spLocks/>
            </p:cNvSpPr>
            <p:nvPr/>
          </p:nvSpPr>
          <p:spPr bwMode="auto">
            <a:xfrm>
              <a:off x="1737" y="1677"/>
              <a:ext cx="440" cy="649"/>
            </a:xfrm>
            <a:custGeom>
              <a:avLst/>
              <a:gdLst/>
              <a:ahLst/>
              <a:cxnLst>
                <a:cxn ang="0">
                  <a:pos x="13" y="0"/>
                </a:cxn>
                <a:cxn ang="0">
                  <a:pos x="0" y="51"/>
                </a:cxn>
                <a:cxn ang="0">
                  <a:pos x="56" y="133"/>
                </a:cxn>
                <a:cxn ang="0">
                  <a:pos x="56" y="132"/>
                </a:cxn>
                <a:cxn ang="0">
                  <a:pos x="56" y="131"/>
                </a:cxn>
                <a:cxn ang="0">
                  <a:pos x="57" y="127"/>
                </a:cxn>
                <a:cxn ang="0">
                  <a:pos x="57" y="126"/>
                </a:cxn>
                <a:cxn ang="0">
                  <a:pos x="57" y="118"/>
                </a:cxn>
                <a:cxn ang="0">
                  <a:pos x="57" y="115"/>
                </a:cxn>
                <a:cxn ang="0">
                  <a:pos x="57" y="114"/>
                </a:cxn>
                <a:cxn ang="0">
                  <a:pos x="60" y="114"/>
                </a:cxn>
                <a:cxn ang="0">
                  <a:pos x="62" y="114"/>
                </a:cxn>
                <a:cxn ang="0">
                  <a:pos x="63" y="115"/>
                </a:cxn>
                <a:cxn ang="0">
                  <a:pos x="63" y="116"/>
                </a:cxn>
                <a:cxn ang="0">
                  <a:pos x="64" y="117"/>
                </a:cxn>
                <a:cxn ang="0">
                  <a:pos x="66" y="117"/>
                </a:cxn>
                <a:cxn ang="0">
                  <a:pos x="68" y="110"/>
                </a:cxn>
                <a:cxn ang="0">
                  <a:pos x="70" y="101"/>
                </a:cxn>
                <a:cxn ang="0">
                  <a:pos x="86" y="17"/>
                </a:cxn>
                <a:cxn ang="0">
                  <a:pos x="49" y="9"/>
                </a:cxn>
                <a:cxn ang="0">
                  <a:pos x="13" y="0"/>
                </a:cxn>
                <a:cxn ang="0">
                  <a:pos x="13" y="0"/>
                </a:cxn>
              </a:cxnLst>
              <a:rect l="0" t="0" r="r" b="b"/>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lnTo>
                    <a:pt x="13" y="0"/>
                  </a:lnTo>
                  <a:close/>
                </a:path>
              </a:pathLst>
            </a:custGeom>
            <a:solidFill>
              <a:schemeClr val="bg1"/>
            </a:solidFill>
            <a:ln w="12700" cmpd="sng">
              <a:solidFill>
                <a:schemeClr val="tx1"/>
              </a:solidFill>
              <a:prstDash val="solid"/>
              <a:round/>
              <a:headEnd/>
              <a:tailEnd/>
            </a:ln>
          </p:spPr>
          <p:txBody>
            <a:bodyPr/>
            <a:lstStyle/>
            <a:p>
              <a:endParaRPr lang="ar-SA"/>
            </a:p>
          </p:txBody>
        </p:sp>
        <p:sp>
          <p:nvSpPr>
            <p:cNvPr id="364672" name="Freeform 128"/>
            <p:cNvSpPr>
              <a:spLocks/>
            </p:cNvSpPr>
            <p:nvPr/>
          </p:nvSpPr>
          <p:spPr bwMode="auto">
            <a:xfrm>
              <a:off x="1967" y="2170"/>
              <a:ext cx="467" cy="517"/>
            </a:xfrm>
            <a:custGeom>
              <a:avLst/>
              <a:gdLst/>
              <a:ahLst/>
              <a:cxnLst>
                <a:cxn ang="0">
                  <a:pos x="78" y="106"/>
                </a:cxn>
                <a:cxn ang="0">
                  <a:pos x="91" y="10"/>
                </a:cxn>
                <a:cxn ang="0">
                  <a:pos x="25" y="0"/>
                </a:cxn>
                <a:cxn ang="0">
                  <a:pos x="25" y="0"/>
                </a:cxn>
                <a:cxn ang="0">
                  <a:pos x="23" y="9"/>
                </a:cxn>
                <a:cxn ang="0">
                  <a:pos x="21" y="16"/>
                </a:cxn>
                <a:cxn ang="0">
                  <a:pos x="19" y="16"/>
                </a:cxn>
                <a:cxn ang="0">
                  <a:pos x="18" y="15"/>
                </a:cxn>
                <a:cxn ang="0">
                  <a:pos x="18" y="14"/>
                </a:cxn>
                <a:cxn ang="0">
                  <a:pos x="17" y="13"/>
                </a:cxn>
                <a:cxn ang="0">
                  <a:pos x="15" y="13"/>
                </a:cxn>
                <a:cxn ang="0">
                  <a:pos x="12" y="13"/>
                </a:cxn>
                <a:cxn ang="0">
                  <a:pos x="12" y="14"/>
                </a:cxn>
                <a:cxn ang="0">
                  <a:pos x="12" y="17"/>
                </a:cxn>
                <a:cxn ang="0">
                  <a:pos x="12" y="25"/>
                </a:cxn>
                <a:cxn ang="0">
                  <a:pos x="12" y="26"/>
                </a:cxn>
                <a:cxn ang="0">
                  <a:pos x="11" y="30"/>
                </a:cxn>
                <a:cxn ang="0">
                  <a:pos x="11" y="31"/>
                </a:cxn>
                <a:cxn ang="0">
                  <a:pos x="11" y="32"/>
                </a:cxn>
                <a:cxn ang="0">
                  <a:pos x="11" y="34"/>
                </a:cxn>
                <a:cxn ang="0">
                  <a:pos x="11" y="35"/>
                </a:cxn>
                <a:cxn ang="0">
                  <a:pos x="11" y="36"/>
                </a:cxn>
                <a:cxn ang="0">
                  <a:pos x="12" y="38"/>
                </a:cxn>
                <a:cxn ang="0">
                  <a:pos x="12" y="39"/>
                </a:cxn>
                <a:cxn ang="0">
                  <a:pos x="12" y="41"/>
                </a:cxn>
                <a:cxn ang="0">
                  <a:pos x="13" y="43"/>
                </a:cxn>
                <a:cxn ang="0">
                  <a:pos x="13" y="43"/>
                </a:cxn>
                <a:cxn ang="0">
                  <a:pos x="14" y="44"/>
                </a:cxn>
                <a:cxn ang="0">
                  <a:pos x="15" y="46"/>
                </a:cxn>
                <a:cxn ang="0">
                  <a:pos x="14" y="46"/>
                </a:cxn>
                <a:cxn ang="0">
                  <a:pos x="14" y="46"/>
                </a:cxn>
                <a:cxn ang="0">
                  <a:pos x="12" y="47"/>
                </a:cxn>
                <a:cxn ang="0">
                  <a:pos x="10" y="48"/>
                </a:cxn>
                <a:cxn ang="0">
                  <a:pos x="9" y="50"/>
                </a:cxn>
                <a:cxn ang="0">
                  <a:pos x="7" y="55"/>
                </a:cxn>
                <a:cxn ang="0">
                  <a:pos x="5" y="58"/>
                </a:cxn>
                <a:cxn ang="0">
                  <a:pos x="3" y="58"/>
                </a:cxn>
                <a:cxn ang="0">
                  <a:pos x="3" y="59"/>
                </a:cxn>
                <a:cxn ang="0">
                  <a:pos x="4" y="60"/>
                </a:cxn>
                <a:cxn ang="0">
                  <a:pos x="3" y="61"/>
                </a:cxn>
                <a:cxn ang="0">
                  <a:pos x="3" y="63"/>
                </a:cxn>
                <a:cxn ang="0">
                  <a:pos x="3" y="64"/>
                </a:cxn>
                <a:cxn ang="0">
                  <a:pos x="5" y="66"/>
                </a:cxn>
                <a:cxn ang="0">
                  <a:pos x="6" y="67"/>
                </a:cxn>
                <a:cxn ang="0">
                  <a:pos x="5" y="67"/>
                </a:cxn>
                <a:cxn ang="0">
                  <a:pos x="5" y="69"/>
                </a:cxn>
                <a:cxn ang="0">
                  <a:pos x="4" y="70"/>
                </a:cxn>
                <a:cxn ang="0">
                  <a:pos x="3" y="70"/>
                </a:cxn>
                <a:cxn ang="0">
                  <a:pos x="1" y="69"/>
                </a:cxn>
                <a:cxn ang="0">
                  <a:pos x="0" y="73"/>
                </a:cxn>
                <a:cxn ang="0">
                  <a:pos x="49" y="102"/>
                </a:cxn>
                <a:cxn ang="0">
                  <a:pos x="78" y="106"/>
                </a:cxn>
                <a:cxn ang="0">
                  <a:pos x="78" y="106"/>
                </a:cxn>
                <a:cxn ang="0">
                  <a:pos x="78" y="106"/>
                </a:cxn>
              </a:cxnLst>
              <a:rect l="0" t="0" r="r" b="b"/>
              <a:pathLst>
                <a:path w="91" h="106">
                  <a:moveTo>
                    <a:pt x="78" y="106"/>
                  </a:moveTo>
                  <a:lnTo>
                    <a:pt x="91" y="10"/>
                  </a:lnTo>
                  <a:lnTo>
                    <a:pt x="25" y="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3" y="43"/>
                  </a:lnTo>
                  <a:lnTo>
                    <a:pt x="14" y="44"/>
                  </a:lnTo>
                  <a:lnTo>
                    <a:pt x="15" y="46"/>
                  </a:lnTo>
                  <a:lnTo>
                    <a:pt x="14"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lnTo>
                    <a:pt x="78" y="106"/>
                  </a:lnTo>
                  <a:lnTo>
                    <a:pt x="78" y="106"/>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73" name="Freeform 129"/>
            <p:cNvSpPr>
              <a:spLocks/>
            </p:cNvSpPr>
            <p:nvPr/>
          </p:nvSpPr>
          <p:spPr bwMode="auto">
            <a:xfrm>
              <a:off x="3264" y="1248"/>
              <a:ext cx="455" cy="487"/>
            </a:xfrm>
            <a:custGeom>
              <a:avLst/>
              <a:gdLst/>
              <a:ahLst/>
              <a:cxnLst>
                <a:cxn ang="0">
                  <a:pos x="8" y="69"/>
                </a:cxn>
                <a:cxn ang="0">
                  <a:pos x="4" y="64"/>
                </a:cxn>
                <a:cxn ang="0">
                  <a:pos x="7" y="60"/>
                </a:cxn>
                <a:cxn ang="0">
                  <a:pos x="7" y="56"/>
                </a:cxn>
                <a:cxn ang="0">
                  <a:pos x="5" y="47"/>
                </a:cxn>
                <a:cxn ang="0">
                  <a:pos x="5" y="43"/>
                </a:cxn>
                <a:cxn ang="0">
                  <a:pos x="4" y="33"/>
                </a:cxn>
                <a:cxn ang="0">
                  <a:pos x="2" y="26"/>
                </a:cxn>
                <a:cxn ang="0">
                  <a:pos x="0" y="16"/>
                </a:cxn>
                <a:cxn ang="0">
                  <a:pos x="1" y="12"/>
                </a:cxn>
                <a:cxn ang="0">
                  <a:pos x="0" y="7"/>
                </a:cxn>
                <a:cxn ang="0">
                  <a:pos x="23" y="3"/>
                </a:cxn>
                <a:cxn ang="0">
                  <a:pos x="25" y="1"/>
                </a:cxn>
                <a:cxn ang="0">
                  <a:pos x="28" y="5"/>
                </a:cxn>
                <a:cxn ang="0">
                  <a:pos x="28" y="10"/>
                </a:cxn>
                <a:cxn ang="0">
                  <a:pos x="32" y="12"/>
                </a:cxn>
                <a:cxn ang="0">
                  <a:pos x="34" y="13"/>
                </a:cxn>
                <a:cxn ang="0">
                  <a:pos x="38" y="13"/>
                </a:cxn>
                <a:cxn ang="0">
                  <a:pos x="39" y="14"/>
                </a:cxn>
                <a:cxn ang="0">
                  <a:pos x="43" y="13"/>
                </a:cxn>
                <a:cxn ang="0">
                  <a:pos x="51" y="14"/>
                </a:cxn>
                <a:cxn ang="0">
                  <a:pos x="52" y="15"/>
                </a:cxn>
                <a:cxn ang="0">
                  <a:pos x="53" y="15"/>
                </a:cxn>
                <a:cxn ang="0">
                  <a:pos x="54" y="18"/>
                </a:cxn>
                <a:cxn ang="0">
                  <a:pos x="57" y="17"/>
                </a:cxn>
                <a:cxn ang="0">
                  <a:pos x="59" y="17"/>
                </a:cxn>
                <a:cxn ang="0">
                  <a:pos x="62" y="19"/>
                </a:cxn>
                <a:cxn ang="0">
                  <a:pos x="64" y="21"/>
                </a:cxn>
                <a:cxn ang="0">
                  <a:pos x="68" y="21"/>
                </a:cxn>
                <a:cxn ang="0">
                  <a:pos x="73" y="18"/>
                </a:cxn>
                <a:cxn ang="0">
                  <a:pos x="81" y="20"/>
                </a:cxn>
                <a:cxn ang="0">
                  <a:pos x="83" y="20"/>
                </a:cxn>
                <a:cxn ang="0">
                  <a:pos x="86" y="21"/>
                </a:cxn>
                <a:cxn ang="0">
                  <a:pos x="87" y="22"/>
                </a:cxn>
                <a:cxn ang="0">
                  <a:pos x="81" y="25"/>
                </a:cxn>
                <a:cxn ang="0">
                  <a:pos x="78" y="28"/>
                </a:cxn>
                <a:cxn ang="0">
                  <a:pos x="73" y="30"/>
                </a:cxn>
                <a:cxn ang="0">
                  <a:pos x="59" y="44"/>
                </a:cxn>
                <a:cxn ang="0">
                  <a:pos x="57" y="46"/>
                </a:cxn>
                <a:cxn ang="0">
                  <a:pos x="57" y="56"/>
                </a:cxn>
                <a:cxn ang="0">
                  <a:pos x="52" y="59"/>
                </a:cxn>
                <a:cxn ang="0">
                  <a:pos x="52" y="61"/>
                </a:cxn>
                <a:cxn ang="0">
                  <a:pos x="52" y="65"/>
                </a:cxn>
                <a:cxn ang="0">
                  <a:pos x="53" y="69"/>
                </a:cxn>
                <a:cxn ang="0">
                  <a:pos x="52" y="73"/>
                </a:cxn>
                <a:cxn ang="0">
                  <a:pos x="53" y="79"/>
                </a:cxn>
                <a:cxn ang="0">
                  <a:pos x="55" y="80"/>
                </a:cxn>
                <a:cxn ang="0">
                  <a:pos x="58" y="81"/>
                </a:cxn>
                <a:cxn ang="0">
                  <a:pos x="59" y="83"/>
                </a:cxn>
                <a:cxn ang="0">
                  <a:pos x="64" y="87"/>
                </a:cxn>
                <a:cxn ang="0">
                  <a:pos x="72" y="92"/>
                </a:cxn>
                <a:cxn ang="0">
                  <a:pos x="72" y="95"/>
                </a:cxn>
                <a:cxn ang="0">
                  <a:pos x="8" y="100"/>
                </a:cxn>
              </a:cxnLst>
              <a:rect l="0" t="0" r="r" b="b"/>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39" y="14"/>
                  </a:lnTo>
                  <a:lnTo>
                    <a:pt x="42" y="14"/>
                  </a:lnTo>
                  <a:lnTo>
                    <a:pt x="43" y="13"/>
                  </a:lnTo>
                  <a:lnTo>
                    <a:pt x="48" y="13"/>
                  </a:lnTo>
                  <a:lnTo>
                    <a:pt x="51" y="14"/>
                  </a:lnTo>
                  <a:lnTo>
                    <a:pt x="52" y="14"/>
                  </a:lnTo>
                  <a:lnTo>
                    <a:pt x="52" y="15"/>
                  </a:lnTo>
                  <a:lnTo>
                    <a:pt x="53" y="15"/>
                  </a:lnTo>
                  <a:lnTo>
                    <a:pt x="53" y="15"/>
                  </a:lnTo>
                  <a:lnTo>
                    <a:pt x="54" y="16"/>
                  </a:lnTo>
                  <a:lnTo>
                    <a:pt x="54" y="18"/>
                  </a:lnTo>
                  <a:lnTo>
                    <a:pt x="55" y="19"/>
                  </a:lnTo>
                  <a:lnTo>
                    <a:pt x="57" y="17"/>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8" y="81"/>
                  </a:lnTo>
                  <a:lnTo>
                    <a:pt x="59" y="82"/>
                  </a:lnTo>
                  <a:lnTo>
                    <a:pt x="59" y="83"/>
                  </a:lnTo>
                  <a:lnTo>
                    <a:pt x="63" y="84"/>
                  </a:lnTo>
                  <a:lnTo>
                    <a:pt x="64" y="87"/>
                  </a:lnTo>
                  <a:lnTo>
                    <a:pt x="68" y="89"/>
                  </a:lnTo>
                  <a:lnTo>
                    <a:pt x="72" y="92"/>
                  </a:lnTo>
                  <a:lnTo>
                    <a:pt x="72" y="93"/>
                  </a:lnTo>
                  <a:lnTo>
                    <a:pt x="72" y="95"/>
                  </a:lnTo>
                  <a:lnTo>
                    <a:pt x="72" y="98"/>
                  </a:lnTo>
                  <a:lnTo>
                    <a:pt x="8" y="100"/>
                  </a:lnTo>
                  <a:lnTo>
                    <a:pt x="8" y="10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74" name="Freeform 130"/>
            <p:cNvSpPr>
              <a:spLocks/>
            </p:cNvSpPr>
            <p:nvPr/>
          </p:nvSpPr>
          <p:spPr bwMode="auto">
            <a:xfrm>
              <a:off x="3473" y="2604"/>
              <a:ext cx="395" cy="322"/>
            </a:xfrm>
            <a:custGeom>
              <a:avLst/>
              <a:gdLst/>
              <a:ahLst/>
              <a:cxnLst>
                <a:cxn ang="0">
                  <a:pos x="41" y="1"/>
                </a:cxn>
                <a:cxn ang="0">
                  <a:pos x="44" y="10"/>
                </a:cxn>
                <a:cxn ang="0">
                  <a:pos x="43" y="13"/>
                </a:cxn>
                <a:cxn ang="0">
                  <a:pos x="40" y="22"/>
                </a:cxn>
                <a:cxn ang="0">
                  <a:pos x="64" y="33"/>
                </a:cxn>
                <a:cxn ang="0">
                  <a:pos x="64" y="40"/>
                </a:cxn>
                <a:cxn ang="0">
                  <a:pos x="63" y="45"/>
                </a:cxn>
                <a:cxn ang="0">
                  <a:pos x="58" y="44"/>
                </a:cxn>
                <a:cxn ang="0">
                  <a:pos x="56" y="49"/>
                </a:cxn>
                <a:cxn ang="0">
                  <a:pos x="62" y="48"/>
                </a:cxn>
                <a:cxn ang="0">
                  <a:pos x="66" y="47"/>
                </a:cxn>
                <a:cxn ang="0">
                  <a:pos x="64" y="49"/>
                </a:cxn>
                <a:cxn ang="0">
                  <a:pos x="66" y="51"/>
                </a:cxn>
                <a:cxn ang="0">
                  <a:pos x="71" y="47"/>
                </a:cxn>
                <a:cxn ang="0">
                  <a:pos x="74" y="48"/>
                </a:cxn>
                <a:cxn ang="0">
                  <a:pos x="73" y="51"/>
                </a:cxn>
                <a:cxn ang="0">
                  <a:pos x="68" y="56"/>
                </a:cxn>
                <a:cxn ang="0">
                  <a:pos x="71" y="60"/>
                </a:cxn>
                <a:cxn ang="0">
                  <a:pos x="77" y="65"/>
                </a:cxn>
                <a:cxn ang="0">
                  <a:pos x="71" y="63"/>
                </a:cxn>
                <a:cxn ang="0">
                  <a:pos x="64" y="59"/>
                </a:cxn>
                <a:cxn ang="0">
                  <a:pos x="61" y="62"/>
                </a:cxn>
                <a:cxn ang="0">
                  <a:pos x="60" y="65"/>
                </a:cxn>
                <a:cxn ang="0">
                  <a:pos x="57" y="63"/>
                </a:cxn>
                <a:cxn ang="0">
                  <a:pos x="54" y="63"/>
                </a:cxn>
                <a:cxn ang="0">
                  <a:pos x="49" y="64"/>
                </a:cxn>
                <a:cxn ang="0">
                  <a:pos x="41" y="59"/>
                </a:cxn>
                <a:cxn ang="0">
                  <a:pos x="38" y="57"/>
                </a:cxn>
                <a:cxn ang="0">
                  <a:pos x="37" y="56"/>
                </a:cxn>
                <a:cxn ang="0">
                  <a:pos x="34" y="55"/>
                </a:cxn>
                <a:cxn ang="0">
                  <a:pos x="33" y="54"/>
                </a:cxn>
                <a:cxn ang="0">
                  <a:pos x="31" y="58"/>
                </a:cxn>
                <a:cxn ang="0">
                  <a:pos x="15" y="56"/>
                </a:cxn>
                <a:cxn ang="0">
                  <a:pos x="4" y="55"/>
                </a:cxn>
                <a:cxn ang="0">
                  <a:pos x="5" y="53"/>
                </a:cxn>
                <a:cxn ang="0">
                  <a:pos x="6" y="46"/>
                </a:cxn>
                <a:cxn ang="0">
                  <a:pos x="6" y="42"/>
                </a:cxn>
                <a:cxn ang="0">
                  <a:pos x="9" y="37"/>
                </a:cxn>
                <a:cxn ang="0">
                  <a:pos x="7" y="30"/>
                </a:cxn>
                <a:cxn ang="0">
                  <a:pos x="6" y="28"/>
                </a:cxn>
                <a:cxn ang="0">
                  <a:pos x="4" y="25"/>
                </a:cxn>
                <a:cxn ang="0">
                  <a:pos x="1" y="19"/>
                </a:cxn>
                <a:cxn ang="0">
                  <a:pos x="0" y="1"/>
                </a:cxn>
              </a:cxnLst>
              <a:rect l="0" t="0" r="r" b="b"/>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2" y="63"/>
                  </a:lnTo>
                  <a:lnTo>
                    <a:pt x="60" y="65"/>
                  </a:lnTo>
                  <a:lnTo>
                    <a:pt x="59" y="65"/>
                  </a:lnTo>
                  <a:lnTo>
                    <a:pt x="58" y="63"/>
                  </a:lnTo>
                  <a:lnTo>
                    <a:pt x="57" y="63"/>
                  </a:lnTo>
                  <a:lnTo>
                    <a:pt x="55" y="63"/>
                  </a:lnTo>
                  <a:lnTo>
                    <a:pt x="55" y="63"/>
                  </a:lnTo>
                  <a:lnTo>
                    <a:pt x="54" y="63"/>
                  </a:lnTo>
                  <a:lnTo>
                    <a:pt x="52" y="65"/>
                  </a:lnTo>
                  <a:lnTo>
                    <a:pt x="50" y="65"/>
                  </a:lnTo>
                  <a:lnTo>
                    <a:pt x="49" y="64"/>
                  </a:lnTo>
                  <a:lnTo>
                    <a:pt x="47" y="64"/>
                  </a:lnTo>
                  <a:lnTo>
                    <a:pt x="43" y="60"/>
                  </a:lnTo>
                  <a:lnTo>
                    <a:pt x="41" y="59"/>
                  </a:lnTo>
                  <a:lnTo>
                    <a:pt x="39" y="58"/>
                  </a:lnTo>
                  <a:lnTo>
                    <a:pt x="38" y="57"/>
                  </a:lnTo>
                  <a:lnTo>
                    <a:pt x="38" y="57"/>
                  </a:lnTo>
                  <a:lnTo>
                    <a:pt x="37" y="57"/>
                  </a:lnTo>
                  <a:lnTo>
                    <a:pt x="37" y="56"/>
                  </a:lnTo>
                  <a:lnTo>
                    <a:pt x="37" y="56"/>
                  </a:lnTo>
                  <a:lnTo>
                    <a:pt x="37" y="55"/>
                  </a:lnTo>
                  <a:lnTo>
                    <a:pt x="36" y="56"/>
                  </a:lnTo>
                  <a:lnTo>
                    <a:pt x="34" y="55"/>
                  </a:lnTo>
                  <a:lnTo>
                    <a:pt x="34" y="55"/>
                  </a:lnTo>
                  <a:lnTo>
                    <a:pt x="34" y="54"/>
                  </a:lnTo>
                  <a:lnTo>
                    <a:pt x="33" y="54"/>
                  </a:lnTo>
                  <a:lnTo>
                    <a:pt x="30" y="57"/>
                  </a:lnTo>
                  <a:lnTo>
                    <a:pt x="31" y="58"/>
                  </a:lnTo>
                  <a:lnTo>
                    <a:pt x="31" y="58"/>
                  </a:lnTo>
                  <a:lnTo>
                    <a:pt x="27" y="59"/>
                  </a:lnTo>
                  <a:lnTo>
                    <a:pt x="19" y="57"/>
                  </a:lnTo>
                  <a:lnTo>
                    <a:pt x="15" y="56"/>
                  </a:lnTo>
                  <a:lnTo>
                    <a:pt x="4" y="57"/>
                  </a:lnTo>
                  <a:lnTo>
                    <a:pt x="4" y="56"/>
                  </a:lnTo>
                  <a:lnTo>
                    <a:pt x="4" y="55"/>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lnTo>
                    <a:pt x="0" y="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75" name="Freeform 131"/>
            <p:cNvSpPr>
              <a:spLocks/>
            </p:cNvSpPr>
            <p:nvPr/>
          </p:nvSpPr>
          <p:spPr bwMode="auto">
            <a:xfrm>
              <a:off x="3632" y="1799"/>
              <a:ext cx="277" cy="463"/>
            </a:xfrm>
            <a:custGeom>
              <a:avLst/>
              <a:gdLst/>
              <a:ahLst/>
              <a:cxnLst>
                <a:cxn ang="0">
                  <a:pos x="9" y="2"/>
                </a:cxn>
                <a:cxn ang="0">
                  <a:pos x="12" y="5"/>
                </a:cxn>
                <a:cxn ang="0">
                  <a:pos x="15" y="8"/>
                </a:cxn>
                <a:cxn ang="0">
                  <a:pos x="15" y="12"/>
                </a:cxn>
                <a:cxn ang="0">
                  <a:pos x="14" y="15"/>
                </a:cxn>
                <a:cxn ang="0">
                  <a:pos x="11" y="19"/>
                </a:cxn>
                <a:cxn ang="0">
                  <a:pos x="9" y="20"/>
                </a:cxn>
                <a:cxn ang="0">
                  <a:pos x="5" y="21"/>
                </a:cxn>
                <a:cxn ang="0">
                  <a:pos x="4" y="24"/>
                </a:cxn>
                <a:cxn ang="0">
                  <a:pos x="6" y="27"/>
                </a:cxn>
                <a:cxn ang="0">
                  <a:pos x="4" y="34"/>
                </a:cxn>
                <a:cxn ang="0">
                  <a:pos x="1" y="36"/>
                </a:cxn>
                <a:cxn ang="0">
                  <a:pos x="0" y="39"/>
                </a:cxn>
                <a:cxn ang="0">
                  <a:pos x="0" y="41"/>
                </a:cxn>
                <a:cxn ang="0">
                  <a:pos x="1" y="48"/>
                </a:cxn>
                <a:cxn ang="0">
                  <a:pos x="5" y="53"/>
                </a:cxn>
                <a:cxn ang="0">
                  <a:pos x="10" y="57"/>
                </a:cxn>
                <a:cxn ang="0">
                  <a:pos x="13" y="64"/>
                </a:cxn>
                <a:cxn ang="0">
                  <a:pos x="15" y="62"/>
                </a:cxn>
                <a:cxn ang="0">
                  <a:pos x="19" y="65"/>
                </a:cxn>
                <a:cxn ang="0">
                  <a:pos x="19" y="69"/>
                </a:cxn>
                <a:cxn ang="0">
                  <a:pos x="16" y="73"/>
                </a:cxn>
                <a:cxn ang="0">
                  <a:pos x="19" y="78"/>
                </a:cxn>
                <a:cxn ang="0">
                  <a:pos x="24" y="81"/>
                </a:cxn>
                <a:cxn ang="0">
                  <a:pos x="29" y="87"/>
                </a:cxn>
                <a:cxn ang="0">
                  <a:pos x="30" y="89"/>
                </a:cxn>
                <a:cxn ang="0">
                  <a:pos x="29" y="91"/>
                </a:cxn>
                <a:cxn ang="0">
                  <a:pos x="32" y="95"/>
                </a:cxn>
                <a:cxn ang="0">
                  <a:pos x="33" y="94"/>
                </a:cxn>
                <a:cxn ang="0">
                  <a:pos x="34" y="92"/>
                </a:cxn>
                <a:cxn ang="0">
                  <a:pos x="38" y="91"/>
                </a:cxn>
                <a:cxn ang="0">
                  <a:pos x="42" y="93"/>
                </a:cxn>
                <a:cxn ang="0">
                  <a:pos x="43" y="89"/>
                </a:cxn>
                <a:cxn ang="0">
                  <a:pos x="44" y="87"/>
                </a:cxn>
                <a:cxn ang="0">
                  <a:pos x="48" y="85"/>
                </a:cxn>
                <a:cxn ang="0">
                  <a:pos x="47" y="83"/>
                </a:cxn>
                <a:cxn ang="0">
                  <a:pos x="47" y="81"/>
                </a:cxn>
                <a:cxn ang="0">
                  <a:pos x="48" y="80"/>
                </a:cxn>
                <a:cxn ang="0">
                  <a:pos x="48" y="79"/>
                </a:cxn>
                <a:cxn ang="0">
                  <a:pos x="48" y="73"/>
                </a:cxn>
                <a:cxn ang="0">
                  <a:pos x="52" y="68"/>
                </a:cxn>
                <a:cxn ang="0">
                  <a:pos x="54" y="64"/>
                </a:cxn>
                <a:cxn ang="0">
                  <a:pos x="52" y="57"/>
                </a:cxn>
                <a:cxn ang="0">
                  <a:pos x="52" y="54"/>
                </a:cxn>
                <a:cxn ang="0">
                  <a:pos x="49" y="13"/>
                </a:cxn>
                <a:cxn ang="0">
                  <a:pos x="48" y="11"/>
                </a:cxn>
                <a:cxn ang="0">
                  <a:pos x="46" y="6"/>
                </a:cxn>
                <a:cxn ang="0">
                  <a:pos x="44" y="3"/>
                </a:cxn>
                <a:cxn ang="0">
                  <a:pos x="44" y="0"/>
                </a:cxn>
              </a:cxnLst>
              <a:rect l="0" t="0" r="r" b="b"/>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3"/>
                  </a:lnTo>
                  <a:lnTo>
                    <a:pt x="47" y="83"/>
                  </a:lnTo>
                  <a:lnTo>
                    <a:pt x="47" y="81"/>
                  </a:lnTo>
                  <a:lnTo>
                    <a:pt x="48" y="80"/>
                  </a:lnTo>
                  <a:lnTo>
                    <a:pt x="48" y="80"/>
                  </a:lnTo>
                  <a:lnTo>
                    <a:pt x="48" y="79"/>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lnTo>
                    <a:pt x="44" y="0"/>
                  </a:lnTo>
                  <a:close/>
                </a:path>
              </a:pathLst>
            </a:custGeom>
            <a:solidFill>
              <a:srgbClr val="6987EB"/>
            </a:solidFill>
            <a:ln w="12700" cmpd="sng">
              <a:solidFill>
                <a:schemeClr val="tx1"/>
              </a:solidFill>
              <a:prstDash val="solid"/>
              <a:round/>
              <a:headEnd/>
              <a:tailEnd/>
            </a:ln>
          </p:spPr>
          <p:txBody>
            <a:bodyPr/>
            <a:lstStyle/>
            <a:p>
              <a:endParaRPr lang="ar-SA"/>
            </a:p>
          </p:txBody>
        </p:sp>
        <p:grpSp>
          <p:nvGrpSpPr>
            <p:cNvPr id="9" name="Group 132"/>
            <p:cNvGrpSpPr>
              <a:grpSpLocks/>
            </p:cNvGrpSpPr>
            <p:nvPr/>
          </p:nvGrpSpPr>
          <p:grpSpPr bwMode="auto">
            <a:xfrm>
              <a:off x="3668" y="1384"/>
              <a:ext cx="523" cy="468"/>
              <a:chOff x="3562" y="1636"/>
              <a:chExt cx="497" cy="468"/>
            </a:xfrm>
          </p:grpSpPr>
          <p:sp>
            <p:nvSpPr>
              <p:cNvPr id="364677" name="Freeform 133"/>
              <p:cNvSpPr>
                <a:spLocks/>
              </p:cNvSpPr>
              <p:nvPr/>
            </p:nvSpPr>
            <p:spPr bwMode="auto">
              <a:xfrm>
                <a:off x="3806" y="1758"/>
                <a:ext cx="253" cy="346"/>
              </a:xfrm>
              <a:custGeom>
                <a:avLst/>
                <a:gdLst/>
                <a:ahLst/>
                <a:cxnLst>
                  <a:cxn ang="0">
                    <a:pos x="26" y="68"/>
                  </a:cxn>
                  <a:cxn ang="0">
                    <a:pos x="43" y="67"/>
                  </a:cxn>
                  <a:cxn ang="0">
                    <a:pos x="45" y="62"/>
                  </a:cxn>
                  <a:cxn ang="0">
                    <a:pos x="45" y="58"/>
                  </a:cxn>
                  <a:cxn ang="0">
                    <a:pos x="48" y="55"/>
                  </a:cxn>
                  <a:cxn ang="0">
                    <a:pos x="49" y="52"/>
                  </a:cxn>
                  <a:cxn ang="0">
                    <a:pos x="50" y="50"/>
                  </a:cxn>
                  <a:cxn ang="0">
                    <a:pos x="51" y="51"/>
                  </a:cxn>
                  <a:cxn ang="0">
                    <a:pos x="52" y="50"/>
                  </a:cxn>
                  <a:cxn ang="0">
                    <a:pos x="52" y="46"/>
                  </a:cxn>
                  <a:cxn ang="0">
                    <a:pos x="51" y="42"/>
                  </a:cxn>
                  <a:cxn ang="0">
                    <a:pos x="47" y="28"/>
                  </a:cxn>
                  <a:cxn ang="0">
                    <a:pos x="42" y="28"/>
                  </a:cxn>
                  <a:cxn ang="0">
                    <a:pos x="36" y="36"/>
                  </a:cxn>
                  <a:cxn ang="0">
                    <a:pos x="35" y="35"/>
                  </a:cxn>
                  <a:cxn ang="0">
                    <a:pos x="33" y="34"/>
                  </a:cxn>
                  <a:cxn ang="0">
                    <a:pos x="33" y="30"/>
                  </a:cxn>
                  <a:cxn ang="0">
                    <a:pos x="36" y="28"/>
                  </a:cxn>
                  <a:cxn ang="0">
                    <a:pos x="36" y="26"/>
                  </a:cxn>
                  <a:cxn ang="0">
                    <a:pos x="38" y="24"/>
                  </a:cxn>
                  <a:cxn ang="0">
                    <a:pos x="38" y="17"/>
                  </a:cxn>
                  <a:cxn ang="0">
                    <a:pos x="37" y="14"/>
                  </a:cxn>
                  <a:cxn ang="0">
                    <a:pos x="35" y="12"/>
                  </a:cxn>
                  <a:cxn ang="0">
                    <a:pos x="37" y="10"/>
                  </a:cxn>
                  <a:cxn ang="0">
                    <a:pos x="36" y="7"/>
                  </a:cxn>
                  <a:cxn ang="0">
                    <a:pos x="30" y="4"/>
                  </a:cxn>
                  <a:cxn ang="0">
                    <a:pos x="26" y="2"/>
                  </a:cxn>
                  <a:cxn ang="0">
                    <a:pos x="21" y="1"/>
                  </a:cxn>
                  <a:cxn ang="0">
                    <a:pos x="18" y="1"/>
                  </a:cxn>
                  <a:cxn ang="0">
                    <a:pos x="15" y="3"/>
                  </a:cxn>
                  <a:cxn ang="0">
                    <a:pos x="15" y="6"/>
                  </a:cxn>
                  <a:cxn ang="0">
                    <a:pos x="16" y="7"/>
                  </a:cxn>
                  <a:cxn ang="0">
                    <a:pos x="15" y="8"/>
                  </a:cxn>
                  <a:cxn ang="0">
                    <a:pos x="13" y="10"/>
                  </a:cxn>
                  <a:cxn ang="0">
                    <a:pos x="12" y="13"/>
                  </a:cxn>
                  <a:cxn ang="0">
                    <a:pos x="12" y="17"/>
                  </a:cxn>
                  <a:cxn ang="0">
                    <a:pos x="10" y="16"/>
                  </a:cxn>
                  <a:cxn ang="0">
                    <a:pos x="10" y="13"/>
                  </a:cxn>
                  <a:cxn ang="0">
                    <a:pos x="10" y="11"/>
                  </a:cxn>
                  <a:cxn ang="0">
                    <a:pos x="8" y="13"/>
                  </a:cxn>
                  <a:cxn ang="0">
                    <a:pos x="8" y="16"/>
                  </a:cxn>
                  <a:cxn ang="0">
                    <a:pos x="5" y="17"/>
                  </a:cxn>
                  <a:cxn ang="0">
                    <a:pos x="4" y="19"/>
                  </a:cxn>
                  <a:cxn ang="0">
                    <a:pos x="3" y="23"/>
                  </a:cxn>
                  <a:cxn ang="0">
                    <a:pos x="2" y="28"/>
                  </a:cxn>
                  <a:cxn ang="0">
                    <a:pos x="1" y="32"/>
                  </a:cxn>
                  <a:cxn ang="0">
                    <a:pos x="2" y="37"/>
                  </a:cxn>
                  <a:cxn ang="0">
                    <a:pos x="2" y="41"/>
                  </a:cxn>
                  <a:cxn ang="0">
                    <a:pos x="6" y="50"/>
                  </a:cxn>
                  <a:cxn ang="0">
                    <a:pos x="7" y="55"/>
                  </a:cxn>
                  <a:cxn ang="0">
                    <a:pos x="7" y="56"/>
                  </a:cxn>
                  <a:cxn ang="0">
                    <a:pos x="6" y="62"/>
                  </a:cxn>
                  <a:cxn ang="0">
                    <a:pos x="2" y="69"/>
                  </a:cxn>
                  <a:cxn ang="0">
                    <a:pos x="0" y="71"/>
                  </a:cxn>
                </a:cxnLst>
                <a:rect l="0" t="0" r="r" b="b"/>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5"/>
                    </a:lnTo>
                    <a:lnTo>
                      <a:pt x="7" y="56"/>
                    </a:lnTo>
                    <a:lnTo>
                      <a:pt x="6" y="59"/>
                    </a:lnTo>
                    <a:lnTo>
                      <a:pt x="6" y="62"/>
                    </a:lnTo>
                    <a:lnTo>
                      <a:pt x="5" y="64"/>
                    </a:lnTo>
                    <a:lnTo>
                      <a:pt x="2" y="69"/>
                    </a:lnTo>
                    <a:lnTo>
                      <a:pt x="1" y="71"/>
                    </a:lnTo>
                    <a:lnTo>
                      <a:pt x="0" y="71"/>
                    </a:lnTo>
                    <a:lnTo>
                      <a:pt x="0" y="71"/>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78" name="Freeform 134"/>
              <p:cNvSpPr>
                <a:spLocks/>
              </p:cNvSpPr>
              <p:nvPr/>
            </p:nvSpPr>
            <p:spPr bwMode="auto">
              <a:xfrm>
                <a:off x="3562" y="1636"/>
                <a:ext cx="405" cy="200"/>
              </a:xfrm>
              <a:custGeom>
                <a:avLst/>
                <a:gdLst/>
                <a:ahLst/>
                <a:cxnLst>
                  <a:cxn ang="0">
                    <a:pos x="4" y="16"/>
                  </a:cxn>
                  <a:cxn ang="0">
                    <a:pos x="8" y="13"/>
                  </a:cxn>
                  <a:cxn ang="0">
                    <a:pos x="20" y="6"/>
                  </a:cxn>
                  <a:cxn ang="0">
                    <a:pos x="26" y="1"/>
                  </a:cxn>
                  <a:cxn ang="0">
                    <a:pos x="31" y="1"/>
                  </a:cxn>
                  <a:cxn ang="0">
                    <a:pos x="28" y="4"/>
                  </a:cxn>
                  <a:cxn ang="0">
                    <a:pos x="23" y="9"/>
                  </a:cxn>
                  <a:cxn ang="0">
                    <a:pos x="23" y="12"/>
                  </a:cxn>
                  <a:cxn ang="0">
                    <a:pos x="28" y="10"/>
                  </a:cxn>
                  <a:cxn ang="0">
                    <a:pos x="39" y="15"/>
                  </a:cxn>
                  <a:cxn ang="0">
                    <a:pos x="43" y="16"/>
                  </a:cxn>
                  <a:cxn ang="0">
                    <a:pos x="44" y="17"/>
                  </a:cxn>
                  <a:cxn ang="0">
                    <a:pos x="49" y="13"/>
                  </a:cxn>
                  <a:cxn ang="0">
                    <a:pos x="64" y="8"/>
                  </a:cxn>
                  <a:cxn ang="0">
                    <a:pos x="63" y="11"/>
                  </a:cxn>
                  <a:cxn ang="0">
                    <a:pos x="66" y="14"/>
                  </a:cxn>
                  <a:cxn ang="0">
                    <a:pos x="72" y="13"/>
                  </a:cxn>
                  <a:cxn ang="0">
                    <a:pos x="76" y="18"/>
                  </a:cxn>
                  <a:cxn ang="0">
                    <a:pos x="82" y="19"/>
                  </a:cxn>
                  <a:cxn ang="0">
                    <a:pos x="82" y="21"/>
                  </a:cxn>
                  <a:cxn ang="0">
                    <a:pos x="79" y="21"/>
                  </a:cxn>
                  <a:cxn ang="0">
                    <a:pos x="75" y="21"/>
                  </a:cxn>
                  <a:cxn ang="0">
                    <a:pos x="69" y="21"/>
                  </a:cxn>
                  <a:cxn ang="0">
                    <a:pos x="69" y="24"/>
                  </a:cxn>
                  <a:cxn ang="0">
                    <a:pos x="62" y="21"/>
                  </a:cxn>
                  <a:cxn ang="0">
                    <a:pos x="57" y="23"/>
                  </a:cxn>
                  <a:cxn ang="0">
                    <a:pos x="55" y="25"/>
                  </a:cxn>
                  <a:cxn ang="0">
                    <a:pos x="50" y="25"/>
                  </a:cxn>
                  <a:cxn ang="0">
                    <a:pos x="46" y="30"/>
                  </a:cxn>
                  <a:cxn ang="0">
                    <a:pos x="47" y="28"/>
                  </a:cxn>
                  <a:cxn ang="0">
                    <a:pos x="44" y="28"/>
                  </a:cxn>
                  <a:cxn ang="0">
                    <a:pos x="42" y="27"/>
                  </a:cxn>
                  <a:cxn ang="0">
                    <a:pos x="40" y="32"/>
                  </a:cxn>
                  <a:cxn ang="0">
                    <a:pos x="36" y="38"/>
                  </a:cxn>
                  <a:cxn ang="0">
                    <a:pos x="34" y="39"/>
                  </a:cxn>
                  <a:cxn ang="0">
                    <a:pos x="35" y="36"/>
                  </a:cxn>
                  <a:cxn ang="0">
                    <a:pos x="32" y="36"/>
                  </a:cxn>
                  <a:cxn ang="0">
                    <a:pos x="30" y="29"/>
                  </a:cxn>
                  <a:cxn ang="0">
                    <a:pos x="29" y="28"/>
                  </a:cxn>
                  <a:cxn ang="0">
                    <a:pos x="23" y="26"/>
                  </a:cxn>
                  <a:cxn ang="0">
                    <a:pos x="22" y="26"/>
                  </a:cxn>
                  <a:cxn ang="0">
                    <a:pos x="16" y="24"/>
                  </a:cxn>
                  <a:cxn ang="0">
                    <a:pos x="4" y="19"/>
                  </a:cxn>
                  <a:cxn ang="0">
                    <a:pos x="0" y="17"/>
                  </a:cxn>
                </a:cxnLst>
                <a:rect l="0" t="0" r="r" b="b"/>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3" y="16"/>
                    </a:lnTo>
                    <a:lnTo>
                      <a:pt x="44" y="17"/>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2" y="36"/>
                    </a:lnTo>
                    <a:lnTo>
                      <a:pt x="33" y="32"/>
                    </a:lnTo>
                    <a:lnTo>
                      <a:pt x="32" y="30"/>
                    </a:lnTo>
                    <a:lnTo>
                      <a:pt x="30" y="29"/>
                    </a:lnTo>
                    <a:lnTo>
                      <a:pt x="28" y="29"/>
                    </a:lnTo>
                    <a:lnTo>
                      <a:pt x="28" y="28"/>
                    </a:lnTo>
                    <a:lnTo>
                      <a:pt x="29" y="28"/>
                    </a:lnTo>
                    <a:lnTo>
                      <a:pt x="28" y="27"/>
                    </a:lnTo>
                    <a:lnTo>
                      <a:pt x="26" y="26"/>
                    </a:lnTo>
                    <a:lnTo>
                      <a:pt x="23" y="26"/>
                    </a:lnTo>
                    <a:lnTo>
                      <a:pt x="23" y="26"/>
                    </a:lnTo>
                    <a:lnTo>
                      <a:pt x="22" y="26"/>
                    </a:lnTo>
                    <a:lnTo>
                      <a:pt x="22" y="26"/>
                    </a:lnTo>
                    <a:lnTo>
                      <a:pt x="20" y="26"/>
                    </a:lnTo>
                    <a:lnTo>
                      <a:pt x="18" y="24"/>
                    </a:lnTo>
                    <a:lnTo>
                      <a:pt x="16" y="24"/>
                    </a:lnTo>
                    <a:lnTo>
                      <a:pt x="5" y="22"/>
                    </a:lnTo>
                    <a:lnTo>
                      <a:pt x="4" y="21"/>
                    </a:lnTo>
                    <a:lnTo>
                      <a:pt x="4" y="19"/>
                    </a:lnTo>
                    <a:lnTo>
                      <a:pt x="3" y="19"/>
                    </a:lnTo>
                    <a:lnTo>
                      <a:pt x="1" y="18"/>
                    </a:lnTo>
                    <a:lnTo>
                      <a:pt x="0" y="17"/>
                    </a:lnTo>
                    <a:lnTo>
                      <a:pt x="0" y="17"/>
                    </a:lnTo>
                    <a:close/>
                  </a:path>
                </a:pathLst>
              </a:custGeom>
              <a:solidFill>
                <a:srgbClr val="0000A0"/>
              </a:solidFill>
              <a:ln w="12700" cmpd="sng">
                <a:solidFill>
                  <a:schemeClr val="tx1"/>
                </a:solidFill>
                <a:prstDash val="solid"/>
                <a:round/>
                <a:headEnd/>
                <a:tailEnd/>
              </a:ln>
            </p:spPr>
            <p:txBody>
              <a:bodyPr/>
              <a:lstStyle/>
              <a:p>
                <a:endParaRPr lang="ar-SA"/>
              </a:p>
            </p:txBody>
          </p:sp>
        </p:grpSp>
        <p:sp>
          <p:nvSpPr>
            <p:cNvPr id="364679" name="Freeform 135"/>
            <p:cNvSpPr>
              <a:spLocks/>
            </p:cNvSpPr>
            <p:nvPr/>
          </p:nvSpPr>
          <p:spPr bwMode="auto">
            <a:xfrm>
              <a:off x="3878" y="1838"/>
              <a:ext cx="206" cy="351"/>
            </a:xfrm>
            <a:custGeom>
              <a:avLst/>
              <a:gdLst/>
              <a:ahLst/>
              <a:cxnLst>
                <a:cxn ang="0">
                  <a:pos x="1" y="5"/>
                </a:cxn>
                <a:cxn ang="0">
                  <a:pos x="4" y="45"/>
                </a:cxn>
                <a:cxn ang="0">
                  <a:pos x="4" y="46"/>
                </a:cxn>
                <a:cxn ang="0">
                  <a:pos x="4" y="47"/>
                </a:cxn>
                <a:cxn ang="0">
                  <a:pos x="4" y="49"/>
                </a:cxn>
                <a:cxn ang="0">
                  <a:pos x="5" y="52"/>
                </a:cxn>
                <a:cxn ang="0">
                  <a:pos x="6" y="56"/>
                </a:cxn>
                <a:cxn ang="0">
                  <a:pos x="4" y="59"/>
                </a:cxn>
                <a:cxn ang="0">
                  <a:pos x="4" y="60"/>
                </a:cxn>
                <a:cxn ang="0">
                  <a:pos x="2" y="63"/>
                </a:cxn>
                <a:cxn ang="0">
                  <a:pos x="0" y="65"/>
                </a:cxn>
                <a:cxn ang="0">
                  <a:pos x="0" y="68"/>
                </a:cxn>
                <a:cxn ang="0">
                  <a:pos x="0" y="71"/>
                </a:cxn>
                <a:cxn ang="0">
                  <a:pos x="0" y="71"/>
                </a:cxn>
                <a:cxn ang="0">
                  <a:pos x="0" y="72"/>
                </a:cxn>
                <a:cxn ang="0">
                  <a:pos x="0" y="72"/>
                </a:cxn>
                <a:cxn ang="0">
                  <a:pos x="1" y="72"/>
                </a:cxn>
                <a:cxn ang="0">
                  <a:pos x="2" y="72"/>
                </a:cxn>
                <a:cxn ang="0">
                  <a:pos x="2" y="71"/>
                </a:cxn>
                <a:cxn ang="0">
                  <a:pos x="2" y="70"/>
                </a:cxn>
                <a:cxn ang="0">
                  <a:pos x="5" y="70"/>
                </a:cxn>
                <a:cxn ang="0">
                  <a:pos x="8" y="69"/>
                </a:cxn>
                <a:cxn ang="0">
                  <a:pos x="12" y="71"/>
                </a:cxn>
                <a:cxn ang="0">
                  <a:pos x="12" y="71"/>
                </a:cxn>
                <a:cxn ang="0">
                  <a:pos x="13" y="71"/>
                </a:cxn>
                <a:cxn ang="0">
                  <a:pos x="14" y="68"/>
                </a:cxn>
                <a:cxn ang="0">
                  <a:pos x="16" y="68"/>
                </a:cxn>
                <a:cxn ang="0">
                  <a:pos x="17" y="69"/>
                </a:cxn>
                <a:cxn ang="0">
                  <a:pos x="18" y="70"/>
                </a:cxn>
                <a:cxn ang="0">
                  <a:pos x="19" y="69"/>
                </a:cxn>
                <a:cxn ang="0">
                  <a:pos x="20" y="65"/>
                </a:cxn>
                <a:cxn ang="0">
                  <a:pos x="21" y="64"/>
                </a:cxn>
                <a:cxn ang="0">
                  <a:pos x="22" y="64"/>
                </a:cxn>
                <a:cxn ang="0">
                  <a:pos x="24" y="66"/>
                </a:cxn>
                <a:cxn ang="0">
                  <a:pos x="27" y="66"/>
                </a:cxn>
                <a:cxn ang="0">
                  <a:pos x="28" y="63"/>
                </a:cxn>
                <a:cxn ang="0">
                  <a:pos x="33" y="56"/>
                </a:cxn>
                <a:cxn ang="0">
                  <a:pos x="33" y="53"/>
                </a:cxn>
                <a:cxn ang="0">
                  <a:pos x="34" y="53"/>
                </a:cxn>
                <a:cxn ang="0">
                  <a:pos x="37" y="53"/>
                </a:cxn>
                <a:cxn ang="0">
                  <a:pos x="38" y="52"/>
                </a:cxn>
                <a:cxn ang="0">
                  <a:pos x="40" y="51"/>
                </a:cxn>
                <a:cxn ang="0">
                  <a:pos x="40" y="50"/>
                </a:cxn>
                <a:cxn ang="0">
                  <a:pos x="40" y="47"/>
                </a:cxn>
                <a:cxn ang="0">
                  <a:pos x="40" y="47"/>
                </a:cxn>
                <a:cxn ang="0">
                  <a:pos x="40" y="45"/>
                </a:cxn>
                <a:cxn ang="0">
                  <a:pos x="35" y="1"/>
                </a:cxn>
                <a:cxn ang="0">
                  <a:pos x="35" y="0"/>
                </a:cxn>
                <a:cxn ang="0">
                  <a:pos x="9" y="3"/>
                </a:cxn>
                <a:cxn ang="0">
                  <a:pos x="8" y="4"/>
                </a:cxn>
                <a:cxn ang="0">
                  <a:pos x="6" y="5"/>
                </a:cxn>
                <a:cxn ang="0">
                  <a:pos x="5" y="6"/>
                </a:cxn>
                <a:cxn ang="0">
                  <a:pos x="3" y="6"/>
                </a:cxn>
                <a:cxn ang="0">
                  <a:pos x="1" y="5"/>
                </a:cxn>
                <a:cxn ang="0">
                  <a:pos x="1" y="5"/>
                </a:cxn>
              </a:cxnLst>
              <a:rect l="0" t="0" r="r" b="b"/>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1"/>
                  </a:lnTo>
                  <a:lnTo>
                    <a:pt x="0" y="72"/>
                  </a:lnTo>
                  <a:lnTo>
                    <a:pt x="0" y="72"/>
                  </a:lnTo>
                  <a:lnTo>
                    <a:pt x="1" y="72"/>
                  </a:lnTo>
                  <a:lnTo>
                    <a:pt x="2" y="72"/>
                  </a:lnTo>
                  <a:lnTo>
                    <a:pt x="2" y="71"/>
                  </a:lnTo>
                  <a:lnTo>
                    <a:pt x="2" y="70"/>
                  </a:lnTo>
                  <a:lnTo>
                    <a:pt x="5" y="70"/>
                  </a:lnTo>
                  <a:lnTo>
                    <a:pt x="8" y="69"/>
                  </a:lnTo>
                  <a:lnTo>
                    <a:pt x="12" y="71"/>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7"/>
                  </a:lnTo>
                  <a:lnTo>
                    <a:pt x="40" y="45"/>
                  </a:lnTo>
                  <a:lnTo>
                    <a:pt x="35" y="1"/>
                  </a:lnTo>
                  <a:lnTo>
                    <a:pt x="35" y="0"/>
                  </a:lnTo>
                  <a:lnTo>
                    <a:pt x="9" y="3"/>
                  </a:lnTo>
                  <a:lnTo>
                    <a:pt x="8" y="4"/>
                  </a:lnTo>
                  <a:lnTo>
                    <a:pt x="6" y="5"/>
                  </a:lnTo>
                  <a:lnTo>
                    <a:pt x="5" y="6"/>
                  </a:lnTo>
                  <a:lnTo>
                    <a:pt x="3" y="6"/>
                  </a:lnTo>
                  <a:lnTo>
                    <a:pt x="1" y="5"/>
                  </a:lnTo>
                  <a:lnTo>
                    <a:pt x="1" y="5"/>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0" name="Freeform 136"/>
            <p:cNvSpPr>
              <a:spLocks/>
            </p:cNvSpPr>
            <p:nvPr/>
          </p:nvSpPr>
          <p:spPr bwMode="auto">
            <a:xfrm>
              <a:off x="3664" y="2423"/>
              <a:ext cx="240" cy="405"/>
            </a:xfrm>
            <a:custGeom>
              <a:avLst/>
              <a:gdLst/>
              <a:ahLst/>
              <a:cxnLst>
                <a:cxn ang="0">
                  <a:pos x="44" y="0"/>
                </a:cxn>
                <a:cxn ang="0">
                  <a:pos x="15" y="2"/>
                </a:cxn>
                <a:cxn ang="0">
                  <a:pos x="15" y="3"/>
                </a:cxn>
                <a:cxn ang="0">
                  <a:pos x="12" y="5"/>
                </a:cxn>
                <a:cxn ang="0">
                  <a:pos x="12" y="8"/>
                </a:cxn>
                <a:cxn ang="0">
                  <a:pos x="12" y="11"/>
                </a:cxn>
                <a:cxn ang="0">
                  <a:pos x="11" y="12"/>
                </a:cxn>
                <a:cxn ang="0">
                  <a:pos x="9" y="14"/>
                </a:cxn>
                <a:cxn ang="0">
                  <a:pos x="7" y="16"/>
                </a:cxn>
                <a:cxn ang="0">
                  <a:pos x="6" y="17"/>
                </a:cxn>
                <a:cxn ang="0">
                  <a:pos x="6" y="19"/>
                </a:cxn>
                <a:cxn ang="0">
                  <a:pos x="5" y="21"/>
                </a:cxn>
                <a:cxn ang="0">
                  <a:pos x="5" y="22"/>
                </a:cxn>
                <a:cxn ang="0">
                  <a:pos x="4" y="25"/>
                </a:cxn>
                <a:cxn ang="0">
                  <a:pos x="3" y="27"/>
                </a:cxn>
                <a:cxn ang="0">
                  <a:pos x="4" y="30"/>
                </a:cxn>
                <a:cxn ang="0">
                  <a:pos x="5" y="31"/>
                </a:cxn>
                <a:cxn ang="0">
                  <a:pos x="5" y="33"/>
                </a:cxn>
                <a:cxn ang="0">
                  <a:pos x="5" y="33"/>
                </a:cxn>
                <a:cxn ang="0">
                  <a:pos x="5" y="34"/>
                </a:cxn>
                <a:cxn ang="0">
                  <a:pos x="5" y="34"/>
                </a:cxn>
                <a:cxn ang="0">
                  <a:pos x="4" y="36"/>
                </a:cxn>
                <a:cxn ang="0">
                  <a:pos x="5" y="37"/>
                </a:cxn>
                <a:cxn ang="0">
                  <a:pos x="4" y="38"/>
                </a:cxn>
                <a:cxn ang="0">
                  <a:pos x="6" y="42"/>
                </a:cxn>
                <a:cxn ang="0">
                  <a:pos x="6" y="45"/>
                </a:cxn>
                <a:cxn ang="0">
                  <a:pos x="7" y="47"/>
                </a:cxn>
                <a:cxn ang="0">
                  <a:pos x="8" y="48"/>
                </a:cxn>
                <a:cxn ang="0">
                  <a:pos x="8" y="49"/>
                </a:cxn>
                <a:cxn ang="0">
                  <a:pos x="6" y="50"/>
                </a:cxn>
                <a:cxn ang="0">
                  <a:pos x="6" y="51"/>
                </a:cxn>
                <a:cxn ang="0">
                  <a:pos x="5" y="54"/>
                </a:cxn>
                <a:cxn ang="0">
                  <a:pos x="3" y="59"/>
                </a:cxn>
                <a:cxn ang="0">
                  <a:pos x="0" y="66"/>
                </a:cxn>
                <a:cxn ang="0">
                  <a:pos x="0" y="71"/>
                </a:cxn>
                <a:cxn ang="0">
                  <a:pos x="27" y="70"/>
                </a:cxn>
                <a:cxn ang="0">
                  <a:pos x="27" y="71"/>
                </a:cxn>
                <a:cxn ang="0">
                  <a:pos x="26" y="73"/>
                </a:cxn>
                <a:cxn ang="0">
                  <a:pos x="27" y="77"/>
                </a:cxn>
                <a:cxn ang="0">
                  <a:pos x="29" y="80"/>
                </a:cxn>
                <a:cxn ang="0">
                  <a:pos x="30" y="83"/>
                </a:cxn>
                <a:cxn ang="0">
                  <a:pos x="32" y="83"/>
                </a:cxn>
                <a:cxn ang="0">
                  <a:pos x="35" y="81"/>
                </a:cxn>
                <a:cxn ang="0">
                  <a:pos x="41" y="79"/>
                </a:cxn>
                <a:cxn ang="0">
                  <a:pos x="43" y="79"/>
                </a:cxn>
                <a:cxn ang="0">
                  <a:pos x="45" y="78"/>
                </a:cxn>
                <a:cxn ang="0">
                  <a:pos x="46" y="79"/>
                </a:cxn>
                <a:cxn ang="0">
                  <a:pos x="47" y="80"/>
                </a:cxn>
                <a:cxn ang="0">
                  <a:pos x="47" y="79"/>
                </a:cxn>
                <a:cxn ang="0">
                  <a:pos x="44" y="54"/>
                </a:cxn>
                <a:cxn ang="0">
                  <a:pos x="44" y="52"/>
                </a:cxn>
                <a:cxn ang="0">
                  <a:pos x="45" y="2"/>
                </a:cxn>
                <a:cxn ang="0">
                  <a:pos x="44" y="0"/>
                </a:cxn>
                <a:cxn ang="0">
                  <a:pos x="44" y="0"/>
                </a:cxn>
              </a:cxnLst>
              <a:rect l="0" t="0" r="r" b="b"/>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3"/>
                  </a:lnTo>
                  <a:lnTo>
                    <a:pt x="5" y="34"/>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lnTo>
                    <a:pt x="44"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681" name="Freeform 137"/>
            <p:cNvSpPr>
              <a:spLocks/>
            </p:cNvSpPr>
            <p:nvPr/>
          </p:nvSpPr>
          <p:spPr bwMode="auto">
            <a:xfrm>
              <a:off x="4330" y="1721"/>
              <a:ext cx="404" cy="249"/>
            </a:xfrm>
            <a:custGeom>
              <a:avLst/>
              <a:gdLst/>
              <a:ahLst/>
              <a:cxnLst>
                <a:cxn ang="0">
                  <a:pos x="19" y="49"/>
                </a:cxn>
                <a:cxn ang="0">
                  <a:pos x="55" y="42"/>
                </a:cxn>
                <a:cxn ang="0">
                  <a:pos x="66" y="40"/>
                </a:cxn>
                <a:cxn ang="0">
                  <a:pos x="67" y="40"/>
                </a:cxn>
                <a:cxn ang="0">
                  <a:pos x="67" y="39"/>
                </a:cxn>
                <a:cxn ang="0">
                  <a:pos x="67" y="38"/>
                </a:cxn>
                <a:cxn ang="0">
                  <a:pos x="68" y="37"/>
                </a:cxn>
                <a:cxn ang="0">
                  <a:pos x="70" y="37"/>
                </a:cxn>
                <a:cxn ang="0">
                  <a:pos x="71" y="37"/>
                </a:cxn>
                <a:cxn ang="0">
                  <a:pos x="74" y="35"/>
                </a:cxn>
                <a:cxn ang="0">
                  <a:pos x="74" y="33"/>
                </a:cxn>
                <a:cxn ang="0">
                  <a:pos x="77" y="31"/>
                </a:cxn>
                <a:cxn ang="0">
                  <a:pos x="79" y="30"/>
                </a:cxn>
                <a:cxn ang="0">
                  <a:pos x="79" y="29"/>
                </a:cxn>
                <a:cxn ang="0">
                  <a:pos x="77" y="28"/>
                </a:cxn>
                <a:cxn ang="0">
                  <a:pos x="76" y="27"/>
                </a:cxn>
                <a:cxn ang="0">
                  <a:pos x="75" y="27"/>
                </a:cxn>
                <a:cxn ang="0">
                  <a:pos x="75" y="26"/>
                </a:cxn>
                <a:cxn ang="0">
                  <a:pos x="73" y="26"/>
                </a:cxn>
                <a:cxn ang="0">
                  <a:pos x="73" y="24"/>
                </a:cxn>
                <a:cxn ang="0">
                  <a:pos x="71" y="24"/>
                </a:cxn>
                <a:cxn ang="0">
                  <a:pos x="71" y="23"/>
                </a:cxn>
                <a:cxn ang="0">
                  <a:pos x="71" y="20"/>
                </a:cxn>
                <a:cxn ang="0">
                  <a:pos x="72" y="20"/>
                </a:cxn>
                <a:cxn ang="0">
                  <a:pos x="71" y="18"/>
                </a:cxn>
                <a:cxn ang="0">
                  <a:pos x="70" y="17"/>
                </a:cxn>
                <a:cxn ang="0">
                  <a:pos x="70" y="17"/>
                </a:cxn>
                <a:cxn ang="0">
                  <a:pos x="71" y="16"/>
                </a:cxn>
                <a:cxn ang="0">
                  <a:pos x="72" y="15"/>
                </a:cxn>
                <a:cxn ang="0">
                  <a:pos x="73" y="12"/>
                </a:cxn>
                <a:cxn ang="0">
                  <a:pos x="73" y="11"/>
                </a:cxn>
                <a:cxn ang="0">
                  <a:pos x="74" y="10"/>
                </a:cxn>
                <a:cxn ang="0">
                  <a:pos x="74" y="9"/>
                </a:cxn>
                <a:cxn ang="0">
                  <a:pos x="73" y="9"/>
                </a:cxn>
                <a:cxn ang="0">
                  <a:pos x="70" y="8"/>
                </a:cxn>
                <a:cxn ang="0">
                  <a:pos x="70" y="8"/>
                </a:cxn>
                <a:cxn ang="0">
                  <a:pos x="69" y="7"/>
                </a:cxn>
                <a:cxn ang="0">
                  <a:pos x="69" y="6"/>
                </a:cxn>
                <a:cxn ang="0">
                  <a:pos x="67" y="3"/>
                </a:cxn>
                <a:cxn ang="0">
                  <a:pos x="66" y="3"/>
                </a:cxn>
                <a:cxn ang="0">
                  <a:pos x="66" y="2"/>
                </a:cxn>
                <a:cxn ang="0">
                  <a:pos x="65" y="2"/>
                </a:cxn>
                <a:cxn ang="0">
                  <a:pos x="65" y="2"/>
                </a:cxn>
                <a:cxn ang="0">
                  <a:pos x="65" y="1"/>
                </a:cxn>
                <a:cxn ang="0">
                  <a:pos x="64" y="0"/>
                </a:cxn>
                <a:cxn ang="0">
                  <a:pos x="9" y="11"/>
                </a:cxn>
                <a:cxn ang="0">
                  <a:pos x="8" y="7"/>
                </a:cxn>
                <a:cxn ang="0">
                  <a:pos x="5" y="10"/>
                </a:cxn>
                <a:cxn ang="0">
                  <a:pos x="5" y="10"/>
                </a:cxn>
                <a:cxn ang="0">
                  <a:pos x="4" y="9"/>
                </a:cxn>
                <a:cxn ang="0">
                  <a:pos x="4" y="9"/>
                </a:cxn>
                <a:cxn ang="0">
                  <a:pos x="3" y="11"/>
                </a:cxn>
                <a:cxn ang="0">
                  <a:pos x="1" y="13"/>
                </a:cxn>
                <a:cxn ang="0">
                  <a:pos x="0" y="14"/>
                </a:cxn>
                <a:cxn ang="0">
                  <a:pos x="4" y="36"/>
                </a:cxn>
                <a:cxn ang="0">
                  <a:pos x="6" y="51"/>
                </a:cxn>
                <a:cxn ang="0">
                  <a:pos x="19" y="49"/>
                </a:cxn>
                <a:cxn ang="0">
                  <a:pos x="19" y="49"/>
                </a:cxn>
              </a:cxnLst>
              <a:rect l="0" t="0" r="r" b="b"/>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0" y="17"/>
                  </a:lnTo>
                  <a:lnTo>
                    <a:pt x="71" y="16"/>
                  </a:lnTo>
                  <a:lnTo>
                    <a:pt x="72" y="15"/>
                  </a:lnTo>
                  <a:lnTo>
                    <a:pt x="73" y="12"/>
                  </a:lnTo>
                  <a:lnTo>
                    <a:pt x="73" y="11"/>
                  </a:lnTo>
                  <a:lnTo>
                    <a:pt x="74" y="10"/>
                  </a:lnTo>
                  <a:lnTo>
                    <a:pt x="74" y="9"/>
                  </a:lnTo>
                  <a:lnTo>
                    <a:pt x="73" y="9"/>
                  </a:lnTo>
                  <a:lnTo>
                    <a:pt x="70" y="8"/>
                  </a:lnTo>
                  <a:lnTo>
                    <a:pt x="70" y="8"/>
                  </a:lnTo>
                  <a:lnTo>
                    <a:pt x="69" y="7"/>
                  </a:lnTo>
                  <a:lnTo>
                    <a:pt x="69" y="6"/>
                  </a:lnTo>
                  <a:lnTo>
                    <a:pt x="67" y="3"/>
                  </a:lnTo>
                  <a:lnTo>
                    <a:pt x="66" y="3"/>
                  </a:lnTo>
                  <a:lnTo>
                    <a:pt x="66" y="2"/>
                  </a:lnTo>
                  <a:lnTo>
                    <a:pt x="65" y="2"/>
                  </a:lnTo>
                  <a:lnTo>
                    <a:pt x="65" y="2"/>
                  </a:lnTo>
                  <a:lnTo>
                    <a:pt x="65" y="1"/>
                  </a:lnTo>
                  <a:lnTo>
                    <a:pt x="64" y="0"/>
                  </a:lnTo>
                  <a:lnTo>
                    <a:pt x="9" y="11"/>
                  </a:lnTo>
                  <a:lnTo>
                    <a:pt x="8" y="7"/>
                  </a:lnTo>
                  <a:lnTo>
                    <a:pt x="5" y="10"/>
                  </a:lnTo>
                  <a:lnTo>
                    <a:pt x="5" y="10"/>
                  </a:lnTo>
                  <a:lnTo>
                    <a:pt x="4" y="9"/>
                  </a:lnTo>
                  <a:lnTo>
                    <a:pt x="4" y="9"/>
                  </a:lnTo>
                  <a:lnTo>
                    <a:pt x="3" y="11"/>
                  </a:lnTo>
                  <a:lnTo>
                    <a:pt x="1" y="13"/>
                  </a:lnTo>
                  <a:lnTo>
                    <a:pt x="0" y="14"/>
                  </a:lnTo>
                  <a:lnTo>
                    <a:pt x="4" y="36"/>
                  </a:lnTo>
                  <a:lnTo>
                    <a:pt x="6" y="51"/>
                  </a:lnTo>
                  <a:lnTo>
                    <a:pt x="19" y="49"/>
                  </a:lnTo>
                  <a:lnTo>
                    <a:pt x="19" y="49"/>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2" name="Freeform 138"/>
            <p:cNvSpPr>
              <a:spLocks/>
            </p:cNvSpPr>
            <p:nvPr/>
          </p:nvSpPr>
          <p:spPr bwMode="auto">
            <a:xfrm>
              <a:off x="4196" y="1970"/>
              <a:ext cx="523" cy="287"/>
            </a:xfrm>
            <a:custGeom>
              <a:avLst/>
              <a:gdLst/>
              <a:ahLst/>
              <a:cxnLst>
                <a:cxn ang="0">
                  <a:pos x="31" y="55"/>
                </a:cxn>
                <a:cxn ang="0">
                  <a:pos x="26" y="56"/>
                </a:cxn>
                <a:cxn ang="0">
                  <a:pos x="22" y="56"/>
                </a:cxn>
                <a:cxn ang="0">
                  <a:pos x="5" y="56"/>
                </a:cxn>
                <a:cxn ang="0">
                  <a:pos x="9" y="52"/>
                </a:cxn>
                <a:cxn ang="0">
                  <a:pos x="10" y="49"/>
                </a:cxn>
                <a:cxn ang="0">
                  <a:pos x="19" y="40"/>
                </a:cxn>
                <a:cxn ang="0">
                  <a:pos x="21" y="44"/>
                </a:cxn>
                <a:cxn ang="0">
                  <a:pos x="27" y="44"/>
                </a:cxn>
                <a:cxn ang="0">
                  <a:pos x="29" y="43"/>
                </a:cxn>
                <a:cxn ang="0">
                  <a:pos x="34" y="42"/>
                </a:cxn>
                <a:cxn ang="0">
                  <a:pos x="36" y="41"/>
                </a:cxn>
                <a:cxn ang="0">
                  <a:pos x="42" y="36"/>
                </a:cxn>
                <a:cxn ang="0">
                  <a:pos x="44" y="28"/>
                </a:cxn>
                <a:cxn ang="0">
                  <a:pos x="49" y="18"/>
                </a:cxn>
                <a:cxn ang="0">
                  <a:pos x="52" y="19"/>
                </a:cxn>
                <a:cxn ang="0">
                  <a:pos x="55" y="12"/>
                </a:cxn>
                <a:cxn ang="0">
                  <a:pos x="59" y="10"/>
                </a:cxn>
                <a:cxn ang="0">
                  <a:pos x="61" y="5"/>
                </a:cxn>
                <a:cxn ang="0">
                  <a:pos x="61" y="1"/>
                </a:cxn>
                <a:cxn ang="0">
                  <a:pos x="68" y="4"/>
                </a:cxn>
                <a:cxn ang="0">
                  <a:pos x="70" y="1"/>
                </a:cxn>
                <a:cxn ang="0">
                  <a:pos x="73" y="2"/>
                </a:cxn>
                <a:cxn ang="0">
                  <a:pos x="76" y="4"/>
                </a:cxn>
                <a:cxn ang="0">
                  <a:pos x="80" y="8"/>
                </a:cxn>
                <a:cxn ang="0">
                  <a:pos x="77" y="14"/>
                </a:cxn>
                <a:cxn ang="0">
                  <a:pos x="81" y="15"/>
                </a:cxn>
                <a:cxn ang="0">
                  <a:pos x="84" y="17"/>
                </a:cxn>
                <a:cxn ang="0">
                  <a:pos x="87" y="18"/>
                </a:cxn>
                <a:cxn ang="0">
                  <a:pos x="93" y="20"/>
                </a:cxn>
                <a:cxn ang="0">
                  <a:pos x="93" y="23"/>
                </a:cxn>
                <a:cxn ang="0">
                  <a:pos x="92" y="26"/>
                </a:cxn>
                <a:cxn ang="0">
                  <a:pos x="95" y="29"/>
                </a:cxn>
                <a:cxn ang="0">
                  <a:pos x="93" y="30"/>
                </a:cxn>
                <a:cxn ang="0">
                  <a:pos x="94" y="31"/>
                </a:cxn>
                <a:cxn ang="0">
                  <a:pos x="92" y="32"/>
                </a:cxn>
                <a:cxn ang="0">
                  <a:pos x="94" y="33"/>
                </a:cxn>
                <a:cxn ang="0">
                  <a:pos x="94" y="36"/>
                </a:cxn>
                <a:cxn ang="0">
                  <a:pos x="92" y="36"/>
                </a:cxn>
                <a:cxn ang="0">
                  <a:pos x="96" y="37"/>
                </a:cxn>
                <a:cxn ang="0">
                  <a:pos x="100" y="36"/>
                </a:cxn>
                <a:cxn ang="0">
                  <a:pos x="101" y="42"/>
                </a:cxn>
                <a:cxn ang="0">
                  <a:pos x="101" y="43"/>
                </a:cxn>
              </a:cxnLst>
              <a:rect l="0" t="0" r="r" b="b"/>
              <a:pathLst>
                <a:path w="102" h="59">
                  <a:moveTo>
                    <a:pt x="101" y="43"/>
                  </a:moveTo>
                  <a:lnTo>
                    <a:pt x="67" y="50"/>
                  </a:lnTo>
                  <a:lnTo>
                    <a:pt x="31" y="55"/>
                  </a:lnTo>
                  <a:lnTo>
                    <a:pt x="31" y="55"/>
                  </a:lnTo>
                  <a:lnTo>
                    <a:pt x="29" y="56"/>
                  </a:lnTo>
                  <a:lnTo>
                    <a:pt x="26" y="56"/>
                  </a:lnTo>
                  <a:lnTo>
                    <a:pt x="26" y="55"/>
                  </a:lnTo>
                  <a:lnTo>
                    <a:pt x="22" y="56"/>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5" y="40"/>
                  </a:lnTo>
                  <a:lnTo>
                    <a:pt x="36" y="41"/>
                  </a:lnTo>
                  <a:lnTo>
                    <a:pt x="39" y="38"/>
                  </a:lnTo>
                  <a:lnTo>
                    <a:pt x="40" y="39"/>
                  </a:lnTo>
                  <a:lnTo>
                    <a:pt x="42" y="36"/>
                  </a:lnTo>
                  <a:lnTo>
                    <a:pt x="41" y="35"/>
                  </a:lnTo>
                  <a:lnTo>
                    <a:pt x="42" y="33"/>
                  </a:lnTo>
                  <a:lnTo>
                    <a:pt x="44" y="28"/>
                  </a:lnTo>
                  <a:lnTo>
                    <a:pt x="47" y="17"/>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5"/>
                  </a:lnTo>
                  <a:lnTo>
                    <a:pt x="61" y="4"/>
                  </a:lnTo>
                  <a:lnTo>
                    <a:pt x="61" y="1"/>
                  </a:lnTo>
                  <a:lnTo>
                    <a:pt x="61" y="0"/>
                  </a:lnTo>
                  <a:lnTo>
                    <a:pt x="62" y="0"/>
                  </a:lnTo>
                  <a:lnTo>
                    <a:pt x="68" y="4"/>
                  </a:lnTo>
                  <a:lnTo>
                    <a:pt x="69" y="4"/>
                  </a:lnTo>
                  <a:lnTo>
                    <a:pt x="69" y="4"/>
                  </a:lnTo>
                  <a:lnTo>
                    <a:pt x="70" y="1"/>
                  </a:lnTo>
                  <a:lnTo>
                    <a:pt x="71" y="1"/>
                  </a:lnTo>
                  <a:lnTo>
                    <a:pt x="72" y="1"/>
                  </a:lnTo>
                  <a:lnTo>
                    <a:pt x="73" y="2"/>
                  </a:lnTo>
                  <a:lnTo>
                    <a:pt x="72" y="3"/>
                  </a:lnTo>
                  <a:lnTo>
                    <a:pt x="74" y="4"/>
                  </a:lnTo>
                  <a:lnTo>
                    <a:pt x="76" y="4"/>
                  </a:lnTo>
                  <a:lnTo>
                    <a:pt x="78" y="6"/>
                  </a:lnTo>
                  <a:lnTo>
                    <a:pt x="79" y="6"/>
                  </a:lnTo>
                  <a:lnTo>
                    <a:pt x="80" y="8"/>
                  </a:lnTo>
                  <a:lnTo>
                    <a:pt x="80" y="8"/>
                  </a:lnTo>
                  <a:lnTo>
                    <a:pt x="78" y="12"/>
                  </a:lnTo>
                  <a:lnTo>
                    <a:pt x="77" y="14"/>
                  </a:lnTo>
                  <a:lnTo>
                    <a:pt x="78" y="16"/>
                  </a:lnTo>
                  <a:lnTo>
                    <a:pt x="80" y="16"/>
                  </a:lnTo>
                  <a:lnTo>
                    <a:pt x="81" y="15"/>
                  </a:lnTo>
                  <a:lnTo>
                    <a:pt x="83" y="17"/>
                  </a:lnTo>
                  <a:lnTo>
                    <a:pt x="84" y="17"/>
                  </a:lnTo>
                  <a:lnTo>
                    <a:pt x="84" y="17"/>
                  </a:lnTo>
                  <a:lnTo>
                    <a:pt x="85" y="18"/>
                  </a:lnTo>
                  <a:lnTo>
                    <a:pt x="86" y="18"/>
                  </a:lnTo>
                  <a:lnTo>
                    <a:pt x="87" y="18"/>
                  </a:lnTo>
                  <a:lnTo>
                    <a:pt x="87" y="18"/>
                  </a:lnTo>
                  <a:lnTo>
                    <a:pt x="90" y="20"/>
                  </a:lnTo>
                  <a:lnTo>
                    <a:pt x="93" y="20"/>
                  </a:lnTo>
                  <a:lnTo>
                    <a:pt x="94" y="22"/>
                  </a:lnTo>
                  <a:lnTo>
                    <a:pt x="93" y="22"/>
                  </a:lnTo>
                  <a:lnTo>
                    <a:pt x="93" y="23"/>
                  </a:lnTo>
                  <a:lnTo>
                    <a:pt x="93" y="25"/>
                  </a:lnTo>
                  <a:lnTo>
                    <a:pt x="93" y="25"/>
                  </a:lnTo>
                  <a:lnTo>
                    <a:pt x="92" y="26"/>
                  </a:lnTo>
                  <a:lnTo>
                    <a:pt x="92" y="26"/>
                  </a:lnTo>
                  <a:lnTo>
                    <a:pt x="94" y="27"/>
                  </a:lnTo>
                  <a:lnTo>
                    <a:pt x="95" y="29"/>
                  </a:lnTo>
                  <a:lnTo>
                    <a:pt x="95" y="29"/>
                  </a:lnTo>
                  <a:lnTo>
                    <a:pt x="95" y="30"/>
                  </a:lnTo>
                  <a:lnTo>
                    <a:pt x="93" y="30"/>
                  </a:lnTo>
                  <a:lnTo>
                    <a:pt x="93" y="30"/>
                  </a:lnTo>
                  <a:lnTo>
                    <a:pt x="93" y="31"/>
                  </a:lnTo>
                  <a:lnTo>
                    <a:pt x="94" y="31"/>
                  </a:lnTo>
                  <a:lnTo>
                    <a:pt x="94" y="32"/>
                  </a:lnTo>
                  <a:lnTo>
                    <a:pt x="93" y="32"/>
                  </a:lnTo>
                  <a:lnTo>
                    <a:pt x="92" y="32"/>
                  </a:lnTo>
                  <a:lnTo>
                    <a:pt x="92" y="32"/>
                  </a:lnTo>
                  <a:lnTo>
                    <a:pt x="93" y="33"/>
                  </a:lnTo>
                  <a:lnTo>
                    <a:pt x="94" y="33"/>
                  </a:lnTo>
                  <a:lnTo>
                    <a:pt x="96" y="34"/>
                  </a:lnTo>
                  <a:lnTo>
                    <a:pt x="96" y="34"/>
                  </a:lnTo>
                  <a:lnTo>
                    <a:pt x="94" y="36"/>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2"/>
                  </a:lnTo>
                  <a:lnTo>
                    <a:pt x="101" y="43"/>
                  </a:lnTo>
                  <a:lnTo>
                    <a:pt x="101" y="43"/>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3" name="Freeform 139"/>
            <p:cNvSpPr>
              <a:spLocks/>
            </p:cNvSpPr>
            <p:nvPr/>
          </p:nvSpPr>
          <p:spPr bwMode="auto">
            <a:xfrm>
              <a:off x="4232" y="2350"/>
              <a:ext cx="353" cy="258"/>
            </a:xfrm>
            <a:custGeom>
              <a:avLst/>
              <a:gdLst/>
              <a:ahLst/>
              <a:cxnLst>
                <a:cxn ang="0">
                  <a:pos x="41" y="53"/>
                </a:cxn>
                <a:cxn ang="0">
                  <a:pos x="38" y="52"/>
                </a:cxn>
                <a:cxn ang="0">
                  <a:pos x="37" y="48"/>
                </a:cxn>
                <a:cxn ang="0">
                  <a:pos x="33" y="44"/>
                </a:cxn>
                <a:cxn ang="0">
                  <a:pos x="31" y="39"/>
                </a:cxn>
                <a:cxn ang="0">
                  <a:pos x="29" y="37"/>
                </a:cxn>
                <a:cxn ang="0">
                  <a:pos x="25" y="34"/>
                </a:cxn>
                <a:cxn ang="0">
                  <a:pos x="23" y="32"/>
                </a:cxn>
                <a:cxn ang="0">
                  <a:pos x="22" y="30"/>
                </a:cxn>
                <a:cxn ang="0">
                  <a:pos x="15" y="25"/>
                </a:cxn>
                <a:cxn ang="0">
                  <a:pos x="13" y="23"/>
                </a:cxn>
                <a:cxn ang="0">
                  <a:pos x="10" y="19"/>
                </a:cxn>
                <a:cxn ang="0">
                  <a:pos x="8" y="16"/>
                </a:cxn>
                <a:cxn ang="0">
                  <a:pos x="1" y="14"/>
                </a:cxn>
                <a:cxn ang="0">
                  <a:pos x="1" y="10"/>
                </a:cxn>
                <a:cxn ang="0">
                  <a:pos x="3" y="8"/>
                </a:cxn>
                <a:cxn ang="0">
                  <a:pos x="3" y="7"/>
                </a:cxn>
                <a:cxn ang="0">
                  <a:pos x="8" y="5"/>
                </a:cxn>
                <a:cxn ang="0">
                  <a:pos x="12" y="3"/>
                </a:cxn>
                <a:cxn ang="0">
                  <a:pos x="13" y="2"/>
                </a:cxn>
                <a:cxn ang="0">
                  <a:pos x="31" y="1"/>
                </a:cxn>
                <a:cxn ang="0">
                  <a:pos x="31" y="2"/>
                </a:cxn>
                <a:cxn ang="0">
                  <a:pos x="35" y="4"/>
                </a:cxn>
                <a:cxn ang="0">
                  <a:pos x="51" y="4"/>
                </a:cxn>
                <a:cxn ang="0">
                  <a:pos x="68" y="17"/>
                </a:cxn>
                <a:cxn ang="0">
                  <a:pos x="66" y="19"/>
                </a:cxn>
                <a:cxn ang="0">
                  <a:pos x="63" y="24"/>
                </a:cxn>
                <a:cxn ang="0">
                  <a:pos x="62" y="28"/>
                </a:cxn>
                <a:cxn ang="0">
                  <a:pos x="62" y="30"/>
                </a:cxn>
                <a:cxn ang="0">
                  <a:pos x="60" y="31"/>
                </a:cxn>
                <a:cxn ang="0">
                  <a:pos x="59" y="33"/>
                </a:cxn>
                <a:cxn ang="0">
                  <a:pos x="57" y="35"/>
                </a:cxn>
                <a:cxn ang="0">
                  <a:pos x="53" y="39"/>
                </a:cxn>
                <a:cxn ang="0">
                  <a:pos x="50" y="41"/>
                </a:cxn>
                <a:cxn ang="0">
                  <a:pos x="49" y="43"/>
                </a:cxn>
                <a:cxn ang="0">
                  <a:pos x="46" y="44"/>
                </a:cxn>
                <a:cxn ang="0">
                  <a:pos x="46" y="45"/>
                </a:cxn>
                <a:cxn ang="0">
                  <a:pos x="45" y="47"/>
                </a:cxn>
                <a:cxn ang="0">
                  <a:pos x="43" y="48"/>
                </a:cxn>
                <a:cxn ang="0">
                  <a:pos x="43" y="48"/>
                </a:cxn>
                <a:cxn ang="0">
                  <a:pos x="43" y="49"/>
                </a:cxn>
                <a:cxn ang="0">
                  <a:pos x="44" y="50"/>
                </a:cxn>
                <a:cxn ang="0">
                  <a:pos x="42" y="51"/>
                </a:cxn>
                <a:cxn ang="0">
                  <a:pos x="41" y="52"/>
                </a:cxn>
              </a:cxnLst>
              <a:rect l="0" t="0" r="r" b="b"/>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8"/>
                  </a:lnTo>
                  <a:lnTo>
                    <a:pt x="3" y="7"/>
                  </a:lnTo>
                  <a:lnTo>
                    <a:pt x="7" y="5"/>
                  </a:lnTo>
                  <a:lnTo>
                    <a:pt x="8" y="5"/>
                  </a:lnTo>
                  <a:lnTo>
                    <a:pt x="8" y="5"/>
                  </a:lnTo>
                  <a:lnTo>
                    <a:pt x="12" y="3"/>
                  </a:lnTo>
                  <a:lnTo>
                    <a:pt x="12" y="2"/>
                  </a:lnTo>
                  <a:lnTo>
                    <a:pt x="13" y="2"/>
                  </a:lnTo>
                  <a:lnTo>
                    <a:pt x="31" y="0"/>
                  </a:lnTo>
                  <a:lnTo>
                    <a:pt x="31" y="1"/>
                  </a:lnTo>
                  <a:lnTo>
                    <a:pt x="31" y="2"/>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6" y="45"/>
                  </a:lnTo>
                  <a:lnTo>
                    <a:pt x="46" y="45"/>
                  </a:lnTo>
                  <a:lnTo>
                    <a:pt x="45" y="47"/>
                  </a:lnTo>
                  <a:lnTo>
                    <a:pt x="44" y="48"/>
                  </a:lnTo>
                  <a:lnTo>
                    <a:pt x="43" y="48"/>
                  </a:lnTo>
                  <a:lnTo>
                    <a:pt x="43" y="48"/>
                  </a:lnTo>
                  <a:lnTo>
                    <a:pt x="43" y="48"/>
                  </a:lnTo>
                  <a:lnTo>
                    <a:pt x="43" y="49"/>
                  </a:lnTo>
                  <a:lnTo>
                    <a:pt x="43" y="49"/>
                  </a:lnTo>
                  <a:lnTo>
                    <a:pt x="44" y="49"/>
                  </a:lnTo>
                  <a:lnTo>
                    <a:pt x="44" y="50"/>
                  </a:lnTo>
                  <a:lnTo>
                    <a:pt x="43" y="50"/>
                  </a:lnTo>
                  <a:lnTo>
                    <a:pt x="42" y="51"/>
                  </a:lnTo>
                  <a:lnTo>
                    <a:pt x="41" y="52"/>
                  </a:lnTo>
                  <a:lnTo>
                    <a:pt x="41" y="52"/>
                  </a:lnTo>
                  <a:lnTo>
                    <a:pt x="41" y="5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4" name="Freeform 140"/>
            <p:cNvSpPr>
              <a:spLocks/>
            </p:cNvSpPr>
            <p:nvPr/>
          </p:nvSpPr>
          <p:spPr bwMode="auto">
            <a:xfrm>
              <a:off x="4073" y="2384"/>
              <a:ext cx="375" cy="376"/>
            </a:xfrm>
            <a:custGeom>
              <a:avLst/>
              <a:gdLst/>
              <a:ahLst/>
              <a:cxnLst>
                <a:cxn ang="0">
                  <a:pos x="9" y="41"/>
                </a:cxn>
                <a:cxn ang="0">
                  <a:pos x="11" y="44"/>
                </a:cxn>
                <a:cxn ang="0">
                  <a:pos x="13" y="46"/>
                </a:cxn>
                <a:cxn ang="0">
                  <a:pos x="13" y="49"/>
                </a:cxn>
                <a:cxn ang="0">
                  <a:pos x="14" y="50"/>
                </a:cxn>
                <a:cxn ang="0">
                  <a:pos x="13" y="55"/>
                </a:cxn>
                <a:cxn ang="0">
                  <a:pos x="12" y="60"/>
                </a:cxn>
                <a:cxn ang="0">
                  <a:pos x="14" y="68"/>
                </a:cxn>
                <a:cxn ang="0">
                  <a:pos x="16" y="71"/>
                </a:cxn>
                <a:cxn ang="0">
                  <a:pos x="17" y="74"/>
                </a:cxn>
                <a:cxn ang="0">
                  <a:pos x="18" y="76"/>
                </a:cxn>
                <a:cxn ang="0">
                  <a:pos x="58" y="76"/>
                </a:cxn>
                <a:cxn ang="0">
                  <a:pos x="60" y="77"/>
                </a:cxn>
                <a:cxn ang="0">
                  <a:pos x="59" y="71"/>
                </a:cxn>
                <a:cxn ang="0">
                  <a:pos x="60" y="69"/>
                </a:cxn>
                <a:cxn ang="0">
                  <a:pos x="64" y="69"/>
                </a:cxn>
                <a:cxn ang="0">
                  <a:pos x="67" y="69"/>
                </a:cxn>
                <a:cxn ang="0">
                  <a:pos x="67" y="65"/>
                </a:cxn>
                <a:cxn ang="0">
                  <a:pos x="67" y="62"/>
                </a:cxn>
                <a:cxn ang="0">
                  <a:pos x="69" y="53"/>
                </a:cxn>
                <a:cxn ang="0">
                  <a:pos x="71" y="48"/>
                </a:cxn>
                <a:cxn ang="0">
                  <a:pos x="73" y="47"/>
                </a:cxn>
                <a:cxn ang="0">
                  <a:pos x="73" y="46"/>
                </a:cxn>
                <a:cxn ang="0">
                  <a:pos x="72" y="46"/>
                </a:cxn>
                <a:cxn ang="0">
                  <a:pos x="69" y="45"/>
                </a:cxn>
                <a:cxn ang="0">
                  <a:pos x="68" y="41"/>
                </a:cxn>
                <a:cxn ang="0">
                  <a:pos x="64" y="37"/>
                </a:cxn>
                <a:cxn ang="0">
                  <a:pos x="62" y="32"/>
                </a:cxn>
                <a:cxn ang="0">
                  <a:pos x="60" y="30"/>
                </a:cxn>
                <a:cxn ang="0">
                  <a:pos x="56" y="27"/>
                </a:cxn>
                <a:cxn ang="0">
                  <a:pos x="54" y="25"/>
                </a:cxn>
                <a:cxn ang="0">
                  <a:pos x="53" y="23"/>
                </a:cxn>
                <a:cxn ang="0">
                  <a:pos x="46" y="18"/>
                </a:cxn>
                <a:cxn ang="0">
                  <a:pos x="44" y="16"/>
                </a:cxn>
                <a:cxn ang="0">
                  <a:pos x="41" y="12"/>
                </a:cxn>
                <a:cxn ang="0">
                  <a:pos x="39" y="9"/>
                </a:cxn>
                <a:cxn ang="0">
                  <a:pos x="32" y="7"/>
                </a:cxn>
                <a:cxn ang="0">
                  <a:pos x="32" y="3"/>
                </a:cxn>
                <a:cxn ang="0">
                  <a:pos x="34" y="1"/>
                </a:cxn>
                <a:cxn ang="0">
                  <a:pos x="34" y="0"/>
                </a:cxn>
                <a:cxn ang="0">
                  <a:pos x="0" y="5"/>
                </a:cxn>
              </a:cxnLst>
              <a:rect l="0" t="0" r="r" b="b"/>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7"/>
                  </a:lnTo>
                  <a:lnTo>
                    <a:pt x="73" y="46"/>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1"/>
                  </a:lnTo>
                  <a:lnTo>
                    <a:pt x="34" y="0"/>
                  </a:lnTo>
                  <a:lnTo>
                    <a:pt x="13" y="3"/>
                  </a:lnTo>
                  <a:lnTo>
                    <a:pt x="0" y="5"/>
                  </a:lnTo>
                  <a:lnTo>
                    <a:pt x="0" y="5"/>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85" name="Freeform 141"/>
            <p:cNvSpPr>
              <a:spLocks/>
            </p:cNvSpPr>
            <p:nvPr/>
          </p:nvSpPr>
          <p:spPr bwMode="auto">
            <a:xfrm>
              <a:off x="4426" y="1916"/>
              <a:ext cx="318" cy="141"/>
            </a:xfrm>
            <a:custGeom>
              <a:avLst/>
              <a:gdLst/>
              <a:ahLst/>
              <a:cxnLst>
                <a:cxn ang="0">
                  <a:pos x="36" y="2"/>
                </a:cxn>
                <a:cxn ang="0">
                  <a:pos x="2" y="17"/>
                </a:cxn>
                <a:cxn ang="0">
                  <a:pos x="4" y="16"/>
                </a:cxn>
                <a:cxn ang="0">
                  <a:pos x="8" y="13"/>
                </a:cxn>
                <a:cxn ang="0">
                  <a:pos x="10" y="11"/>
                </a:cxn>
                <a:cxn ang="0">
                  <a:pos x="11" y="10"/>
                </a:cxn>
                <a:cxn ang="0">
                  <a:pos x="14" y="9"/>
                </a:cxn>
                <a:cxn ang="0">
                  <a:pos x="19" y="7"/>
                </a:cxn>
                <a:cxn ang="0">
                  <a:pos x="21" y="8"/>
                </a:cxn>
                <a:cxn ang="0">
                  <a:pos x="23" y="8"/>
                </a:cxn>
                <a:cxn ang="0">
                  <a:pos x="25" y="12"/>
                </a:cxn>
                <a:cxn ang="0">
                  <a:pos x="27" y="12"/>
                </a:cxn>
                <a:cxn ang="0">
                  <a:pos x="27" y="14"/>
                </a:cxn>
                <a:cxn ang="0">
                  <a:pos x="31" y="15"/>
                </a:cxn>
                <a:cxn ang="0">
                  <a:pos x="34" y="17"/>
                </a:cxn>
                <a:cxn ang="0">
                  <a:pos x="35" y="19"/>
                </a:cxn>
                <a:cxn ang="0">
                  <a:pos x="32" y="25"/>
                </a:cxn>
                <a:cxn ang="0">
                  <a:pos x="35" y="27"/>
                </a:cxn>
                <a:cxn ang="0">
                  <a:pos x="38" y="28"/>
                </a:cxn>
                <a:cxn ang="0">
                  <a:pos x="39" y="28"/>
                </a:cxn>
                <a:cxn ang="0">
                  <a:pos x="42" y="27"/>
                </a:cxn>
                <a:cxn ang="0">
                  <a:pos x="46" y="29"/>
                </a:cxn>
                <a:cxn ang="0">
                  <a:pos x="47" y="28"/>
                </a:cxn>
                <a:cxn ang="0">
                  <a:pos x="45" y="26"/>
                </a:cxn>
                <a:cxn ang="0">
                  <a:pos x="44" y="25"/>
                </a:cxn>
                <a:cxn ang="0">
                  <a:pos x="45" y="24"/>
                </a:cxn>
                <a:cxn ang="0">
                  <a:pos x="44" y="23"/>
                </a:cxn>
                <a:cxn ang="0">
                  <a:pos x="41" y="19"/>
                </a:cxn>
                <a:cxn ang="0">
                  <a:pos x="41" y="16"/>
                </a:cxn>
                <a:cxn ang="0">
                  <a:pos x="41" y="12"/>
                </a:cxn>
                <a:cxn ang="0">
                  <a:pos x="41" y="10"/>
                </a:cxn>
                <a:cxn ang="0">
                  <a:pos x="41" y="9"/>
                </a:cxn>
                <a:cxn ang="0">
                  <a:pos x="44" y="6"/>
                </a:cxn>
                <a:cxn ang="0">
                  <a:pos x="45" y="4"/>
                </a:cxn>
                <a:cxn ang="0">
                  <a:pos x="47" y="4"/>
                </a:cxn>
                <a:cxn ang="0">
                  <a:pos x="45" y="8"/>
                </a:cxn>
                <a:cxn ang="0">
                  <a:pos x="44" y="10"/>
                </a:cxn>
                <a:cxn ang="0">
                  <a:pos x="46" y="12"/>
                </a:cxn>
                <a:cxn ang="0">
                  <a:pos x="46" y="16"/>
                </a:cxn>
                <a:cxn ang="0">
                  <a:pos x="45" y="18"/>
                </a:cxn>
                <a:cxn ang="0">
                  <a:pos x="46" y="19"/>
                </a:cxn>
                <a:cxn ang="0">
                  <a:pos x="46" y="21"/>
                </a:cxn>
                <a:cxn ang="0">
                  <a:pos x="47" y="24"/>
                </a:cxn>
                <a:cxn ang="0">
                  <a:pos x="50" y="25"/>
                </a:cxn>
                <a:cxn ang="0">
                  <a:pos x="52" y="24"/>
                </a:cxn>
                <a:cxn ang="0">
                  <a:pos x="52" y="26"/>
                </a:cxn>
                <a:cxn ang="0">
                  <a:pos x="53" y="28"/>
                </a:cxn>
                <a:cxn ang="0">
                  <a:pos x="55" y="29"/>
                </a:cxn>
                <a:cxn ang="0">
                  <a:pos x="56" y="28"/>
                </a:cxn>
                <a:cxn ang="0">
                  <a:pos x="61" y="26"/>
                </a:cxn>
                <a:cxn ang="0">
                  <a:pos x="62" y="19"/>
                </a:cxn>
                <a:cxn ang="0">
                  <a:pos x="54" y="21"/>
                </a:cxn>
                <a:cxn ang="0">
                  <a:pos x="47" y="0"/>
                </a:cxn>
              </a:cxnLst>
              <a:rect l="0" t="0" r="r" b="b"/>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5" y="19"/>
                  </a:lnTo>
                  <a:lnTo>
                    <a:pt x="33" y="23"/>
                  </a:lnTo>
                  <a:lnTo>
                    <a:pt x="32" y="25"/>
                  </a:lnTo>
                  <a:lnTo>
                    <a:pt x="33" y="27"/>
                  </a:lnTo>
                  <a:lnTo>
                    <a:pt x="35" y="27"/>
                  </a:lnTo>
                  <a:lnTo>
                    <a:pt x="36" y="26"/>
                  </a:lnTo>
                  <a:lnTo>
                    <a:pt x="38" y="28"/>
                  </a:lnTo>
                  <a:lnTo>
                    <a:pt x="39" y="28"/>
                  </a:lnTo>
                  <a:lnTo>
                    <a:pt x="39" y="28"/>
                  </a:lnTo>
                  <a:lnTo>
                    <a:pt x="40" y="27"/>
                  </a:lnTo>
                  <a:lnTo>
                    <a:pt x="42" y="27"/>
                  </a:lnTo>
                  <a:lnTo>
                    <a:pt x="45" y="28"/>
                  </a:lnTo>
                  <a:lnTo>
                    <a:pt x="46" y="29"/>
                  </a:lnTo>
                  <a:lnTo>
                    <a:pt x="47" y="29"/>
                  </a:lnTo>
                  <a:lnTo>
                    <a:pt x="47" y="28"/>
                  </a:lnTo>
                  <a:lnTo>
                    <a:pt x="46" y="28"/>
                  </a:lnTo>
                  <a:lnTo>
                    <a:pt x="45" y="26"/>
                  </a:lnTo>
                  <a:lnTo>
                    <a:pt x="44" y="25"/>
                  </a:lnTo>
                  <a:lnTo>
                    <a:pt x="44" y="25"/>
                  </a:lnTo>
                  <a:lnTo>
                    <a:pt x="44" y="24"/>
                  </a:lnTo>
                  <a:lnTo>
                    <a:pt x="45" y="24"/>
                  </a:lnTo>
                  <a:lnTo>
                    <a:pt x="45" y="24"/>
                  </a:lnTo>
                  <a:lnTo>
                    <a:pt x="44" y="23"/>
                  </a:lnTo>
                  <a:lnTo>
                    <a:pt x="43" y="21"/>
                  </a:lnTo>
                  <a:lnTo>
                    <a:pt x="41" y="19"/>
                  </a:lnTo>
                  <a:lnTo>
                    <a:pt x="41" y="17"/>
                  </a:lnTo>
                  <a:lnTo>
                    <a:pt x="41" y="16"/>
                  </a:lnTo>
                  <a:lnTo>
                    <a:pt x="41" y="13"/>
                  </a:lnTo>
                  <a:lnTo>
                    <a:pt x="41" y="12"/>
                  </a:lnTo>
                  <a:lnTo>
                    <a:pt x="41" y="11"/>
                  </a:lnTo>
                  <a:lnTo>
                    <a:pt x="41" y="10"/>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3" y="28"/>
                  </a:lnTo>
                  <a:lnTo>
                    <a:pt x="54" y="29"/>
                  </a:lnTo>
                  <a:lnTo>
                    <a:pt x="55" y="29"/>
                  </a:lnTo>
                  <a:lnTo>
                    <a:pt x="55" y="29"/>
                  </a:lnTo>
                  <a:lnTo>
                    <a:pt x="56" y="28"/>
                  </a:lnTo>
                  <a:lnTo>
                    <a:pt x="61" y="27"/>
                  </a:lnTo>
                  <a:lnTo>
                    <a:pt x="61" y="26"/>
                  </a:lnTo>
                  <a:lnTo>
                    <a:pt x="61" y="25"/>
                  </a:lnTo>
                  <a:lnTo>
                    <a:pt x="62" y="19"/>
                  </a:lnTo>
                  <a:lnTo>
                    <a:pt x="62" y="19"/>
                  </a:lnTo>
                  <a:lnTo>
                    <a:pt x="54" y="21"/>
                  </a:lnTo>
                  <a:lnTo>
                    <a:pt x="47" y="0"/>
                  </a:lnTo>
                  <a:lnTo>
                    <a:pt x="47" y="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6" name="Freeform 142"/>
            <p:cNvSpPr>
              <a:spLocks/>
            </p:cNvSpPr>
            <p:nvPr/>
          </p:nvSpPr>
          <p:spPr bwMode="auto">
            <a:xfrm>
              <a:off x="4668" y="1901"/>
              <a:ext cx="76" cy="117"/>
            </a:xfrm>
            <a:custGeom>
              <a:avLst/>
              <a:gdLst/>
              <a:ahLst/>
              <a:cxnLst>
                <a:cxn ang="0">
                  <a:pos x="15" y="22"/>
                </a:cxn>
                <a:cxn ang="0">
                  <a:pos x="15" y="20"/>
                </a:cxn>
                <a:cxn ang="0">
                  <a:pos x="14" y="18"/>
                </a:cxn>
                <a:cxn ang="0">
                  <a:pos x="12" y="16"/>
                </a:cxn>
                <a:cxn ang="0">
                  <a:pos x="10" y="15"/>
                </a:cxn>
                <a:cxn ang="0">
                  <a:pos x="9" y="14"/>
                </a:cxn>
                <a:cxn ang="0">
                  <a:pos x="9" y="12"/>
                </a:cxn>
                <a:cxn ang="0">
                  <a:pos x="7" y="9"/>
                </a:cxn>
                <a:cxn ang="0">
                  <a:pos x="6" y="8"/>
                </a:cxn>
                <a:cxn ang="0">
                  <a:pos x="5" y="6"/>
                </a:cxn>
                <a:cxn ang="0">
                  <a:pos x="4" y="5"/>
                </a:cxn>
                <a:cxn ang="0">
                  <a:pos x="4" y="4"/>
                </a:cxn>
                <a:cxn ang="0">
                  <a:pos x="4" y="4"/>
                </a:cxn>
                <a:cxn ang="0">
                  <a:pos x="4" y="3"/>
                </a:cxn>
                <a:cxn ang="0">
                  <a:pos x="5" y="0"/>
                </a:cxn>
                <a:cxn ang="0">
                  <a:pos x="4" y="0"/>
                </a:cxn>
                <a:cxn ang="0">
                  <a:pos x="2" y="0"/>
                </a:cxn>
                <a:cxn ang="0">
                  <a:pos x="1" y="1"/>
                </a:cxn>
                <a:cxn ang="0">
                  <a:pos x="1" y="2"/>
                </a:cxn>
                <a:cxn ang="0">
                  <a:pos x="1" y="3"/>
                </a:cxn>
                <a:cxn ang="0">
                  <a:pos x="0" y="3"/>
                </a:cxn>
                <a:cxn ang="0">
                  <a:pos x="7" y="24"/>
                </a:cxn>
                <a:cxn ang="0">
                  <a:pos x="15" y="22"/>
                </a:cxn>
                <a:cxn ang="0">
                  <a:pos x="15" y="22"/>
                </a:cxn>
              </a:cxnLst>
              <a:rect l="0" t="0" r="r" b="b"/>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4"/>
                  </a:lnTo>
                  <a:lnTo>
                    <a:pt x="4" y="3"/>
                  </a:lnTo>
                  <a:lnTo>
                    <a:pt x="5" y="0"/>
                  </a:lnTo>
                  <a:lnTo>
                    <a:pt x="4" y="0"/>
                  </a:lnTo>
                  <a:lnTo>
                    <a:pt x="2" y="0"/>
                  </a:lnTo>
                  <a:lnTo>
                    <a:pt x="1" y="1"/>
                  </a:lnTo>
                  <a:lnTo>
                    <a:pt x="1" y="2"/>
                  </a:lnTo>
                  <a:lnTo>
                    <a:pt x="1" y="3"/>
                  </a:lnTo>
                  <a:lnTo>
                    <a:pt x="0" y="3"/>
                  </a:lnTo>
                  <a:lnTo>
                    <a:pt x="7" y="24"/>
                  </a:lnTo>
                  <a:lnTo>
                    <a:pt x="15" y="22"/>
                  </a:lnTo>
                  <a:lnTo>
                    <a:pt x="15" y="22"/>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7" name="Freeform 143"/>
            <p:cNvSpPr>
              <a:spLocks/>
            </p:cNvSpPr>
            <p:nvPr/>
          </p:nvSpPr>
          <p:spPr bwMode="auto">
            <a:xfrm>
              <a:off x="4688" y="1765"/>
              <a:ext cx="98" cy="205"/>
            </a:xfrm>
            <a:custGeom>
              <a:avLst/>
              <a:gdLst/>
              <a:ahLst/>
              <a:cxnLst>
                <a:cxn ang="0">
                  <a:pos x="0" y="31"/>
                </a:cxn>
                <a:cxn ang="0">
                  <a:pos x="0" y="32"/>
                </a:cxn>
                <a:cxn ang="0">
                  <a:pos x="2" y="34"/>
                </a:cxn>
                <a:cxn ang="0">
                  <a:pos x="6" y="37"/>
                </a:cxn>
                <a:cxn ang="0">
                  <a:pos x="9" y="38"/>
                </a:cxn>
                <a:cxn ang="0">
                  <a:pos x="10" y="40"/>
                </a:cxn>
                <a:cxn ang="0">
                  <a:pos x="11" y="42"/>
                </a:cxn>
                <a:cxn ang="0">
                  <a:pos x="13" y="39"/>
                </a:cxn>
                <a:cxn ang="0">
                  <a:pos x="14" y="35"/>
                </a:cxn>
                <a:cxn ang="0">
                  <a:pos x="17" y="30"/>
                </a:cxn>
                <a:cxn ang="0">
                  <a:pos x="19" y="26"/>
                </a:cxn>
                <a:cxn ang="0">
                  <a:pos x="18" y="19"/>
                </a:cxn>
                <a:cxn ang="0">
                  <a:pos x="17" y="13"/>
                </a:cxn>
                <a:cxn ang="0">
                  <a:pos x="14" y="14"/>
                </a:cxn>
                <a:cxn ang="0">
                  <a:pos x="13" y="14"/>
                </a:cxn>
                <a:cxn ang="0">
                  <a:pos x="12" y="14"/>
                </a:cxn>
                <a:cxn ang="0">
                  <a:pos x="13" y="11"/>
                </a:cxn>
                <a:cxn ang="0">
                  <a:pos x="14" y="11"/>
                </a:cxn>
                <a:cxn ang="0">
                  <a:pos x="15" y="8"/>
                </a:cxn>
                <a:cxn ang="0">
                  <a:pos x="16" y="6"/>
                </a:cxn>
                <a:cxn ang="0">
                  <a:pos x="4" y="0"/>
                </a:cxn>
                <a:cxn ang="0">
                  <a:pos x="3" y="2"/>
                </a:cxn>
                <a:cxn ang="0">
                  <a:pos x="2" y="6"/>
                </a:cxn>
                <a:cxn ang="0">
                  <a:pos x="0" y="8"/>
                </a:cxn>
                <a:cxn ang="0">
                  <a:pos x="1" y="9"/>
                </a:cxn>
                <a:cxn ang="0">
                  <a:pos x="1" y="11"/>
                </a:cxn>
                <a:cxn ang="0">
                  <a:pos x="1" y="15"/>
                </a:cxn>
                <a:cxn ang="0">
                  <a:pos x="3" y="17"/>
                </a:cxn>
                <a:cxn ang="0">
                  <a:pos x="5" y="18"/>
                </a:cxn>
                <a:cxn ang="0">
                  <a:pos x="7" y="19"/>
                </a:cxn>
                <a:cxn ang="0">
                  <a:pos x="9" y="21"/>
                </a:cxn>
                <a:cxn ang="0">
                  <a:pos x="4" y="24"/>
                </a:cxn>
                <a:cxn ang="0">
                  <a:pos x="1" y="28"/>
                </a:cxn>
              </a:cxnLst>
              <a:rect l="0" t="0" r="r" b="b"/>
              <a:pathLst>
                <a:path w="19" h="42">
                  <a:moveTo>
                    <a:pt x="1" y="28"/>
                  </a:moveTo>
                  <a:lnTo>
                    <a:pt x="0" y="31"/>
                  </a:lnTo>
                  <a:lnTo>
                    <a:pt x="0" y="32"/>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3" y="14"/>
                  </a:lnTo>
                  <a:lnTo>
                    <a:pt x="13" y="14"/>
                  </a:lnTo>
                  <a:lnTo>
                    <a:pt x="12" y="14"/>
                  </a:lnTo>
                  <a:lnTo>
                    <a:pt x="12" y="13"/>
                  </a:lnTo>
                  <a:lnTo>
                    <a:pt x="13" y="11"/>
                  </a:lnTo>
                  <a:lnTo>
                    <a:pt x="14"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lnTo>
                    <a:pt x="1" y="28"/>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88" name="Freeform 144"/>
            <p:cNvSpPr>
              <a:spLocks/>
            </p:cNvSpPr>
            <p:nvPr/>
          </p:nvSpPr>
          <p:spPr bwMode="auto">
            <a:xfrm>
              <a:off x="4775" y="1672"/>
              <a:ext cx="118" cy="107"/>
            </a:xfrm>
            <a:custGeom>
              <a:avLst/>
              <a:gdLst/>
              <a:ahLst/>
              <a:cxnLst>
                <a:cxn ang="0">
                  <a:pos x="0" y="4"/>
                </a:cxn>
                <a:cxn ang="0">
                  <a:pos x="8" y="2"/>
                </a:cxn>
                <a:cxn ang="0">
                  <a:pos x="8" y="3"/>
                </a:cxn>
                <a:cxn ang="0">
                  <a:pos x="9" y="3"/>
                </a:cxn>
                <a:cxn ang="0">
                  <a:pos x="9" y="3"/>
                </a:cxn>
                <a:cxn ang="0">
                  <a:pos x="20" y="0"/>
                </a:cxn>
                <a:cxn ang="0">
                  <a:pos x="23" y="9"/>
                </a:cxn>
                <a:cxn ang="0">
                  <a:pos x="23" y="10"/>
                </a:cxn>
                <a:cxn ang="0">
                  <a:pos x="22" y="10"/>
                </a:cxn>
                <a:cxn ang="0">
                  <a:pos x="23" y="11"/>
                </a:cxn>
                <a:cxn ang="0">
                  <a:pos x="23" y="11"/>
                </a:cxn>
                <a:cxn ang="0">
                  <a:pos x="21" y="12"/>
                </a:cxn>
                <a:cxn ang="0">
                  <a:pos x="17" y="13"/>
                </a:cxn>
                <a:cxn ang="0">
                  <a:pos x="16" y="13"/>
                </a:cxn>
                <a:cxn ang="0">
                  <a:pos x="16" y="13"/>
                </a:cxn>
                <a:cxn ang="0">
                  <a:pos x="16" y="14"/>
                </a:cxn>
                <a:cxn ang="0">
                  <a:pos x="16" y="14"/>
                </a:cxn>
                <a:cxn ang="0">
                  <a:pos x="13" y="15"/>
                </a:cxn>
                <a:cxn ang="0">
                  <a:pos x="10" y="16"/>
                </a:cxn>
                <a:cxn ang="0">
                  <a:pos x="10" y="16"/>
                </a:cxn>
                <a:cxn ang="0">
                  <a:pos x="8" y="18"/>
                </a:cxn>
                <a:cxn ang="0">
                  <a:pos x="3" y="21"/>
                </a:cxn>
                <a:cxn ang="0">
                  <a:pos x="2" y="22"/>
                </a:cxn>
                <a:cxn ang="0">
                  <a:pos x="0" y="21"/>
                </a:cxn>
                <a:cxn ang="0">
                  <a:pos x="2" y="19"/>
                </a:cxn>
                <a:cxn ang="0">
                  <a:pos x="2" y="18"/>
                </a:cxn>
                <a:cxn ang="0">
                  <a:pos x="2" y="17"/>
                </a:cxn>
                <a:cxn ang="0">
                  <a:pos x="0" y="4"/>
                </a:cxn>
                <a:cxn ang="0">
                  <a:pos x="0" y="4"/>
                </a:cxn>
              </a:cxnLst>
              <a:rect l="0" t="0" r="r" b="b"/>
              <a:pathLst>
                <a:path w="23" h="22">
                  <a:moveTo>
                    <a:pt x="0" y="4"/>
                  </a:moveTo>
                  <a:lnTo>
                    <a:pt x="8" y="2"/>
                  </a:lnTo>
                  <a:lnTo>
                    <a:pt x="8" y="3"/>
                  </a:lnTo>
                  <a:lnTo>
                    <a:pt x="9" y="3"/>
                  </a:lnTo>
                  <a:lnTo>
                    <a:pt x="9" y="3"/>
                  </a:lnTo>
                  <a:lnTo>
                    <a:pt x="20" y="0"/>
                  </a:lnTo>
                  <a:lnTo>
                    <a:pt x="23" y="9"/>
                  </a:lnTo>
                  <a:lnTo>
                    <a:pt x="23" y="10"/>
                  </a:lnTo>
                  <a:lnTo>
                    <a:pt x="22" y="10"/>
                  </a:lnTo>
                  <a:lnTo>
                    <a:pt x="23" y="11"/>
                  </a:lnTo>
                  <a:lnTo>
                    <a:pt x="23" y="11"/>
                  </a:lnTo>
                  <a:lnTo>
                    <a:pt x="21" y="12"/>
                  </a:lnTo>
                  <a:lnTo>
                    <a:pt x="17" y="13"/>
                  </a:lnTo>
                  <a:lnTo>
                    <a:pt x="16" y="13"/>
                  </a:lnTo>
                  <a:lnTo>
                    <a:pt x="16" y="13"/>
                  </a:lnTo>
                  <a:lnTo>
                    <a:pt x="16" y="14"/>
                  </a:lnTo>
                  <a:lnTo>
                    <a:pt x="16" y="14"/>
                  </a:lnTo>
                  <a:lnTo>
                    <a:pt x="13" y="15"/>
                  </a:lnTo>
                  <a:lnTo>
                    <a:pt x="10" y="16"/>
                  </a:lnTo>
                  <a:lnTo>
                    <a:pt x="10" y="16"/>
                  </a:lnTo>
                  <a:lnTo>
                    <a:pt x="8" y="18"/>
                  </a:lnTo>
                  <a:lnTo>
                    <a:pt x="3" y="21"/>
                  </a:lnTo>
                  <a:lnTo>
                    <a:pt x="2" y="22"/>
                  </a:lnTo>
                  <a:lnTo>
                    <a:pt x="0" y="21"/>
                  </a:lnTo>
                  <a:lnTo>
                    <a:pt x="2" y="19"/>
                  </a:lnTo>
                  <a:lnTo>
                    <a:pt x="2" y="18"/>
                  </a:lnTo>
                  <a:lnTo>
                    <a:pt x="2" y="17"/>
                  </a:lnTo>
                  <a:lnTo>
                    <a:pt x="0" y="4"/>
                  </a:lnTo>
                  <a:lnTo>
                    <a:pt x="0" y="4"/>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89" name="Freeform 145"/>
            <p:cNvSpPr>
              <a:spLocks/>
            </p:cNvSpPr>
            <p:nvPr/>
          </p:nvSpPr>
          <p:spPr bwMode="auto">
            <a:xfrm>
              <a:off x="4770" y="1589"/>
              <a:ext cx="232" cy="112"/>
            </a:xfrm>
            <a:custGeom>
              <a:avLst/>
              <a:gdLst/>
              <a:ahLst/>
              <a:cxnLst>
                <a:cxn ang="0">
                  <a:pos x="10" y="7"/>
                </a:cxn>
                <a:cxn ang="0">
                  <a:pos x="24" y="3"/>
                </a:cxn>
                <a:cxn ang="0">
                  <a:pos x="25" y="3"/>
                </a:cxn>
                <a:cxn ang="0">
                  <a:pos x="25" y="2"/>
                </a:cxn>
                <a:cxn ang="0">
                  <a:pos x="27" y="0"/>
                </a:cxn>
                <a:cxn ang="0">
                  <a:pos x="29" y="0"/>
                </a:cxn>
                <a:cxn ang="0">
                  <a:pos x="31" y="3"/>
                </a:cxn>
                <a:cxn ang="0">
                  <a:pos x="32" y="5"/>
                </a:cxn>
                <a:cxn ang="0">
                  <a:pos x="30" y="7"/>
                </a:cxn>
                <a:cxn ang="0">
                  <a:pos x="29" y="10"/>
                </a:cxn>
                <a:cxn ang="0">
                  <a:pos x="33" y="10"/>
                </a:cxn>
                <a:cxn ang="0">
                  <a:pos x="36" y="15"/>
                </a:cxn>
                <a:cxn ang="0">
                  <a:pos x="41" y="16"/>
                </a:cxn>
                <a:cxn ang="0">
                  <a:pos x="43" y="14"/>
                </a:cxn>
                <a:cxn ang="0">
                  <a:pos x="42" y="12"/>
                </a:cxn>
                <a:cxn ang="0">
                  <a:pos x="40" y="10"/>
                </a:cxn>
                <a:cxn ang="0">
                  <a:pos x="42" y="11"/>
                </a:cxn>
                <a:cxn ang="0">
                  <a:pos x="45" y="16"/>
                </a:cxn>
                <a:cxn ang="0">
                  <a:pos x="44" y="17"/>
                </a:cxn>
                <a:cxn ang="0">
                  <a:pos x="40" y="19"/>
                </a:cxn>
                <a:cxn ang="0">
                  <a:pos x="37" y="21"/>
                </a:cxn>
                <a:cxn ang="0">
                  <a:pos x="37" y="20"/>
                </a:cxn>
                <a:cxn ang="0">
                  <a:pos x="36" y="18"/>
                </a:cxn>
                <a:cxn ang="0">
                  <a:pos x="34" y="22"/>
                </a:cxn>
                <a:cxn ang="0">
                  <a:pos x="32" y="22"/>
                </a:cxn>
                <a:cxn ang="0">
                  <a:pos x="32" y="21"/>
                </a:cxn>
                <a:cxn ang="0">
                  <a:pos x="30" y="20"/>
                </a:cxn>
                <a:cxn ang="0">
                  <a:pos x="28" y="19"/>
                </a:cxn>
                <a:cxn ang="0">
                  <a:pos x="27" y="17"/>
                </a:cxn>
                <a:cxn ang="0">
                  <a:pos x="21" y="17"/>
                </a:cxn>
                <a:cxn ang="0">
                  <a:pos x="10" y="20"/>
                </a:cxn>
                <a:cxn ang="0">
                  <a:pos x="9" y="19"/>
                </a:cxn>
                <a:cxn ang="0">
                  <a:pos x="0" y="21"/>
                </a:cxn>
                <a:cxn ang="0">
                  <a:pos x="0" y="9"/>
                </a:cxn>
              </a:cxnLst>
              <a:rect l="0" t="0" r="r" b="b"/>
              <a:pathLst>
                <a:path w="45" h="23">
                  <a:moveTo>
                    <a:pt x="0" y="9"/>
                  </a:moveTo>
                  <a:lnTo>
                    <a:pt x="10" y="7"/>
                  </a:lnTo>
                  <a:lnTo>
                    <a:pt x="24" y="4"/>
                  </a:lnTo>
                  <a:lnTo>
                    <a:pt x="24" y="3"/>
                  </a:lnTo>
                  <a:lnTo>
                    <a:pt x="25" y="3"/>
                  </a:lnTo>
                  <a:lnTo>
                    <a:pt x="25"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20"/>
                  </a:lnTo>
                  <a:lnTo>
                    <a:pt x="37" y="18"/>
                  </a:lnTo>
                  <a:lnTo>
                    <a:pt x="36" y="18"/>
                  </a:lnTo>
                  <a:lnTo>
                    <a:pt x="35" y="20"/>
                  </a:lnTo>
                  <a:lnTo>
                    <a:pt x="34" y="22"/>
                  </a:lnTo>
                  <a:lnTo>
                    <a:pt x="33" y="23"/>
                  </a:lnTo>
                  <a:lnTo>
                    <a:pt x="32" y="22"/>
                  </a:lnTo>
                  <a:lnTo>
                    <a:pt x="32" y="21"/>
                  </a:lnTo>
                  <a:lnTo>
                    <a:pt x="32" y="21"/>
                  </a:lnTo>
                  <a:lnTo>
                    <a:pt x="31" y="21"/>
                  </a:lnTo>
                  <a:lnTo>
                    <a:pt x="30" y="20"/>
                  </a:lnTo>
                  <a:lnTo>
                    <a:pt x="30" y="20"/>
                  </a:lnTo>
                  <a:lnTo>
                    <a:pt x="28" y="19"/>
                  </a:lnTo>
                  <a:lnTo>
                    <a:pt x="27" y="17"/>
                  </a:lnTo>
                  <a:lnTo>
                    <a:pt x="27" y="17"/>
                  </a:lnTo>
                  <a:lnTo>
                    <a:pt x="26" y="15"/>
                  </a:lnTo>
                  <a:lnTo>
                    <a:pt x="21" y="17"/>
                  </a:lnTo>
                  <a:lnTo>
                    <a:pt x="10" y="20"/>
                  </a:lnTo>
                  <a:lnTo>
                    <a:pt x="10" y="20"/>
                  </a:lnTo>
                  <a:lnTo>
                    <a:pt x="9" y="20"/>
                  </a:lnTo>
                  <a:lnTo>
                    <a:pt x="9" y="19"/>
                  </a:lnTo>
                  <a:lnTo>
                    <a:pt x="1" y="21"/>
                  </a:lnTo>
                  <a:lnTo>
                    <a:pt x="0" y="21"/>
                  </a:lnTo>
                  <a:lnTo>
                    <a:pt x="0" y="9"/>
                  </a:lnTo>
                  <a:lnTo>
                    <a:pt x="0" y="9"/>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90" name="Freeform 146"/>
            <p:cNvSpPr>
              <a:spLocks/>
            </p:cNvSpPr>
            <p:nvPr/>
          </p:nvSpPr>
          <p:spPr bwMode="auto">
            <a:xfrm>
              <a:off x="4878" y="1662"/>
              <a:ext cx="61" cy="64"/>
            </a:xfrm>
            <a:custGeom>
              <a:avLst/>
              <a:gdLst/>
              <a:ahLst/>
              <a:cxnLst>
                <a:cxn ang="0">
                  <a:pos x="0" y="2"/>
                </a:cxn>
                <a:cxn ang="0">
                  <a:pos x="3" y="11"/>
                </a:cxn>
                <a:cxn ang="0">
                  <a:pos x="3" y="12"/>
                </a:cxn>
                <a:cxn ang="0">
                  <a:pos x="2" y="12"/>
                </a:cxn>
                <a:cxn ang="0">
                  <a:pos x="3" y="13"/>
                </a:cxn>
                <a:cxn ang="0">
                  <a:pos x="3" y="13"/>
                </a:cxn>
                <a:cxn ang="0">
                  <a:pos x="3" y="13"/>
                </a:cxn>
                <a:cxn ang="0">
                  <a:pos x="6" y="12"/>
                </a:cxn>
                <a:cxn ang="0">
                  <a:pos x="7" y="11"/>
                </a:cxn>
                <a:cxn ang="0">
                  <a:pos x="7" y="10"/>
                </a:cxn>
                <a:cxn ang="0">
                  <a:pos x="7" y="9"/>
                </a:cxn>
                <a:cxn ang="0">
                  <a:pos x="7" y="7"/>
                </a:cxn>
                <a:cxn ang="0">
                  <a:pos x="8" y="6"/>
                </a:cxn>
                <a:cxn ang="0">
                  <a:pos x="8" y="7"/>
                </a:cxn>
                <a:cxn ang="0">
                  <a:pos x="8" y="8"/>
                </a:cxn>
                <a:cxn ang="0">
                  <a:pos x="8" y="10"/>
                </a:cxn>
                <a:cxn ang="0">
                  <a:pos x="9" y="10"/>
                </a:cxn>
                <a:cxn ang="0">
                  <a:pos x="9" y="10"/>
                </a:cxn>
                <a:cxn ang="0">
                  <a:pos x="9" y="9"/>
                </a:cxn>
                <a:cxn ang="0">
                  <a:pos x="10" y="9"/>
                </a:cxn>
                <a:cxn ang="0">
                  <a:pos x="11" y="8"/>
                </a:cxn>
                <a:cxn ang="0">
                  <a:pos x="12" y="8"/>
                </a:cxn>
                <a:cxn ang="0">
                  <a:pos x="12" y="8"/>
                </a:cxn>
                <a:cxn ang="0">
                  <a:pos x="11" y="7"/>
                </a:cxn>
                <a:cxn ang="0">
                  <a:pos x="11" y="6"/>
                </a:cxn>
                <a:cxn ang="0">
                  <a:pos x="11" y="6"/>
                </a:cxn>
                <a:cxn ang="0">
                  <a:pos x="10" y="6"/>
                </a:cxn>
                <a:cxn ang="0">
                  <a:pos x="9" y="5"/>
                </a:cxn>
                <a:cxn ang="0">
                  <a:pos x="9" y="5"/>
                </a:cxn>
                <a:cxn ang="0">
                  <a:pos x="7" y="4"/>
                </a:cxn>
                <a:cxn ang="0">
                  <a:pos x="6" y="2"/>
                </a:cxn>
                <a:cxn ang="0">
                  <a:pos x="6" y="2"/>
                </a:cxn>
                <a:cxn ang="0">
                  <a:pos x="5" y="0"/>
                </a:cxn>
                <a:cxn ang="0">
                  <a:pos x="0" y="2"/>
                </a:cxn>
                <a:cxn ang="0">
                  <a:pos x="0" y="2"/>
                </a:cxn>
              </a:cxnLst>
              <a:rect l="0" t="0" r="r" b="b"/>
              <a:pathLst>
                <a:path w="12" h="13">
                  <a:moveTo>
                    <a:pt x="0" y="2"/>
                  </a:moveTo>
                  <a:lnTo>
                    <a:pt x="3" y="11"/>
                  </a:lnTo>
                  <a:lnTo>
                    <a:pt x="3" y="12"/>
                  </a:lnTo>
                  <a:lnTo>
                    <a:pt x="2" y="12"/>
                  </a:lnTo>
                  <a:lnTo>
                    <a:pt x="3" y="13"/>
                  </a:lnTo>
                  <a:lnTo>
                    <a:pt x="3" y="13"/>
                  </a:lnTo>
                  <a:lnTo>
                    <a:pt x="3" y="13"/>
                  </a:lnTo>
                  <a:lnTo>
                    <a:pt x="6" y="12"/>
                  </a:lnTo>
                  <a:lnTo>
                    <a:pt x="7" y="11"/>
                  </a:lnTo>
                  <a:lnTo>
                    <a:pt x="7" y="10"/>
                  </a:lnTo>
                  <a:lnTo>
                    <a:pt x="7" y="9"/>
                  </a:lnTo>
                  <a:lnTo>
                    <a:pt x="7" y="7"/>
                  </a:lnTo>
                  <a:lnTo>
                    <a:pt x="8" y="6"/>
                  </a:lnTo>
                  <a:lnTo>
                    <a:pt x="8" y="7"/>
                  </a:lnTo>
                  <a:lnTo>
                    <a:pt x="8" y="8"/>
                  </a:lnTo>
                  <a:lnTo>
                    <a:pt x="8" y="10"/>
                  </a:lnTo>
                  <a:lnTo>
                    <a:pt x="9" y="10"/>
                  </a:lnTo>
                  <a:lnTo>
                    <a:pt x="9" y="10"/>
                  </a:lnTo>
                  <a:lnTo>
                    <a:pt x="9" y="9"/>
                  </a:lnTo>
                  <a:lnTo>
                    <a:pt x="10" y="9"/>
                  </a:lnTo>
                  <a:lnTo>
                    <a:pt x="11" y="8"/>
                  </a:lnTo>
                  <a:lnTo>
                    <a:pt x="12" y="8"/>
                  </a:lnTo>
                  <a:lnTo>
                    <a:pt x="12" y="8"/>
                  </a:lnTo>
                  <a:lnTo>
                    <a:pt x="11" y="7"/>
                  </a:lnTo>
                  <a:lnTo>
                    <a:pt x="11" y="6"/>
                  </a:lnTo>
                  <a:lnTo>
                    <a:pt x="11" y="6"/>
                  </a:lnTo>
                  <a:lnTo>
                    <a:pt x="10" y="6"/>
                  </a:lnTo>
                  <a:lnTo>
                    <a:pt x="9" y="5"/>
                  </a:lnTo>
                  <a:lnTo>
                    <a:pt x="9" y="5"/>
                  </a:lnTo>
                  <a:lnTo>
                    <a:pt x="7" y="4"/>
                  </a:lnTo>
                  <a:lnTo>
                    <a:pt x="6" y="2"/>
                  </a:lnTo>
                  <a:lnTo>
                    <a:pt x="6" y="2"/>
                  </a:lnTo>
                  <a:lnTo>
                    <a:pt x="5" y="0"/>
                  </a:lnTo>
                  <a:lnTo>
                    <a:pt x="0" y="2"/>
                  </a:lnTo>
                  <a:lnTo>
                    <a:pt x="0" y="2"/>
                  </a:lnTo>
                  <a:close/>
                </a:path>
              </a:pathLst>
            </a:custGeom>
            <a:solidFill>
              <a:srgbClr val="AAC8F5"/>
            </a:solidFill>
            <a:ln w="12700" cmpd="sng">
              <a:solidFill>
                <a:schemeClr val="tx1"/>
              </a:solidFill>
              <a:prstDash val="solid"/>
              <a:round/>
              <a:headEnd/>
              <a:tailEnd/>
            </a:ln>
          </p:spPr>
          <p:txBody>
            <a:bodyPr/>
            <a:lstStyle/>
            <a:p>
              <a:endParaRPr lang="ar-SA"/>
            </a:p>
          </p:txBody>
        </p:sp>
        <p:sp>
          <p:nvSpPr>
            <p:cNvPr id="364691" name="Freeform 147"/>
            <p:cNvSpPr>
              <a:spLocks/>
            </p:cNvSpPr>
            <p:nvPr/>
          </p:nvSpPr>
          <p:spPr bwMode="auto">
            <a:xfrm>
              <a:off x="4811" y="1394"/>
              <a:ext cx="108" cy="229"/>
            </a:xfrm>
            <a:custGeom>
              <a:avLst/>
              <a:gdLst/>
              <a:ahLst/>
              <a:cxnLst>
                <a:cxn ang="0">
                  <a:pos x="21" y="40"/>
                </a:cxn>
                <a:cxn ang="0">
                  <a:pos x="20" y="40"/>
                </a:cxn>
                <a:cxn ang="0">
                  <a:pos x="19" y="40"/>
                </a:cxn>
                <a:cxn ang="0">
                  <a:pos x="18" y="42"/>
                </a:cxn>
                <a:cxn ang="0">
                  <a:pos x="17" y="42"/>
                </a:cxn>
                <a:cxn ang="0">
                  <a:pos x="17" y="43"/>
                </a:cxn>
                <a:cxn ang="0">
                  <a:pos x="17" y="43"/>
                </a:cxn>
                <a:cxn ang="0">
                  <a:pos x="17" y="43"/>
                </a:cxn>
                <a:cxn ang="0">
                  <a:pos x="16" y="43"/>
                </a:cxn>
                <a:cxn ang="0">
                  <a:pos x="16" y="44"/>
                </a:cxn>
                <a:cxn ang="0">
                  <a:pos x="2" y="47"/>
                </a:cxn>
                <a:cxn ang="0">
                  <a:pos x="1" y="46"/>
                </a:cxn>
                <a:cxn ang="0">
                  <a:pos x="0" y="45"/>
                </a:cxn>
                <a:cxn ang="0">
                  <a:pos x="0" y="44"/>
                </a:cxn>
                <a:cxn ang="0">
                  <a:pos x="1" y="43"/>
                </a:cxn>
                <a:cxn ang="0">
                  <a:pos x="0" y="41"/>
                </a:cxn>
                <a:cxn ang="0">
                  <a:pos x="0" y="34"/>
                </a:cxn>
                <a:cxn ang="0">
                  <a:pos x="0" y="32"/>
                </a:cxn>
                <a:cxn ang="0">
                  <a:pos x="1" y="28"/>
                </a:cxn>
                <a:cxn ang="0">
                  <a:pos x="1" y="26"/>
                </a:cxn>
                <a:cxn ang="0">
                  <a:pos x="1" y="24"/>
                </a:cxn>
                <a:cxn ang="0">
                  <a:pos x="1" y="22"/>
                </a:cxn>
                <a:cxn ang="0">
                  <a:pos x="1" y="21"/>
                </a:cxn>
                <a:cxn ang="0">
                  <a:pos x="1" y="20"/>
                </a:cxn>
                <a:cxn ang="0">
                  <a:pos x="4" y="18"/>
                </a:cxn>
                <a:cxn ang="0">
                  <a:pos x="5" y="14"/>
                </a:cxn>
                <a:cxn ang="0">
                  <a:pos x="4" y="12"/>
                </a:cxn>
                <a:cxn ang="0">
                  <a:pos x="4" y="10"/>
                </a:cxn>
                <a:cxn ang="0">
                  <a:pos x="4" y="10"/>
                </a:cxn>
                <a:cxn ang="0">
                  <a:pos x="4" y="9"/>
                </a:cxn>
                <a:cxn ang="0">
                  <a:pos x="3" y="7"/>
                </a:cxn>
                <a:cxn ang="0">
                  <a:pos x="4" y="4"/>
                </a:cxn>
                <a:cxn ang="0">
                  <a:pos x="3" y="3"/>
                </a:cxn>
                <a:cxn ang="0">
                  <a:pos x="3" y="2"/>
                </a:cxn>
                <a:cxn ang="0">
                  <a:pos x="4" y="2"/>
                </a:cxn>
                <a:cxn ang="0">
                  <a:pos x="5" y="1"/>
                </a:cxn>
                <a:cxn ang="0">
                  <a:pos x="6" y="1"/>
                </a:cxn>
                <a:cxn ang="0">
                  <a:pos x="6" y="1"/>
                </a:cxn>
                <a:cxn ang="0">
                  <a:pos x="7" y="0"/>
                </a:cxn>
                <a:cxn ang="0">
                  <a:pos x="17" y="29"/>
                </a:cxn>
                <a:cxn ang="0">
                  <a:pos x="17" y="30"/>
                </a:cxn>
                <a:cxn ang="0">
                  <a:pos x="17" y="31"/>
                </a:cxn>
                <a:cxn ang="0">
                  <a:pos x="17" y="31"/>
                </a:cxn>
                <a:cxn ang="0">
                  <a:pos x="19" y="33"/>
                </a:cxn>
                <a:cxn ang="0">
                  <a:pos x="20" y="33"/>
                </a:cxn>
                <a:cxn ang="0">
                  <a:pos x="20" y="34"/>
                </a:cxn>
                <a:cxn ang="0">
                  <a:pos x="20" y="35"/>
                </a:cxn>
                <a:cxn ang="0">
                  <a:pos x="21" y="37"/>
                </a:cxn>
                <a:cxn ang="0">
                  <a:pos x="21" y="38"/>
                </a:cxn>
                <a:cxn ang="0">
                  <a:pos x="21" y="39"/>
                </a:cxn>
                <a:cxn ang="0">
                  <a:pos x="21" y="40"/>
                </a:cxn>
                <a:cxn ang="0">
                  <a:pos x="21" y="40"/>
                </a:cxn>
              </a:cxnLst>
              <a:rect l="0" t="0" r="r" b="b"/>
              <a:pathLst>
                <a:path w="21" h="47">
                  <a:moveTo>
                    <a:pt x="21" y="40"/>
                  </a:moveTo>
                  <a:lnTo>
                    <a:pt x="20" y="40"/>
                  </a:lnTo>
                  <a:lnTo>
                    <a:pt x="19" y="40"/>
                  </a:lnTo>
                  <a:lnTo>
                    <a:pt x="18" y="42"/>
                  </a:lnTo>
                  <a:lnTo>
                    <a:pt x="17" y="42"/>
                  </a:lnTo>
                  <a:lnTo>
                    <a:pt x="17" y="43"/>
                  </a:lnTo>
                  <a:lnTo>
                    <a:pt x="17" y="43"/>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10"/>
                  </a:lnTo>
                  <a:lnTo>
                    <a:pt x="4" y="9"/>
                  </a:lnTo>
                  <a:lnTo>
                    <a:pt x="3" y="7"/>
                  </a:lnTo>
                  <a:lnTo>
                    <a:pt x="4" y="4"/>
                  </a:lnTo>
                  <a:lnTo>
                    <a:pt x="3" y="3"/>
                  </a:lnTo>
                  <a:lnTo>
                    <a:pt x="3" y="2"/>
                  </a:lnTo>
                  <a:lnTo>
                    <a:pt x="4" y="2"/>
                  </a:lnTo>
                  <a:lnTo>
                    <a:pt x="5" y="1"/>
                  </a:lnTo>
                  <a:lnTo>
                    <a:pt x="6" y="1"/>
                  </a:lnTo>
                  <a:lnTo>
                    <a:pt x="6" y="1"/>
                  </a:lnTo>
                  <a:lnTo>
                    <a:pt x="7" y="0"/>
                  </a:lnTo>
                  <a:lnTo>
                    <a:pt x="17" y="29"/>
                  </a:lnTo>
                  <a:lnTo>
                    <a:pt x="17" y="30"/>
                  </a:lnTo>
                  <a:lnTo>
                    <a:pt x="17" y="31"/>
                  </a:lnTo>
                  <a:lnTo>
                    <a:pt x="17" y="31"/>
                  </a:lnTo>
                  <a:lnTo>
                    <a:pt x="19" y="33"/>
                  </a:lnTo>
                  <a:lnTo>
                    <a:pt x="20" y="33"/>
                  </a:lnTo>
                  <a:lnTo>
                    <a:pt x="20" y="34"/>
                  </a:lnTo>
                  <a:lnTo>
                    <a:pt x="20" y="35"/>
                  </a:lnTo>
                  <a:lnTo>
                    <a:pt x="21" y="37"/>
                  </a:lnTo>
                  <a:lnTo>
                    <a:pt x="21" y="38"/>
                  </a:lnTo>
                  <a:lnTo>
                    <a:pt x="21" y="39"/>
                  </a:lnTo>
                  <a:lnTo>
                    <a:pt x="21" y="40"/>
                  </a:lnTo>
                  <a:lnTo>
                    <a:pt x="21" y="40"/>
                  </a:lnTo>
                  <a:close/>
                </a:path>
              </a:pathLst>
            </a:custGeom>
            <a:solidFill>
              <a:srgbClr val="6987EB"/>
            </a:solidFill>
            <a:ln w="12700" cmpd="sng">
              <a:solidFill>
                <a:schemeClr val="tx1"/>
              </a:solidFill>
              <a:prstDash val="solid"/>
              <a:round/>
              <a:headEnd/>
              <a:tailEnd/>
            </a:ln>
          </p:spPr>
          <p:txBody>
            <a:bodyPr/>
            <a:lstStyle/>
            <a:p>
              <a:endParaRPr lang="ar-SA"/>
            </a:p>
          </p:txBody>
        </p:sp>
        <p:sp>
          <p:nvSpPr>
            <p:cNvPr id="364692" name="Freeform 148"/>
            <p:cNvSpPr>
              <a:spLocks/>
            </p:cNvSpPr>
            <p:nvPr/>
          </p:nvSpPr>
          <p:spPr bwMode="auto">
            <a:xfrm>
              <a:off x="4847" y="1189"/>
              <a:ext cx="251" cy="385"/>
            </a:xfrm>
            <a:custGeom>
              <a:avLst/>
              <a:gdLst/>
              <a:ahLst/>
              <a:cxnLst>
                <a:cxn ang="0">
                  <a:pos x="10" y="71"/>
                </a:cxn>
                <a:cxn ang="0">
                  <a:pos x="10" y="73"/>
                </a:cxn>
                <a:cxn ang="0">
                  <a:pos x="12" y="75"/>
                </a:cxn>
                <a:cxn ang="0">
                  <a:pos x="13" y="76"/>
                </a:cxn>
                <a:cxn ang="0">
                  <a:pos x="14" y="79"/>
                </a:cxn>
                <a:cxn ang="0">
                  <a:pos x="15" y="77"/>
                </a:cxn>
                <a:cxn ang="0">
                  <a:pos x="16" y="73"/>
                </a:cxn>
                <a:cxn ang="0">
                  <a:pos x="18" y="68"/>
                </a:cxn>
                <a:cxn ang="0">
                  <a:pos x="18" y="67"/>
                </a:cxn>
                <a:cxn ang="0">
                  <a:pos x="20" y="63"/>
                </a:cxn>
                <a:cxn ang="0">
                  <a:pos x="21" y="64"/>
                </a:cxn>
                <a:cxn ang="0">
                  <a:pos x="22" y="64"/>
                </a:cxn>
                <a:cxn ang="0">
                  <a:pos x="22" y="62"/>
                </a:cxn>
                <a:cxn ang="0">
                  <a:pos x="26" y="61"/>
                </a:cxn>
                <a:cxn ang="0">
                  <a:pos x="26" y="59"/>
                </a:cxn>
                <a:cxn ang="0">
                  <a:pos x="28" y="58"/>
                </a:cxn>
                <a:cxn ang="0">
                  <a:pos x="29" y="56"/>
                </a:cxn>
                <a:cxn ang="0">
                  <a:pos x="31" y="52"/>
                </a:cxn>
                <a:cxn ang="0">
                  <a:pos x="31" y="51"/>
                </a:cxn>
                <a:cxn ang="0">
                  <a:pos x="34" y="51"/>
                </a:cxn>
                <a:cxn ang="0">
                  <a:pos x="35" y="49"/>
                </a:cxn>
                <a:cxn ang="0">
                  <a:pos x="37" y="47"/>
                </a:cxn>
                <a:cxn ang="0">
                  <a:pos x="40" y="48"/>
                </a:cxn>
                <a:cxn ang="0">
                  <a:pos x="43" y="44"/>
                </a:cxn>
                <a:cxn ang="0">
                  <a:pos x="46" y="41"/>
                </a:cxn>
                <a:cxn ang="0">
                  <a:pos x="48" y="40"/>
                </a:cxn>
                <a:cxn ang="0">
                  <a:pos x="49" y="38"/>
                </a:cxn>
                <a:cxn ang="0">
                  <a:pos x="48" y="37"/>
                </a:cxn>
                <a:cxn ang="0">
                  <a:pos x="47" y="36"/>
                </a:cxn>
                <a:cxn ang="0">
                  <a:pos x="48" y="35"/>
                </a:cxn>
                <a:cxn ang="0">
                  <a:pos x="47" y="32"/>
                </a:cxn>
                <a:cxn ang="0">
                  <a:pos x="45" y="31"/>
                </a:cxn>
                <a:cxn ang="0">
                  <a:pos x="43" y="32"/>
                </a:cxn>
                <a:cxn ang="0">
                  <a:pos x="41" y="28"/>
                </a:cxn>
                <a:cxn ang="0">
                  <a:pos x="41" y="26"/>
                </a:cxn>
                <a:cxn ang="0">
                  <a:pos x="40" y="26"/>
                </a:cxn>
                <a:cxn ang="0">
                  <a:pos x="38" y="26"/>
                </a:cxn>
                <a:cxn ang="0">
                  <a:pos x="36" y="25"/>
                </a:cxn>
                <a:cxn ang="0">
                  <a:pos x="35" y="22"/>
                </a:cxn>
                <a:cxn ang="0">
                  <a:pos x="24" y="0"/>
                </a:cxn>
                <a:cxn ang="0">
                  <a:pos x="22" y="0"/>
                </a:cxn>
                <a:cxn ang="0">
                  <a:pos x="21" y="2"/>
                </a:cxn>
                <a:cxn ang="0">
                  <a:pos x="18" y="2"/>
                </a:cxn>
                <a:cxn ang="0">
                  <a:pos x="15" y="5"/>
                </a:cxn>
                <a:cxn ang="0">
                  <a:pos x="14" y="2"/>
                </a:cxn>
                <a:cxn ang="0">
                  <a:pos x="13" y="1"/>
                </a:cxn>
                <a:cxn ang="0">
                  <a:pos x="6" y="16"/>
                </a:cxn>
                <a:cxn ang="0">
                  <a:pos x="7" y="19"/>
                </a:cxn>
                <a:cxn ang="0">
                  <a:pos x="7" y="22"/>
                </a:cxn>
                <a:cxn ang="0">
                  <a:pos x="5" y="24"/>
                </a:cxn>
                <a:cxn ang="0">
                  <a:pos x="6" y="32"/>
                </a:cxn>
                <a:cxn ang="0">
                  <a:pos x="4" y="36"/>
                </a:cxn>
                <a:cxn ang="0">
                  <a:pos x="4" y="39"/>
                </a:cxn>
                <a:cxn ang="0">
                  <a:pos x="3" y="40"/>
                </a:cxn>
                <a:cxn ang="0">
                  <a:pos x="3" y="42"/>
                </a:cxn>
                <a:cxn ang="0">
                  <a:pos x="1" y="41"/>
                </a:cxn>
                <a:cxn ang="0">
                  <a:pos x="0" y="42"/>
                </a:cxn>
              </a:cxnLst>
              <a:rect l="0" t="0" r="r" b="b"/>
              <a:pathLst>
                <a:path w="49" h="79">
                  <a:moveTo>
                    <a:pt x="0" y="42"/>
                  </a:moveTo>
                  <a:lnTo>
                    <a:pt x="10" y="71"/>
                  </a:lnTo>
                  <a:lnTo>
                    <a:pt x="10" y="72"/>
                  </a:lnTo>
                  <a:lnTo>
                    <a:pt x="10" y="73"/>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8" y="37"/>
                  </a:lnTo>
                  <a:lnTo>
                    <a:pt x="47" y="36"/>
                  </a:lnTo>
                  <a:lnTo>
                    <a:pt x="48" y="35"/>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1" y="26"/>
                  </a:lnTo>
                  <a:lnTo>
                    <a:pt x="40"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lnTo>
                    <a:pt x="0" y="42"/>
                  </a:lnTo>
                  <a:close/>
                </a:path>
              </a:pathLst>
            </a:custGeom>
            <a:solidFill>
              <a:srgbClr val="6987EB"/>
            </a:solidFill>
            <a:ln w="12700" cmpd="sng">
              <a:solidFill>
                <a:schemeClr val="tx1"/>
              </a:solidFill>
              <a:prstDash val="solid"/>
              <a:round/>
              <a:headEnd/>
              <a:tailEnd/>
            </a:ln>
          </p:spPr>
          <p:txBody>
            <a:bodyPr/>
            <a:lstStyle/>
            <a:p>
              <a:endParaRPr lang="ar-SA"/>
            </a:p>
          </p:txBody>
        </p:sp>
        <p:grpSp>
          <p:nvGrpSpPr>
            <p:cNvPr id="10" name="Group 149"/>
            <p:cNvGrpSpPr>
              <a:grpSpLocks/>
            </p:cNvGrpSpPr>
            <p:nvPr/>
          </p:nvGrpSpPr>
          <p:grpSpPr bwMode="auto">
            <a:xfrm>
              <a:off x="2038" y="2920"/>
              <a:ext cx="609" cy="371"/>
              <a:chOff x="1991" y="3321"/>
              <a:chExt cx="361" cy="231"/>
            </a:xfrm>
          </p:grpSpPr>
          <p:sp>
            <p:nvSpPr>
              <p:cNvPr id="364694" name="Freeform 150"/>
              <p:cNvSpPr>
                <a:spLocks/>
              </p:cNvSpPr>
              <p:nvPr/>
            </p:nvSpPr>
            <p:spPr bwMode="auto">
              <a:xfrm>
                <a:off x="2274" y="3459"/>
                <a:ext cx="78" cy="93"/>
              </a:xfrm>
              <a:custGeom>
                <a:avLst/>
                <a:gdLst/>
                <a:ahLst/>
                <a:cxnLst>
                  <a:cxn ang="0">
                    <a:pos x="0" y="7"/>
                  </a:cxn>
                  <a:cxn ang="0">
                    <a:pos x="1" y="13"/>
                  </a:cxn>
                  <a:cxn ang="0">
                    <a:pos x="1" y="16"/>
                  </a:cxn>
                  <a:cxn ang="0">
                    <a:pos x="6" y="19"/>
                  </a:cxn>
                  <a:cxn ang="0">
                    <a:pos x="8" y="16"/>
                  </a:cxn>
                  <a:cxn ang="0">
                    <a:pos x="16" y="11"/>
                  </a:cxn>
                  <a:cxn ang="0">
                    <a:pos x="13" y="5"/>
                  </a:cxn>
                  <a:cxn ang="0">
                    <a:pos x="3" y="0"/>
                  </a:cxn>
                  <a:cxn ang="0">
                    <a:pos x="3" y="5"/>
                  </a:cxn>
                  <a:cxn ang="0">
                    <a:pos x="0" y="7"/>
                  </a:cxn>
                  <a:cxn ang="0">
                    <a:pos x="0" y="7"/>
                  </a:cxn>
                </a:cxnLst>
                <a:rect l="0" t="0" r="r" b="b"/>
                <a:pathLst>
                  <a:path w="16" h="19">
                    <a:moveTo>
                      <a:pt x="0" y="7"/>
                    </a:moveTo>
                    <a:lnTo>
                      <a:pt x="1" y="13"/>
                    </a:lnTo>
                    <a:lnTo>
                      <a:pt x="1" y="16"/>
                    </a:lnTo>
                    <a:lnTo>
                      <a:pt x="6" y="19"/>
                    </a:lnTo>
                    <a:lnTo>
                      <a:pt x="8" y="16"/>
                    </a:lnTo>
                    <a:lnTo>
                      <a:pt x="16" y="11"/>
                    </a:lnTo>
                    <a:lnTo>
                      <a:pt x="13" y="5"/>
                    </a:lnTo>
                    <a:lnTo>
                      <a:pt x="3" y="0"/>
                    </a:lnTo>
                    <a:lnTo>
                      <a:pt x="3" y="5"/>
                    </a:lnTo>
                    <a:lnTo>
                      <a:pt x="0" y="7"/>
                    </a:lnTo>
                    <a:lnTo>
                      <a:pt x="0" y="7"/>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95" name="Freeform 151"/>
              <p:cNvSpPr>
                <a:spLocks/>
              </p:cNvSpPr>
              <p:nvPr/>
            </p:nvSpPr>
            <p:spPr bwMode="auto">
              <a:xfrm>
                <a:off x="2235" y="3409"/>
                <a:ext cx="44" cy="29"/>
              </a:xfrm>
              <a:custGeom>
                <a:avLst/>
                <a:gdLst/>
                <a:ahLst/>
                <a:cxnLst>
                  <a:cxn ang="0">
                    <a:pos x="3" y="6"/>
                  </a:cxn>
                  <a:cxn ang="0">
                    <a:pos x="8" y="6"/>
                  </a:cxn>
                  <a:cxn ang="0">
                    <a:pos x="9" y="3"/>
                  </a:cxn>
                  <a:cxn ang="0">
                    <a:pos x="5" y="2"/>
                  </a:cxn>
                  <a:cxn ang="0">
                    <a:pos x="3" y="2"/>
                  </a:cxn>
                  <a:cxn ang="0">
                    <a:pos x="2" y="0"/>
                  </a:cxn>
                  <a:cxn ang="0">
                    <a:pos x="0" y="2"/>
                  </a:cxn>
                  <a:cxn ang="0">
                    <a:pos x="2" y="5"/>
                  </a:cxn>
                  <a:cxn ang="0">
                    <a:pos x="3" y="6"/>
                  </a:cxn>
                  <a:cxn ang="0">
                    <a:pos x="3" y="6"/>
                  </a:cxn>
                </a:cxnLst>
                <a:rect l="0" t="0" r="r" b="b"/>
                <a:pathLst>
                  <a:path w="9" h="6">
                    <a:moveTo>
                      <a:pt x="3" y="6"/>
                    </a:moveTo>
                    <a:lnTo>
                      <a:pt x="8" y="6"/>
                    </a:lnTo>
                    <a:lnTo>
                      <a:pt x="9" y="3"/>
                    </a:lnTo>
                    <a:lnTo>
                      <a:pt x="5" y="2"/>
                    </a:lnTo>
                    <a:lnTo>
                      <a:pt x="3" y="2"/>
                    </a:lnTo>
                    <a:lnTo>
                      <a:pt x="2" y="0"/>
                    </a:lnTo>
                    <a:lnTo>
                      <a:pt x="0" y="2"/>
                    </a:lnTo>
                    <a:lnTo>
                      <a:pt x="2" y="5"/>
                    </a:lnTo>
                    <a:lnTo>
                      <a:pt x="3" y="6"/>
                    </a:lnTo>
                    <a:lnTo>
                      <a:pt x="3" y="6"/>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96" name="Freeform 152"/>
              <p:cNvSpPr>
                <a:spLocks/>
              </p:cNvSpPr>
              <p:nvPr/>
            </p:nvSpPr>
            <p:spPr bwMode="auto">
              <a:xfrm>
                <a:off x="2225" y="3438"/>
                <a:ext cx="20" cy="10"/>
              </a:xfrm>
              <a:custGeom>
                <a:avLst/>
                <a:gdLst/>
                <a:ahLst/>
                <a:cxnLst>
                  <a:cxn ang="0">
                    <a:pos x="0" y="2"/>
                  </a:cxn>
                  <a:cxn ang="0">
                    <a:pos x="4" y="0"/>
                  </a:cxn>
                  <a:cxn ang="0">
                    <a:pos x="4" y="2"/>
                  </a:cxn>
                  <a:cxn ang="0">
                    <a:pos x="0" y="2"/>
                  </a:cxn>
                  <a:cxn ang="0">
                    <a:pos x="0" y="2"/>
                  </a:cxn>
                </a:cxnLst>
                <a:rect l="0" t="0" r="r" b="b"/>
                <a:pathLst>
                  <a:path w="4" h="2">
                    <a:moveTo>
                      <a:pt x="0" y="2"/>
                    </a:moveTo>
                    <a:lnTo>
                      <a:pt x="4" y="0"/>
                    </a:lnTo>
                    <a:lnTo>
                      <a:pt x="4" y="2"/>
                    </a:lnTo>
                    <a:lnTo>
                      <a:pt x="0" y="2"/>
                    </a:lnTo>
                    <a:lnTo>
                      <a:pt x="0" y="2"/>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97" name="Freeform 153"/>
              <p:cNvSpPr>
                <a:spLocks/>
              </p:cNvSpPr>
              <p:nvPr/>
            </p:nvSpPr>
            <p:spPr bwMode="auto">
              <a:xfrm>
                <a:off x="2211" y="3419"/>
                <a:ext cx="19" cy="14"/>
              </a:xfrm>
              <a:custGeom>
                <a:avLst/>
                <a:gdLst/>
                <a:ahLst/>
                <a:cxnLst>
                  <a:cxn ang="0">
                    <a:pos x="2" y="0"/>
                  </a:cxn>
                  <a:cxn ang="0">
                    <a:pos x="2" y="0"/>
                  </a:cxn>
                  <a:cxn ang="0">
                    <a:pos x="3" y="0"/>
                  </a:cxn>
                  <a:cxn ang="0">
                    <a:pos x="3" y="0"/>
                  </a:cxn>
                  <a:cxn ang="0">
                    <a:pos x="3" y="0"/>
                  </a:cxn>
                  <a:cxn ang="0">
                    <a:pos x="3" y="1"/>
                  </a:cxn>
                  <a:cxn ang="0">
                    <a:pos x="3" y="1"/>
                  </a:cxn>
                  <a:cxn ang="0">
                    <a:pos x="3" y="1"/>
                  </a:cxn>
                  <a:cxn ang="0">
                    <a:pos x="4" y="1"/>
                  </a:cxn>
                  <a:cxn ang="0">
                    <a:pos x="3" y="2"/>
                  </a:cxn>
                  <a:cxn ang="0">
                    <a:pos x="3" y="2"/>
                  </a:cxn>
                  <a:cxn ang="0">
                    <a:pos x="3" y="2"/>
                  </a:cxn>
                  <a:cxn ang="0">
                    <a:pos x="3" y="3"/>
                  </a:cxn>
                  <a:cxn ang="0">
                    <a:pos x="3" y="3"/>
                  </a:cxn>
                  <a:cxn ang="0">
                    <a:pos x="3" y="3"/>
                  </a:cxn>
                  <a:cxn ang="0">
                    <a:pos x="2" y="3"/>
                  </a:cxn>
                  <a:cxn ang="0">
                    <a:pos x="2" y="3"/>
                  </a:cxn>
                  <a:cxn ang="0">
                    <a:pos x="2" y="3"/>
                  </a:cxn>
                  <a:cxn ang="0">
                    <a:pos x="1" y="3"/>
                  </a:cxn>
                  <a:cxn ang="0">
                    <a:pos x="1" y="3"/>
                  </a:cxn>
                  <a:cxn ang="0">
                    <a:pos x="1" y="3"/>
                  </a:cxn>
                  <a:cxn ang="0">
                    <a:pos x="1" y="2"/>
                  </a:cxn>
                  <a:cxn ang="0">
                    <a:pos x="0" y="2"/>
                  </a:cxn>
                  <a:cxn ang="0">
                    <a:pos x="0" y="2"/>
                  </a:cxn>
                  <a:cxn ang="0">
                    <a:pos x="0" y="1"/>
                  </a:cxn>
                  <a:cxn ang="0">
                    <a:pos x="0" y="1"/>
                  </a:cxn>
                  <a:cxn ang="0">
                    <a:pos x="0" y="1"/>
                  </a:cxn>
                  <a:cxn ang="0">
                    <a:pos x="1" y="1"/>
                  </a:cxn>
                  <a:cxn ang="0">
                    <a:pos x="1" y="0"/>
                  </a:cxn>
                  <a:cxn ang="0">
                    <a:pos x="1" y="0"/>
                  </a:cxn>
                  <a:cxn ang="0">
                    <a:pos x="1" y="0"/>
                  </a:cxn>
                  <a:cxn ang="0">
                    <a:pos x="2" y="0"/>
                  </a:cxn>
                  <a:cxn ang="0">
                    <a:pos x="2" y="0"/>
                  </a:cxn>
                  <a:cxn ang="0">
                    <a:pos x="2" y="0"/>
                  </a:cxn>
                </a:cxnLst>
                <a:rect l="0" t="0" r="r" b="b"/>
                <a:pathLst>
                  <a:path w="4" h="3">
                    <a:moveTo>
                      <a:pt x="2" y="0"/>
                    </a:moveTo>
                    <a:lnTo>
                      <a:pt x="2" y="0"/>
                    </a:lnTo>
                    <a:lnTo>
                      <a:pt x="3" y="0"/>
                    </a:lnTo>
                    <a:lnTo>
                      <a:pt x="3" y="0"/>
                    </a:lnTo>
                    <a:lnTo>
                      <a:pt x="3" y="0"/>
                    </a:lnTo>
                    <a:lnTo>
                      <a:pt x="3" y="1"/>
                    </a:lnTo>
                    <a:lnTo>
                      <a:pt x="3" y="1"/>
                    </a:lnTo>
                    <a:lnTo>
                      <a:pt x="3" y="1"/>
                    </a:lnTo>
                    <a:lnTo>
                      <a:pt x="4" y="1"/>
                    </a:lnTo>
                    <a:lnTo>
                      <a:pt x="3" y="2"/>
                    </a:lnTo>
                    <a:lnTo>
                      <a:pt x="3" y="2"/>
                    </a:lnTo>
                    <a:lnTo>
                      <a:pt x="3" y="2"/>
                    </a:lnTo>
                    <a:lnTo>
                      <a:pt x="3" y="3"/>
                    </a:lnTo>
                    <a:lnTo>
                      <a:pt x="3" y="3"/>
                    </a:lnTo>
                    <a:lnTo>
                      <a:pt x="3" y="3"/>
                    </a:lnTo>
                    <a:lnTo>
                      <a:pt x="2" y="3"/>
                    </a:lnTo>
                    <a:lnTo>
                      <a:pt x="2" y="3"/>
                    </a:lnTo>
                    <a:lnTo>
                      <a:pt x="2" y="3"/>
                    </a:lnTo>
                    <a:lnTo>
                      <a:pt x="1" y="3"/>
                    </a:lnTo>
                    <a:lnTo>
                      <a:pt x="1" y="3"/>
                    </a:lnTo>
                    <a:lnTo>
                      <a:pt x="1" y="3"/>
                    </a:lnTo>
                    <a:lnTo>
                      <a:pt x="1" y="2"/>
                    </a:lnTo>
                    <a:lnTo>
                      <a:pt x="0" y="2"/>
                    </a:lnTo>
                    <a:lnTo>
                      <a:pt x="0" y="2"/>
                    </a:lnTo>
                    <a:lnTo>
                      <a:pt x="0" y="1"/>
                    </a:lnTo>
                    <a:lnTo>
                      <a:pt x="0" y="1"/>
                    </a:lnTo>
                    <a:lnTo>
                      <a:pt x="0" y="1"/>
                    </a:lnTo>
                    <a:lnTo>
                      <a:pt x="1" y="1"/>
                    </a:lnTo>
                    <a:lnTo>
                      <a:pt x="1" y="0"/>
                    </a:lnTo>
                    <a:lnTo>
                      <a:pt x="1" y="0"/>
                    </a:lnTo>
                    <a:lnTo>
                      <a:pt x="1" y="0"/>
                    </a:lnTo>
                    <a:lnTo>
                      <a:pt x="2" y="0"/>
                    </a:lnTo>
                    <a:lnTo>
                      <a:pt x="2" y="0"/>
                    </a:lnTo>
                    <a:lnTo>
                      <a:pt x="2" y="0"/>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98" name="Freeform 154"/>
              <p:cNvSpPr>
                <a:spLocks/>
              </p:cNvSpPr>
              <p:nvPr/>
            </p:nvSpPr>
            <p:spPr bwMode="auto">
              <a:xfrm>
                <a:off x="2186" y="3394"/>
                <a:ext cx="39" cy="15"/>
              </a:xfrm>
              <a:custGeom>
                <a:avLst/>
                <a:gdLst/>
                <a:ahLst/>
                <a:cxnLst>
                  <a:cxn ang="0">
                    <a:pos x="0" y="3"/>
                  </a:cxn>
                  <a:cxn ang="0">
                    <a:pos x="7" y="3"/>
                  </a:cxn>
                  <a:cxn ang="0">
                    <a:pos x="8" y="0"/>
                  </a:cxn>
                  <a:cxn ang="0">
                    <a:pos x="2" y="0"/>
                  </a:cxn>
                  <a:cxn ang="0">
                    <a:pos x="0" y="3"/>
                  </a:cxn>
                  <a:cxn ang="0">
                    <a:pos x="0" y="3"/>
                  </a:cxn>
                </a:cxnLst>
                <a:rect l="0" t="0" r="r" b="b"/>
                <a:pathLst>
                  <a:path w="8" h="3">
                    <a:moveTo>
                      <a:pt x="0" y="3"/>
                    </a:moveTo>
                    <a:lnTo>
                      <a:pt x="7" y="3"/>
                    </a:lnTo>
                    <a:lnTo>
                      <a:pt x="8" y="0"/>
                    </a:lnTo>
                    <a:lnTo>
                      <a:pt x="2" y="0"/>
                    </a:lnTo>
                    <a:lnTo>
                      <a:pt x="0" y="3"/>
                    </a:lnTo>
                    <a:lnTo>
                      <a:pt x="0" y="3"/>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699" name="Freeform 155"/>
              <p:cNvSpPr>
                <a:spLocks/>
              </p:cNvSpPr>
              <p:nvPr/>
            </p:nvSpPr>
            <p:spPr bwMode="auto">
              <a:xfrm>
                <a:off x="2026" y="3321"/>
                <a:ext cx="38" cy="24"/>
              </a:xfrm>
              <a:custGeom>
                <a:avLst/>
                <a:gdLst/>
                <a:ahLst/>
                <a:cxnLst>
                  <a:cxn ang="0">
                    <a:pos x="0" y="4"/>
                  </a:cxn>
                  <a:cxn ang="0">
                    <a:pos x="3" y="5"/>
                  </a:cxn>
                  <a:cxn ang="0">
                    <a:pos x="6" y="5"/>
                  </a:cxn>
                  <a:cxn ang="0">
                    <a:pos x="8" y="2"/>
                  </a:cxn>
                  <a:cxn ang="0">
                    <a:pos x="5" y="0"/>
                  </a:cxn>
                  <a:cxn ang="0">
                    <a:pos x="1" y="2"/>
                  </a:cxn>
                  <a:cxn ang="0">
                    <a:pos x="0" y="4"/>
                  </a:cxn>
                  <a:cxn ang="0">
                    <a:pos x="0" y="4"/>
                  </a:cxn>
                </a:cxnLst>
                <a:rect l="0" t="0" r="r" b="b"/>
                <a:pathLst>
                  <a:path w="8" h="5">
                    <a:moveTo>
                      <a:pt x="0" y="4"/>
                    </a:moveTo>
                    <a:lnTo>
                      <a:pt x="3" y="5"/>
                    </a:lnTo>
                    <a:lnTo>
                      <a:pt x="6" y="5"/>
                    </a:lnTo>
                    <a:lnTo>
                      <a:pt x="8" y="2"/>
                    </a:lnTo>
                    <a:lnTo>
                      <a:pt x="5" y="0"/>
                    </a:lnTo>
                    <a:lnTo>
                      <a:pt x="1" y="2"/>
                    </a:lnTo>
                    <a:lnTo>
                      <a:pt x="0" y="4"/>
                    </a:lnTo>
                    <a:lnTo>
                      <a:pt x="0" y="4"/>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700" name="Freeform 156"/>
              <p:cNvSpPr>
                <a:spLocks/>
              </p:cNvSpPr>
              <p:nvPr/>
            </p:nvSpPr>
            <p:spPr bwMode="auto">
              <a:xfrm>
                <a:off x="1991" y="3321"/>
                <a:ext cx="20" cy="24"/>
              </a:xfrm>
              <a:custGeom>
                <a:avLst/>
                <a:gdLst/>
                <a:ahLst/>
                <a:cxnLst>
                  <a:cxn ang="0">
                    <a:pos x="0" y="5"/>
                  </a:cxn>
                  <a:cxn ang="0">
                    <a:pos x="4" y="2"/>
                  </a:cxn>
                  <a:cxn ang="0">
                    <a:pos x="4" y="0"/>
                  </a:cxn>
                  <a:cxn ang="0">
                    <a:pos x="0" y="4"/>
                  </a:cxn>
                  <a:cxn ang="0">
                    <a:pos x="0" y="5"/>
                  </a:cxn>
                  <a:cxn ang="0">
                    <a:pos x="0" y="5"/>
                  </a:cxn>
                </a:cxnLst>
                <a:rect l="0" t="0" r="r" b="b"/>
                <a:pathLst>
                  <a:path w="4" h="5">
                    <a:moveTo>
                      <a:pt x="0" y="5"/>
                    </a:moveTo>
                    <a:lnTo>
                      <a:pt x="4" y="2"/>
                    </a:lnTo>
                    <a:lnTo>
                      <a:pt x="4" y="0"/>
                    </a:lnTo>
                    <a:lnTo>
                      <a:pt x="0" y="4"/>
                    </a:lnTo>
                    <a:lnTo>
                      <a:pt x="0" y="5"/>
                    </a:lnTo>
                    <a:lnTo>
                      <a:pt x="0" y="5"/>
                    </a:lnTo>
                    <a:close/>
                  </a:path>
                </a:pathLst>
              </a:custGeom>
              <a:solidFill>
                <a:srgbClr val="6487EB"/>
              </a:solidFill>
              <a:ln w="12700" cmpd="sng">
                <a:solidFill>
                  <a:schemeClr val="tx1"/>
                </a:solidFill>
                <a:prstDash val="solid"/>
                <a:round/>
                <a:headEnd/>
                <a:tailEnd/>
              </a:ln>
            </p:spPr>
            <p:txBody>
              <a:bodyPr/>
              <a:lstStyle/>
              <a:p>
                <a:endParaRPr lang="ar-SA"/>
              </a:p>
            </p:txBody>
          </p:sp>
          <p:sp>
            <p:nvSpPr>
              <p:cNvPr id="364701" name="Freeform 157"/>
              <p:cNvSpPr>
                <a:spLocks/>
              </p:cNvSpPr>
              <p:nvPr/>
            </p:nvSpPr>
            <p:spPr bwMode="auto">
              <a:xfrm>
                <a:off x="2128" y="3360"/>
                <a:ext cx="39" cy="34"/>
              </a:xfrm>
              <a:custGeom>
                <a:avLst/>
                <a:gdLst/>
                <a:ahLst/>
                <a:cxnLst>
                  <a:cxn ang="0">
                    <a:pos x="3" y="7"/>
                  </a:cxn>
                  <a:cxn ang="0">
                    <a:pos x="8" y="7"/>
                  </a:cxn>
                  <a:cxn ang="0">
                    <a:pos x="8" y="4"/>
                  </a:cxn>
                  <a:cxn ang="0">
                    <a:pos x="4" y="0"/>
                  </a:cxn>
                  <a:cxn ang="0">
                    <a:pos x="0" y="2"/>
                  </a:cxn>
                  <a:cxn ang="0">
                    <a:pos x="3" y="7"/>
                  </a:cxn>
                  <a:cxn ang="0">
                    <a:pos x="3" y="7"/>
                  </a:cxn>
                </a:cxnLst>
                <a:rect l="0" t="0" r="r" b="b"/>
                <a:pathLst>
                  <a:path w="8" h="7">
                    <a:moveTo>
                      <a:pt x="3" y="7"/>
                    </a:moveTo>
                    <a:lnTo>
                      <a:pt x="8" y="7"/>
                    </a:lnTo>
                    <a:lnTo>
                      <a:pt x="8" y="4"/>
                    </a:lnTo>
                    <a:lnTo>
                      <a:pt x="4" y="0"/>
                    </a:lnTo>
                    <a:lnTo>
                      <a:pt x="0" y="2"/>
                    </a:lnTo>
                    <a:lnTo>
                      <a:pt x="3" y="7"/>
                    </a:lnTo>
                    <a:lnTo>
                      <a:pt x="3" y="7"/>
                    </a:lnTo>
                    <a:close/>
                  </a:path>
                </a:pathLst>
              </a:custGeom>
              <a:solidFill>
                <a:srgbClr val="6487EB"/>
              </a:solidFill>
              <a:ln w="12700" cmpd="sng">
                <a:solidFill>
                  <a:schemeClr val="tx1"/>
                </a:solidFill>
                <a:prstDash val="solid"/>
                <a:round/>
                <a:headEnd/>
                <a:tailEnd/>
              </a:ln>
            </p:spPr>
            <p:txBody>
              <a:bodyPr/>
              <a:lstStyle/>
              <a:p>
                <a:endParaRPr lang="ar-SA"/>
              </a:p>
            </p:txBody>
          </p:sp>
        </p:grpSp>
      </p:grpSp>
      <p:sp>
        <p:nvSpPr>
          <p:cNvPr id="364702" name="Rectangle 158"/>
          <p:cNvSpPr>
            <a:spLocks noChangeArrowheads="1"/>
          </p:cNvSpPr>
          <p:nvPr/>
        </p:nvSpPr>
        <p:spPr bwMode="auto">
          <a:xfrm>
            <a:off x="0" y="-76200"/>
            <a:ext cx="9144000" cy="1143000"/>
          </a:xfrm>
          <a:prstGeom prst="rect">
            <a:avLst/>
          </a:prstGeom>
          <a:noFill/>
          <a:ln w="9525">
            <a:noFill/>
            <a:miter lim="800000"/>
            <a:headEnd/>
            <a:tailEnd/>
          </a:ln>
          <a:effectLst/>
        </p:spPr>
        <p:txBody>
          <a:bodyPr anchor="ctr"/>
          <a:lstStyle/>
          <a:p>
            <a:pPr algn="ctr" eaLnBrk="0" hangingPunct="0"/>
            <a:r>
              <a:rPr lang="en-US" b="1">
                <a:latin typeface="Verdana" pitchFamily="34" charset="0"/>
              </a:rPr>
              <a:t>Obesity Trends* Among U.S. Adults</a:t>
            </a:r>
            <a:br>
              <a:rPr lang="en-US" b="1">
                <a:latin typeface="Verdana" pitchFamily="34" charset="0"/>
              </a:rPr>
            </a:br>
            <a:r>
              <a:rPr lang="en-US" b="1">
                <a:solidFill>
                  <a:srgbClr val="DE3021"/>
                </a:solidFill>
                <a:latin typeface="Verdana" pitchFamily="34" charset="0"/>
              </a:rPr>
              <a:t>BRFSS, 1991-2002</a:t>
            </a:r>
          </a:p>
        </p:txBody>
      </p:sp>
      <p:grpSp>
        <p:nvGrpSpPr>
          <p:cNvPr id="11" name="Group 159"/>
          <p:cNvGrpSpPr>
            <a:grpSpLocks/>
          </p:cNvGrpSpPr>
          <p:nvPr/>
        </p:nvGrpSpPr>
        <p:grpSpPr bwMode="auto">
          <a:xfrm>
            <a:off x="2551113" y="3738563"/>
            <a:ext cx="3516312" cy="2033587"/>
            <a:chOff x="720" y="1077"/>
            <a:chExt cx="4372" cy="2247"/>
          </a:xfrm>
        </p:grpSpPr>
        <p:sp>
          <p:nvSpPr>
            <p:cNvPr id="364704" name="Freeform 160"/>
            <p:cNvSpPr>
              <a:spLocks/>
            </p:cNvSpPr>
            <p:nvPr/>
          </p:nvSpPr>
          <p:spPr bwMode="auto">
            <a:xfrm>
              <a:off x="2836" y="1262"/>
              <a:ext cx="456" cy="269"/>
            </a:xfrm>
            <a:custGeom>
              <a:avLst/>
              <a:gdLst/>
              <a:ahLst/>
              <a:cxnLst>
                <a:cxn ang="0">
                  <a:pos x="0" y="51"/>
                </a:cxn>
                <a:cxn ang="0">
                  <a:pos x="5" y="0"/>
                </a:cxn>
                <a:cxn ang="0">
                  <a:pos x="44" y="3"/>
                </a:cxn>
                <a:cxn ang="0">
                  <a:pos x="82" y="4"/>
                </a:cxn>
                <a:cxn ang="0">
                  <a:pos x="82" y="5"/>
                </a:cxn>
                <a:cxn ang="0">
                  <a:pos x="83" y="9"/>
                </a:cxn>
                <a:cxn ang="0">
                  <a:pos x="83" y="10"/>
                </a:cxn>
                <a:cxn ang="0">
                  <a:pos x="82" y="13"/>
                </a:cxn>
                <a:cxn ang="0">
                  <a:pos x="82" y="18"/>
                </a:cxn>
                <a:cxn ang="0">
                  <a:pos x="84" y="23"/>
                </a:cxn>
                <a:cxn ang="0">
                  <a:pos x="85" y="25"/>
                </a:cxn>
                <a:cxn ang="0">
                  <a:pos x="86" y="30"/>
                </a:cxn>
                <a:cxn ang="0">
                  <a:pos x="86" y="38"/>
                </a:cxn>
                <a:cxn ang="0">
                  <a:pos x="87" y="40"/>
                </a:cxn>
                <a:cxn ang="0">
                  <a:pos x="87" y="43"/>
                </a:cxn>
                <a:cxn ang="0">
                  <a:pos x="87" y="44"/>
                </a:cxn>
                <a:cxn ang="0">
                  <a:pos x="89" y="51"/>
                </a:cxn>
                <a:cxn ang="0">
                  <a:pos x="89" y="53"/>
                </a:cxn>
                <a:cxn ang="0">
                  <a:pos x="89" y="55"/>
                </a:cxn>
                <a:cxn ang="0">
                  <a:pos x="0" y="51"/>
                </a:cxn>
                <a:cxn ang="0">
                  <a:pos x="0" y="51"/>
                </a:cxn>
              </a:cxnLst>
              <a:rect l="0" t="0" r="r" b="b"/>
              <a:pathLst>
                <a:path w="89" h="55">
                  <a:moveTo>
                    <a:pt x="0" y="51"/>
                  </a:moveTo>
                  <a:lnTo>
                    <a:pt x="5" y="0"/>
                  </a:lnTo>
                  <a:lnTo>
                    <a:pt x="44" y="3"/>
                  </a:lnTo>
                  <a:lnTo>
                    <a:pt x="82" y="4"/>
                  </a:lnTo>
                  <a:lnTo>
                    <a:pt x="82" y="5"/>
                  </a:lnTo>
                  <a:lnTo>
                    <a:pt x="83" y="9"/>
                  </a:lnTo>
                  <a:lnTo>
                    <a:pt x="83" y="10"/>
                  </a:lnTo>
                  <a:lnTo>
                    <a:pt x="82" y="13"/>
                  </a:lnTo>
                  <a:lnTo>
                    <a:pt x="82" y="18"/>
                  </a:lnTo>
                  <a:lnTo>
                    <a:pt x="84" y="23"/>
                  </a:lnTo>
                  <a:lnTo>
                    <a:pt x="85" y="25"/>
                  </a:lnTo>
                  <a:lnTo>
                    <a:pt x="86" y="30"/>
                  </a:lnTo>
                  <a:lnTo>
                    <a:pt x="86" y="38"/>
                  </a:lnTo>
                  <a:lnTo>
                    <a:pt x="87" y="40"/>
                  </a:lnTo>
                  <a:lnTo>
                    <a:pt x="87" y="43"/>
                  </a:lnTo>
                  <a:lnTo>
                    <a:pt x="87" y="44"/>
                  </a:lnTo>
                  <a:lnTo>
                    <a:pt x="89" y="51"/>
                  </a:lnTo>
                  <a:lnTo>
                    <a:pt x="89" y="53"/>
                  </a:lnTo>
                  <a:lnTo>
                    <a:pt x="89" y="55"/>
                  </a:lnTo>
                  <a:lnTo>
                    <a:pt x="0" y="51"/>
                  </a:lnTo>
                  <a:lnTo>
                    <a:pt x="0" y="5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05" name="Freeform 161"/>
            <p:cNvSpPr>
              <a:spLocks/>
            </p:cNvSpPr>
            <p:nvPr/>
          </p:nvSpPr>
          <p:spPr bwMode="auto">
            <a:xfrm>
              <a:off x="2816" y="1511"/>
              <a:ext cx="482" cy="312"/>
            </a:xfrm>
            <a:custGeom>
              <a:avLst/>
              <a:gdLst/>
              <a:ahLst/>
              <a:cxnLst>
                <a:cxn ang="0">
                  <a:pos x="0" y="51"/>
                </a:cxn>
                <a:cxn ang="0">
                  <a:pos x="3" y="17"/>
                </a:cxn>
                <a:cxn ang="0">
                  <a:pos x="4" y="0"/>
                </a:cxn>
                <a:cxn ang="0">
                  <a:pos x="93" y="4"/>
                </a:cxn>
                <a:cxn ang="0">
                  <a:pos x="93" y="6"/>
                </a:cxn>
                <a:cxn ang="0">
                  <a:pos x="92" y="7"/>
                </a:cxn>
                <a:cxn ang="0">
                  <a:pos x="90" y="10"/>
                </a:cxn>
                <a:cxn ang="0">
                  <a:pos x="90" y="11"/>
                </a:cxn>
                <a:cxn ang="0">
                  <a:pos x="94" y="15"/>
                </a:cxn>
                <a:cxn ang="0">
                  <a:pos x="94" y="46"/>
                </a:cxn>
                <a:cxn ang="0">
                  <a:pos x="94" y="46"/>
                </a:cxn>
                <a:cxn ang="0">
                  <a:pos x="92" y="46"/>
                </a:cxn>
                <a:cxn ang="0">
                  <a:pos x="93" y="47"/>
                </a:cxn>
                <a:cxn ang="0">
                  <a:pos x="94" y="48"/>
                </a:cxn>
                <a:cxn ang="0">
                  <a:pos x="93" y="50"/>
                </a:cxn>
                <a:cxn ang="0">
                  <a:pos x="94" y="51"/>
                </a:cxn>
                <a:cxn ang="0">
                  <a:pos x="94" y="54"/>
                </a:cxn>
                <a:cxn ang="0">
                  <a:pos x="93" y="54"/>
                </a:cxn>
                <a:cxn ang="0">
                  <a:pos x="94" y="56"/>
                </a:cxn>
                <a:cxn ang="0">
                  <a:pos x="92" y="59"/>
                </a:cxn>
                <a:cxn ang="0">
                  <a:pos x="94" y="62"/>
                </a:cxn>
                <a:cxn ang="0">
                  <a:pos x="94" y="64"/>
                </a:cxn>
                <a:cxn ang="0">
                  <a:pos x="94" y="64"/>
                </a:cxn>
                <a:cxn ang="0">
                  <a:pos x="91" y="62"/>
                </a:cxn>
                <a:cxn ang="0">
                  <a:pos x="86" y="59"/>
                </a:cxn>
                <a:cxn ang="0">
                  <a:pos x="84" y="58"/>
                </a:cxn>
                <a:cxn ang="0">
                  <a:pos x="82" y="58"/>
                </a:cxn>
                <a:cxn ang="0">
                  <a:pos x="80" y="60"/>
                </a:cxn>
                <a:cxn ang="0">
                  <a:pos x="79" y="60"/>
                </a:cxn>
                <a:cxn ang="0">
                  <a:pos x="77" y="60"/>
                </a:cxn>
                <a:cxn ang="0">
                  <a:pos x="76" y="57"/>
                </a:cxn>
                <a:cxn ang="0">
                  <a:pos x="75" y="56"/>
                </a:cxn>
                <a:cxn ang="0">
                  <a:pos x="73" y="57"/>
                </a:cxn>
                <a:cxn ang="0">
                  <a:pos x="71" y="57"/>
                </a:cxn>
                <a:cxn ang="0">
                  <a:pos x="69" y="54"/>
                </a:cxn>
                <a:cxn ang="0">
                  <a:pos x="0" y="51"/>
                </a:cxn>
                <a:cxn ang="0">
                  <a:pos x="0" y="51"/>
                </a:cxn>
              </a:cxnLst>
              <a:rect l="0" t="0" r="r" b="b"/>
              <a:pathLst>
                <a:path w="94" h="64">
                  <a:moveTo>
                    <a:pt x="0" y="51"/>
                  </a:moveTo>
                  <a:lnTo>
                    <a:pt x="3" y="17"/>
                  </a:lnTo>
                  <a:lnTo>
                    <a:pt x="4" y="0"/>
                  </a:lnTo>
                  <a:lnTo>
                    <a:pt x="93" y="4"/>
                  </a:lnTo>
                  <a:lnTo>
                    <a:pt x="93" y="6"/>
                  </a:lnTo>
                  <a:lnTo>
                    <a:pt x="92" y="7"/>
                  </a:lnTo>
                  <a:lnTo>
                    <a:pt x="90" y="10"/>
                  </a:lnTo>
                  <a:lnTo>
                    <a:pt x="90" y="11"/>
                  </a:lnTo>
                  <a:lnTo>
                    <a:pt x="94" y="15"/>
                  </a:lnTo>
                  <a:lnTo>
                    <a:pt x="94" y="46"/>
                  </a:lnTo>
                  <a:lnTo>
                    <a:pt x="94" y="46"/>
                  </a:lnTo>
                  <a:lnTo>
                    <a:pt x="92" y="46"/>
                  </a:lnTo>
                  <a:lnTo>
                    <a:pt x="93" y="47"/>
                  </a:lnTo>
                  <a:lnTo>
                    <a:pt x="94" y="48"/>
                  </a:lnTo>
                  <a:lnTo>
                    <a:pt x="93" y="50"/>
                  </a:lnTo>
                  <a:lnTo>
                    <a:pt x="94" y="51"/>
                  </a:lnTo>
                  <a:lnTo>
                    <a:pt x="94" y="54"/>
                  </a:lnTo>
                  <a:lnTo>
                    <a:pt x="93" y="54"/>
                  </a:lnTo>
                  <a:lnTo>
                    <a:pt x="94" y="56"/>
                  </a:lnTo>
                  <a:lnTo>
                    <a:pt x="92" y="59"/>
                  </a:lnTo>
                  <a:lnTo>
                    <a:pt x="94" y="62"/>
                  </a:lnTo>
                  <a:lnTo>
                    <a:pt x="94" y="64"/>
                  </a:lnTo>
                  <a:lnTo>
                    <a:pt x="94" y="64"/>
                  </a:lnTo>
                  <a:lnTo>
                    <a:pt x="91" y="62"/>
                  </a:lnTo>
                  <a:lnTo>
                    <a:pt x="86" y="59"/>
                  </a:lnTo>
                  <a:lnTo>
                    <a:pt x="84" y="58"/>
                  </a:lnTo>
                  <a:lnTo>
                    <a:pt x="82" y="58"/>
                  </a:lnTo>
                  <a:lnTo>
                    <a:pt x="80" y="60"/>
                  </a:lnTo>
                  <a:lnTo>
                    <a:pt x="79" y="60"/>
                  </a:lnTo>
                  <a:lnTo>
                    <a:pt x="77" y="60"/>
                  </a:lnTo>
                  <a:lnTo>
                    <a:pt x="76" y="57"/>
                  </a:lnTo>
                  <a:lnTo>
                    <a:pt x="75" y="56"/>
                  </a:lnTo>
                  <a:lnTo>
                    <a:pt x="73" y="57"/>
                  </a:lnTo>
                  <a:lnTo>
                    <a:pt x="71" y="57"/>
                  </a:lnTo>
                  <a:lnTo>
                    <a:pt x="69" y="54"/>
                  </a:lnTo>
                  <a:lnTo>
                    <a:pt x="0" y="51"/>
                  </a:lnTo>
                  <a:lnTo>
                    <a:pt x="0" y="5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06" name="Freeform 162"/>
            <p:cNvSpPr>
              <a:spLocks/>
            </p:cNvSpPr>
            <p:nvPr/>
          </p:nvSpPr>
          <p:spPr bwMode="auto">
            <a:xfrm>
              <a:off x="2800" y="1760"/>
              <a:ext cx="570" cy="268"/>
            </a:xfrm>
            <a:custGeom>
              <a:avLst/>
              <a:gdLst/>
              <a:ahLst/>
              <a:cxnLst>
                <a:cxn ang="0">
                  <a:pos x="0" y="34"/>
                </a:cxn>
                <a:cxn ang="0">
                  <a:pos x="3" y="0"/>
                </a:cxn>
                <a:cxn ang="0">
                  <a:pos x="72" y="3"/>
                </a:cxn>
                <a:cxn ang="0">
                  <a:pos x="74" y="6"/>
                </a:cxn>
                <a:cxn ang="0">
                  <a:pos x="76" y="6"/>
                </a:cxn>
                <a:cxn ang="0">
                  <a:pos x="78" y="5"/>
                </a:cxn>
                <a:cxn ang="0">
                  <a:pos x="79" y="6"/>
                </a:cxn>
                <a:cxn ang="0">
                  <a:pos x="80" y="9"/>
                </a:cxn>
                <a:cxn ang="0">
                  <a:pos x="82" y="9"/>
                </a:cxn>
                <a:cxn ang="0">
                  <a:pos x="83" y="9"/>
                </a:cxn>
                <a:cxn ang="0">
                  <a:pos x="85" y="7"/>
                </a:cxn>
                <a:cxn ang="0">
                  <a:pos x="87" y="7"/>
                </a:cxn>
                <a:cxn ang="0">
                  <a:pos x="89" y="8"/>
                </a:cxn>
                <a:cxn ang="0">
                  <a:pos x="94" y="11"/>
                </a:cxn>
                <a:cxn ang="0">
                  <a:pos x="97" y="13"/>
                </a:cxn>
                <a:cxn ang="0">
                  <a:pos x="97" y="15"/>
                </a:cxn>
                <a:cxn ang="0">
                  <a:pos x="99" y="16"/>
                </a:cxn>
                <a:cxn ang="0">
                  <a:pos x="99" y="17"/>
                </a:cxn>
                <a:cxn ang="0">
                  <a:pos x="98" y="19"/>
                </a:cxn>
                <a:cxn ang="0">
                  <a:pos x="99" y="21"/>
                </a:cxn>
                <a:cxn ang="0">
                  <a:pos x="100" y="24"/>
                </a:cxn>
                <a:cxn ang="0">
                  <a:pos x="101" y="25"/>
                </a:cxn>
                <a:cxn ang="0">
                  <a:pos x="101" y="26"/>
                </a:cxn>
                <a:cxn ang="0">
                  <a:pos x="101" y="28"/>
                </a:cxn>
                <a:cxn ang="0">
                  <a:pos x="103" y="29"/>
                </a:cxn>
                <a:cxn ang="0">
                  <a:pos x="104" y="30"/>
                </a:cxn>
                <a:cxn ang="0">
                  <a:pos x="103" y="32"/>
                </a:cxn>
                <a:cxn ang="0">
                  <a:pos x="103" y="34"/>
                </a:cxn>
                <a:cxn ang="0">
                  <a:pos x="105" y="35"/>
                </a:cxn>
                <a:cxn ang="0">
                  <a:pos x="105" y="37"/>
                </a:cxn>
                <a:cxn ang="0">
                  <a:pos x="104" y="38"/>
                </a:cxn>
                <a:cxn ang="0">
                  <a:pos x="105" y="39"/>
                </a:cxn>
                <a:cxn ang="0">
                  <a:pos x="106" y="41"/>
                </a:cxn>
                <a:cxn ang="0">
                  <a:pos x="105" y="42"/>
                </a:cxn>
                <a:cxn ang="0">
                  <a:pos x="106" y="44"/>
                </a:cxn>
                <a:cxn ang="0">
                  <a:pos x="106" y="45"/>
                </a:cxn>
                <a:cxn ang="0">
                  <a:pos x="107" y="46"/>
                </a:cxn>
                <a:cxn ang="0">
                  <a:pos x="108" y="48"/>
                </a:cxn>
                <a:cxn ang="0">
                  <a:pos x="109" y="50"/>
                </a:cxn>
                <a:cxn ang="0">
                  <a:pos x="111" y="52"/>
                </a:cxn>
                <a:cxn ang="0">
                  <a:pos x="111" y="53"/>
                </a:cxn>
                <a:cxn ang="0">
                  <a:pos x="111" y="54"/>
                </a:cxn>
                <a:cxn ang="0">
                  <a:pos x="111" y="55"/>
                </a:cxn>
                <a:cxn ang="0">
                  <a:pos x="25" y="53"/>
                </a:cxn>
                <a:cxn ang="0">
                  <a:pos x="26" y="36"/>
                </a:cxn>
                <a:cxn ang="0">
                  <a:pos x="0" y="34"/>
                </a:cxn>
                <a:cxn ang="0">
                  <a:pos x="0" y="34"/>
                </a:cxn>
              </a:cxnLst>
              <a:rect l="0" t="0" r="r" b="b"/>
              <a:pathLst>
                <a:path w="111" h="55">
                  <a:moveTo>
                    <a:pt x="0" y="34"/>
                  </a:moveTo>
                  <a:lnTo>
                    <a:pt x="3" y="0"/>
                  </a:lnTo>
                  <a:lnTo>
                    <a:pt x="72" y="3"/>
                  </a:lnTo>
                  <a:lnTo>
                    <a:pt x="74" y="6"/>
                  </a:lnTo>
                  <a:lnTo>
                    <a:pt x="76" y="6"/>
                  </a:lnTo>
                  <a:lnTo>
                    <a:pt x="78" y="5"/>
                  </a:lnTo>
                  <a:lnTo>
                    <a:pt x="79" y="6"/>
                  </a:lnTo>
                  <a:lnTo>
                    <a:pt x="80" y="9"/>
                  </a:lnTo>
                  <a:lnTo>
                    <a:pt x="82" y="9"/>
                  </a:lnTo>
                  <a:lnTo>
                    <a:pt x="83" y="9"/>
                  </a:lnTo>
                  <a:lnTo>
                    <a:pt x="85" y="7"/>
                  </a:lnTo>
                  <a:lnTo>
                    <a:pt x="87" y="7"/>
                  </a:lnTo>
                  <a:lnTo>
                    <a:pt x="89" y="8"/>
                  </a:lnTo>
                  <a:lnTo>
                    <a:pt x="94" y="11"/>
                  </a:lnTo>
                  <a:lnTo>
                    <a:pt x="97" y="13"/>
                  </a:lnTo>
                  <a:lnTo>
                    <a:pt x="97" y="15"/>
                  </a:lnTo>
                  <a:lnTo>
                    <a:pt x="99" y="16"/>
                  </a:lnTo>
                  <a:lnTo>
                    <a:pt x="99" y="17"/>
                  </a:lnTo>
                  <a:lnTo>
                    <a:pt x="98" y="19"/>
                  </a:lnTo>
                  <a:lnTo>
                    <a:pt x="99" y="21"/>
                  </a:lnTo>
                  <a:lnTo>
                    <a:pt x="100" y="24"/>
                  </a:lnTo>
                  <a:lnTo>
                    <a:pt x="101" y="25"/>
                  </a:lnTo>
                  <a:lnTo>
                    <a:pt x="101" y="26"/>
                  </a:lnTo>
                  <a:lnTo>
                    <a:pt x="101" y="28"/>
                  </a:lnTo>
                  <a:lnTo>
                    <a:pt x="103" y="29"/>
                  </a:lnTo>
                  <a:lnTo>
                    <a:pt x="104" y="30"/>
                  </a:lnTo>
                  <a:lnTo>
                    <a:pt x="103" y="32"/>
                  </a:lnTo>
                  <a:lnTo>
                    <a:pt x="103" y="34"/>
                  </a:lnTo>
                  <a:lnTo>
                    <a:pt x="105" y="35"/>
                  </a:lnTo>
                  <a:lnTo>
                    <a:pt x="105" y="37"/>
                  </a:lnTo>
                  <a:lnTo>
                    <a:pt x="104" y="38"/>
                  </a:lnTo>
                  <a:lnTo>
                    <a:pt x="105" y="39"/>
                  </a:lnTo>
                  <a:lnTo>
                    <a:pt x="106" y="41"/>
                  </a:lnTo>
                  <a:lnTo>
                    <a:pt x="105" y="42"/>
                  </a:lnTo>
                  <a:lnTo>
                    <a:pt x="106" y="44"/>
                  </a:lnTo>
                  <a:lnTo>
                    <a:pt x="106" y="45"/>
                  </a:lnTo>
                  <a:lnTo>
                    <a:pt x="107" y="46"/>
                  </a:lnTo>
                  <a:lnTo>
                    <a:pt x="108" y="48"/>
                  </a:lnTo>
                  <a:lnTo>
                    <a:pt x="109" y="50"/>
                  </a:lnTo>
                  <a:lnTo>
                    <a:pt x="111" y="52"/>
                  </a:lnTo>
                  <a:lnTo>
                    <a:pt x="111" y="53"/>
                  </a:lnTo>
                  <a:lnTo>
                    <a:pt x="111" y="54"/>
                  </a:lnTo>
                  <a:lnTo>
                    <a:pt x="111" y="55"/>
                  </a:lnTo>
                  <a:lnTo>
                    <a:pt x="25" y="53"/>
                  </a:lnTo>
                  <a:lnTo>
                    <a:pt x="26" y="36"/>
                  </a:lnTo>
                  <a:lnTo>
                    <a:pt x="0" y="34"/>
                  </a:lnTo>
                  <a:lnTo>
                    <a:pt x="0" y="34"/>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07" name="Freeform 163"/>
            <p:cNvSpPr>
              <a:spLocks/>
            </p:cNvSpPr>
            <p:nvPr/>
          </p:nvSpPr>
          <p:spPr bwMode="auto">
            <a:xfrm>
              <a:off x="2913" y="2018"/>
              <a:ext cx="512" cy="259"/>
            </a:xfrm>
            <a:custGeom>
              <a:avLst/>
              <a:gdLst/>
              <a:ahLst/>
              <a:cxnLst>
                <a:cxn ang="0">
                  <a:pos x="3" y="0"/>
                </a:cxn>
                <a:cxn ang="0">
                  <a:pos x="89" y="2"/>
                </a:cxn>
                <a:cxn ang="0">
                  <a:pos x="95" y="6"/>
                </a:cxn>
                <a:cxn ang="0">
                  <a:pos x="93" y="8"/>
                </a:cxn>
                <a:cxn ang="0">
                  <a:pos x="93" y="10"/>
                </a:cxn>
                <a:cxn ang="0">
                  <a:pos x="94" y="12"/>
                </a:cxn>
                <a:cxn ang="0">
                  <a:pos x="95" y="12"/>
                </a:cxn>
                <a:cxn ang="0">
                  <a:pos x="96" y="15"/>
                </a:cxn>
                <a:cxn ang="0">
                  <a:pos x="97" y="16"/>
                </a:cxn>
                <a:cxn ang="0">
                  <a:pos x="99" y="16"/>
                </a:cxn>
                <a:cxn ang="0">
                  <a:pos x="99" y="17"/>
                </a:cxn>
                <a:cxn ang="0">
                  <a:pos x="100" y="53"/>
                </a:cxn>
                <a:cxn ang="0">
                  <a:pos x="0" y="51"/>
                </a:cxn>
                <a:cxn ang="0">
                  <a:pos x="3" y="0"/>
                </a:cxn>
                <a:cxn ang="0">
                  <a:pos x="3" y="0"/>
                </a:cxn>
              </a:cxnLst>
              <a:rect l="0" t="0" r="r" b="b"/>
              <a:pathLst>
                <a:path w="100" h="53">
                  <a:moveTo>
                    <a:pt x="3" y="0"/>
                  </a:moveTo>
                  <a:lnTo>
                    <a:pt x="89" y="2"/>
                  </a:lnTo>
                  <a:lnTo>
                    <a:pt x="95" y="6"/>
                  </a:lnTo>
                  <a:lnTo>
                    <a:pt x="93" y="8"/>
                  </a:lnTo>
                  <a:lnTo>
                    <a:pt x="93" y="10"/>
                  </a:lnTo>
                  <a:lnTo>
                    <a:pt x="94" y="12"/>
                  </a:lnTo>
                  <a:lnTo>
                    <a:pt x="95" y="12"/>
                  </a:lnTo>
                  <a:lnTo>
                    <a:pt x="96" y="15"/>
                  </a:lnTo>
                  <a:lnTo>
                    <a:pt x="97" y="16"/>
                  </a:lnTo>
                  <a:lnTo>
                    <a:pt x="99" y="16"/>
                  </a:lnTo>
                  <a:lnTo>
                    <a:pt x="99" y="17"/>
                  </a:lnTo>
                  <a:lnTo>
                    <a:pt x="100" y="53"/>
                  </a:lnTo>
                  <a:lnTo>
                    <a:pt x="0" y="51"/>
                  </a:lnTo>
                  <a:lnTo>
                    <a:pt x="3" y="0"/>
                  </a:lnTo>
                  <a:lnTo>
                    <a:pt x="3"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08" name="Freeform 164"/>
            <p:cNvSpPr>
              <a:spLocks/>
            </p:cNvSpPr>
            <p:nvPr/>
          </p:nvSpPr>
          <p:spPr bwMode="auto">
            <a:xfrm>
              <a:off x="2841" y="2262"/>
              <a:ext cx="595" cy="293"/>
            </a:xfrm>
            <a:custGeom>
              <a:avLst/>
              <a:gdLst/>
              <a:ahLst/>
              <a:cxnLst>
                <a:cxn ang="0">
                  <a:pos x="14" y="1"/>
                </a:cxn>
                <a:cxn ang="0">
                  <a:pos x="0" y="9"/>
                </a:cxn>
                <a:cxn ang="0">
                  <a:pos x="40" y="44"/>
                </a:cxn>
                <a:cxn ang="0">
                  <a:pos x="42" y="45"/>
                </a:cxn>
                <a:cxn ang="0">
                  <a:pos x="45" y="48"/>
                </a:cxn>
                <a:cxn ang="0">
                  <a:pos x="48" y="47"/>
                </a:cxn>
                <a:cxn ang="0">
                  <a:pos x="50" y="48"/>
                </a:cxn>
                <a:cxn ang="0">
                  <a:pos x="51" y="50"/>
                </a:cxn>
                <a:cxn ang="0">
                  <a:pos x="55" y="51"/>
                </a:cxn>
                <a:cxn ang="0">
                  <a:pos x="57" y="52"/>
                </a:cxn>
                <a:cxn ang="0">
                  <a:pos x="59" y="51"/>
                </a:cxn>
                <a:cxn ang="0">
                  <a:pos x="61" y="53"/>
                </a:cxn>
                <a:cxn ang="0">
                  <a:pos x="65" y="53"/>
                </a:cxn>
                <a:cxn ang="0">
                  <a:pos x="67" y="55"/>
                </a:cxn>
                <a:cxn ang="0">
                  <a:pos x="68" y="57"/>
                </a:cxn>
                <a:cxn ang="0">
                  <a:pos x="71" y="56"/>
                </a:cxn>
                <a:cxn ang="0">
                  <a:pos x="75" y="58"/>
                </a:cxn>
                <a:cxn ang="0">
                  <a:pos x="77" y="57"/>
                </a:cxn>
                <a:cxn ang="0">
                  <a:pos x="79" y="57"/>
                </a:cxn>
                <a:cxn ang="0">
                  <a:pos x="79" y="60"/>
                </a:cxn>
                <a:cxn ang="0">
                  <a:pos x="80" y="58"/>
                </a:cxn>
                <a:cxn ang="0">
                  <a:pos x="82" y="56"/>
                </a:cxn>
                <a:cxn ang="0">
                  <a:pos x="83" y="57"/>
                </a:cxn>
                <a:cxn ang="0">
                  <a:pos x="85" y="58"/>
                </a:cxn>
                <a:cxn ang="0">
                  <a:pos x="87" y="57"/>
                </a:cxn>
                <a:cxn ang="0">
                  <a:pos x="87" y="58"/>
                </a:cxn>
                <a:cxn ang="0">
                  <a:pos x="90" y="60"/>
                </a:cxn>
                <a:cxn ang="0">
                  <a:pos x="93" y="58"/>
                </a:cxn>
                <a:cxn ang="0">
                  <a:pos x="99" y="56"/>
                </a:cxn>
                <a:cxn ang="0">
                  <a:pos x="101" y="56"/>
                </a:cxn>
                <a:cxn ang="0">
                  <a:pos x="106" y="56"/>
                </a:cxn>
                <a:cxn ang="0">
                  <a:pos x="113" y="59"/>
                </a:cxn>
                <a:cxn ang="0">
                  <a:pos x="115" y="60"/>
                </a:cxn>
                <a:cxn ang="0">
                  <a:pos x="116" y="31"/>
                </a:cxn>
                <a:cxn ang="0">
                  <a:pos x="114" y="3"/>
                </a:cxn>
              </a:cxnLst>
              <a:rect l="0" t="0" r="r" b="b"/>
              <a:pathLst>
                <a:path w="116" h="60">
                  <a:moveTo>
                    <a:pt x="114" y="3"/>
                  </a:moveTo>
                  <a:lnTo>
                    <a:pt x="14" y="1"/>
                  </a:lnTo>
                  <a:lnTo>
                    <a:pt x="1" y="0"/>
                  </a:lnTo>
                  <a:lnTo>
                    <a:pt x="0" y="9"/>
                  </a:lnTo>
                  <a:lnTo>
                    <a:pt x="41" y="11"/>
                  </a:lnTo>
                  <a:lnTo>
                    <a:pt x="40" y="44"/>
                  </a:lnTo>
                  <a:lnTo>
                    <a:pt x="41" y="44"/>
                  </a:lnTo>
                  <a:lnTo>
                    <a:pt x="42" y="45"/>
                  </a:lnTo>
                  <a:lnTo>
                    <a:pt x="44" y="47"/>
                  </a:lnTo>
                  <a:lnTo>
                    <a:pt x="45" y="48"/>
                  </a:lnTo>
                  <a:lnTo>
                    <a:pt x="47" y="48"/>
                  </a:lnTo>
                  <a:lnTo>
                    <a:pt x="48" y="47"/>
                  </a:lnTo>
                  <a:lnTo>
                    <a:pt x="50" y="48"/>
                  </a:lnTo>
                  <a:lnTo>
                    <a:pt x="50" y="48"/>
                  </a:lnTo>
                  <a:lnTo>
                    <a:pt x="50" y="49"/>
                  </a:lnTo>
                  <a:lnTo>
                    <a:pt x="51" y="50"/>
                  </a:lnTo>
                  <a:lnTo>
                    <a:pt x="51" y="51"/>
                  </a:lnTo>
                  <a:lnTo>
                    <a:pt x="55" y="51"/>
                  </a:lnTo>
                  <a:lnTo>
                    <a:pt x="57" y="52"/>
                  </a:lnTo>
                  <a:lnTo>
                    <a:pt x="57" y="52"/>
                  </a:lnTo>
                  <a:lnTo>
                    <a:pt x="58" y="52"/>
                  </a:lnTo>
                  <a:lnTo>
                    <a:pt x="59" y="51"/>
                  </a:lnTo>
                  <a:lnTo>
                    <a:pt x="59" y="53"/>
                  </a:lnTo>
                  <a:lnTo>
                    <a:pt x="61" y="53"/>
                  </a:lnTo>
                  <a:lnTo>
                    <a:pt x="62" y="52"/>
                  </a:lnTo>
                  <a:lnTo>
                    <a:pt x="65" y="53"/>
                  </a:lnTo>
                  <a:lnTo>
                    <a:pt x="66" y="53"/>
                  </a:lnTo>
                  <a:lnTo>
                    <a:pt x="67" y="55"/>
                  </a:lnTo>
                  <a:lnTo>
                    <a:pt x="68" y="55"/>
                  </a:lnTo>
                  <a:lnTo>
                    <a:pt x="68" y="57"/>
                  </a:lnTo>
                  <a:lnTo>
                    <a:pt x="70" y="57"/>
                  </a:lnTo>
                  <a:lnTo>
                    <a:pt x="71" y="56"/>
                  </a:lnTo>
                  <a:lnTo>
                    <a:pt x="72" y="55"/>
                  </a:lnTo>
                  <a:lnTo>
                    <a:pt x="75" y="58"/>
                  </a:lnTo>
                  <a:lnTo>
                    <a:pt x="76" y="58"/>
                  </a:lnTo>
                  <a:lnTo>
                    <a:pt x="77" y="57"/>
                  </a:lnTo>
                  <a:lnTo>
                    <a:pt x="78" y="57"/>
                  </a:lnTo>
                  <a:lnTo>
                    <a:pt x="79" y="57"/>
                  </a:lnTo>
                  <a:lnTo>
                    <a:pt x="78" y="59"/>
                  </a:lnTo>
                  <a:lnTo>
                    <a:pt x="79" y="60"/>
                  </a:lnTo>
                  <a:lnTo>
                    <a:pt x="80" y="59"/>
                  </a:lnTo>
                  <a:lnTo>
                    <a:pt x="80" y="58"/>
                  </a:lnTo>
                  <a:lnTo>
                    <a:pt x="81" y="57"/>
                  </a:lnTo>
                  <a:lnTo>
                    <a:pt x="82" y="56"/>
                  </a:lnTo>
                  <a:lnTo>
                    <a:pt x="82" y="56"/>
                  </a:lnTo>
                  <a:lnTo>
                    <a:pt x="83" y="57"/>
                  </a:lnTo>
                  <a:lnTo>
                    <a:pt x="84" y="58"/>
                  </a:lnTo>
                  <a:lnTo>
                    <a:pt x="85" y="58"/>
                  </a:lnTo>
                  <a:lnTo>
                    <a:pt x="85" y="57"/>
                  </a:lnTo>
                  <a:lnTo>
                    <a:pt x="87" y="57"/>
                  </a:lnTo>
                  <a:lnTo>
                    <a:pt x="87" y="57"/>
                  </a:lnTo>
                  <a:lnTo>
                    <a:pt x="87" y="58"/>
                  </a:lnTo>
                  <a:lnTo>
                    <a:pt x="88" y="58"/>
                  </a:lnTo>
                  <a:lnTo>
                    <a:pt x="90" y="60"/>
                  </a:lnTo>
                  <a:lnTo>
                    <a:pt x="92" y="58"/>
                  </a:lnTo>
                  <a:lnTo>
                    <a:pt x="93" y="58"/>
                  </a:lnTo>
                  <a:lnTo>
                    <a:pt x="96" y="57"/>
                  </a:lnTo>
                  <a:lnTo>
                    <a:pt x="99" y="56"/>
                  </a:lnTo>
                  <a:lnTo>
                    <a:pt x="100" y="56"/>
                  </a:lnTo>
                  <a:lnTo>
                    <a:pt x="101" y="56"/>
                  </a:lnTo>
                  <a:lnTo>
                    <a:pt x="104" y="57"/>
                  </a:lnTo>
                  <a:lnTo>
                    <a:pt x="106" y="56"/>
                  </a:lnTo>
                  <a:lnTo>
                    <a:pt x="107" y="56"/>
                  </a:lnTo>
                  <a:lnTo>
                    <a:pt x="113" y="59"/>
                  </a:lnTo>
                  <a:lnTo>
                    <a:pt x="114" y="60"/>
                  </a:lnTo>
                  <a:lnTo>
                    <a:pt x="115" y="60"/>
                  </a:lnTo>
                  <a:lnTo>
                    <a:pt x="116" y="60"/>
                  </a:lnTo>
                  <a:lnTo>
                    <a:pt x="116" y="31"/>
                  </a:lnTo>
                  <a:lnTo>
                    <a:pt x="114" y="12"/>
                  </a:lnTo>
                  <a:lnTo>
                    <a:pt x="114" y="3"/>
                  </a:lnTo>
                  <a:lnTo>
                    <a:pt x="114" y="3"/>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09" name="Freeform 165"/>
            <p:cNvSpPr>
              <a:spLocks/>
            </p:cNvSpPr>
            <p:nvPr/>
          </p:nvSpPr>
          <p:spPr bwMode="auto">
            <a:xfrm>
              <a:off x="3288" y="1726"/>
              <a:ext cx="420" cy="263"/>
            </a:xfrm>
            <a:custGeom>
              <a:avLst/>
              <a:gdLst/>
              <a:ahLst/>
              <a:cxnLst>
                <a:cxn ang="0">
                  <a:pos x="66" y="0"/>
                </a:cxn>
                <a:cxn ang="0">
                  <a:pos x="68" y="4"/>
                </a:cxn>
                <a:cxn ang="0">
                  <a:pos x="67" y="6"/>
                </a:cxn>
                <a:cxn ang="0">
                  <a:pos x="69" y="13"/>
                </a:cxn>
                <a:cxn ang="0">
                  <a:pos x="74" y="16"/>
                </a:cxn>
                <a:cxn ang="0">
                  <a:pos x="75" y="18"/>
                </a:cxn>
                <a:cxn ang="0">
                  <a:pos x="78" y="21"/>
                </a:cxn>
                <a:cxn ang="0">
                  <a:pos x="82" y="26"/>
                </a:cxn>
                <a:cxn ang="0">
                  <a:pos x="80" y="29"/>
                </a:cxn>
                <a:cxn ang="0">
                  <a:pos x="80" y="31"/>
                </a:cxn>
                <a:cxn ang="0">
                  <a:pos x="75" y="34"/>
                </a:cxn>
                <a:cxn ang="0">
                  <a:pos x="72" y="35"/>
                </a:cxn>
                <a:cxn ang="0">
                  <a:pos x="70" y="38"/>
                </a:cxn>
                <a:cxn ang="0">
                  <a:pos x="72" y="41"/>
                </a:cxn>
                <a:cxn ang="0">
                  <a:pos x="72" y="44"/>
                </a:cxn>
                <a:cxn ang="0">
                  <a:pos x="68" y="50"/>
                </a:cxn>
                <a:cxn ang="0">
                  <a:pos x="67" y="53"/>
                </a:cxn>
                <a:cxn ang="0">
                  <a:pos x="63" y="50"/>
                </a:cxn>
                <a:cxn ang="0">
                  <a:pos x="11" y="51"/>
                </a:cxn>
                <a:cxn ang="0">
                  <a:pos x="11" y="48"/>
                </a:cxn>
                <a:cxn ang="0">
                  <a:pos x="9" y="45"/>
                </a:cxn>
                <a:cxn ang="0">
                  <a:pos x="10" y="42"/>
                </a:cxn>
                <a:cxn ang="0">
                  <a:pos x="8" y="39"/>
                </a:cxn>
                <a:cxn ang="0">
                  <a:pos x="8" y="36"/>
                </a:cxn>
                <a:cxn ang="0">
                  <a:pos x="6" y="33"/>
                </a:cxn>
                <a:cxn ang="0">
                  <a:pos x="5" y="31"/>
                </a:cxn>
                <a:cxn ang="0">
                  <a:pos x="3" y="26"/>
                </a:cxn>
                <a:cxn ang="0">
                  <a:pos x="4" y="23"/>
                </a:cxn>
                <a:cxn ang="0">
                  <a:pos x="2" y="20"/>
                </a:cxn>
                <a:cxn ang="0">
                  <a:pos x="2" y="18"/>
                </a:cxn>
                <a:cxn ang="0">
                  <a:pos x="2" y="12"/>
                </a:cxn>
                <a:cxn ang="0">
                  <a:pos x="2" y="10"/>
                </a:cxn>
                <a:cxn ang="0">
                  <a:pos x="1" y="6"/>
                </a:cxn>
                <a:cxn ang="0">
                  <a:pos x="1" y="3"/>
                </a:cxn>
                <a:cxn ang="0">
                  <a:pos x="2" y="2"/>
                </a:cxn>
                <a:cxn ang="0">
                  <a:pos x="2" y="2"/>
                </a:cxn>
              </a:cxnLst>
              <a:rect l="0" t="0" r="r" b="b"/>
              <a:pathLst>
                <a:path w="82" h="54">
                  <a:moveTo>
                    <a:pt x="2" y="2"/>
                  </a:moveTo>
                  <a:lnTo>
                    <a:pt x="66" y="0"/>
                  </a:lnTo>
                  <a:lnTo>
                    <a:pt x="67" y="2"/>
                  </a:lnTo>
                  <a:lnTo>
                    <a:pt x="68" y="4"/>
                  </a:lnTo>
                  <a:lnTo>
                    <a:pt x="68" y="5"/>
                  </a:lnTo>
                  <a:lnTo>
                    <a:pt x="67" y="6"/>
                  </a:lnTo>
                  <a:lnTo>
                    <a:pt x="68" y="8"/>
                  </a:lnTo>
                  <a:lnTo>
                    <a:pt x="69" y="13"/>
                  </a:lnTo>
                  <a:lnTo>
                    <a:pt x="73" y="14"/>
                  </a:lnTo>
                  <a:lnTo>
                    <a:pt x="74" y="16"/>
                  </a:lnTo>
                  <a:lnTo>
                    <a:pt x="75" y="17"/>
                  </a:lnTo>
                  <a:lnTo>
                    <a:pt x="75" y="18"/>
                  </a:lnTo>
                  <a:lnTo>
                    <a:pt x="78" y="20"/>
                  </a:lnTo>
                  <a:lnTo>
                    <a:pt x="78" y="21"/>
                  </a:lnTo>
                  <a:lnTo>
                    <a:pt x="81" y="23"/>
                  </a:lnTo>
                  <a:lnTo>
                    <a:pt x="82" y="26"/>
                  </a:lnTo>
                  <a:lnTo>
                    <a:pt x="81" y="27"/>
                  </a:lnTo>
                  <a:lnTo>
                    <a:pt x="80" y="29"/>
                  </a:lnTo>
                  <a:lnTo>
                    <a:pt x="80" y="30"/>
                  </a:lnTo>
                  <a:lnTo>
                    <a:pt x="80" y="31"/>
                  </a:lnTo>
                  <a:lnTo>
                    <a:pt x="77" y="34"/>
                  </a:lnTo>
                  <a:lnTo>
                    <a:pt x="75" y="34"/>
                  </a:lnTo>
                  <a:lnTo>
                    <a:pt x="75" y="35"/>
                  </a:lnTo>
                  <a:lnTo>
                    <a:pt x="72" y="35"/>
                  </a:lnTo>
                  <a:lnTo>
                    <a:pt x="71" y="36"/>
                  </a:lnTo>
                  <a:lnTo>
                    <a:pt x="70" y="38"/>
                  </a:lnTo>
                  <a:lnTo>
                    <a:pt x="70" y="39"/>
                  </a:lnTo>
                  <a:lnTo>
                    <a:pt x="72" y="41"/>
                  </a:lnTo>
                  <a:lnTo>
                    <a:pt x="72" y="42"/>
                  </a:lnTo>
                  <a:lnTo>
                    <a:pt x="72" y="44"/>
                  </a:lnTo>
                  <a:lnTo>
                    <a:pt x="70" y="49"/>
                  </a:lnTo>
                  <a:lnTo>
                    <a:pt x="68" y="50"/>
                  </a:lnTo>
                  <a:lnTo>
                    <a:pt x="67" y="51"/>
                  </a:lnTo>
                  <a:lnTo>
                    <a:pt x="67" y="53"/>
                  </a:lnTo>
                  <a:lnTo>
                    <a:pt x="66" y="54"/>
                  </a:lnTo>
                  <a:lnTo>
                    <a:pt x="63" y="50"/>
                  </a:lnTo>
                  <a:lnTo>
                    <a:pt x="11" y="52"/>
                  </a:lnTo>
                  <a:lnTo>
                    <a:pt x="11" y="51"/>
                  </a:lnTo>
                  <a:lnTo>
                    <a:pt x="10" y="49"/>
                  </a:lnTo>
                  <a:lnTo>
                    <a:pt x="11" y="48"/>
                  </a:lnTo>
                  <a:lnTo>
                    <a:pt x="10" y="46"/>
                  </a:lnTo>
                  <a:lnTo>
                    <a:pt x="9" y="45"/>
                  </a:lnTo>
                  <a:lnTo>
                    <a:pt x="10" y="44"/>
                  </a:lnTo>
                  <a:lnTo>
                    <a:pt x="10" y="42"/>
                  </a:lnTo>
                  <a:lnTo>
                    <a:pt x="8" y="41"/>
                  </a:lnTo>
                  <a:lnTo>
                    <a:pt x="8" y="39"/>
                  </a:lnTo>
                  <a:lnTo>
                    <a:pt x="9" y="37"/>
                  </a:lnTo>
                  <a:lnTo>
                    <a:pt x="8" y="36"/>
                  </a:lnTo>
                  <a:lnTo>
                    <a:pt x="6" y="35"/>
                  </a:lnTo>
                  <a:lnTo>
                    <a:pt x="6" y="33"/>
                  </a:lnTo>
                  <a:lnTo>
                    <a:pt x="6" y="32"/>
                  </a:lnTo>
                  <a:lnTo>
                    <a:pt x="5" y="31"/>
                  </a:lnTo>
                  <a:lnTo>
                    <a:pt x="4" y="28"/>
                  </a:lnTo>
                  <a:lnTo>
                    <a:pt x="3" y="26"/>
                  </a:lnTo>
                  <a:lnTo>
                    <a:pt x="4" y="24"/>
                  </a:lnTo>
                  <a:lnTo>
                    <a:pt x="4" y="23"/>
                  </a:lnTo>
                  <a:lnTo>
                    <a:pt x="2" y="22"/>
                  </a:lnTo>
                  <a:lnTo>
                    <a:pt x="2" y="20"/>
                  </a:lnTo>
                  <a:lnTo>
                    <a:pt x="2" y="20"/>
                  </a:lnTo>
                  <a:lnTo>
                    <a:pt x="2" y="18"/>
                  </a:lnTo>
                  <a:lnTo>
                    <a:pt x="0" y="15"/>
                  </a:lnTo>
                  <a:lnTo>
                    <a:pt x="2" y="12"/>
                  </a:lnTo>
                  <a:lnTo>
                    <a:pt x="1" y="10"/>
                  </a:lnTo>
                  <a:lnTo>
                    <a:pt x="2" y="10"/>
                  </a:lnTo>
                  <a:lnTo>
                    <a:pt x="2" y="7"/>
                  </a:lnTo>
                  <a:lnTo>
                    <a:pt x="1" y="6"/>
                  </a:lnTo>
                  <a:lnTo>
                    <a:pt x="2" y="4"/>
                  </a:lnTo>
                  <a:lnTo>
                    <a:pt x="1" y="3"/>
                  </a:lnTo>
                  <a:lnTo>
                    <a:pt x="0" y="2"/>
                  </a:lnTo>
                  <a:lnTo>
                    <a:pt x="2" y="2"/>
                  </a:lnTo>
                  <a:lnTo>
                    <a:pt x="2" y="2"/>
                  </a:lnTo>
                  <a:lnTo>
                    <a:pt x="2" y="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0" name="Freeform 166"/>
            <p:cNvSpPr>
              <a:spLocks/>
            </p:cNvSpPr>
            <p:nvPr/>
          </p:nvSpPr>
          <p:spPr bwMode="auto">
            <a:xfrm>
              <a:off x="3345" y="1970"/>
              <a:ext cx="460" cy="380"/>
            </a:xfrm>
            <a:custGeom>
              <a:avLst/>
              <a:gdLst/>
              <a:ahLst/>
              <a:cxnLst>
                <a:cxn ang="0">
                  <a:pos x="76" y="69"/>
                </a:cxn>
                <a:cxn ang="0">
                  <a:pos x="77" y="71"/>
                </a:cxn>
                <a:cxn ang="0">
                  <a:pos x="77" y="74"/>
                </a:cxn>
                <a:cxn ang="0">
                  <a:pos x="74" y="77"/>
                </a:cxn>
                <a:cxn ang="0">
                  <a:pos x="83" y="78"/>
                </a:cxn>
                <a:cxn ang="0">
                  <a:pos x="83" y="74"/>
                </a:cxn>
                <a:cxn ang="0">
                  <a:pos x="85" y="69"/>
                </a:cxn>
                <a:cxn ang="0">
                  <a:pos x="88" y="67"/>
                </a:cxn>
                <a:cxn ang="0">
                  <a:pos x="89" y="67"/>
                </a:cxn>
                <a:cxn ang="0">
                  <a:pos x="90" y="61"/>
                </a:cxn>
                <a:cxn ang="0">
                  <a:pos x="89" y="60"/>
                </a:cxn>
                <a:cxn ang="0">
                  <a:pos x="88" y="59"/>
                </a:cxn>
                <a:cxn ang="0">
                  <a:pos x="87" y="60"/>
                </a:cxn>
                <a:cxn ang="0">
                  <a:pos x="84" y="56"/>
                </a:cxn>
                <a:cxn ang="0">
                  <a:pos x="85" y="54"/>
                </a:cxn>
                <a:cxn ang="0">
                  <a:pos x="84" y="52"/>
                </a:cxn>
                <a:cxn ang="0">
                  <a:pos x="79" y="46"/>
                </a:cxn>
                <a:cxn ang="0">
                  <a:pos x="74" y="43"/>
                </a:cxn>
                <a:cxn ang="0">
                  <a:pos x="71" y="38"/>
                </a:cxn>
                <a:cxn ang="0">
                  <a:pos x="74" y="34"/>
                </a:cxn>
                <a:cxn ang="0">
                  <a:pos x="74" y="30"/>
                </a:cxn>
                <a:cxn ang="0">
                  <a:pos x="70" y="27"/>
                </a:cxn>
                <a:cxn ang="0">
                  <a:pos x="68" y="29"/>
                </a:cxn>
                <a:cxn ang="0">
                  <a:pos x="65" y="22"/>
                </a:cxn>
                <a:cxn ang="0">
                  <a:pos x="60" y="18"/>
                </a:cxn>
                <a:cxn ang="0">
                  <a:pos x="56" y="13"/>
                </a:cxn>
                <a:cxn ang="0">
                  <a:pos x="55" y="6"/>
                </a:cxn>
                <a:cxn ang="0">
                  <a:pos x="55" y="4"/>
                </a:cxn>
                <a:cxn ang="0">
                  <a:pos x="0" y="2"/>
                </a:cxn>
                <a:cxn ang="0">
                  <a:pos x="2" y="5"/>
                </a:cxn>
                <a:cxn ang="0">
                  <a:pos x="5" y="9"/>
                </a:cxn>
                <a:cxn ang="0">
                  <a:pos x="5" y="11"/>
                </a:cxn>
                <a:cxn ang="0">
                  <a:pos x="11" y="16"/>
                </a:cxn>
                <a:cxn ang="0">
                  <a:pos x="9" y="20"/>
                </a:cxn>
                <a:cxn ang="0">
                  <a:pos x="11" y="22"/>
                </a:cxn>
                <a:cxn ang="0">
                  <a:pos x="13" y="26"/>
                </a:cxn>
                <a:cxn ang="0">
                  <a:pos x="15" y="27"/>
                </a:cxn>
                <a:cxn ang="0">
                  <a:pos x="16" y="72"/>
                </a:cxn>
              </a:cxnLst>
              <a:rect l="0" t="0" r="r" b="b"/>
              <a:pathLst>
                <a:path w="90" h="78">
                  <a:moveTo>
                    <a:pt x="16" y="72"/>
                  </a:moveTo>
                  <a:lnTo>
                    <a:pt x="76" y="69"/>
                  </a:lnTo>
                  <a:lnTo>
                    <a:pt x="76" y="70"/>
                  </a:lnTo>
                  <a:lnTo>
                    <a:pt x="77" y="71"/>
                  </a:lnTo>
                  <a:lnTo>
                    <a:pt x="78" y="72"/>
                  </a:lnTo>
                  <a:lnTo>
                    <a:pt x="77" y="74"/>
                  </a:lnTo>
                  <a:lnTo>
                    <a:pt x="76" y="75"/>
                  </a:lnTo>
                  <a:lnTo>
                    <a:pt x="74" y="77"/>
                  </a:lnTo>
                  <a:lnTo>
                    <a:pt x="74" y="78"/>
                  </a:lnTo>
                  <a:lnTo>
                    <a:pt x="83" y="78"/>
                  </a:lnTo>
                  <a:lnTo>
                    <a:pt x="84" y="75"/>
                  </a:lnTo>
                  <a:lnTo>
                    <a:pt x="83" y="74"/>
                  </a:lnTo>
                  <a:lnTo>
                    <a:pt x="84" y="71"/>
                  </a:lnTo>
                  <a:lnTo>
                    <a:pt x="85" y="69"/>
                  </a:lnTo>
                  <a:lnTo>
                    <a:pt x="86" y="67"/>
                  </a:lnTo>
                  <a:lnTo>
                    <a:pt x="88" y="67"/>
                  </a:lnTo>
                  <a:lnTo>
                    <a:pt x="88" y="67"/>
                  </a:lnTo>
                  <a:lnTo>
                    <a:pt x="89" y="67"/>
                  </a:lnTo>
                  <a:lnTo>
                    <a:pt x="90" y="62"/>
                  </a:lnTo>
                  <a:lnTo>
                    <a:pt x="90" y="61"/>
                  </a:lnTo>
                  <a:lnTo>
                    <a:pt x="89" y="60"/>
                  </a:lnTo>
                  <a:lnTo>
                    <a:pt x="89" y="60"/>
                  </a:lnTo>
                  <a:lnTo>
                    <a:pt x="89" y="60"/>
                  </a:lnTo>
                  <a:lnTo>
                    <a:pt x="88" y="59"/>
                  </a:lnTo>
                  <a:lnTo>
                    <a:pt x="87" y="59"/>
                  </a:lnTo>
                  <a:lnTo>
                    <a:pt x="87" y="60"/>
                  </a:lnTo>
                  <a:lnTo>
                    <a:pt x="87" y="60"/>
                  </a:lnTo>
                  <a:lnTo>
                    <a:pt x="84" y="56"/>
                  </a:lnTo>
                  <a:lnTo>
                    <a:pt x="84" y="55"/>
                  </a:lnTo>
                  <a:lnTo>
                    <a:pt x="85" y="54"/>
                  </a:lnTo>
                  <a:lnTo>
                    <a:pt x="85" y="53"/>
                  </a:lnTo>
                  <a:lnTo>
                    <a:pt x="84" y="52"/>
                  </a:lnTo>
                  <a:lnTo>
                    <a:pt x="83" y="49"/>
                  </a:lnTo>
                  <a:lnTo>
                    <a:pt x="79" y="46"/>
                  </a:lnTo>
                  <a:lnTo>
                    <a:pt x="78" y="45"/>
                  </a:lnTo>
                  <a:lnTo>
                    <a:pt x="74" y="43"/>
                  </a:lnTo>
                  <a:lnTo>
                    <a:pt x="72" y="40"/>
                  </a:lnTo>
                  <a:lnTo>
                    <a:pt x="71" y="38"/>
                  </a:lnTo>
                  <a:lnTo>
                    <a:pt x="71" y="37"/>
                  </a:lnTo>
                  <a:lnTo>
                    <a:pt x="74" y="34"/>
                  </a:lnTo>
                  <a:lnTo>
                    <a:pt x="73" y="32"/>
                  </a:lnTo>
                  <a:lnTo>
                    <a:pt x="74" y="30"/>
                  </a:lnTo>
                  <a:lnTo>
                    <a:pt x="73" y="29"/>
                  </a:lnTo>
                  <a:lnTo>
                    <a:pt x="70" y="27"/>
                  </a:lnTo>
                  <a:lnTo>
                    <a:pt x="69" y="28"/>
                  </a:lnTo>
                  <a:lnTo>
                    <a:pt x="68" y="29"/>
                  </a:lnTo>
                  <a:lnTo>
                    <a:pt x="67" y="29"/>
                  </a:lnTo>
                  <a:lnTo>
                    <a:pt x="65" y="22"/>
                  </a:lnTo>
                  <a:lnTo>
                    <a:pt x="64" y="21"/>
                  </a:lnTo>
                  <a:lnTo>
                    <a:pt x="60" y="18"/>
                  </a:lnTo>
                  <a:lnTo>
                    <a:pt x="56" y="14"/>
                  </a:lnTo>
                  <a:lnTo>
                    <a:pt x="56" y="13"/>
                  </a:lnTo>
                  <a:lnTo>
                    <a:pt x="55" y="10"/>
                  </a:lnTo>
                  <a:lnTo>
                    <a:pt x="55" y="6"/>
                  </a:lnTo>
                  <a:lnTo>
                    <a:pt x="55" y="5"/>
                  </a:lnTo>
                  <a:lnTo>
                    <a:pt x="55" y="4"/>
                  </a:lnTo>
                  <a:lnTo>
                    <a:pt x="52" y="0"/>
                  </a:lnTo>
                  <a:lnTo>
                    <a:pt x="0" y="2"/>
                  </a:lnTo>
                  <a:lnTo>
                    <a:pt x="1" y="3"/>
                  </a:lnTo>
                  <a:lnTo>
                    <a:pt x="2" y="5"/>
                  </a:lnTo>
                  <a:lnTo>
                    <a:pt x="3" y="7"/>
                  </a:lnTo>
                  <a:lnTo>
                    <a:pt x="5" y="9"/>
                  </a:lnTo>
                  <a:lnTo>
                    <a:pt x="5" y="10"/>
                  </a:lnTo>
                  <a:lnTo>
                    <a:pt x="5" y="11"/>
                  </a:lnTo>
                  <a:lnTo>
                    <a:pt x="5" y="12"/>
                  </a:lnTo>
                  <a:lnTo>
                    <a:pt x="11" y="16"/>
                  </a:lnTo>
                  <a:lnTo>
                    <a:pt x="9" y="18"/>
                  </a:lnTo>
                  <a:lnTo>
                    <a:pt x="9" y="20"/>
                  </a:lnTo>
                  <a:lnTo>
                    <a:pt x="10" y="22"/>
                  </a:lnTo>
                  <a:lnTo>
                    <a:pt x="11" y="22"/>
                  </a:lnTo>
                  <a:lnTo>
                    <a:pt x="12" y="25"/>
                  </a:lnTo>
                  <a:lnTo>
                    <a:pt x="13" y="26"/>
                  </a:lnTo>
                  <a:lnTo>
                    <a:pt x="15" y="26"/>
                  </a:lnTo>
                  <a:lnTo>
                    <a:pt x="15" y="27"/>
                  </a:lnTo>
                  <a:lnTo>
                    <a:pt x="16" y="63"/>
                  </a:lnTo>
                  <a:lnTo>
                    <a:pt x="16" y="72"/>
                  </a:lnTo>
                  <a:lnTo>
                    <a:pt x="16" y="7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1" name="Freeform 167"/>
            <p:cNvSpPr>
              <a:spLocks/>
            </p:cNvSpPr>
            <p:nvPr/>
          </p:nvSpPr>
          <p:spPr bwMode="auto">
            <a:xfrm>
              <a:off x="3518" y="1438"/>
              <a:ext cx="364" cy="371"/>
            </a:xfrm>
            <a:custGeom>
              <a:avLst/>
              <a:gdLst/>
              <a:ahLst/>
              <a:cxnLst>
                <a:cxn ang="0">
                  <a:pos x="29" y="75"/>
                </a:cxn>
                <a:cxn ang="0">
                  <a:pos x="24" y="72"/>
                </a:cxn>
                <a:cxn ang="0">
                  <a:pos x="22" y="65"/>
                </a:cxn>
                <a:cxn ang="0">
                  <a:pos x="23" y="63"/>
                </a:cxn>
                <a:cxn ang="0">
                  <a:pos x="21" y="59"/>
                </a:cxn>
                <a:cxn ang="0">
                  <a:pos x="21" y="54"/>
                </a:cxn>
                <a:cxn ang="0">
                  <a:pos x="17" y="50"/>
                </a:cxn>
                <a:cxn ang="0">
                  <a:pos x="12" y="45"/>
                </a:cxn>
                <a:cxn ang="0">
                  <a:pos x="8" y="43"/>
                </a:cxn>
                <a:cxn ang="0">
                  <a:pos x="7" y="42"/>
                </a:cxn>
                <a:cxn ang="0">
                  <a:pos x="3" y="41"/>
                </a:cxn>
                <a:cxn ang="0">
                  <a:pos x="1" y="39"/>
                </a:cxn>
                <a:cxn ang="0">
                  <a:pos x="2" y="31"/>
                </a:cxn>
                <a:cxn ang="0">
                  <a:pos x="3" y="28"/>
                </a:cxn>
                <a:cxn ang="0">
                  <a:pos x="0" y="25"/>
                </a:cxn>
                <a:cxn ang="0">
                  <a:pos x="1" y="22"/>
                </a:cxn>
                <a:cxn ang="0">
                  <a:pos x="5" y="17"/>
                </a:cxn>
                <a:cxn ang="0">
                  <a:pos x="7" y="16"/>
                </a:cxn>
                <a:cxn ang="0">
                  <a:pos x="7" y="6"/>
                </a:cxn>
                <a:cxn ang="0">
                  <a:pos x="9" y="5"/>
                </a:cxn>
                <a:cxn ang="0">
                  <a:pos x="13" y="5"/>
                </a:cxn>
                <a:cxn ang="0">
                  <a:pos x="22" y="1"/>
                </a:cxn>
                <a:cxn ang="0">
                  <a:pos x="24" y="1"/>
                </a:cxn>
                <a:cxn ang="0">
                  <a:pos x="23" y="3"/>
                </a:cxn>
                <a:cxn ang="0">
                  <a:pos x="22" y="6"/>
                </a:cxn>
                <a:cxn ang="0">
                  <a:pos x="26" y="5"/>
                </a:cxn>
                <a:cxn ang="0">
                  <a:pos x="28" y="6"/>
                </a:cxn>
                <a:cxn ang="0">
                  <a:pos x="31" y="8"/>
                </a:cxn>
                <a:cxn ang="0">
                  <a:pos x="32" y="10"/>
                </a:cxn>
                <a:cxn ang="0">
                  <a:pos x="44" y="13"/>
                </a:cxn>
                <a:cxn ang="0">
                  <a:pos x="48" y="15"/>
                </a:cxn>
                <a:cxn ang="0">
                  <a:pos x="50" y="15"/>
                </a:cxn>
                <a:cxn ang="0">
                  <a:pos x="51" y="15"/>
                </a:cxn>
                <a:cxn ang="0">
                  <a:pos x="56" y="16"/>
                </a:cxn>
                <a:cxn ang="0">
                  <a:pos x="56" y="17"/>
                </a:cxn>
                <a:cxn ang="0">
                  <a:pos x="58" y="18"/>
                </a:cxn>
                <a:cxn ang="0">
                  <a:pos x="61" y="21"/>
                </a:cxn>
                <a:cxn ang="0">
                  <a:pos x="60" y="25"/>
                </a:cxn>
                <a:cxn ang="0">
                  <a:pos x="63" y="25"/>
                </a:cxn>
                <a:cxn ang="0">
                  <a:pos x="62" y="27"/>
                </a:cxn>
                <a:cxn ang="0">
                  <a:pos x="64" y="30"/>
                </a:cxn>
                <a:cxn ang="0">
                  <a:pos x="61" y="33"/>
                </a:cxn>
                <a:cxn ang="0">
                  <a:pos x="59" y="38"/>
                </a:cxn>
                <a:cxn ang="0">
                  <a:pos x="59" y="39"/>
                </a:cxn>
                <a:cxn ang="0">
                  <a:pos x="63" y="35"/>
                </a:cxn>
                <a:cxn ang="0">
                  <a:pos x="66" y="33"/>
                </a:cxn>
                <a:cxn ang="0">
                  <a:pos x="68" y="31"/>
                </a:cxn>
                <a:cxn ang="0">
                  <a:pos x="68" y="28"/>
                </a:cxn>
                <a:cxn ang="0">
                  <a:pos x="69" y="27"/>
                </a:cxn>
                <a:cxn ang="0">
                  <a:pos x="70" y="25"/>
                </a:cxn>
                <a:cxn ang="0">
                  <a:pos x="71" y="26"/>
                </a:cxn>
                <a:cxn ang="0">
                  <a:pos x="69" y="33"/>
                </a:cxn>
                <a:cxn ang="0">
                  <a:pos x="68" y="35"/>
                </a:cxn>
                <a:cxn ang="0">
                  <a:pos x="66" y="40"/>
                </a:cxn>
                <a:cxn ang="0">
                  <a:pos x="66" y="45"/>
                </a:cxn>
                <a:cxn ang="0">
                  <a:pos x="64" y="47"/>
                </a:cxn>
                <a:cxn ang="0">
                  <a:pos x="65" y="54"/>
                </a:cxn>
                <a:cxn ang="0">
                  <a:pos x="63" y="59"/>
                </a:cxn>
                <a:cxn ang="0">
                  <a:pos x="65" y="70"/>
                </a:cxn>
                <a:cxn ang="0">
                  <a:pos x="65" y="71"/>
                </a:cxn>
                <a:cxn ang="0">
                  <a:pos x="65" y="74"/>
                </a:cxn>
                <a:cxn ang="0">
                  <a:pos x="30" y="76"/>
                </a:cxn>
              </a:cxnLst>
              <a:rect l="0" t="0" r="r" b="b"/>
              <a:pathLst>
                <a:path w="71" h="76">
                  <a:moveTo>
                    <a:pt x="30" y="76"/>
                  </a:moveTo>
                  <a:lnTo>
                    <a:pt x="29" y="75"/>
                  </a:lnTo>
                  <a:lnTo>
                    <a:pt x="28" y="73"/>
                  </a:lnTo>
                  <a:lnTo>
                    <a:pt x="24" y="72"/>
                  </a:lnTo>
                  <a:lnTo>
                    <a:pt x="23" y="67"/>
                  </a:lnTo>
                  <a:lnTo>
                    <a:pt x="22" y="65"/>
                  </a:lnTo>
                  <a:lnTo>
                    <a:pt x="23" y="64"/>
                  </a:lnTo>
                  <a:lnTo>
                    <a:pt x="23" y="63"/>
                  </a:lnTo>
                  <a:lnTo>
                    <a:pt x="22" y="61"/>
                  </a:lnTo>
                  <a:lnTo>
                    <a:pt x="21" y="59"/>
                  </a:lnTo>
                  <a:lnTo>
                    <a:pt x="21" y="56"/>
                  </a:lnTo>
                  <a:lnTo>
                    <a:pt x="21" y="54"/>
                  </a:lnTo>
                  <a:lnTo>
                    <a:pt x="21" y="53"/>
                  </a:lnTo>
                  <a:lnTo>
                    <a:pt x="17" y="50"/>
                  </a:lnTo>
                  <a:lnTo>
                    <a:pt x="13" y="48"/>
                  </a:lnTo>
                  <a:lnTo>
                    <a:pt x="12" y="45"/>
                  </a:lnTo>
                  <a:lnTo>
                    <a:pt x="8" y="44"/>
                  </a:lnTo>
                  <a:lnTo>
                    <a:pt x="8" y="43"/>
                  </a:lnTo>
                  <a:lnTo>
                    <a:pt x="7" y="42"/>
                  </a:lnTo>
                  <a:lnTo>
                    <a:pt x="7" y="42"/>
                  </a:lnTo>
                  <a:lnTo>
                    <a:pt x="4" y="41"/>
                  </a:lnTo>
                  <a:lnTo>
                    <a:pt x="3" y="41"/>
                  </a:lnTo>
                  <a:lnTo>
                    <a:pt x="2" y="40"/>
                  </a:lnTo>
                  <a:lnTo>
                    <a:pt x="1" y="39"/>
                  </a:lnTo>
                  <a:lnTo>
                    <a:pt x="1" y="34"/>
                  </a:lnTo>
                  <a:lnTo>
                    <a:pt x="2" y="31"/>
                  </a:lnTo>
                  <a:lnTo>
                    <a:pt x="2" y="30"/>
                  </a:lnTo>
                  <a:lnTo>
                    <a:pt x="3" y="28"/>
                  </a:lnTo>
                  <a:lnTo>
                    <a:pt x="1" y="26"/>
                  </a:lnTo>
                  <a:lnTo>
                    <a:pt x="0" y="25"/>
                  </a:lnTo>
                  <a:lnTo>
                    <a:pt x="1" y="22"/>
                  </a:lnTo>
                  <a:lnTo>
                    <a:pt x="1" y="22"/>
                  </a:lnTo>
                  <a:lnTo>
                    <a:pt x="1" y="20"/>
                  </a:lnTo>
                  <a:lnTo>
                    <a:pt x="5" y="17"/>
                  </a:lnTo>
                  <a:lnTo>
                    <a:pt x="6" y="17"/>
                  </a:lnTo>
                  <a:lnTo>
                    <a:pt x="7" y="16"/>
                  </a:lnTo>
                  <a:lnTo>
                    <a:pt x="6" y="7"/>
                  </a:lnTo>
                  <a:lnTo>
                    <a:pt x="7" y="6"/>
                  </a:lnTo>
                  <a:lnTo>
                    <a:pt x="8" y="5"/>
                  </a:lnTo>
                  <a:lnTo>
                    <a:pt x="9" y="5"/>
                  </a:lnTo>
                  <a:lnTo>
                    <a:pt x="11" y="6"/>
                  </a:lnTo>
                  <a:lnTo>
                    <a:pt x="13" y="5"/>
                  </a:lnTo>
                  <a:lnTo>
                    <a:pt x="16" y="4"/>
                  </a:lnTo>
                  <a:lnTo>
                    <a:pt x="22" y="1"/>
                  </a:lnTo>
                  <a:lnTo>
                    <a:pt x="23" y="0"/>
                  </a:lnTo>
                  <a:lnTo>
                    <a:pt x="24" y="1"/>
                  </a:lnTo>
                  <a:lnTo>
                    <a:pt x="24" y="2"/>
                  </a:lnTo>
                  <a:lnTo>
                    <a:pt x="23" y="3"/>
                  </a:lnTo>
                  <a:lnTo>
                    <a:pt x="23" y="4"/>
                  </a:lnTo>
                  <a:lnTo>
                    <a:pt x="22" y="6"/>
                  </a:lnTo>
                  <a:lnTo>
                    <a:pt x="25" y="5"/>
                  </a:lnTo>
                  <a:lnTo>
                    <a:pt x="26" y="5"/>
                  </a:lnTo>
                  <a:lnTo>
                    <a:pt x="27" y="7"/>
                  </a:lnTo>
                  <a:lnTo>
                    <a:pt x="28" y="6"/>
                  </a:lnTo>
                  <a:lnTo>
                    <a:pt x="29" y="7"/>
                  </a:lnTo>
                  <a:lnTo>
                    <a:pt x="31" y="8"/>
                  </a:lnTo>
                  <a:lnTo>
                    <a:pt x="32" y="8"/>
                  </a:lnTo>
                  <a:lnTo>
                    <a:pt x="32" y="10"/>
                  </a:lnTo>
                  <a:lnTo>
                    <a:pt x="33" y="11"/>
                  </a:lnTo>
                  <a:lnTo>
                    <a:pt x="44" y="13"/>
                  </a:lnTo>
                  <a:lnTo>
                    <a:pt x="46" y="13"/>
                  </a:lnTo>
                  <a:lnTo>
                    <a:pt x="48" y="15"/>
                  </a:lnTo>
                  <a:lnTo>
                    <a:pt x="50" y="15"/>
                  </a:lnTo>
                  <a:lnTo>
                    <a:pt x="50" y="15"/>
                  </a:lnTo>
                  <a:lnTo>
                    <a:pt x="51" y="15"/>
                  </a:lnTo>
                  <a:lnTo>
                    <a:pt x="51" y="15"/>
                  </a:lnTo>
                  <a:lnTo>
                    <a:pt x="54" y="15"/>
                  </a:lnTo>
                  <a:lnTo>
                    <a:pt x="56" y="16"/>
                  </a:lnTo>
                  <a:lnTo>
                    <a:pt x="57" y="17"/>
                  </a:lnTo>
                  <a:lnTo>
                    <a:pt x="56" y="17"/>
                  </a:lnTo>
                  <a:lnTo>
                    <a:pt x="56" y="18"/>
                  </a:lnTo>
                  <a:lnTo>
                    <a:pt x="58" y="18"/>
                  </a:lnTo>
                  <a:lnTo>
                    <a:pt x="60" y="19"/>
                  </a:lnTo>
                  <a:lnTo>
                    <a:pt x="61" y="21"/>
                  </a:lnTo>
                  <a:lnTo>
                    <a:pt x="60" y="25"/>
                  </a:lnTo>
                  <a:lnTo>
                    <a:pt x="60" y="25"/>
                  </a:lnTo>
                  <a:lnTo>
                    <a:pt x="62" y="25"/>
                  </a:lnTo>
                  <a:lnTo>
                    <a:pt x="63" y="25"/>
                  </a:lnTo>
                  <a:lnTo>
                    <a:pt x="62" y="26"/>
                  </a:lnTo>
                  <a:lnTo>
                    <a:pt x="62" y="27"/>
                  </a:lnTo>
                  <a:lnTo>
                    <a:pt x="62" y="28"/>
                  </a:lnTo>
                  <a:lnTo>
                    <a:pt x="64" y="30"/>
                  </a:lnTo>
                  <a:lnTo>
                    <a:pt x="64" y="30"/>
                  </a:lnTo>
                  <a:lnTo>
                    <a:pt x="61" y="33"/>
                  </a:lnTo>
                  <a:lnTo>
                    <a:pt x="60" y="36"/>
                  </a:lnTo>
                  <a:lnTo>
                    <a:pt x="59" y="38"/>
                  </a:lnTo>
                  <a:lnTo>
                    <a:pt x="59" y="39"/>
                  </a:lnTo>
                  <a:lnTo>
                    <a:pt x="59" y="39"/>
                  </a:lnTo>
                  <a:lnTo>
                    <a:pt x="61" y="38"/>
                  </a:lnTo>
                  <a:lnTo>
                    <a:pt x="63" y="35"/>
                  </a:lnTo>
                  <a:lnTo>
                    <a:pt x="65" y="33"/>
                  </a:lnTo>
                  <a:lnTo>
                    <a:pt x="66" y="33"/>
                  </a:lnTo>
                  <a:lnTo>
                    <a:pt x="67" y="32"/>
                  </a:lnTo>
                  <a:lnTo>
                    <a:pt x="68" y="31"/>
                  </a:lnTo>
                  <a:lnTo>
                    <a:pt x="68" y="30"/>
                  </a:lnTo>
                  <a:lnTo>
                    <a:pt x="68" y="28"/>
                  </a:lnTo>
                  <a:lnTo>
                    <a:pt x="68" y="27"/>
                  </a:lnTo>
                  <a:lnTo>
                    <a:pt x="69" y="27"/>
                  </a:lnTo>
                  <a:lnTo>
                    <a:pt x="69" y="26"/>
                  </a:lnTo>
                  <a:lnTo>
                    <a:pt x="70" y="25"/>
                  </a:lnTo>
                  <a:lnTo>
                    <a:pt x="71" y="25"/>
                  </a:lnTo>
                  <a:lnTo>
                    <a:pt x="71" y="26"/>
                  </a:lnTo>
                  <a:lnTo>
                    <a:pt x="71" y="28"/>
                  </a:lnTo>
                  <a:lnTo>
                    <a:pt x="69" y="33"/>
                  </a:lnTo>
                  <a:lnTo>
                    <a:pt x="68" y="34"/>
                  </a:lnTo>
                  <a:lnTo>
                    <a:pt x="68" y="35"/>
                  </a:lnTo>
                  <a:lnTo>
                    <a:pt x="68" y="36"/>
                  </a:lnTo>
                  <a:lnTo>
                    <a:pt x="66" y="40"/>
                  </a:lnTo>
                  <a:lnTo>
                    <a:pt x="66" y="43"/>
                  </a:lnTo>
                  <a:lnTo>
                    <a:pt x="66" y="45"/>
                  </a:lnTo>
                  <a:lnTo>
                    <a:pt x="64" y="46"/>
                  </a:lnTo>
                  <a:lnTo>
                    <a:pt x="64" y="47"/>
                  </a:lnTo>
                  <a:lnTo>
                    <a:pt x="64" y="50"/>
                  </a:lnTo>
                  <a:lnTo>
                    <a:pt x="65" y="54"/>
                  </a:lnTo>
                  <a:lnTo>
                    <a:pt x="64" y="55"/>
                  </a:lnTo>
                  <a:lnTo>
                    <a:pt x="63" y="59"/>
                  </a:lnTo>
                  <a:lnTo>
                    <a:pt x="63" y="65"/>
                  </a:lnTo>
                  <a:lnTo>
                    <a:pt x="65" y="70"/>
                  </a:lnTo>
                  <a:lnTo>
                    <a:pt x="65" y="70"/>
                  </a:lnTo>
                  <a:lnTo>
                    <a:pt x="65" y="71"/>
                  </a:lnTo>
                  <a:lnTo>
                    <a:pt x="65" y="72"/>
                  </a:lnTo>
                  <a:lnTo>
                    <a:pt x="65" y="74"/>
                  </a:lnTo>
                  <a:lnTo>
                    <a:pt x="30" y="76"/>
                  </a:lnTo>
                  <a:lnTo>
                    <a:pt x="30" y="76"/>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2" name="Freeform 168"/>
            <p:cNvSpPr>
              <a:spLocks/>
            </p:cNvSpPr>
            <p:nvPr/>
          </p:nvSpPr>
          <p:spPr bwMode="auto">
            <a:xfrm>
              <a:off x="3779" y="2057"/>
              <a:ext cx="509" cy="249"/>
            </a:xfrm>
            <a:custGeom>
              <a:avLst/>
              <a:gdLst/>
              <a:ahLst/>
              <a:cxnLst>
                <a:cxn ang="0">
                  <a:pos x="20" y="49"/>
                </a:cxn>
                <a:cxn ang="0">
                  <a:pos x="19" y="47"/>
                </a:cxn>
                <a:cxn ang="0">
                  <a:pos x="22" y="47"/>
                </a:cxn>
                <a:cxn ang="0">
                  <a:pos x="80" y="41"/>
                </a:cxn>
                <a:cxn ang="0">
                  <a:pos x="85" y="38"/>
                </a:cxn>
                <a:cxn ang="0">
                  <a:pos x="89" y="35"/>
                </a:cxn>
                <a:cxn ang="0">
                  <a:pos x="89" y="33"/>
                </a:cxn>
                <a:cxn ang="0">
                  <a:pos x="90" y="31"/>
                </a:cxn>
                <a:cxn ang="0">
                  <a:pos x="99" y="23"/>
                </a:cxn>
                <a:cxn ang="0">
                  <a:pos x="98" y="22"/>
                </a:cxn>
                <a:cxn ang="0">
                  <a:pos x="97" y="21"/>
                </a:cxn>
                <a:cxn ang="0">
                  <a:pos x="95" y="20"/>
                </a:cxn>
                <a:cxn ang="0">
                  <a:pos x="94" y="20"/>
                </a:cxn>
                <a:cxn ang="0">
                  <a:pos x="90" y="14"/>
                </a:cxn>
                <a:cxn ang="0">
                  <a:pos x="89" y="12"/>
                </a:cxn>
                <a:cxn ang="0">
                  <a:pos x="89" y="8"/>
                </a:cxn>
                <a:cxn ang="0">
                  <a:pos x="87" y="7"/>
                </a:cxn>
                <a:cxn ang="0">
                  <a:pos x="84" y="4"/>
                </a:cxn>
                <a:cxn ang="0">
                  <a:pos x="82" y="4"/>
                </a:cxn>
                <a:cxn ang="0">
                  <a:pos x="81" y="6"/>
                </a:cxn>
                <a:cxn ang="0">
                  <a:pos x="78" y="6"/>
                </a:cxn>
                <a:cxn ang="0">
                  <a:pos x="75" y="6"/>
                </a:cxn>
                <a:cxn ang="0">
                  <a:pos x="71" y="5"/>
                </a:cxn>
                <a:cxn ang="0">
                  <a:pos x="66" y="4"/>
                </a:cxn>
                <a:cxn ang="0">
                  <a:pos x="63" y="0"/>
                </a:cxn>
                <a:cxn ang="0">
                  <a:pos x="61" y="1"/>
                </a:cxn>
                <a:cxn ang="0">
                  <a:pos x="58" y="0"/>
                </a:cxn>
                <a:cxn ang="0">
                  <a:pos x="58" y="2"/>
                </a:cxn>
                <a:cxn ang="0">
                  <a:pos x="58" y="6"/>
                </a:cxn>
                <a:cxn ang="0">
                  <a:pos x="55" y="8"/>
                </a:cxn>
                <a:cxn ang="0">
                  <a:pos x="51" y="8"/>
                </a:cxn>
                <a:cxn ang="0">
                  <a:pos x="46" y="18"/>
                </a:cxn>
                <a:cxn ang="0">
                  <a:pos x="42" y="21"/>
                </a:cxn>
                <a:cxn ang="0">
                  <a:pos x="39" y="19"/>
                </a:cxn>
                <a:cxn ang="0">
                  <a:pos x="37" y="24"/>
                </a:cxn>
                <a:cxn ang="0">
                  <a:pos x="35" y="24"/>
                </a:cxn>
                <a:cxn ang="0">
                  <a:pos x="32" y="23"/>
                </a:cxn>
                <a:cxn ang="0">
                  <a:pos x="30" y="26"/>
                </a:cxn>
                <a:cxn ang="0">
                  <a:pos x="26" y="24"/>
                </a:cxn>
                <a:cxn ang="0">
                  <a:pos x="20" y="25"/>
                </a:cxn>
                <a:cxn ang="0">
                  <a:pos x="20" y="27"/>
                </a:cxn>
                <a:cxn ang="0">
                  <a:pos x="18" y="27"/>
                </a:cxn>
                <a:cxn ang="0">
                  <a:pos x="18" y="27"/>
                </a:cxn>
                <a:cxn ang="0">
                  <a:pos x="17" y="30"/>
                </a:cxn>
                <a:cxn ang="0">
                  <a:pos x="17" y="30"/>
                </a:cxn>
                <a:cxn ang="0">
                  <a:pos x="18" y="33"/>
                </a:cxn>
                <a:cxn ang="0">
                  <a:pos x="12" y="34"/>
                </a:cxn>
                <a:cxn ang="0">
                  <a:pos x="13" y="40"/>
                </a:cxn>
                <a:cxn ang="0">
                  <a:pos x="10" y="39"/>
                </a:cxn>
                <a:cxn ang="0">
                  <a:pos x="6" y="38"/>
                </a:cxn>
                <a:cxn ang="0">
                  <a:pos x="4" y="42"/>
                </a:cxn>
                <a:cxn ang="0">
                  <a:pos x="4" y="42"/>
                </a:cxn>
                <a:cxn ang="0">
                  <a:pos x="5" y="44"/>
                </a:cxn>
                <a:cxn ang="0">
                  <a:pos x="3" y="49"/>
                </a:cxn>
                <a:cxn ang="0">
                  <a:pos x="1" y="49"/>
                </a:cxn>
                <a:cxn ang="0">
                  <a:pos x="0" y="51"/>
                </a:cxn>
              </a:cxnLst>
              <a:rect l="0" t="0" r="r" b="b"/>
              <a:pathLst>
                <a:path w="99" h="51">
                  <a:moveTo>
                    <a:pt x="0" y="51"/>
                  </a:moveTo>
                  <a:lnTo>
                    <a:pt x="20" y="49"/>
                  </a:lnTo>
                  <a:lnTo>
                    <a:pt x="20" y="48"/>
                  </a:lnTo>
                  <a:lnTo>
                    <a:pt x="19" y="47"/>
                  </a:lnTo>
                  <a:lnTo>
                    <a:pt x="22" y="46"/>
                  </a:lnTo>
                  <a:lnTo>
                    <a:pt x="22" y="47"/>
                  </a:lnTo>
                  <a:lnTo>
                    <a:pt x="78" y="42"/>
                  </a:lnTo>
                  <a:lnTo>
                    <a:pt x="80" y="41"/>
                  </a:lnTo>
                  <a:lnTo>
                    <a:pt x="80" y="40"/>
                  </a:lnTo>
                  <a:lnTo>
                    <a:pt x="85" y="38"/>
                  </a:lnTo>
                  <a:lnTo>
                    <a:pt x="86" y="37"/>
                  </a:lnTo>
                  <a:lnTo>
                    <a:pt x="89" y="35"/>
                  </a:lnTo>
                  <a:lnTo>
                    <a:pt x="89" y="34"/>
                  </a:lnTo>
                  <a:lnTo>
                    <a:pt x="89" y="33"/>
                  </a:lnTo>
                  <a:lnTo>
                    <a:pt x="90" y="32"/>
                  </a:lnTo>
                  <a:lnTo>
                    <a:pt x="90" y="31"/>
                  </a:lnTo>
                  <a:lnTo>
                    <a:pt x="92" y="29"/>
                  </a:lnTo>
                  <a:lnTo>
                    <a:pt x="99" y="23"/>
                  </a:lnTo>
                  <a:lnTo>
                    <a:pt x="99" y="22"/>
                  </a:lnTo>
                  <a:lnTo>
                    <a:pt x="98" y="22"/>
                  </a:lnTo>
                  <a:lnTo>
                    <a:pt x="97" y="22"/>
                  </a:lnTo>
                  <a:lnTo>
                    <a:pt x="97" y="21"/>
                  </a:lnTo>
                  <a:lnTo>
                    <a:pt x="97" y="21"/>
                  </a:lnTo>
                  <a:lnTo>
                    <a:pt x="95" y="20"/>
                  </a:lnTo>
                  <a:lnTo>
                    <a:pt x="95" y="21"/>
                  </a:lnTo>
                  <a:lnTo>
                    <a:pt x="94" y="20"/>
                  </a:lnTo>
                  <a:lnTo>
                    <a:pt x="92" y="18"/>
                  </a:lnTo>
                  <a:lnTo>
                    <a:pt x="90" y="14"/>
                  </a:lnTo>
                  <a:lnTo>
                    <a:pt x="89" y="13"/>
                  </a:lnTo>
                  <a:lnTo>
                    <a:pt x="89" y="12"/>
                  </a:lnTo>
                  <a:lnTo>
                    <a:pt x="89" y="10"/>
                  </a:lnTo>
                  <a:lnTo>
                    <a:pt x="89" y="8"/>
                  </a:lnTo>
                  <a:lnTo>
                    <a:pt x="89" y="8"/>
                  </a:lnTo>
                  <a:lnTo>
                    <a:pt x="87" y="7"/>
                  </a:lnTo>
                  <a:lnTo>
                    <a:pt x="86" y="6"/>
                  </a:lnTo>
                  <a:lnTo>
                    <a:pt x="84" y="4"/>
                  </a:lnTo>
                  <a:lnTo>
                    <a:pt x="84" y="3"/>
                  </a:lnTo>
                  <a:lnTo>
                    <a:pt x="82" y="4"/>
                  </a:lnTo>
                  <a:lnTo>
                    <a:pt x="82" y="5"/>
                  </a:lnTo>
                  <a:lnTo>
                    <a:pt x="81" y="6"/>
                  </a:lnTo>
                  <a:lnTo>
                    <a:pt x="80" y="6"/>
                  </a:lnTo>
                  <a:lnTo>
                    <a:pt x="78" y="6"/>
                  </a:lnTo>
                  <a:lnTo>
                    <a:pt x="76" y="5"/>
                  </a:lnTo>
                  <a:lnTo>
                    <a:pt x="75" y="6"/>
                  </a:lnTo>
                  <a:lnTo>
                    <a:pt x="74" y="7"/>
                  </a:lnTo>
                  <a:lnTo>
                    <a:pt x="71" y="5"/>
                  </a:lnTo>
                  <a:lnTo>
                    <a:pt x="68" y="5"/>
                  </a:lnTo>
                  <a:lnTo>
                    <a:pt x="66" y="4"/>
                  </a:lnTo>
                  <a:lnTo>
                    <a:pt x="65" y="2"/>
                  </a:lnTo>
                  <a:lnTo>
                    <a:pt x="63" y="0"/>
                  </a:lnTo>
                  <a:lnTo>
                    <a:pt x="61" y="1"/>
                  </a:lnTo>
                  <a:lnTo>
                    <a:pt x="61" y="1"/>
                  </a:lnTo>
                  <a:lnTo>
                    <a:pt x="59" y="0"/>
                  </a:lnTo>
                  <a:lnTo>
                    <a:pt x="58" y="0"/>
                  </a:lnTo>
                  <a:lnTo>
                    <a:pt x="58" y="2"/>
                  </a:lnTo>
                  <a:lnTo>
                    <a:pt x="58" y="2"/>
                  </a:lnTo>
                  <a:lnTo>
                    <a:pt x="58" y="5"/>
                  </a:lnTo>
                  <a:lnTo>
                    <a:pt x="58" y="6"/>
                  </a:lnTo>
                  <a:lnTo>
                    <a:pt x="56" y="7"/>
                  </a:lnTo>
                  <a:lnTo>
                    <a:pt x="55" y="8"/>
                  </a:lnTo>
                  <a:lnTo>
                    <a:pt x="52" y="8"/>
                  </a:lnTo>
                  <a:lnTo>
                    <a:pt x="51" y="8"/>
                  </a:lnTo>
                  <a:lnTo>
                    <a:pt x="51" y="11"/>
                  </a:lnTo>
                  <a:lnTo>
                    <a:pt x="46" y="18"/>
                  </a:lnTo>
                  <a:lnTo>
                    <a:pt x="45" y="21"/>
                  </a:lnTo>
                  <a:lnTo>
                    <a:pt x="42" y="21"/>
                  </a:lnTo>
                  <a:lnTo>
                    <a:pt x="40" y="19"/>
                  </a:lnTo>
                  <a:lnTo>
                    <a:pt x="39" y="19"/>
                  </a:lnTo>
                  <a:lnTo>
                    <a:pt x="38" y="20"/>
                  </a:lnTo>
                  <a:lnTo>
                    <a:pt x="37" y="24"/>
                  </a:lnTo>
                  <a:lnTo>
                    <a:pt x="36" y="25"/>
                  </a:lnTo>
                  <a:lnTo>
                    <a:pt x="35" y="24"/>
                  </a:lnTo>
                  <a:lnTo>
                    <a:pt x="34" y="23"/>
                  </a:lnTo>
                  <a:lnTo>
                    <a:pt x="32" y="23"/>
                  </a:lnTo>
                  <a:lnTo>
                    <a:pt x="31" y="26"/>
                  </a:lnTo>
                  <a:lnTo>
                    <a:pt x="30" y="26"/>
                  </a:lnTo>
                  <a:lnTo>
                    <a:pt x="30" y="26"/>
                  </a:lnTo>
                  <a:lnTo>
                    <a:pt x="26" y="24"/>
                  </a:lnTo>
                  <a:lnTo>
                    <a:pt x="23" y="25"/>
                  </a:lnTo>
                  <a:lnTo>
                    <a:pt x="20" y="25"/>
                  </a:lnTo>
                  <a:lnTo>
                    <a:pt x="20" y="26"/>
                  </a:lnTo>
                  <a:lnTo>
                    <a:pt x="20" y="27"/>
                  </a:lnTo>
                  <a:lnTo>
                    <a:pt x="19" y="27"/>
                  </a:lnTo>
                  <a:lnTo>
                    <a:pt x="18" y="27"/>
                  </a:lnTo>
                  <a:lnTo>
                    <a:pt x="18" y="27"/>
                  </a:lnTo>
                  <a:lnTo>
                    <a:pt x="18" y="27"/>
                  </a:lnTo>
                  <a:lnTo>
                    <a:pt x="17" y="28"/>
                  </a:lnTo>
                  <a:lnTo>
                    <a:pt x="17" y="30"/>
                  </a:lnTo>
                  <a:lnTo>
                    <a:pt x="17" y="30"/>
                  </a:lnTo>
                  <a:lnTo>
                    <a:pt x="17" y="30"/>
                  </a:lnTo>
                  <a:lnTo>
                    <a:pt x="18" y="32"/>
                  </a:lnTo>
                  <a:lnTo>
                    <a:pt x="18" y="33"/>
                  </a:lnTo>
                  <a:lnTo>
                    <a:pt x="14" y="34"/>
                  </a:lnTo>
                  <a:lnTo>
                    <a:pt x="12" y="34"/>
                  </a:lnTo>
                  <a:lnTo>
                    <a:pt x="13" y="36"/>
                  </a:lnTo>
                  <a:lnTo>
                    <a:pt x="13" y="40"/>
                  </a:lnTo>
                  <a:lnTo>
                    <a:pt x="12" y="40"/>
                  </a:lnTo>
                  <a:lnTo>
                    <a:pt x="10" y="39"/>
                  </a:lnTo>
                  <a:lnTo>
                    <a:pt x="8" y="38"/>
                  </a:lnTo>
                  <a:lnTo>
                    <a:pt x="6" y="38"/>
                  </a:lnTo>
                  <a:lnTo>
                    <a:pt x="4" y="39"/>
                  </a:lnTo>
                  <a:lnTo>
                    <a:pt x="4" y="42"/>
                  </a:lnTo>
                  <a:lnTo>
                    <a:pt x="4" y="42"/>
                  </a:lnTo>
                  <a:lnTo>
                    <a:pt x="4" y="42"/>
                  </a:lnTo>
                  <a:lnTo>
                    <a:pt x="5" y="43"/>
                  </a:lnTo>
                  <a:lnTo>
                    <a:pt x="5" y="44"/>
                  </a:lnTo>
                  <a:lnTo>
                    <a:pt x="4" y="49"/>
                  </a:lnTo>
                  <a:lnTo>
                    <a:pt x="3" y="49"/>
                  </a:lnTo>
                  <a:lnTo>
                    <a:pt x="3" y="49"/>
                  </a:lnTo>
                  <a:lnTo>
                    <a:pt x="1" y="49"/>
                  </a:lnTo>
                  <a:lnTo>
                    <a:pt x="0" y="51"/>
                  </a:lnTo>
                  <a:lnTo>
                    <a:pt x="0" y="5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3" name="Freeform 169"/>
            <p:cNvSpPr>
              <a:spLocks/>
            </p:cNvSpPr>
            <p:nvPr/>
          </p:nvSpPr>
          <p:spPr bwMode="auto">
            <a:xfrm>
              <a:off x="3734" y="2243"/>
              <a:ext cx="568" cy="190"/>
            </a:xfrm>
            <a:custGeom>
              <a:avLst/>
              <a:gdLst/>
              <a:ahLst/>
              <a:cxnLst>
                <a:cxn ang="0">
                  <a:pos x="111" y="0"/>
                </a:cxn>
                <a:cxn ang="0">
                  <a:pos x="89" y="3"/>
                </a:cxn>
                <a:cxn ang="0">
                  <a:pos x="87" y="4"/>
                </a:cxn>
                <a:cxn ang="0">
                  <a:pos x="31" y="9"/>
                </a:cxn>
                <a:cxn ang="0">
                  <a:pos x="31" y="8"/>
                </a:cxn>
                <a:cxn ang="0">
                  <a:pos x="28" y="9"/>
                </a:cxn>
                <a:cxn ang="0">
                  <a:pos x="29" y="10"/>
                </a:cxn>
                <a:cxn ang="0">
                  <a:pos x="29" y="11"/>
                </a:cxn>
                <a:cxn ang="0">
                  <a:pos x="9" y="13"/>
                </a:cxn>
                <a:cxn ang="0">
                  <a:pos x="8" y="15"/>
                </a:cxn>
                <a:cxn ang="0">
                  <a:pos x="7" y="18"/>
                </a:cxn>
                <a:cxn ang="0">
                  <a:pos x="8" y="19"/>
                </a:cxn>
                <a:cxn ang="0">
                  <a:pos x="7" y="22"/>
                </a:cxn>
                <a:cxn ang="0">
                  <a:pos x="7" y="22"/>
                </a:cxn>
                <a:cxn ang="0">
                  <a:pos x="7" y="23"/>
                </a:cxn>
                <a:cxn ang="0">
                  <a:pos x="6" y="25"/>
                </a:cxn>
                <a:cxn ang="0">
                  <a:pos x="5" y="26"/>
                </a:cxn>
                <a:cxn ang="0">
                  <a:pos x="4" y="30"/>
                </a:cxn>
                <a:cxn ang="0">
                  <a:pos x="2" y="32"/>
                </a:cxn>
                <a:cxn ang="0">
                  <a:pos x="2" y="35"/>
                </a:cxn>
                <a:cxn ang="0">
                  <a:pos x="2" y="38"/>
                </a:cxn>
                <a:cxn ang="0">
                  <a:pos x="2" y="38"/>
                </a:cxn>
                <a:cxn ang="0">
                  <a:pos x="0" y="39"/>
                </a:cxn>
                <a:cxn ang="0">
                  <a:pos x="29" y="37"/>
                </a:cxn>
                <a:cxn ang="0">
                  <a:pos x="65" y="34"/>
                </a:cxn>
                <a:cxn ang="0">
                  <a:pos x="78" y="32"/>
                </a:cxn>
                <a:cxn ang="0">
                  <a:pos x="79" y="28"/>
                </a:cxn>
                <a:cxn ang="0">
                  <a:pos x="80" y="28"/>
                </a:cxn>
                <a:cxn ang="0">
                  <a:pos x="80" y="28"/>
                </a:cxn>
                <a:cxn ang="0">
                  <a:pos x="81" y="27"/>
                </a:cxn>
                <a:cxn ang="0">
                  <a:pos x="82" y="26"/>
                </a:cxn>
                <a:cxn ang="0">
                  <a:pos x="81" y="25"/>
                </a:cxn>
                <a:cxn ang="0">
                  <a:pos x="82" y="24"/>
                </a:cxn>
                <a:cxn ang="0">
                  <a:pos x="83" y="23"/>
                </a:cxn>
                <a:cxn ang="0">
                  <a:pos x="86" y="22"/>
                </a:cxn>
                <a:cxn ang="0">
                  <a:pos x="89" y="21"/>
                </a:cxn>
                <a:cxn ang="0">
                  <a:pos x="92" y="18"/>
                </a:cxn>
                <a:cxn ang="0">
                  <a:pos x="93" y="18"/>
                </a:cxn>
                <a:cxn ang="0">
                  <a:pos x="95" y="16"/>
                </a:cxn>
                <a:cxn ang="0">
                  <a:pos x="96" y="14"/>
                </a:cxn>
                <a:cxn ang="0">
                  <a:pos x="96" y="14"/>
                </a:cxn>
                <a:cxn ang="0">
                  <a:pos x="97" y="14"/>
                </a:cxn>
                <a:cxn ang="0">
                  <a:pos x="98" y="14"/>
                </a:cxn>
                <a:cxn ang="0">
                  <a:pos x="98" y="13"/>
                </a:cxn>
                <a:cxn ang="0">
                  <a:pos x="99" y="12"/>
                </a:cxn>
                <a:cxn ang="0">
                  <a:pos x="99" y="12"/>
                </a:cxn>
                <a:cxn ang="0">
                  <a:pos x="100" y="13"/>
                </a:cxn>
                <a:cxn ang="0">
                  <a:pos x="101" y="12"/>
                </a:cxn>
                <a:cxn ang="0">
                  <a:pos x="101" y="12"/>
                </a:cxn>
                <a:cxn ang="0">
                  <a:pos x="103" y="10"/>
                </a:cxn>
                <a:cxn ang="0">
                  <a:pos x="104" y="10"/>
                </a:cxn>
                <a:cxn ang="0">
                  <a:pos x="106" y="10"/>
                </a:cxn>
                <a:cxn ang="0">
                  <a:pos x="109" y="6"/>
                </a:cxn>
                <a:cxn ang="0">
                  <a:pos x="110" y="5"/>
                </a:cxn>
                <a:cxn ang="0">
                  <a:pos x="111" y="4"/>
                </a:cxn>
                <a:cxn ang="0">
                  <a:pos x="111" y="3"/>
                </a:cxn>
                <a:cxn ang="0">
                  <a:pos x="111" y="1"/>
                </a:cxn>
                <a:cxn ang="0">
                  <a:pos x="111" y="0"/>
                </a:cxn>
                <a:cxn ang="0">
                  <a:pos x="111" y="0"/>
                </a:cxn>
              </a:cxnLst>
              <a:rect l="0" t="0" r="r" b="b"/>
              <a:pathLst>
                <a:path w="111" h="39">
                  <a:moveTo>
                    <a:pt x="111" y="0"/>
                  </a:moveTo>
                  <a:lnTo>
                    <a:pt x="89" y="3"/>
                  </a:lnTo>
                  <a:lnTo>
                    <a:pt x="87" y="4"/>
                  </a:lnTo>
                  <a:lnTo>
                    <a:pt x="31" y="9"/>
                  </a:lnTo>
                  <a:lnTo>
                    <a:pt x="31" y="8"/>
                  </a:lnTo>
                  <a:lnTo>
                    <a:pt x="28" y="9"/>
                  </a:lnTo>
                  <a:lnTo>
                    <a:pt x="29" y="10"/>
                  </a:lnTo>
                  <a:lnTo>
                    <a:pt x="29" y="11"/>
                  </a:lnTo>
                  <a:lnTo>
                    <a:pt x="9" y="13"/>
                  </a:lnTo>
                  <a:lnTo>
                    <a:pt x="8" y="15"/>
                  </a:lnTo>
                  <a:lnTo>
                    <a:pt x="7" y="18"/>
                  </a:lnTo>
                  <a:lnTo>
                    <a:pt x="8" y="19"/>
                  </a:lnTo>
                  <a:lnTo>
                    <a:pt x="7" y="22"/>
                  </a:lnTo>
                  <a:lnTo>
                    <a:pt x="7" y="22"/>
                  </a:lnTo>
                  <a:lnTo>
                    <a:pt x="7" y="23"/>
                  </a:lnTo>
                  <a:lnTo>
                    <a:pt x="6" y="25"/>
                  </a:lnTo>
                  <a:lnTo>
                    <a:pt x="5" y="26"/>
                  </a:lnTo>
                  <a:lnTo>
                    <a:pt x="4" y="30"/>
                  </a:lnTo>
                  <a:lnTo>
                    <a:pt x="2" y="32"/>
                  </a:lnTo>
                  <a:lnTo>
                    <a:pt x="2" y="35"/>
                  </a:lnTo>
                  <a:lnTo>
                    <a:pt x="2" y="38"/>
                  </a:lnTo>
                  <a:lnTo>
                    <a:pt x="2" y="38"/>
                  </a:lnTo>
                  <a:lnTo>
                    <a:pt x="0" y="39"/>
                  </a:lnTo>
                  <a:lnTo>
                    <a:pt x="29" y="37"/>
                  </a:lnTo>
                  <a:lnTo>
                    <a:pt x="65" y="34"/>
                  </a:lnTo>
                  <a:lnTo>
                    <a:pt x="78" y="32"/>
                  </a:lnTo>
                  <a:lnTo>
                    <a:pt x="79" y="28"/>
                  </a:lnTo>
                  <a:lnTo>
                    <a:pt x="80" y="28"/>
                  </a:lnTo>
                  <a:lnTo>
                    <a:pt x="80" y="28"/>
                  </a:lnTo>
                  <a:lnTo>
                    <a:pt x="81" y="27"/>
                  </a:lnTo>
                  <a:lnTo>
                    <a:pt x="82" y="26"/>
                  </a:lnTo>
                  <a:lnTo>
                    <a:pt x="81" y="25"/>
                  </a:lnTo>
                  <a:lnTo>
                    <a:pt x="82" y="24"/>
                  </a:lnTo>
                  <a:lnTo>
                    <a:pt x="83" y="23"/>
                  </a:lnTo>
                  <a:lnTo>
                    <a:pt x="86" y="22"/>
                  </a:lnTo>
                  <a:lnTo>
                    <a:pt x="89" y="21"/>
                  </a:lnTo>
                  <a:lnTo>
                    <a:pt x="92" y="18"/>
                  </a:lnTo>
                  <a:lnTo>
                    <a:pt x="93" y="18"/>
                  </a:lnTo>
                  <a:lnTo>
                    <a:pt x="95" y="16"/>
                  </a:lnTo>
                  <a:lnTo>
                    <a:pt x="96" y="14"/>
                  </a:lnTo>
                  <a:lnTo>
                    <a:pt x="96" y="14"/>
                  </a:lnTo>
                  <a:lnTo>
                    <a:pt x="97" y="14"/>
                  </a:lnTo>
                  <a:lnTo>
                    <a:pt x="98" y="14"/>
                  </a:lnTo>
                  <a:lnTo>
                    <a:pt x="98" y="13"/>
                  </a:lnTo>
                  <a:lnTo>
                    <a:pt x="99" y="12"/>
                  </a:lnTo>
                  <a:lnTo>
                    <a:pt x="99" y="12"/>
                  </a:lnTo>
                  <a:lnTo>
                    <a:pt x="100" y="13"/>
                  </a:lnTo>
                  <a:lnTo>
                    <a:pt x="101" y="12"/>
                  </a:lnTo>
                  <a:lnTo>
                    <a:pt x="101" y="12"/>
                  </a:lnTo>
                  <a:lnTo>
                    <a:pt x="103" y="10"/>
                  </a:lnTo>
                  <a:lnTo>
                    <a:pt x="104" y="10"/>
                  </a:lnTo>
                  <a:lnTo>
                    <a:pt x="106" y="10"/>
                  </a:lnTo>
                  <a:lnTo>
                    <a:pt x="109" y="6"/>
                  </a:lnTo>
                  <a:lnTo>
                    <a:pt x="110" y="5"/>
                  </a:lnTo>
                  <a:lnTo>
                    <a:pt x="111" y="4"/>
                  </a:lnTo>
                  <a:lnTo>
                    <a:pt x="111" y="3"/>
                  </a:lnTo>
                  <a:lnTo>
                    <a:pt x="111" y="1"/>
                  </a:lnTo>
                  <a:lnTo>
                    <a:pt x="111" y="0"/>
                  </a:lnTo>
                  <a:lnTo>
                    <a:pt x="111"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4" name="Freeform 170"/>
            <p:cNvSpPr>
              <a:spLocks/>
            </p:cNvSpPr>
            <p:nvPr/>
          </p:nvSpPr>
          <p:spPr bwMode="auto">
            <a:xfrm>
              <a:off x="3882" y="2409"/>
              <a:ext cx="267" cy="404"/>
            </a:xfrm>
            <a:custGeom>
              <a:avLst/>
              <a:gdLst/>
              <a:ahLst/>
              <a:cxnLst>
                <a:cxn ang="0">
                  <a:pos x="0" y="3"/>
                </a:cxn>
                <a:cxn ang="0">
                  <a:pos x="1" y="5"/>
                </a:cxn>
                <a:cxn ang="0">
                  <a:pos x="0" y="55"/>
                </a:cxn>
                <a:cxn ang="0">
                  <a:pos x="0" y="57"/>
                </a:cxn>
                <a:cxn ang="0">
                  <a:pos x="3" y="82"/>
                </a:cxn>
                <a:cxn ang="0">
                  <a:pos x="4" y="82"/>
                </a:cxn>
                <a:cxn ang="0">
                  <a:pos x="5" y="81"/>
                </a:cxn>
                <a:cxn ang="0">
                  <a:pos x="7" y="82"/>
                </a:cxn>
                <a:cxn ang="0">
                  <a:pos x="8" y="81"/>
                </a:cxn>
                <a:cxn ang="0">
                  <a:pos x="8" y="77"/>
                </a:cxn>
                <a:cxn ang="0">
                  <a:pos x="9" y="75"/>
                </a:cxn>
                <a:cxn ang="0">
                  <a:pos x="10" y="77"/>
                </a:cxn>
                <a:cxn ang="0">
                  <a:pos x="10" y="78"/>
                </a:cxn>
                <a:cxn ang="0">
                  <a:pos x="11" y="80"/>
                </a:cxn>
                <a:cxn ang="0">
                  <a:pos x="13" y="83"/>
                </a:cxn>
                <a:cxn ang="0">
                  <a:pos x="14" y="83"/>
                </a:cxn>
                <a:cxn ang="0">
                  <a:pos x="15" y="83"/>
                </a:cxn>
                <a:cxn ang="0">
                  <a:pos x="17" y="81"/>
                </a:cxn>
                <a:cxn ang="0">
                  <a:pos x="17" y="81"/>
                </a:cxn>
                <a:cxn ang="0">
                  <a:pos x="18" y="80"/>
                </a:cxn>
                <a:cxn ang="0">
                  <a:pos x="18" y="80"/>
                </a:cxn>
                <a:cxn ang="0">
                  <a:pos x="18" y="79"/>
                </a:cxn>
                <a:cxn ang="0">
                  <a:pos x="17" y="79"/>
                </a:cxn>
                <a:cxn ang="0">
                  <a:pos x="17" y="78"/>
                </a:cxn>
                <a:cxn ang="0">
                  <a:pos x="18" y="77"/>
                </a:cxn>
                <a:cxn ang="0">
                  <a:pos x="18" y="76"/>
                </a:cxn>
                <a:cxn ang="0">
                  <a:pos x="16" y="75"/>
                </a:cxn>
                <a:cxn ang="0">
                  <a:pos x="16" y="75"/>
                </a:cxn>
                <a:cxn ang="0">
                  <a:pos x="15" y="75"/>
                </a:cxn>
                <a:cxn ang="0">
                  <a:pos x="14" y="73"/>
                </a:cxn>
                <a:cxn ang="0">
                  <a:pos x="14" y="72"/>
                </a:cxn>
                <a:cxn ang="0">
                  <a:pos x="14" y="71"/>
                </a:cxn>
                <a:cxn ang="0">
                  <a:pos x="14" y="71"/>
                </a:cxn>
                <a:cxn ang="0">
                  <a:pos x="14" y="70"/>
                </a:cxn>
                <a:cxn ang="0">
                  <a:pos x="52" y="66"/>
                </a:cxn>
                <a:cxn ang="0">
                  <a:pos x="52" y="65"/>
                </a:cxn>
                <a:cxn ang="0">
                  <a:pos x="50" y="63"/>
                </a:cxn>
                <a:cxn ang="0">
                  <a:pos x="50" y="58"/>
                </a:cxn>
                <a:cxn ang="0">
                  <a:pos x="48" y="55"/>
                </a:cxn>
                <a:cxn ang="0">
                  <a:pos x="48" y="52"/>
                </a:cxn>
                <a:cxn ang="0">
                  <a:pos x="49" y="50"/>
                </a:cxn>
                <a:cxn ang="0">
                  <a:pos x="49" y="47"/>
                </a:cxn>
                <a:cxn ang="0">
                  <a:pos x="50" y="45"/>
                </a:cxn>
                <a:cxn ang="0">
                  <a:pos x="51" y="45"/>
                </a:cxn>
                <a:cxn ang="0">
                  <a:pos x="49" y="44"/>
                </a:cxn>
                <a:cxn ang="0">
                  <a:pos x="50" y="42"/>
                </a:cxn>
                <a:cxn ang="0">
                  <a:pos x="49" y="41"/>
                </a:cxn>
                <a:cxn ang="0">
                  <a:pos x="48" y="40"/>
                </a:cxn>
                <a:cxn ang="0">
                  <a:pos x="47" y="39"/>
                </a:cxn>
                <a:cxn ang="0">
                  <a:pos x="46" y="37"/>
                </a:cxn>
                <a:cxn ang="0">
                  <a:pos x="45" y="36"/>
                </a:cxn>
                <a:cxn ang="0">
                  <a:pos x="36" y="0"/>
                </a:cxn>
                <a:cxn ang="0">
                  <a:pos x="0" y="3"/>
                </a:cxn>
                <a:cxn ang="0">
                  <a:pos x="0" y="3"/>
                </a:cxn>
              </a:cxnLst>
              <a:rect l="0" t="0" r="r" b="b"/>
              <a:pathLst>
                <a:path w="52" h="83">
                  <a:moveTo>
                    <a:pt x="0" y="3"/>
                  </a:moveTo>
                  <a:lnTo>
                    <a:pt x="1" y="5"/>
                  </a:lnTo>
                  <a:lnTo>
                    <a:pt x="0" y="55"/>
                  </a:lnTo>
                  <a:lnTo>
                    <a:pt x="0" y="57"/>
                  </a:lnTo>
                  <a:lnTo>
                    <a:pt x="3" y="82"/>
                  </a:lnTo>
                  <a:lnTo>
                    <a:pt x="4" y="82"/>
                  </a:lnTo>
                  <a:lnTo>
                    <a:pt x="5" y="81"/>
                  </a:lnTo>
                  <a:lnTo>
                    <a:pt x="7" y="82"/>
                  </a:lnTo>
                  <a:lnTo>
                    <a:pt x="8" y="81"/>
                  </a:lnTo>
                  <a:lnTo>
                    <a:pt x="8" y="77"/>
                  </a:lnTo>
                  <a:lnTo>
                    <a:pt x="9" y="75"/>
                  </a:lnTo>
                  <a:lnTo>
                    <a:pt x="10" y="77"/>
                  </a:lnTo>
                  <a:lnTo>
                    <a:pt x="10" y="78"/>
                  </a:lnTo>
                  <a:lnTo>
                    <a:pt x="11" y="80"/>
                  </a:lnTo>
                  <a:lnTo>
                    <a:pt x="13" y="83"/>
                  </a:lnTo>
                  <a:lnTo>
                    <a:pt x="14" y="83"/>
                  </a:lnTo>
                  <a:lnTo>
                    <a:pt x="15" y="83"/>
                  </a:lnTo>
                  <a:lnTo>
                    <a:pt x="17" y="81"/>
                  </a:lnTo>
                  <a:lnTo>
                    <a:pt x="17" y="81"/>
                  </a:lnTo>
                  <a:lnTo>
                    <a:pt x="18" y="80"/>
                  </a:lnTo>
                  <a:lnTo>
                    <a:pt x="18" y="80"/>
                  </a:lnTo>
                  <a:lnTo>
                    <a:pt x="18" y="79"/>
                  </a:lnTo>
                  <a:lnTo>
                    <a:pt x="17" y="79"/>
                  </a:lnTo>
                  <a:lnTo>
                    <a:pt x="17" y="78"/>
                  </a:lnTo>
                  <a:lnTo>
                    <a:pt x="18" y="77"/>
                  </a:lnTo>
                  <a:lnTo>
                    <a:pt x="18" y="76"/>
                  </a:lnTo>
                  <a:lnTo>
                    <a:pt x="16" y="75"/>
                  </a:lnTo>
                  <a:lnTo>
                    <a:pt x="16" y="75"/>
                  </a:lnTo>
                  <a:lnTo>
                    <a:pt x="15" y="75"/>
                  </a:lnTo>
                  <a:lnTo>
                    <a:pt x="14" y="73"/>
                  </a:lnTo>
                  <a:lnTo>
                    <a:pt x="14" y="72"/>
                  </a:lnTo>
                  <a:lnTo>
                    <a:pt x="14" y="71"/>
                  </a:lnTo>
                  <a:lnTo>
                    <a:pt x="14" y="71"/>
                  </a:lnTo>
                  <a:lnTo>
                    <a:pt x="14" y="70"/>
                  </a:lnTo>
                  <a:lnTo>
                    <a:pt x="52" y="66"/>
                  </a:lnTo>
                  <a:lnTo>
                    <a:pt x="52" y="65"/>
                  </a:lnTo>
                  <a:lnTo>
                    <a:pt x="50" y="63"/>
                  </a:lnTo>
                  <a:lnTo>
                    <a:pt x="50" y="58"/>
                  </a:lnTo>
                  <a:lnTo>
                    <a:pt x="48" y="55"/>
                  </a:lnTo>
                  <a:lnTo>
                    <a:pt x="48" y="52"/>
                  </a:lnTo>
                  <a:lnTo>
                    <a:pt x="49" y="50"/>
                  </a:lnTo>
                  <a:lnTo>
                    <a:pt x="49" y="47"/>
                  </a:lnTo>
                  <a:lnTo>
                    <a:pt x="50" y="45"/>
                  </a:lnTo>
                  <a:lnTo>
                    <a:pt x="51" y="45"/>
                  </a:lnTo>
                  <a:lnTo>
                    <a:pt x="49" y="44"/>
                  </a:lnTo>
                  <a:lnTo>
                    <a:pt x="50" y="42"/>
                  </a:lnTo>
                  <a:lnTo>
                    <a:pt x="49" y="41"/>
                  </a:lnTo>
                  <a:lnTo>
                    <a:pt x="48" y="40"/>
                  </a:lnTo>
                  <a:lnTo>
                    <a:pt x="47" y="39"/>
                  </a:lnTo>
                  <a:lnTo>
                    <a:pt x="46" y="37"/>
                  </a:lnTo>
                  <a:lnTo>
                    <a:pt x="45" y="36"/>
                  </a:lnTo>
                  <a:lnTo>
                    <a:pt x="36" y="0"/>
                  </a:lnTo>
                  <a:lnTo>
                    <a:pt x="0" y="3"/>
                  </a:lnTo>
                  <a:lnTo>
                    <a:pt x="0" y="3"/>
                  </a:lnTo>
                  <a:close/>
                </a:path>
              </a:pathLst>
            </a:custGeom>
            <a:solidFill>
              <a:srgbClr val="DE3021"/>
            </a:solidFill>
            <a:ln w="12700" cmpd="sng">
              <a:solidFill>
                <a:schemeClr val="tx1"/>
              </a:solidFill>
              <a:prstDash val="solid"/>
              <a:round/>
              <a:headEnd/>
              <a:tailEnd/>
            </a:ln>
          </p:spPr>
          <p:txBody>
            <a:bodyPr/>
            <a:lstStyle/>
            <a:p>
              <a:endParaRPr lang="ar-SA"/>
            </a:p>
          </p:txBody>
        </p:sp>
        <p:sp>
          <p:nvSpPr>
            <p:cNvPr id="364715" name="Freeform 171"/>
            <p:cNvSpPr>
              <a:spLocks/>
            </p:cNvSpPr>
            <p:nvPr/>
          </p:nvSpPr>
          <p:spPr bwMode="auto">
            <a:xfrm>
              <a:off x="4052" y="1789"/>
              <a:ext cx="291" cy="307"/>
            </a:xfrm>
            <a:custGeom>
              <a:avLst/>
              <a:gdLst/>
              <a:ahLst/>
              <a:cxnLst>
                <a:cxn ang="0">
                  <a:pos x="5" y="55"/>
                </a:cxn>
                <a:cxn ang="0">
                  <a:pos x="8" y="56"/>
                </a:cxn>
                <a:cxn ang="0">
                  <a:pos x="10" y="55"/>
                </a:cxn>
                <a:cxn ang="0">
                  <a:pos x="13" y="59"/>
                </a:cxn>
                <a:cxn ang="0">
                  <a:pos x="18" y="60"/>
                </a:cxn>
                <a:cxn ang="0">
                  <a:pos x="22" y="61"/>
                </a:cxn>
                <a:cxn ang="0">
                  <a:pos x="25" y="61"/>
                </a:cxn>
                <a:cxn ang="0">
                  <a:pos x="28" y="61"/>
                </a:cxn>
                <a:cxn ang="0">
                  <a:pos x="29" y="59"/>
                </a:cxn>
                <a:cxn ang="0">
                  <a:pos x="31" y="59"/>
                </a:cxn>
                <a:cxn ang="0">
                  <a:pos x="34" y="62"/>
                </a:cxn>
                <a:cxn ang="0">
                  <a:pos x="36" y="63"/>
                </a:cxn>
                <a:cxn ang="0">
                  <a:pos x="39" y="61"/>
                </a:cxn>
                <a:cxn ang="0">
                  <a:pos x="40" y="58"/>
                </a:cxn>
                <a:cxn ang="0">
                  <a:pos x="41" y="52"/>
                </a:cxn>
                <a:cxn ang="0">
                  <a:pos x="44" y="54"/>
                </a:cxn>
                <a:cxn ang="0">
                  <a:pos x="45" y="51"/>
                </a:cxn>
                <a:cxn ang="0">
                  <a:pos x="47" y="47"/>
                </a:cxn>
                <a:cxn ang="0">
                  <a:pos x="48" y="45"/>
                </a:cxn>
                <a:cxn ang="0">
                  <a:pos x="51" y="44"/>
                </a:cxn>
                <a:cxn ang="0">
                  <a:pos x="53" y="41"/>
                </a:cxn>
                <a:cxn ang="0">
                  <a:pos x="55" y="39"/>
                </a:cxn>
                <a:cxn ang="0">
                  <a:pos x="55" y="36"/>
                </a:cxn>
                <a:cxn ang="0">
                  <a:pos x="56" y="34"/>
                </a:cxn>
                <a:cxn ang="0">
                  <a:pos x="54" y="26"/>
                </a:cxn>
                <a:cxn ang="0">
                  <a:pos x="55" y="23"/>
                </a:cxn>
                <a:cxn ang="0">
                  <a:pos x="57" y="22"/>
                </a:cxn>
                <a:cxn ang="0">
                  <a:pos x="46" y="3"/>
                </a:cxn>
                <a:cxn ang="0">
                  <a:pos x="42" y="6"/>
                </a:cxn>
                <a:cxn ang="0">
                  <a:pos x="37" y="10"/>
                </a:cxn>
                <a:cxn ang="0">
                  <a:pos x="34" y="10"/>
                </a:cxn>
                <a:cxn ang="0">
                  <a:pos x="30" y="13"/>
                </a:cxn>
                <a:cxn ang="0">
                  <a:pos x="27" y="12"/>
                </a:cxn>
                <a:cxn ang="0">
                  <a:pos x="25" y="12"/>
                </a:cxn>
                <a:cxn ang="0">
                  <a:pos x="25" y="11"/>
                </a:cxn>
                <a:cxn ang="0">
                  <a:pos x="19" y="9"/>
                </a:cxn>
                <a:cxn ang="0">
                  <a:pos x="17" y="10"/>
                </a:cxn>
                <a:cxn ang="0">
                  <a:pos x="0" y="11"/>
                </a:cxn>
              </a:cxnLst>
              <a:rect l="0" t="0" r="r" b="b"/>
              <a:pathLst>
                <a:path w="57" h="63">
                  <a:moveTo>
                    <a:pt x="0" y="11"/>
                  </a:moveTo>
                  <a:lnTo>
                    <a:pt x="5" y="55"/>
                  </a:lnTo>
                  <a:lnTo>
                    <a:pt x="6" y="55"/>
                  </a:lnTo>
                  <a:lnTo>
                    <a:pt x="8" y="56"/>
                  </a:lnTo>
                  <a:lnTo>
                    <a:pt x="8" y="56"/>
                  </a:lnTo>
                  <a:lnTo>
                    <a:pt x="10" y="55"/>
                  </a:lnTo>
                  <a:lnTo>
                    <a:pt x="12" y="57"/>
                  </a:lnTo>
                  <a:lnTo>
                    <a:pt x="13" y="59"/>
                  </a:lnTo>
                  <a:lnTo>
                    <a:pt x="15" y="60"/>
                  </a:lnTo>
                  <a:lnTo>
                    <a:pt x="18" y="60"/>
                  </a:lnTo>
                  <a:lnTo>
                    <a:pt x="21" y="62"/>
                  </a:lnTo>
                  <a:lnTo>
                    <a:pt x="22" y="61"/>
                  </a:lnTo>
                  <a:lnTo>
                    <a:pt x="23" y="60"/>
                  </a:lnTo>
                  <a:lnTo>
                    <a:pt x="25" y="61"/>
                  </a:lnTo>
                  <a:lnTo>
                    <a:pt x="27" y="61"/>
                  </a:lnTo>
                  <a:lnTo>
                    <a:pt x="28" y="61"/>
                  </a:lnTo>
                  <a:lnTo>
                    <a:pt x="29" y="60"/>
                  </a:lnTo>
                  <a:lnTo>
                    <a:pt x="29" y="59"/>
                  </a:lnTo>
                  <a:lnTo>
                    <a:pt x="31" y="58"/>
                  </a:lnTo>
                  <a:lnTo>
                    <a:pt x="31" y="59"/>
                  </a:lnTo>
                  <a:lnTo>
                    <a:pt x="33" y="61"/>
                  </a:lnTo>
                  <a:lnTo>
                    <a:pt x="34" y="62"/>
                  </a:lnTo>
                  <a:lnTo>
                    <a:pt x="36" y="63"/>
                  </a:lnTo>
                  <a:lnTo>
                    <a:pt x="36" y="63"/>
                  </a:lnTo>
                  <a:lnTo>
                    <a:pt x="38" y="63"/>
                  </a:lnTo>
                  <a:lnTo>
                    <a:pt x="39" y="61"/>
                  </a:lnTo>
                  <a:lnTo>
                    <a:pt x="40" y="60"/>
                  </a:lnTo>
                  <a:lnTo>
                    <a:pt x="40" y="58"/>
                  </a:lnTo>
                  <a:lnTo>
                    <a:pt x="40" y="56"/>
                  </a:lnTo>
                  <a:lnTo>
                    <a:pt x="41" y="52"/>
                  </a:lnTo>
                  <a:lnTo>
                    <a:pt x="42" y="52"/>
                  </a:lnTo>
                  <a:lnTo>
                    <a:pt x="44" y="54"/>
                  </a:lnTo>
                  <a:lnTo>
                    <a:pt x="45" y="52"/>
                  </a:lnTo>
                  <a:lnTo>
                    <a:pt x="45" y="51"/>
                  </a:lnTo>
                  <a:lnTo>
                    <a:pt x="46" y="48"/>
                  </a:lnTo>
                  <a:lnTo>
                    <a:pt x="47" y="47"/>
                  </a:lnTo>
                  <a:lnTo>
                    <a:pt x="47" y="46"/>
                  </a:lnTo>
                  <a:lnTo>
                    <a:pt x="48" y="45"/>
                  </a:lnTo>
                  <a:lnTo>
                    <a:pt x="49" y="45"/>
                  </a:lnTo>
                  <a:lnTo>
                    <a:pt x="51" y="44"/>
                  </a:lnTo>
                  <a:lnTo>
                    <a:pt x="51" y="44"/>
                  </a:lnTo>
                  <a:lnTo>
                    <a:pt x="53" y="41"/>
                  </a:lnTo>
                  <a:lnTo>
                    <a:pt x="54" y="41"/>
                  </a:lnTo>
                  <a:lnTo>
                    <a:pt x="55" y="39"/>
                  </a:lnTo>
                  <a:lnTo>
                    <a:pt x="55" y="37"/>
                  </a:lnTo>
                  <a:lnTo>
                    <a:pt x="55" y="36"/>
                  </a:lnTo>
                  <a:lnTo>
                    <a:pt x="55" y="35"/>
                  </a:lnTo>
                  <a:lnTo>
                    <a:pt x="56" y="34"/>
                  </a:lnTo>
                  <a:lnTo>
                    <a:pt x="57" y="27"/>
                  </a:lnTo>
                  <a:lnTo>
                    <a:pt x="54" y="26"/>
                  </a:lnTo>
                  <a:lnTo>
                    <a:pt x="56" y="25"/>
                  </a:lnTo>
                  <a:lnTo>
                    <a:pt x="55" y="23"/>
                  </a:lnTo>
                  <a:lnTo>
                    <a:pt x="56" y="22"/>
                  </a:lnTo>
                  <a:lnTo>
                    <a:pt x="57" y="22"/>
                  </a:lnTo>
                  <a:lnTo>
                    <a:pt x="53" y="0"/>
                  </a:lnTo>
                  <a:lnTo>
                    <a:pt x="46" y="3"/>
                  </a:lnTo>
                  <a:lnTo>
                    <a:pt x="44" y="5"/>
                  </a:lnTo>
                  <a:lnTo>
                    <a:pt x="42" y="6"/>
                  </a:lnTo>
                  <a:lnTo>
                    <a:pt x="39" y="10"/>
                  </a:lnTo>
                  <a:lnTo>
                    <a:pt x="37" y="10"/>
                  </a:lnTo>
                  <a:lnTo>
                    <a:pt x="36" y="10"/>
                  </a:lnTo>
                  <a:lnTo>
                    <a:pt x="34" y="10"/>
                  </a:lnTo>
                  <a:lnTo>
                    <a:pt x="33" y="11"/>
                  </a:lnTo>
                  <a:lnTo>
                    <a:pt x="30" y="13"/>
                  </a:lnTo>
                  <a:lnTo>
                    <a:pt x="29" y="13"/>
                  </a:lnTo>
                  <a:lnTo>
                    <a:pt x="27" y="12"/>
                  </a:lnTo>
                  <a:lnTo>
                    <a:pt x="26" y="13"/>
                  </a:lnTo>
                  <a:lnTo>
                    <a:pt x="25" y="12"/>
                  </a:lnTo>
                  <a:lnTo>
                    <a:pt x="26" y="11"/>
                  </a:lnTo>
                  <a:lnTo>
                    <a:pt x="25" y="11"/>
                  </a:lnTo>
                  <a:lnTo>
                    <a:pt x="23" y="11"/>
                  </a:lnTo>
                  <a:lnTo>
                    <a:pt x="19" y="9"/>
                  </a:lnTo>
                  <a:lnTo>
                    <a:pt x="18" y="9"/>
                  </a:lnTo>
                  <a:lnTo>
                    <a:pt x="17" y="10"/>
                  </a:lnTo>
                  <a:lnTo>
                    <a:pt x="17" y="9"/>
                  </a:lnTo>
                  <a:lnTo>
                    <a:pt x="0" y="11"/>
                  </a:lnTo>
                  <a:lnTo>
                    <a:pt x="0" y="1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6" name="Freeform 172"/>
            <p:cNvSpPr>
              <a:spLocks/>
            </p:cNvSpPr>
            <p:nvPr/>
          </p:nvSpPr>
          <p:spPr bwMode="auto">
            <a:xfrm>
              <a:off x="4134" y="2179"/>
              <a:ext cx="610" cy="249"/>
            </a:xfrm>
            <a:custGeom>
              <a:avLst/>
              <a:gdLst/>
              <a:ahLst/>
              <a:cxnLst>
                <a:cxn ang="0">
                  <a:pos x="2" y="41"/>
                </a:cxn>
                <a:cxn ang="0">
                  <a:pos x="4" y="39"/>
                </a:cxn>
                <a:cxn ang="0">
                  <a:pos x="5" y="36"/>
                </a:cxn>
                <a:cxn ang="0">
                  <a:pos x="14" y="31"/>
                </a:cxn>
                <a:cxn ang="0">
                  <a:pos x="18" y="27"/>
                </a:cxn>
                <a:cxn ang="0">
                  <a:pos x="20" y="27"/>
                </a:cxn>
                <a:cxn ang="0">
                  <a:pos x="21" y="25"/>
                </a:cxn>
                <a:cxn ang="0">
                  <a:pos x="23" y="25"/>
                </a:cxn>
                <a:cxn ang="0">
                  <a:pos x="28" y="23"/>
                </a:cxn>
                <a:cxn ang="0">
                  <a:pos x="33" y="17"/>
                </a:cxn>
                <a:cxn ang="0">
                  <a:pos x="33" y="13"/>
                </a:cxn>
                <a:cxn ang="0">
                  <a:pos x="37" y="13"/>
                </a:cxn>
                <a:cxn ang="0">
                  <a:pos x="42" y="12"/>
                </a:cxn>
                <a:cxn ang="0">
                  <a:pos x="113" y="1"/>
                </a:cxn>
                <a:cxn ang="0">
                  <a:pos x="114" y="2"/>
                </a:cxn>
                <a:cxn ang="0">
                  <a:pos x="116" y="5"/>
                </a:cxn>
                <a:cxn ang="0">
                  <a:pos x="116" y="6"/>
                </a:cxn>
                <a:cxn ang="0">
                  <a:pos x="114" y="5"/>
                </a:cxn>
                <a:cxn ang="0">
                  <a:pos x="113" y="6"/>
                </a:cxn>
                <a:cxn ang="0">
                  <a:pos x="109" y="8"/>
                </a:cxn>
                <a:cxn ang="0">
                  <a:pos x="105" y="11"/>
                </a:cxn>
                <a:cxn ang="0">
                  <a:pos x="106" y="12"/>
                </a:cxn>
                <a:cxn ang="0">
                  <a:pos x="112" y="9"/>
                </a:cxn>
                <a:cxn ang="0">
                  <a:pos x="114" y="11"/>
                </a:cxn>
                <a:cxn ang="0">
                  <a:pos x="115" y="11"/>
                </a:cxn>
                <a:cxn ang="0">
                  <a:pos x="118" y="9"/>
                </a:cxn>
                <a:cxn ang="0">
                  <a:pos x="119" y="14"/>
                </a:cxn>
                <a:cxn ang="0">
                  <a:pos x="117" y="17"/>
                </a:cxn>
                <a:cxn ang="0">
                  <a:pos x="114" y="19"/>
                </a:cxn>
                <a:cxn ang="0">
                  <a:pos x="110" y="20"/>
                </a:cxn>
                <a:cxn ang="0">
                  <a:pos x="109" y="19"/>
                </a:cxn>
                <a:cxn ang="0">
                  <a:pos x="108" y="18"/>
                </a:cxn>
                <a:cxn ang="0">
                  <a:pos x="108" y="21"/>
                </a:cxn>
                <a:cxn ang="0">
                  <a:pos x="109" y="22"/>
                </a:cxn>
                <a:cxn ang="0">
                  <a:pos x="110" y="24"/>
                </a:cxn>
                <a:cxn ang="0">
                  <a:pos x="105" y="27"/>
                </a:cxn>
                <a:cxn ang="0">
                  <a:pos x="105" y="29"/>
                </a:cxn>
                <a:cxn ang="0">
                  <a:pos x="112" y="27"/>
                </a:cxn>
                <a:cxn ang="0">
                  <a:pos x="114" y="27"/>
                </a:cxn>
                <a:cxn ang="0">
                  <a:pos x="109" y="32"/>
                </a:cxn>
                <a:cxn ang="0">
                  <a:pos x="103" y="36"/>
                </a:cxn>
                <a:cxn ang="0">
                  <a:pos x="102" y="37"/>
                </a:cxn>
                <a:cxn ang="0">
                  <a:pos x="96" y="44"/>
                </a:cxn>
                <a:cxn ang="0">
                  <a:pos x="93" y="50"/>
                </a:cxn>
                <a:cxn ang="0">
                  <a:pos x="69" y="39"/>
                </a:cxn>
                <a:cxn ang="0">
                  <a:pos x="50" y="36"/>
                </a:cxn>
                <a:cxn ang="0">
                  <a:pos x="49" y="36"/>
                </a:cxn>
                <a:cxn ang="0">
                  <a:pos x="30" y="37"/>
                </a:cxn>
                <a:cxn ang="0">
                  <a:pos x="26" y="40"/>
                </a:cxn>
                <a:cxn ang="0">
                  <a:pos x="0" y="45"/>
                </a:cxn>
              </a:cxnLst>
              <a:rect l="0" t="0" r="r" b="b"/>
              <a:pathLst>
                <a:path w="119" h="51">
                  <a:moveTo>
                    <a:pt x="0" y="45"/>
                  </a:moveTo>
                  <a:lnTo>
                    <a:pt x="1" y="41"/>
                  </a:lnTo>
                  <a:lnTo>
                    <a:pt x="2" y="41"/>
                  </a:lnTo>
                  <a:lnTo>
                    <a:pt x="2" y="41"/>
                  </a:lnTo>
                  <a:lnTo>
                    <a:pt x="3" y="40"/>
                  </a:lnTo>
                  <a:lnTo>
                    <a:pt x="4" y="39"/>
                  </a:lnTo>
                  <a:lnTo>
                    <a:pt x="3" y="38"/>
                  </a:lnTo>
                  <a:lnTo>
                    <a:pt x="4" y="37"/>
                  </a:lnTo>
                  <a:lnTo>
                    <a:pt x="5" y="36"/>
                  </a:lnTo>
                  <a:lnTo>
                    <a:pt x="8" y="35"/>
                  </a:lnTo>
                  <a:lnTo>
                    <a:pt x="11" y="34"/>
                  </a:lnTo>
                  <a:lnTo>
                    <a:pt x="14" y="31"/>
                  </a:lnTo>
                  <a:lnTo>
                    <a:pt x="15" y="31"/>
                  </a:lnTo>
                  <a:lnTo>
                    <a:pt x="17" y="29"/>
                  </a:lnTo>
                  <a:lnTo>
                    <a:pt x="18" y="27"/>
                  </a:lnTo>
                  <a:lnTo>
                    <a:pt x="18" y="27"/>
                  </a:lnTo>
                  <a:lnTo>
                    <a:pt x="19" y="27"/>
                  </a:lnTo>
                  <a:lnTo>
                    <a:pt x="20" y="27"/>
                  </a:lnTo>
                  <a:lnTo>
                    <a:pt x="20" y="26"/>
                  </a:lnTo>
                  <a:lnTo>
                    <a:pt x="21" y="25"/>
                  </a:lnTo>
                  <a:lnTo>
                    <a:pt x="21" y="25"/>
                  </a:lnTo>
                  <a:lnTo>
                    <a:pt x="22" y="26"/>
                  </a:lnTo>
                  <a:lnTo>
                    <a:pt x="23" y="25"/>
                  </a:lnTo>
                  <a:lnTo>
                    <a:pt x="23" y="25"/>
                  </a:lnTo>
                  <a:lnTo>
                    <a:pt x="25" y="23"/>
                  </a:lnTo>
                  <a:lnTo>
                    <a:pt x="26" y="23"/>
                  </a:lnTo>
                  <a:lnTo>
                    <a:pt x="28" y="23"/>
                  </a:lnTo>
                  <a:lnTo>
                    <a:pt x="31" y="19"/>
                  </a:lnTo>
                  <a:lnTo>
                    <a:pt x="32" y="18"/>
                  </a:lnTo>
                  <a:lnTo>
                    <a:pt x="33" y="17"/>
                  </a:lnTo>
                  <a:lnTo>
                    <a:pt x="33" y="16"/>
                  </a:lnTo>
                  <a:lnTo>
                    <a:pt x="33" y="14"/>
                  </a:lnTo>
                  <a:lnTo>
                    <a:pt x="33" y="13"/>
                  </a:lnTo>
                  <a:lnTo>
                    <a:pt x="33" y="13"/>
                  </a:lnTo>
                  <a:lnTo>
                    <a:pt x="37" y="12"/>
                  </a:lnTo>
                  <a:lnTo>
                    <a:pt x="37" y="13"/>
                  </a:lnTo>
                  <a:lnTo>
                    <a:pt x="40" y="13"/>
                  </a:lnTo>
                  <a:lnTo>
                    <a:pt x="42" y="12"/>
                  </a:lnTo>
                  <a:lnTo>
                    <a:pt x="42" y="12"/>
                  </a:lnTo>
                  <a:lnTo>
                    <a:pt x="78" y="7"/>
                  </a:lnTo>
                  <a:lnTo>
                    <a:pt x="112" y="0"/>
                  </a:lnTo>
                  <a:lnTo>
                    <a:pt x="113" y="1"/>
                  </a:lnTo>
                  <a:lnTo>
                    <a:pt x="113" y="1"/>
                  </a:lnTo>
                  <a:lnTo>
                    <a:pt x="114" y="2"/>
                  </a:lnTo>
                  <a:lnTo>
                    <a:pt x="114" y="2"/>
                  </a:lnTo>
                  <a:lnTo>
                    <a:pt x="115" y="3"/>
                  </a:lnTo>
                  <a:lnTo>
                    <a:pt x="115" y="3"/>
                  </a:lnTo>
                  <a:lnTo>
                    <a:pt x="116" y="5"/>
                  </a:lnTo>
                  <a:lnTo>
                    <a:pt x="116" y="5"/>
                  </a:lnTo>
                  <a:lnTo>
                    <a:pt x="116" y="6"/>
                  </a:lnTo>
                  <a:lnTo>
                    <a:pt x="116" y="6"/>
                  </a:lnTo>
                  <a:lnTo>
                    <a:pt x="115" y="5"/>
                  </a:lnTo>
                  <a:lnTo>
                    <a:pt x="114" y="5"/>
                  </a:lnTo>
                  <a:lnTo>
                    <a:pt x="114" y="5"/>
                  </a:lnTo>
                  <a:lnTo>
                    <a:pt x="113" y="5"/>
                  </a:lnTo>
                  <a:lnTo>
                    <a:pt x="112" y="5"/>
                  </a:lnTo>
                  <a:lnTo>
                    <a:pt x="113" y="6"/>
                  </a:lnTo>
                  <a:lnTo>
                    <a:pt x="113" y="6"/>
                  </a:lnTo>
                  <a:lnTo>
                    <a:pt x="110" y="8"/>
                  </a:lnTo>
                  <a:lnTo>
                    <a:pt x="109" y="8"/>
                  </a:lnTo>
                  <a:lnTo>
                    <a:pt x="108" y="10"/>
                  </a:lnTo>
                  <a:lnTo>
                    <a:pt x="106" y="10"/>
                  </a:lnTo>
                  <a:lnTo>
                    <a:pt x="105" y="11"/>
                  </a:lnTo>
                  <a:lnTo>
                    <a:pt x="105" y="12"/>
                  </a:lnTo>
                  <a:lnTo>
                    <a:pt x="106" y="12"/>
                  </a:lnTo>
                  <a:lnTo>
                    <a:pt x="106" y="12"/>
                  </a:lnTo>
                  <a:lnTo>
                    <a:pt x="108" y="11"/>
                  </a:lnTo>
                  <a:lnTo>
                    <a:pt x="111" y="10"/>
                  </a:lnTo>
                  <a:lnTo>
                    <a:pt x="112" y="9"/>
                  </a:lnTo>
                  <a:lnTo>
                    <a:pt x="114" y="9"/>
                  </a:lnTo>
                  <a:lnTo>
                    <a:pt x="114" y="10"/>
                  </a:lnTo>
                  <a:lnTo>
                    <a:pt x="114" y="11"/>
                  </a:lnTo>
                  <a:lnTo>
                    <a:pt x="114" y="11"/>
                  </a:lnTo>
                  <a:lnTo>
                    <a:pt x="115" y="12"/>
                  </a:lnTo>
                  <a:lnTo>
                    <a:pt x="115" y="11"/>
                  </a:lnTo>
                  <a:lnTo>
                    <a:pt x="116" y="11"/>
                  </a:lnTo>
                  <a:lnTo>
                    <a:pt x="117" y="9"/>
                  </a:lnTo>
                  <a:lnTo>
                    <a:pt x="118" y="9"/>
                  </a:lnTo>
                  <a:lnTo>
                    <a:pt x="119" y="11"/>
                  </a:lnTo>
                  <a:lnTo>
                    <a:pt x="119" y="14"/>
                  </a:lnTo>
                  <a:lnTo>
                    <a:pt x="119" y="14"/>
                  </a:lnTo>
                  <a:lnTo>
                    <a:pt x="119" y="15"/>
                  </a:lnTo>
                  <a:lnTo>
                    <a:pt x="117" y="16"/>
                  </a:lnTo>
                  <a:lnTo>
                    <a:pt x="117" y="17"/>
                  </a:lnTo>
                  <a:lnTo>
                    <a:pt x="117" y="18"/>
                  </a:lnTo>
                  <a:lnTo>
                    <a:pt x="115" y="19"/>
                  </a:lnTo>
                  <a:lnTo>
                    <a:pt x="114" y="19"/>
                  </a:lnTo>
                  <a:lnTo>
                    <a:pt x="113" y="20"/>
                  </a:lnTo>
                  <a:lnTo>
                    <a:pt x="111" y="20"/>
                  </a:lnTo>
                  <a:lnTo>
                    <a:pt x="110" y="20"/>
                  </a:lnTo>
                  <a:lnTo>
                    <a:pt x="110" y="20"/>
                  </a:lnTo>
                  <a:lnTo>
                    <a:pt x="110" y="20"/>
                  </a:lnTo>
                  <a:lnTo>
                    <a:pt x="109" y="19"/>
                  </a:lnTo>
                  <a:lnTo>
                    <a:pt x="109" y="18"/>
                  </a:lnTo>
                  <a:lnTo>
                    <a:pt x="109" y="18"/>
                  </a:lnTo>
                  <a:lnTo>
                    <a:pt x="108" y="18"/>
                  </a:lnTo>
                  <a:lnTo>
                    <a:pt x="108" y="18"/>
                  </a:lnTo>
                  <a:lnTo>
                    <a:pt x="108" y="20"/>
                  </a:lnTo>
                  <a:lnTo>
                    <a:pt x="108" y="21"/>
                  </a:lnTo>
                  <a:lnTo>
                    <a:pt x="108" y="21"/>
                  </a:lnTo>
                  <a:lnTo>
                    <a:pt x="108" y="22"/>
                  </a:lnTo>
                  <a:lnTo>
                    <a:pt x="109" y="22"/>
                  </a:lnTo>
                  <a:lnTo>
                    <a:pt x="110" y="23"/>
                  </a:lnTo>
                  <a:lnTo>
                    <a:pt x="110" y="24"/>
                  </a:lnTo>
                  <a:lnTo>
                    <a:pt x="110" y="24"/>
                  </a:lnTo>
                  <a:lnTo>
                    <a:pt x="107" y="28"/>
                  </a:lnTo>
                  <a:lnTo>
                    <a:pt x="107" y="28"/>
                  </a:lnTo>
                  <a:lnTo>
                    <a:pt x="105" y="27"/>
                  </a:lnTo>
                  <a:lnTo>
                    <a:pt x="104" y="27"/>
                  </a:lnTo>
                  <a:lnTo>
                    <a:pt x="104" y="28"/>
                  </a:lnTo>
                  <a:lnTo>
                    <a:pt x="105" y="29"/>
                  </a:lnTo>
                  <a:lnTo>
                    <a:pt x="108" y="28"/>
                  </a:lnTo>
                  <a:lnTo>
                    <a:pt x="110" y="28"/>
                  </a:lnTo>
                  <a:lnTo>
                    <a:pt x="112" y="27"/>
                  </a:lnTo>
                  <a:lnTo>
                    <a:pt x="112" y="26"/>
                  </a:lnTo>
                  <a:lnTo>
                    <a:pt x="113" y="26"/>
                  </a:lnTo>
                  <a:lnTo>
                    <a:pt x="114" y="27"/>
                  </a:lnTo>
                  <a:lnTo>
                    <a:pt x="113" y="29"/>
                  </a:lnTo>
                  <a:lnTo>
                    <a:pt x="111" y="31"/>
                  </a:lnTo>
                  <a:lnTo>
                    <a:pt x="109" y="32"/>
                  </a:lnTo>
                  <a:lnTo>
                    <a:pt x="108" y="32"/>
                  </a:lnTo>
                  <a:lnTo>
                    <a:pt x="105" y="32"/>
                  </a:lnTo>
                  <a:lnTo>
                    <a:pt x="103" y="36"/>
                  </a:lnTo>
                  <a:lnTo>
                    <a:pt x="102" y="37"/>
                  </a:lnTo>
                  <a:lnTo>
                    <a:pt x="102" y="37"/>
                  </a:lnTo>
                  <a:lnTo>
                    <a:pt x="102" y="37"/>
                  </a:lnTo>
                  <a:lnTo>
                    <a:pt x="99" y="39"/>
                  </a:lnTo>
                  <a:lnTo>
                    <a:pt x="97" y="41"/>
                  </a:lnTo>
                  <a:lnTo>
                    <a:pt x="96" y="44"/>
                  </a:lnTo>
                  <a:lnTo>
                    <a:pt x="95" y="48"/>
                  </a:lnTo>
                  <a:lnTo>
                    <a:pt x="95" y="49"/>
                  </a:lnTo>
                  <a:lnTo>
                    <a:pt x="93" y="50"/>
                  </a:lnTo>
                  <a:lnTo>
                    <a:pt x="88" y="51"/>
                  </a:lnTo>
                  <a:lnTo>
                    <a:pt x="87" y="51"/>
                  </a:lnTo>
                  <a:lnTo>
                    <a:pt x="69" y="39"/>
                  </a:lnTo>
                  <a:lnTo>
                    <a:pt x="54" y="41"/>
                  </a:lnTo>
                  <a:lnTo>
                    <a:pt x="53" y="39"/>
                  </a:lnTo>
                  <a:lnTo>
                    <a:pt x="50" y="36"/>
                  </a:lnTo>
                  <a:lnTo>
                    <a:pt x="49" y="37"/>
                  </a:lnTo>
                  <a:lnTo>
                    <a:pt x="49" y="37"/>
                  </a:lnTo>
                  <a:lnTo>
                    <a:pt x="49" y="36"/>
                  </a:lnTo>
                  <a:lnTo>
                    <a:pt x="49" y="35"/>
                  </a:lnTo>
                  <a:lnTo>
                    <a:pt x="31" y="37"/>
                  </a:lnTo>
                  <a:lnTo>
                    <a:pt x="30" y="37"/>
                  </a:lnTo>
                  <a:lnTo>
                    <a:pt x="30" y="38"/>
                  </a:lnTo>
                  <a:lnTo>
                    <a:pt x="26" y="40"/>
                  </a:lnTo>
                  <a:lnTo>
                    <a:pt x="26" y="40"/>
                  </a:lnTo>
                  <a:lnTo>
                    <a:pt x="25" y="40"/>
                  </a:lnTo>
                  <a:lnTo>
                    <a:pt x="21" y="42"/>
                  </a:lnTo>
                  <a:lnTo>
                    <a:pt x="0" y="45"/>
                  </a:lnTo>
                  <a:lnTo>
                    <a:pt x="0" y="45"/>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17" name="Freeform 173"/>
            <p:cNvSpPr>
              <a:spLocks/>
            </p:cNvSpPr>
            <p:nvPr/>
          </p:nvSpPr>
          <p:spPr bwMode="auto">
            <a:xfrm>
              <a:off x="3954" y="2716"/>
              <a:ext cx="631" cy="453"/>
            </a:xfrm>
            <a:custGeom>
              <a:avLst/>
              <a:gdLst/>
              <a:ahLst/>
              <a:cxnLst>
                <a:cxn ang="0">
                  <a:pos x="0" y="8"/>
                </a:cxn>
                <a:cxn ang="0">
                  <a:pos x="0" y="10"/>
                </a:cxn>
                <a:cxn ang="0">
                  <a:pos x="2" y="12"/>
                </a:cxn>
                <a:cxn ang="0">
                  <a:pos x="3" y="15"/>
                </a:cxn>
                <a:cxn ang="0">
                  <a:pos x="4" y="17"/>
                </a:cxn>
                <a:cxn ang="0">
                  <a:pos x="3" y="19"/>
                </a:cxn>
                <a:cxn ang="0">
                  <a:pos x="7" y="18"/>
                </a:cxn>
                <a:cxn ang="0">
                  <a:pos x="9" y="15"/>
                </a:cxn>
                <a:cxn ang="0">
                  <a:pos x="10" y="15"/>
                </a:cxn>
                <a:cxn ang="0">
                  <a:pos x="9" y="17"/>
                </a:cxn>
                <a:cxn ang="0">
                  <a:pos x="19" y="14"/>
                </a:cxn>
                <a:cxn ang="0">
                  <a:pos x="19" y="16"/>
                </a:cxn>
                <a:cxn ang="0">
                  <a:pos x="25" y="17"/>
                </a:cxn>
                <a:cxn ang="0">
                  <a:pos x="29" y="18"/>
                </a:cxn>
                <a:cxn ang="0">
                  <a:pos x="31" y="19"/>
                </a:cxn>
                <a:cxn ang="0">
                  <a:pos x="31" y="20"/>
                </a:cxn>
                <a:cxn ang="0">
                  <a:pos x="36" y="24"/>
                </a:cxn>
                <a:cxn ang="0">
                  <a:pos x="35" y="25"/>
                </a:cxn>
                <a:cxn ang="0">
                  <a:pos x="34" y="26"/>
                </a:cxn>
                <a:cxn ang="0">
                  <a:pos x="41" y="24"/>
                </a:cxn>
                <a:cxn ang="0">
                  <a:pos x="50" y="21"/>
                </a:cxn>
                <a:cxn ang="0">
                  <a:pos x="50" y="18"/>
                </a:cxn>
                <a:cxn ang="0">
                  <a:pos x="61" y="21"/>
                </a:cxn>
                <a:cxn ang="0">
                  <a:pos x="69" y="28"/>
                </a:cxn>
                <a:cxn ang="0">
                  <a:pos x="74" y="30"/>
                </a:cxn>
                <a:cxn ang="0">
                  <a:pos x="77" y="36"/>
                </a:cxn>
                <a:cxn ang="0">
                  <a:pos x="76" y="48"/>
                </a:cxn>
                <a:cxn ang="0">
                  <a:pos x="80" y="54"/>
                </a:cxn>
                <a:cxn ang="0">
                  <a:pos x="79" y="50"/>
                </a:cxn>
                <a:cxn ang="0">
                  <a:pos x="82" y="51"/>
                </a:cxn>
                <a:cxn ang="0">
                  <a:pos x="83" y="50"/>
                </a:cxn>
                <a:cxn ang="0">
                  <a:pos x="83" y="53"/>
                </a:cxn>
                <a:cxn ang="0">
                  <a:pos x="80" y="57"/>
                </a:cxn>
                <a:cxn ang="0">
                  <a:pos x="83" y="61"/>
                </a:cxn>
                <a:cxn ang="0">
                  <a:pos x="89" y="68"/>
                </a:cxn>
                <a:cxn ang="0">
                  <a:pos x="91" y="69"/>
                </a:cxn>
                <a:cxn ang="0">
                  <a:pos x="94" y="74"/>
                </a:cxn>
                <a:cxn ang="0">
                  <a:pos x="99" y="82"/>
                </a:cxn>
                <a:cxn ang="0">
                  <a:pos x="108" y="88"/>
                </a:cxn>
                <a:cxn ang="0">
                  <a:pos x="111" y="90"/>
                </a:cxn>
                <a:cxn ang="0">
                  <a:pos x="110" y="91"/>
                </a:cxn>
                <a:cxn ang="0">
                  <a:pos x="109" y="92"/>
                </a:cxn>
                <a:cxn ang="0">
                  <a:pos x="113" y="92"/>
                </a:cxn>
                <a:cxn ang="0">
                  <a:pos x="121" y="88"/>
                </a:cxn>
                <a:cxn ang="0">
                  <a:pos x="121" y="82"/>
                </a:cxn>
                <a:cxn ang="0">
                  <a:pos x="122" y="74"/>
                </a:cxn>
                <a:cxn ang="0">
                  <a:pos x="121" y="61"/>
                </a:cxn>
                <a:cxn ang="0">
                  <a:pos x="113" y="48"/>
                </a:cxn>
                <a:cxn ang="0">
                  <a:pos x="110" y="43"/>
                </a:cxn>
                <a:cxn ang="0">
                  <a:pos x="110" y="38"/>
                </a:cxn>
                <a:cxn ang="0">
                  <a:pos x="103" y="29"/>
                </a:cxn>
                <a:cxn ang="0">
                  <a:pos x="99" y="24"/>
                </a:cxn>
                <a:cxn ang="0">
                  <a:pos x="92" y="8"/>
                </a:cxn>
                <a:cxn ang="0">
                  <a:pos x="90" y="6"/>
                </a:cxn>
                <a:cxn ang="0">
                  <a:pos x="88" y="1"/>
                </a:cxn>
                <a:cxn ang="0">
                  <a:pos x="82" y="1"/>
                </a:cxn>
                <a:cxn ang="0">
                  <a:pos x="82" y="7"/>
                </a:cxn>
                <a:cxn ang="0">
                  <a:pos x="80" y="8"/>
                </a:cxn>
                <a:cxn ang="0">
                  <a:pos x="39" y="7"/>
                </a:cxn>
                <a:cxn ang="0">
                  <a:pos x="38" y="3"/>
                </a:cxn>
              </a:cxnLst>
              <a:rect l="0" t="0" r="r" b="b"/>
              <a:pathLst>
                <a:path w="123" h="93">
                  <a:moveTo>
                    <a:pt x="38" y="3"/>
                  </a:moveTo>
                  <a:lnTo>
                    <a:pt x="0" y="7"/>
                  </a:lnTo>
                  <a:lnTo>
                    <a:pt x="0" y="8"/>
                  </a:lnTo>
                  <a:lnTo>
                    <a:pt x="0" y="8"/>
                  </a:lnTo>
                  <a:lnTo>
                    <a:pt x="0" y="9"/>
                  </a:lnTo>
                  <a:lnTo>
                    <a:pt x="0" y="10"/>
                  </a:lnTo>
                  <a:lnTo>
                    <a:pt x="1" y="12"/>
                  </a:lnTo>
                  <a:lnTo>
                    <a:pt x="2" y="12"/>
                  </a:lnTo>
                  <a:lnTo>
                    <a:pt x="2" y="12"/>
                  </a:lnTo>
                  <a:lnTo>
                    <a:pt x="4" y="13"/>
                  </a:lnTo>
                  <a:lnTo>
                    <a:pt x="4" y="14"/>
                  </a:lnTo>
                  <a:lnTo>
                    <a:pt x="3" y="15"/>
                  </a:lnTo>
                  <a:lnTo>
                    <a:pt x="3" y="16"/>
                  </a:lnTo>
                  <a:lnTo>
                    <a:pt x="4" y="16"/>
                  </a:lnTo>
                  <a:lnTo>
                    <a:pt x="4" y="17"/>
                  </a:lnTo>
                  <a:lnTo>
                    <a:pt x="4" y="17"/>
                  </a:lnTo>
                  <a:lnTo>
                    <a:pt x="3" y="18"/>
                  </a:lnTo>
                  <a:lnTo>
                    <a:pt x="3" y="19"/>
                  </a:lnTo>
                  <a:lnTo>
                    <a:pt x="4" y="19"/>
                  </a:lnTo>
                  <a:lnTo>
                    <a:pt x="6" y="18"/>
                  </a:lnTo>
                  <a:lnTo>
                    <a:pt x="7" y="18"/>
                  </a:lnTo>
                  <a:lnTo>
                    <a:pt x="7" y="16"/>
                  </a:lnTo>
                  <a:lnTo>
                    <a:pt x="8" y="15"/>
                  </a:lnTo>
                  <a:lnTo>
                    <a:pt x="9" y="15"/>
                  </a:lnTo>
                  <a:lnTo>
                    <a:pt x="9" y="15"/>
                  </a:lnTo>
                  <a:lnTo>
                    <a:pt x="10" y="15"/>
                  </a:lnTo>
                  <a:lnTo>
                    <a:pt x="10" y="15"/>
                  </a:lnTo>
                  <a:lnTo>
                    <a:pt x="10" y="16"/>
                  </a:lnTo>
                  <a:lnTo>
                    <a:pt x="9" y="17"/>
                  </a:lnTo>
                  <a:lnTo>
                    <a:pt x="9" y="17"/>
                  </a:lnTo>
                  <a:lnTo>
                    <a:pt x="10" y="17"/>
                  </a:lnTo>
                  <a:lnTo>
                    <a:pt x="12" y="16"/>
                  </a:lnTo>
                  <a:lnTo>
                    <a:pt x="19" y="14"/>
                  </a:lnTo>
                  <a:lnTo>
                    <a:pt x="20" y="14"/>
                  </a:lnTo>
                  <a:lnTo>
                    <a:pt x="20" y="15"/>
                  </a:lnTo>
                  <a:lnTo>
                    <a:pt x="19" y="16"/>
                  </a:lnTo>
                  <a:lnTo>
                    <a:pt x="19" y="16"/>
                  </a:lnTo>
                  <a:lnTo>
                    <a:pt x="22" y="16"/>
                  </a:lnTo>
                  <a:lnTo>
                    <a:pt x="25" y="17"/>
                  </a:lnTo>
                  <a:lnTo>
                    <a:pt x="28" y="19"/>
                  </a:lnTo>
                  <a:lnTo>
                    <a:pt x="29" y="19"/>
                  </a:lnTo>
                  <a:lnTo>
                    <a:pt x="29" y="18"/>
                  </a:lnTo>
                  <a:lnTo>
                    <a:pt x="29" y="18"/>
                  </a:lnTo>
                  <a:lnTo>
                    <a:pt x="30" y="18"/>
                  </a:lnTo>
                  <a:lnTo>
                    <a:pt x="31" y="19"/>
                  </a:lnTo>
                  <a:lnTo>
                    <a:pt x="32" y="19"/>
                  </a:lnTo>
                  <a:lnTo>
                    <a:pt x="32" y="20"/>
                  </a:lnTo>
                  <a:lnTo>
                    <a:pt x="31" y="20"/>
                  </a:lnTo>
                  <a:lnTo>
                    <a:pt x="32" y="20"/>
                  </a:lnTo>
                  <a:lnTo>
                    <a:pt x="36" y="23"/>
                  </a:lnTo>
                  <a:lnTo>
                    <a:pt x="36" y="24"/>
                  </a:lnTo>
                  <a:lnTo>
                    <a:pt x="36" y="25"/>
                  </a:lnTo>
                  <a:lnTo>
                    <a:pt x="35" y="26"/>
                  </a:lnTo>
                  <a:lnTo>
                    <a:pt x="35" y="25"/>
                  </a:lnTo>
                  <a:lnTo>
                    <a:pt x="34" y="25"/>
                  </a:lnTo>
                  <a:lnTo>
                    <a:pt x="34" y="25"/>
                  </a:lnTo>
                  <a:lnTo>
                    <a:pt x="34" y="26"/>
                  </a:lnTo>
                  <a:lnTo>
                    <a:pt x="35" y="27"/>
                  </a:lnTo>
                  <a:lnTo>
                    <a:pt x="40" y="25"/>
                  </a:lnTo>
                  <a:lnTo>
                    <a:pt x="41" y="24"/>
                  </a:lnTo>
                  <a:lnTo>
                    <a:pt x="43" y="24"/>
                  </a:lnTo>
                  <a:lnTo>
                    <a:pt x="47" y="21"/>
                  </a:lnTo>
                  <a:lnTo>
                    <a:pt x="50" y="21"/>
                  </a:lnTo>
                  <a:lnTo>
                    <a:pt x="50" y="20"/>
                  </a:lnTo>
                  <a:lnTo>
                    <a:pt x="49" y="19"/>
                  </a:lnTo>
                  <a:lnTo>
                    <a:pt x="50" y="18"/>
                  </a:lnTo>
                  <a:lnTo>
                    <a:pt x="55" y="17"/>
                  </a:lnTo>
                  <a:lnTo>
                    <a:pt x="61" y="20"/>
                  </a:lnTo>
                  <a:lnTo>
                    <a:pt x="61" y="21"/>
                  </a:lnTo>
                  <a:lnTo>
                    <a:pt x="63" y="23"/>
                  </a:lnTo>
                  <a:lnTo>
                    <a:pt x="65" y="25"/>
                  </a:lnTo>
                  <a:lnTo>
                    <a:pt x="69" y="28"/>
                  </a:lnTo>
                  <a:lnTo>
                    <a:pt x="69" y="29"/>
                  </a:lnTo>
                  <a:lnTo>
                    <a:pt x="71" y="30"/>
                  </a:lnTo>
                  <a:lnTo>
                    <a:pt x="74" y="30"/>
                  </a:lnTo>
                  <a:lnTo>
                    <a:pt x="76" y="34"/>
                  </a:lnTo>
                  <a:lnTo>
                    <a:pt x="77" y="35"/>
                  </a:lnTo>
                  <a:lnTo>
                    <a:pt x="77" y="36"/>
                  </a:lnTo>
                  <a:lnTo>
                    <a:pt x="78" y="39"/>
                  </a:lnTo>
                  <a:lnTo>
                    <a:pt x="77" y="43"/>
                  </a:lnTo>
                  <a:lnTo>
                    <a:pt x="76" y="48"/>
                  </a:lnTo>
                  <a:lnTo>
                    <a:pt x="76" y="51"/>
                  </a:lnTo>
                  <a:lnTo>
                    <a:pt x="77" y="53"/>
                  </a:lnTo>
                  <a:lnTo>
                    <a:pt x="80" y="54"/>
                  </a:lnTo>
                  <a:lnTo>
                    <a:pt x="80" y="53"/>
                  </a:lnTo>
                  <a:lnTo>
                    <a:pt x="80" y="52"/>
                  </a:lnTo>
                  <a:lnTo>
                    <a:pt x="79" y="50"/>
                  </a:lnTo>
                  <a:lnTo>
                    <a:pt x="79" y="49"/>
                  </a:lnTo>
                  <a:lnTo>
                    <a:pt x="80" y="49"/>
                  </a:lnTo>
                  <a:lnTo>
                    <a:pt x="82" y="51"/>
                  </a:lnTo>
                  <a:lnTo>
                    <a:pt x="82" y="51"/>
                  </a:lnTo>
                  <a:lnTo>
                    <a:pt x="82" y="50"/>
                  </a:lnTo>
                  <a:lnTo>
                    <a:pt x="83" y="50"/>
                  </a:lnTo>
                  <a:lnTo>
                    <a:pt x="84" y="51"/>
                  </a:lnTo>
                  <a:lnTo>
                    <a:pt x="83" y="52"/>
                  </a:lnTo>
                  <a:lnTo>
                    <a:pt x="83" y="53"/>
                  </a:lnTo>
                  <a:lnTo>
                    <a:pt x="82" y="54"/>
                  </a:lnTo>
                  <a:lnTo>
                    <a:pt x="81" y="57"/>
                  </a:lnTo>
                  <a:lnTo>
                    <a:pt x="80" y="57"/>
                  </a:lnTo>
                  <a:lnTo>
                    <a:pt x="80" y="59"/>
                  </a:lnTo>
                  <a:lnTo>
                    <a:pt x="81" y="59"/>
                  </a:lnTo>
                  <a:lnTo>
                    <a:pt x="83" y="61"/>
                  </a:lnTo>
                  <a:lnTo>
                    <a:pt x="85" y="66"/>
                  </a:lnTo>
                  <a:lnTo>
                    <a:pt x="89" y="68"/>
                  </a:lnTo>
                  <a:lnTo>
                    <a:pt x="89" y="68"/>
                  </a:lnTo>
                  <a:lnTo>
                    <a:pt x="89" y="67"/>
                  </a:lnTo>
                  <a:lnTo>
                    <a:pt x="90" y="67"/>
                  </a:lnTo>
                  <a:lnTo>
                    <a:pt x="91" y="69"/>
                  </a:lnTo>
                  <a:lnTo>
                    <a:pt x="91" y="70"/>
                  </a:lnTo>
                  <a:lnTo>
                    <a:pt x="92" y="73"/>
                  </a:lnTo>
                  <a:lnTo>
                    <a:pt x="94" y="74"/>
                  </a:lnTo>
                  <a:lnTo>
                    <a:pt x="95" y="74"/>
                  </a:lnTo>
                  <a:lnTo>
                    <a:pt x="98" y="81"/>
                  </a:lnTo>
                  <a:lnTo>
                    <a:pt x="99" y="82"/>
                  </a:lnTo>
                  <a:lnTo>
                    <a:pt x="102" y="83"/>
                  </a:lnTo>
                  <a:lnTo>
                    <a:pt x="104" y="83"/>
                  </a:lnTo>
                  <a:lnTo>
                    <a:pt x="108" y="88"/>
                  </a:lnTo>
                  <a:lnTo>
                    <a:pt x="110" y="90"/>
                  </a:lnTo>
                  <a:lnTo>
                    <a:pt x="110" y="90"/>
                  </a:lnTo>
                  <a:lnTo>
                    <a:pt x="111" y="90"/>
                  </a:lnTo>
                  <a:lnTo>
                    <a:pt x="111" y="91"/>
                  </a:lnTo>
                  <a:lnTo>
                    <a:pt x="111" y="91"/>
                  </a:lnTo>
                  <a:lnTo>
                    <a:pt x="110" y="91"/>
                  </a:lnTo>
                  <a:lnTo>
                    <a:pt x="110" y="91"/>
                  </a:lnTo>
                  <a:lnTo>
                    <a:pt x="109" y="91"/>
                  </a:lnTo>
                  <a:lnTo>
                    <a:pt x="109" y="92"/>
                  </a:lnTo>
                  <a:lnTo>
                    <a:pt x="110" y="93"/>
                  </a:lnTo>
                  <a:lnTo>
                    <a:pt x="112" y="93"/>
                  </a:lnTo>
                  <a:lnTo>
                    <a:pt x="113" y="92"/>
                  </a:lnTo>
                  <a:lnTo>
                    <a:pt x="114" y="92"/>
                  </a:lnTo>
                  <a:lnTo>
                    <a:pt x="120" y="90"/>
                  </a:lnTo>
                  <a:lnTo>
                    <a:pt x="121" y="88"/>
                  </a:lnTo>
                  <a:lnTo>
                    <a:pt x="121" y="87"/>
                  </a:lnTo>
                  <a:lnTo>
                    <a:pt x="121" y="84"/>
                  </a:lnTo>
                  <a:lnTo>
                    <a:pt x="121" y="82"/>
                  </a:lnTo>
                  <a:lnTo>
                    <a:pt x="122" y="79"/>
                  </a:lnTo>
                  <a:lnTo>
                    <a:pt x="123" y="80"/>
                  </a:lnTo>
                  <a:lnTo>
                    <a:pt x="122" y="74"/>
                  </a:lnTo>
                  <a:lnTo>
                    <a:pt x="122" y="71"/>
                  </a:lnTo>
                  <a:lnTo>
                    <a:pt x="122" y="66"/>
                  </a:lnTo>
                  <a:lnTo>
                    <a:pt x="121" y="61"/>
                  </a:lnTo>
                  <a:lnTo>
                    <a:pt x="120" y="60"/>
                  </a:lnTo>
                  <a:lnTo>
                    <a:pt x="116" y="54"/>
                  </a:lnTo>
                  <a:lnTo>
                    <a:pt x="113" y="48"/>
                  </a:lnTo>
                  <a:lnTo>
                    <a:pt x="110" y="44"/>
                  </a:lnTo>
                  <a:lnTo>
                    <a:pt x="110" y="43"/>
                  </a:lnTo>
                  <a:lnTo>
                    <a:pt x="110" y="43"/>
                  </a:lnTo>
                  <a:lnTo>
                    <a:pt x="109" y="40"/>
                  </a:lnTo>
                  <a:lnTo>
                    <a:pt x="109" y="39"/>
                  </a:lnTo>
                  <a:lnTo>
                    <a:pt x="110" y="38"/>
                  </a:lnTo>
                  <a:lnTo>
                    <a:pt x="110" y="37"/>
                  </a:lnTo>
                  <a:lnTo>
                    <a:pt x="106" y="31"/>
                  </a:lnTo>
                  <a:lnTo>
                    <a:pt x="103" y="29"/>
                  </a:lnTo>
                  <a:lnTo>
                    <a:pt x="102" y="28"/>
                  </a:lnTo>
                  <a:lnTo>
                    <a:pt x="101" y="27"/>
                  </a:lnTo>
                  <a:lnTo>
                    <a:pt x="99" y="24"/>
                  </a:lnTo>
                  <a:lnTo>
                    <a:pt x="95" y="17"/>
                  </a:lnTo>
                  <a:lnTo>
                    <a:pt x="94" y="14"/>
                  </a:lnTo>
                  <a:lnTo>
                    <a:pt x="92" y="8"/>
                  </a:lnTo>
                  <a:lnTo>
                    <a:pt x="92" y="7"/>
                  </a:lnTo>
                  <a:lnTo>
                    <a:pt x="91" y="7"/>
                  </a:lnTo>
                  <a:lnTo>
                    <a:pt x="90" y="6"/>
                  </a:lnTo>
                  <a:lnTo>
                    <a:pt x="90" y="2"/>
                  </a:lnTo>
                  <a:lnTo>
                    <a:pt x="89" y="1"/>
                  </a:lnTo>
                  <a:lnTo>
                    <a:pt x="88" y="1"/>
                  </a:lnTo>
                  <a:lnTo>
                    <a:pt x="86" y="1"/>
                  </a:lnTo>
                  <a:lnTo>
                    <a:pt x="83" y="0"/>
                  </a:lnTo>
                  <a:lnTo>
                    <a:pt x="82" y="1"/>
                  </a:lnTo>
                  <a:lnTo>
                    <a:pt x="82" y="2"/>
                  </a:lnTo>
                  <a:lnTo>
                    <a:pt x="81" y="3"/>
                  </a:lnTo>
                  <a:lnTo>
                    <a:pt x="82" y="7"/>
                  </a:lnTo>
                  <a:lnTo>
                    <a:pt x="82" y="9"/>
                  </a:lnTo>
                  <a:lnTo>
                    <a:pt x="80" y="8"/>
                  </a:lnTo>
                  <a:lnTo>
                    <a:pt x="80" y="8"/>
                  </a:lnTo>
                  <a:lnTo>
                    <a:pt x="79" y="6"/>
                  </a:lnTo>
                  <a:lnTo>
                    <a:pt x="40" y="8"/>
                  </a:lnTo>
                  <a:lnTo>
                    <a:pt x="39" y="7"/>
                  </a:lnTo>
                  <a:lnTo>
                    <a:pt x="39" y="6"/>
                  </a:lnTo>
                  <a:lnTo>
                    <a:pt x="38" y="4"/>
                  </a:lnTo>
                  <a:lnTo>
                    <a:pt x="38" y="3"/>
                  </a:lnTo>
                  <a:lnTo>
                    <a:pt x="38"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18" name="Freeform 174"/>
            <p:cNvSpPr>
              <a:spLocks/>
            </p:cNvSpPr>
            <p:nvPr/>
          </p:nvSpPr>
          <p:spPr bwMode="auto">
            <a:xfrm>
              <a:off x="4236" y="1896"/>
              <a:ext cx="313" cy="293"/>
            </a:xfrm>
            <a:custGeom>
              <a:avLst/>
              <a:gdLst/>
              <a:ahLst/>
              <a:cxnLst>
                <a:cxn ang="0">
                  <a:pos x="20" y="0"/>
                </a:cxn>
                <a:cxn ang="0">
                  <a:pos x="20" y="3"/>
                </a:cxn>
                <a:cxn ang="0">
                  <a:pos x="21" y="5"/>
                </a:cxn>
                <a:cxn ang="0">
                  <a:pos x="19" y="13"/>
                </a:cxn>
                <a:cxn ang="0">
                  <a:pos x="19" y="15"/>
                </a:cxn>
                <a:cxn ang="0">
                  <a:pos x="18" y="19"/>
                </a:cxn>
                <a:cxn ang="0">
                  <a:pos x="15" y="22"/>
                </a:cxn>
                <a:cxn ang="0">
                  <a:pos x="13" y="23"/>
                </a:cxn>
                <a:cxn ang="0">
                  <a:pos x="11" y="24"/>
                </a:cxn>
                <a:cxn ang="0">
                  <a:pos x="10" y="26"/>
                </a:cxn>
                <a:cxn ang="0">
                  <a:pos x="9" y="30"/>
                </a:cxn>
                <a:cxn ang="0">
                  <a:pos x="6" y="30"/>
                </a:cxn>
                <a:cxn ang="0">
                  <a:pos x="4" y="34"/>
                </a:cxn>
                <a:cxn ang="0">
                  <a:pos x="4" y="38"/>
                </a:cxn>
                <a:cxn ang="0">
                  <a:pos x="2" y="41"/>
                </a:cxn>
                <a:cxn ang="0">
                  <a:pos x="0" y="43"/>
                </a:cxn>
                <a:cxn ang="0">
                  <a:pos x="0" y="46"/>
                </a:cxn>
                <a:cxn ang="0">
                  <a:pos x="3" y="51"/>
                </a:cxn>
                <a:cxn ang="0">
                  <a:pos x="6" y="54"/>
                </a:cxn>
                <a:cxn ang="0">
                  <a:pos x="8" y="54"/>
                </a:cxn>
                <a:cxn ang="0">
                  <a:pos x="8" y="55"/>
                </a:cxn>
                <a:cxn ang="0">
                  <a:pos x="10" y="55"/>
                </a:cxn>
                <a:cxn ang="0">
                  <a:pos x="10" y="57"/>
                </a:cxn>
                <a:cxn ang="0">
                  <a:pos x="15" y="60"/>
                </a:cxn>
                <a:cxn ang="0">
                  <a:pos x="18" y="59"/>
                </a:cxn>
                <a:cxn ang="0">
                  <a:pos x="19" y="57"/>
                </a:cxn>
                <a:cxn ang="0">
                  <a:pos x="21" y="59"/>
                </a:cxn>
                <a:cxn ang="0">
                  <a:pos x="25" y="57"/>
                </a:cxn>
                <a:cxn ang="0">
                  <a:pos x="26" y="55"/>
                </a:cxn>
                <a:cxn ang="0">
                  <a:pos x="30" y="53"/>
                </a:cxn>
                <a:cxn ang="0">
                  <a:pos x="33" y="51"/>
                </a:cxn>
                <a:cxn ang="0">
                  <a:pos x="33" y="48"/>
                </a:cxn>
                <a:cxn ang="0">
                  <a:pos x="38" y="32"/>
                </a:cxn>
                <a:cxn ang="0">
                  <a:pos x="40" y="33"/>
                </a:cxn>
                <a:cxn ang="0">
                  <a:pos x="41" y="35"/>
                </a:cxn>
                <a:cxn ang="0">
                  <a:pos x="44" y="32"/>
                </a:cxn>
                <a:cxn ang="0">
                  <a:pos x="46" y="27"/>
                </a:cxn>
                <a:cxn ang="0">
                  <a:pos x="49" y="25"/>
                </a:cxn>
                <a:cxn ang="0">
                  <a:pos x="51" y="23"/>
                </a:cxn>
                <a:cxn ang="0">
                  <a:pos x="52" y="20"/>
                </a:cxn>
                <a:cxn ang="0">
                  <a:pos x="52" y="19"/>
                </a:cxn>
                <a:cxn ang="0">
                  <a:pos x="52" y="15"/>
                </a:cxn>
                <a:cxn ang="0">
                  <a:pos x="59" y="19"/>
                </a:cxn>
                <a:cxn ang="0">
                  <a:pos x="60" y="19"/>
                </a:cxn>
                <a:cxn ang="0">
                  <a:pos x="59" y="13"/>
                </a:cxn>
                <a:cxn ang="0">
                  <a:pos x="58" y="11"/>
                </a:cxn>
                <a:cxn ang="0">
                  <a:pos x="56" y="11"/>
                </a:cxn>
                <a:cxn ang="0">
                  <a:pos x="51" y="12"/>
                </a:cxn>
                <a:cxn ang="0">
                  <a:pos x="49" y="14"/>
                </a:cxn>
                <a:cxn ang="0">
                  <a:pos x="46" y="13"/>
                </a:cxn>
                <a:cxn ang="0">
                  <a:pos x="45" y="15"/>
                </a:cxn>
                <a:cxn ang="0">
                  <a:pos x="42" y="17"/>
                </a:cxn>
                <a:cxn ang="0">
                  <a:pos x="39" y="20"/>
                </a:cxn>
                <a:cxn ang="0">
                  <a:pos x="36" y="13"/>
                </a:cxn>
                <a:cxn ang="0">
                  <a:pos x="21" y="0"/>
                </a:cxn>
              </a:cxnLst>
              <a:rect l="0" t="0" r="r" b="b"/>
              <a:pathLst>
                <a:path w="61" h="60">
                  <a:moveTo>
                    <a:pt x="21" y="0"/>
                  </a:moveTo>
                  <a:lnTo>
                    <a:pt x="20" y="0"/>
                  </a:lnTo>
                  <a:lnTo>
                    <a:pt x="19" y="1"/>
                  </a:lnTo>
                  <a:lnTo>
                    <a:pt x="20" y="3"/>
                  </a:lnTo>
                  <a:lnTo>
                    <a:pt x="18" y="4"/>
                  </a:lnTo>
                  <a:lnTo>
                    <a:pt x="21" y="5"/>
                  </a:lnTo>
                  <a:lnTo>
                    <a:pt x="20" y="12"/>
                  </a:lnTo>
                  <a:lnTo>
                    <a:pt x="19" y="13"/>
                  </a:lnTo>
                  <a:lnTo>
                    <a:pt x="19" y="14"/>
                  </a:lnTo>
                  <a:lnTo>
                    <a:pt x="19" y="15"/>
                  </a:lnTo>
                  <a:lnTo>
                    <a:pt x="19" y="17"/>
                  </a:lnTo>
                  <a:lnTo>
                    <a:pt x="18" y="19"/>
                  </a:lnTo>
                  <a:lnTo>
                    <a:pt x="17" y="19"/>
                  </a:lnTo>
                  <a:lnTo>
                    <a:pt x="15" y="22"/>
                  </a:lnTo>
                  <a:lnTo>
                    <a:pt x="15" y="22"/>
                  </a:lnTo>
                  <a:lnTo>
                    <a:pt x="13" y="23"/>
                  </a:lnTo>
                  <a:lnTo>
                    <a:pt x="12" y="23"/>
                  </a:lnTo>
                  <a:lnTo>
                    <a:pt x="11" y="24"/>
                  </a:lnTo>
                  <a:lnTo>
                    <a:pt x="11" y="25"/>
                  </a:lnTo>
                  <a:lnTo>
                    <a:pt x="10" y="26"/>
                  </a:lnTo>
                  <a:lnTo>
                    <a:pt x="9" y="29"/>
                  </a:lnTo>
                  <a:lnTo>
                    <a:pt x="9" y="30"/>
                  </a:lnTo>
                  <a:lnTo>
                    <a:pt x="8" y="32"/>
                  </a:lnTo>
                  <a:lnTo>
                    <a:pt x="6" y="30"/>
                  </a:lnTo>
                  <a:lnTo>
                    <a:pt x="5" y="30"/>
                  </a:lnTo>
                  <a:lnTo>
                    <a:pt x="4" y="34"/>
                  </a:lnTo>
                  <a:lnTo>
                    <a:pt x="4" y="36"/>
                  </a:lnTo>
                  <a:lnTo>
                    <a:pt x="4" y="38"/>
                  </a:lnTo>
                  <a:lnTo>
                    <a:pt x="3" y="39"/>
                  </a:lnTo>
                  <a:lnTo>
                    <a:pt x="2" y="41"/>
                  </a:lnTo>
                  <a:lnTo>
                    <a:pt x="0" y="41"/>
                  </a:lnTo>
                  <a:lnTo>
                    <a:pt x="0" y="43"/>
                  </a:lnTo>
                  <a:lnTo>
                    <a:pt x="0" y="45"/>
                  </a:lnTo>
                  <a:lnTo>
                    <a:pt x="0" y="46"/>
                  </a:lnTo>
                  <a:lnTo>
                    <a:pt x="1" y="47"/>
                  </a:lnTo>
                  <a:lnTo>
                    <a:pt x="3" y="51"/>
                  </a:lnTo>
                  <a:lnTo>
                    <a:pt x="5" y="53"/>
                  </a:lnTo>
                  <a:lnTo>
                    <a:pt x="6" y="54"/>
                  </a:lnTo>
                  <a:lnTo>
                    <a:pt x="6" y="53"/>
                  </a:lnTo>
                  <a:lnTo>
                    <a:pt x="8" y="54"/>
                  </a:lnTo>
                  <a:lnTo>
                    <a:pt x="8" y="54"/>
                  </a:lnTo>
                  <a:lnTo>
                    <a:pt x="8" y="55"/>
                  </a:lnTo>
                  <a:lnTo>
                    <a:pt x="9" y="55"/>
                  </a:lnTo>
                  <a:lnTo>
                    <a:pt x="10" y="55"/>
                  </a:lnTo>
                  <a:lnTo>
                    <a:pt x="11" y="56"/>
                  </a:lnTo>
                  <a:lnTo>
                    <a:pt x="10" y="57"/>
                  </a:lnTo>
                  <a:lnTo>
                    <a:pt x="12" y="59"/>
                  </a:lnTo>
                  <a:lnTo>
                    <a:pt x="15" y="60"/>
                  </a:lnTo>
                  <a:lnTo>
                    <a:pt x="17" y="60"/>
                  </a:lnTo>
                  <a:lnTo>
                    <a:pt x="18" y="59"/>
                  </a:lnTo>
                  <a:lnTo>
                    <a:pt x="18" y="58"/>
                  </a:lnTo>
                  <a:lnTo>
                    <a:pt x="19" y="57"/>
                  </a:lnTo>
                  <a:lnTo>
                    <a:pt x="20" y="58"/>
                  </a:lnTo>
                  <a:lnTo>
                    <a:pt x="21" y="59"/>
                  </a:lnTo>
                  <a:lnTo>
                    <a:pt x="22" y="58"/>
                  </a:lnTo>
                  <a:lnTo>
                    <a:pt x="25" y="57"/>
                  </a:lnTo>
                  <a:lnTo>
                    <a:pt x="26" y="55"/>
                  </a:lnTo>
                  <a:lnTo>
                    <a:pt x="26" y="55"/>
                  </a:lnTo>
                  <a:lnTo>
                    <a:pt x="27" y="56"/>
                  </a:lnTo>
                  <a:lnTo>
                    <a:pt x="30" y="53"/>
                  </a:lnTo>
                  <a:lnTo>
                    <a:pt x="31" y="54"/>
                  </a:lnTo>
                  <a:lnTo>
                    <a:pt x="33" y="51"/>
                  </a:lnTo>
                  <a:lnTo>
                    <a:pt x="32" y="50"/>
                  </a:lnTo>
                  <a:lnTo>
                    <a:pt x="33" y="48"/>
                  </a:lnTo>
                  <a:lnTo>
                    <a:pt x="35" y="43"/>
                  </a:lnTo>
                  <a:lnTo>
                    <a:pt x="38" y="32"/>
                  </a:lnTo>
                  <a:lnTo>
                    <a:pt x="38" y="32"/>
                  </a:lnTo>
                  <a:lnTo>
                    <a:pt x="40" y="33"/>
                  </a:lnTo>
                  <a:lnTo>
                    <a:pt x="40" y="34"/>
                  </a:lnTo>
                  <a:lnTo>
                    <a:pt x="41" y="35"/>
                  </a:lnTo>
                  <a:lnTo>
                    <a:pt x="43" y="34"/>
                  </a:lnTo>
                  <a:lnTo>
                    <a:pt x="44" y="32"/>
                  </a:lnTo>
                  <a:lnTo>
                    <a:pt x="45" y="28"/>
                  </a:lnTo>
                  <a:lnTo>
                    <a:pt x="46" y="27"/>
                  </a:lnTo>
                  <a:lnTo>
                    <a:pt x="48" y="27"/>
                  </a:lnTo>
                  <a:lnTo>
                    <a:pt x="49" y="25"/>
                  </a:lnTo>
                  <a:lnTo>
                    <a:pt x="50" y="25"/>
                  </a:lnTo>
                  <a:lnTo>
                    <a:pt x="51" y="23"/>
                  </a:lnTo>
                  <a:lnTo>
                    <a:pt x="51" y="21"/>
                  </a:lnTo>
                  <a:lnTo>
                    <a:pt x="52" y="20"/>
                  </a:lnTo>
                  <a:lnTo>
                    <a:pt x="52" y="20"/>
                  </a:lnTo>
                  <a:lnTo>
                    <a:pt x="52" y="19"/>
                  </a:lnTo>
                  <a:lnTo>
                    <a:pt x="52" y="16"/>
                  </a:lnTo>
                  <a:lnTo>
                    <a:pt x="52" y="15"/>
                  </a:lnTo>
                  <a:lnTo>
                    <a:pt x="53" y="15"/>
                  </a:lnTo>
                  <a:lnTo>
                    <a:pt x="59" y="19"/>
                  </a:lnTo>
                  <a:lnTo>
                    <a:pt x="60" y="19"/>
                  </a:lnTo>
                  <a:lnTo>
                    <a:pt x="60" y="19"/>
                  </a:lnTo>
                  <a:lnTo>
                    <a:pt x="61" y="16"/>
                  </a:lnTo>
                  <a:lnTo>
                    <a:pt x="59" y="13"/>
                  </a:lnTo>
                  <a:lnTo>
                    <a:pt x="59" y="12"/>
                  </a:lnTo>
                  <a:lnTo>
                    <a:pt x="58" y="11"/>
                  </a:lnTo>
                  <a:lnTo>
                    <a:pt x="57" y="12"/>
                  </a:lnTo>
                  <a:lnTo>
                    <a:pt x="56" y="11"/>
                  </a:lnTo>
                  <a:lnTo>
                    <a:pt x="55" y="11"/>
                  </a:lnTo>
                  <a:lnTo>
                    <a:pt x="51" y="12"/>
                  </a:lnTo>
                  <a:lnTo>
                    <a:pt x="50" y="13"/>
                  </a:lnTo>
                  <a:lnTo>
                    <a:pt x="49" y="14"/>
                  </a:lnTo>
                  <a:lnTo>
                    <a:pt x="47" y="14"/>
                  </a:lnTo>
                  <a:lnTo>
                    <a:pt x="46" y="13"/>
                  </a:lnTo>
                  <a:lnTo>
                    <a:pt x="46" y="15"/>
                  </a:lnTo>
                  <a:lnTo>
                    <a:pt x="45" y="15"/>
                  </a:lnTo>
                  <a:lnTo>
                    <a:pt x="44" y="17"/>
                  </a:lnTo>
                  <a:lnTo>
                    <a:pt x="42" y="17"/>
                  </a:lnTo>
                  <a:lnTo>
                    <a:pt x="40" y="20"/>
                  </a:lnTo>
                  <a:lnTo>
                    <a:pt x="39" y="20"/>
                  </a:lnTo>
                  <a:lnTo>
                    <a:pt x="38" y="21"/>
                  </a:lnTo>
                  <a:lnTo>
                    <a:pt x="36" y="13"/>
                  </a:lnTo>
                  <a:lnTo>
                    <a:pt x="23" y="15"/>
                  </a:lnTo>
                  <a:lnTo>
                    <a:pt x="21" y="0"/>
                  </a:lnTo>
                  <a:lnTo>
                    <a:pt x="21" y="0"/>
                  </a:lnTo>
                  <a:close/>
                </a:path>
              </a:pathLst>
            </a:custGeom>
            <a:solidFill>
              <a:srgbClr val="DE3021"/>
            </a:solidFill>
            <a:ln w="12700" cmpd="sng">
              <a:solidFill>
                <a:schemeClr val="tx1"/>
              </a:solidFill>
              <a:prstDash val="solid"/>
              <a:round/>
              <a:headEnd/>
              <a:tailEnd/>
            </a:ln>
          </p:spPr>
          <p:txBody>
            <a:bodyPr/>
            <a:lstStyle/>
            <a:p>
              <a:endParaRPr lang="ar-SA"/>
            </a:p>
          </p:txBody>
        </p:sp>
        <p:sp>
          <p:nvSpPr>
            <p:cNvPr id="364719" name="Freeform 175"/>
            <p:cNvSpPr>
              <a:spLocks/>
            </p:cNvSpPr>
            <p:nvPr/>
          </p:nvSpPr>
          <p:spPr bwMode="auto">
            <a:xfrm>
              <a:off x="3425" y="2306"/>
              <a:ext cx="345" cy="302"/>
            </a:xfrm>
            <a:custGeom>
              <a:avLst/>
              <a:gdLst/>
              <a:ahLst/>
              <a:cxnLst>
                <a:cxn ang="0">
                  <a:pos x="0" y="3"/>
                </a:cxn>
                <a:cxn ang="0">
                  <a:pos x="60" y="0"/>
                </a:cxn>
                <a:cxn ang="0">
                  <a:pos x="60" y="1"/>
                </a:cxn>
                <a:cxn ang="0">
                  <a:pos x="61" y="2"/>
                </a:cxn>
                <a:cxn ang="0">
                  <a:pos x="62" y="3"/>
                </a:cxn>
                <a:cxn ang="0">
                  <a:pos x="61" y="5"/>
                </a:cxn>
                <a:cxn ang="0">
                  <a:pos x="60" y="6"/>
                </a:cxn>
                <a:cxn ang="0">
                  <a:pos x="58" y="8"/>
                </a:cxn>
                <a:cxn ang="0">
                  <a:pos x="58" y="9"/>
                </a:cxn>
                <a:cxn ang="0">
                  <a:pos x="67" y="9"/>
                </a:cxn>
                <a:cxn ang="0">
                  <a:pos x="67" y="9"/>
                </a:cxn>
                <a:cxn ang="0">
                  <a:pos x="67" y="10"/>
                </a:cxn>
                <a:cxn ang="0">
                  <a:pos x="66" y="12"/>
                </a:cxn>
                <a:cxn ang="0">
                  <a:pos x="65" y="13"/>
                </a:cxn>
                <a:cxn ang="0">
                  <a:pos x="64" y="17"/>
                </a:cxn>
                <a:cxn ang="0">
                  <a:pos x="62" y="19"/>
                </a:cxn>
                <a:cxn ang="0">
                  <a:pos x="62" y="22"/>
                </a:cxn>
                <a:cxn ang="0">
                  <a:pos x="62" y="25"/>
                </a:cxn>
                <a:cxn ang="0">
                  <a:pos x="62" y="25"/>
                </a:cxn>
                <a:cxn ang="0">
                  <a:pos x="60" y="26"/>
                </a:cxn>
                <a:cxn ang="0">
                  <a:pos x="60" y="27"/>
                </a:cxn>
                <a:cxn ang="0">
                  <a:pos x="57" y="29"/>
                </a:cxn>
                <a:cxn ang="0">
                  <a:pos x="57" y="32"/>
                </a:cxn>
                <a:cxn ang="0">
                  <a:pos x="57" y="35"/>
                </a:cxn>
                <a:cxn ang="0">
                  <a:pos x="56" y="36"/>
                </a:cxn>
                <a:cxn ang="0">
                  <a:pos x="54" y="38"/>
                </a:cxn>
                <a:cxn ang="0">
                  <a:pos x="52" y="40"/>
                </a:cxn>
                <a:cxn ang="0">
                  <a:pos x="51" y="41"/>
                </a:cxn>
                <a:cxn ang="0">
                  <a:pos x="51" y="43"/>
                </a:cxn>
                <a:cxn ang="0">
                  <a:pos x="50" y="45"/>
                </a:cxn>
                <a:cxn ang="0">
                  <a:pos x="50" y="46"/>
                </a:cxn>
                <a:cxn ang="0">
                  <a:pos x="49" y="49"/>
                </a:cxn>
                <a:cxn ang="0">
                  <a:pos x="48" y="51"/>
                </a:cxn>
                <a:cxn ang="0">
                  <a:pos x="49" y="54"/>
                </a:cxn>
                <a:cxn ang="0">
                  <a:pos x="50" y="55"/>
                </a:cxn>
                <a:cxn ang="0">
                  <a:pos x="50" y="57"/>
                </a:cxn>
                <a:cxn ang="0">
                  <a:pos x="50" y="57"/>
                </a:cxn>
                <a:cxn ang="0">
                  <a:pos x="50" y="58"/>
                </a:cxn>
                <a:cxn ang="0">
                  <a:pos x="50" y="58"/>
                </a:cxn>
                <a:cxn ang="0">
                  <a:pos x="49" y="60"/>
                </a:cxn>
                <a:cxn ang="0">
                  <a:pos x="50" y="61"/>
                </a:cxn>
                <a:cxn ang="0">
                  <a:pos x="8" y="62"/>
                </a:cxn>
                <a:cxn ang="0">
                  <a:pos x="8" y="53"/>
                </a:cxn>
                <a:cxn ang="0">
                  <a:pos x="6" y="52"/>
                </a:cxn>
                <a:cxn ang="0">
                  <a:pos x="4" y="53"/>
                </a:cxn>
                <a:cxn ang="0">
                  <a:pos x="4" y="53"/>
                </a:cxn>
                <a:cxn ang="0">
                  <a:pos x="2" y="51"/>
                </a:cxn>
                <a:cxn ang="0">
                  <a:pos x="2" y="22"/>
                </a:cxn>
                <a:cxn ang="0">
                  <a:pos x="0" y="3"/>
                </a:cxn>
                <a:cxn ang="0">
                  <a:pos x="0" y="3"/>
                </a:cxn>
              </a:cxnLst>
              <a:rect l="0" t="0" r="r" b="b"/>
              <a:pathLst>
                <a:path w="67" h="62">
                  <a:moveTo>
                    <a:pt x="0" y="3"/>
                  </a:moveTo>
                  <a:lnTo>
                    <a:pt x="60" y="0"/>
                  </a:lnTo>
                  <a:lnTo>
                    <a:pt x="60" y="1"/>
                  </a:lnTo>
                  <a:lnTo>
                    <a:pt x="61" y="2"/>
                  </a:lnTo>
                  <a:lnTo>
                    <a:pt x="62" y="3"/>
                  </a:lnTo>
                  <a:lnTo>
                    <a:pt x="61" y="5"/>
                  </a:lnTo>
                  <a:lnTo>
                    <a:pt x="60" y="6"/>
                  </a:lnTo>
                  <a:lnTo>
                    <a:pt x="58" y="8"/>
                  </a:lnTo>
                  <a:lnTo>
                    <a:pt x="58" y="9"/>
                  </a:lnTo>
                  <a:lnTo>
                    <a:pt x="67" y="9"/>
                  </a:lnTo>
                  <a:lnTo>
                    <a:pt x="67" y="9"/>
                  </a:lnTo>
                  <a:lnTo>
                    <a:pt x="67" y="10"/>
                  </a:lnTo>
                  <a:lnTo>
                    <a:pt x="66" y="12"/>
                  </a:lnTo>
                  <a:lnTo>
                    <a:pt x="65" y="13"/>
                  </a:lnTo>
                  <a:lnTo>
                    <a:pt x="64" y="17"/>
                  </a:lnTo>
                  <a:lnTo>
                    <a:pt x="62" y="19"/>
                  </a:lnTo>
                  <a:lnTo>
                    <a:pt x="62" y="22"/>
                  </a:lnTo>
                  <a:lnTo>
                    <a:pt x="62" y="25"/>
                  </a:lnTo>
                  <a:lnTo>
                    <a:pt x="62" y="25"/>
                  </a:lnTo>
                  <a:lnTo>
                    <a:pt x="60" y="26"/>
                  </a:lnTo>
                  <a:lnTo>
                    <a:pt x="60" y="27"/>
                  </a:lnTo>
                  <a:lnTo>
                    <a:pt x="57" y="29"/>
                  </a:lnTo>
                  <a:lnTo>
                    <a:pt x="57" y="32"/>
                  </a:lnTo>
                  <a:lnTo>
                    <a:pt x="57" y="35"/>
                  </a:lnTo>
                  <a:lnTo>
                    <a:pt x="56" y="36"/>
                  </a:lnTo>
                  <a:lnTo>
                    <a:pt x="54" y="38"/>
                  </a:lnTo>
                  <a:lnTo>
                    <a:pt x="52" y="40"/>
                  </a:lnTo>
                  <a:lnTo>
                    <a:pt x="51" y="41"/>
                  </a:lnTo>
                  <a:lnTo>
                    <a:pt x="51" y="43"/>
                  </a:lnTo>
                  <a:lnTo>
                    <a:pt x="50" y="45"/>
                  </a:lnTo>
                  <a:lnTo>
                    <a:pt x="50" y="46"/>
                  </a:lnTo>
                  <a:lnTo>
                    <a:pt x="49" y="49"/>
                  </a:lnTo>
                  <a:lnTo>
                    <a:pt x="48" y="51"/>
                  </a:lnTo>
                  <a:lnTo>
                    <a:pt x="49" y="54"/>
                  </a:lnTo>
                  <a:lnTo>
                    <a:pt x="50" y="55"/>
                  </a:lnTo>
                  <a:lnTo>
                    <a:pt x="50" y="57"/>
                  </a:lnTo>
                  <a:lnTo>
                    <a:pt x="50" y="57"/>
                  </a:lnTo>
                  <a:lnTo>
                    <a:pt x="50" y="58"/>
                  </a:lnTo>
                  <a:lnTo>
                    <a:pt x="50" y="58"/>
                  </a:lnTo>
                  <a:lnTo>
                    <a:pt x="49" y="60"/>
                  </a:lnTo>
                  <a:lnTo>
                    <a:pt x="50" y="61"/>
                  </a:lnTo>
                  <a:lnTo>
                    <a:pt x="8" y="62"/>
                  </a:lnTo>
                  <a:lnTo>
                    <a:pt x="8" y="53"/>
                  </a:lnTo>
                  <a:lnTo>
                    <a:pt x="6" y="52"/>
                  </a:lnTo>
                  <a:lnTo>
                    <a:pt x="4" y="53"/>
                  </a:lnTo>
                  <a:lnTo>
                    <a:pt x="4" y="53"/>
                  </a:lnTo>
                  <a:lnTo>
                    <a:pt x="2" y="51"/>
                  </a:lnTo>
                  <a:lnTo>
                    <a:pt x="2" y="22"/>
                  </a:lnTo>
                  <a:lnTo>
                    <a:pt x="0" y="3"/>
                  </a:lnTo>
                  <a:lnTo>
                    <a:pt x="0" y="3"/>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20" name="Freeform 176"/>
            <p:cNvSpPr>
              <a:spLocks/>
            </p:cNvSpPr>
            <p:nvPr/>
          </p:nvSpPr>
          <p:spPr bwMode="auto">
            <a:xfrm>
              <a:off x="1484" y="1614"/>
              <a:ext cx="553" cy="897"/>
            </a:xfrm>
            <a:custGeom>
              <a:avLst/>
              <a:gdLst/>
              <a:ahLst/>
              <a:cxnLst>
                <a:cxn ang="0">
                  <a:pos x="61" y="179"/>
                </a:cxn>
                <a:cxn ang="0">
                  <a:pos x="61" y="177"/>
                </a:cxn>
                <a:cxn ang="0">
                  <a:pos x="60" y="175"/>
                </a:cxn>
                <a:cxn ang="0">
                  <a:pos x="57" y="163"/>
                </a:cxn>
                <a:cxn ang="0">
                  <a:pos x="50" y="156"/>
                </a:cxn>
                <a:cxn ang="0">
                  <a:pos x="48" y="153"/>
                </a:cxn>
                <a:cxn ang="0">
                  <a:pos x="46" y="150"/>
                </a:cxn>
                <a:cxn ang="0">
                  <a:pos x="39" y="147"/>
                </a:cxn>
                <a:cxn ang="0">
                  <a:pos x="33" y="141"/>
                </a:cxn>
                <a:cxn ang="0">
                  <a:pos x="22" y="136"/>
                </a:cxn>
                <a:cxn ang="0">
                  <a:pos x="22" y="132"/>
                </a:cxn>
                <a:cxn ang="0">
                  <a:pos x="23" y="127"/>
                </a:cxn>
                <a:cxn ang="0">
                  <a:pos x="21" y="122"/>
                </a:cxn>
                <a:cxn ang="0">
                  <a:pos x="22" y="120"/>
                </a:cxn>
                <a:cxn ang="0">
                  <a:pos x="16" y="109"/>
                </a:cxn>
                <a:cxn ang="0">
                  <a:pos x="12" y="102"/>
                </a:cxn>
                <a:cxn ang="0">
                  <a:pos x="14" y="96"/>
                </a:cxn>
                <a:cxn ang="0">
                  <a:pos x="14" y="91"/>
                </a:cxn>
                <a:cxn ang="0">
                  <a:pos x="9" y="86"/>
                </a:cxn>
                <a:cxn ang="0">
                  <a:pos x="9" y="78"/>
                </a:cxn>
                <a:cxn ang="0">
                  <a:pos x="11" y="75"/>
                </a:cxn>
                <a:cxn ang="0">
                  <a:pos x="12" y="79"/>
                </a:cxn>
                <a:cxn ang="0">
                  <a:pos x="15" y="78"/>
                </a:cxn>
                <a:cxn ang="0">
                  <a:pos x="14" y="71"/>
                </a:cxn>
                <a:cxn ang="0">
                  <a:pos x="12" y="73"/>
                </a:cxn>
                <a:cxn ang="0">
                  <a:pos x="7" y="70"/>
                </a:cxn>
                <a:cxn ang="0">
                  <a:pos x="6" y="61"/>
                </a:cxn>
                <a:cxn ang="0">
                  <a:pos x="1" y="51"/>
                </a:cxn>
                <a:cxn ang="0">
                  <a:pos x="1" y="46"/>
                </a:cxn>
                <a:cxn ang="0">
                  <a:pos x="4" y="40"/>
                </a:cxn>
                <a:cxn ang="0">
                  <a:pos x="2" y="32"/>
                </a:cxn>
                <a:cxn ang="0">
                  <a:pos x="0" y="28"/>
                </a:cxn>
                <a:cxn ang="0">
                  <a:pos x="0" y="24"/>
                </a:cxn>
                <a:cxn ang="0">
                  <a:pos x="6" y="15"/>
                </a:cxn>
                <a:cxn ang="0">
                  <a:pos x="9" y="10"/>
                </a:cxn>
                <a:cxn ang="0">
                  <a:pos x="9" y="1"/>
                </a:cxn>
                <a:cxn ang="0">
                  <a:pos x="48" y="64"/>
                </a:cxn>
                <a:cxn ang="0">
                  <a:pos x="104" y="149"/>
                </a:cxn>
                <a:cxn ang="0">
                  <a:pos x="105" y="153"/>
                </a:cxn>
                <a:cxn ang="0">
                  <a:pos x="106" y="157"/>
                </a:cxn>
                <a:cxn ang="0">
                  <a:pos x="107" y="160"/>
                </a:cxn>
                <a:cxn ang="0">
                  <a:pos x="103" y="162"/>
                </a:cxn>
                <a:cxn ang="0">
                  <a:pos x="98" y="172"/>
                </a:cxn>
                <a:cxn ang="0">
                  <a:pos x="97" y="174"/>
                </a:cxn>
                <a:cxn ang="0">
                  <a:pos x="96" y="178"/>
                </a:cxn>
                <a:cxn ang="0">
                  <a:pos x="98" y="181"/>
                </a:cxn>
                <a:cxn ang="0">
                  <a:pos x="96" y="184"/>
                </a:cxn>
              </a:cxnLst>
              <a:rect l="0" t="0" r="r" b="b"/>
              <a:pathLst>
                <a:path w="108" h="184">
                  <a:moveTo>
                    <a:pt x="94" y="183"/>
                  </a:moveTo>
                  <a:lnTo>
                    <a:pt x="61" y="180"/>
                  </a:lnTo>
                  <a:lnTo>
                    <a:pt x="61" y="179"/>
                  </a:lnTo>
                  <a:lnTo>
                    <a:pt x="60" y="178"/>
                  </a:lnTo>
                  <a:lnTo>
                    <a:pt x="60" y="177"/>
                  </a:lnTo>
                  <a:lnTo>
                    <a:pt x="61" y="177"/>
                  </a:lnTo>
                  <a:lnTo>
                    <a:pt x="60" y="176"/>
                  </a:lnTo>
                  <a:lnTo>
                    <a:pt x="60" y="176"/>
                  </a:lnTo>
                  <a:lnTo>
                    <a:pt x="60" y="175"/>
                  </a:lnTo>
                  <a:lnTo>
                    <a:pt x="60" y="174"/>
                  </a:lnTo>
                  <a:lnTo>
                    <a:pt x="60" y="169"/>
                  </a:lnTo>
                  <a:lnTo>
                    <a:pt x="57" y="163"/>
                  </a:lnTo>
                  <a:lnTo>
                    <a:pt x="55" y="161"/>
                  </a:lnTo>
                  <a:lnTo>
                    <a:pt x="54" y="159"/>
                  </a:lnTo>
                  <a:lnTo>
                    <a:pt x="50" y="156"/>
                  </a:lnTo>
                  <a:lnTo>
                    <a:pt x="48" y="156"/>
                  </a:lnTo>
                  <a:lnTo>
                    <a:pt x="47" y="155"/>
                  </a:lnTo>
                  <a:lnTo>
                    <a:pt x="48" y="153"/>
                  </a:lnTo>
                  <a:lnTo>
                    <a:pt x="48" y="152"/>
                  </a:lnTo>
                  <a:lnTo>
                    <a:pt x="48" y="151"/>
                  </a:lnTo>
                  <a:lnTo>
                    <a:pt x="46" y="150"/>
                  </a:lnTo>
                  <a:lnTo>
                    <a:pt x="43" y="149"/>
                  </a:lnTo>
                  <a:lnTo>
                    <a:pt x="41" y="149"/>
                  </a:lnTo>
                  <a:lnTo>
                    <a:pt x="39" y="147"/>
                  </a:lnTo>
                  <a:lnTo>
                    <a:pt x="37" y="143"/>
                  </a:lnTo>
                  <a:lnTo>
                    <a:pt x="35" y="141"/>
                  </a:lnTo>
                  <a:lnTo>
                    <a:pt x="33" y="141"/>
                  </a:lnTo>
                  <a:lnTo>
                    <a:pt x="27" y="138"/>
                  </a:lnTo>
                  <a:lnTo>
                    <a:pt x="25" y="138"/>
                  </a:lnTo>
                  <a:lnTo>
                    <a:pt x="22" y="136"/>
                  </a:lnTo>
                  <a:lnTo>
                    <a:pt x="21" y="135"/>
                  </a:lnTo>
                  <a:lnTo>
                    <a:pt x="21" y="133"/>
                  </a:lnTo>
                  <a:lnTo>
                    <a:pt x="22" y="132"/>
                  </a:lnTo>
                  <a:lnTo>
                    <a:pt x="22" y="129"/>
                  </a:lnTo>
                  <a:lnTo>
                    <a:pt x="23" y="128"/>
                  </a:lnTo>
                  <a:lnTo>
                    <a:pt x="23" y="127"/>
                  </a:lnTo>
                  <a:lnTo>
                    <a:pt x="22" y="124"/>
                  </a:lnTo>
                  <a:lnTo>
                    <a:pt x="21" y="124"/>
                  </a:lnTo>
                  <a:lnTo>
                    <a:pt x="21" y="122"/>
                  </a:lnTo>
                  <a:lnTo>
                    <a:pt x="21" y="121"/>
                  </a:lnTo>
                  <a:lnTo>
                    <a:pt x="21" y="121"/>
                  </a:lnTo>
                  <a:lnTo>
                    <a:pt x="22" y="120"/>
                  </a:lnTo>
                  <a:lnTo>
                    <a:pt x="20" y="118"/>
                  </a:lnTo>
                  <a:lnTo>
                    <a:pt x="16" y="111"/>
                  </a:lnTo>
                  <a:lnTo>
                    <a:pt x="16" y="109"/>
                  </a:lnTo>
                  <a:lnTo>
                    <a:pt x="15" y="107"/>
                  </a:lnTo>
                  <a:lnTo>
                    <a:pt x="15" y="106"/>
                  </a:lnTo>
                  <a:lnTo>
                    <a:pt x="12" y="102"/>
                  </a:lnTo>
                  <a:lnTo>
                    <a:pt x="12" y="97"/>
                  </a:lnTo>
                  <a:lnTo>
                    <a:pt x="13" y="96"/>
                  </a:lnTo>
                  <a:lnTo>
                    <a:pt x="14" y="96"/>
                  </a:lnTo>
                  <a:lnTo>
                    <a:pt x="15" y="95"/>
                  </a:lnTo>
                  <a:lnTo>
                    <a:pt x="15" y="92"/>
                  </a:lnTo>
                  <a:lnTo>
                    <a:pt x="14" y="91"/>
                  </a:lnTo>
                  <a:lnTo>
                    <a:pt x="12" y="90"/>
                  </a:lnTo>
                  <a:lnTo>
                    <a:pt x="10" y="88"/>
                  </a:lnTo>
                  <a:lnTo>
                    <a:pt x="9" y="86"/>
                  </a:lnTo>
                  <a:lnTo>
                    <a:pt x="9" y="80"/>
                  </a:lnTo>
                  <a:lnTo>
                    <a:pt x="10" y="79"/>
                  </a:lnTo>
                  <a:lnTo>
                    <a:pt x="9" y="78"/>
                  </a:lnTo>
                  <a:lnTo>
                    <a:pt x="10" y="78"/>
                  </a:lnTo>
                  <a:lnTo>
                    <a:pt x="10" y="75"/>
                  </a:lnTo>
                  <a:lnTo>
                    <a:pt x="11" y="75"/>
                  </a:lnTo>
                  <a:lnTo>
                    <a:pt x="12" y="76"/>
                  </a:lnTo>
                  <a:lnTo>
                    <a:pt x="12" y="78"/>
                  </a:lnTo>
                  <a:lnTo>
                    <a:pt x="12" y="79"/>
                  </a:lnTo>
                  <a:lnTo>
                    <a:pt x="14" y="80"/>
                  </a:lnTo>
                  <a:lnTo>
                    <a:pt x="14" y="79"/>
                  </a:lnTo>
                  <a:lnTo>
                    <a:pt x="15" y="78"/>
                  </a:lnTo>
                  <a:lnTo>
                    <a:pt x="14" y="75"/>
                  </a:lnTo>
                  <a:lnTo>
                    <a:pt x="13" y="73"/>
                  </a:lnTo>
                  <a:lnTo>
                    <a:pt x="14" y="71"/>
                  </a:lnTo>
                  <a:lnTo>
                    <a:pt x="13" y="70"/>
                  </a:lnTo>
                  <a:lnTo>
                    <a:pt x="12" y="72"/>
                  </a:lnTo>
                  <a:lnTo>
                    <a:pt x="12" y="73"/>
                  </a:lnTo>
                  <a:lnTo>
                    <a:pt x="11" y="74"/>
                  </a:lnTo>
                  <a:lnTo>
                    <a:pt x="9" y="73"/>
                  </a:lnTo>
                  <a:lnTo>
                    <a:pt x="7" y="70"/>
                  </a:lnTo>
                  <a:lnTo>
                    <a:pt x="5" y="69"/>
                  </a:lnTo>
                  <a:lnTo>
                    <a:pt x="6" y="68"/>
                  </a:lnTo>
                  <a:lnTo>
                    <a:pt x="6" y="61"/>
                  </a:lnTo>
                  <a:lnTo>
                    <a:pt x="4" y="59"/>
                  </a:lnTo>
                  <a:lnTo>
                    <a:pt x="3" y="56"/>
                  </a:lnTo>
                  <a:lnTo>
                    <a:pt x="1" y="51"/>
                  </a:lnTo>
                  <a:lnTo>
                    <a:pt x="2" y="49"/>
                  </a:lnTo>
                  <a:lnTo>
                    <a:pt x="1" y="48"/>
                  </a:lnTo>
                  <a:lnTo>
                    <a:pt x="1" y="46"/>
                  </a:lnTo>
                  <a:lnTo>
                    <a:pt x="2" y="43"/>
                  </a:lnTo>
                  <a:lnTo>
                    <a:pt x="3" y="41"/>
                  </a:lnTo>
                  <a:lnTo>
                    <a:pt x="4" y="40"/>
                  </a:lnTo>
                  <a:lnTo>
                    <a:pt x="3" y="36"/>
                  </a:lnTo>
                  <a:lnTo>
                    <a:pt x="2" y="33"/>
                  </a:lnTo>
                  <a:lnTo>
                    <a:pt x="2" y="32"/>
                  </a:lnTo>
                  <a:lnTo>
                    <a:pt x="1" y="31"/>
                  </a:lnTo>
                  <a:lnTo>
                    <a:pt x="0" y="30"/>
                  </a:lnTo>
                  <a:lnTo>
                    <a:pt x="0" y="28"/>
                  </a:lnTo>
                  <a:lnTo>
                    <a:pt x="0" y="26"/>
                  </a:lnTo>
                  <a:lnTo>
                    <a:pt x="0" y="26"/>
                  </a:lnTo>
                  <a:lnTo>
                    <a:pt x="0" y="24"/>
                  </a:lnTo>
                  <a:lnTo>
                    <a:pt x="2" y="21"/>
                  </a:lnTo>
                  <a:lnTo>
                    <a:pt x="6" y="16"/>
                  </a:lnTo>
                  <a:lnTo>
                    <a:pt x="6" y="15"/>
                  </a:lnTo>
                  <a:lnTo>
                    <a:pt x="7" y="13"/>
                  </a:lnTo>
                  <a:lnTo>
                    <a:pt x="8" y="12"/>
                  </a:lnTo>
                  <a:lnTo>
                    <a:pt x="9" y="10"/>
                  </a:lnTo>
                  <a:lnTo>
                    <a:pt x="9" y="5"/>
                  </a:lnTo>
                  <a:lnTo>
                    <a:pt x="8" y="3"/>
                  </a:lnTo>
                  <a:lnTo>
                    <a:pt x="9" y="1"/>
                  </a:lnTo>
                  <a:lnTo>
                    <a:pt x="10" y="0"/>
                  </a:lnTo>
                  <a:lnTo>
                    <a:pt x="61" y="13"/>
                  </a:lnTo>
                  <a:lnTo>
                    <a:pt x="48" y="64"/>
                  </a:lnTo>
                  <a:lnTo>
                    <a:pt x="104" y="146"/>
                  </a:lnTo>
                  <a:lnTo>
                    <a:pt x="104" y="148"/>
                  </a:lnTo>
                  <a:lnTo>
                    <a:pt x="104" y="149"/>
                  </a:lnTo>
                  <a:lnTo>
                    <a:pt x="104" y="150"/>
                  </a:lnTo>
                  <a:lnTo>
                    <a:pt x="105" y="152"/>
                  </a:lnTo>
                  <a:lnTo>
                    <a:pt x="105" y="153"/>
                  </a:lnTo>
                  <a:lnTo>
                    <a:pt x="105" y="155"/>
                  </a:lnTo>
                  <a:lnTo>
                    <a:pt x="106" y="157"/>
                  </a:lnTo>
                  <a:lnTo>
                    <a:pt x="106" y="157"/>
                  </a:lnTo>
                  <a:lnTo>
                    <a:pt x="107" y="158"/>
                  </a:lnTo>
                  <a:lnTo>
                    <a:pt x="108" y="160"/>
                  </a:lnTo>
                  <a:lnTo>
                    <a:pt x="107" y="160"/>
                  </a:lnTo>
                  <a:lnTo>
                    <a:pt x="107" y="160"/>
                  </a:lnTo>
                  <a:lnTo>
                    <a:pt x="105" y="161"/>
                  </a:lnTo>
                  <a:lnTo>
                    <a:pt x="103" y="162"/>
                  </a:lnTo>
                  <a:lnTo>
                    <a:pt x="102" y="164"/>
                  </a:lnTo>
                  <a:lnTo>
                    <a:pt x="100" y="169"/>
                  </a:lnTo>
                  <a:lnTo>
                    <a:pt x="98" y="172"/>
                  </a:lnTo>
                  <a:lnTo>
                    <a:pt x="96" y="172"/>
                  </a:lnTo>
                  <a:lnTo>
                    <a:pt x="96" y="173"/>
                  </a:lnTo>
                  <a:lnTo>
                    <a:pt x="97" y="174"/>
                  </a:lnTo>
                  <a:lnTo>
                    <a:pt x="96" y="175"/>
                  </a:lnTo>
                  <a:lnTo>
                    <a:pt x="96" y="177"/>
                  </a:lnTo>
                  <a:lnTo>
                    <a:pt x="96" y="178"/>
                  </a:lnTo>
                  <a:lnTo>
                    <a:pt x="98" y="180"/>
                  </a:lnTo>
                  <a:lnTo>
                    <a:pt x="99" y="181"/>
                  </a:lnTo>
                  <a:lnTo>
                    <a:pt x="98" y="181"/>
                  </a:lnTo>
                  <a:lnTo>
                    <a:pt x="98" y="183"/>
                  </a:lnTo>
                  <a:lnTo>
                    <a:pt x="97" y="184"/>
                  </a:lnTo>
                  <a:lnTo>
                    <a:pt x="96" y="184"/>
                  </a:lnTo>
                  <a:lnTo>
                    <a:pt x="94" y="183"/>
                  </a:lnTo>
                  <a:lnTo>
                    <a:pt x="94" y="18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21" name="Freeform 177"/>
            <p:cNvSpPr>
              <a:spLocks/>
            </p:cNvSpPr>
            <p:nvPr/>
          </p:nvSpPr>
          <p:spPr bwMode="auto">
            <a:xfrm>
              <a:off x="2349" y="1545"/>
              <a:ext cx="483" cy="381"/>
            </a:xfrm>
            <a:custGeom>
              <a:avLst/>
              <a:gdLst/>
              <a:ahLst/>
              <a:cxnLst>
                <a:cxn ang="0">
                  <a:pos x="88" y="78"/>
                </a:cxn>
                <a:cxn ang="0">
                  <a:pos x="91" y="44"/>
                </a:cxn>
                <a:cxn ang="0">
                  <a:pos x="94" y="10"/>
                </a:cxn>
                <a:cxn ang="0">
                  <a:pos x="10" y="0"/>
                </a:cxn>
                <a:cxn ang="0">
                  <a:pos x="9" y="8"/>
                </a:cxn>
                <a:cxn ang="0">
                  <a:pos x="3" y="50"/>
                </a:cxn>
                <a:cxn ang="0">
                  <a:pos x="2" y="50"/>
                </a:cxn>
                <a:cxn ang="0">
                  <a:pos x="0" y="67"/>
                </a:cxn>
                <a:cxn ang="0">
                  <a:pos x="25" y="71"/>
                </a:cxn>
                <a:cxn ang="0">
                  <a:pos x="88" y="78"/>
                </a:cxn>
                <a:cxn ang="0">
                  <a:pos x="88" y="78"/>
                </a:cxn>
              </a:cxnLst>
              <a:rect l="0" t="0" r="r" b="b"/>
              <a:pathLst>
                <a:path w="94" h="78">
                  <a:moveTo>
                    <a:pt x="88" y="78"/>
                  </a:moveTo>
                  <a:lnTo>
                    <a:pt x="91" y="44"/>
                  </a:lnTo>
                  <a:lnTo>
                    <a:pt x="94" y="10"/>
                  </a:lnTo>
                  <a:lnTo>
                    <a:pt x="10" y="0"/>
                  </a:lnTo>
                  <a:lnTo>
                    <a:pt x="9" y="8"/>
                  </a:lnTo>
                  <a:lnTo>
                    <a:pt x="3" y="50"/>
                  </a:lnTo>
                  <a:lnTo>
                    <a:pt x="2" y="50"/>
                  </a:lnTo>
                  <a:lnTo>
                    <a:pt x="0" y="67"/>
                  </a:lnTo>
                  <a:lnTo>
                    <a:pt x="25" y="71"/>
                  </a:lnTo>
                  <a:lnTo>
                    <a:pt x="88" y="78"/>
                  </a:lnTo>
                  <a:lnTo>
                    <a:pt x="88" y="78"/>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22" name="Freeform 178"/>
            <p:cNvSpPr>
              <a:spLocks/>
            </p:cNvSpPr>
            <p:nvPr/>
          </p:nvSpPr>
          <p:spPr bwMode="auto">
            <a:xfrm>
              <a:off x="2427" y="1892"/>
              <a:ext cx="507" cy="375"/>
            </a:xfrm>
            <a:custGeom>
              <a:avLst/>
              <a:gdLst/>
              <a:ahLst/>
              <a:cxnLst>
                <a:cxn ang="0">
                  <a:pos x="0" y="67"/>
                </a:cxn>
                <a:cxn ang="0">
                  <a:pos x="10" y="0"/>
                </a:cxn>
                <a:cxn ang="0">
                  <a:pos x="73" y="7"/>
                </a:cxn>
                <a:cxn ang="0">
                  <a:pos x="99" y="9"/>
                </a:cxn>
                <a:cxn ang="0">
                  <a:pos x="98" y="26"/>
                </a:cxn>
                <a:cxn ang="0">
                  <a:pos x="95" y="77"/>
                </a:cxn>
                <a:cxn ang="0">
                  <a:pos x="82" y="76"/>
                </a:cxn>
                <a:cxn ang="0">
                  <a:pos x="0" y="67"/>
                </a:cxn>
                <a:cxn ang="0">
                  <a:pos x="0" y="67"/>
                </a:cxn>
              </a:cxnLst>
              <a:rect l="0" t="0" r="r" b="b"/>
              <a:pathLst>
                <a:path w="99" h="77">
                  <a:moveTo>
                    <a:pt x="0" y="67"/>
                  </a:moveTo>
                  <a:lnTo>
                    <a:pt x="10" y="0"/>
                  </a:lnTo>
                  <a:lnTo>
                    <a:pt x="73" y="7"/>
                  </a:lnTo>
                  <a:lnTo>
                    <a:pt x="99" y="9"/>
                  </a:lnTo>
                  <a:lnTo>
                    <a:pt x="98" y="26"/>
                  </a:lnTo>
                  <a:lnTo>
                    <a:pt x="95" y="77"/>
                  </a:lnTo>
                  <a:lnTo>
                    <a:pt x="82" y="76"/>
                  </a:lnTo>
                  <a:lnTo>
                    <a:pt x="0" y="67"/>
                  </a:lnTo>
                  <a:lnTo>
                    <a:pt x="0" y="67"/>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23" name="Freeform 179"/>
            <p:cNvSpPr>
              <a:spLocks/>
            </p:cNvSpPr>
            <p:nvPr/>
          </p:nvSpPr>
          <p:spPr bwMode="auto">
            <a:xfrm>
              <a:off x="2360" y="2218"/>
              <a:ext cx="486" cy="478"/>
            </a:xfrm>
            <a:custGeom>
              <a:avLst/>
              <a:gdLst/>
              <a:ahLst/>
              <a:cxnLst>
                <a:cxn ang="0">
                  <a:pos x="13" y="0"/>
                </a:cxn>
                <a:cxn ang="0">
                  <a:pos x="0" y="96"/>
                </a:cxn>
                <a:cxn ang="0">
                  <a:pos x="0" y="96"/>
                </a:cxn>
                <a:cxn ang="0">
                  <a:pos x="12" y="98"/>
                </a:cxn>
                <a:cxn ang="0">
                  <a:pos x="13" y="90"/>
                </a:cxn>
                <a:cxn ang="0">
                  <a:pos x="37" y="93"/>
                </a:cxn>
                <a:cxn ang="0">
                  <a:pos x="37" y="93"/>
                </a:cxn>
                <a:cxn ang="0">
                  <a:pos x="36" y="92"/>
                </a:cxn>
                <a:cxn ang="0">
                  <a:pos x="37" y="91"/>
                </a:cxn>
                <a:cxn ang="0">
                  <a:pos x="36" y="90"/>
                </a:cxn>
                <a:cxn ang="0">
                  <a:pos x="36" y="90"/>
                </a:cxn>
                <a:cxn ang="0">
                  <a:pos x="36" y="90"/>
                </a:cxn>
                <a:cxn ang="0">
                  <a:pos x="87" y="94"/>
                </a:cxn>
                <a:cxn ang="0">
                  <a:pos x="93" y="18"/>
                </a:cxn>
                <a:cxn ang="0">
                  <a:pos x="94" y="18"/>
                </a:cxn>
                <a:cxn ang="0">
                  <a:pos x="95" y="9"/>
                </a:cxn>
                <a:cxn ang="0">
                  <a:pos x="13" y="0"/>
                </a:cxn>
                <a:cxn ang="0">
                  <a:pos x="13" y="0"/>
                </a:cxn>
              </a:cxnLst>
              <a:rect l="0" t="0" r="r" b="b"/>
              <a:pathLst>
                <a:path w="95" h="98">
                  <a:moveTo>
                    <a:pt x="13" y="0"/>
                  </a:moveTo>
                  <a:lnTo>
                    <a:pt x="0" y="96"/>
                  </a:lnTo>
                  <a:lnTo>
                    <a:pt x="0" y="96"/>
                  </a:lnTo>
                  <a:lnTo>
                    <a:pt x="12" y="98"/>
                  </a:lnTo>
                  <a:lnTo>
                    <a:pt x="13" y="90"/>
                  </a:lnTo>
                  <a:lnTo>
                    <a:pt x="37" y="93"/>
                  </a:lnTo>
                  <a:lnTo>
                    <a:pt x="37" y="93"/>
                  </a:lnTo>
                  <a:lnTo>
                    <a:pt x="36" y="92"/>
                  </a:lnTo>
                  <a:lnTo>
                    <a:pt x="37" y="91"/>
                  </a:lnTo>
                  <a:lnTo>
                    <a:pt x="36" y="90"/>
                  </a:lnTo>
                  <a:lnTo>
                    <a:pt x="36" y="90"/>
                  </a:lnTo>
                  <a:lnTo>
                    <a:pt x="36" y="90"/>
                  </a:lnTo>
                  <a:lnTo>
                    <a:pt x="87" y="94"/>
                  </a:lnTo>
                  <a:lnTo>
                    <a:pt x="93" y="18"/>
                  </a:lnTo>
                  <a:lnTo>
                    <a:pt x="94" y="18"/>
                  </a:lnTo>
                  <a:lnTo>
                    <a:pt x="95" y="9"/>
                  </a:lnTo>
                  <a:lnTo>
                    <a:pt x="13" y="0"/>
                  </a:lnTo>
                  <a:lnTo>
                    <a:pt x="13"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24" name="Freeform 180"/>
            <p:cNvSpPr>
              <a:spLocks/>
            </p:cNvSpPr>
            <p:nvPr/>
          </p:nvSpPr>
          <p:spPr bwMode="auto">
            <a:xfrm>
              <a:off x="2545" y="2306"/>
              <a:ext cx="968" cy="898"/>
            </a:xfrm>
            <a:custGeom>
              <a:avLst/>
              <a:gdLst/>
              <a:ahLst/>
              <a:cxnLst>
                <a:cxn ang="0">
                  <a:pos x="171" y="50"/>
                </a:cxn>
                <a:cxn ang="0">
                  <a:pos x="159" y="47"/>
                </a:cxn>
                <a:cxn ang="0">
                  <a:pos x="151" y="49"/>
                </a:cxn>
                <a:cxn ang="0">
                  <a:pos x="145" y="49"/>
                </a:cxn>
                <a:cxn ang="0">
                  <a:pos x="143" y="49"/>
                </a:cxn>
                <a:cxn ang="0">
                  <a:pos x="140" y="47"/>
                </a:cxn>
                <a:cxn ang="0">
                  <a:pos x="137" y="51"/>
                </a:cxn>
                <a:cxn ang="0">
                  <a:pos x="135" y="48"/>
                </a:cxn>
                <a:cxn ang="0">
                  <a:pos x="129" y="47"/>
                </a:cxn>
                <a:cxn ang="0">
                  <a:pos x="125" y="46"/>
                </a:cxn>
                <a:cxn ang="0">
                  <a:pos x="119" y="44"/>
                </a:cxn>
                <a:cxn ang="0">
                  <a:pos x="115" y="43"/>
                </a:cxn>
                <a:cxn ang="0">
                  <a:pos x="109" y="41"/>
                </a:cxn>
                <a:cxn ang="0">
                  <a:pos x="106" y="38"/>
                </a:cxn>
                <a:cxn ang="0">
                  <a:pos x="100" y="36"/>
                </a:cxn>
                <a:cxn ang="0">
                  <a:pos x="58" y="0"/>
                </a:cxn>
                <a:cxn ang="0">
                  <a:pos x="0" y="72"/>
                </a:cxn>
                <a:cxn ang="0">
                  <a:pos x="1" y="75"/>
                </a:cxn>
                <a:cxn ang="0">
                  <a:pos x="5" y="81"/>
                </a:cxn>
                <a:cxn ang="0">
                  <a:pos x="23" y="99"/>
                </a:cxn>
                <a:cxn ang="0">
                  <a:pos x="25" y="104"/>
                </a:cxn>
                <a:cxn ang="0">
                  <a:pos x="38" y="123"/>
                </a:cxn>
                <a:cxn ang="0">
                  <a:pos x="49" y="125"/>
                </a:cxn>
                <a:cxn ang="0">
                  <a:pos x="56" y="114"/>
                </a:cxn>
                <a:cxn ang="0">
                  <a:pos x="60" y="113"/>
                </a:cxn>
                <a:cxn ang="0">
                  <a:pos x="67" y="115"/>
                </a:cxn>
                <a:cxn ang="0">
                  <a:pos x="75" y="119"/>
                </a:cxn>
                <a:cxn ang="0">
                  <a:pos x="77" y="121"/>
                </a:cxn>
                <a:cxn ang="0">
                  <a:pos x="83" y="129"/>
                </a:cxn>
                <a:cxn ang="0">
                  <a:pos x="94" y="149"/>
                </a:cxn>
                <a:cxn ang="0">
                  <a:pos x="100" y="155"/>
                </a:cxn>
                <a:cxn ang="0">
                  <a:pos x="102" y="165"/>
                </a:cxn>
                <a:cxn ang="0">
                  <a:pos x="111" y="176"/>
                </a:cxn>
                <a:cxn ang="0">
                  <a:pos x="126" y="181"/>
                </a:cxn>
                <a:cxn ang="0">
                  <a:pos x="135" y="182"/>
                </a:cxn>
                <a:cxn ang="0">
                  <a:pos x="134" y="180"/>
                </a:cxn>
                <a:cxn ang="0">
                  <a:pos x="131" y="162"/>
                </a:cxn>
                <a:cxn ang="0">
                  <a:pos x="130" y="160"/>
                </a:cxn>
                <a:cxn ang="0">
                  <a:pos x="133" y="153"/>
                </a:cxn>
                <a:cxn ang="0">
                  <a:pos x="134" y="151"/>
                </a:cxn>
                <a:cxn ang="0">
                  <a:pos x="137" y="145"/>
                </a:cxn>
                <a:cxn ang="0">
                  <a:pos x="139" y="145"/>
                </a:cxn>
                <a:cxn ang="0">
                  <a:pos x="141" y="142"/>
                </a:cxn>
                <a:cxn ang="0">
                  <a:pos x="143" y="142"/>
                </a:cxn>
                <a:cxn ang="0">
                  <a:pos x="147" y="140"/>
                </a:cxn>
                <a:cxn ang="0">
                  <a:pos x="149" y="136"/>
                </a:cxn>
                <a:cxn ang="0">
                  <a:pos x="150" y="138"/>
                </a:cxn>
                <a:cxn ang="0">
                  <a:pos x="165" y="130"/>
                </a:cxn>
                <a:cxn ang="0">
                  <a:pos x="168" y="121"/>
                </a:cxn>
                <a:cxn ang="0">
                  <a:pos x="171" y="120"/>
                </a:cxn>
                <a:cxn ang="0">
                  <a:pos x="181" y="119"/>
                </a:cxn>
                <a:cxn ang="0">
                  <a:pos x="184" y="117"/>
                </a:cxn>
                <a:cxn ang="0">
                  <a:pos x="185" y="114"/>
                </a:cxn>
                <a:cxn ang="0">
                  <a:pos x="186" y="106"/>
                </a:cxn>
                <a:cxn ang="0">
                  <a:pos x="188" y="101"/>
                </a:cxn>
                <a:cxn ang="0">
                  <a:pos x="187" y="91"/>
                </a:cxn>
                <a:cxn ang="0">
                  <a:pos x="185" y="88"/>
                </a:cxn>
                <a:cxn ang="0">
                  <a:pos x="184" y="82"/>
                </a:cxn>
                <a:cxn ang="0">
                  <a:pos x="180" y="53"/>
                </a:cxn>
                <a:cxn ang="0">
                  <a:pos x="174" y="51"/>
                </a:cxn>
              </a:cxnLst>
              <a:rect l="0" t="0" r="r" b="b"/>
              <a:pathLst>
                <a:path w="189" h="184">
                  <a:moveTo>
                    <a:pt x="174" y="51"/>
                  </a:moveTo>
                  <a:lnTo>
                    <a:pt x="173" y="51"/>
                  </a:lnTo>
                  <a:lnTo>
                    <a:pt x="172" y="51"/>
                  </a:lnTo>
                  <a:lnTo>
                    <a:pt x="171" y="50"/>
                  </a:lnTo>
                  <a:lnTo>
                    <a:pt x="165" y="47"/>
                  </a:lnTo>
                  <a:lnTo>
                    <a:pt x="164" y="47"/>
                  </a:lnTo>
                  <a:lnTo>
                    <a:pt x="162" y="48"/>
                  </a:lnTo>
                  <a:lnTo>
                    <a:pt x="159" y="47"/>
                  </a:lnTo>
                  <a:lnTo>
                    <a:pt x="158" y="47"/>
                  </a:lnTo>
                  <a:lnTo>
                    <a:pt x="157" y="47"/>
                  </a:lnTo>
                  <a:lnTo>
                    <a:pt x="154" y="48"/>
                  </a:lnTo>
                  <a:lnTo>
                    <a:pt x="151" y="49"/>
                  </a:lnTo>
                  <a:lnTo>
                    <a:pt x="150" y="49"/>
                  </a:lnTo>
                  <a:lnTo>
                    <a:pt x="148" y="51"/>
                  </a:lnTo>
                  <a:lnTo>
                    <a:pt x="146" y="49"/>
                  </a:lnTo>
                  <a:lnTo>
                    <a:pt x="145" y="49"/>
                  </a:lnTo>
                  <a:lnTo>
                    <a:pt x="145" y="48"/>
                  </a:lnTo>
                  <a:lnTo>
                    <a:pt x="145" y="48"/>
                  </a:lnTo>
                  <a:lnTo>
                    <a:pt x="143" y="48"/>
                  </a:lnTo>
                  <a:lnTo>
                    <a:pt x="143" y="49"/>
                  </a:lnTo>
                  <a:lnTo>
                    <a:pt x="142" y="49"/>
                  </a:lnTo>
                  <a:lnTo>
                    <a:pt x="141" y="48"/>
                  </a:lnTo>
                  <a:lnTo>
                    <a:pt x="140" y="47"/>
                  </a:lnTo>
                  <a:lnTo>
                    <a:pt x="140" y="47"/>
                  </a:lnTo>
                  <a:lnTo>
                    <a:pt x="139" y="48"/>
                  </a:lnTo>
                  <a:lnTo>
                    <a:pt x="138" y="49"/>
                  </a:lnTo>
                  <a:lnTo>
                    <a:pt x="138" y="50"/>
                  </a:lnTo>
                  <a:lnTo>
                    <a:pt x="137" y="51"/>
                  </a:lnTo>
                  <a:lnTo>
                    <a:pt x="136" y="50"/>
                  </a:lnTo>
                  <a:lnTo>
                    <a:pt x="137" y="48"/>
                  </a:lnTo>
                  <a:lnTo>
                    <a:pt x="136" y="48"/>
                  </a:lnTo>
                  <a:lnTo>
                    <a:pt x="135" y="48"/>
                  </a:lnTo>
                  <a:lnTo>
                    <a:pt x="134" y="49"/>
                  </a:lnTo>
                  <a:lnTo>
                    <a:pt x="133" y="49"/>
                  </a:lnTo>
                  <a:lnTo>
                    <a:pt x="130" y="46"/>
                  </a:lnTo>
                  <a:lnTo>
                    <a:pt x="129" y="47"/>
                  </a:lnTo>
                  <a:lnTo>
                    <a:pt x="128" y="48"/>
                  </a:lnTo>
                  <a:lnTo>
                    <a:pt x="126" y="48"/>
                  </a:lnTo>
                  <a:lnTo>
                    <a:pt x="126" y="46"/>
                  </a:lnTo>
                  <a:lnTo>
                    <a:pt x="125" y="46"/>
                  </a:lnTo>
                  <a:lnTo>
                    <a:pt x="124" y="44"/>
                  </a:lnTo>
                  <a:lnTo>
                    <a:pt x="123" y="44"/>
                  </a:lnTo>
                  <a:lnTo>
                    <a:pt x="120" y="43"/>
                  </a:lnTo>
                  <a:lnTo>
                    <a:pt x="119" y="44"/>
                  </a:lnTo>
                  <a:lnTo>
                    <a:pt x="117" y="44"/>
                  </a:lnTo>
                  <a:lnTo>
                    <a:pt x="117" y="42"/>
                  </a:lnTo>
                  <a:lnTo>
                    <a:pt x="116" y="43"/>
                  </a:lnTo>
                  <a:lnTo>
                    <a:pt x="115" y="43"/>
                  </a:lnTo>
                  <a:lnTo>
                    <a:pt x="115" y="43"/>
                  </a:lnTo>
                  <a:lnTo>
                    <a:pt x="113" y="42"/>
                  </a:lnTo>
                  <a:lnTo>
                    <a:pt x="109" y="42"/>
                  </a:lnTo>
                  <a:lnTo>
                    <a:pt x="109" y="41"/>
                  </a:lnTo>
                  <a:lnTo>
                    <a:pt x="108" y="40"/>
                  </a:lnTo>
                  <a:lnTo>
                    <a:pt x="108" y="39"/>
                  </a:lnTo>
                  <a:lnTo>
                    <a:pt x="108" y="39"/>
                  </a:lnTo>
                  <a:lnTo>
                    <a:pt x="106" y="38"/>
                  </a:lnTo>
                  <a:lnTo>
                    <a:pt x="105" y="39"/>
                  </a:lnTo>
                  <a:lnTo>
                    <a:pt x="103" y="39"/>
                  </a:lnTo>
                  <a:lnTo>
                    <a:pt x="102" y="38"/>
                  </a:lnTo>
                  <a:lnTo>
                    <a:pt x="100" y="36"/>
                  </a:lnTo>
                  <a:lnTo>
                    <a:pt x="99" y="35"/>
                  </a:lnTo>
                  <a:lnTo>
                    <a:pt x="98" y="35"/>
                  </a:lnTo>
                  <a:lnTo>
                    <a:pt x="99" y="2"/>
                  </a:lnTo>
                  <a:lnTo>
                    <a:pt x="58" y="0"/>
                  </a:lnTo>
                  <a:lnTo>
                    <a:pt x="57" y="0"/>
                  </a:lnTo>
                  <a:lnTo>
                    <a:pt x="51" y="76"/>
                  </a:lnTo>
                  <a:lnTo>
                    <a:pt x="0" y="72"/>
                  </a:lnTo>
                  <a:lnTo>
                    <a:pt x="0" y="72"/>
                  </a:lnTo>
                  <a:lnTo>
                    <a:pt x="0" y="72"/>
                  </a:lnTo>
                  <a:lnTo>
                    <a:pt x="1" y="73"/>
                  </a:lnTo>
                  <a:lnTo>
                    <a:pt x="0" y="74"/>
                  </a:lnTo>
                  <a:lnTo>
                    <a:pt x="1" y="75"/>
                  </a:lnTo>
                  <a:lnTo>
                    <a:pt x="1" y="75"/>
                  </a:lnTo>
                  <a:lnTo>
                    <a:pt x="3" y="77"/>
                  </a:lnTo>
                  <a:lnTo>
                    <a:pt x="4" y="79"/>
                  </a:lnTo>
                  <a:lnTo>
                    <a:pt x="5" y="81"/>
                  </a:lnTo>
                  <a:lnTo>
                    <a:pt x="8" y="83"/>
                  </a:lnTo>
                  <a:lnTo>
                    <a:pt x="16" y="92"/>
                  </a:lnTo>
                  <a:lnTo>
                    <a:pt x="22" y="98"/>
                  </a:lnTo>
                  <a:lnTo>
                    <a:pt x="23" y="99"/>
                  </a:lnTo>
                  <a:lnTo>
                    <a:pt x="23" y="100"/>
                  </a:lnTo>
                  <a:lnTo>
                    <a:pt x="23" y="101"/>
                  </a:lnTo>
                  <a:lnTo>
                    <a:pt x="24" y="102"/>
                  </a:lnTo>
                  <a:lnTo>
                    <a:pt x="25" y="104"/>
                  </a:lnTo>
                  <a:lnTo>
                    <a:pt x="25" y="110"/>
                  </a:lnTo>
                  <a:lnTo>
                    <a:pt x="25" y="112"/>
                  </a:lnTo>
                  <a:lnTo>
                    <a:pt x="28" y="115"/>
                  </a:lnTo>
                  <a:lnTo>
                    <a:pt x="38" y="123"/>
                  </a:lnTo>
                  <a:lnTo>
                    <a:pt x="45" y="127"/>
                  </a:lnTo>
                  <a:lnTo>
                    <a:pt x="46" y="127"/>
                  </a:lnTo>
                  <a:lnTo>
                    <a:pt x="48" y="127"/>
                  </a:lnTo>
                  <a:lnTo>
                    <a:pt x="49" y="125"/>
                  </a:lnTo>
                  <a:lnTo>
                    <a:pt x="50" y="124"/>
                  </a:lnTo>
                  <a:lnTo>
                    <a:pt x="53" y="117"/>
                  </a:lnTo>
                  <a:lnTo>
                    <a:pt x="55" y="115"/>
                  </a:lnTo>
                  <a:lnTo>
                    <a:pt x="56" y="114"/>
                  </a:lnTo>
                  <a:lnTo>
                    <a:pt x="58" y="115"/>
                  </a:lnTo>
                  <a:lnTo>
                    <a:pt x="59" y="115"/>
                  </a:lnTo>
                  <a:lnTo>
                    <a:pt x="59" y="114"/>
                  </a:lnTo>
                  <a:lnTo>
                    <a:pt x="60" y="113"/>
                  </a:lnTo>
                  <a:lnTo>
                    <a:pt x="61" y="114"/>
                  </a:lnTo>
                  <a:lnTo>
                    <a:pt x="62" y="114"/>
                  </a:lnTo>
                  <a:lnTo>
                    <a:pt x="66" y="115"/>
                  </a:lnTo>
                  <a:lnTo>
                    <a:pt x="67" y="115"/>
                  </a:lnTo>
                  <a:lnTo>
                    <a:pt x="70" y="116"/>
                  </a:lnTo>
                  <a:lnTo>
                    <a:pt x="71" y="116"/>
                  </a:lnTo>
                  <a:lnTo>
                    <a:pt x="74" y="117"/>
                  </a:lnTo>
                  <a:lnTo>
                    <a:pt x="75" y="119"/>
                  </a:lnTo>
                  <a:lnTo>
                    <a:pt x="75" y="119"/>
                  </a:lnTo>
                  <a:lnTo>
                    <a:pt x="75" y="120"/>
                  </a:lnTo>
                  <a:lnTo>
                    <a:pt x="76" y="120"/>
                  </a:lnTo>
                  <a:lnTo>
                    <a:pt x="77" y="121"/>
                  </a:lnTo>
                  <a:lnTo>
                    <a:pt x="79" y="123"/>
                  </a:lnTo>
                  <a:lnTo>
                    <a:pt x="82" y="126"/>
                  </a:lnTo>
                  <a:lnTo>
                    <a:pt x="83" y="128"/>
                  </a:lnTo>
                  <a:lnTo>
                    <a:pt x="83" y="129"/>
                  </a:lnTo>
                  <a:lnTo>
                    <a:pt x="88" y="140"/>
                  </a:lnTo>
                  <a:lnTo>
                    <a:pt x="89" y="142"/>
                  </a:lnTo>
                  <a:lnTo>
                    <a:pt x="93" y="147"/>
                  </a:lnTo>
                  <a:lnTo>
                    <a:pt x="94" y="149"/>
                  </a:lnTo>
                  <a:lnTo>
                    <a:pt x="97" y="152"/>
                  </a:lnTo>
                  <a:lnTo>
                    <a:pt x="98" y="153"/>
                  </a:lnTo>
                  <a:lnTo>
                    <a:pt x="99" y="154"/>
                  </a:lnTo>
                  <a:lnTo>
                    <a:pt x="100" y="155"/>
                  </a:lnTo>
                  <a:lnTo>
                    <a:pt x="100" y="159"/>
                  </a:lnTo>
                  <a:lnTo>
                    <a:pt x="101" y="160"/>
                  </a:lnTo>
                  <a:lnTo>
                    <a:pt x="101" y="164"/>
                  </a:lnTo>
                  <a:lnTo>
                    <a:pt x="102" y="165"/>
                  </a:lnTo>
                  <a:lnTo>
                    <a:pt x="105" y="172"/>
                  </a:lnTo>
                  <a:lnTo>
                    <a:pt x="106" y="174"/>
                  </a:lnTo>
                  <a:lnTo>
                    <a:pt x="108" y="174"/>
                  </a:lnTo>
                  <a:lnTo>
                    <a:pt x="111" y="176"/>
                  </a:lnTo>
                  <a:lnTo>
                    <a:pt x="114" y="177"/>
                  </a:lnTo>
                  <a:lnTo>
                    <a:pt x="119" y="180"/>
                  </a:lnTo>
                  <a:lnTo>
                    <a:pt x="125" y="181"/>
                  </a:lnTo>
                  <a:lnTo>
                    <a:pt x="126" y="181"/>
                  </a:lnTo>
                  <a:lnTo>
                    <a:pt x="130" y="183"/>
                  </a:lnTo>
                  <a:lnTo>
                    <a:pt x="132" y="184"/>
                  </a:lnTo>
                  <a:lnTo>
                    <a:pt x="133" y="182"/>
                  </a:lnTo>
                  <a:lnTo>
                    <a:pt x="135" y="182"/>
                  </a:lnTo>
                  <a:lnTo>
                    <a:pt x="135" y="182"/>
                  </a:lnTo>
                  <a:lnTo>
                    <a:pt x="135" y="181"/>
                  </a:lnTo>
                  <a:lnTo>
                    <a:pt x="134" y="180"/>
                  </a:lnTo>
                  <a:lnTo>
                    <a:pt x="134" y="180"/>
                  </a:lnTo>
                  <a:lnTo>
                    <a:pt x="133" y="178"/>
                  </a:lnTo>
                  <a:lnTo>
                    <a:pt x="130" y="170"/>
                  </a:lnTo>
                  <a:lnTo>
                    <a:pt x="129" y="167"/>
                  </a:lnTo>
                  <a:lnTo>
                    <a:pt x="131" y="162"/>
                  </a:lnTo>
                  <a:lnTo>
                    <a:pt x="131" y="160"/>
                  </a:lnTo>
                  <a:lnTo>
                    <a:pt x="130" y="160"/>
                  </a:lnTo>
                  <a:lnTo>
                    <a:pt x="130" y="160"/>
                  </a:lnTo>
                  <a:lnTo>
                    <a:pt x="130" y="160"/>
                  </a:lnTo>
                  <a:lnTo>
                    <a:pt x="130" y="159"/>
                  </a:lnTo>
                  <a:lnTo>
                    <a:pt x="130" y="159"/>
                  </a:lnTo>
                  <a:lnTo>
                    <a:pt x="132" y="158"/>
                  </a:lnTo>
                  <a:lnTo>
                    <a:pt x="133" y="153"/>
                  </a:lnTo>
                  <a:lnTo>
                    <a:pt x="132" y="153"/>
                  </a:lnTo>
                  <a:lnTo>
                    <a:pt x="132" y="151"/>
                  </a:lnTo>
                  <a:lnTo>
                    <a:pt x="133" y="150"/>
                  </a:lnTo>
                  <a:lnTo>
                    <a:pt x="134" y="151"/>
                  </a:lnTo>
                  <a:lnTo>
                    <a:pt x="137" y="149"/>
                  </a:lnTo>
                  <a:lnTo>
                    <a:pt x="137" y="147"/>
                  </a:lnTo>
                  <a:lnTo>
                    <a:pt x="136" y="146"/>
                  </a:lnTo>
                  <a:lnTo>
                    <a:pt x="137" y="145"/>
                  </a:lnTo>
                  <a:lnTo>
                    <a:pt x="137" y="145"/>
                  </a:lnTo>
                  <a:lnTo>
                    <a:pt x="138" y="145"/>
                  </a:lnTo>
                  <a:lnTo>
                    <a:pt x="138" y="144"/>
                  </a:lnTo>
                  <a:lnTo>
                    <a:pt x="139" y="145"/>
                  </a:lnTo>
                  <a:lnTo>
                    <a:pt x="140" y="145"/>
                  </a:lnTo>
                  <a:lnTo>
                    <a:pt x="141" y="144"/>
                  </a:lnTo>
                  <a:lnTo>
                    <a:pt x="141" y="144"/>
                  </a:lnTo>
                  <a:lnTo>
                    <a:pt x="141" y="142"/>
                  </a:lnTo>
                  <a:lnTo>
                    <a:pt x="141" y="142"/>
                  </a:lnTo>
                  <a:lnTo>
                    <a:pt x="142" y="141"/>
                  </a:lnTo>
                  <a:lnTo>
                    <a:pt x="142" y="142"/>
                  </a:lnTo>
                  <a:lnTo>
                    <a:pt x="143" y="142"/>
                  </a:lnTo>
                  <a:lnTo>
                    <a:pt x="146" y="141"/>
                  </a:lnTo>
                  <a:lnTo>
                    <a:pt x="147" y="141"/>
                  </a:lnTo>
                  <a:lnTo>
                    <a:pt x="147" y="140"/>
                  </a:lnTo>
                  <a:lnTo>
                    <a:pt x="147" y="140"/>
                  </a:lnTo>
                  <a:lnTo>
                    <a:pt x="145" y="139"/>
                  </a:lnTo>
                  <a:lnTo>
                    <a:pt x="145" y="138"/>
                  </a:lnTo>
                  <a:lnTo>
                    <a:pt x="148" y="137"/>
                  </a:lnTo>
                  <a:lnTo>
                    <a:pt x="149" y="136"/>
                  </a:lnTo>
                  <a:lnTo>
                    <a:pt x="150" y="136"/>
                  </a:lnTo>
                  <a:lnTo>
                    <a:pt x="150" y="136"/>
                  </a:lnTo>
                  <a:lnTo>
                    <a:pt x="149" y="137"/>
                  </a:lnTo>
                  <a:lnTo>
                    <a:pt x="150" y="138"/>
                  </a:lnTo>
                  <a:lnTo>
                    <a:pt x="150" y="138"/>
                  </a:lnTo>
                  <a:lnTo>
                    <a:pt x="151" y="137"/>
                  </a:lnTo>
                  <a:lnTo>
                    <a:pt x="156" y="135"/>
                  </a:lnTo>
                  <a:lnTo>
                    <a:pt x="165" y="130"/>
                  </a:lnTo>
                  <a:lnTo>
                    <a:pt x="165" y="128"/>
                  </a:lnTo>
                  <a:lnTo>
                    <a:pt x="169" y="124"/>
                  </a:lnTo>
                  <a:lnTo>
                    <a:pt x="169" y="124"/>
                  </a:lnTo>
                  <a:lnTo>
                    <a:pt x="168" y="121"/>
                  </a:lnTo>
                  <a:lnTo>
                    <a:pt x="168" y="119"/>
                  </a:lnTo>
                  <a:lnTo>
                    <a:pt x="171" y="118"/>
                  </a:lnTo>
                  <a:lnTo>
                    <a:pt x="171" y="118"/>
                  </a:lnTo>
                  <a:lnTo>
                    <a:pt x="171" y="120"/>
                  </a:lnTo>
                  <a:lnTo>
                    <a:pt x="171" y="121"/>
                  </a:lnTo>
                  <a:lnTo>
                    <a:pt x="174" y="121"/>
                  </a:lnTo>
                  <a:lnTo>
                    <a:pt x="175" y="122"/>
                  </a:lnTo>
                  <a:lnTo>
                    <a:pt x="181" y="119"/>
                  </a:lnTo>
                  <a:lnTo>
                    <a:pt x="185" y="119"/>
                  </a:lnTo>
                  <a:lnTo>
                    <a:pt x="185" y="119"/>
                  </a:lnTo>
                  <a:lnTo>
                    <a:pt x="184" y="118"/>
                  </a:lnTo>
                  <a:lnTo>
                    <a:pt x="184" y="117"/>
                  </a:lnTo>
                  <a:lnTo>
                    <a:pt x="184" y="116"/>
                  </a:lnTo>
                  <a:lnTo>
                    <a:pt x="184" y="116"/>
                  </a:lnTo>
                  <a:lnTo>
                    <a:pt x="184" y="115"/>
                  </a:lnTo>
                  <a:lnTo>
                    <a:pt x="185" y="114"/>
                  </a:lnTo>
                  <a:lnTo>
                    <a:pt x="187" y="110"/>
                  </a:lnTo>
                  <a:lnTo>
                    <a:pt x="186" y="108"/>
                  </a:lnTo>
                  <a:lnTo>
                    <a:pt x="186" y="107"/>
                  </a:lnTo>
                  <a:lnTo>
                    <a:pt x="186" y="106"/>
                  </a:lnTo>
                  <a:lnTo>
                    <a:pt x="186" y="105"/>
                  </a:lnTo>
                  <a:lnTo>
                    <a:pt x="186" y="103"/>
                  </a:lnTo>
                  <a:lnTo>
                    <a:pt x="187" y="102"/>
                  </a:lnTo>
                  <a:lnTo>
                    <a:pt x="188" y="101"/>
                  </a:lnTo>
                  <a:lnTo>
                    <a:pt x="189" y="98"/>
                  </a:lnTo>
                  <a:lnTo>
                    <a:pt x="189" y="96"/>
                  </a:lnTo>
                  <a:lnTo>
                    <a:pt x="188" y="93"/>
                  </a:lnTo>
                  <a:lnTo>
                    <a:pt x="187" y="91"/>
                  </a:lnTo>
                  <a:lnTo>
                    <a:pt x="186" y="91"/>
                  </a:lnTo>
                  <a:lnTo>
                    <a:pt x="187" y="90"/>
                  </a:lnTo>
                  <a:lnTo>
                    <a:pt x="186" y="89"/>
                  </a:lnTo>
                  <a:lnTo>
                    <a:pt x="185" y="88"/>
                  </a:lnTo>
                  <a:lnTo>
                    <a:pt x="184" y="87"/>
                  </a:lnTo>
                  <a:lnTo>
                    <a:pt x="184" y="86"/>
                  </a:lnTo>
                  <a:lnTo>
                    <a:pt x="185" y="85"/>
                  </a:lnTo>
                  <a:lnTo>
                    <a:pt x="184" y="82"/>
                  </a:lnTo>
                  <a:lnTo>
                    <a:pt x="181" y="80"/>
                  </a:lnTo>
                  <a:lnTo>
                    <a:pt x="181" y="79"/>
                  </a:lnTo>
                  <a:lnTo>
                    <a:pt x="180" y="62"/>
                  </a:lnTo>
                  <a:lnTo>
                    <a:pt x="180" y="53"/>
                  </a:lnTo>
                  <a:lnTo>
                    <a:pt x="178" y="52"/>
                  </a:lnTo>
                  <a:lnTo>
                    <a:pt x="176" y="53"/>
                  </a:lnTo>
                  <a:lnTo>
                    <a:pt x="176" y="53"/>
                  </a:lnTo>
                  <a:lnTo>
                    <a:pt x="174" y="51"/>
                  </a:lnTo>
                  <a:lnTo>
                    <a:pt x="174" y="5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25" name="Freeform 181"/>
            <p:cNvSpPr>
              <a:spLocks/>
            </p:cNvSpPr>
            <p:nvPr/>
          </p:nvSpPr>
          <p:spPr bwMode="auto">
            <a:xfrm>
              <a:off x="4365" y="1453"/>
              <a:ext cx="522" cy="380"/>
            </a:xfrm>
            <a:custGeom>
              <a:avLst/>
              <a:gdLst/>
              <a:ahLst/>
              <a:cxnLst>
                <a:cxn ang="0">
                  <a:pos x="78" y="70"/>
                </a:cxn>
                <a:cxn ang="0">
                  <a:pos x="76" y="73"/>
                </a:cxn>
                <a:cxn ang="0">
                  <a:pos x="75" y="75"/>
                </a:cxn>
                <a:cxn ang="0">
                  <a:pos x="75" y="78"/>
                </a:cxn>
                <a:cxn ang="0">
                  <a:pos x="77" y="76"/>
                </a:cxn>
                <a:cxn ang="0">
                  <a:pos x="81" y="75"/>
                </a:cxn>
                <a:cxn ang="0">
                  <a:pos x="87" y="73"/>
                </a:cxn>
                <a:cxn ang="0">
                  <a:pos x="96" y="66"/>
                </a:cxn>
                <a:cxn ang="0">
                  <a:pos x="99" y="64"/>
                </a:cxn>
                <a:cxn ang="0">
                  <a:pos x="102" y="61"/>
                </a:cxn>
                <a:cxn ang="0">
                  <a:pos x="100" y="62"/>
                </a:cxn>
                <a:cxn ang="0">
                  <a:pos x="97" y="64"/>
                </a:cxn>
                <a:cxn ang="0">
                  <a:pos x="94" y="65"/>
                </a:cxn>
                <a:cxn ang="0">
                  <a:pos x="97" y="61"/>
                </a:cxn>
                <a:cxn ang="0">
                  <a:pos x="95" y="62"/>
                </a:cxn>
                <a:cxn ang="0">
                  <a:pos x="86" y="67"/>
                </a:cxn>
                <a:cxn ang="0">
                  <a:pos x="80" y="72"/>
                </a:cxn>
                <a:cxn ang="0">
                  <a:pos x="79" y="68"/>
                </a:cxn>
                <a:cxn ang="0">
                  <a:pos x="81" y="64"/>
                </a:cxn>
                <a:cxn ang="0">
                  <a:pos x="79" y="49"/>
                </a:cxn>
                <a:cxn ang="0">
                  <a:pos x="77" y="34"/>
                </a:cxn>
                <a:cxn ang="0">
                  <a:pos x="75" y="25"/>
                </a:cxn>
                <a:cxn ang="0">
                  <a:pos x="74" y="24"/>
                </a:cxn>
                <a:cxn ang="0">
                  <a:pos x="73" y="21"/>
                </a:cxn>
                <a:cxn ang="0">
                  <a:pos x="72" y="12"/>
                </a:cxn>
                <a:cxn ang="0">
                  <a:pos x="69" y="3"/>
                </a:cxn>
                <a:cxn ang="0">
                  <a:pos x="68" y="0"/>
                </a:cxn>
                <a:cxn ang="0">
                  <a:pos x="51" y="4"/>
                </a:cxn>
                <a:cxn ang="0">
                  <a:pos x="42" y="14"/>
                </a:cxn>
                <a:cxn ang="0">
                  <a:pos x="41" y="18"/>
                </a:cxn>
                <a:cxn ang="0">
                  <a:pos x="36" y="23"/>
                </a:cxn>
                <a:cxn ang="0">
                  <a:pos x="38" y="25"/>
                </a:cxn>
                <a:cxn ang="0">
                  <a:pos x="38" y="27"/>
                </a:cxn>
                <a:cxn ang="0">
                  <a:pos x="39" y="32"/>
                </a:cxn>
                <a:cxn ang="0">
                  <a:pos x="30" y="39"/>
                </a:cxn>
                <a:cxn ang="0">
                  <a:pos x="19" y="39"/>
                </a:cxn>
                <a:cxn ang="0">
                  <a:pos x="9" y="42"/>
                </a:cxn>
                <a:cxn ang="0">
                  <a:pos x="6" y="46"/>
                </a:cxn>
                <a:cxn ang="0">
                  <a:pos x="9" y="52"/>
                </a:cxn>
                <a:cxn ang="0">
                  <a:pos x="2" y="60"/>
                </a:cxn>
                <a:cxn ang="0">
                  <a:pos x="56" y="55"/>
                </a:cxn>
                <a:cxn ang="0">
                  <a:pos x="57" y="57"/>
                </a:cxn>
                <a:cxn ang="0">
                  <a:pos x="59" y="58"/>
                </a:cxn>
                <a:cxn ang="0">
                  <a:pos x="62" y="63"/>
                </a:cxn>
                <a:cxn ang="0">
                  <a:pos x="66" y="64"/>
                </a:cxn>
              </a:cxnLst>
              <a:rect l="0" t="0" r="r" b="b"/>
              <a:pathLst>
                <a:path w="102" h="78">
                  <a:moveTo>
                    <a:pt x="66" y="64"/>
                  </a:moveTo>
                  <a:lnTo>
                    <a:pt x="77" y="68"/>
                  </a:lnTo>
                  <a:lnTo>
                    <a:pt x="78" y="70"/>
                  </a:lnTo>
                  <a:lnTo>
                    <a:pt x="77" y="71"/>
                  </a:lnTo>
                  <a:lnTo>
                    <a:pt x="77" y="72"/>
                  </a:lnTo>
                  <a:lnTo>
                    <a:pt x="76" y="73"/>
                  </a:lnTo>
                  <a:lnTo>
                    <a:pt x="76" y="75"/>
                  </a:lnTo>
                  <a:lnTo>
                    <a:pt x="76" y="75"/>
                  </a:lnTo>
                  <a:lnTo>
                    <a:pt x="75" y="75"/>
                  </a:lnTo>
                  <a:lnTo>
                    <a:pt x="74" y="77"/>
                  </a:lnTo>
                  <a:lnTo>
                    <a:pt x="74" y="78"/>
                  </a:lnTo>
                  <a:lnTo>
                    <a:pt x="75" y="78"/>
                  </a:lnTo>
                  <a:lnTo>
                    <a:pt x="75" y="78"/>
                  </a:lnTo>
                  <a:lnTo>
                    <a:pt x="75" y="77"/>
                  </a:lnTo>
                  <a:lnTo>
                    <a:pt x="77" y="76"/>
                  </a:lnTo>
                  <a:lnTo>
                    <a:pt x="78" y="76"/>
                  </a:lnTo>
                  <a:lnTo>
                    <a:pt x="81" y="76"/>
                  </a:lnTo>
                  <a:lnTo>
                    <a:pt x="81" y="75"/>
                  </a:lnTo>
                  <a:lnTo>
                    <a:pt x="84" y="75"/>
                  </a:lnTo>
                  <a:lnTo>
                    <a:pt x="86" y="74"/>
                  </a:lnTo>
                  <a:lnTo>
                    <a:pt x="87" y="73"/>
                  </a:lnTo>
                  <a:lnTo>
                    <a:pt x="88" y="72"/>
                  </a:lnTo>
                  <a:lnTo>
                    <a:pt x="94" y="67"/>
                  </a:lnTo>
                  <a:lnTo>
                    <a:pt x="96" y="66"/>
                  </a:lnTo>
                  <a:lnTo>
                    <a:pt x="97" y="65"/>
                  </a:lnTo>
                  <a:lnTo>
                    <a:pt x="98" y="65"/>
                  </a:lnTo>
                  <a:lnTo>
                    <a:pt x="99" y="64"/>
                  </a:lnTo>
                  <a:lnTo>
                    <a:pt x="100" y="63"/>
                  </a:lnTo>
                  <a:lnTo>
                    <a:pt x="101" y="63"/>
                  </a:lnTo>
                  <a:lnTo>
                    <a:pt x="102" y="61"/>
                  </a:lnTo>
                  <a:lnTo>
                    <a:pt x="102" y="61"/>
                  </a:lnTo>
                  <a:lnTo>
                    <a:pt x="102" y="61"/>
                  </a:lnTo>
                  <a:lnTo>
                    <a:pt x="100" y="62"/>
                  </a:lnTo>
                  <a:lnTo>
                    <a:pt x="99" y="62"/>
                  </a:lnTo>
                  <a:lnTo>
                    <a:pt x="97" y="63"/>
                  </a:lnTo>
                  <a:lnTo>
                    <a:pt x="97" y="64"/>
                  </a:lnTo>
                  <a:lnTo>
                    <a:pt x="96" y="65"/>
                  </a:lnTo>
                  <a:lnTo>
                    <a:pt x="95" y="66"/>
                  </a:lnTo>
                  <a:lnTo>
                    <a:pt x="94" y="65"/>
                  </a:lnTo>
                  <a:lnTo>
                    <a:pt x="95" y="64"/>
                  </a:lnTo>
                  <a:lnTo>
                    <a:pt x="96" y="63"/>
                  </a:lnTo>
                  <a:lnTo>
                    <a:pt x="97" y="61"/>
                  </a:lnTo>
                  <a:lnTo>
                    <a:pt x="97" y="60"/>
                  </a:lnTo>
                  <a:lnTo>
                    <a:pt x="96" y="61"/>
                  </a:lnTo>
                  <a:lnTo>
                    <a:pt x="95" y="62"/>
                  </a:lnTo>
                  <a:lnTo>
                    <a:pt x="94" y="63"/>
                  </a:lnTo>
                  <a:lnTo>
                    <a:pt x="91" y="65"/>
                  </a:lnTo>
                  <a:lnTo>
                    <a:pt x="86" y="67"/>
                  </a:lnTo>
                  <a:lnTo>
                    <a:pt x="83" y="69"/>
                  </a:lnTo>
                  <a:lnTo>
                    <a:pt x="81" y="70"/>
                  </a:lnTo>
                  <a:lnTo>
                    <a:pt x="80" y="72"/>
                  </a:lnTo>
                  <a:lnTo>
                    <a:pt x="79" y="71"/>
                  </a:lnTo>
                  <a:lnTo>
                    <a:pt x="79" y="70"/>
                  </a:lnTo>
                  <a:lnTo>
                    <a:pt x="79" y="68"/>
                  </a:lnTo>
                  <a:lnTo>
                    <a:pt x="81" y="67"/>
                  </a:lnTo>
                  <a:lnTo>
                    <a:pt x="79" y="66"/>
                  </a:lnTo>
                  <a:lnTo>
                    <a:pt x="81" y="64"/>
                  </a:lnTo>
                  <a:lnTo>
                    <a:pt x="81" y="63"/>
                  </a:lnTo>
                  <a:lnTo>
                    <a:pt x="81" y="62"/>
                  </a:lnTo>
                  <a:lnTo>
                    <a:pt x="79" y="49"/>
                  </a:lnTo>
                  <a:lnTo>
                    <a:pt x="78" y="49"/>
                  </a:lnTo>
                  <a:lnTo>
                    <a:pt x="78" y="37"/>
                  </a:lnTo>
                  <a:lnTo>
                    <a:pt x="77" y="34"/>
                  </a:lnTo>
                  <a:lnTo>
                    <a:pt x="76" y="32"/>
                  </a:lnTo>
                  <a:lnTo>
                    <a:pt x="76" y="29"/>
                  </a:lnTo>
                  <a:lnTo>
                    <a:pt x="75" y="25"/>
                  </a:lnTo>
                  <a:lnTo>
                    <a:pt x="74" y="23"/>
                  </a:lnTo>
                  <a:lnTo>
                    <a:pt x="73" y="23"/>
                  </a:lnTo>
                  <a:lnTo>
                    <a:pt x="74" y="24"/>
                  </a:lnTo>
                  <a:lnTo>
                    <a:pt x="73" y="24"/>
                  </a:lnTo>
                  <a:lnTo>
                    <a:pt x="73" y="23"/>
                  </a:lnTo>
                  <a:lnTo>
                    <a:pt x="73" y="21"/>
                  </a:lnTo>
                  <a:lnTo>
                    <a:pt x="71" y="16"/>
                  </a:lnTo>
                  <a:lnTo>
                    <a:pt x="71" y="14"/>
                  </a:lnTo>
                  <a:lnTo>
                    <a:pt x="72" y="12"/>
                  </a:lnTo>
                  <a:lnTo>
                    <a:pt x="71" y="9"/>
                  </a:lnTo>
                  <a:lnTo>
                    <a:pt x="69" y="4"/>
                  </a:lnTo>
                  <a:lnTo>
                    <a:pt x="69" y="3"/>
                  </a:lnTo>
                  <a:lnTo>
                    <a:pt x="68" y="3"/>
                  </a:lnTo>
                  <a:lnTo>
                    <a:pt x="69" y="2"/>
                  </a:lnTo>
                  <a:lnTo>
                    <a:pt x="68" y="0"/>
                  </a:lnTo>
                  <a:lnTo>
                    <a:pt x="52" y="4"/>
                  </a:lnTo>
                  <a:lnTo>
                    <a:pt x="51" y="4"/>
                  </a:lnTo>
                  <a:lnTo>
                    <a:pt x="51" y="4"/>
                  </a:lnTo>
                  <a:lnTo>
                    <a:pt x="50" y="5"/>
                  </a:lnTo>
                  <a:lnTo>
                    <a:pt x="46" y="9"/>
                  </a:lnTo>
                  <a:lnTo>
                    <a:pt x="42" y="14"/>
                  </a:lnTo>
                  <a:lnTo>
                    <a:pt x="41" y="15"/>
                  </a:lnTo>
                  <a:lnTo>
                    <a:pt x="42" y="16"/>
                  </a:lnTo>
                  <a:lnTo>
                    <a:pt x="41" y="18"/>
                  </a:lnTo>
                  <a:lnTo>
                    <a:pt x="40" y="19"/>
                  </a:lnTo>
                  <a:lnTo>
                    <a:pt x="36" y="22"/>
                  </a:lnTo>
                  <a:lnTo>
                    <a:pt x="36" y="23"/>
                  </a:lnTo>
                  <a:lnTo>
                    <a:pt x="36" y="25"/>
                  </a:lnTo>
                  <a:lnTo>
                    <a:pt x="37" y="25"/>
                  </a:lnTo>
                  <a:lnTo>
                    <a:pt x="38" y="25"/>
                  </a:lnTo>
                  <a:lnTo>
                    <a:pt x="39" y="26"/>
                  </a:lnTo>
                  <a:lnTo>
                    <a:pt x="39" y="26"/>
                  </a:lnTo>
                  <a:lnTo>
                    <a:pt x="38" y="27"/>
                  </a:lnTo>
                  <a:lnTo>
                    <a:pt x="38" y="29"/>
                  </a:lnTo>
                  <a:lnTo>
                    <a:pt x="39" y="30"/>
                  </a:lnTo>
                  <a:lnTo>
                    <a:pt x="39" y="32"/>
                  </a:lnTo>
                  <a:lnTo>
                    <a:pt x="36" y="34"/>
                  </a:lnTo>
                  <a:lnTo>
                    <a:pt x="33" y="38"/>
                  </a:lnTo>
                  <a:lnTo>
                    <a:pt x="30" y="39"/>
                  </a:lnTo>
                  <a:lnTo>
                    <a:pt x="23" y="40"/>
                  </a:lnTo>
                  <a:lnTo>
                    <a:pt x="21" y="39"/>
                  </a:lnTo>
                  <a:lnTo>
                    <a:pt x="19" y="39"/>
                  </a:lnTo>
                  <a:lnTo>
                    <a:pt x="16" y="39"/>
                  </a:lnTo>
                  <a:lnTo>
                    <a:pt x="13" y="40"/>
                  </a:lnTo>
                  <a:lnTo>
                    <a:pt x="9" y="42"/>
                  </a:lnTo>
                  <a:lnTo>
                    <a:pt x="7" y="43"/>
                  </a:lnTo>
                  <a:lnTo>
                    <a:pt x="6" y="45"/>
                  </a:lnTo>
                  <a:lnTo>
                    <a:pt x="6" y="46"/>
                  </a:lnTo>
                  <a:lnTo>
                    <a:pt x="9" y="50"/>
                  </a:lnTo>
                  <a:lnTo>
                    <a:pt x="10" y="51"/>
                  </a:lnTo>
                  <a:lnTo>
                    <a:pt x="9" y="52"/>
                  </a:lnTo>
                  <a:lnTo>
                    <a:pt x="8" y="53"/>
                  </a:lnTo>
                  <a:lnTo>
                    <a:pt x="7" y="55"/>
                  </a:lnTo>
                  <a:lnTo>
                    <a:pt x="2" y="60"/>
                  </a:lnTo>
                  <a:lnTo>
                    <a:pt x="0" y="62"/>
                  </a:lnTo>
                  <a:lnTo>
                    <a:pt x="1" y="66"/>
                  </a:lnTo>
                  <a:lnTo>
                    <a:pt x="56" y="55"/>
                  </a:lnTo>
                  <a:lnTo>
                    <a:pt x="57" y="56"/>
                  </a:lnTo>
                  <a:lnTo>
                    <a:pt x="57" y="57"/>
                  </a:lnTo>
                  <a:lnTo>
                    <a:pt x="57" y="57"/>
                  </a:lnTo>
                  <a:lnTo>
                    <a:pt x="58" y="57"/>
                  </a:lnTo>
                  <a:lnTo>
                    <a:pt x="58" y="58"/>
                  </a:lnTo>
                  <a:lnTo>
                    <a:pt x="59" y="58"/>
                  </a:lnTo>
                  <a:lnTo>
                    <a:pt x="61" y="61"/>
                  </a:lnTo>
                  <a:lnTo>
                    <a:pt x="61" y="62"/>
                  </a:lnTo>
                  <a:lnTo>
                    <a:pt x="62" y="63"/>
                  </a:lnTo>
                  <a:lnTo>
                    <a:pt x="62" y="63"/>
                  </a:lnTo>
                  <a:lnTo>
                    <a:pt x="65" y="64"/>
                  </a:lnTo>
                  <a:lnTo>
                    <a:pt x="66" y="64"/>
                  </a:lnTo>
                  <a:lnTo>
                    <a:pt x="66" y="64"/>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26" name="Freeform 182"/>
            <p:cNvSpPr>
              <a:spLocks/>
            </p:cNvSpPr>
            <p:nvPr/>
          </p:nvSpPr>
          <p:spPr bwMode="auto">
            <a:xfrm>
              <a:off x="4713" y="1428"/>
              <a:ext cx="118" cy="205"/>
            </a:xfrm>
            <a:custGeom>
              <a:avLst/>
              <a:gdLst/>
              <a:ahLst/>
              <a:cxnLst>
                <a:cxn ang="0">
                  <a:pos x="0" y="5"/>
                </a:cxn>
                <a:cxn ang="0">
                  <a:pos x="1" y="7"/>
                </a:cxn>
                <a:cxn ang="0">
                  <a:pos x="0" y="8"/>
                </a:cxn>
                <a:cxn ang="0">
                  <a:pos x="1" y="8"/>
                </a:cxn>
                <a:cxn ang="0">
                  <a:pos x="1" y="9"/>
                </a:cxn>
                <a:cxn ang="0">
                  <a:pos x="3" y="14"/>
                </a:cxn>
                <a:cxn ang="0">
                  <a:pos x="4" y="17"/>
                </a:cxn>
                <a:cxn ang="0">
                  <a:pos x="3" y="19"/>
                </a:cxn>
                <a:cxn ang="0">
                  <a:pos x="3" y="21"/>
                </a:cxn>
                <a:cxn ang="0">
                  <a:pos x="5" y="26"/>
                </a:cxn>
                <a:cxn ang="0">
                  <a:pos x="5" y="28"/>
                </a:cxn>
                <a:cxn ang="0">
                  <a:pos x="5" y="29"/>
                </a:cxn>
                <a:cxn ang="0">
                  <a:pos x="6" y="29"/>
                </a:cxn>
                <a:cxn ang="0">
                  <a:pos x="5" y="28"/>
                </a:cxn>
                <a:cxn ang="0">
                  <a:pos x="6" y="28"/>
                </a:cxn>
                <a:cxn ang="0">
                  <a:pos x="7" y="30"/>
                </a:cxn>
                <a:cxn ang="0">
                  <a:pos x="8" y="34"/>
                </a:cxn>
                <a:cxn ang="0">
                  <a:pos x="8" y="37"/>
                </a:cxn>
                <a:cxn ang="0">
                  <a:pos x="9" y="39"/>
                </a:cxn>
                <a:cxn ang="0">
                  <a:pos x="10" y="42"/>
                </a:cxn>
                <a:cxn ang="0">
                  <a:pos x="20" y="40"/>
                </a:cxn>
                <a:cxn ang="0">
                  <a:pos x="19" y="39"/>
                </a:cxn>
                <a:cxn ang="0">
                  <a:pos x="18" y="38"/>
                </a:cxn>
                <a:cxn ang="0">
                  <a:pos x="18" y="37"/>
                </a:cxn>
                <a:cxn ang="0">
                  <a:pos x="19" y="36"/>
                </a:cxn>
                <a:cxn ang="0">
                  <a:pos x="18" y="34"/>
                </a:cxn>
                <a:cxn ang="0">
                  <a:pos x="18" y="27"/>
                </a:cxn>
                <a:cxn ang="0">
                  <a:pos x="18" y="25"/>
                </a:cxn>
                <a:cxn ang="0">
                  <a:pos x="19" y="21"/>
                </a:cxn>
                <a:cxn ang="0">
                  <a:pos x="19" y="19"/>
                </a:cxn>
                <a:cxn ang="0">
                  <a:pos x="19" y="17"/>
                </a:cxn>
                <a:cxn ang="0">
                  <a:pos x="19" y="15"/>
                </a:cxn>
                <a:cxn ang="0">
                  <a:pos x="19" y="14"/>
                </a:cxn>
                <a:cxn ang="0">
                  <a:pos x="19" y="13"/>
                </a:cxn>
                <a:cxn ang="0">
                  <a:pos x="22" y="11"/>
                </a:cxn>
                <a:cxn ang="0">
                  <a:pos x="23" y="7"/>
                </a:cxn>
                <a:cxn ang="0">
                  <a:pos x="22" y="5"/>
                </a:cxn>
                <a:cxn ang="0">
                  <a:pos x="22" y="3"/>
                </a:cxn>
                <a:cxn ang="0">
                  <a:pos x="22" y="3"/>
                </a:cxn>
                <a:cxn ang="0">
                  <a:pos x="22" y="2"/>
                </a:cxn>
                <a:cxn ang="0">
                  <a:pos x="21" y="0"/>
                </a:cxn>
                <a:cxn ang="0">
                  <a:pos x="0" y="5"/>
                </a:cxn>
                <a:cxn ang="0">
                  <a:pos x="0" y="5"/>
                </a:cxn>
              </a:cxnLst>
              <a:rect l="0" t="0" r="r" b="b"/>
              <a:pathLst>
                <a:path w="23" h="42">
                  <a:moveTo>
                    <a:pt x="0" y="5"/>
                  </a:moveTo>
                  <a:lnTo>
                    <a:pt x="1" y="7"/>
                  </a:lnTo>
                  <a:lnTo>
                    <a:pt x="0" y="8"/>
                  </a:lnTo>
                  <a:lnTo>
                    <a:pt x="1" y="8"/>
                  </a:lnTo>
                  <a:lnTo>
                    <a:pt x="1" y="9"/>
                  </a:lnTo>
                  <a:lnTo>
                    <a:pt x="3" y="14"/>
                  </a:lnTo>
                  <a:lnTo>
                    <a:pt x="4" y="17"/>
                  </a:lnTo>
                  <a:lnTo>
                    <a:pt x="3" y="19"/>
                  </a:lnTo>
                  <a:lnTo>
                    <a:pt x="3" y="21"/>
                  </a:lnTo>
                  <a:lnTo>
                    <a:pt x="5" y="26"/>
                  </a:lnTo>
                  <a:lnTo>
                    <a:pt x="5" y="28"/>
                  </a:lnTo>
                  <a:lnTo>
                    <a:pt x="5" y="29"/>
                  </a:lnTo>
                  <a:lnTo>
                    <a:pt x="6" y="29"/>
                  </a:lnTo>
                  <a:lnTo>
                    <a:pt x="5" y="28"/>
                  </a:lnTo>
                  <a:lnTo>
                    <a:pt x="6" y="28"/>
                  </a:lnTo>
                  <a:lnTo>
                    <a:pt x="7" y="30"/>
                  </a:lnTo>
                  <a:lnTo>
                    <a:pt x="8" y="34"/>
                  </a:lnTo>
                  <a:lnTo>
                    <a:pt x="8" y="37"/>
                  </a:lnTo>
                  <a:lnTo>
                    <a:pt x="9" y="39"/>
                  </a:lnTo>
                  <a:lnTo>
                    <a:pt x="10" y="42"/>
                  </a:lnTo>
                  <a:lnTo>
                    <a:pt x="20" y="40"/>
                  </a:lnTo>
                  <a:lnTo>
                    <a:pt x="19" y="39"/>
                  </a:lnTo>
                  <a:lnTo>
                    <a:pt x="18" y="38"/>
                  </a:lnTo>
                  <a:lnTo>
                    <a:pt x="18" y="37"/>
                  </a:lnTo>
                  <a:lnTo>
                    <a:pt x="19" y="36"/>
                  </a:lnTo>
                  <a:lnTo>
                    <a:pt x="18" y="34"/>
                  </a:lnTo>
                  <a:lnTo>
                    <a:pt x="18" y="27"/>
                  </a:lnTo>
                  <a:lnTo>
                    <a:pt x="18" y="25"/>
                  </a:lnTo>
                  <a:lnTo>
                    <a:pt x="19" y="21"/>
                  </a:lnTo>
                  <a:lnTo>
                    <a:pt x="19" y="19"/>
                  </a:lnTo>
                  <a:lnTo>
                    <a:pt x="19" y="17"/>
                  </a:lnTo>
                  <a:lnTo>
                    <a:pt x="19" y="15"/>
                  </a:lnTo>
                  <a:lnTo>
                    <a:pt x="19" y="14"/>
                  </a:lnTo>
                  <a:lnTo>
                    <a:pt x="19" y="13"/>
                  </a:lnTo>
                  <a:lnTo>
                    <a:pt x="22" y="11"/>
                  </a:lnTo>
                  <a:lnTo>
                    <a:pt x="23" y="7"/>
                  </a:lnTo>
                  <a:lnTo>
                    <a:pt x="22" y="5"/>
                  </a:lnTo>
                  <a:lnTo>
                    <a:pt x="22" y="3"/>
                  </a:lnTo>
                  <a:lnTo>
                    <a:pt x="22" y="3"/>
                  </a:lnTo>
                  <a:lnTo>
                    <a:pt x="22" y="2"/>
                  </a:lnTo>
                  <a:lnTo>
                    <a:pt x="21" y="0"/>
                  </a:lnTo>
                  <a:lnTo>
                    <a:pt x="0" y="5"/>
                  </a:lnTo>
                  <a:lnTo>
                    <a:pt x="0" y="5"/>
                  </a:lnTo>
                  <a:close/>
                </a:path>
              </a:pathLst>
            </a:custGeom>
            <a:solidFill>
              <a:srgbClr val="0000A0"/>
            </a:solidFill>
            <a:ln w="12700" cmpd="sng">
              <a:solidFill>
                <a:schemeClr val="tx1"/>
              </a:solidFill>
              <a:prstDash val="solid"/>
              <a:round/>
              <a:headEnd/>
              <a:tailEnd/>
            </a:ln>
          </p:spPr>
          <p:txBody>
            <a:bodyPr/>
            <a:lstStyle/>
            <a:p>
              <a:endParaRPr lang="ar-SA"/>
            </a:p>
          </p:txBody>
        </p:sp>
        <p:grpSp>
          <p:nvGrpSpPr>
            <p:cNvPr id="12" name="Group 183"/>
            <p:cNvGrpSpPr>
              <a:grpSpLocks/>
            </p:cNvGrpSpPr>
            <p:nvPr/>
          </p:nvGrpSpPr>
          <p:grpSpPr bwMode="auto">
            <a:xfrm>
              <a:off x="720" y="2448"/>
              <a:ext cx="1266" cy="876"/>
              <a:chOff x="768" y="2832"/>
              <a:chExt cx="1203" cy="876"/>
            </a:xfrm>
          </p:grpSpPr>
          <p:sp>
            <p:nvSpPr>
              <p:cNvPr id="364728" name="Freeform 184"/>
              <p:cNvSpPr>
                <a:spLocks/>
              </p:cNvSpPr>
              <p:nvPr/>
            </p:nvSpPr>
            <p:spPr bwMode="auto">
              <a:xfrm>
                <a:off x="1056" y="2832"/>
                <a:ext cx="915" cy="780"/>
              </a:xfrm>
              <a:custGeom>
                <a:avLst/>
                <a:gdLst/>
                <a:ahLst/>
                <a:cxnLst>
                  <a:cxn ang="0">
                    <a:pos x="14" y="31"/>
                  </a:cxn>
                  <a:cxn ang="0">
                    <a:pos x="26" y="40"/>
                  </a:cxn>
                  <a:cxn ang="0">
                    <a:pos x="18" y="50"/>
                  </a:cxn>
                  <a:cxn ang="0">
                    <a:pos x="16" y="43"/>
                  </a:cxn>
                  <a:cxn ang="0">
                    <a:pos x="5" y="55"/>
                  </a:cxn>
                  <a:cxn ang="0">
                    <a:pos x="11" y="64"/>
                  </a:cxn>
                  <a:cxn ang="0">
                    <a:pos x="27" y="61"/>
                  </a:cxn>
                  <a:cxn ang="0">
                    <a:pos x="22" y="74"/>
                  </a:cxn>
                  <a:cxn ang="0">
                    <a:pos x="18" y="79"/>
                  </a:cxn>
                  <a:cxn ang="0">
                    <a:pos x="10" y="82"/>
                  </a:cxn>
                  <a:cxn ang="0">
                    <a:pos x="6" y="98"/>
                  </a:cxn>
                  <a:cxn ang="0">
                    <a:pos x="11" y="107"/>
                  </a:cxn>
                  <a:cxn ang="0">
                    <a:pos x="22" y="112"/>
                  </a:cxn>
                  <a:cxn ang="0">
                    <a:pos x="22" y="120"/>
                  </a:cxn>
                  <a:cxn ang="0">
                    <a:pos x="35" y="123"/>
                  </a:cxn>
                  <a:cxn ang="0">
                    <a:pos x="42" y="125"/>
                  </a:cxn>
                  <a:cxn ang="0">
                    <a:pos x="29" y="141"/>
                  </a:cxn>
                  <a:cxn ang="0">
                    <a:pos x="19" y="147"/>
                  </a:cxn>
                  <a:cxn ang="0">
                    <a:pos x="3" y="155"/>
                  </a:cxn>
                  <a:cxn ang="0">
                    <a:pos x="3" y="160"/>
                  </a:cxn>
                  <a:cxn ang="0">
                    <a:pos x="29" y="149"/>
                  </a:cxn>
                  <a:cxn ang="0">
                    <a:pos x="62" y="120"/>
                  </a:cxn>
                  <a:cxn ang="0">
                    <a:pos x="59" y="117"/>
                  </a:cxn>
                  <a:cxn ang="0">
                    <a:pos x="77" y="95"/>
                  </a:cxn>
                  <a:cxn ang="0">
                    <a:pos x="72" y="101"/>
                  </a:cxn>
                  <a:cxn ang="0">
                    <a:pos x="73" y="109"/>
                  </a:cxn>
                  <a:cxn ang="0">
                    <a:pos x="72" y="114"/>
                  </a:cxn>
                  <a:cxn ang="0">
                    <a:pos x="86" y="106"/>
                  </a:cxn>
                  <a:cxn ang="0">
                    <a:pos x="86" y="98"/>
                  </a:cxn>
                  <a:cxn ang="0">
                    <a:pos x="107" y="103"/>
                  </a:cxn>
                  <a:cxn ang="0">
                    <a:pos x="121" y="101"/>
                  </a:cxn>
                  <a:cxn ang="0">
                    <a:pos x="145" y="109"/>
                  </a:cxn>
                  <a:cxn ang="0">
                    <a:pos x="153" y="119"/>
                  </a:cxn>
                  <a:cxn ang="0">
                    <a:pos x="166" y="128"/>
                  </a:cxn>
                  <a:cxn ang="0">
                    <a:pos x="188" y="130"/>
                  </a:cxn>
                  <a:cxn ang="0">
                    <a:pos x="185" y="117"/>
                  </a:cxn>
                  <a:cxn ang="0">
                    <a:pos x="176" y="115"/>
                  </a:cxn>
                  <a:cxn ang="0">
                    <a:pos x="163" y="106"/>
                  </a:cxn>
                  <a:cxn ang="0">
                    <a:pos x="147" y="95"/>
                  </a:cxn>
                  <a:cxn ang="0">
                    <a:pos x="141" y="103"/>
                  </a:cxn>
                  <a:cxn ang="0">
                    <a:pos x="129" y="93"/>
                  </a:cxn>
                  <a:cxn ang="0">
                    <a:pos x="117" y="80"/>
                  </a:cxn>
                  <a:cxn ang="0">
                    <a:pos x="102" y="21"/>
                  </a:cxn>
                  <a:cxn ang="0">
                    <a:pos x="90" y="5"/>
                  </a:cxn>
                  <a:cxn ang="0">
                    <a:pos x="69" y="5"/>
                  </a:cxn>
                  <a:cxn ang="0">
                    <a:pos x="59" y="5"/>
                  </a:cxn>
                  <a:cxn ang="0">
                    <a:pos x="45" y="0"/>
                  </a:cxn>
                  <a:cxn ang="0">
                    <a:pos x="35" y="4"/>
                  </a:cxn>
                  <a:cxn ang="0">
                    <a:pos x="24" y="13"/>
                  </a:cxn>
                  <a:cxn ang="0">
                    <a:pos x="19" y="21"/>
                  </a:cxn>
                  <a:cxn ang="0">
                    <a:pos x="10" y="26"/>
                  </a:cxn>
                </a:cxnLst>
                <a:rect l="0" t="0" r="r" b="b"/>
                <a:pathLst>
                  <a:path w="188" h="160">
                    <a:moveTo>
                      <a:pt x="10" y="26"/>
                    </a:moveTo>
                    <a:lnTo>
                      <a:pt x="14" y="31"/>
                    </a:lnTo>
                    <a:lnTo>
                      <a:pt x="19" y="39"/>
                    </a:lnTo>
                    <a:lnTo>
                      <a:pt x="26" y="40"/>
                    </a:lnTo>
                    <a:lnTo>
                      <a:pt x="26" y="50"/>
                    </a:lnTo>
                    <a:lnTo>
                      <a:pt x="18" y="50"/>
                    </a:lnTo>
                    <a:lnTo>
                      <a:pt x="18" y="43"/>
                    </a:lnTo>
                    <a:lnTo>
                      <a:pt x="16" y="43"/>
                    </a:lnTo>
                    <a:lnTo>
                      <a:pt x="0" y="50"/>
                    </a:lnTo>
                    <a:lnTo>
                      <a:pt x="5" y="55"/>
                    </a:lnTo>
                    <a:lnTo>
                      <a:pt x="5" y="61"/>
                    </a:lnTo>
                    <a:lnTo>
                      <a:pt x="11" y="64"/>
                    </a:lnTo>
                    <a:lnTo>
                      <a:pt x="21" y="66"/>
                    </a:lnTo>
                    <a:lnTo>
                      <a:pt x="27" y="61"/>
                    </a:lnTo>
                    <a:lnTo>
                      <a:pt x="29" y="72"/>
                    </a:lnTo>
                    <a:lnTo>
                      <a:pt x="22" y="74"/>
                    </a:lnTo>
                    <a:lnTo>
                      <a:pt x="21" y="77"/>
                    </a:lnTo>
                    <a:lnTo>
                      <a:pt x="18" y="79"/>
                    </a:lnTo>
                    <a:lnTo>
                      <a:pt x="13" y="75"/>
                    </a:lnTo>
                    <a:lnTo>
                      <a:pt x="10" y="82"/>
                    </a:lnTo>
                    <a:lnTo>
                      <a:pt x="2" y="90"/>
                    </a:lnTo>
                    <a:lnTo>
                      <a:pt x="6" y="98"/>
                    </a:lnTo>
                    <a:lnTo>
                      <a:pt x="5" y="101"/>
                    </a:lnTo>
                    <a:lnTo>
                      <a:pt x="11" y="107"/>
                    </a:lnTo>
                    <a:lnTo>
                      <a:pt x="19" y="107"/>
                    </a:lnTo>
                    <a:lnTo>
                      <a:pt x="22" y="112"/>
                    </a:lnTo>
                    <a:lnTo>
                      <a:pt x="21" y="115"/>
                    </a:lnTo>
                    <a:lnTo>
                      <a:pt x="22" y="120"/>
                    </a:lnTo>
                    <a:lnTo>
                      <a:pt x="29" y="117"/>
                    </a:lnTo>
                    <a:lnTo>
                      <a:pt x="35" y="123"/>
                    </a:lnTo>
                    <a:lnTo>
                      <a:pt x="45" y="119"/>
                    </a:lnTo>
                    <a:lnTo>
                      <a:pt x="42" y="125"/>
                    </a:lnTo>
                    <a:lnTo>
                      <a:pt x="42" y="131"/>
                    </a:lnTo>
                    <a:lnTo>
                      <a:pt x="29" y="141"/>
                    </a:lnTo>
                    <a:lnTo>
                      <a:pt x="24" y="147"/>
                    </a:lnTo>
                    <a:lnTo>
                      <a:pt x="19" y="147"/>
                    </a:lnTo>
                    <a:lnTo>
                      <a:pt x="11" y="154"/>
                    </a:lnTo>
                    <a:lnTo>
                      <a:pt x="3" y="155"/>
                    </a:lnTo>
                    <a:lnTo>
                      <a:pt x="0" y="159"/>
                    </a:lnTo>
                    <a:lnTo>
                      <a:pt x="3" y="160"/>
                    </a:lnTo>
                    <a:lnTo>
                      <a:pt x="19" y="154"/>
                    </a:lnTo>
                    <a:lnTo>
                      <a:pt x="29" y="149"/>
                    </a:lnTo>
                    <a:lnTo>
                      <a:pt x="48" y="136"/>
                    </a:lnTo>
                    <a:lnTo>
                      <a:pt x="62" y="120"/>
                    </a:lnTo>
                    <a:lnTo>
                      <a:pt x="64" y="117"/>
                    </a:lnTo>
                    <a:lnTo>
                      <a:pt x="59" y="117"/>
                    </a:lnTo>
                    <a:lnTo>
                      <a:pt x="73" y="96"/>
                    </a:lnTo>
                    <a:lnTo>
                      <a:pt x="77" y="95"/>
                    </a:lnTo>
                    <a:lnTo>
                      <a:pt x="77" y="98"/>
                    </a:lnTo>
                    <a:lnTo>
                      <a:pt x="72" y="101"/>
                    </a:lnTo>
                    <a:lnTo>
                      <a:pt x="70" y="111"/>
                    </a:lnTo>
                    <a:lnTo>
                      <a:pt x="73" y="109"/>
                    </a:lnTo>
                    <a:lnTo>
                      <a:pt x="70" y="112"/>
                    </a:lnTo>
                    <a:lnTo>
                      <a:pt x="72" y="114"/>
                    </a:lnTo>
                    <a:lnTo>
                      <a:pt x="82" y="107"/>
                    </a:lnTo>
                    <a:lnTo>
                      <a:pt x="86" y="106"/>
                    </a:lnTo>
                    <a:lnTo>
                      <a:pt x="88" y="101"/>
                    </a:lnTo>
                    <a:lnTo>
                      <a:pt x="86" y="98"/>
                    </a:lnTo>
                    <a:lnTo>
                      <a:pt x="96" y="96"/>
                    </a:lnTo>
                    <a:lnTo>
                      <a:pt x="107" y="103"/>
                    </a:lnTo>
                    <a:lnTo>
                      <a:pt x="117" y="99"/>
                    </a:lnTo>
                    <a:lnTo>
                      <a:pt x="121" y="101"/>
                    </a:lnTo>
                    <a:lnTo>
                      <a:pt x="128" y="101"/>
                    </a:lnTo>
                    <a:lnTo>
                      <a:pt x="145" y="109"/>
                    </a:lnTo>
                    <a:lnTo>
                      <a:pt x="149" y="112"/>
                    </a:lnTo>
                    <a:lnTo>
                      <a:pt x="153" y="119"/>
                    </a:lnTo>
                    <a:lnTo>
                      <a:pt x="163" y="125"/>
                    </a:lnTo>
                    <a:lnTo>
                      <a:pt x="166" y="128"/>
                    </a:lnTo>
                    <a:lnTo>
                      <a:pt x="177" y="135"/>
                    </a:lnTo>
                    <a:lnTo>
                      <a:pt x="188" y="130"/>
                    </a:lnTo>
                    <a:lnTo>
                      <a:pt x="188" y="123"/>
                    </a:lnTo>
                    <a:lnTo>
                      <a:pt x="185" y="117"/>
                    </a:lnTo>
                    <a:lnTo>
                      <a:pt x="180" y="115"/>
                    </a:lnTo>
                    <a:lnTo>
                      <a:pt x="176" y="115"/>
                    </a:lnTo>
                    <a:lnTo>
                      <a:pt x="169" y="111"/>
                    </a:lnTo>
                    <a:lnTo>
                      <a:pt x="163" y="106"/>
                    </a:lnTo>
                    <a:lnTo>
                      <a:pt x="150" y="93"/>
                    </a:lnTo>
                    <a:lnTo>
                      <a:pt x="147" y="95"/>
                    </a:lnTo>
                    <a:lnTo>
                      <a:pt x="144" y="99"/>
                    </a:lnTo>
                    <a:lnTo>
                      <a:pt x="141" y="103"/>
                    </a:lnTo>
                    <a:lnTo>
                      <a:pt x="129" y="96"/>
                    </a:lnTo>
                    <a:lnTo>
                      <a:pt x="129" y="93"/>
                    </a:lnTo>
                    <a:lnTo>
                      <a:pt x="120" y="96"/>
                    </a:lnTo>
                    <a:lnTo>
                      <a:pt x="117" y="80"/>
                    </a:lnTo>
                    <a:lnTo>
                      <a:pt x="109" y="45"/>
                    </a:lnTo>
                    <a:lnTo>
                      <a:pt x="102" y="21"/>
                    </a:lnTo>
                    <a:lnTo>
                      <a:pt x="99" y="10"/>
                    </a:lnTo>
                    <a:lnTo>
                      <a:pt x="90" y="5"/>
                    </a:lnTo>
                    <a:lnTo>
                      <a:pt x="85" y="8"/>
                    </a:lnTo>
                    <a:lnTo>
                      <a:pt x="69" y="5"/>
                    </a:lnTo>
                    <a:lnTo>
                      <a:pt x="64" y="7"/>
                    </a:lnTo>
                    <a:lnTo>
                      <a:pt x="59" y="5"/>
                    </a:lnTo>
                    <a:lnTo>
                      <a:pt x="59" y="4"/>
                    </a:lnTo>
                    <a:lnTo>
                      <a:pt x="45" y="0"/>
                    </a:lnTo>
                    <a:lnTo>
                      <a:pt x="43" y="4"/>
                    </a:lnTo>
                    <a:lnTo>
                      <a:pt x="35" y="4"/>
                    </a:lnTo>
                    <a:lnTo>
                      <a:pt x="29" y="8"/>
                    </a:lnTo>
                    <a:lnTo>
                      <a:pt x="24" y="13"/>
                    </a:lnTo>
                    <a:lnTo>
                      <a:pt x="22" y="18"/>
                    </a:lnTo>
                    <a:lnTo>
                      <a:pt x="19" y="21"/>
                    </a:lnTo>
                    <a:lnTo>
                      <a:pt x="13" y="21"/>
                    </a:lnTo>
                    <a:lnTo>
                      <a:pt x="10" y="26"/>
                    </a:lnTo>
                    <a:lnTo>
                      <a:pt x="10" y="26"/>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29" name="Freeform 185"/>
              <p:cNvSpPr>
                <a:spLocks/>
              </p:cNvSpPr>
              <p:nvPr/>
            </p:nvSpPr>
            <p:spPr bwMode="auto">
              <a:xfrm>
                <a:off x="1021" y="3608"/>
                <a:ext cx="20" cy="14"/>
              </a:xfrm>
              <a:custGeom>
                <a:avLst/>
                <a:gdLst/>
                <a:ahLst/>
                <a:cxnLst>
                  <a:cxn ang="0">
                    <a:pos x="2" y="2"/>
                  </a:cxn>
                  <a:cxn ang="0">
                    <a:pos x="2" y="1"/>
                  </a:cxn>
                  <a:cxn ang="0">
                    <a:pos x="2" y="1"/>
                  </a:cxn>
                  <a:cxn ang="0">
                    <a:pos x="2" y="1"/>
                  </a:cxn>
                  <a:cxn ang="0">
                    <a:pos x="2" y="1"/>
                  </a:cxn>
                  <a:cxn ang="0">
                    <a:pos x="2" y="1"/>
                  </a:cxn>
                  <a:cxn ang="0">
                    <a:pos x="2" y="1"/>
                  </a:cxn>
                  <a:cxn ang="0">
                    <a:pos x="1" y="0"/>
                  </a:cxn>
                  <a:cxn ang="0">
                    <a:pos x="1" y="0"/>
                  </a:cxn>
                  <a:cxn ang="0">
                    <a:pos x="0" y="1"/>
                  </a:cxn>
                  <a:cxn ang="0">
                    <a:pos x="0" y="1"/>
                  </a:cxn>
                  <a:cxn ang="0">
                    <a:pos x="0" y="1"/>
                  </a:cxn>
                  <a:cxn ang="0">
                    <a:pos x="0" y="1"/>
                  </a:cxn>
                  <a:cxn ang="0">
                    <a:pos x="0" y="1"/>
                  </a:cxn>
                  <a:cxn ang="0">
                    <a:pos x="0" y="1"/>
                  </a:cxn>
                  <a:cxn ang="0">
                    <a:pos x="0" y="2"/>
                  </a:cxn>
                  <a:cxn ang="0">
                    <a:pos x="0" y="2"/>
                  </a:cxn>
                  <a:cxn ang="0">
                    <a:pos x="1" y="2"/>
                  </a:cxn>
                  <a:cxn ang="0">
                    <a:pos x="1" y="2"/>
                  </a:cxn>
                  <a:cxn ang="0">
                    <a:pos x="1" y="3"/>
                  </a:cxn>
                  <a:cxn ang="0">
                    <a:pos x="2" y="3"/>
                  </a:cxn>
                  <a:cxn ang="0">
                    <a:pos x="2" y="3"/>
                  </a:cxn>
                  <a:cxn ang="0">
                    <a:pos x="3" y="3"/>
                  </a:cxn>
                  <a:cxn ang="0">
                    <a:pos x="3" y="3"/>
                  </a:cxn>
                  <a:cxn ang="0">
                    <a:pos x="4" y="2"/>
                  </a:cxn>
                  <a:cxn ang="0">
                    <a:pos x="4" y="2"/>
                  </a:cxn>
                  <a:cxn ang="0">
                    <a:pos x="4" y="2"/>
                  </a:cxn>
                  <a:cxn ang="0">
                    <a:pos x="4" y="1"/>
                  </a:cxn>
                  <a:cxn ang="0">
                    <a:pos x="4" y="1"/>
                  </a:cxn>
                  <a:cxn ang="0">
                    <a:pos x="4" y="1"/>
                  </a:cxn>
                  <a:cxn ang="0">
                    <a:pos x="4" y="1"/>
                  </a:cxn>
                  <a:cxn ang="0">
                    <a:pos x="4" y="1"/>
                  </a:cxn>
                  <a:cxn ang="0">
                    <a:pos x="4" y="0"/>
                  </a:cxn>
                  <a:cxn ang="0">
                    <a:pos x="4" y="0"/>
                  </a:cxn>
                  <a:cxn ang="0">
                    <a:pos x="4" y="0"/>
                  </a:cxn>
                  <a:cxn ang="0">
                    <a:pos x="4" y="0"/>
                  </a:cxn>
                  <a:cxn ang="0">
                    <a:pos x="4" y="1"/>
                  </a:cxn>
                  <a:cxn ang="0">
                    <a:pos x="3" y="1"/>
                  </a:cxn>
                  <a:cxn ang="0">
                    <a:pos x="3" y="1"/>
                  </a:cxn>
                  <a:cxn ang="0">
                    <a:pos x="2" y="2"/>
                  </a:cxn>
                  <a:cxn ang="0">
                    <a:pos x="2" y="2"/>
                  </a:cxn>
                  <a:cxn ang="0">
                    <a:pos x="2" y="2"/>
                  </a:cxn>
                  <a:cxn ang="0">
                    <a:pos x="2" y="2"/>
                  </a:cxn>
                  <a:cxn ang="0">
                    <a:pos x="2" y="3"/>
                  </a:cxn>
                  <a:cxn ang="0">
                    <a:pos x="3" y="3"/>
                  </a:cxn>
                </a:cxnLst>
                <a:rect l="0" t="0" r="r" b="b"/>
                <a:pathLst>
                  <a:path w="4" h="3">
                    <a:moveTo>
                      <a:pt x="2" y="2"/>
                    </a:moveTo>
                    <a:lnTo>
                      <a:pt x="2" y="1"/>
                    </a:lnTo>
                    <a:lnTo>
                      <a:pt x="2" y="1"/>
                    </a:lnTo>
                    <a:lnTo>
                      <a:pt x="2" y="1"/>
                    </a:lnTo>
                    <a:lnTo>
                      <a:pt x="2" y="1"/>
                    </a:lnTo>
                    <a:lnTo>
                      <a:pt x="2" y="1"/>
                    </a:lnTo>
                    <a:lnTo>
                      <a:pt x="2" y="1"/>
                    </a:lnTo>
                    <a:lnTo>
                      <a:pt x="1" y="0"/>
                    </a:lnTo>
                    <a:lnTo>
                      <a:pt x="1" y="0"/>
                    </a:lnTo>
                    <a:lnTo>
                      <a:pt x="0" y="1"/>
                    </a:lnTo>
                    <a:lnTo>
                      <a:pt x="0" y="1"/>
                    </a:lnTo>
                    <a:lnTo>
                      <a:pt x="0" y="1"/>
                    </a:lnTo>
                    <a:lnTo>
                      <a:pt x="0" y="1"/>
                    </a:lnTo>
                    <a:lnTo>
                      <a:pt x="0" y="1"/>
                    </a:lnTo>
                    <a:lnTo>
                      <a:pt x="0" y="1"/>
                    </a:lnTo>
                    <a:lnTo>
                      <a:pt x="0" y="2"/>
                    </a:lnTo>
                    <a:lnTo>
                      <a:pt x="0" y="2"/>
                    </a:lnTo>
                    <a:lnTo>
                      <a:pt x="1" y="2"/>
                    </a:lnTo>
                    <a:lnTo>
                      <a:pt x="1" y="2"/>
                    </a:lnTo>
                    <a:lnTo>
                      <a:pt x="1" y="3"/>
                    </a:lnTo>
                    <a:lnTo>
                      <a:pt x="2" y="3"/>
                    </a:lnTo>
                    <a:lnTo>
                      <a:pt x="2" y="3"/>
                    </a:lnTo>
                    <a:lnTo>
                      <a:pt x="3" y="3"/>
                    </a:lnTo>
                    <a:lnTo>
                      <a:pt x="3" y="3"/>
                    </a:lnTo>
                    <a:lnTo>
                      <a:pt x="4" y="2"/>
                    </a:lnTo>
                    <a:lnTo>
                      <a:pt x="4" y="2"/>
                    </a:lnTo>
                    <a:lnTo>
                      <a:pt x="4" y="2"/>
                    </a:lnTo>
                    <a:lnTo>
                      <a:pt x="4" y="1"/>
                    </a:lnTo>
                    <a:lnTo>
                      <a:pt x="4" y="1"/>
                    </a:lnTo>
                    <a:lnTo>
                      <a:pt x="4" y="1"/>
                    </a:lnTo>
                    <a:lnTo>
                      <a:pt x="4" y="1"/>
                    </a:lnTo>
                    <a:lnTo>
                      <a:pt x="4" y="1"/>
                    </a:lnTo>
                    <a:lnTo>
                      <a:pt x="4" y="0"/>
                    </a:lnTo>
                    <a:lnTo>
                      <a:pt x="4" y="0"/>
                    </a:lnTo>
                    <a:lnTo>
                      <a:pt x="4" y="0"/>
                    </a:lnTo>
                    <a:lnTo>
                      <a:pt x="4" y="0"/>
                    </a:lnTo>
                    <a:lnTo>
                      <a:pt x="4" y="1"/>
                    </a:lnTo>
                    <a:lnTo>
                      <a:pt x="3" y="1"/>
                    </a:lnTo>
                    <a:lnTo>
                      <a:pt x="3" y="1"/>
                    </a:lnTo>
                    <a:lnTo>
                      <a:pt x="2" y="2"/>
                    </a:lnTo>
                    <a:lnTo>
                      <a:pt x="2" y="2"/>
                    </a:lnTo>
                    <a:lnTo>
                      <a:pt x="2" y="2"/>
                    </a:lnTo>
                    <a:lnTo>
                      <a:pt x="2" y="2"/>
                    </a:lnTo>
                    <a:lnTo>
                      <a:pt x="2" y="3"/>
                    </a:lnTo>
                    <a:lnTo>
                      <a:pt x="3" y="3"/>
                    </a:lnTo>
                  </a:path>
                </a:pathLst>
              </a:custGeom>
              <a:solidFill>
                <a:srgbClr val="FFC66D"/>
              </a:solidFill>
              <a:ln w="12700" cmpd="sng">
                <a:solidFill>
                  <a:schemeClr val="tx1"/>
                </a:solidFill>
                <a:prstDash val="solid"/>
                <a:round/>
                <a:headEnd/>
                <a:tailEnd/>
              </a:ln>
            </p:spPr>
            <p:txBody>
              <a:bodyPr/>
              <a:lstStyle/>
              <a:p>
                <a:endParaRPr lang="ar-SA"/>
              </a:p>
            </p:txBody>
          </p:sp>
          <p:sp>
            <p:nvSpPr>
              <p:cNvPr id="364730" name="Freeform 186"/>
              <p:cNvSpPr>
                <a:spLocks/>
              </p:cNvSpPr>
              <p:nvPr/>
            </p:nvSpPr>
            <p:spPr bwMode="auto">
              <a:xfrm>
                <a:off x="978" y="3610"/>
                <a:ext cx="43" cy="30"/>
              </a:xfrm>
              <a:custGeom>
                <a:avLst/>
                <a:gdLst/>
                <a:ahLst/>
                <a:cxnLst>
                  <a:cxn ang="0">
                    <a:pos x="7" y="0"/>
                  </a:cxn>
                  <a:cxn ang="0">
                    <a:pos x="4" y="0"/>
                  </a:cxn>
                  <a:cxn ang="0">
                    <a:pos x="3" y="1"/>
                  </a:cxn>
                  <a:cxn ang="0">
                    <a:pos x="3" y="1"/>
                  </a:cxn>
                  <a:cxn ang="0">
                    <a:pos x="3" y="2"/>
                  </a:cxn>
                  <a:cxn ang="0">
                    <a:pos x="3" y="3"/>
                  </a:cxn>
                  <a:cxn ang="0">
                    <a:pos x="2" y="3"/>
                  </a:cxn>
                  <a:cxn ang="0">
                    <a:pos x="2" y="3"/>
                  </a:cxn>
                  <a:cxn ang="0">
                    <a:pos x="1" y="3"/>
                  </a:cxn>
                  <a:cxn ang="0">
                    <a:pos x="1" y="4"/>
                  </a:cxn>
                  <a:cxn ang="0">
                    <a:pos x="1" y="5"/>
                  </a:cxn>
                  <a:cxn ang="0">
                    <a:pos x="0" y="5"/>
                  </a:cxn>
                  <a:cxn ang="0">
                    <a:pos x="0" y="6"/>
                  </a:cxn>
                  <a:cxn ang="0">
                    <a:pos x="0" y="6"/>
                  </a:cxn>
                  <a:cxn ang="0">
                    <a:pos x="0" y="6"/>
                  </a:cxn>
                  <a:cxn ang="0">
                    <a:pos x="0" y="6"/>
                  </a:cxn>
                  <a:cxn ang="0">
                    <a:pos x="0" y="6"/>
                  </a:cxn>
                  <a:cxn ang="0">
                    <a:pos x="0" y="6"/>
                  </a:cxn>
                  <a:cxn ang="0">
                    <a:pos x="0" y="6"/>
                  </a:cxn>
                  <a:cxn ang="0">
                    <a:pos x="1" y="6"/>
                  </a:cxn>
                  <a:cxn ang="0">
                    <a:pos x="2" y="6"/>
                  </a:cxn>
                  <a:cxn ang="0">
                    <a:pos x="3" y="5"/>
                  </a:cxn>
                  <a:cxn ang="0">
                    <a:pos x="6" y="3"/>
                  </a:cxn>
                  <a:cxn ang="0">
                    <a:pos x="7" y="2"/>
                  </a:cxn>
                  <a:cxn ang="0">
                    <a:pos x="8" y="2"/>
                  </a:cxn>
                  <a:cxn ang="0">
                    <a:pos x="9" y="1"/>
                  </a:cxn>
                  <a:cxn ang="0">
                    <a:pos x="9" y="1"/>
                  </a:cxn>
                  <a:cxn ang="0">
                    <a:pos x="9" y="1"/>
                  </a:cxn>
                  <a:cxn ang="0">
                    <a:pos x="8" y="0"/>
                  </a:cxn>
                  <a:cxn ang="0">
                    <a:pos x="8" y="0"/>
                  </a:cxn>
                  <a:cxn ang="0">
                    <a:pos x="8" y="0"/>
                  </a:cxn>
                  <a:cxn ang="0">
                    <a:pos x="8" y="0"/>
                  </a:cxn>
                </a:cxnLst>
                <a:rect l="0" t="0" r="r" b="b"/>
                <a:pathLst>
                  <a:path w="9" h="6">
                    <a:moveTo>
                      <a:pt x="8" y="0"/>
                    </a:moveTo>
                    <a:lnTo>
                      <a:pt x="7" y="0"/>
                    </a:lnTo>
                    <a:lnTo>
                      <a:pt x="6" y="0"/>
                    </a:lnTo>
                    <a:lnTo>
                      <a:pt x="4" y="0"/>
                    </a:lnTo>
                    <a:lnTo>
                      <a:pt x="4" y="1"/>
                    </a:lnTo>
                    <a:lnTo>
                      <a:pt x="3" y="1"/>
                    </a:lnTo>
                    <a:lnTo>
                      <a:pt x="3" y="1"/>
                    </a:lnTo>
                    <a:lnTo>
                      <a:pt x="3" y="1"/>
                    </a:lnTo>
                    <a:lnTo>
                      <a:pt x="3" y="1"/>
                    </a:lnTo>
                    <a:lnTo>
                      <a:pt x="3" y="2"/>
                    </a:lnTo>
                    <a:lnTo>
                      <a:pt x="3" y="2"/>
                    </a:lnTo>
                    <a:lnTo>
                      <a:pt x="3" y="3"/>
                    </a:lnTo>
                    <a:lnTo>
                      <a:pt x="3" y="3"/>
                    </a:lnTo>
                    <a:lnTo>
                      <a:pt x="2" y="3"/>
                    </a:lnTo>
                    <a:lnTo>
                      <a:pt x="2" y="3"/>
                    </a:lnTo>
                    <a:lnTo>
                      <a:pt x="2" y="3"/>
                    </a:lnTo>
                    <a:lnTo>
                      <a:pt x="1" y="3"/>
                    </a:lnTo>
                    <a:lnTo>
                      <a:pt x="1" y="3"/>
                    </a:lnTo>
                    <a:lnTo>
                      <a:pt x="1" y="4"/>
                    </a:lnTo>
                    <a:lnTo>
                      <a:pt x="1" y="4"/>
                    </a:lnTo>
                    <a:lnTo>
                      <a:pt x="1" y="5"/>
                    </a:lnTo>
                    <a:lnTo>
                      <a:pt x="1" y="5"/>
                    </a:lnTo>
                    <a:lnTo>
                      <a:pt x="0" y="5"/>
                    </a:lnTo>
                    <a:lnTo>
                      <a:pt x="0" y="5"/>
                    </a:lnTo>
                    <a:lnTo>
                      <a:pt x="0" y="5"/>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0" y="6"/>
                    </a:lnTo>
                    <a:lnTo>
                      <a:pt x="1" y="6"/>
                    </a:lnTo>
                    <a:lnTo>
                      <a:pt x="1" y="6"/>
                    </a:lnTo>
                    <a:lnTo>
                      <a:pt x="2" y="6"/>
                    </a:lnTo>
                    <a:lnTo>
                      <a:pt x="2" y="5"/>
                    </a:lnTo>
                    <a:lnTo>
                      <a:pt x="3" y="5"/>
                    </a:lnTo>
                    <a:lnTo>
                      <a:pt x="5" y="4"/>
                    </a:lnTo>
                    <a:lnTo>
                      <a:pt x="6" y="3"/>
                    </a:lnTo>
                    <a:lnTo>
                      <a:pt x="7" y="2"/>
                    </a:lnTo>
                    <a:lnTo>
                      <a:pt x="7" y="2"/>
                    </a:lnTo>
                    <a:lnTo>
                      <a:pt x="7" y="2"/>
                    </a:lnTo>
                    <a:lnTo>
                      <a:pt x="8" y="2"/>
                    </a:lnTo>
                    <a:lnTo>
                      <a:pt x="8" y="2"/>
                    </a:lnTo>
                    <a:lnTo>
                      <a:pt x="9" y="1"/>
                    </a:lnTo>
                    <a:lnTo>
                      <a:pt x="9" y="1"/>
                    </a:lnTo>
                    <a:lnTo>
                      <a:pt x="9" y="1"/>
                    </a:lnTo>
                    <a:lnTo>
                      <a:pt x="9" y="1"/>
                    </a:lnTo>
                    <a:lnTo>
                      <a:pt x="9" y="1"/>
                    </a:lnTo>
                    <a:lnTo>
                      <a:pt x="9" y="1"/>
                    </a:lnTo>
                    <a:lnTo>
                      <a:pt x="8" y="0"/>
                    </a:lnTo>
                    <a:lnTo>
                      <a:pt x="8" y="0"/>
                    </a:lnTo>
                    <a:lnTo>
                      <a:pt x="8" y="0"/>
                    </a:lnTo>
                    <a:lnTo>
                      <a:pt x="8" y="0"/>
                    </a:lnTo>
                    <a:lnTo>
                      <a:pt x="8" y="0"/>
                    </a:lnTo>
                    <a:lnTo>
                      <a:pt x="8" y="0"/>
                    </a:lnTo>
                    <a:lnTo>
                      <a:pt x="8"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1" name="Freeform 187"/>
              <p:cNvSpPr>
                <a:spLocks/>
              </p:cNvSpPr>
              <p:nvPr/>
            </p:nvSpPr>
            <p:spPr bwMode="auto">
              <a:xfrm>
                <a:off x="934" y="3632"/>
                <a:ext cx="44" cy="34"/>
              </a:xfrm>
              <a:custGeom>
                <a:avLst/>
                <a:gdLst/>
                <a:ahLst/>
                <a:cxnLst>
                  <a:cxn ang="0">
                    <a:pos x="8" y="3"/>
                  </a:cxn>
                  <a:cxn ang="0">
                    <a:pos x="8" y="1"/>
                  </a:cxn>
                  <a:cxn ang="0">
                    <a:pos x="5" y="3"/>
                  </a:cxn>
                  <a:cxn ang="0">
                    <a:pos x="4" y="4"/>
                  </a:cxn>
                  <a:cxn ang="0">
                    <a:pos x="4" y="4"/>
                  </a:cxn>
                  <a:cxn ang="0">
                    <a:pos x="2" y="5"/>
                  </a:cxn>
                  <a:cxn ang="0">
                    <a:pos x="1" y="6"/>
                  </a:cxn>
                  <a:cxn ang="0">
                    <a:pos x="0" y="6"/>
                  </a:cxn>
                  <a:cxn ang="0">
                    <a:pos x="2" y="6"/>
                  </a:cxn>
                  <a:cxn ang="0">
                    <a:pos x="3" y="5"/>
                  </a:cxn>
                  <a:cxn ang="0">
                    <a:pos x="6" y="4"/>
                  </a:cxn>
                  <a:cxn ang="0">
                    <a:pos x="8" y="3"/>
                  </a:cxn>
                  <a:cxn ang="0">
                    <a:pos x="8" y="3"/>
                  </a:cxn>
                </a:cxnLst>
                <a:rect l="0" t="0" r="r" b="b"/>
                <a:pathLst>
                  <a:path w="9" h="7">
                    <a:moveTo>
                      <a:pt x="8" y="3"/>
                    </a:moveTo>
                    <a:cubicBezTo>
                      <a:pt x="8" y="2"/>
                      <a:pt x="9" y="1"/>
                      <a:pt x="8" y="1"/>
                    </a:cubicBezTo>
                    <a:cubicBezTo>
                      <a:pt x="7" y="0"/>
                      <a:pt x="5" y="2"/>
                      <a:pt x="5" y="3"/>
                    </a:cubicBezTo>
                    <a:cubicBezTo>
                      <a:pt x="4" y="3"/>
                      <a:pt x="4" y="3"/>
                      <a:pt x="4" y="4"/>
                    </a:cubicBezTo>
                    <a:cubicBezTo>
                      <a:pt x="4" y="4"/>
                      <a:pt x="4" y="4"/>
                      <a:pt x="4" y="4"/>
                    </a:cubicBezTo>
                    <a:cubicBezTo>
                      <a:pt x="3" y="5"/>
                      <a:pt x="3" y="5"/>
                      <a:pt x="2" y="5"/>
                    </a:cubicBezTo>
                    <a:cubicBezTo>
                      <a:pt x="2" y="5"/>
                      <a:pt x="2" y="5"/>
                      <a:pt x="1" y="6"/>
                    </a:cubicBezTo>
                    <a:cubicBezTo>
                      <a:pt x="1" y="6"/>
                      <a:pt x="0" y="6"/>
                      <a:pt x="0" y="6"/>
                    </a:cubicBezTo>
                    <a:cubicBezTo>
                      <a:pt x="1" y="7"/>
                      <a:pt x="1" y="7"/>
                      <a:pt x="2" y="6"/>
                    </a:cubicBezTo>
                    <a:cubicBezTo>
                      <a:pt x="2" y="6"/>
                      <a:pt x="3" y="5"/>
                      <a:pt x="3" y="5"/>
                    </a:cubicBezTo>
                    <a:cubicBezTo>
                      <a:pt x="4" y="5"/>
                      <a:pt x="5" y="5"/>
                      <a:pt x="6" y="4"/>
                    </a:cubicBezTo>
                    <a:cubicBezTo>
                      <a:pt x="7" y="4"/>
                      <a:pt x="7" y="3"/>
                      <a:pt x="8" y="3"/>
                    </a:cubicBezTo>
                    <a:cubicBezTo>
                      <a:pt x="8" y="3"/>
                      <a:pt x="8" y="3"/>
                      <a:pt x="8" y="3"/>
                    </a:cubicBez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2" name="Freeform 188"/>
              <p:cNvSpPr>
                <a:spLocks/>
              </p:cNvSpPr>
              <p:nvPr/>
            </p:nvSpPr>
            <p:spPr bwMode="auto">
              <a:xfrm>
                <a:off x="934" y="3637"/>
                <a:ext cx="39" cy="29"/>
              </a:xfrm>
              <a:custGeom>
                <a:avLst/>
                <a:gdLst/>
                <a:ahLst/>
                <a:cxnLst>
                  <a:cxn ang="0">
                    <a:pos x="8" y="2"/>
                  </a:cxn>
                  <a:cxn ang="0">
                    <a:pos x="8" y="1"/>
                  </a:cxn>
                  <a:cxn ang="0">
                    <a:pos x="8" y="1"/>
                  </a:cxn>
                  <a:cxn ang="0">
                    <a:pos x="8" y="0"/>
                  </a:cxn>
                  <a:cxn ang="0">
                    <a:pos x="8" y="0"/>
                  </a:cxn>
                  <a:cxn ang="0">
                    <a:pos x="8" y="0"/>
                  </a:cxn>
                  <a:cxn ang="0">
                    <a:pos x="8" y="0"/>
                  </a:cxn>
                  <a:cxn ang="0">
                    <a:pos x="8" y="0"/>
                  </a:cxn>
                  <a:cxn ang="0">
                    <a:pos x="8" y="0"/>
                  </a:cxn>
                  <a:cxn ang="0">
                    <a:pos x="8" y="0"/>
                  </a:cxn>
                  <a:cxn ang="0">
                    <a:pos x="7" y="0"/>
                  </a:cxn>
                  <a:cxn ang="0">
                    <a:pos x="7" y="0"/>
                  </a:cxn>
                  <a:cxn ang="0">
                    <a:pos x="6" y="0"/>
                  </a:cxn>
                  <a:cxn ang="0">
                    <a:pos x="5" y="1"/>
                  </a:cxn>
                  <a:cxn ang="0">
                    <a:pos x="5" y="2"/>
                  </a:cxn>
                  <a:cxn ang="0">
                    <a:pos x="5" y="2"/>
                  </a:cxn>
                  <a:cxn ang="0">
                    <a:pos x="4" y="2"/>
                  </a:cxn>
                  <a:cxn ang="0">
                    <a:pos x="4" y="2"/>
                  </a:cxn>
                  <a:cxn ang="0">
                    <a:pos x="4" y="2"/>
                  </a:cxn>
                  <a:cxn ang="0">
                    <a:pos x="4" y="3"/>
                  </a:cxn>
                  <a:cxn ang="0">
                    <a:pos x="4" y="3"/>
                  </a:cxn>
                  <a:cxn ang="0">
                    <a:pos x="4" y="3"/>
                  </a:cxn>
                  <a:cxn ang="0">
                    <a:pos x="4" y="3"/>
                  </a:cxn>
                  <a:cxn ang="0">
                    <a:pos x="2" y="4"/>
                  </a:cxn>
                  <a:cxn ang="0">
                    <a:pos x="2" y="4"/>
                  </a:cxn>
                  <a:cxn ang="0">
                    <a:pos x="2" y="4"/>
                  </a:cxn>
                  <a:cxn ang="0">
                    <a:pos x="2" y="4"/>
                  </a:cxn>
                  <a:cxn ang="0">
                    <a:pos x="1" y="4"/>
                  </a:cxn>
                  <a:cxn ang="0">
                    <a:pos x="1" y="5"/>
                  </a:cxn>
                  <a:cxn ang="0">
                    <a:pos x="1" y="5"/>
                  </a:cxn>
                  <a:cxn ang="0">
                    <a:pos x="0" y="5"/>
                  </a:cxn>
                  <a:cxn ang="0">
                    <a:pos x="0" y="5"/>
                  </a:cxn>
                  <a:cxn ang="0">
                    <a:pos x="0" y="5"/>
                  </a:cxn>
                  <a:cxn ang="0">
                    <a:pos x="1" y="6"/>
                  </a:cxn>
                  <a:cxn ang="0">
                    <a:pos x="1" y="6"/>
                  </a:cxn>
                  <a:cxn ang="0">
                    <a:pos x="1" y="6"/>
                  </a:cxn>
                  <a:cxn ang="0">
                    <a:pos x="1" y="6"/>
                  </a:cxn>
                  <a:cxn ang="0">
                    <a:pos x="2" y="5"/>
                  </a:cxn>
                  <a:cxn ang="0">
                    <a:pos x="2" y="5"/>
                  </a:cxn>
                  <a:cxn ang="0">
                    <a:pos x="3" y="5"/>
                  </a:cxn>
                  <a:cxn ang="0">
                    <a:pos x="3" y="4"/>
                  </a:cxn>
                  <a:cxn ang="0">
                    <a:pos x="3" y="4"/>
                  </a:cxn>
                  <a:cxn ang="0">
                    <a:pos x="5" y="4"/>
                  </a:cxn>
                  <a:cxn ang="0">
                    <a:pos x="5" y="3"/>
                  </a:cxn>
                  <a:cxn ang="0">
                    <a:pos x="6" y="3"/>
                  </a:cxn>
                  <a:cxn ang="0">
                    <a:pos x="7" y="3"/>
                  </a:cxn>
                  <a:cxn ang="0">
                    <a:pos x="7" y="2"/>
                  </a:cxn>
                  <a:cxn ang="0">
                    <a:pos x="7" y="2"/>
                  </a:cxn>
                  <a:cxn ang="0">
                    <a:pos x="8" y="2"/>
                  </a:cxn>
                  <a:cxn ang="0">
                    <a:pos x="8" y="2"/>
                  </a:cxn>
                  <a:cxn ang="0">
                    <a:pos x="8" y="2"/>
                  </a:cxn>
                </a:cxnLst>
                <a:rect l="0" t="0" r="r" b="b"/>
                <a:pathLst>
                  <a:path w="8" h="6">
                    <a:moveTo>
                      <a:pt x="8" y="2"/>
                    </a:moveTo>
                    <a:lnTo>
                      <a:pt x="8" y="1"/>
                    </a:lnTo>
                    <a:lnTo>
                      <a:pt x="8" y="1"/>
                    </a:lnTo>
                    <a:lnTo>
                      <a:pt x="8" y="0"/>
                    </a:lnTo>
                    <a:lnTo>
                      <a:pt x="8" y="0"/>
                    </a:lnTo>
                    <a:lnTo>
                      <a:pt x="8" y="0"/>
                    </a:lnTo>
                    <a:lnTo>
                      <a:pt x="8" y="0"/>
                    </a:lnTo>
                    <a:lnTo>
                      <a:pt x="8" y="0"/>
                    </a:lnTo>
                    <a:lnTo>
                      <a:pt x="8" y="0"/>
                    </a:lnTo>
                    <a:lnTo>
                      <a:pt x="8" y="0"/>
                    </a:lnTo>
                    <a:lnTo>
                      <a:pt x="7" y="0"/>
                    </a:lnTo>
                    <a:lnTo>
                      <a:pt x="7" y="0"/>
                    </a:lnTo>
                    <a:lnTo>
                      <a:pt x="6" y="0"/>
                    </a:lnTo>
                    <a:lnTo>
                      <a:pt x="5" y="1"/>
                    </a:lnTo>
                    <a:lnTo>
                      <a:pt x="5" y="2"/>
                    </a:lnTo>
                    <a:lnTo>
                      <a:pt x="5" y="2"/>
                    </a:lnTo>
                    <a:lnTo>
                      <a:pt x="4" y="2"/>
                    </a:lnTo>
                    <a:lnTo>
                      <a:pt x="4" y="2"/>
                    </a:lnTo>
                    <a:lnTo>
                      <a:pt x="4" y="2"/>
                    </a:lnTo>
                    <a:lnTo>
                      <a:pt x="4" y="3"/>
                    </a:lnTo>
                    <a:lnTo>
                      <a:pt x="4" y="3"/>
                    </a:lnTo>
                    <a:lnTo>
                      <a:pt x="4" y="3"/>
                    </a:lnTo>
                    <a:lnTo>
                      <a:pt x="4" y="3"/>
                    </a:lnTo>
                    <a:lnTo>
                      <a:pt x="2" y="4"/>
                    </a:lnTo>
                    <a:lnTo>
                      <a:pt x="2" y="4"/>
                    </a:lnTo>
                    <a:lnTo>
                      <a:pt x="2" y="4"/>
                    </a:lnTo>
                    <a:lnTo>
                      <a:pt x="2" y="4"/>
                    </a:lnTo>
                    <a:lnTo>
                      <a:pt x="1" y="4"/>
                    </a:lnTo>
                    <a:lnTo>
                      <a:pt x="1" y="5"/>
                    </a:lnTo>
                    <a:lnTo>
                      <a:pt x="1" y="5"/>
                    </a:lnTo>
                    <a:lnTo>
                      <a:pt x="0" y="5"/>
                    </a:lnTo>
                    <a:lnTo>
                      <a:pt x="0" y="5"/>
                    </a:lnTo>
                    <a:lnTo>
                      <a:pt x="0" y="5"/>
                    </a:lnTo>
                    <a:lnTo>
                      <a:pt x="1" y="6"/>
                    </a:lnTo>
                    <a:lnTo>
                      <a:pt x="1" y="6"/>
                    </a:lnTo>
                    <a:lnTo>
                      <a:pt x="1" y="6"/>
                    </a:lnTo>
                    <a:lnTo>
                      <a:pt x="1" y="6"/>
                    </a:lnTo>
                    <a:lnTo>
                      <a:pt x="2" y="5"/>
                    </a:lnTo>
                    <a:lnTo>
                      <a:pt x="2" y="5"/>
                    </a:lnTo>
                    <a:lnTo>
                      <a:pt x="3" y="5"/>
                    </a:lnTo>
                    <a:lnTo>
                      <a:pt x="3" y="4"/>
                    </a:lnTo>
                    <a:lnTo>
                      <a:pt x="3" y="4"/>
                    </a:lnTo>
                    <a:lnTo>
                      <a:pt x="5" y="4"/>
                    </a:lnTo>
                    <a:lnTo>
                      <a:pt x="5" y="3"/>
                    </a:lnTo>
                    <a:lnTo>
                      <a:pt x="6" y="3"/>
                    </a:lnTo>
                    <a:lnTo>
                      <a:pt x="7" y="3"/>
                    </a:lnTo>
                    <a:lnTo>
                      <a:pt x="7" y="2"/>
                    </a:lnTo>
                    <a:lnTo>
                      <a:pt x="7" y="2"/>
                    </a:lnTo>
                    <a:lnTo>
                      <a:pt x="8" y="2"/>
                    </a:lnTo>
                    <a:lnTo>
                      <a:pt x="8" y="2"/>
                    </a:lnTo>
                    <a:lnTo>
                      <a:pt x="8" y="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3" name="Freeform 189"/>
              <p:cNvSpPr>
                <a:spLocks/>
              </p:cNvSpPr>
              <p:nvPr/>
            </p:nvSpPr>
            <p:spPr bwMode="auto">
              <a:xfrm>
                <a:off x="909" y="3676"/>
                <a:ext cx="5" cy="5"/>
              </a:xfrm>
              <a:custGeom>
                <a:avLst/>
                <a:gdLst/>
                <a:ahLst/>
                <a:cxnLst>
                  <a:cxn ang="0">
                    <a:pos x="1" y="0"/>
                  </a:cxn>
                  <a:cxn ang="0">
                    <a:pos x="0" y="0"/>
                  </a:cxn>
                  <a:cxn ang="0">
                    <a:pos x="0" y="1"/>
                  </a:cxn>
                  <a:cxn ang="0">
                    <a:pos x="1" y="0"/>
                  </a:cxn>
                </a:cxnLst>
                <a:rect l="0" t="0" r="r" b="b"/>
                <a:pathLst>
                  <a:path w="1" h="1">
                    <a:moveTo>
                      <a:pt x="1" y="0"/>
                    </a:moveTo>
                    <a:cubicBezTo>
                      <a:pt x="1" y="0"/>
                      <a:pt x="0" y="0"/>
                      <a:pt x="0" y="0"/>
                    </a:cubicBezTo>
                    <a:cubicBezTo>
                      <a:pt x="0" y="0"/>
                      <a:pt x="0" y="1"/>
                      <a:pt x="0" y="1"/>
                    </a:cubicBezTo>
                    <a:cubicBezTo>
                      <a:pt x="1" y="1"/>
                      <a:pt x="1" y="1"/>
                      <a:pt x="1" y="0"/>
                    </a:cubicBez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4" name="Freeform 190"/>
              <p:cNvSpPr>
                <a:spLocks/>
              </p:cNvSpPr>
              <p:nvPr/>
            </p:nvSpPr>
            <p:spPr bwMode="auto">
              <a:xfrm>
                <a:off x="909" y="3676"/>
                <a:ext cx="5" cy="5"/>
              </a:xfrm>
              <a:custGeom>
                <a:avLst/>
                <a:gdLst/>
                <a:ahLst/>
                <a:cxnLst>
                  <a:cxn ang="0">
                    <a:pos x="1" y="0"/>
                  </a:cxn>
                  <a:cxn ang="0">
                    <a:pos x="1" y="0"/>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1" y="1"/>
                  </a:cxn>
                  <a:cxn ang="0">
                    <a:pos x="1" y="0"/>
                  </a:cxn>
                  <a:cxn ang="0">
                    <a:pos x="1" y="0"/>
                  </a:cxn>
                  <a:cxn ang="0">
                    <a:pos x="1" y="0"/>
                  </a:cxn>
                  <a:cxn ang="0">
                    <a:pos x="1" y="0"/>
                  </a:cxn>
                  <a:cxn ang="0">
                    <a:pos x="1" y="0"/>
                  </a:cxn>
                </a:cxnLst>
                <a:rect l="0" t="0" r="r" b="b"/>
                <a:pathLst>
                  <a:path w="1" h="1">
                    <a:moveTo>
                      <a:pt x="1" y="0"/>
                    </a:moveTo>
                    <a:lnTo>
                      <a:pt x="1" y="0"/>
                    </a:lnTo>
                    <a:lnTo>
                      <a:pt x="1" y="0"/>
                    </a:lnTo>
                    <a:lnTo>
                      <a:pt x="1" y="0"/>
                    </a:lnTo>
                    <a:lnTo>
                      <a:pt x="0" y="0"/>
                    </a:lnTo>
                    <a:lnTo>
                      <a:pt x="0" y="0"/>
                    </a:lnTo>
                    <a:lnTo>
                      <a:pt x="0" y="0"/>
                    </a:lnTo>
                    <a:lnTo>
                      <a:pt x="0" y="0"/>
                    </a:lnTo>
                    <a:lnTo>
                      <a:pt x="0" y="1"/>
                    </a:lnTo>
                    <a:lnTo>
                      <a:pt x="0" y="1"/>
                    </a:lnTo>
                    <a:lnTo>
                      <a:pt x="0" y="1"/>
                    </a:lnTo>
                    <a:lnTo>
                      <a:pt x="0" y="1"/>
                    </a:lnTo>
                    <a:lnTo>
                      <a:pt x="0" y="1"/>
                    </a:lnTo>
                    <a:lnTo>
                      <a:pt x="1" y="1"/>
                    </a:lnTo>
                    <a:lnTo>
                      <a:pt x="1" y="0"/>
                    </a:lnTo>
                    <a:lnTo>
                      <a:pt x="1" y="0"/>
                    </a:lnTo>
                    <a:lnTo>
                      <a:pt x="1" y="0"/>
                    </a:lnTo>
                    <a:lnTo>
                      <a:pt x="1" y="0"/>
                    </a:lnTo>
                    <a:lnTo>
                      <a:pt x="1"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5" name="Freeform 191"/>
              <p:cNvSpPr>
                <a:spLocks/>
              </p:cNvSpPr>
              <p:nvPr/>
            </p:nvSpPr>
            <p:spPr bwMode="auto">
              <a:xfrm>
                <a:off x="870" y="3682"/>
                <a:ext cx="14" cy="14"/>
              </a:xfrm>
              <a:custGeom>
                <a:avLst/>
                <a:gdLst/>
                <a:ahLst/>
                <a:cxnLst>
                  <a:cxn ang="0">
                    <a:pos x="2" y="1"/>
                  </a:cxn>
                  <a:cxn ang="0">
                    <a:pos x="3" y="1"/>
                  </a:cxn>
                  <a:cxn ang="0">
                    <a:pos x="2" y="1"/>
                  </a:cxn>
                  <a:cxn ang="0">
                    <a:pos x="3" y="2"/>
                  </a:cxn>
                  <a:cxn ang="0">
                    <a:pos x="2" y="2"/>
                  </a:cxn>
                  <a:cxn ang="0">
                    <a:pos x="1" y="3"/>
                  </a:cxn>
                  <a:cxn ang="0">
                    <a:pos x="0" y="3"/>
                  </a:cxn>
                  <a:cxn ang="0">
                    <a:pos x="1" y="1"/>
                  </a:cxn>
                  <a:cxn ang="0">
                    <a:pos x="2" y="1"/>
                  </a:cxn>
                </a:cxnLst>
                <a:rect l="0" t="0" r="r" b="b"/>
                <a:pathLst>
                  <a:path w="3" h="3">
                    <a:moveTo>
                      <a:pt x="2" y="1"/>
                    </a:moveTo>
                    <a:cubicBezTo>
                      <a:pt x="2" y="0"/>
                      <a:pt x="3" y="0"/>
                      <a:pt x="3" y="1"/>
                    </a:cubicBezTo>
                    <a:cubicBezTo>
                      <a:pt x="3" y="1"/>
                      <a:pt x="3" y="1"/>
                      <a:pt x="2" y="1"/>
                    </a:cubicBezTo>
                    <a:cubicBezTo>
                      <a:pt x="2" y="2"/>
                      <a:pt x="3" y="2"/>
                      <a:pt x="3" y="2"/>
                    </a:cubicBezTo>
                    <a:cubicBezTo>
                      <a:pt x="3" y="2"/>
                      <a:pt x="2" y="2"/>
                      <a:pt x="2" y="2"/>
                    </a:cubicBezTo>
                    <a:cubicBezTo>
                      <a:pt x="2" y="2"/>
                      <a:pt x="2" y="2"/>
                      <a:pt x="1" y="3"/>
                    </a:cubicBezTo>
                    <a:cubicBezTo>
                      <a:pt x="1" y="3"/>
                      <a:pt x="0" y="3"/>
                      <a:pt x="0" y="3"/>
                    </a:cubicBezTo>
                    <a:cubicBezTo>
                      <a:pt x="0" y="2"/>
                      <a:pt x="1" y="2"/>
                      <a:pt x="1" y="1"/>
                    </a:cubicBezTo>
                    <a:cubicBezTo>
                      <a:pt x="2" y="1"/>
                      <a:pt x="2" y="1"/>
                      <a:pt x="2" y="1"/>
                    </a:cubicBez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6" name="Freeform 192"/>
              <p:cNvSpPr>
                <a:spLocks/>
              </p:cNvSpPr>
              <p:nvPr/>
            </p:nvSpPr>
            <p:spPr bwMode="auto">
              <a:xfrm>
                <a:off x="875" y="3684"/>
                <a:ext cx="14" cy="9"/>
              </a:xfrm>
              <a:custGeom>
                <a:avLst/>
                <a:gdLst/>
                <a:ahLst/>
                <a:cxnLst>
                  <a:cxn ang="0">
                    <a:pos x="2" y="0"/>
                  </a:cxn>
                  <a:cxn ang="0">
                    <a:pos x="2" y="0"/>
                  </a:cxn>
                  <a:cxn ang="0">
                    <a:pos x="2" y="0"/>
                  </a:cxn>
                  <a:cxn ang="0">
                    <a:pos x="2" y="0"/>
                  </a:cxn>
                  <a:cxn ang="0">
                    <a:pos x="3" y="0"/>
                  </a:cxn>
                  <a:cxn ang="0">
                    <a:pos x="3" y="0"/>
                  </a:cxn>
                  <a:cxn ang="0">
                    <a:pos x="3" y="0"/>
                  </a:cxn>
                  <a:cxn ang="0">
                    <a:pos x="3" y="0"/>
                  </a:cxn>
                  <a:cxn ang="0">
                    <a:pos x="3" y="0"/>
                  </a:cxn>
                  <a:cxn ang="0">
                    <a:pos x="3" y="0"/>
                  </a:cxn>
                  <a:cxn ang="0">
                    <a:pos x="3" y="0"/>
                  </a:cxn>
                  <a:cxn ang="0">
                    <a:pos x="2" y="0"/>
                  </a:cxn>
                  <a:cxn ang="0">
                    <a:pos x="2" y="1"/>
                  </a:cxn>
                  <a:cxn ang="0">
                    <a:pos x="3" y="1"/>
                  </a:cxn>
                  <a:cxn ang="0">
                    <a:pos x="3" y="1"/>
                  </a:cxn>
                  <a:cxn ang="0">
                    <a:pos x="3" y="1"/>
                  </a:cxn>
                  <a:cxn ang="0">
                    <a:pos x="2" y="1"/>
                  </a:cxn>
                  <a:cxn ang="0">
                    <a:pos x="2" y="1"/>
                  </a:cxn>
                  <a:cxn ang="0">
                    <a:pos x="2" y="1"/>
                  </a:cxn>
                  <a:cxn ang="0">
                    <a:pos x="2" y="1"/>
                  </a:cxn>
                  <a:cxn ang="0">
                    <a:pos x="2" y="1"/>
                  </a:cxn>
                  <a:cxn ang="0">
                    <a:pos x="1" y="2"/>
                  </a:cxn>
                  <a:cxn ang="0">
                    <a:pos x="1" y="2"/>
                  </a:cxn>
                  <a:cxn ang="0">
                    <a:pos x="1" y="2"/>
                  </a:cxn>
                  <a:cxn ang="0">
                    <a:pos x="0" y="2"/>
                  </a:cxn>
                  <a:cxn ang="0">
                    <a:pos x="0" y="2"/>
                  </a:cxn>
                  <a:cxn ang="0">
                    <a:pos x="0" y="1"/>
                  </a:cxn>
                  <a:cxn ang="0">
                    <a:pos x="1" y="1"/>
                  </a:cxn>
                  <a:cxn ang="0">
                    <a:pos x="1" y="1"/>
                  </a:cxn>
                  <a:cxn ang="0">
                    <a:pos x="1" y="1"/>
                  </a:cxn>
                  <a:cxn ang="0">
                    <a:pos x="1" y="0"/>
                  </a:cxn>
                  <a:cxn ang="0">
                    <a:pos x="2" y="0"/>
                  </a:cxn>
                  <a:cxn ang="0">
                    <a:pos x="2" y="0"/>
                  </a:cxn>
                  <a:cxn ang="0">
                    <a:pos x="2" y="0"/>
                  </a:cxn>
                  <a:cxn ang="0">
                    <a:pos x="2" y="0"/>
                  </a:cxn>
                  <a:cxn ang="0">
                    <a:pos x="2" y="0"/>
                  </a:cxn>
                  <a:cxn ang="0">
                    <a:pos x="2" y="0"/>
                  </a:cxn>
                  <a:cxn ang="0">
                    <a:pos x="2" y="0"/>
                  </a:cxn>
                </a:cxnLst>
                <a:rect l="0" t="0" r="r" b="b"/>
                <a:pathLst>
                  <a:path w="3" h="2">
                    <a:moveTo>
                      <a:pt x="2" y="0"/>
                    </a:moveTo>
                    <a:lnTo>
                      <a:pt x="2" y="0"/>
                    </a:lnTo>
                    <a:lnTo>
                      <a:pt x="2" y="0"/>
                    </a:lnTo>
                    <a:lnTo>
                      <a:pt x="2" y="0"/>
                    </a:lnTo>
                    <a:lnTo>
                      <a:pt x="3" y="0"/>
                    </a:lnTo>
                    <a:lnTo>
                      <a:pt x="3" y="0"/>
                    </a:lnTo>
                    <a:lnTo>
                      <a:pt x="3" y="0"/>
                    </a:lnTo>
                    <a:lnTo>
                      <a:pt x="3" y="0"/>
                    </a:lnTo>
                    <a:lnTo>
                      <a:pt x="3" y="0"/>
                    </a:lnTo>
                    <a:lnTo>
                      <a:pt x="3" y="0"/>
                    </a:lnTo>
                    <a:lnTo>
                      <a:pt x="3" y="0"/>
                    </a:lnTo>
                    <a:lnTo>
                      <a:pt x="2" y="0"/>
                    </a:lnTo>
                    <a:lnTo>
                      <a:pt x="2" y="1"/>
                    </a:lnTo>
                    <a:lnTo>
                      <a:pt x="3" y="1"/>
                    </a:lnTo>
                    <a:lnTo>
                      <a:pt x="3" y="1"/>
                    </a:lnTo>
                    <a:lnTo>
                      <a:pt x="3" y="1"/>
                    </a:lnTo>
                    <a:lnTo>
                      <a:pt x="2" y="1"/>
                    </a:lnTo>
                    <a:lnTo>
                      <a:pt x="2" y="1"/>
                    </a:lnTo>
                    <a:lnTo>
                      <a:pt x="2" y="1"/>
                    </a:lnTo>
                    <a:lnTo>
                      <a:pt x="2" y="1"/>
                    </a:lnTo>
                    <a:lnTo>
                      <a:pt x="2" y="1"/>
                    </a:lnTo>
                    <a:lnTo>
                      <a:pt x="1" y="2"/>
                    </a:lnTo>
                    <a:lnTo>
                      <a:pt x="1" y="2"/>
                    </a:lnTo>
                    <a:lnTo>
                      <a:pt x="1" y="2"/>
                    </a:lnTo>
                    <a:lnTo>
                      <a:pt x="0" y="2"/>
                    </a:lnTo>
                    <a:lnTo>
                      <a:pt x="0" y="2"/>
                    </a:lnTo>
                    <a:lnTo>
                      <a:pt x="0" y="1"/>
                    </a:lnTo>
                    <a:lnTo>
                      <a:pt x="1" y="1"/>
                    </a:lnTo>
                    <a:lnTo>
                      <a:pt x="1" y="1"/>
                    </a:lnTo>
                    <a:lnTo>
                      <a:pt x="1" y="1"/>
                    </a:lnTo>
                    <a:lnTo>
                      <a:pt x="1" y="0"/>
                    </a:lnTo>
                    <a:lnTo>
                      <a:pt x="2" y="0"/>
                    </a:lnTo>
                    <a:lnTo>
                      <a:pt x="2" y="0"/>
                    </a:lnTo>
                    <a:lnTo>
                      <a:pt x="2" y="0"/>
                    </a:lnTo>
                    <a:lnTo>
                      <a:pt x="2" y="0"/>
                    </a:lnTo>
                    <a:lnTo>
                      <a:pt x="2" y="0"/>
                    </a:lnTo>
                    <a:lnTo>
                      <a:pt x="2" y="0"/>
                    </a:lnTo>
                    <a:lnTo>
                      <a:pt x="2"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7" name="Freeform 193"/>
              <p:cNvSpPr>
                <a:spLocks/>
              </p:cNvSpPr>
              <p:nvPr/>
            </p:nvSpPr>
            <p:spPr bwMode="auto">
              <a:xfrm>
                <a:off x="833" y="3690"/>
                <a:ext cx="19" cy="10"/>
              </a:xfrm>
              <a:custGeom>
                <a:avLst/>
                <a:gdLst/>
                <a:ahLst/>
                <a:cxnLst>
                  <a:cxn ang="0">
                    <a:pos x="3" y="1"/>
                  </a:cxn>
                  <a:cxn ang="0">
                    <a:pos x="3" y="0"/>
                  </a:cxn>
                  <a:cxn ang="0">
                    <a:pos x="4" y="0"/>
                  </a:cxn>
                  <a:cxn ang="0">
                    <a:pos x="4" y="1"/>
                  </a:cxn>
                  <a:cxn ang="0">
                    <a:pos x="1" y="2"/>
                  </a:cxn>
                  <a:cxn ang="0">
                    <a:pos x="3" y="1"/>
                  </a:cxn>
                </a:cxnLst>
                <a:rect l="0" t="0" r="r" b="b"/>
                <a:pathLst>
                  <a:path w="4" h="2">
                    <a:moveTo>
                      <a:pt x="3" y="1"/>
                    </a:moveTo>
                    <a:cubicBezTo>
                      <a:pt x="3" y="1"/>
                      <a:pt x="3" y="0"/>
                      <a:pt x="3" y="0"/>
                    </a:cubicBezTo>
                    <a:cubicBezTo>
                      <a:pt x="4" y="0"/>
                      <a:pt x="4" y="0"/>
                      <a:pt x="4" y="0"/>
                    </a:cubicBezTo>
                    <a:cubicBezTo>
                      <a:pt x="4" y="1"/>
                      <a:pt x="4" y="1"/>
                      <a:pt x="4" y="1"/>
                    </a:cubicBezTo>
                    <a:cubicBezTo>
                      <a:pt x="3" y="2"/>
                      <a:pt x="2" y="2"/>
                      <a:pt x="1" y="2"/>
                    </a:cubicBezTo>
                    <a:cubicBezTo>
                      <a:pt x="0" y="1"/>
                      <a:pt x="3" y="2"/>
                      <a:pt x="3" y="1"/>
                    </a:cubicBez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8" name="Freeform 194"/>
              <p:cNvSpPr>
                <a:spLocks/>
              </p:cNvSpPr>
              <p:nvPr/>
            </p:nvSpPr>
            <p:spPr bwMode="auto">
              <a:xfrm>
                <a:off x="838" y="3690"/>
                <a:ext cx="14" cy="10"/>
              </a:xfrm>
              <a:custGeom>
                <a:avLst/>
                <a:gdLst/>
                <a:ahLst/>
                <a:cxnLst>
                  <a:cxn ang="0">
                    <a:pos x="2" y="1"/>
                  </a:cxn>
                  <a:cxn ang="0">
                    <a:pos x="2" y="1"/>
                  </a:cxn>
                  <a:cxn ang="0">
                    <a:pos x="2" y="0"/>
                  </a:cxn>
                  <a:cxn ang="0">
                    <a:pos x="2" y="0"/>
                  </a:cxn>
                  <a:cxn ang="0">
                    <a:pos x="2" y="0"/>
                  </a:cxn>
                  <a:cxn ang="0">
                    <a:pos x="2" y="0"/>
                  </a:cxn>
                  <a:cxn ang="0">
                    <a:pos x="2" y="0"/>
                  </a:cxn>
                  <a:cxn ang="0">
                    <a:pos x="3" y="0"/>
                  </a:cxn>
                  <a:cxn ang="0">
                    <a:pos x="3" y="0"/>
                  </a:cxn>
                  <a:cxn ang="0">
                    <a:pos x="3" y="0"/>
                  </a:cxn>
                  <a:cxn ang="0">
                    <a:pos x="3" y="1"/>
                  </a:cxn>
                  <a:cxn ang="0">
                    <a:pos x="3" y="1"/>
                  </a:cxn>
                  <a:cxn ang="0">
                    <a:pos x="3" y="1"/>
                  </a:cxn>
                  <a:cxn ang="0">
                    <a:pos x="3" y="1"/>
                  </a:cxn>
                  <a:cxn ang="0">
                    <a:pos x="2" y="2"/>
                  </a:cxn>
                  <a:cxn ang="0">
                    <a:pos x="1" y="2"/>
                  </a:cxn>
                  <a:cxn ang="0">
                    <a:pos x="0" y="2"/>
                  </a:cxn>
                  <a:cxn ang="0">
                    <a:pos x="0" y="2"/>
                  </a:cxn>
                  <a:cxn ang="0">
                    <a:pos x="0" y="2"/>
                  </a:cxn>
                  <a:cxn ang="0">
                    <a:pos x="0" y="2"/>
                  </a:cxn>
                  <a:cxn ang="0">
                    <a:pos x="0" y="2"/>
                  </a:cxn>
                  <a:cxn ang="0">
                    <a:pos x="0" y="2"/>
                  </a:cxn>
                  <a:cxn ang="0">
                    <a:pos x="1" y="2"/>
                  </a:cxn>
                  <a:cxn ang="0">
                    <a:pos x="2" y="1"/>
                  </a:cxn>
                  <a:cxn ang="0">
                    <a:pos x="2" y="1"/>
                  </a:cxn>
                  <a:cxn ang="0">
                    <a:pos x="2" y="1"/>
                  </a:cxn>
                  <a:cxn ang="0">
                    <a:pos x="2" y="1"/>
                  </a:cxn>
                  <a:cxn ang="0">
                    <a:pos x="2" y="1"/>
                  </a:cxn>
                </a:cxnLst>
                <a:rect l="0" t="0" r="r" b="b"/>
                <a:pathLst>
                  <a:path w="3" h="2">
                    <a:moveTo>
                      <a:pt x="2" y="1"/>
                    </a:moveTo>
                    <a:lnTo>
                      <a:pt x="2" y="1"/>
                    </a:lnTo>
                    <a:lnTo>
                      <a:pt x="2" y="0"/>
                    </a:lnTo>
                    <a:lnTo>
                      <a:pt x="2" y="0"/>
                    </a:lnTo>
                    <a:lnTo>
                      <a:pt x="2" y="0"/>
                    </a:lnTo>
                    <a:lnTo>
                      <a:pt x="2" y="0"/>
                    </a:lnTo>
                    <a:lnTo>
                      <a:pt x="2" y="0"/>
                    </a:lnTo>
                    <a:lnTo>
                      <a:pt x="3" y="0"/>
                    </a:lnTo>
                    <a:lnTo>
                      <a:pt x="3" y="0"/>
                    </a:lnTo>
                    <a:lnTo>
                      <a:pt x="3" y="0"/>
                    </a:lnTo>
                    <a:lnTo>
                      <a:pt x="3" y="1"/>
                    </a:lnTo>
                    <a:lnTo>
                      <a:pt x="3" y="1"/>
                    </a:lnTo>
                    <a:lnTo>
                      <a:pt x="3" y="1"/>
                    </a:lnTo>
                    <a:lnTo>
                      <a:pt x="3" y="1"/>
                    </a:lnTo>
                    <a:lnTo>
                      <a:pt x="2" y="2"/>
                    </a:lnTo>
                    <a:lnTo>
                      <a:pt x="1" y="2"/>
                    </a:lnTo>
                    <a:lnTo>
                      <a:pt x="0" y="2"/>
                    </a:lnTo>
                    <a:lnTo>
                      <a:pt x="0" y="2"/>
                    </a:lnTo>
                    <a:lnTo>
                      <a:pt x="0" y="2"/>
                    </a:lnTo>
                    <a:lnTo>
                      <a:pt x="0" y="2"/>
                    </a:lnTo>
                    <a:lnTo>
                      <a:pt x="0" y="2"/>
                    </a:lnTo>
                    <a:lnTo>
                      <a:pt x="0" y="2"/>
                    </a:lnTo>
                    <a:lnTo>
                      <a:pt x="1" y="2"/>
                    </a:lnTo>
                    <a:lnTo>
                      <a:pt x="2" y="1"/>
                    </a:lnTo>
                    <a:lnTo>
                      <a:pt x="2" y="1"/>
                    </a:lnTo>
                    <a:lnTo>
                      <a:pt x="2" y="1"/>
                    </a:lnTo>
                    <a:lnTo>
                      <a:pt x="2" y="1"/>
                    </a:lnTo>
                    <a:lnTo>
                      <a:pt x="2" y="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39" name="Freeform 195"/>
              <p:cNvSpPr>
                <a:spLocks/>
              </p:cNvSpPr>
              <p:nvPr/>
            </p:nvSpPr>
            <p:spPr bwMode="auto">
              <a:xfrm>
                <a:off x="814" y="3691"/>
                <a:ext cx="10" cy="15"/>
              </a:xfrm>
              <a:custGeom>
                <a:avLst/>
                <a:gdLst/>
                <a:ahLst/>
                <a:cxnLst>
                  <a:cxn ang="0">
                    <a:pos x="1" y="1"/>
                  </a:cxn>
                  <a:cxn ang="0">
                    <a:pos x="0" y="0"/>
                  </a:cxn>
                  <a:cxn ang="0">
                    <a:pos x="0" y="0"/>
                  </a:cxn>
                  <a:cxn ang="0">
                    <a:pos x="1" y="2"/>
                  </a:cxn>
                  <a:cxn ang="0">
                    <a:pos x="0" y="2"/>
                  </a:cxn>
                  <a:cxn ang="0">
                    <a:pos x="0" y="2"/>
                  </a:cxn>
                  <a:cxn ang="0">
                    <a:pos x="0" y="3"/>
                  </a:cxn>
                  <a:cxn ang="0">
                    <a:pos x="1" y="3"/>
                  </a:cxn>
                  <a:cxn ang="0">
                    <a:pos x="1" y="3"/>
                  </a:cxn>
                  <a:cxn ang="0">
                    <a:pos x="2" y="3"/>
                  </a:cxn>
                  <a:cxn ang="0">
                    <a:pos x="2" y="1"/>
                  </a:cxn>
                  <a:cxn ang="0">
                    <a:pos x="2" y="0"/>
                  </a:cxn>
                  <a:cxn ang="0">
                    <a:pos x="1" y="0"/>
                  </a:cxn>
                  <a:cxn ang="0">
                    <a:pos x="1" y="1"/>
                  </a:cxn>
                </a:cxnLst>
                <a:rect l="0" t="0" r="r" b="b"/>
                <a:pathLst>
                  <a:path w="2" h="3">
                    <a:moveTo>
                      <a:pt x="1" y="1"/>
                    </a:moveTo>
                    <a:cubicBezTo>
                      <a:pt x="2" y="0"/>
                      <a:pt x="1" y="0"/>
                      <a:pt x="0" y="0"/>
                    </a:cubicBezTo>
                    <a:cubicBezTo>
                      <a:pt x="0" y="0"/>
                      <a:pt x="0" y="0"/>
                      <a:pt x="0" y="0"/>
                    </a:cubicBezTo>
                    <a:cubicBezTo>
                      <a:pt x="1" y="1"/>
                      <a:pt x="1" y="1"/>
                      <a:pt x="1" y="2"/>
                    </a:cubicBezTo>
                    <a:cubicBezTo>
                      <a:pt x="1" y="2"/>
                      <a:pt x="0" y="2"/>
                      <a:pt x="0" y="2"/>
                    </a:cubicBezTo>
                    <a:cubicBezTo>
                      <a:pt x="0" y="2"/>
                      <a:pt x="0" y="2"/>
                      <a:pt x="0" y="2"/>
                    </a:cubicBezTo>
                    <a:cubicBezTo>
                      <a:pt x="0" y="2"/>
                      <a:pt x="0" y="3"/>
                      <a:pt x="0" y="3"/>
                    </a:cubicBezTo>
                    <a:cubicBezTo>
                      <a:pt x="1" y="3"/>
                      <a:pt x="1" y="3"/>
                      <a:pt x="1" y="3"/>
                    </a:cubicBezTo>
                    <a:cubicBezTo>
                      <a:pt x="1" y="3"/>
                      <a:pt x="1" y="3"/>
                      <a:pt x="1" y="3"/>
                    </a:cubicBezTo>
                    <a:cubicBezTo>
                      <a:pt x="1" y="3"/>
                      <a:pt x="2" y="3"/>
                      <a:pt x="2" y="3"/>
                    </a:cubicBezTo>
                    <a:cubicBezTo>
                      <a:pt x="2" y="2"/>
                      <a:pt x="2" y="2"/>
                      <a:pt x="2" y="1"/>
                    </a:cubicBezTo>
                    <a:cubicBezTo>
                      <a:pt x="2" y="1"/>
                      <a:pt x="2" y="1"/>
                      <a:pt x="2" y="0"/>
                    </a:cubicBezTo>
                    <a:cubicBezTo>
                      <a:pt x="2" y="0"/>
                      <a:pt x="2" y="0"/>
                      <a:pt x="1" y="0"/>
                    </a:cubicBezTo>
                    <a:cubicBezTo>
                      <a:pt x="1" y="0"/>
                      <a:pt x="1" y="1"/>
                      <a:pt x="1" y="1"/>
                    </a:cubicBezTo>
                    <a:close/>
                  </a:path>
                </a:pathLst>
              </a:custGeom>
              <a:solidFill>
                <a:srgbClr val="FFC66D"/>
              </a:solidFill>
              <a:ln w="12700" cmpd="sng">
                <a:solidFill>
                  <a:schemeClr val="tx1"/>
                </a:solidFill>
                <a:prstDash val="solid"/>
                <a:round/>
                <a:headEnd/>
                <a:tailEnd/>
              </a:ln>
            </p:spPr>
            <p:txBody>
              <a:bodyPr/>
              <a:lstStyle/>
              <a:p>
                <a:endParaRPr lang="ar-SA"/>
              </a:p>
            </p:txBody>
          </p:sp>
          <p:sp>
            <p:nvSpPr>
              <p:cNvPr id="364740" name="Freeform 196"/>
              <p:cNvSpPr>
                <a:spLocks/>
              </p:cNvSpPr>
              <p:nvPr/>
            </p:nvSpPr>
            <p:spPr bwMode="auto">
              <a:xfrm>
                <a:off x="814" y="3691"/>
                <a:ext cx="10" cy="15"/>
              </a:xfrm>
              <a:custGeom>
                <a:avLst/>
                <a:gdLst/>
                <a:ahLst/>
                <a:cxnLst>
                  <a:cxn ang="0">
                    <a:pos x="1" y="1"/>
                  </a:cxn>
                  <a:cxn ang="0">
                    <a:pos x="1" y="0"/>
                  </a:cxn>
                  <a:cxn ang="0">
                    <a:pos x="1" y="0"/>
                  </a:cxn>
                  <a:cxn ang="0">
                    <a:pos x="1" y="0"/>
                  </a:cxn>
                  <a:cxn ang="0">
                    <a:pos x="0" y="0"/>
                  </a:cxn>
                  <a:cxn ang="0">
                    <a:pos x="0" y="0"/>
                  </a:cxn>
                  <a:cxn ang="0">
                    <a:pos x="0" y="1"/>
                  </a:cxn>
                  <a:cxn ang="0">
                    <a:pos x="1" y="1"/>
                  </a:cxn>
                  <a:cxn ang="0">
                    <a:pos x="1" y="1"/>
                  </a:cxn>
                  <a:cxn ang="0">
                    <a:pos x="1" y="2"/>
                  </a:cxn>
                  <a:cxn ang="0">
                    <a:pos x="0" y="2"/>
                  </a:cxn>
                  <a:cxn ang="0">
                    <a:pos x="0" y="2"/>
                  </a:cxn>
                  <a:cxn ang="0">
                    <a:pos x="0" y="2"/>
                  </a:cxn>
                  <a:cxn ang="0">
                    <a:pos x="0" y="2"/>
                  </a:cxn>
                  <a:cxn ang="0">
                    <a:pos x="0" y="2"/>
                  </a:cxn>
                  <a:cxn ang="0">
                    <a:pos x="0" y="2"/>
                  </a:cxn>
                  <a:cxn ang="0">
                    <a:pos x="0" y="3"/>
                  </a:cxn>
                  <a:cxn ang="0">
                    <a:pos x="1" y="3"/>
                  </a:cxn>
                  <a:cxn ang="0">
                    <a:pos x="1" y="3"/>
                  </a:cxn>
                  <a:cxn ang="0">
                    <a:pos x="1" y="3"/>
                  </a:cxn>
                  <a:cxn ang="0">
                    <a:pos x="1" y="3"/>
                  </a:cxn>
                  <a:cxn ang="0">
                    <a:pos x="1" y="3"/>
                  </a:cxn>
                  <a:cxn ang="0">
                    <a:pos x="2" y="3"/>
                  </a:cxn>
                  <a:cxn ang="0">
                    <a:pos x="2" y="2"/>
                  </a:cxn>
                  <a:cxn ang="0">
                    <a:pos x="2" y="1"/>
                  </a:cxn>
                  <a:cxn ang="0">
                    <a:pos x="2" y="1"/>
                  </a:cxn>
                  <a:cxn ang="0">
                    <a:pos x="2" y="1"/>
                  </a:cxn>
                  <a:cxn ang="0">
                    <a:pos x="2" y="0"/>
                  </a:cxn>
                  <a:cxn ang="0">
                    <a:pos x="2" y="0"/>
                  </a:cxn>
                  <a:cxn ang="0">
                    <a:pos x="2" y="0"/>
                  </a:cxn>
                  <a:cxn ang="0">
                    <a:pos x="1" y="0"/>
                  </a:cxn>
                  <a:cxn ang="0">
                    <a:pos x="1" y="0"/>
                  </a:cxn>
                  <a:cxn ang="0">
                    <a:pos x="1" y="1"/>
                  </a:cxn>
                </a:cxnLst>
                <a:rect l="0" t="0" r="r" b="b"/>
                <a:pathLst>
                  <a:path w="2" h="3">
                    <a:moveTo>
                      <a:pt x="1" y="1"/>
                    </a:moveTo>
                    <a:lnTo>
                      <a:pt x="1" y="1"/>
                    </a:lnTo>
                    <a:lnTo>
                      <a:pt x="1" y="0"/>
                    </a:lnTo>
                    <a:lnTo>
                      <a:pt x="1" y="0"/>
                    </a:lnTo>
                    <a:lnTo>
                      <a:pt x="1" y="0"/>
                    </a:lnTo>
                    <a:lnTo>
                      <a:pt x="1" y="0"/>
                    </a:lnTo>
                    <a:lnTo>
                      <a:pt x="1" y="0"/>
                    </a:lnTo>
                    <a:lnTo>
                      <a:pt x="1" y="0"/>
                    </a:lnTo>
                    <a:lnTo>
                      <a:pt x="0" y="0"/>
                    </a:lnTo>
                    <a:lnTo>
                      <a:pt x="0" y="0"/>
                    </a:lnTo>
                    <a:lnTo>
                      <a:pt x="0" y="0"/>
                    </a:lnTo>
                    <a:lnTo>
                      <a:pt x="0" y="0"/>
                    </a:lnTo>
                    <a:lnTo>
                      <a:pt x="0" y="0"/>
                    </a:lnTo>
                    <a:lnTo>
                      <a:pt x="0" y="1"/>
                    </a:lnTo>
                    <a:lnTo>
                      <a:pt x="1" y="1"/>
                    </a:lnTo>
                    <a:lnTo>
                      <a:pt x="1" y="1"/>
                    </a:lnTo>
                    <a:lnTo>
                      <a:pt x="1" y="1"/>
                    </a:lnTo>
                    <a:lnTo>
                      <a:pt x="1" y="1"/>
                    </a:lnTo>
                    <a:lnTo>
                      <a:pt x="1" y="2"/>
                    </a:lnTo>
                    <a:lnTo>
                      <a:pt x="1" y="2"/>
                    </a:lnTo>
                    <a:lnTo>
                      <a:pt x="1" y="2"/>
                    </a:lnTo>
                    <a:lnTo>
                      <a:pt x="0" y="2"/>
                    </a:lnTo>
                    <a:lnTo>
                      <a:pt x="0" y="2"/>
                    </a:lnTo>
                    <a:lnTo>
                      <a:pt x="0" y="2"/>
                    </a:lnTo>
                    <a:lnTo>
                      <a:pt x="0" y="2"/>
                    </a:lnTo>
                    <a:lnTo>
                      <a:pt x="0" y="2"/>
                    </a:lnTo>
                    <a:lnTo>
                      <a:pt x="0" y="2"/>
                    </a:lnTo>
                    <a:lnTo>
                      <a:pt x="0" y="2"/>
                    </a:lnTo>
                    <a:lnTo>
                      <a:pt x="0" y="2"/>
                    </a:lnTo>
                    <a:lnTo>
                      <a:pt x="0" y="2"/>
                    </a:lnTo>
                    <a:lnTo>
                      <a:pt x="0" y="2"/>
                    </a:lnTo>
                    <a:lnTo>
                      <a:pt x="0" y="2"/>
                    </a:lnTo>
                    <a:lnTo>
                      <a:pt x="0" y="3"/>
                    </a:lnTo>
                    <a:lnTo>
                      <a:pt x="0" y="3"/>
                    </a:lnTo>
                    <a:lnTo>
                      <a:pt x="0" y="3"/>
                    </a:lnTo>
                    <a:lnTo>
                      <a:pt x="1" y="3"/>
                    </a:lnTo>
                    <a:lnTo>
                      <a:pt x="1" y="3"/>
                    </a:lnTo>
                    <a:lnTo>
                      <a:pt x="1" y="3"/>
                    </a:lnTo>
                    <a:lnTo>
                      <a:pt x="1" y="3"/>
                    </a:lnTo>
                    <a:lnTo>
                      <a:pt x="1" y="3"/>
                    </a:lnTo>
                    <a:lnTo>
                      <a:pt x="1" y="3"/>
                    </a:lnTo>
                    <a:lnTo>
                      <a:pt x="1" y="3"/>
                    </a:lnTo>
                    <a:lnTo>
                      <a:pt x="1" y="3"/>
                    </a:lnTo>
                    <a:lnTo>
                      <a:pt x="1" y="3"/>
                    </a:lnTo>
                    <a:lnTo>
                      <a:pt x="2" y="3"/>
                    </a:lnTo>
                    <a:lnTo>
                      <a:pt x="2" y="3"/>
                    </a:lnTo>
                    <a:lnTo>
                      <a:pt x="2" y="3"/>
                    </a:lnTo>
                    <a:lnTo>
                      <a:pt x="2" y="2"/>
                    </a:lnTo>
                    <a:lnTo>
                      <a:pt x="2" y="2"/>
                    </a:lnTo>
                    <a:lnTo>
                      <a:pt x="2" y="1"/>
                    </a:lnTo>
                    <a:lnTo>
                      <a:pt x="2" y="1"/>
                    </a:lnTo>
                    <a:lnTo>
                      <a:pt x="2" y="1"/>
                    </a:lnTo>
                    <a:lnTo>
                      <a:pt x="2" y="1"/>
                    </a:lnTo>
                    <a:lnTo>
                      <a:pt x="2" y="1"/>
                    </a:lnTo>
                    <a:lnTo>
                      <a:pt x="2" y="0"/>
                    </a:lnTo>
                    <a:lnTo>
                      <a:pt x="2" y="0"/>
                    </a:lnTo>
                    <a:lnTo>
                      <a:pt x="2" y="0"/>
                    </a:lnTo>
                    <a:lnTo>
                      <a:pt x="2" y="0"/>
                    </a:lnTo>
                    <a:lnTo>
                      <a:pt x="2" y="0"/>
                    </a:lnTo>
                    <a:lnTo>
                      <a:pt x="2" y="0"/>
                    </a:lnTo>
                    <a:lnTo>
                      <a:pt x="1" y="0"/>
                    </a:lnTo>
                    <a:lnTo>
                      <a:pt x="1" y="0"/>
                    </a:lnTo>
                    <a:lnTo>
                      <a:pt x="1" y="0"/>
                    </a:lnTo>
                    <a:lnTo>
                      <a:pt x="1" y="0"/>
                    </a:lnTo>
                    <a:lnTo>
                      <a:pt x="1" y="1"/>
                    </a:lnTo>
                    <a:lnTo>
                      <a:pt x="1" y="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41" name="Freeform 197"/>
              <p:cNvSpPr>
                <a:spLocks/>
              </p:cNvSpPr>
              <p:nvPr/>
            </p:nvSpPr>
            <p:spPr bwMode="auto">
              <a:xfrm>
                <a:off x="795" y="3693"/>
                <a:ext cx="15" cy="15"/>
              </a:xfrm>
              <a:custGeom>
                <a:avLst/>
                <a:gdLst/>
                <a:ahLst/>
                <a:cxnLst>
                  <a:cxn ang="0">
                    <a:pos x="3" y="3"/>
                  </a:cxn>
                  <a:cxn ang="0">
                    <a:pos x="3" y="3"/>
                  </a:cxn>
                  <a:cxn ang="0">
                    <a:pos x="3" y="3"/>
                  </a:cxn>
                  <a:cxn ang="0">
                    <a:pos x="3" y="3"/>
                  </a:cxn>
                  <a:cxn ang="0">
                    <a:pos x="3" y="3"/>
                  </a:cxn>
                  <a:cxn ang="0">
                    <a:pos x="3" y="3"/>
                  </a:cxn>
                  <a:cxn ang="0">
                    <a:pos x="2" y="2"/>
                  </a:cxn>
                  <a:cxn ang="0">
                    <a:pos x="1" y="1"/>
                  </a:cxn>
                  <a:cxn ang="0">
                    <a:pos x="1" y="1"/>
                  </a:cxn>
                  <a:cxn ang="0">
                    <a:pos x="1" y="1"/>
                  </a:cxn>
                  <a:cxn ang="0">
                    <a:pos x="1" y="1"/>
                  </a:cxn>
                  <a:cxn ang="0">
                    <a:pos x="1" y="1"/>
                  </a:cxn>
                  <a:cxn ang="0">
                    <a:pos x="1"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1" y="1"/>
                  </a:cxn>
                  <a:cxn ang="0">
                    <a:pos x="1" y="2"/>
                  </a:cxn>
                  <a:cxn ang="0">
                    <a:pos x="1" y="2"/>
                  </a:cxn>
                  <a:cxn ang="0">
                    <a:pos x="2" y="3"/>
                  </a:cxn>
                  <a:cxn ang="0">
                    <a:pos x="2" y="3"/>
                  </a:cxn>
                  <a:cxn ang="0">
                    <a:pos x="3" y="3"/>
                  </a:cxn>
                  <a:cxn ang="0">
                    <a:pos x="3" y="3"/>
                  </a:cxn>
                  <a:cxn ang="0">
                    <a:pos x="3" y="3"/>
                  </a:cxn>
                  <a:cxn ang="0">
                    <a:pos x="3" y="3"/>
                  </a:cxn>
                  <a:cxn ang="0">
                    <a:pos x="3" y="3"/>
                  </a:cxn>
                </a:cxnLst>
                <a:rect l="0" t="0" r="r" b="b"/>
                <a:pathLst>
                  <a:path w="3" h="3">
                    <a:moveTo>
                      <a:pt x="3" y="3"/>
                    </a:moveTo>
                    <a:lnTo>
                      <a:pt x="3" y="3"/>
                    </a:lnTo>
                    <a:lnTo>
                      <a:pt x="3" y="3"/>
                    </a:lnTo>
                    <a:lnTo>
                      <a:pt x="3" y="3"/>
                    </a:lnTo>
                    <a:lnTo>
                      <a:pt x="3" y="3"/>
                    </a:lnTo>
                    <a:lnTo>
                      <a:pt x="3" y="3"/>
                    </a:lnTo>
                    <a:lnTo>
                      <a:pt x="2" y="2"/>
                    </a:lnTo>
                    <a:lnTo>
                      <a:pt x="1" y="1"/>
                    </a:lnTo>
                    <a:lnTo>
                      <a:pt x="1" y="1"/>
                    </a:lnTo>
                    <a:lnTo>
                      <a:pt x="1" y="1"/>
                    </a:lnTo>
                    <a:lnTo>
                      <a:pt x="1" y="1"/>
                    </a:lnTo>
                    <a:lnTo>
                      <a:pt x="1" y="1"/>
                    </a:lnTo>
                    <a:lnTo>
                      <a:pt x="1" y="0"/>
                    </a:lnTo>
                    <a:lnTo>
                      <a:pt x="0" y="0"/>
                    </a:lnTo>
                    <a:lnTo>
                      <a:pt x="0" y="0"/>
                    </a:lnTo>
                    <a:lnTo>
                      <a:pt x="0" y="0"/>
                    </a:lnTo>
                    <a:lnTo>
                      <a:pt x="0" y="0"/>
                    </a:lnTo>
                    <a:lnTo>
                      <a:pt x="0" y="0"/>
                    </a:lnTo>
                    <a:lnTo>
                      <a:pt x="0" y="0"/>
                    </a:lnTo>
                    <a:lnTo>
                      <a:pt x="0" y="0"/>
                    </a:lnTo>
                    <a:lnTo>
                      <a:pt x="0" y="1"/>
                    </a:lnTo>
                    <a:lnTo>
                      <a:pt x="0" y="1"/>
                    </a:lnTo>
                    <a:lnTo>
                      <a:pt x="0" y="1"/>
                    </a:lnTo>
                    <a:lnTo>
                      <a:pt x="0" y="1"/>
                    </a:lnTo>
                    <a:lnTo>
                      <a:pt x="1" y="1"/>
                    </a:lnTo>
                    <a:lnTo>
                      <a:pt x="1" y="2"/>
                    </a:lnTo>
                    <a:lnTo>
                      <a:pt x="1" y="2"/>
                    </a:lnTo>
                    <a:lnTo>
                      <a:pt x="2" y="3"/>
                    </a:lnTo>
                    <a:lnTo>
                      <a:pt x="2" y="3"/>
                    </a:lnTo>
                    <a:lnTo>
                      <a:pt x="3" y="3"/>
                    </a:lnTo>
                    <a:lnTo>
                      <a:pt x="3" y="3"/>
                    </a:lnTo>
                    <a:lnTo>
                      <a:pt x="3" y="3"/>
                    </a:lnTo>
                    <a:lnTo>
                      <a:pt x="3" y="3"/>
                    </a:lnTo>
                    <a:lnTo>
                      <a:pt x="3" y="3"/>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42" name="Freeform 198"/>
              <p:cNvSpPr>
                <a:spLocks/>
              </p:cNvSpPr>
              <p:nvPr/>
            </p:nvSpPr>
            <p:spPr bwMode="auto">
              <a:xfrm>
                <a:off x="768" y="3683"/>
                <a:ext cx="19" cy="10"/>
              </a:xfrm>
              <a:custGeom>
                <a:avLst/>
                <a:gdLst/>
                <a:ahLst/>
                <a:cxnLst>
                  <a:cxn ang="0">
                    <a:pos x="0" y="1"/>
                  </a:cxn>
                  <a:cxn ang="0">
                    <a:pos x="0" y="1"/>
                  </a:cxn>
                  <a:cxn ang="0">
                    <a:pos x="1" y="0"/>
                  </a:cxn>
                  <a:cxn ang="0">
                    <a:pos x="1" y="0"/>
                  </a:cxn>
                  <a:cxn ang="0">
                    <a:pos x="2" y="0"/>
                  </a:cxn>
                  <a:cxn ang="0">
                    <a:pos x="3" y="0"/>
                  </a:cxn>
                  <a:cxn ang="0">
                    <a:pos x="3" y="0"/>
                  </a:cxn>
                  <a:cxn ang="0">
                    <a:pos x="3" y="0"/>
                  </a:cxn>
                  <a:cxn ang="0">
                    <a:pos x="3" y="1"/>
                  </a:cxn>
                  <a:cxn ang="0">
                    <a:pos x="4" y="1"/>
                  </a:cxn>
                  <a:cxn ang="0">
                    <a:pos x="4" y="1"/>
                  </a:cxn>
                  <a:cxn ang="0">
                    <a:pos x="4" y="1"/>
                  </a:cxn>
                  <a:cxn ang="0">
                    <a:pos x="4" y="1"/>
                  </a:cxn>
                  <a:cxn ang="0">
                    <a:pos x="4" y="1"/>
                  </a:cxn>
                  <a:cxn ang="0">
                    <a:pos x="4" y="1"/>
                  </a:cxn>
                  <a:cxn ang="0">
                    <a:pos x="4" y="1"/>
                  </a:cxn>
                  <a:cxn ang="0">
                    <a:pos x="4" y="2"/>
                  </a:cxn>
                  <a:cxn ang="0">
                    <a:pos x="4" y="2"/>
                  </a:cxn>
                  <a:cxn ang="0">
                    <a:pos x="4" y="2"/>
                  </a:cxn>
                  <a:cxn ang="0">
                    <a:pos x="4" y="2"/>
                  </a:cxn>
                  <a:cxn ang="0">
                    <a:pos x="3" y="1"/>
                  </a:cxn>
                  <a:cxn ang="0">
                    <a:pos x="3" y="1"/>
                  </a:cxn>
                  <a:cxn ang="0">
                    <a:pos x="3" y="2"/>
                  </a:cxn>
                  <a:cxn ang="0">
                    <a:pos x="3" y="2"/>
                  </a:cxn>
                  <a:cxn ang="0">
                    <a:pos x="3" y="2"/>
                  </a:cxn>
                  <a:cxn ang="0">
                    <a:pos x="2" y="2"/>
                  </a:cxn>
                  <a:cxn ang="0">
                    <a:pos x="2" y="2"/>
                  </a:cxn>
                  <a:cxn ang="0">
                    <a:pos x="2" y="2"/>
                  </a:cxn>
                  <a:cxn ang="0">
                    <a:pos x="2" y="2"/>
                  </a:cxn>
                  <a:cxn ang="0">
                    <a:pos x="2" y="2"/>
                  </a:cxn>
                  <a:cxn ang="0">
                    <a:pos x="2" y="2"/>
                  </a:cxn>
                  <a:cxn ang="0">
                    <a:pos x="2"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4" h="2">
                    <a:moveTo>
                      <a:pt x="0" y="1"/>
                    </a:moveTo>
                    <a:lnTo>
                      <a:pt x="0" y="1"/>
                    </a:lnTo>
                    <a:lnTo>
                      <a:pt x="1" y="0"/>
                    </a:lnTo>
                    <a:lnTo>
                      <a:pt x="1" y="0"/>
                    </a:lnTo>
                    <a:lnTo>
                      <a:pt x="2" y="0"/>
                    </a:lnTo>
                    <a:lnTo>
                      <a:pt x="3" y="0"/>
                    </a:lnTo>
                    <a:lnTo>
                      <a:pt x="3" y="0"/>
                    </a:lnTo>
                    <a:lnTo>
                      <a:pt x="3" y="0"/>
                    </a:lnTo>
                    <a:lnTo>
                      <a:pt x="3" y="1"/>
                    </a:lnTo>
                    <a:lnTo>
                      <a:pt x="4" y="1"/>
                    </a:lnTo>
                    <a:lnTo>
                      <a:pt x="4" y="1"/>
                    </a:lnTo>
                    <a:lnTo>
                      <a:pt x="4" y="1"/>
                    </a:lnTo>
                    <a:lnTo>
                      <a:pt x="4" y="1"/>
                    </a:lnTo>
                    <a:lnTo>
                      <a:pt x="4" y="1"/>
                    </a:lnTo>
                    <a:lnTo>
                      <a:pt x="4" y="1"/>
                    </a:lnTo>
                    <a:lnTo>
                      <a:pt x="4" y="1"/>
                    </a:lnTo>
                    <a:lnTo>
                      <a:pt x="4" y="2"/>
                    </a:lnTo>
                    <a:lnTo>
                      <a:pt x="4" y="2"/>
                    </a:lnTo>
                    <a:lnTo>
                      <a:pt x="4" y="2"/>
                    </a:lnTo>
                    <a:lnTo>
                      <a:pt x="4" y="2"/>
                    </a:lnTo>
                    <a:lnTo>
                      <a:pt x="3" y="1"/>
                    </a:lnTo>
                    <a:lnTo>
                      <a:pt x="3" y="1"/>
                    </a:lnTo>
                    <a:lnTo>
                      <a:pt x="3" y="2"/>
                    </a:lnTo>
                    <a:lnTo>
                      <a:pt x="3" y="2"/>
                    </a:lnTo>
                    <a:lnTo>
                      <a:pt x="3" y="2"/>
                    </a:lnTo>
                    <a:lnTo>
                      <a:pt x="2" y="2"/>
                    </a:lnTo>
                    <a:lnTo>
                      <a:pt x="2" y="2"/>
                    </a:lnTo>
                    <a:lnTo>
                      <a:pt x="2" y="2"/>
                    </a:lnTo>
                    <a:lnTo>
                      <a:pt x="2" y="2"/>
                    </a:lnTo>
                    <a:lnTo>
                      <a:pt x="2" y="2"/>
                    </a:lnTo>
                    <a:lnTo>
                      <a:pt x="2" y="2"/>
                    </a:lnTo>
                    <a:lnTo>
                      <a:pt x="2" y="2"/>
                    </a:lnTo>
                    <a:lnTo>
                      <a:pt x="1" y="2"/>
                    </a:lnTo>
                    <a:lnTo>
                      <a:pt x="1" y="2"/>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lnTo>
                      <a:pt x="0" y="1"/>
                    </a:lnTo>
                    <a:close/>
                  </a:path>
                </a:pathLst>
              </a:custGeom>
              <a:solidFill>
                <a:srgbClr val="FFC66D"/>
              </a:solidFill>
              <a:ln w="12700" cmpd="sng">
                <a:solidFill>
                  <a:schemeClr val="tx1"/>
                </a:solidFill>
                <a:prstDash val="solid"/>
                <a:round/>
                <a:headEnd/>
                <a:tailEnd/>
              </a:ln>
            </p:spPr>
            <p:txBody>
              <a:bodyPr/>
              <a:lstStyle/>
              <a:p>
                <a:endParaRPr lang="ar-SA"/>
              </a:p>
            </p:txBody>
          </p:sp>
        </p:grpSp>
        <p:sp>
          <p:nvSpPr>
            <p:cNvPr id="364743" name="Freeform 199"/>
            <p:cNvSpPr>
              <a:spLocks/>
            </p:cNvSpPr>
            <p:nvPr/>
          </p:nvSpPr>
          <p:spPr bwMode="auto">
            <a:xfrm>
              <a:off x="2088" y="1760"/>
              <a:ext cx="390" cy="458"/>
            </a:xfrm>
            <a:custGeom>
              <a:avLst/>
              <a:gdLst/>
              <a:ahLst/>
              <a:cxnLst>
                <a:cxn ang="0">
                  <a:pos x="66" y="94"/>
                </a:cxn>
                <a:cxn ang="0">
                  <a:pos x="76" y="27"/>
                </a:cxn>
                <a:cxn ang="0">
                  <a:pos x="51" y="23"/>
                </a:cxn>
                <a:cxn ang="0">
                  <a:pos x="53" y="6"/>
                </a:cxn>
                <a:cxn ang="0">
                  <a:pos x="16" y="0"/>
                </a:cxn>
                <a:cxn ang="0">
                  <a:pos x="0" y="84"/>
                </a:cxn>
                <a:cxn ang="0">
                  <a:pos x="0" y="84"/>
                </a:cxn>
                <a:cxn ang="0">
                  <a:pos x="66" y="94"/>
                </a:cxn>
                <a:cxn ang="0">
                  <a:pos x="66" y="94"/>
                </a:cxn>
              </a:cxnLst>
              <a:rect l="0" t="0" r="r" b="b"/>
              <a:pathLst>
                <a:path w="76" h="94">
                  <a:moveTo>
                    <a:pt x="66" y="94"/>
                  </a:moveTo>
                  <a:lnTo>
                    <a:pt x="76" y="27"/>
                  </a:lnTo>
                  <a:lnTo>
                    <a:pt x="51" y="23"/>
                  </a:lnTo>
                  <a:lnTo>
                    <a:pt x="53" y="6"/>
                  </a:lnTo>
                  <a:lnTo>
                    <a:pt x="16" y="0"/>
                  </a:lnTo>
                  <a:lnTo>
                    <a:pt x="0" y="84"/>
                  </a:lnTo>
                  <a:lnTo>
                    <a:pt x="0" y="84"/>
                  </a:lnTo>
                  <a:lnTo>
                    <a:pt x="66" y="94"/>
                  </a:lnTo>
                  <a:lnTo>
                    <a:pt x="66" y="94"/>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44" name="Freeform 200"/>
            <p:cNvSpPr>
              <a:spLocks/>
            </p:cNvSpPr>
            <p:nvPr/>
          </p:nvSpPr>
          <p:spPr bwMode="auto">
            <a:xfrm>
              <a:off x="1653" y="1077"/>
              <a:ext cx="460" cy="322"/>
            </a:xfrm>
            <a:custGeom>
              <a:avLst/>
              <a:gdLst/>
              <a:ahLst/>
              <a:cxnLst>
                <a:cxn ang="0">
                  <a:pos x="1" y="40"/>
                </a:cxn>
                <a:cxn ang="0">
                  <a:pos x="0" y="40"/>
                </a:cxn>
                <a:cxn ang="0">
                  <a:pos x="1" y="37"/>
                </a:cxn>
                <a:cxn ang="0">
                  <a:pos x="1" y="35"/>
                </a:cxn>
                <a:cxn ang="0">
                  <a:pos x="1" y="35"/>
                </a:cxn>
                <a:cxn ang="0">
                  <a:pos x="2" y="36"/>
                </a:cxn>
                <a:cxn ang="0">
                  <a:pos x="1" y="37"/>
                </a:cxn>
                <a:cxn ang="0">
                  <a:pos x="3" y="36"/>
                </a:cxn>
                <a:cxn ang="0">
                  <a:pos x="3" y="35"/>
                </a:cxn>
                <a:cxn ang="0">
                  <a:pos x="3" y="33"/>
                </a:cxn>
                <a:cxn ang="0">
                  <a:pos x="2" y="30"/>
                </a:cxn>
                <a:cxn ang="0">
                  <a:pos x="3" y="30"/>
                </a:cxn>
                <a:cxn ang="0">
                  <a:pos x="5" y="29"/>
                </a:cxn>
                <a:cxn ang="0">
                  <a:pos x="4" y="28"/>
                </a:cxn>
                <a:cxn ang="0">
                  <a:pos x="3" y="29"/>
                </a:cxn>
                <a:cxn ang="0">
                  <a:pos x="3" y="25"/>
                </a:cxn>
                <a:cxn ang="0">
                  <a:pos x="3" y="22"/>
                </a:cxn>
                <a:cxn ang="0">
                  <a:pos x="3" y="17"/>
                </a:cxn>
                <a:cxn ang="0">
                  <a:pos x="2" y="11"/>
                </a:cxn>
                <a:cxn ang="0">
                  <a:pos x="2" y="6"/>
                </a:cxn>
                <a:cxn ang="0">
                  <a:pos x="11" y="9"/>
                </a:cxn>
                <a:cxn ang="0">
                  <a:pos x="19" y="13"/>
                </a:cxn>
                <a:cxn ang="0">
                  <a:pos x="23" y="14"/>
                </a:cxn>
                <a:cxn ang="0">
                  <a:pos x="24" y="15"/>
                </a:cxn>
                <a:cxn ang="0">
                  <a:pos x="24" y="20"/>
                </a:cxn>
                <a:cxn ang="0">
                  <a:pos x="22" y="23"/>
                </a:cxn>
                <a:cxn ang="0">
                  <a:pos x="22" y="25"/>
                </a:cxn>
                <a:cxn ang="0">
                  <a:pos x="22" y="27"/>
                </a:cxn>
                <a:cxn ang="0">
                  <a:pos x="23" y="28"/>
                </a:cxn>
                <a:cxn ang="0">
                  <a:pos x="25" y="24"/>
                </a:cxn>
                <a:cxn ang="0">
                  <a:pos x="27" y="21"/>
                </a:cxn>
                <a:cxn ang="0">
                  <a:pos x="29" y="18"/>
                </a:cxn>
                <a:cxn ang="0">
                  <a:pos x="26" y="10"/>
                </a:cxn>
                <a:cxn ang="0">
                  <a:pos x="27" y="9"/>
                </a:cxn>
                <a:cxn ang="0">
                  <a:pos x="29" y="7"/>
                </a:cxn>
                <a:cxn ang="0">
                  <a:pos x="27" y="5"/>
                </a:cxn>
                <a:cxn ang="0">
                  <a:pos x="27" y="0"/>
                </a:cxn>
                <a:cxn ang="0">
                  <a:pos x="62" y="9"/>
                </a:cxn>
                <a:cxn ang="0">
                  <a:pos x="90" y="16"/>
                </a:cxn>
                <a:cxn ang="0">
                  <a:pos x="80" y="59"/>
                </a:cxn>
                <a:cxn ang="0">
                  <a:pos x="80" y="60"/>
                </a:cxn>
                <a:cxn ang="0">
                  <a:pos x="80" y="61"/>
                </a:cxn>
                <a:cxn ang="0">
                  <a:pos x="81" y="63"/>
                </a:cxn>
                <a:cxn ang="0">
                  <a:pos x="80" y="64"/>
                </a:cxn>
                <a:cxn ang="0">
                  <a:pos x="80" y="66"/>
                </a:cxn>
                <a:cxn ang="0">
                  <a:pos x="55" y="61"/>
                </a:cxn>
                <a:cxn ang="0">
                  <a:pos x="52" y="61"/>
                </a:cxn>
                <a:cxn ang="0">
                  <a:pos x="50" y="60"/>
                </a:cxn>
                <a:cxn ang="0">
                  <a:pos x="47" y="61"/>
                </a:cxn>
                <a:cxn ang="0">
                  <a:pos x="44" y="60"/>
                </a:cxn>
                <a:cxn ang="0">
                  <a:pos x="41" y="61"/>
                </a:cxn>
                <a:cxn ang="0">
                  <a:pos x="37" y="60"/>
                </a:cxn>
                <a:cxn ang="0">
                  <a:pos x="30" y="60"/>
                </a:cxn>
                <a:cxn ang="0">
                  <a:pos x="24" y="58"/>
                </a:cxn>
                <a:cxn ang="0">
                  <a:pos x="19" y="58"/>
                </a:cxn>
                <a:cxn ang="0">
                  <a:pos x="12" y="56"/>
                </a:cxn>
                <a:cxn ang="0">
                  <a:pos x="11" y="50"/>
                </a:cxn>
                <a:cxn ang="0">
                  <a:pos x="11" y="47"/>
                </a:cxn>
                <a:cxn ang="0">
                  <a:pos x="7" y="44"/>
                </a:cxn>
                <a:cxn ang="0">
                  <a:pos x="6" y="43"/>
                </a:cxn>
                <a:cxn ang="0">
                  <a:pos x="3" y="42"/>
                </a:cxn>
              </a:cxnLst>
              <a:rect l="0" t="0" r="r" b="b"/>
              <a:pathLst>
                <a:path w="90" h="66">
                  <a:moveTo>
                    <a:pt x="3" y="42"/>
                  </a:moveTo>
                  <a:lnTo>
                    <a:pt x="1" y="40"/>
                  </a:lnTo>
                  <a:lnTo>
                    <a:pt x="0" y="40"/>
                  </a:lnTo>
                  <a:lnTo>
                    <a:pt x="0" y="40"/>
                  </a:lnTo>
                  <a:lnTo>
                    <a:pt x="0" y="39"/>
                  </a:lnTo>
                  <a:lnTo>
                    <a:pt x="1" y="37"/>
                  </a:lnTo>
                  <a:lnTo>
                    <a:pt x="1" y="36"/>
                  </a:lnTo>
                  <a:lnTo>
                    <a:pt x="1" y="35"/>
                  </a:lnTo>
                  <a:lnTo>
                    <a:pt x="1" y="35"/>
                  </a:lnTo>
                  <a:lnTo>
                    <a:pt x="1" y="35"/>
                  </a:lnTo>
                  <a:lnTo>
                    <a:pt x="2" y="35"/>
                  </a:lnTo>
                  <a:lnTo>
                    <a:pt x="2" y="36"/>
                  </a:lnTo>
                  <a:lnTo>
                    <a:pt x="2" y="37"/>
                  </a:lnTo>
                  <a:lnTo>
                    <a:pt x="1" y="37"/>
                  </a:lnTo>
                  <a:lnTo>
                    <a:pt x="2" y="38"/>
                  </a:lnTo>
                  <a:lnTo>
                    <a:pt x="3" y="36"/>
                  </a:lnTo>
                  <a:lnTo>
                    <a:pt x="3" y="36"/>
                  </a:lnTo>
                  <a:lnTo>
                    <a:pt x="3" y="35"/>
                  </a:lnTo>
                  <a:lnTo>
                    <a:pt x="4" y="34"/>
                  </a:lnTo>
                  <a:lnTo>
                    <a:pt x="3" y="33"/>
                  </a:lnTo>
                  <a:lnTo>
                    <a:pt x="2" y="33"/>
                  </a:lnTo>
                  <a:lnTo>
                    <a:pt x="2" y="30"/>
                  </a:lnTo>
                  <a:lnTo>
                    <a:pt x="3" y="30"/>
                  </a:lnTo>
                  <a:lnTo>
                    <a:pt x="3" y="30"/>
                  </a:lnTo>
                  <a:lnTo>
                    <a:pt x="4" y="30"/>
                  </a:lnTo>
                  <a:lnTo>
                    <a:pt x="5" y="29"/>
                  </a:lnTo>
                  <a:lnTo>
                    <a:pt x="4" y="28"/>
                  </a:lnTo>
                  <a:lnTo>
                    <a:pt x="4" y="28"/>
                  </a:lnTo>
                  <a:lnTo>
                    <a:pt x="4" y="28"/>
                  </a:lnTo>
                  <a:lnTo>
                    <a:pt x="3" y="29"/>
                  </a:lnTo>
                  <a:lnTo>
                    <a:pt x="3" y="27"/>
                  </a:lnTo>
                  <a:lnTo>
                    <a:pt x="3" y="25"/>
                  </a:lnTo>
                  <a:lnTo>
                    <a:pt x="3" y="24"/>
                  </a:lnTo>
                  <a:lnTo>
                    <a:pt x="3" y="22"/>
                  </a:lnTo>
                  <a:lnTo>
                    <a:pt x="3" y="20"/>
                  </a:lnTo>
                  <a:lnTo>
                    <a:pt x="3" y="17"/>
                  </a:lnTo>
                  <a:lnTo>
                    <a:pt x="3" y="15"/>
                  </a:lnTo>
                  <a:lnTo>
                    <a:pt x="2" y="11"/>
                  </a:lnTo>
                  <a:lnTo>
                    <a:pt x="2" y="8"/>
                  </a:lnTo>
                  <a:lnTo>
                    <a:pt x="2" y="6"/>
                  </a:lnTo>
                  <a:lnTo>
                    <a:pt x="3" y="3"/>
                  </a:lnTo>
                  <a:lnTo>
                    <a:pt x="11" y="9"/>
                  </a:lnTo>
                  <a:lnTo>
                    <a:pt x="16" y="12"/>
                  </a:lnTo>
                  <a:lnTo>
                    <a:pt x="19" y="13"/>
                  </a:lnTo>
                  <a:lnTo>
                    <a:pt x="21" y="14"/>
                  </a:lnTo>
                  <a:lnTo>
                    <a:pt x="23" y="14"/>
                  </a:lnTo>
                  <a:lnTo>
                    <a:pt x="24" y="14"/>
                  </a:lnTo>
                  <a:lnTo>
                    <a:pt x="24" y="15"/>
                  </a:lnTo>
                  <a:lnTo>
                    <a:pt x="25" y="20"/>
                  </a:lnTo>
                  <a:lnTo>
                    <a:pt x="24" y="20"/>
                  </a:lnTo>
                  <a:lnTo>
                    <a:pt x="23" y="21"/>
                  </a:lnTo>
                  <a:lnTo>
                    <a:pt x="22" y="23"/>
                  </a:lnTo>
                  <a:lnTo>
                    <a:pt x="22" y="25"/>
                  </a:lnTo>
                  <a:lnTo>
                    <a:pt x="22" y="25"/>
                  </a:lnTo>
                  <a:lnTo>
                    <a:pt x="22" y="26"/>
                  </a:lnTo>
                  <a:lnTo>
                    <a:pt x="22" y="27"/>
                  </a:lnTo>
                  <a:lnTo>
                    <a:pt x="22" y="28"/>
                  </a:lnTo>
                  <a:lnTo>
                    <a:pt x="23" y="28"/>
                  </a:lnTo>
                  <a:lnTo>
                    <a:pt x="24" y="27"/>
                  </a:lnTo>
                  <a:lnTo>
                    <a:pt x="25" y="24"/>
                  </a:lnTo>
                  <a:lnTo>
                    <a:pt x="26" y="23"/>
                  </a:lnTo>
                  <a:lnTo>
                    <a:pt x="27" y="21"/>
                  </a:lnTo>
                  <a:lnTo>
                    <a:pt x="29" y="19"/>
                  </a:lnTo>
                  <a:lnTo>
                    <a:pt x="29" y="18"/>
                  </a:lnTo>
                  <a:lnTo>
                    <a:pt x="28" y="15"/>
                  </a:lnTo>
                  <a:lnTo>
                    <a:pt x="26" y="10"/>
                  </a:lnTo>
                  <a:lnTo>
                    <a:pt x="26" y="9"/>
                  </a:lnTo>
                  <a:lnTo>
                    <a:pt x="27" y="9"/>
                  </a:lnTo>
                  <a:lnTo>
                    <a:pt x="28" y="9"/>
                  </a:lnTo>
                  <a:lnTo>
                    <a:pt x="29" y="7"/>
                  </a:lnTo>
                  <a:lnTo>
                    <a:pt x="29" y="5"/>
                  </a:lnTo>
                  <a:lnTo>
                    <a:pt x="27" y="5"/>
                  </a:lnTo>
                  <a:lnTo>
                    <a:pt x="27" y="3"/>
                  </a:lnTo>
                  <a:lnTo>
                    <a:pt x="27" y="0"/>
                  </a:lnTo>
                  <a:lnTo>
                    <a:pt x="45" y="5"/>
                  </a:lnTo>
                  <a:lnTo>
                    <a:pt x="62" y="9"/>
                  </a:lnTo>
                  <a:lnTo>
                    <a:pt x="90" y="16"/>
                  </a:lnTo>
                  <a:lnTo>
                    <a:pt x="90" y="16"/>
                  </a:lnTo>
                  <a:lnTo>
                    <a:pt x="80" y="59"/>
                  </a:lnTo>
                  <a:lnTo>
                    <a:pt x="80" y="59"/>
                  </a:lnTo>
                  <a:lnTo>
                    <a:pt x="80" y="59"/>
                  </a:lnTo>
                  <a:lnTo>
                    <a:pt x="80" y="60"/>
                  </a:lnTo>
                  <a:lnTo>
                    <a:pt x="80" y="61"/>
                  </a:lnTo>
                  <a:lnTo>
                    <a:pt x="80" y="61"/>
                  </a:lnTo>
                  <a:lnTo>
                    <a:pt x="81" y="62"/>
                  </a:lnTo>
                  <a:lnTo>
                    <a:pt x="81" y="63"/>
                  </a:lnTo>
                  <a:lnTo>
                    <a:pt x="80" y="63"/>
                  </a:lnTo>
                  <a:lnTo>
                    <a:pt x="80" y="64"/>
                  </a:lnTo>
                  <a:lnTo>
                    <a:pt x="80" y="65"/>
                  </a:lnTo>
                  <a:lnTo>
                    <a:pt x="80" y="66"/>
                  </a:lnTo>
                  <a:lnTo>
                    <a:pt x="56" y="60"/>
                  </a:lnTo>
                  <a:lnTo>
                    <a:pt x="55" y="61"/>
                  </a:lnTo>
                  <a:lnTo>
                    <a:pt x="53" y="61"/>
                  </a:lnTo>
                  <a:lnTo>
                    <a:pt x="52" y="61"/>
                  </a:lnTo>
                  <a:lnTo>
                    <a:pt x="51" y="61"/>
                  </a:lnTo>
                  <a:lnTo>
                    <a:pt x="50" y="60"/>
                  </a:lnTo>
                  <a:lnTo>
                    <a:pt x="48" y="60"/>
                  </a:lnTo>
                  <a:lnTo>
                    <a:pt x="47" y="61"/>
                  </a:lnTo>
                  <a:lnTo>
                    <a:pt x="45" y="60"/>
                  </a:lnTo>
                  <a:lnTo>
                    <a:pt x="44" y="60"/>
                  </a:lnTo>
                  <a:lnTo>
                    <a:pt x="42" y="61"/>
                  </a:lnTo>
                  <a:lnTo>
                    <a:pt x="41" y="61"/>
                  </a:lnTo>
                  <a:lnTo>
                    <a:pt x="38" y="61"/>
                  </a:lnTo>
                  <a:lnTo>
                    <a:pt x="37" y="60"/>
                  </a:lnTo>
                  <a:lnTo>
                    <a:pt x="35" y="60"/>
                  </a:lnTo>
                  <a:lnTo>
                    <a:pt x="30" y="60"/>
                  </a:lnTo>
                  <a:lnTo>
                    <a:pt x="29" y="59"/>
                  </a:lnTo>
                  <a:lnTo>
                    <a:pt x="24" y="58"/>
                  </a:lnTo>
                  <a:lnTo>
                    <a:pt x="22" y="57"/>
                  </a:lnTo>
                  <a:lnTo>
                    <a:pt x="19" y="58"/>
                  </a:lnTo>
                  <a:lnTo>
                    <a:pt x="15" y="57"/>
                  </a:lnTo>
                  <a:lnTo>
                    <a:pt x="12" y="56"/>
                  </a:lnTo>
                  <a:lnTo>
                    <a:pt x="11" y="54"/>
                  </a:lnTo>
                  <a:lnTo>
                    <a:pt x="11" y="50"/>
                  </a:lnTo>
                  <a:lnTo>
                    <a:pt x="12" y="49"/>
                  </a:lnTo>
                  <a:lnTo>
                    <a:pt x="11" y="47"/>
                  </a:lnTo>
                  <a:lnTo>
                    <a:pt x="9" y="44"/>
                  </a:lnTo>
                  <a:lnTo>
                    <a:pt x="7" y="44"/>
                  </a:lnTo>
                  <a:lnTo>
                    <a:pt x="7" y="44"/>
                  </a:lnTo>
                  <a:lnTo>
                    <a:pt x="6" y="43"/>
                  </a:lnTo>
                  <a:lnTo>
                    <a:pt x="3" y="42"/>
                  </a:lnTo>
                  <a:lnTo>
                    <a:pt x="3" y="4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45" name="Freeform 201"/>
            <p:cNvSpPr>
              <a:spLocks/>
            </p:cNvSpPr>
            <p:nvPr/>
          </p:nvSpPr>
          <p:spPr bwMode="auto">
            <a:xfrm>
              <a:off x="1529" y="1282"/>
              <a:ext cx="554" cy="439"/>
            </a:xfrm>
            <a:custGeom>
              <a:avLst/>
              <a:gdLst/>
              <a:ahLst/>
              <a:cxnLst>
                <a:cxn ang="0">
                  <a:pos x="0" y="67"/>
                </a:cxn>
                <a:cxn ang="0">
                  <a:pos x="0" y="62"/>
                </a:cxn>
                <a:cxn ang="0">
                  <a:pos x="1" y="57"/>
                </a:cxn>
                <a:cxn ang="0">
                  <a:pos x="2" y="51"/>
                </a:cxn>
                <a:cxn ang="0">
                  <a:pos x="3" y="49"/>
                </a:cxn>
                <a:cxn ang="0">
                  <a:pos x="5" y="47"/>
                </a:cxn>
                <a:cxn ang="0">
                  <a:pos x="5" y="45"/>
                </a:cxn>
                <a:cxn ang="0">
                  <a:pos x="10" y="37"/>
                </a:cxn>
                <a:cxn ang="0">
                  <a:pos x="16" y="23"/>
                </a:cxn>
                <a:cxn ang="0">
                  <a:pos x="20" y="13"/>
                </a:cxn>
                <a:cxn ang="0">
                  <a:pos x="24" y="3"/>
                </a:cxn>
                <a:cxn ang="0">
                  <a:pos x="24" y="0"/>
                </a:cxn>
                <a:cxn ang="0">
                  <a:pos x="27" y="0"/>
                </a:cxn>
                <a:cxn ang="0">
                  <a:pos x="30" y="1"/>
                </a:cxn>
                <a:cxn ang="0">
                  <a:pos x="31" y="2"/>
                </a:cxn>
                <a:cxn ang="0">
                  <a:pos x="35" y="5"/>
                </a:cxn>
                <a:cxn ang="0">
                  <a:pos x="35" y="8"/>
                </a:cxn>
                <a:cxn ang="0">
                  <a:pos x="36" y="14"/>
                </a:cxn>
                <a:cxn ang="0">
                  <a:pos x="43" y="16"/>
                </a:cxn>
                <a:cxn ang="0">
                  <a:pos x="48" y="16"/>
                </a:cxn>
                <a:cxn ang="0">
                  <a:pos x="54" y="18"/>
                </a:cxn>
                <a:cxn ang="0">
                  <a:pos x="61" y="18"/>
                </a:cxn>
                <a:cxn ang="0">
                  <a:pos x="65" y="19"/>
                </a:cxn>
                <a:cxn ang="0">
                  <a:pos x="68" y="18"/>
                </a:cxn>
                <a:cxn ang="0">
                  <a:pos x="71" y="19"/>
                </a:cxn>
                <a:cxn ang="0">
                  <a:pos x="74" y="18"/>
                </a:cxn>
                <a:cxn ang="0">
                  <a:pos x="76" y="19"/>
                </a:cxn>
                <a:cxn ang="0">
                  <a:pos x="79" y="19"/>
                </a:cxn>
                <a:cxn ang="0">
                  <a:pos x="104" y="24"/>
                </a:cxn>
                <a:cxn ang="0">
                  <a:pos x="105" y="27"/>
                </a:cxn>
                <a:cxn ang="0">
                  <a:pos x="108" y="28"/>
                </a:cxn>
                <a:cxn ang="0">
                  <a:pos x="102" y="40"/>
                </a:cxn>
                <a:cxn ang="0">
                  <a:pos x="101" y="42"/>
                </a:cxn>
                <a:cxn ang="0">
                  <a:pos x="98" y="44"/>
                </a:cxn>
                <a:cxn ang="0">
                  <a:pos x="94" y="51"/>
                </a:cxn>
                <a:cxn ang="0">
                  <a:pos x="97" y="53"/>
                </a:cxn>
                <a:cxn ang="0">
                  <a:pos x="97" y="55"/>
                </a:cxn>
                <a:cxn ang="0">
                  <a:pos x="96" y="56"/>
                </a:cxn>
                <a:cxn ang="0">
                  <a:pos x="95" y="60"/>
                </a:cxn>
                <a:cxn ang="0">
                  <a:pos x="52" y="81"/>
                </a:cxn>
                <a:cxn ang="0">
                  <a:pos x="1" y="68"/>
                </a:cxn>
              </a:cxnLst>
              <a:rect l="0" t="0" r="r" b="b"/>
              <a:pathLst>
                <a:path w="108" h="90">
                  <a:moveTo>
                    <a:pt x="1" y="68"/>
                  </a:moveTo>
                  <a:lnTo>
                    <a:pt x="0" y="67"/>
                  </a:lnTo>
                  <a:lnTo>
                    <a:pt x="0" y="63"/>
                  </a:lnTo>
                  <a:lnTo>
                    <a:pt x="0" y="62"/>
                  </a:lnTo>
                  <a:lnTo>
                    <a:pt x="0" y="60"/>
                  </a:lnTo>
                  <a:lnTo>
                    <a:pt x="1" y="57"/>
                  </a:lnTo>
                  <a:lnTo>
                    <a:pt x="1" y="52"/>
                  </a:lnTo>
                  <a:lnTo>
                    <a:pt x="2" y="51"/>
                  </a:lnTo>
                  <a:lnTo>
                    <a:pt x="3" y="50"/>
                  </a:lnTo>
                  <a:lnTo>
                    <a:pt x="3" y="49"/>
                  </a:lnTo>
                  <a:lnTo>
                    <a:pt x="4" y="48"/>
                  </a:lnTo>
                  <a:lnTo>
                    <a:pt x="5" y="47"/>
                  </a:lnTo>
                  <a:lnTo>
                    <a:pt x="5" y="45"/>
                  </a:lnTo>
                  <a:lnTo>
                    <a:pt x="5" y="45"/>
                  </a:lnTo>
                  <a:lnTo>
                    <a:pt x="9" y="41"/>
                  </a:lnTo>
                  <a:lnTo>
                    <a:pt x="10" y="37"/>
                  </a:lnTo>
                  <a:lnTo>
                    <a:pt x="13" y="32"/>
                  </a:lnTo>
                  <a:lnTo>
                    <a:pt x="16" y="23"/>
                  </a:lnTo>
                  <a:lnTo>
                    <a:pt x="18" y="19"/>
                  </a:lnTo>
                  <a:lnTo>
                    <a:pt x="20" y="13"/>
                  </a:lnTo>
                  <a:lnTo>
                    <a:pt x="23" y="5"/>
                  </a:lnTo>
                  <a:lnTo>
                    <a:pt x="24" y="3"/>
                  </a:lnTo>
                  <a:lnTo>
                    <a:pt x="24" y="1"/>
                  </a:lnTo>
                  <a:lnTo>
                    <a:pt x="24" y="0"/>
                  </a:lnTo>
                  <a:lnTo>
                    <a:pt x="25" y="0"/>
                  </a:lnTo>
                  <a:lnTo>
                    <a:pt x="27" y="0"/>
                  </a:lnTo>
                  <a:lnTo>
                    <a:pt x="27" y="0"/>
                  </a:lnTo>
                  <a:lnTo>
                    <a:pt x="30" y="1"/>
                  </a:lnTo>
                  <a:lnTo>
                    <a:pt x="31" y="2"/>
                  </a:lnTo>
                  <a:lnTo>
                    <a:pt x="31" y="2"/>
                  </a:lnTo>
                  <a:lnTo>
                    <a:pt x="33" y="2"/>
                  </a:lnTo>
                  <a:lnTo>
                    <a:pt x="35" y="5"/>
                  </a:lnTo>
                  <a:lnTo>
                    <a:pt x="36" y="7"/>
                  </a:lnTo>
                  <a:lnTo>
                    <a:pt x="35" y="8"/>
                  </a:lnTo>
                  <a:lnTo>
                    <a:pt x="35" y="12"/>
                  </a:lnTo>
                  <a:lnTo>
                    <a:pt x="36" y="14"/>
                  </a:lnTo>
                  <a:lnTo>
                    <a:pt x="39" y="15"/>
                  </a:lnTo>
                  <a:lnTo>
                    <a:pt x="43" y="16"/>
                  </a:lnTo>
                  <a:lnTo>
                    <a:pt x="46" y="15"/>
                  </a:lnTo>
                  <a:lnTo>
                    <a:pt x="48" y="16"/>
                  </a:lnTo>
                  <a:lnTo>
                    <a:pt x="53" y="17"/>
                  </a:lnTo>
                  <a:lnTo>
                    <a:pt x="54" y="18"/>
                  </a:lnTo>
                  <a:lnTo>
                    <a:pt x="59" y="18"/>
                  </a:lnTo>
                  <a:lnTo>
                    <a:pt x="61" y="18"/>
                  </a:lnTo>
                  <a:lnTo>
                    <a:pt x="62" y="19"/>
                  </a:lnTo>
                  <a:lnTo>
                    <a:pt x="65" y="19"/>
                  </a:lnTo>
                  <a:lnTo>
                    <a:pt x="66" y="19"/>
                  </a:lnTo>
                  <a:lnTo>
                    <a:pt x="68" y="18"/>
                  </a:lnTo>
                  <a:lnTo>
                    <a:pt x="69" y="18"/>
                  </a:lnTo>
                  <a:lnTo>
                    <a:pt x="71" y="19"/>
                  </a:lnTo>
                  <a:lnTo>
                    <a:pt x="72" y="18"/>
                  </a:lnTo>
                  <a:lnTo>
                    <a:pt x="74" y="18"/>
                  </a:lnTo>
                  <a:lnTo>
                    <a:pt x="75" y="19"/>
                  </a:lnTo>
                  <a:lnTo>
                    <a:pt x="76" y="19"/>
                  </a:lnTo>
                  <a:lnTo>
                    <a:pt x="77" y="19"/>
                  </a:lnTo>
                  <a:lnTo>
                    <a:pt x="79" y="19"/>
                  </a:lnTo>
                  <a:lnTo>
                    <a:pt x="80" y="18"/>
                  </a:lnTo>
                  <a:lnTo>
                    <a:pt x="104" y="24"/>
                  </a:lnTo>
                  <a:lnTo>
                    <a:pt x="104" y="25"/>
                  </a:lnTo>
                  <a:lnTo>
                    <a:pt x="105" y="27"/>
                  </a:lnTo>
                  <a:lnTo>
                    <a:pt x="107" y="27"/>
                  </a:lnTo>
                  <a:lnTo>
                    <a:pt x="108" y="28"/>
                  </a:lnTo>
                  <a:lnTo>
                    <a:pt x="108" y="31"/>
                  </a:lnTo>
                  <a:lnTo>
                    <a:pt x="102" y="40"/>
                  </a:lnTo>
                  <a:lnTo>
                    <a:pt x="101" y="41"/>
                  </a:lnTo>
                  <a:lnTo>
                    <a:pt x="101" y="42"/>
                  </a:lnTo>
                  <a:lnTo>
                    <a:pt x="100" y="43"/>
                  </a:lnTo>
                  <a:lnTo>
                    <a:pt x="98" y="44"/>
                  </a:lnTo>
                  <a:lnTo>
                    <a:pt x="95" y="49"/>
                  </a:lnTo>
                  <a:lnTo>
                    <a:pt x="94" y="51"/>
                  </a:lnTo>
                  <a:lnTo>
                    <a:pt x="95" y="52"/>
                  </a:lnTo>
                  <a:lnTo>
                    <a:pt x="97" y="53"/>
                  </a:lnTo>
                  <a:lnTo>
                    <a:pt x="98" y="54"/>
                  </a:lnTo>
                  <a:lnTo>
                    <a:pt x="97" y="55"/>
                  </a:lnTo>
                  <a:lnTo>
                    <a:pt x="97" y="56"/>
                  </a:lnTo>
                  <a:lnTo>
                    <a:pt x="96" y="56"/>
                  </a:lnTo>
                  <a:lnTo>
                    <a:pt x="96" y="58"/>
                  </a:lnTo>
                  <a:lnTo>
                    <a:pt x="95" y="60"/>
                  </a:lnTo>
                  <a:lnTo>
                    <a:pt x="88" y="90"/>
                  </a:lnTo>
                  <a:lnTo>
                    <a:pt x="52" y="81"/>
                  </a:lnTo>
                  <a:lnTo>
                    <a:pt x="1" y="68"/>
                  </a:lnTo>
                  <a:lnTo>
                    <a:pt x="1" y="68"/>
                  </a:lnTo>
                  <a:close/>
                </a:path>
              </a:pathLst>
            </a:custGeom>
            <a:solidFill>
              <a:srgbClr val="000099"/>
            </a:solidFill>
            <a:ln w="12700" cmpd="sng">
              <a:solidFill>
                <a:schemeClr val="tx1"/>
              </a:solidFill>
              <a:prstDash val="solid"/>
              <a:round/>
              <a:headEnd/>
              <a:tailEnd/>
            </a:ln>
          </p:spPr>
          <p:txBody>
            <a:bodyPr/>
            <a:lstStyle/>
            <a:p>
              <a:endParaRPr lang="ar-SA"/>
            </a:p>
          </p:txBody>
        </p:sp>
        <p:sp>
          <p:nvSpPr>
            <p:cNvPr id="364746" name="Freeform 202"/>
            <p:cNvSpPr>
              <a:spLocks/>
            </p:cNvSpPr>
            <p:nvPr/>
          </p:nvSpPr>
          <p:spPr bwMode="auto">
            <a:xfrm>
              <a:off x="1981" y="1155"/>
              <a:ext cx="415" cy="634"/>
            </a:xfrm>
            <a:custGeom>
              <a:avLst/>
              <a:gdLst/>
              <a:ahLst/>
              <a:cxnLst>
                <a:cxn ang="0">
                  <a:pos x="7" y="86"/>
                </a:cxn>
                <a:cxn ang="0">
                  <a:pos x="8" y="82"/>
                </a:cxn>
                <a:cxn ang="0">
                  <a:pos x="9" y="81"/>
                </a:cxn>
                <a:cxn ang="0">
                  <a:pos x="9" y="79"/>
                </a:cxn>
                <a:cxn ang="0">
                  <a:pos x="6" y="77"/>
                </a:cxn>
                <a:cxn ang="0">
                  <a:pos x="10" y="70"/>
                </a:cxn>
                <a:cxn ang="0">
                  <a:pos x="13" y="68"/>
                </a:cxn>
                <a:cxn ang="0">
                  <a:pos x="14" y="66"/>
                </a:cxn>
                <a:cxn ang="0">
                  <a:pos x="20" y="54"/>
                </a:cxn>
                <a:cxn ang="0">
                  <a:pos x="17" y="53"/>
                </a:cxn>
                <a:cxn ang="0">
                  <a:pos x="16" y="50"/>
                </a:cxn>
                <a:cxn ang="0">
                  <a:pos x="16" y="47"/>
                </a:cxn>
                <a:cxn ang="0">
                  <a:pos x="16" y="45"/>
                </a:cxn>
                <a:cxn ang="0">
                  <a:pos x="16" y="43"/>
                </a:cxn>
                <a:cxn ang="0">
                  <a:pos x="26" y="0"/>
                </a:cxn>
                <a:cxn ang="0">
                  <a:pos x="34" y="19"/>
                </a:cxn>
                <a:cxn ang="0">
                  <a:pos x="36" y="26"/>
                </a:cxn>
                <a:cxn ang="0">
                  <a:pos x="35" y="29"/>
                </a:cxn>
                <a:cxn ang="0">
                  <a:pos x="37" y="31"/>
                </a:cxn>
                <a:cxn ang="0">
                  <a:pos x="42" y="39"/>
                </a:cxn>
                <a:cxn ang="0">
                  <a:pos x="43" y="43"/>
                </a:cxn>
                <a:cxn ang="0">
                  <a:pos x="45" y="45"/>
                </a:cxn>
                <a:cxn ang="0">
                  <a:pos x="49" y="46"/>
                </a:cxn>
                <a:cxn ang="0">
                  <a:pos x="46" y="52"/>
                </a:cxn>
                <a:cxn ang="0">
                  <a:pos x="45" y="56"/>
                </a:cxn>
                <a:cxn ang="0">
                  <a:pos x="45" y="57"/>
                </a:cxn>
                <a:cxn ang="0">
                  <a:pos x="43" y="60"/>
                </a:cxn>
                <a:cxn ang="0">
                  <a:pos x="43" y="62"/>
                </a:cxn>
                <a:cxn ang="0">
                  <a:pos x="46" y="65"/>
                </a:cxn>
                <a:cxn ang="0">
                  <a:pos x="50" y="61"/>
                </a:cxn>
                <a:cxn ang="0">
                  <a:pos x="51" y="63"/>
                </a:cxn>
                <a:cxn ang="0">
                  <a:pos x="52" y="64"/>
                </a:cxn>
                <a:cxn ang="0">
                  <a:pos x="52" y="69"/>
                </a:cxn>
                <a:cxn ang="0">
                  <a:pos x="54" y="74"/>
                </a:cxn>
                <a:cxn ang="0">
                  <a:pos x="53" y="76"/>
                </a:cxn>
                <a:cxn ang="0">
                  <a:pos x="56" y="78"/>
                </a:cxn>
                <a:cxn ang="0">
                  <a:pos x="57" y="81"/>
                </a:cxn>
                <a:cxn ang="0">
                  <a:pos x="57" y="84"/>
                </a:cxn>
                <a:cxn ang="0">
                  <a:pos x="59" y="87"/>
                </a:cxn>
                <a:cxn ang="0">
                  <a:pos x="61" y="84"/>
                </a:cxn>
                <a:cxn ang="0">
                  <a:pos x="65" y="86"/>
                </a:cxn>
                <a:cxn ang="0">
                  <a:pos x="67" y="84"/>
                </a:cxn>
                <a:cxn ang="0">
                  <a:pos x="71" y="85"/>
                </a:cxn>
                <a:cxn ang="0">
                  <a:pos x="73" y="86"/>
                </a:cxn>
                <a:cxn ang="0">
                  <a:pos x="76" y="84"/>
                </a:cxn>
                <a:cxn ang="0">
                  <a:pos x="79" y="85"/>
                </a:cxn>
                <a:cxn ang="0">
                  <a:pos x="81" y="88"/>
                </a:cxn>
                <a:cxn ang="0">
                  <a:pos x="74" y="130"/>
                </a:cxn>
                <a:cxn ang="0">
                  <a:pos x="0" y="116"/>
                </a:cxn>
              </a:cxnLst>
              <a:rect l="0" t="0" r="r" b="b"/>
              <a:pathLst>
                <a:path w="81" h="130">
                  <a:moveTo>
                    <a:pt x="0" y="116"/>
                  </a:moveTo>
                  <a:lnTo>
                    <a:pt x="7" y="86"/>
                  </a:lnTo>
                  <a:lnTo>
                    <a:pt x="8" y="84"/>
                  </a:lnTo>
                  <a:lnTo>
                    <a:pt x="8" y="82"/>
                  </a:lnTo>
                  <a:lnTo>
                    <a:pt x="9" y="82"/>
                  </a:lnTo>
                  <a:lnTo>
                    <a:pt x="9" y="81"/>
                  </a:lnTo>
                  <a:lnTo>
                    <a:pt x="10" y="80"/>
                  </a:lnTo>
                  <a:lnTo>
                    <a:pt x="9" y="79"/>
                  </a:lnTo>
                  <a:lnTo>
                    <a:pt x="7" y="78"/>
                  </a:lnTo>
                  <a:lnTo>
                    <a:pt x="6" y="77"/>
                  </a:lnTo>
                  <a:lnTo>
                    <a:pt x="7" y="75"/>
                  </a:lnTo>
                  <a:lnTo>
                    <a:pt x="10" y="70"/>
                  </a:lnTo>
                  <a:lnTo>
                    <a:pt x="12" y="69"/>
                  </a:lnTo>
                  <a:lnTo>
                    <a:pt x="13" y="68"/>
                  </a:lnTo>
                  <a:lnTo>
                    <a:pt x="13" y="67"/>
                  </a:lnTo>
                  <a:lnTo>
                    <a:pt x="14" y="66"/>
                  </a:lnTo>
                  <a:lnTo>
                    <a:pt x="20" y="57"/>
                  </a:lnTo>
                  <a:lnTo>
                    <a:pt x="20" y="54"/>
                  </a:lnTo>
                  <a:lnTo>
                    <a:pt x="19" y="53"/>
                  </a:lnTo>
                  <a:lnTo>
                    <a:pt x="17" y="53"/>
                  </a:lnTo>
                  <a:lnTo>
                    <a:pt x="16" y="51"/>
                  </a:lnTo>
                  <a:lnTo>
                    <a:pt x="16" y="50"/>
                  </a:lnTo>
                  <a:lnTo>
                    <a:pt x="16" y="48"/>
                  </a:lnTo>
                  <a:lnTo>
                    <a:pt x="16" y="47"/>
                  </a:lnTo>
                  <a:lnTo>
                    <a:pt x="17" y="46"/>
                  </a:lnTo>
                  <a:lnTo>
                    <a:pt x="16" y="45"/>
                  </a:lnTo>
                  <a:lnTo>
                    <a:pt x="16" y="43"/>
                  </a:lnTo>
                  <a:lnTo>
                    <a:pt x="16" y="43"/>
                  </a:lnTo>
                  <a:lnTo>
                    <a:pt x="26" y="0"/>
                  </a:lnTo>
                  <a:lnTo>
                    <a:pt x="26" y="0"/>
                  </a:lnTo>
                  <a:lnTo>
                    <a:pt x="37" y="3"/>
                  </a:lnTo>
                  <a:lnTo>
                    <a:pt x="34" y="19"/>
                  </a:lnTo>
                  <a:lnTo>
                    <a:pt x="36" y="23"/>
                  </a:lnTo>
                  <a:lnTo>
                    <a:pt x="36" y="26"/>
                  </a:lnTo>
                  <a:lnTo>
                    <a:pt x="36" y="28"/>
                  </a:lnTo>
                  <a:lnTo>
                    <a:pt x="35" y="29"/>
                  </a:lnTo>
                  <a:lnTo>
                    <a:pt x="36" y="30"/>
                  </a:lnTo>
                  <a:lnTo>
                    <a:pt x="37" y="31"/>
                  </a:lnTo>
                  <a:lnTo>
                    <a:pt x="40" y="34"/>
                  </a:lnTo>
                  <a:lnTo>
                    <a:pt x="42" y="39"/>
                  </a:lnTo>
                  <a:lnTo>
                    <a:pt x="42" y="41"/>
                  </a:lnTo>
                  <a:lnTo>
                    <a:pt x="43" y="43"/>
                  </a:lnTo>
                  <a:lnTo>
                    <a:pt x="45" y="43"/>
                  </a:lnTo>
                  <a:lnTo>
                    <a:pt x="45" y="45"/>
                  </a:lnTo>
                  <a:lnTo>
                    <a:pt x="48" y="45"/>
                  </a:lnTo>
                  <a:lnTo>
                    <a:pt x="49" y="46"/>
                  </a:lnTo>
                  <a:lnTo>
                    <a:pt x="46" y="51"/>
                  </a:lnTo>
                  <a:lnTo>
                    <a:pt x="46" y="52"/>
                  </a:lnTo>
                  <a:lnTo>
                    <a:pt x="45" y="53"/>
                  </a:lnTo>
                  <a:lnTo>
                    <a:pt x="45" y="56"/>
                  </a:lnTo>
                  <a:lnTo>
                    <a:pt x="45" y="56"/>
                  </a:lnTo>
                  <a:lnTo>
                    <a:pt x="45" y="57"/>
                  </a:lnTo>
                  <a:lnTo>
                    <a:pt x="43" y="59"/>
                  </a:lnTo>
                  <a:lnTo>
                    <a:pt x="43" y="60"/>
                  </a:lnTo>
                  <a:lnTo>
                    <a:pt x="43" y="61"/>
                  </a:lnTo>
                  <a:lnTo>
                    <a:pt x="43" y="62"/>
                  </a:lnTo>
                  <a:lnTo>
                    <a:pt x="45" y="65"/>
                  </a:lnTo>
                  <a:lnTo>
                    <a:pt x="46" y="65"/>
                  </a:lnTo>
                  <a:lnTo>
                    <a:pt x="49" y="62"/>
                  </a:lnTo>
                  <a:lnTo>
                    <a:pt x="50" y="61"/>
                  </a:lnTo>
                  <a:lnTo>
                    <a:pt x="50" y="62"/>
                  </a:lnTo>
                  <a:lnTo>
                    <a:pt x="51" y="63"/>
                  </a:lnTo>
                  <a:lnTo>
                    <a:pt x="51" y="63"/>
                  </a:lnTo>
                  <a:lnTo>
                    <a:pt x="52" y="64"/>
                  </a:lnTo>
                  <a:lnTo>
                    <a:pt x="52" y="66"/>
                  </a:lnTo>
                  <a:lnTo>
                    <a:pt x="52" y="69"/>
                  </a:lnTo>
                  <a:lnTo>
                    <a:pt x="52" y="72"/>
                  </a:lnTo>
                  <a:lnTo>
                    <a:pt x="54" y="74"/>
                  </a:lnTo>
                  <a:lnTo>
                    <a:pt x="54" y="75"/>
                  </a:lnTo>
                  <a:lnTo>
                    <a:pt x="53" y="76"/>
                  </a:lnTo>
                  <a:lnTo>
                    <a:pt x="54" y="78"/>
                  </a:lnTo>
                  <a:lnTo>
                    <a:pt x="56" y="78"/>
                  </a:lnTo>
                  <a:lnTo>
                    <a:pt x="57" y="80"/>
                  </a:lnTo>
                  <a:lnTo>
                    <a:pt x="57" y="81"/>
                  </a:lnTo>
                  <a:lnTo>
                    <a:pt x="57" y="83"/>
                  </a:lnTo>
                  <a:lnTo>
                    <a:pt x="57" y="84"/>
                  </a:lnTo>
                  <a:lnTo>
                    <a:pt x="58" y="86"/>
                  </a:lnTo>
                  <a:lnTo>
                    <a:pt x="59" y="87"/>
                  </a:lnTo>
                  <a:lnTo>
                    <a:pt x="60" y="85"/>
                  </a:lnTo>
                  <a:lnTo>
                    <a:pt x="61" y="84"/>
                  </a:lnTo>
                  <a:lnTo>
                    <a:pt x="63" y="85"/>
                  </a:lnTo>
                  <a:lnTo>
                    <a:pt x="65" y="86"/>
                  </a:lnTo>
                  <a:lnTo>
                    <a:pt x="66" y="85"/>
                  </a:lnTo>
                  <a:lnTo>
                    <a:pt x="67" y="84"/>
                  </a:lnTo>
                  <a:lnTo>
                    <a:pt x="67" y="85"/>
                  </a:lnTo>
                  <a:lnTo>
                    <a:pt x="71" y="85"/>
                  </a:lnTo>
                  <a:lnTo>
                    <a:pt x="72" y="86"/>
                  </a:lnTo>
                  <a:lnTo>
                    <a:pt x="73" y="86"/>
                  </a:lnTo>
                  <a:lnTo>
                    <a:pt x="76" y="86"/>
                  </a:lnTo>
                  <a:lnTo>
                    <a:pt x="76" y="84"/>
                  </a:lnTo>
                  <a:lnTo>
                    <a:pt x="77" y="83"/>
                  </a:lnTo>
                  <a:lnTo>
                    <a:pt x="79" y="85"/>
                  </a:lnTo>
                  <a:lnTo>
                    <a:pt x="79" y="87"/>
                  </a:lnTo>
                  <a:lnTo>
                    <a:pt x="81" y="88"/>
                  </a:lnTo>
                  <a:lnTo>
                    <a:pt x="75" y="130"/>
                  </a:lnTo>
                  <a:lnTo>
                    <a:pt x="74" y="130"/>
                  </a:lnTo>
                  <a:lnTo>
                    <a:pt x="37" y="124"/>
                  </a:lnTo>
                  <a:lnTo>
                    <a:pt x="0" y="116"/>
                  </a:lnTo>
                  <a:lnTo>
                    <a:pt x="0" y="116"/>
                  </a:lnTo>
                  <a:close/>
                </a:path>
              </a:pathLst>
            </a:custGeom>
            <a:solidFill>
              <a:srgbClr val="000099"/>
            </a:solidFill>
            <a:ln w="12700" cmpd="sng">
              <a:solidFill>
                <a:schemeClr val="tx1"/>
              </a:solidFill>
              <a:prstDash val="solid"/>
              <a:round/>
              <a:headEnd/>
              <a:tailEnd/>
            </a:ln>
          </p:spPr>
          <p:txBody>
            <a:bodyPr/>
            <a:lstStyle/>
            <a:p>
              <a:endParaRPr lang="ar-SA"/>
            </a:p>
          </p:txBody>
        </p:sp>
        <p:sp>
          <p:nvSpPr>
            <p:cNvPr id="364747" name="Freeform 203"/>
            <p:cNvSpPr>
              <a:spLocks/>
            </p:cNvSpPr>
            <p:nvPr/>
          </p:nvSpPr>
          <p:spPr bwMode="auto">
            <a:xfrm>
              <a:off x="2155" y="1170"/>
              <a:ext cx="707" cy="424"/>
            </a:xfrm>
            <a:custGeom>
              <a:avLst/>
              <a:gdLst/>
              <a:ahLst/>
              <a:cxnLst>
                <a:cxn ang="0">
                  <a:pos x="48" y="77"/>
                </a:cxn>
                <a:cxn ang="0">
                  <a:pos x="45" y="84"/>
                </a:cxn>
                <a:cxn ang="0">
                  <a:pos x="43" y="80"/>
                </a:cxn>
                <a:cxn ang="0">
                  <a:pos x="42" y="83"/>
                </a:cxn>
                <a:cxn ang="0">
                  <a:pos x="38" y="83"/>
                </a:cxn>
                <a:cxn ang="0">
                  <a:pos x="33" y="82"/>
                </a:cxn>
                <a:cxn ang="0">
                  <a:pos x="32" y="82"/>
                </a:cxn>
                <a:cxn ang="0">
                  <a:pos x="29" y="82"/>
                </a:cxn>
                <a:cxn ang="0">
                  <a:pos x="26" y="82"/>
                </a:cxn>
                <a:cxn ang="0">
                  <a:pos x="24" y="83"/>
                </a:cxn>
                <a:cxn ang="0">
                  <a:pos x="23" y="80"/>
                </a:cxn>
                <a:cxn ang="0">
                  <a:pos x="23" y="77"/>
                </a:cxn>
                <a:cxn ang="0">
                  <a:pos x="20" y="75"/>
                </a:cxn>
                <a:cxn ang="0">
                  <a:pos x="20" y="72"/>
                </a:cxn>
                <a:cxn ang="0">
                  <a:pos x="18" y="69"/>
                </a:cxn>
                <a:cxn ang="0">
                  <a:pos x="18" y="63"/>
                </a:cxn>
                <a:cxn ang="0">
                  <a:pos x="17" y="60"/>
                </a:cxn>
                <a:cxn ang="0">
                  <a:pos x="16" y="59"/>
                </a:cxn>
                <a:cxn ang="0">
                  <a:pos x="15" y="59"/>
                </a:cxn>
                <a:cxn ang="0">
                  <a:pos x="11" y="62"/>
                </a:cxn>
                <a:cxn ang="0">
                  <a:pos x="9" y="58"/>
                </a:cxn>
                <a:cxn ang="0">
                  <a:pos x="9" y="56"/>
                </a:cxn>
                <a:cxn ang="0">
                  <a:pos x="11" y="53"/>
                </a:cxn>
                <a:cxn ang="0">
                  <a:pos x="11" y="50"/>
                </a:cxn>
                <a:cxn ang="0">
                  <a:pos x="12" y="48"/>
                </a:cxn>
                <a:cxn ang="0">
                  <a:pos x="14" y="42"/>
                </a:cxn>
                <a:cxn ang="0">
                  <a:pos x="11" y="40"/>
                </a:cxn>
                <a:cxn ang="0">
                  <a:pos x="8" y="38"/>
                </a:cxn>
                <a:cxn ang="0">
                  <a:pos x="6" y="31"/>
                </a:cxn>
                <a:cxn ang="0">
                  <a:pos x="2" y="27"/>
                </a:cxn>
                <a:cxn ang="0">
                  <a:pos x="2" y="25"/>
                </a:cxn>
                <a:cxn ang="0">
                  <a:pos x="2" y="20"/>
                </a:cxn>
                <a:cxn ang="0">
                  <a:pos x="3" y="0"/>
                </a:cxn>
                <a:cxn ang="0">
                  <a:pos x="49" y="8"/>
                </a:cxn>
                <a:cxn ang="0">
                  <a:pos x="138" y="19"/>
                </a:cxn>
                <a:cxn ang="0">
                  <a:pos x="132" y="87"/>
                </a:cxn>
              </a:cxnLst>
              <a:rect l="0" t="0" r="r" b="b"/>
              <a:pathLst>
                <a:path w="138" h="87">
                  <a:moveTo>
                    <a:pt x="132" y="87"/>
                  </a:moveTo>
                  <a:lnTo>
                    <a:pt x="48" y="77"/>
                  </a:lnTo>
                  <a:lnTo>
                    <a:pt x="47" y="85"/>
                  </a:lnTo>
                  <a:lnTo>
                    <a:pt x="45" y="84"/>
                  </a:lnTo>
                  <a:lnTo>
                    <a:pt x="45" y="82"/>
                  </a:lnTo>
                  <a:lnTo>
                    <a:pt x="43" y="80"/>
                  </a:lnTo>
                  <a:lnTo>
                    <a:pt x="42" y="81"/>
                  </a:lnTo>
                  <a:lnTo>
                    <a:pt x="42" y="83"/>
                  </a:lnTo>
                  <a:lnTo>
                    <a:pt x="39" y="83"/>
                  </a:lnTo>
                  <a:lnTo>
                    <a:pt x="38" y="83"/>
                  </a:lnTo>
                  <a:lnTo>
                    <a:pt x="37" y="82"/>
                  </a:lnTo>
                  <a:lnTo>
                    <a:pt x="33" y="82"/>
                  </a:lnTo>
                  <a:lnTo>
                    <a:pt x="33" y="81"/>
                  </a:lnTo>
                  <a:lnTo>
                    <a:pt x="32" y="82"/>
                  </a:lnTo>
                  <a:lnTo>
                    <a:pt x="31" y="83"/>
                  </a:lnTo>
                  <a:lnTo>
                    <a:pt x="29" y="82"/>
                  </a:lnTo>
                  <a:lnTo>
                    <a:pt x="27" y="81"/>
                  </a:lnTo>
                  <a:lnTo>
                    <a:pt x="26" y="82"/>
                  </a:lnTo>
                  <a:lnTo>
                    <a:pt x="25" y="84"/>
                  </a:lnTo>
                  <a:lnTo>
                    <a:pt x="24" y="83"/>
                  </a:lnTo>
                  <a:lnTo>
                    <a:pt x="23" y="81"/>
                  </a:lnTo>
                  <a:lnTo>
                    <a:pt x="23" y="80"/>
                  </a:lnTo>
                  <a:lnTo>
                    <a:pt x="23" y="78"/>
                  </a:lnTo>
                  <a:lnTo>
                    <a:pt x="23" y="77"/>
                  </a:lnTo>
                  <a:lnTo>
                    <a:pt x="22" y="75"/>
                  </a:lnTo>
                  <a:lnTo>
                    <a:pt x="20" y="75"/>
                  </a:lnTo>
                  <a:lnTo>
                    <a:pt x="19" y="73"/>
                  </a:lnTo>
                  <a:lnTo>
                    <a:pt x="20" y="72"/>
                  </a:lnTo>
                  <a:lnTo>
                    <a:pt x="20" y="71"/>
                  </a:lnTo>
                  <a:lnTo>
                    <a:pt x="18" y="69"/>
                  </a:lnTo>
                  <a:lnTo>
                    <a:pt x="18" y="66"/>
                  </a:lnTo>
                  <a:lnTo>
                    <a:pt x="18" y="63"/>
                  </a:lnTo>
                  <a:lnTo>
                    <a:pt x="18" y="61"/>
                  </a:lnTo>
                  <a:lnTo>
                    <a:pt x="17" y="60"/>
                  </a:lnTo>
                  <a:lnTo>
                    <a:pt x="17" y="60"/>
                  </a:lnTo>
                  <a:lnTo>
                    <a:pt x="16" y="59"/>
                  </a:lnTo>
                  <a:lnTo>
                    <a:pt x="16" y="58"/>
                  </a:lnTo>
                  <a:lnTo>
                    <a:pt x="15" y="59"/>
                  </a:lnTo>
                  <a:lnTo>
                    <a:pt x="12" y="62"/>
                  </a:lnTo>
                  <a:lnTo>
                    <a:pt x="11" y="62"/>
                  </a:lnTo>
                  <a:lnTo>
                    <a:pt x="9" y="59"/>
                  </a:lnTo>
                  <a:lnTo>
                    <a:pt x="9" y="58"/>
                  </a:lnTo>
                  <a:lnTo>
                    <a:pt x="9" y="57"/>
                  </a:lnTo>
                  <a:lnTo>
                    <a:pt x="9" y="56"/>
                  </a:lnTo>
                  <a:lnTo>
                    <a:pt x="11" y="54"/>
                  </a:lnTo>
                  <a:lnTo>
                    <a:pt x="11" y="53"/>
                  </a:lnTo>
                  <a:lnTo>
                    <a:pt x="11" y="53"/>
                  </a:lnTo>
                  <a:lnTo>
                    <a:pt x="11" y="50"/>
                  </a:lnTo>
                  <a:lnTo>
                    <a:pt x="12" y="49"/>
                  </a:lnTo>
                  <a:lnTo>
                    <a:pt x="12" y="48"/>
                  </a:lnTo>
                  <a:lnTo>
                    <a:pt x="15" y="43"/>
                  </a:lnTo>
                  <a:lnTo>
                    <a:pt x="14" y="42"/>
                  </a:lnTo>
                  <a:lnTo>
                    <a:pt x="11" y="42"/>
                  </a:lnTo>
                  <a:lnTo>
                    <a:pt x="11" y="40"/>
                  </a:lnTo>
                  <a:lnTo>
                    <a:pt x="9" y="40"/>
                  </a:lnTo>
                  <a:lnTo>
                    <a:pt x="8" y="38"/>
                  </a:lnTo>
                  <a:lnTo>
                    <a:pt x="8" y="36"/>
                  </a:lnTo>
                  <a:lnTo>
                    <a:pt x="6" y="31"/>
                  </a:lnTo>
                  <a:lnTo>
                    <a:pt x="3" y="28"/>
                  </a:lnTo>
                  <a:lnTo>
                    <a:pt x="2" y="27"/>
                  </a:lnTo>
                  <a:lnTo>
                    <a:pt x="1" y="26"/>
                  </a:lnTo>
                  <a:lnTo>
                    <a:pt x="2" y="25"/>
                  </a:lnTo>
                  <a:lnTo>
                    <a:pt x="2" y="23"/>
                  </a:lnTo>
                  <a:lnTo>
                    <a:pt x="2" y="20"/>
                  </a:lnTo>
                  <a:lnTo>
                    <a:pt x="0" y="16"/>
                  </a:lnTo>
                  <a:lnTo>
                    <a:pt x="3" y="0"/>
                  </a:lnTo>
                  <a:lnTo>
                    <a:pt x="15" y="2"/>
                  </a:lnTo>
                  <a:lnTo>
                    <a:pt x="49" y="8"/>
                  </a:lnTo>
                  <a:lnTo>
                    <a:pt x="84" y="13"/>
                  </a:lnTo>
                  <a:lnTo>
                    <a:pt x="138" y="19"/>
                  </a:lnTo>
                  <a:lnTo>
                    <a:pt x="133" y="70"/>
                  </a:lnTo>
                  <a:lnTo>
                    <a:pt x="132" y="87"/>
                  </a:lnTo>
                  <a:lnTo>
                    <a:pt x="132" y="87"/>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48" name="Freeform 204"/>
            <p:cNvSpPr>
              <a:spLocks/>
            </p:cNvSpPr>
            <p:nvPr/>
          </p:nvSpPr>
          <p:spPr bwMode="auto">
            <a:xfrm>
              <a:off x="1730" y="1677"/>
              <a:ext cx="440" cy="649"/>
            </a:xfrm>
            <a:custGeom>
              <a:avLst/>
              <a:gdLst/>
              <a:ahLst/>
              <a:cxnLst>
                <a:cxn ang="0">
                  <a:pos x="13" y="0"/>
                </a:cxn>
                <a:cxn ang="0">
                  <a:pos x="0" y="51"/>
                </a:cxn>
                <a:cxn ang="0">
                  <a:pos x="56" y="133"/>
                </a:cxn>
                <a:cxn ang="0">
                  <a:pos x="56" y="132"/>
                </a:cxn>
                <a:cxn ang="0">
                  <a:pos x="56" y="131"/>
                </a:cxn>
                <a:cxn ang="0">
                  <a:pos x="57" y="127"/>
                </a:cxn>
                <a:cxn ang="0">
                  <a:pos x="57" y="126"/>
                </a:cxn>
                <a:cxn ang="0">
                  <a:pos x="57" y="118"/>
                </a:cxn>
                <a:cxn ang="0">
                  <a:pos x="57" y="115"/>
                </a:cxn>
                <a:cxn ang="0">
                  <a:pos x="57" y="114"/>
                </a:cxn>
                <a:cxn ang="0">
                  <a:pos x="60" y="114"/>
                </a:cxn>
                <a:cxn ang="0">
                  <a:pos x="62" y="114"/>
                </a:cxn>
                <a:cxn ang="0">
                  <a:pos x="63" y="115"/>
                </a:cxn>
                <a:cxn ang="0">
                  <a:pos x="63" y="116"/>
                </a:cxn>
                <a:cxn ang="0">
                  <a:pos x="64" y="117"/>
                </a:cxn>
                <a:cxn ang="0">
                  <a:pos x="66" y="117"/>
                </a:cxn>
                <a:cxn ang="0">
                  <a:pos x="68" y="110"/>
                </a:cxn>
                <a:cxn ang="0">
                  <a:pos x="70" y="101"/>
                </a:cxn>
                <a:cxn ang="0">
                  <a:pos x="86" y="17"/>
                </a:cxn>
                <a:cxn ang="0">
                  <a:pos x="49" y="9"/>
                </a:cxn>
                <a:cxn ang="0">
                  <a:pos x="13" y="0"/>
                </a:cxn>
                <a:cxn ang="0">
                  <a:pos x="13" y="0"/>
                </a:cxn>
              </a:cxnLst>
              <a:rect l="0" t="0" r="r" b="b"/>
              <a:pathLst>
                <a:path w="86" h="133">
                  <a:moveTo>
                    <a:pt x="13" y="0"/>
                  </a:moveTo>
                  <a:lnTo>
                    <a:pt x="0" y="51"/>
                  </a:lnTo>
                  <a:lnTo>
                    <a:pt x="56" y="133"/>
                  </a:lnTo>
                  <a:lnTo>
                    <a:pt x="56" y="132"/>
                  </a:lnTo>
                  <a:lnTo>
                    <a:pt x="56" y="131"/>
                  </a:lnTo>
                  <a:lnTo>
                    <a:pt x="57" y="127"/>
                  </a:lnTo>
                  <a:lnTo>
                    <a:pt x="57" y="126"/>
                  </a:lnTo>
                  <a:lnTo>
                    <a:pt x="57" y="118"/>
                  </a:lnTo>
                  <a:lnTo>
                    <a:pt x="57" y="115"/>
                  </a:lnTo>
                  <a:lnTo>
                    <a:pt x="57" y="114"/>
                  </a:lnTo>
                  <a:lnTo>
                    <a:pt x="60" y="114"/>
                  </a:lnTo>
                  <a:lnTo>
                    <a:pt x="62" y="114"/>
                  </a:lnTo>
                  <a:lnTo>
                    <a:pt x="63" y="115"/>
                  </a:lnTo>
                  <a:lnTo>
                    <a:pt x="63" y="116"/>
                  </a:lnTo>
                  <a:lnTo>
                    <a:pt x="64" y="117"/>
                  </a:lnTo>
                  <a:lnTo>
                    <a:pt x="66" y="117"/>
                  </a:lnTo>
                  <a:lnTo>
                    <a:pt x="68" y="110"/>
                  </a:lnTo>
                  <a:lnTo>
                    <a:pt x="70" y="101"/>
                  </a:lnTo>
                  <a:lnTo>
                    <a:pt x="86" y="17"/>
                  </a:lnTo>
                  <a:lnTo>
                    <a:pt x="49" y="9"/>
                  </a:lnTo>
                  <a:lnTo>
                    <a:pt x="13" y="0"/>
                  </a:lnTo>
                  <a:lnTo>
                    <a:pt x="13" y="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49" name="Freeform 205"/>
            <p:cNvSpPr>
              <a:spLocks/>
            </p:cNvSpPr>
            <p:nvPr/>
          </p:nvSpPr>
          <p:spPr bwMode="auto">
            <a:xfrm>
              <a:off x="1960" y="2170"/>
              <a:ext cx="467" cy="517"/>
            </a:xfrm>
            <a:custGeom>
              <a:avLst/>
              <a:gdLst/>
              <a:ahLst/>
              <a:cxnLst>
                <a:cxn ang="0">
                  <a:pos x="78" y="106"/>
                </a:cxn>
                <a:cxn ang="0">
                  <a:pos x="91" y="10"/>
                </a:cxn>
                <a:cxn ang="0">
                  <a:pos x="25" y="0"/>
                </a:cxn>
                <a:cxn ang="0">
                  <a:pos x="25" y="0"/>
                </a:cxn>
                <a:cxn ang="0">
                  <a:pos x="23" y="9"/>
                </a:cxn>
                <a:cxn ang="0">
                  <a:pos x="21" y="16"/>
                </a:cxn>
                <a:cxn ang="0">
                  <a:pos x="19" y="16"/>
                </a:cxn>
                <a:cxn ang="0">
                  <a:pos x="18" y="15"/>
                </a:cxn>
                <a:cxn ang="0">
                  <a:pos x="18" y="14"/>
                </a:cxn>
                <a:cxn ang="0">
                  <a:pos x="17" y="13"/>
                </a:cxn>
                <a:cxn ang="0">
                  <a:pos x="15" y="13"/>
                </a:cxn>
                <a:cxn ang="0">
                  <a:pos x="12" y="13"/>
                </a:cxn>
                <a:cxn ang="0">
                  <a:pos x="12" y="14"/>
                </a:cxn>
                <a:cxn ang="0">
                  <a:pos x="12" y="17"/>
                </a:cxn>
                <a:cxn ang="0">
                  <a:pos x="12" y="25"/>
                </a:cxn>
                <a:cxn ang="0">
                  <a:pos x="12" y="26"/>
                </a:cxn>
                <a:cxn ang="0">
                  <a:pos x="11" y="30"/>
                </a:cxn>
                <a:cxn ang="0">
                  <a:pos x="11" y="31"/>
                </a:cxn>
                <a:cxn ang="0">
                  <a:pos x="11" y="32"/>
                </a:cxn>
                <a:cxn ang="0">
                  <a:pos x="11" y="34"/>
                </a:cxn>
                <a:cxn ang="0">
                  <a:pos x="11" y="35"/>
                </a:cxn>
                <a:cxn ang="0">
                  <a:pos x="11" y="36"/>
                </a:cxn>
                <a:cxn ang="0">
                  <a:pos x="12" y="38"/>
                </a:cxn>
                <a:cxn ang="0">
                  <a:pos x="12" y="39"/>
                </a:cxn>
                <a:cxn ang="0">
                  <a:pos x="12" y="41"/>
                </a:cxn>
                <a:cxn ang="0">
                  <a:pos x="13" y="43"/>
                </a:cxn>
                <a:cxn ang="0">
                  <a:pos x="13" y="43"/>
                </a:cxn>
                <a:cxn ang="0">
                  <a:pos x="14" y="44"/>
                </a:cxn>
                <a:cxn ang="0">
                  <a:pos x="15" y="46"/>
                </a:cxn>
                <a:cxn ang="0">
                  <a:pos x="14" y="46"/>
                </a:cxn>
                <a:cxn ang="0">
                  <a:pos x="14" y="46"/>
                </a:cxn>
                <a:cxn ang="0">
                  <a:pos x="12" y="47"/>
                </a:cxn>
                <a:cxn ang="0">
                  <a:pos x="10" y="48"/>
                </a:cxn>
                <a:cxn ang="0">
                  <a:pos x="9" y="50"/>
                </a:cxn>
                <a:cxn ang="0">
                  <a:pos x="7" y="55"/>
                </a:cxn>
                <a:cxn ang="0">
                  <a:pos x="5" y="58"/>
                </a:cxn>
                <a:cxn ang="0">
                  <a:pos x="3" y="58"/>
                </a:cxn>
                <a:cxn ang="0">
                  <a:pos x="3" y="59"/>
                </a:cxn>
                <a:cxn ang="0">
                  <a:pos x="4" y="60"/>
                </a:cxn>
                <a:cxn ang="0">
                  <a:pos x="3" y="61"/>
                </a:cxn>
                <a:cxn ang="0">
                  <a:pos x="3" y="63"/>
                </a:cxn>
                <a:cxn ang="0">
                  <a:pos x="3" y="64"/>
                </a:cxn>
                <a:cxn ang="0">
                  <a:pos x="5" y="66"/>
                </a:cxn>
                <a:cxn ang="0">
                  <a:pos x="6" y="67"/>
                </a:cxn>
                <a:cxn ang="0">
                  <a:pos x="5" y="67"/>
                </a:cxn>
                <a:cxn ang="0">
                  <a:pos x="5" y="69"/>
                </a:cxn>
                <a:cxn ang="0">
                  <a:pos x="4" y="70"/>
                </a:cxn>
                <a:cxn ang="0">
                  <a:pos x="3" y="70"/>
                </a:cxn>
                <a:cxn ang="0">
                  <a:pos x="1" y="69"/>
                </a:cxn>
                <a:cxn ang="0">
                  <a:pos x="0" y="73"/>
                </a:cxn>
                <a:cxn ang="0">
                  <a:pos x="49" y="102"/>
                </a:cxn>
                <a:cxn ang="0">
                  <a:pos x="78" y="106"/>
                </a:cxn>
                <a:cxn ang="0">
                  <a:pos x="78" y="106"/>
                </a:cxn>
                <a:cxn ang="0">
                  <a:pos x="78" y="106"/>
                </a:cxn>
              </a:cxnLst>
              <a:rect l="0" t="0" r="r" b="b"/>
              <a:pathLst>
                <a:path w="91" h="106">
                  <a:moveTo>
                    <a:pt x="78" y="106"/>
                  </a:moveTo>
                  <a:lnTo>
                    <a:pt x="91" y="10"/>
                  </a:lnTo>
                  <a:lnTo>
                    <a:pt x="25" y="0"/>
                  </a:lnTo>
                  <a:lnTo>
                    <a:pt x="25" y="0"/>
                  </a:lnTo>
                  <a:lnTo>
                    <a:pt x="23" y="9"/>
                  </a:lnTo>
                  <a:lnTo>
                    <a:pt x="21" y="16"/>
                  </a:lnTo>
                  <a:lnTo>
                    <a:pt x="19" y="16"/>
                  </a:lnTo>
                  <a:lnTo>
                    <a:pt x="18" y="15"/>
                  </a:lnTo>
                  <a:lnTo>
                    <a:pt x="18" y="14"/>
                  </a:lnTo>
                  <a:lnTo>
                    <a:pt x="17" y="13"/>
                  </a:lnTo>
                  <a:lnTo>
                    <a:pt x="15" y="13"/>
                  </a:lnTo>
                  <a:lnTo>
                    <a:pt x="12" y="13"/>
                  </a:lnTo>
                  <a:lnTo>
                    <a:pt x="12" y="14"/>
                  </a:lnTo>
                  <a:lnTo>
                    <a:pt x="12" y="17"/>
                  </a:lnTo>
                  <a:lnTo>
                    <a:pt x="12" y="25"/>
                  </a:lnTo>
                  <a:lnTo>
                    <a:pt x="12" y="26"/>
                  </a:lnTo>
                  <a:lnTo>
                    <a:pt x="11" y="30"/>
                  </a:lnTo>
                  <a:lnTo>
                    <a:pt x="11" y="31"/>
                  </a:lnTo>
                  <a:lnTo>
                    <a:pt x="11" y="32"/>
                  </a:lnTo>
                  <a:lnTo>
                    <a:pt x="11" y="34"/>
                  </a:lnTo>
                  <a:lnTo>
                    <a:pt x="11" y="35"/>
                  </a:lnTo>
                  <a:lnTo>
                    <a:pt x="11" y="36"/>
                  </a:lnTo>
                  <a:lnTo>
                    <a:pt x="12" y="38"/>
                  </a:lnTo>
                  <a:lnTo>
                    <a:pt x="12" y="39"/>
                  </a:lnTo>
                  <a:lnTo>
                    <a:pt x="12" y="41"/>
                  </a:lnTo>
                  <a:lnTo>
                    <a:pt x="13" y="43"/>
                  </a:lnTo>
                  <a:lnTo>
                    <a:pt x="13" y="43"/>
                  </a:lnTo>
                  <a:lnTo>
                    <a:pt x="14" y="44"/>
                  </a:lnTo>
                  <a:lnTo>
                    <a:pt x="15" y="46"/>
                  </a:lnTo>
                  <a:lnTo>
                    <a:pt x="14" y="46"/>
                  </a:lnTo>
                  <a:lnTo>
                    <a:pt x="14" y="46"/>
                  </a:lnTo>
                  <a:lnTo>
                    <a:pt x="12" y="47"/>
                  </a:lnTo>
                  <a:lnTo>
                    <a:pt x="10" y="48"/>
                  </a:lnTo>
                  <a:lnTo>
                    <a:pt x="9" y="50"/>
                  </a:lnTo>
                  <a:lnTo>
                    <a:pt x="7" y="55"/>
                  </a:lnTo>
                  <a:lnTo>
                    <a:pt x="5" y="58"/>
                  </a:lnTo>
                  <a:lnTo>
                    <a:pt x="3" y="58"/>
                  </a:lnTo>
                  <a:lnTo>
                    <a:pt x="3" y="59"/>
                  </a:lnTo>
                  <a:lnTo>
                    <a:pt x="4" y="60"/>
                  </a:lnTo>
                  <a:lnTo>
                    <a:pt x="3" y="61"/>
                  </a:lnTo>
                  <a:lnTo>
                    <a:pt x="3" y="63"/>
                  </a:lnTo>
                  <a:lnTo>
                    <a:pt x="3" y="64"/>
                  </a:lnTo>
                  <a:lnTo>
                    <a:pt x="5" y="66"/>
                  </a:lnTo>
                  <a:lnTo>
                    <a:pt x="6" y="67"/>
                  </a:lnTo>
                  <a:lnTo>
                    <a:pt x="5" y="67"/>
                  </a:lnTo>
                  <a:lnTo>
                    <a:pt x="5" y="69"/>
                  </a:lnTo>
                  <a:lnTo>
                    <a:pt x="4" y="70"/>
                  </a:lnTo>
                  <a:lnTo>
                    <a:pt x="3" y="70"/>
                  </a:lnTo>
                  <a:lnTo>
                    <a:pt x="1" y="69"/>
                  </a:lnTo>
                  <a:lnTo>
                    <a:pt x="0" y="73"/>
                  </a:lnTo>
                  <a:lnTo>
                    <a:pt x="49" y="102"/>
                  </a:lnTo>
                  <a:lnTo>
                    <a:pt x="78" y="106"/>
                  </a:lnTo>
                  <a:lnTo>
                    <a:pt x="78" y="106"/>
                  </a:lnTo>
                  <a:lnTo>
                    <a:pt x="78" y="106"/>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50" name="Freeform 206"/>
            <p:cNvSpPr>
              <a:spLocks/>
            </p:cNvSpPr>
            <p:nvPr/>
          </p:nvSpPr>
          <p:spPr bwMode="auto">
            <a:xfrm>
              <a:off x="3257" y="1248"/>
              <a:ext cx="456" cy="487"/>
            </a:xfrm>
            <a:custGeom>
              <a:avLst/>
              <a:gdLst/>
              <a:ahLst/>
              <a:cxnLst>
                <a:cxn ang="0">
                  <a:pos x="8" y="69"/>
                </a:cxn>
                <a:cxn ang="0">
                  <a:pos x="4" y="64"/>
                </a:cxn>
                <a:cxn ang="0">
                  <a:pos x="7" y="60"/>
                </a:cxn>
                <a:cxn ang="0">
                  <a:pos x="7" y="56"/>
                </a:cxn>
                <a:cxn ang="0">
                  <a:pos x="5" y="47"/>
                </a:cxn>
                <a:cxn ang="0">
                  <a:pos x="5" y="43"/>
                </a:cxn>
                <a:cxn ang="0">
                  <a:pos x="4" y="33"/>
                </a:cxn>
                <a:cxn ang="0">
                  <a:pos x="2" y="26"/>
                </a:cxn>
                <a:cxn ang="0">
                  <a:pos x="0" y="16"/>
                </a:cxn>
                <a:cxn ang="0">
                  <a:pos x="1" y="12"/>
                </a:cxn>
                <a:cxn ang="0">
                  <a:pos x="0" y="7"/>
                </a:cxn>
                <a:cxn ang="0">
                  <a:pos x="23" y="3"/>
                </a:cxn>
                <a:cxn ang="0">
                  <a:pos x="25" y="1"/>
                </a:cxn>
                <a:cxn ang="0">
                  <a:pos x="28" y="5"/>
                </a:cxn>
                <a:cxn ang="0">
                  <a:pos x="28" y="10"/>
                </a:cxn>
                <a:cxn ang="0">
                  <a:pos x="32" y="12"/>
                </a:cxn>
                <a:cxn ang="0">
                  <a:pos x="34" y="13"/>
                </a:cxn>
                <a:cxn ang="0">
                  <a:pos x="38" y="13"/>
                </a:cxn>
                <a:cxn ang="0">
                  <a:pos x="39" y="14"/>
                </a:cxn>
                <a:cxn ang="0">
                  <a:pos x="43" y="13"/>
                </a:cxn>
                <a:cxn ang="0">
                  <a:pos x="51" y="14"/>
                </a:cxn>
                <a:cxn ang="0">
                  <a:pos x="52" y="15"/>
                </a:cxn>
                <a:cxn ang="0">
                  <a:pos x="53" y="15"/>
                </a:cxn>
                <a:cxn ang="0">
                  <a:pos x="54" y="18"/>
                </a:cxn>
                <a:cxn ang="0">
                  <a:pos x="57" y="17"/>
                </a:cxn>
                <a:cxn ang="0">
                  <a:pos x="59" y="17"/>
                </a:cxn>
                <a:cxn ang="0">
                  <a:pos x="62" y="19"/>
                </a:cxn>
                <a:cxn ang="0">
                  <a:pos x="64" y="21"/>
                </a:cxn>
                <a:cxn ang="0">
                  <a:pos x="68" y="21"/>
                </a:cxn>
                <a:cxn ang="0">
                  <a:pos x="73" y="18"/>
                </a:cxn>
                <a:cxn ang="0">
                  <a:pos x="81" y="20"/>
                </a:cxn>
                <a:cxn ang="0">
                  <a:pos x="83" y="20"/>
                </a:cxn>
                <a:cxn ang="0">
                  <a:pos x="86" y="21"/>
                </a:cxn>
                <a:cxn ang="0">
                  <a:pos x="87" y="22"/>
                </a:cxn>
                <a:cxn ang="0">
                  <a:pos x="81" y="25"/>
                </a:cxn>
                <a:cxn ang="0">
                  <a:pos x="78" y="28"/>
                </a:cxn>
                <a:cxn ang="0">
                  <a:pos x="73" y="30"/>
                </a:cxn>
                <a:cxn ang="0">
                  <a:pos x="59" y="44"/>
                </a:cxn>
                <a:cxn ang="0">
                  <a:pos x="57" y="46"/>
                </a:cxn>
                <a:cxn ang="0">
                  <a:pos x="57" y="56"/>
                </a:cxn>
                <a:cxn ang="0">
                  <a:pos x="52" y="59"/>
                </a:cxn>
                <a:cxn ang="0">
                  <a:pos x="52" y="61"/>
                </a:cxn>
                <a:cxn ang="0">
                  <a:pos x="52" y="65"/>
                </a:cxn>
                <a:cxn ang="0">
                  <a:pos x="53" y="69"/>
                </a:cxn>
                <a:cxn ang="0">
                  <a:pos x="52" y="73"/>
                </a:cxn>
                <a:cxn ang="0">
                  <a:pos x="53" y="79"/>
                </a:cxn>
                <a:cxn ang="0">
                  <a:pos x="55" y="80"/>
                </a:cxn>
                <a:cxn ang="0">
                  <a:pos x="58" y="81"/>
                </a:cxn>
                <a:cxn ang="0">
                  <a:pos x="59" y="83"/>
                </a:cxn>
                <a:cxn ang="0">
                  <a:pos x="64" y="87"/>
                </a:cxn>
                <a:cxn ang="0">
                  <a:pos x="72" y="92"/>
                </a:cxn>
                <a:cxn ang="0">
                  <a:pos x="72" y="95"/>
                </a:cxn>
                <a:cxn ang="0">
                  <a:pos x="8" y="100"/>
                </a:cxn>
              </a:cxnLst>
              <a:rect l="0" t="0" r="r" b="b"/>
              <a:pathLst>
                <a:path w="89" h="100">
                  <a:moveTo>
                    <a:pt x="8" y="100"/>
                  </a:moveTo>
                  <a:lnTo>
                    <a:pt x="8" y="69"/>
                  </a:lnTo>
                  <a:lnTo>
                    <a:pt x="4" y="65"/>
                  </a:lnTo>
                  <a:lnTo>
                    <a:pt x="4" y="64"/>
                  </a:lnTo>
                  <a:lnTo>
                    <a:pt x="6" y="61"/>
                  </a:lnTo>
                  <a:lnTo>
                    <a:pt x="7" y="60"/>
                  </a:lnTo>
                  <a:lnTo>
                    <a:pt x="7" y="58"/>
                  </a:lnTo>
                  <a:lnTo>
                    <a:pt x="7" y="56"/>
                  </a:lnTo>
                  <a:lnTo>
                    <a:pt x="7" y="54"/>
                  </a:lnTo>
                  <a:lnTo>
                    <a:pt x="5" y="47"/>
                  </a:lnTo>
                  <a:lnTo>
                    <a:pt x="5" y="46"/>
                  </a:lnTo>
                  <a:lnTo>
                    <a:pt x="5" y="43"/>
                  </a:lnTo>
                  <a:lnTo>
                    <a:pt x="4" y="41"/>
                  </a:lnTo>
                  <a:lnTo>
                    <a:pt x="4" y="33"/>
                  </a:lnTo>
                  <a:lnTo>
                    <a:pt x="3" y="28"/>
                  </a:lnTo>
                  <a:lnTo>
                    <a:pt x="2" y="26"/>
                  </a:lnTo>
                  <a:lnTo>
                    <a:pt x="0" y="21"/>
                  </a:lnTo>
                  <a:lnTo>
                    <a:pt x="0" y="16"/>
                  </a:lnTo>
                  <a:lnTo>
                    <a:pt x="1" y="13"/>
                  </a:lnTo>
                  <a:lnTo>
                    <a:pt x="1" y="12"/>
                  </a:lnTo>
                  <a:lnTo>
                    <a:pt x="0" y="8"/>
                  </a:lnTo>
                  <a:lnTo>
                    <a:pt x="0" y="7"/>
                  </a:lnTo>
                  <a:lnTo>
                    <a:pt x="23" y="7"/>
                  </a:lnTo>
                  <a:lnTo>
                    <a:pt x="23" y="3"/>
                  </a:lnTo>
                  <a:lnTo>
                    <a:pt x="23" y="0"/>
                  </a:lnTo>
                  <a:lnTo>
                    <a:pt x="25" y="1"/>
                  </a:lnTo>
                  <a:lnTo>
                    <a:pt x="27" y="2"/>
                  </a:lnTo>
                  <a:lnTo>
                    <a:pt x="28" y="5"/>
                  </a:lnTo>
                  <a:lnTo>
                    <a:pt x="28" y="8"/>
                  </a:lnTo>
                  <a:lnTo>
                    <a:pt x="28" y="10"/>
                  </a:lnTo>
                  <a:lnTo>
                    <a:pt x="31" y="12"/>
                  </a:lnTo>
                  <a:lnTo>
                    <a:pt x="32" y="12"/>
                  </a:lnTo>
                  <a:lnTo>
                    <a:pt x="33" y="12"/>
                  </a:lnTo>
                  <a:lnTo>
                    <a:pt x="34" y="13"/>
                  </a:lnTo>
                  <a:lnTo>
                    <a:pt x="36" y="13"/>
                  </a:lnTo>
                  <a:lnTo>
                    <a:pt x="38" y="13"/>
                  </a:lnTo>
                  <a:lnTo>
                    <a:pt x="39" y="14"/>
                  </a:lnTo>
                  <a:lnTo>
                    <a:pt x="39" y="14"/>
                  </a:lnTo>
                  <a:lnTo>
                    <a:pt x="42" y="14"/>
                  </a:lnTo>
                  <a:lnTo>
                    <a:pt x="43" y="13"/>
                  </a:lnTo>
                  <a:lnTo>
                    <a:pt x="48" y="13"/>
                  </a:lnTo>
                  <a:lnTo>
                    <a:pt x="51" y="14"/>
                  </a:lnTo>
                  <a:lnTo>
                    <a:pt x="52" y="14"/>
                  </a:lnTo>
                  <a:lnTo>
                    <a:pt x="52" y="15"/>
                  </a:lnTo>
                  <a:lnTo>
                    <a:pt x="53" y="15"/>
                  </a:lnTo>
                  <a:lnTo>
                    <a:pt x="53" y="15"/>
                  </a:lnTo>
                  <a:lnTo>
                    <a:pt x="54" y="16"/>
                  </a:lnTo>
                  <a:lnTo>
                    <a:pt x="54" y="18"/>
                  </a:lnTo>
                  <a:lnTo>
                    <a:pt x="55" y="19"/>
                  </a:lnTo>
                  <a:lnTo>
                    <a:pt x="57" y="17"/>
                  </a:lnTo>
                  <a:lnTo>
                    <a:pt x="57" y="17"/>
                  </a:lnTo>
                  <a:lnTo>
                    <a:pt x="59" y="17"/>
                  </a:lnTo>
                  <a:lnTo>
                    <a:pt x="60" y="19"/>
                  </a:lnTo>
                  <a:lnTo>
                    <a:pt x="62" y="19"/>
                  </a:lnTo>
                  <a:lnTo>
                    <a:pt x="63" y="20"/>
                  </a:lnTo>
                  <a:lnTo>
                    <a:pt x="64" y="21"/>
                  </a:lnTo>
                  <a:lnTo>
                    <a:pt x="66" y="21"/>
                  </a:lnTo>
                  <a:lnTo>
                    <a:pt x="68" y="21"/>
                  </a:lnTo>
                  <a:lnTo>
                    <a:pt x="72" y="18"/>
                  </a:lnTo>
                  <a:lnTo>
                    <a:pt x="73" y="18"/>
                  </a:lnTo>
                  <a:lnTo>
                    <a:pt x="74" y="20"/>
                  </a:lnTo>
                  <a:lnTo>
                    <a:pt x="81" y="20"/>
                  </a:lnTo>
                  <a:lnTo>
                    <a:pt x="82" y="20"/>
                  </a:lnTo>
                  <a:lnTo>
                    <a:pt x="83" y="20"/>
                  </a:lnTo>
                  <a:lnTo>
                    <a:pt x="84" y="22"/>
                  </a:lnTo>
                  <a:lnTo>
                    <a:pt x="86" y="21"/>
                  </a:lnTo>
                  <a:lnTo>
                    <a:pt x="89" y="21"/>
                  </a:lnTo>
                  <a:lnTo>
                    <a:pt x="87" y="22"/>
                  </a:lnTo>
                  <a:lnTo>
                    <a:pt x="83" y="25"/>
                  </a:lnTo>
                  <a:lnTo>
                    <a:pt x="81" y="25"/>
                  </a:lnTo>
                  <a:lnTo>
                    <a:pt x="79" y="26"/>
                  </a:lnTo>
                  <a:lnTo>
                    <a:pt x="78" y="28"/>
                  </a:lnTo>
                  <a:lnTo>
                    <a:pt x="74" y="29"/>
                  </a:lnTo>
                  <a:lnTo>
                    <a:pt x="73" y="30"/>
                  </a:lnTo>
                  <a:lnTo>
                    <a:pt x="67" y="36"/>
                  </a:lnTo>
                  <a:lnTo>
                    <a:pt x="59" y="44"/>
                  </a:lnTo>
                  <a:lnTo>
                    <a:pt x="58" y="45"/>
                  </a:lnTo>
                  <a:lnTo>
                    <a:pt x="57" y="46"/>
                  </a:lnTo>
                  <a:lnTo>
                    <a:pt x="58" y="55"/>
                  </a:lnTo>
                  <a:lnTo>
                    <a:pt x="57" y="56"/>
                  </a:lnTo>
                  <a:lnTo>
                    <a:pt x="56" y="56"/>
                  </a:lnTo>
                  <a:lnTo>
                    <a:pt x="52" y="59"/>
                  </a:lnTo>
                  <a:lnTo>
                    <a:pt x="52" y="61"/>
                  </a:lnTo>
                  <a:lnTo>
                    <a:pt x="52" y="61"/>
                  </a:lnTo>
                  <a:lnTo>
                    <a:pt x="51" y="64"/>
                  </a:lnTo>
                  <a:lnTo>
                    <a:pt x="52" y="65"/>
                  </a:lnTo>
                  <a:lnTo>
                    <a:pt x="54" y="67"/>
                  </a:lnTo>
                  <a:lnTo>
                    <a:pt x="53" y="69"/>
                  </a:lnTo>
                  <a:lnTo>
                    <a:pt x="53" y="70"/>
                  </a:lnTo>
                  <a:lnTo>
                    <a:pt x="52" y="73"/>
                  </a:lnTo>
                  <a:lnTo>
                    <a:pt x="52" y="78"/>
                  </a:lnTo>
                  <a:lnTo>
                    <a:pt x="53" y="79"/>
                  </a:lnTo>
                  <a:lnTo>
                    <a:pt x="54" y="80"/>
                  </a:lnTo>
                  <a:lnTo>
                    <a:pt x="55" y="80"/>
                  </a:lnTo>
                  <a:lnTo>
                    <a:pt x="58" y="81"/>
                  </a:lnTo>
                  <a:lnTo>
                    <a:pt x="58" y="81"/>
                  </a:lnTo>
                  <a:lnTo>
                    <a:pt x="59" y="82"/>
                  </a:lnTo>
                  <a:lnTo>
                    <a:pt x="59" y="83"/>
                  </a:lnTo>
                  <a:lnTo>
                    <a:pt x="63" y="84"/>
                  </a:lnTo>
                  <a:lnTo>
                    <a:pt x="64" y="87"/>
                  </a:lnTo>
                  <a:lnTo>
                    <a:pt x="68" y="89"/>
                  </a:lnTo>
                  <a:lnTo>
                    <a:pt x="72" y="92"/>
                  </a:lnTo>
                  <a:lnTo>
                    <a:pt x="72" y="93"/>
                  </a:lnTo>
                  <a:lnTo>
                    <a:pt x="72" y="95"/>
                  </a:lnTo>
                  <a:lnTo>
                    <a:pt x="72" y="98"/>
                  </a:lnTo>
                  <a:lnTo>
                    <a:pt x="8" y="100"/>
                  </a:lnTo>
                  <a:lnTo>
                    <a:pt x="8" y="100"/>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51" name="Freeform 207"/>
            <p:cNvSpPr>
              <a:spLocks/>
            </p:cNvSpPr>
            <p:nvPr/>
          </p:nvSpPr>
          <p:spPr bwMode="auto">
            <a:xfrm>
              <a:off x="3467" y="2604"/>
              <a:ext cx="394" cy="322"/>
            </a:xfrm>
            <a:custGeom>
              <a:avLst/>
              <a:gdLst/>
              <a:ahLst/>
              <a:cxnLst>
                <a:cxn ang="0">
                  <a:pos x="41" y="1"/>
                </a:cxn>
                <a:cxn ang="0">
                  <a:pos x="44" y="10"/>
                </a:cxn>
                <a:cxn ang="0">
                  <a:pos x="43" y="13"/>
                </a:cxn>
                <a:cxn ang="0">
                  <a:pos x="40" y="22"/>
                </a:cxn>
                <a:cxn ang="0">
                  <a:pos x="64" y="33"/>
                </a:cxn>
                <a:cxn ang="0">
                  <a:pos x="64" y="40"/>
                </a:cxn>
                <a:cxn ang="0">
                  <a:pos x="63" y="45"/>
                </a:cxn>
                <a:cxn ang="0">
                  <a:pos x="58" y="44"/>
                </a:cxn>
                <a:cxn ang="0">
                  <a:pos x="56" y="49"/>
                </a:cxn>
                <a:cxn ang="0">
                  <a:pos x="62" y="48"/>
                </a:cxn>
                <a:cxn ang="0">
                  <a:pos x="66" y="47"/>
                </a:cxn>
                <a:cxn ang="0">
                  <a:pos x="64" y="49"/>
                </a:cxn>
                <a:cxn ang="0">
                  <a:pos x="66" y="51"/>
                </a:cxn>
                <a:cxn ang="0">
                  <a:pos x="71" y="47"/>
                </a:cxn>
                <a:cxn ang="0">
                  <a:pos x="74" y="48"/>
                </a:cxn>
                <a:cxn ang="0">
                  <a:pos x="73" y="51"/>
                </a:cxn>
                <a:cxn ang="0">
                  <a:pos x="68" y="56"/>
                </a:cxn>
                <a:cxn ang="0">
                  <a:pos x="71" y="60"/>
                </a:cxn>
                <a:cxn ang="0">
                  <a:pos x="77" y="65"/>
                </a:cxn>
                <a:cxn ang="0">
                  <a:pos x="71" y="63"/>
                </a:cxn>
                <a:cxn ang="0">
                  <a:pos x="64" y="59"/>
                </a:cxn>
                <a:cxn ang="0">
                  <a:pos x="61" y="62"/>
                </a:cxn>
                <a:cxn ang="0">
                  <a:pos x="60" y="65"/>
                </a:cxn>
                <a:cxn ang="0">
                  <a:pos x="57" y="63"/>
                </a:cxn>
                <a:cxn ang="0">
                  <a:pos x="54" y="63"/>
                </a:cxn>
                <a:cxn ang="0">
                  <a:pos x="49" y="64"/>
                </a:cxn>
                <a:cxn ang="0">
                  <a:pos x="41" y="59"/>
                </a:cxn>
                <a:cxn ang="0">
                  <a:pos x="38" y="57"/>
                </a:cxn>
                <a:cxn ang="0">
                  <a:pos x="37" y="56"/>
                </a:cxn>
                <a:cxn ang="0">
                  <a:pos x="34" y="55"/>
                </a:cxn>
                <a:cxn ang="0">
                  <a:pos x="33" y="54"/>
                </a:cxn>
                <a:cxn ang="0">
                  <a:pos x="31" y="58"/>
                </a:cxn>
                <a:cxn ang="0">
                  <a:pos x="15" y="56"/>
                </a:cxn>
                <a:cxn ang="0">
                  <a:pos x="4" y="55"/>
                </a:cxn>
                <a:cxn ang="0">
                  <a:pos x="5" y="53"/>
                </a:cxn>
                <a:cxn ang="0">
                  <a:pos x="6" y="46"/>
                </a:cxn>
                <a:cxn ang="0">
                  <a:pos x="6" y="42"/>
                </a:cxn>
                <a:cxn ang="0">
                  <a:pos x="9" y="37"/>
                </a:cxn>
                <a:cxn ang="0">
                  <a:pos x="7" y="30"/>
                </a:cxn>
                <a:cxn ang="0">
                  <a:pos x="6" y="28"/>
                </a:cxn>
                <a:cxn ang="0">
                  <a:pos x="4" y="25"/>
                </a:cxn>
                <a:cxn ang="0">
                  <a:pos x="1" y="19"/>
                </a:cxn>
                <a:cxn ang="0">
                  <a:pos x="0" y="1"/>
                </a:cxn>
              </a:cxnLst>
              <a:rect l="0" t="0" r="r" b="b"/>
              <a:pathLst>
                <a:path w="77" h="66">
                  <a:moveTo>
                    <a:pt x="0" y="1"/>
                  </a:moveTo>
                  <a:lnTo>
                    <a:pt x="42" y="0"/>
                  </a:lnTo>
                  <a:lnTo>
                    <a:pt x="41" y="1"/>
                  </a:lnTo>
                  <a:lnTo>
                    <a:pt x="43" y="5"/>
                  </a:lnTo>
                  <a:lnTo>
                    <a:pt x="43" y="8"/>
                  </a:lnTo>
                  <a:lnTo>
                    <a:pt x="44" y="10"/>
                  </a:lnTo>
                  <a:lnTo>
                    <a:pt x="45" y="11"/>
                  </a:lnTo>
                  <a:lnTo>
                    <a:pt x="45" y="12"/>
                  </a:lnTo>
                  <a:lnTo>
                    <a:pt x="43" y="13"/>
                  </a:lnTo>
                  <a:lnTo>
                    <a:pt x="43" y="14"/>
                  </a:lnTo>
                  <a:lnTo>
                    <a:pt x="42" y="17"/>
                  </a:lnTo>
                  <a:lnTo>
                    <a:pt x="40" y="22"/>
                  </a:lnTo>
                  <a:lnTo>
                    <a:pt x="37" y="29"/>
                  </a:lnTo>
                  <a:lnTo>
                    <a:pt x="37" y="34"/>
                  </a:lnTo>
                  <a:lnTo>
                    <a:pt x="64" y="33"/>
                  </a:lnTo>
                  <a:lnTo>
                    <a:pt x="64" y="34"/>
                  </a:lnTo>
                  <a:lnTo>
                    <a:pt x="63" y="36"/>
                  </a:lnTo>
                  <a:lnTo>
                    <a:pt x="64" y="40"/>
                  </a:lnTo>
                  <a:lnTo>
                    <a:pt x="66" y="43"/>
                  </a:lnTo>
                  <a:lnTo>
                    <a:pt x="67" y="46"/>
                  </a:lnTo>
                  <a:lnTo>
                    <a:pt x="63" y="45"/>
                  </a:lnTo>
                  <a:lnTo>
                    <a:pt x="60" y="44"/>
                  </a:lnTo>
                  <a:lnTo>
                    <a:pt x="59" y="43"/>
                  </a:lnTo>
                  <a:lnTo>
                    <a:pt x="58" y="44"/>
                  </a:lnTo>
                  <a:lnTo>
                    <a:pt x="55" y="46"/>
                  </a:lnTo>
                  <a:lnTo>
                    <a:pt x="55" y="48"/>
                  </a:lnTo>
                  <a:lnTo>
                    <a:pt x="56" y="49"/>
                  </a:lnTo>
                  <a:lnTo>
                    <a:pt x="58" y="49"/>
                  </a:lnTo>
                  <a:lnTo>
                    <a:pt x="60" y="49"/>
                  </a:lnTo>
                  <a:lnTo>
                    <a:pt x="62" y="48"/>
                  </a:lnTo>
                  <a:lnTo>
                    <a:pt x="63" y="47"/>
                  </a:lnTo>
                  <a:lnTo>
                    <a:pt x="65" y="47"/>
                  </a:lnTo>
                  <a:lnTo>
                    <a:pt x="66" y="47"/>
                  </a:lnTo>
                  <a:lnTo>
                    <a:pt x="66" y="48"/>
                  </a:lnTo>
                  <a:lnTo>
                    <a:pt x="65" y="48"/>
                  </a:lnTo>
                  <a:lnTo>
                    <a:pt x="64" y="49"/>
                  </a:lnTo>
                  <a:lnTo>
                    <a:pt x="65" y="50"/>
                  </a:lnTo>
                  <a:lnTo>
                    <a:pt x="66" y="51"/>
                  </a:lnTo>
                  <a:lnTo>
                    <a:pt x="66" y="51"/>
                  </a:lnTo>
                  <a:lnTo>
                    <a:pt x="67" y="51"/>
                  </a:lnTo>
                  <a:lnTo>
                    <a:pt x="68" y="49"/>
                  </a:lnTo>
                  <a:lnTo>
                    <a:pt x="71" y="47"/>
                  </a:lnTo>
                  <a:lnTo>
                    <a:pt x="72" y="47"/>
                  </a:lnTo>
                  <a:lnTo>
                    <a:pt x="73" y="47"/>
                  </a:lnTo>
                  <a:lnTo>
                    <a:pt x="74" y="48"/>
                  </a:lnTo>
                  <a:lnTo>
                    <a:pt x="73" y="49"/>
                  </a:lnTo>
                  <a:lnTo>
                    <a:pt x="74" y="50"/>
                  </a:lnTo>
                  <a:lnTo>
                    <a:pt x="73" y="51"/>
                  </a:lnTo>
                  <a:lnTo>
                    <a:pt x="72" y="51"/>
                  </a:lnTo>
                  <a:lnTo>
                    <a:pt x="70" y="54"/>
                  </a:lnTo>
                  <a:lnTo>
                    <a:pt x="68" y="56"/>
                  </a:lnTo>
                  <a:lnTo>
                    <a:pt x="68" y="57"/>
                  </a:lnTo>
                  <a:lnTo>
                    <a:pt x="68" y="59"/>
                  </a:lnTo>
                  <a:lnTo>
                    <a:pt x="71" y="60"/>
                  </a:lnTo>
                  <a:lnTo>
                    <a:pt x="76" y="62"/>
                  </a:lnTo>
                  <a:lnTo>
                    <a:pt x="77" y="63"/>
                  </a:lnTo>
                  <a:lnTo>
                    <a:pt x="77" y="65"/>
                  </a:lnTo>
                  <a:lnTo>
                    <a:pt x="76" y="65"/>
                  </a:lnTo>
                  <a:lnTo>
                    <a:pt x="72" y="66"/>
                  </a:lnTo>
                  <a:lnTo>
                    <a:pt x="71" y="63"/>
                  </a:lnTo>
                  <a:lnTo>
                    <a:pt x="69" y="62"/>
                  </a:lnTo>
                  <a:lnTo>
                    <a:pt x="65" y="61"/>
                  </a:lnTo>
                  <a:lnTo>
                    <a:pt x="64" y="59"/>
                  </a:lnTo>
                  <a:lnTo>
                    <a:pt x="63" y="59"/>
                  </a:lnTo>
                  <a:lnTo>
                    <a:pt x="62" y="59"/>
                  </a:lnTo>
                  <a:lnTo>
                    <a:pt x="61" y="62"/>
                  </a:lnTo>
                  <a:lnTo>
                    <a:pt x="62" y="63"/>
                  </a:lnTo>
                  <a:lnTo>
                    <a:pt x="62" y="63"/>
                  </a:lnTo>
                  <a:lnTo>
                    <a:pt x="60" y="65"/>
                  </a:lnTo>
                  <a:lnTo>
                    <a:pt x="59" y="65"/>
                  </a:lnTo>
                  <a:lnTo>
                    <a:pt x="58" y="63"/>
                  </a:lnTo>
                  <a:lnTo>
                    <a:pt x="57" y="63"/>
                  </a:lnTo>
                  <a:lnTo>
                    <a:pt x="55" y="63"/>
                  </a:lnTo>
                  <a:lnTo>
                    <a:pt x="55" y="63"/>
                  </a:lnTo>
                  <a:lnTo>
                    <a:pt x="54" y="63"/>
                  </a:lnTo>
                  <a:lnTo>
                    <a:pt x="52" y="65"/>
                  </a:lnTo>
                  <a:lnTo>
                    <a:pt x="50" y="65"/>
                  </a:lnTo>
                  <a:lnTo>
                    <a:pt x="49" y="64"/>
                  </a:lnTo>
                  <a:lnTo>
                    <a:pt x="47" y="64"/>
                  </a:lnTo>
                  <a:lnTo>
                    <a:pt x="43" y="60"/>
                  </a:lnTo>
                  <a:lnTo>
                    <a:pt x="41" y="59"/>
                  </a:lnTo>
                  <a:lnTo>
                    <a:pt x="39" y="58"/>
                  </a:lnTo>
                  <a:lnTo>
                    <a:pt x="38" y="57"/>
                  </a:lnTo>
                  <a:lnTo>
                    <a:pt x="38" y="57"/>
                  </a:lnTo>
                  <a:lnTo>
                    <a:pt x="37" y="57"/>
                  </a:lnTo>
                  <a:lnTo>
                    <a:pt x="37" y="56"/>
                  </a:lnTo>
                  <a:lnTo>
                    <a:pt x="37" y="56"/>
                  </a:lnTo>
                  <a:lnTo>
                    <a:pt x="37" y="55"/>
                  </a:lnTo>
                  <a:lnTo>
                    <a:pt x="36" y="56"/>
                  </a:lnTo>
                  <a:lnTo>
                    <a:pt x="34" y="55"/>
                  </a:lnTo>
                  <a:lnTo>
                    <a:pt x="34" y="55"/>
                  </a:lnTo>
                  <a:lnTo>
                    <a:pt x="34" y="54"/>
                  </a:lnTo>
                  <a:lnTo>
                    <a:pt x="33" y="54"/>
                  </a:lnTo>
                  <a:lnTo>
                    <a:pt x="30" y="57"/>
                  </a:lnTo>
                  <a:lnTo>
                    <a:pt x="31" y="58"/>
                  </a:lnTo>
                  <a:lnTo>
                    <a:pt x="31" y="58"/>
                  </a:lnTo>
                  <a:lnTo>
                    <a:pt x="27" y="59"/>
                  </a:lnTo>
                  <a:lnTo>
                    <a:pt x="19" y="57"/>
                  </a:lnTo>
                  <a:lnTo>
                    <a:pt x="15" y="56"/>
                  </a:lnTo>
                  <a:lnTo>
                    <a:pt x="4" y="57"/>
                  </a:lnTo>
                  <a:lnTo>
                    <a:pt x="4" y="56"/>
                  </a:lnTo>
                  <a:lnTo>
                    <a:pt x="4" y="55"/>
                  </a:lnTo>
                  <a:lnTo>
                    <a:pt x="4" y="55"/>
                  </a:lnTo>
                  <a:lnTo>
                    <a:pt x="4" y="54"/>
                  </a:lnTo>
                  <a:lnTo>
                    <a:pt x="5" y="53"/>
                  </a:lnTo>
                  <a:lnTo>
                    <a:pt x="7" y="49"/>
                  </a:lnTo>
                  <a:lnTo>
                    <a:pt x="6" y="47"/>
                  </a:lnTo>
                  <a:lnTo>
                    <a:pt x="6" y="46"/>
                  </a:lnTo>
                  <a:lnTo>
                    <a:pt x="6" y="45"/>
                  </a:lnTo>
                  <a:lnTo>
                    <a:pt x="6" y="44"/>
                  </a:lnTo>
                  <a:lnTo>
                    <a:pt x="6" y="42"/>
                  </a:lnTo>
                  <a:lnTo>
                    <a:pt x="7" y="41"/>
                  </a:lnTo>
                  <a:lnTo>
                    <a:pt x="8" y="40"/>
                  </a:lnTo>
                  <a:lnTo>
                    <a:pt x="9" y="37"/>
                  </a:lnTo>
                  <a:lnTo>
                    <a:pt x="9" y="35"/>
                  </a:lnTo>
                  <a:lnTo>
                    <a:pt x="8" y="32"/>
                  </a:lnTo>
                  <a:lnTo>
                    <a:pt x="7" y="30"/>
                  </a:lnTo>
                  <a:lnTo>
                    <a:pt x="6" y="30"/>
                  </a:lnTo>
                  <a:lnTo>
                    <a:pt x="7" y="29"/>
                  </a:lnTo>
                  <a:lnTo>
                    <a:pt x="6" y="28"/>
                  </a:lnTo>
                  <a:lnTo>
                    <a:pt x="5" y="27"/>
                  </a:lnTo>
                  <a:lnTo>
                    <a:pt x="4" y="26"/>
                  </a:lnTo>
                  <a:lnTo>
                    <a:pt x="4" y="25"/>
                  </a:lnTo>
                  <a:lnTo>
                    <a:pt x="5" y="24"/>
                  </a:lnTo>
                  <a:lnTo>
                    <a:pt x="4" y="21"/>
                  </a:lnTo>
                  <a:lnTo>
                    <a:pt x="1" y="19"/>
                  </a:lnTo>
                  <a:lnTo>
                    <a:pt x="1" y="18"/>
                  </a:lnTo>
                  <a:lnTo>
                    <a:pt x="0" y="1"/>
                  </a:lnTo>
                  <a:lnTo>
                    <a:pt x="0" y="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52" name="Freeform 208"/>
            <p:cNvSpPr>
              <a:spLocks/>
            </p:cNvSpPr>
            <p:nvPr/>
          </p:nvSpPr>
          <p:spPr bwMode="auto">
            <a:xfrm>
              <a:off x="3626" y="1799"/>
              <a:ext cx="277" cy="463"/>
            </a:xfrm>
            <a:custGeom>
              <a:avLst/>
              <a:gdLst/>
              <a:ahLst/>
              <a:cxnLst>
                <a:cxn ang="0">
                  <a:pos x="9" y="2"/>
                </a:cxn>
                <a:cxn ang="0">
                  <a:pos x="12" y="5"/>
                </a:cxn>
                <a:cxn ang="0">
                  <a:pos x="15" y="8"/>
                </a:cxn>
                <a:cxn ang="0">
                  <a:pos x="15" y="12"/>
                </a:cxn>
                <a:cxn ang="0">
                  <a:pos x="14" y="15"/>
                </a:cxn>
                <a:cxn ang="0">
                  <a:pos x="11" y="19"/>
                </a:cxn>
                <a:cxn ang="0">
                  <a:pos x="9" y="20"/>
                </a:cxn>
                <a:cxn ang="0">
                  <a:pos x="5" y="21"/>
                </a:cxn>
                <a:cxn ang="0">
                  <a:pos x="4" y="24"/>
                </a:cxn>
                <a:cxn ang="0">
                  <a:pos x="6" y="27"/>
                </a:cxn>
                <a:cxn ang="0">
                  <a:pos x="4" y="34"/>
                </a:cxn>
                <a:cxn ang="0">
                  <a:pos x="1" y="36"/>
                </a:cxn>
                <a:cxn ang="0">
                  <a:pos x="0" y="39"/>
                </a:cxn>
                <a:cxn ang="0">
                  <a:pos x="0" y="41"/>
                </a:cxn>
                <a:cxn ang="0">
                  <a:pos x="1" y="48"/>
                </a:cxn>
                <a:cxn ang="0">
                  <a:pos x="5" y="53"/>
                </a:cxn>
                <a:cxn ang="0">
                  <a:pos x="10" y="57"/>
                </a:cxn>
                <a:cxn ang="0">
                  <a:pos x="13" y="64"/>
                </a:cxn>
                <a:cxn ang="0">
                  <a:pos x="15" y="62"/>
                </a:cxn>
                <a:cxn ang="0">
                  <a:pos x="19" y="65"/>
                </a:cxn>
                <a:cxn ang="0">
                  <a:pos x="19" y="69"/>
                </a:cxn>
                <a:cxn ang="0">
                  <a:pos x="16" y="73"/>
                </a:cxn>
                <a:cxn ang="0">
                  <a:pos x="19" y="78"/>
                </a:cxn>
                <a:cxn ang="0">
                  <a:pos x="24" y="81"/>
                </a:cxn>
                <a:cxn ang="0">
                  <a:pos x="29" y="87"/>
                </a:cxn>
                <a:cxn ang="0">
                  <a:pos x="30" y="89"/>
                </a:cxn>
                <a:cxn ang="0">
                  <a:pos x="29" y="91"/>
                </a:cxn>
                <a:cxn ang="0">
                  <a:pos x="32" y="95"/>
                </a:cxn>
                <a:cxn ang="0">
                  <a:pos x="33" y="94"/>
                </a:cxn>
                <a:cxn ang="0">
                  <a:pos x="34" y="92"/>
                </a:cxn>
                <a:cxn ang="0">
                  <a:pos x="38" y="91"/>
                </a:cxn>
                <a:cxn ang="0">
                  <a:pos x="42" y="93"/>
                </a:cxn>
                <a:cxn ang="0">
                  <a:pos x="43" y="89"/>
                </a:cxn>
                <a:cxn ang="0">
                  <a:pos x="44" y="87"/>
                </a:cxn>
                <a:cxn ang="0">
                  <a:pos x="48" y="85"/>
                </a:cxn>
                <a:cxn ang="0">
                  <a:pos x="47" y="83"/>
                </a:cxn>
                <a:cxn ang="0">
                  <a:pos x="47" y="81"/>
                </a:cxn>
                <a:cxn ang="0">
                  <a:pos x="48" y="80"/>
                </a:cxn>
                <a:cxn ang="0">
                  <a:pos x="48" y="79"/>
                </a:cxn>
                <a:cxn ang="0">
                  <a:pos x="48" y="73"/>
                </a:cxn>
                <a:cxn ang="0">
                  <a:pos x="52" y="68"/>
                </a:cxn>
                <a:cxn ang="0">
                  <a:pos x="54" y="64"/>
                </a:cxn>
                <a:cxn ang="0">
                  <a:pos x="52" y="57"/>
                </a:cxn>
                <a:cxn ang="0">
                  <a:pos x="52" y="54"/>
                </a:cxn>
                <a:cxn ang="0">
                  <a:pos x="49" y="13"/>
                </a:cxn>
                <a:cxn ang="0">
                  <a:pos x="48" y="11"/>
                </a:cxn>
                <a:cxn ang="0">
                  <a:pos x="46" y="6"/>
                </a:cxn>
                <a:cxn ang="0">
                  <a:pos x="44" y="3"/>
                </a:cxn>
                <a:cxn ang="0">
                  <a:pos x="44" y="0"/>
                </a:cxn>
              </a:cxnLst>
              <a:rect l="0" t="0" r="r" b="b"/>
              <a:pathLst>
                <a:path w="54" h="95">
                  <a:moveTo>
                    <a:pt x="44" y="0"/>
                  </a:moveTo>
                  <a:lnTo>
                    <a:pt x="9" y="2"/>
                  </a:lnTo>
                  <a:lnTo>
                    <a:pt x="9" y="3"/>
                  </a:lnTo>
                  <a:lnTo>
                    <a:pt x="12" y="5"/>
                  </a:lnTo>
                  <a:lnTo>
                    <a:pt x="12" y="6"/>
                  </a:lnTo>
                  <a:lnTo>
                    <a:pt x="15" y="8"/>
                  </a:lnTo>
                  <a:lnTo>
                    <a:pt x="16" y="11"/>
                  </a:lnTo>
                  <a:lnTo>
                    <a:pt x="15" y="12"/>
                  </a:lnTo>
                  <a:lnTo>
                    <a:pt x="14" y="14"/>
                  </a:lnTo>
                  <a:lnTo>
                    <a:pt x="14" y="15"/>
                  </a:lnTo>
                  <a:lnTo>
                    <a:pt x="14" y="16"/>
                  </a:lnTo>
                  <a:lnTo>
                    <a:pt x="11" y="19"/>
                  </a:lnTo>
                  <a:lnTo>
                    <a:pt x="9" y="19"/>
                  </a:lnTo>
                  <a:lnTo>
                    <a:pt x="9" y="20"/>
                  </a:lnTo>
                  <a:lnTo>
                    <a:pt x="6" y="20"/>
                  </a:lnTo>
                  <a:lnTo>
                    <a:pt x="5" y="21"/>
                  </a:lnTo>
                  <a:lnTo>
                    <a:pt x="4" y="23"/>
                  </a:lnTo>
                  <a:lnTo>
                    <a:pt x="4" y="24"/>
                  </a:lnTo>
                  <a:lnTo>
                    <a:pt x="6" y="26"/>
                  </a:lnTo>
                  <a:lnTo>
                    <a:pt x="6" y="27"/>
                  </a:lnTo>
                  <a:lnTo>
                    <a:pt x="6" y="29"/>
                  </a:lnTo>
                  <a:lnTo>
                    <a:pt x="4" y="34"/>
                  </a:lnTo>
                  <a:lnTo>
                    <a:pt x="2" y="35"/>
                  </a:lnTo>
                  <a:lnTo>
                    <a:pt x="1" y="36"/>
                  </a:lnTo>
                  <a:lnTo>
                    <a:pt x="1" y="38"/>
                  </a:lnTo>
                  <a:lnTo>
                    <a:pt x="0" y="39"/>
                  </a:lnTo>
                  <a:lnTo>
                    <a:pt x="0" y="40"/>
                  </a:lnTo>
                  <a:lnTo>
                    <a:pt x="0" y="41"/>
                  </a:lnTo>
                  <a:lnTo>
                    <a:pt x="0" y="45"/>
                  </a:lnTo>
                  <a:lnTo>
                    <a:pt x="1" y="48"/>
                  </a:lnTo>
                  <a:lnTo>
                    <a:pt x="1" y="49"/>
                  </a:lnTo>
                  <a:lnTo>
                    <a:pt x="5" y="53"/>
                  </a:lnTo>
                  <a:lnTo>
                    <a:pt x="9" y="56"/>
                  </a:lnTo>
                  <a:lnTo>
                    <a:pt x="10" y="57"/>
                  </a:lnTo>
                  <a:lnTo>
                    <a:pt x="12" y="64"/>
                  </a:lnTo>
                  <a:lnTo>
                    <a:pt x="13" y="64"/>
                  </a:lnTo>
                  <a:lnTo>
                    <a:pt x="14" y="63"/>
                  </a:lnTo>
                  <a:lnTo>
                    <a:pt x="15" y="62"/>
                  </a:lnTo>
                  <a:lnTo>
                    <a:pt x="18" y="64"/>
                  </a:lnTo>
                  <a:lnTo>
                    <a:pt x="19" y="65"/>
                  </a:lnTo>
                  <a:lnTo>
                    <a:pt x="18" y="67"/>
                  </a:lnTo>
                  <a:lnTo>
                    <a:pt x="19" y="69"/>
                  </a:lnTo>
                  <a:lnTo>
                    <a:pt x="16" y="72"/>
                  </a:lnTo>
                  <a:lnTo>
                    <a:pt x="16" y="73"/>
                  </a:lnTo>
                  <a:lnTo>
                    <a:pt x="17" y="75"/>
                  </a:lnTo>
                  <a:lnTo>
                    <a:pt x="19" y="78"/>
                  </a:lnTo>
                  <a:lnTo>
                    <a:pt x="23" y="80"/>
                  </a:lnTo>
                  <a:lnTo>
                    <a:pt x="24" y="81"/>
                  </a:lnTo>
                  <a:lnTo>
                    <a:pt x="28" y="84"/>
                  </a:lnTo>
                  <a:lnTo>
                    <a:pt x="29" y="87"/>
                  </a:lnTo>
                  <a:lnTo>
                    <a:pt x="30" y="88"/>
                  </a:lnTo>
                  <a:lnTo>
                    <a:pt x="30" y="89"/>
                  </a:lnTo>
                  <a:lnTo>
                    <a:pt x="29" y="90"/>
                  </a:lnTo>
                  <a:lnTo>
                    <a:pt x="29" y="91"/>
                  </a:lnTo>
                  <a:lnTo>
                    <a:pt x="32" y="95"/>
                  </a:lnTo>
                  <a:lnTo>
                    <a:pt x="32" y="95"/>
                  </a:lnTo>
                  <a:lnTo>
                    <a:pt x="32" y="94"/>
                  </a:lnTo>
                  <a:lnTo>
                    <a:pt x="33" y="94"/>
                  </a:lnTo>
                  <a:lnTo>
                    <a:pt x="34" y="95"/>
                  </a:lnTo>
                  <a:lnTo>
                    <a:pt x="34" y="92"/>
                  </a:lnTo>
                  <a:lnTo>
                    <a:pt x="36" y="91"/>
                  </a:lnTo>
                  <a:lnTo>
                    <a:pt x="38" y="91"/>
                  </a:lnTo>
                  <a:lnTo>
                    <a:pt x="40" y="92"/>
                  </a:lnTo>
                  <a:lnTo>
                    <a:pt x="42" y="93"/>
                  </a:lnTo>
                  <a:lnTo>
                    <a:pt x="43" y="93"/>
                  </a:lnTo>
                  <a:lnTo>
                    <a:pt x="43" y="89"/>
                  </a:lnTo>
                  <a:lnTo>
                    <a:pt x="42" y="87"/>
                  </a:lnTo>
                  <a:lnTo>
                    <a:pt x="44" y="87"/>
                  </a:lnTo>
                  <a:lnTo>
                    <a:pt x="48" y="86"/>
                  </a:lnTo>
                  <a:lnTo>
                    <a:pt x="48" y="85"/>
                  </a:lnTo>
                  <a:lnTo>
                    <a:pt x="47" y="83"/>
                  </a:lnTo>
                  <a:lnTo>
                    <a:pt x="47" y="83"/>
                  </a:lnTo>
                  <a:lnTo>
                    <a:pt x="47" y="83"/>
                  </a:lnTo>
                  <a:lnTo>
                    <a:pt x="47" y="81"/>
                  </a:lnTo>
                  <a:lnTo>
                    <a:pt x="48" y="80"/>
                  </a:lnTo>
                  <a:lnTo>
                    <a:pt x="48" y="80"/>
                  </a:lnTo>
                  <a:lnTo>
                    <a:pt x="48" y="79"/>
                  </a:lnTo>
                  <a:lnTo>
                    <a:pt x="48" y="79"/>
                  </a:lnTo>
                  <a:lnTo>
                    <a:pt x="48" y="76"/>
                  </a:lnTo>
                  <a:lnTo>
                    <a:pt x="48" y="73"/>
                  </a:lnTo>
                  <a:lnTo>
                    <a:pt x="50" y="71"/>
                  </a:lnTo>
                  <a:lnTo>
                    <a:pt x="52" y="68"/>
                  </a:lnTo>
                  <a:lnTo>
                    <a:pt x="52" y="67"/>
                  </a:lnTo>
                  <a:lnTo>
                    <a:pt x="54" y="64"/>
                  </a:lnTo>
                  <a:lnTo>
                    <a:pt x="53" y="60"/>
                  </a:lnTo>
                  <a:lnTo>
                    <a:pt x="52" y="57"/>
                  </a:lnTo>
                  <a:lnTo>
                    <a:pt x="52" y="55"/>
                  </a:lnTo>
                  <a:lnTo>
                    <a:pt x="52" y="54"/>
                  </a:lnTo>
                  <a:lnTo>
                    <a:pt x="52" y="53"/>
                  </a:lnTo>
                  <a:lnTo>
                    <a:pt x="49" y="13"/>
                  </a:lnTo>
                  <a:lnTo>
                    <a:pt x="48" y="12"/>
                  </a:lnTo>
                  <a:lnTo>
                    <a:pt x="48" y="11"/>
                  </a:lnTo>
                  <a:lnTo>
                    <a:pt x="47" y="8"/>
                  </a:lnTo>
                  <a:lnTo>
                    <a:pt x="46" y="6"/>
                  </a:lnTo>
                  <a:lnTo>
                    <a:pt x="45" y="5"/>
                  </a:lnTo>
                  <a:lnTo>
                    <a:pt x="44" y="3"/>
                  </a:lnTo>
                  <a:lnTo>
                    <a:pt x="44" y="0"/>
                  </a:lnTo>
                  <a:lnTo>
                    <a:pt x="44" y="0"/>
                  </a:lnTo>
                  <a:close/>
                </a:path>
              </a:pathLst>
            </a:custGeom>
            <a:solidFill>
              <a:srgbClr val="FFC66D"/>
            </a:solidFill>
            <a:ln w="12700" cmpd="sng">
              <a:solidFill>
                <a:schemeClr val="tx1"/>
              </a:solidFill>
              <a:prstDash val="solid"/>
              <a:round/>
              <a:headEnd/>
              <a:tailEnd/>
            </a:ln>
          </p:spPr>
          <p:txBody>
            <a:bodyPr/>
            <a:lstStyle/>
            <a:p>
              <a:endParaRPr lang="ar-SA"/>
            </a:p>
          </p:txBody>
        </p:sp>
        <p:grpSp>
          <p:nvGrpSpPr>
            <p:cNvPr id="13" name="Group 209"/>
            <p:cNvGrpSpPr>
              <a:grpSpLocks/>
            </p:cNvGrpSpPr>
            <p:nvPr/>
          </p:nvGrpSpPr>
          <p:grpSpPr bwMode="auto">
            <a:xfrm>
              <a:off x="3661" y="1384"/>
              <a:ext cx="523" cy="468"/>
              <a:chOff x="3562" y="1636"/>
              <a:chExt cx="497" cy="468"/>
            </a:xfrm>
          </p:grpSpPr>
          <p:sp>
            <p:nvSpPr>
              <p:cNvPr id="364754" name="Freeform 210"/>
              <p:cNvSpPr>
                <a:spLocks/>
              </p:cNvSpPr>
              <p:nvPr/>
            </p:nvSpPr>
            <p:spPr bwMode="auto">
              <a:xfrm>
                <a:off x="3806" y="1758"/>
                <a:ext cx="253" cy="346"/>
              </a:xfrm>
              <a:custGeom>
                <a:avLst/>
                <a:gdLst/>
                <a:ahLst/>
                <a:cxnLst>
                  <a:cxn ang="0">
                    <a:pos x="26" y="68"/>
                  </a:cxn>
                  <a:cxn ang="0">
                    <a:pos x="43" y="67"/>
                  </a:cxn>
                  <a:cxn ang="0">
                    <a:pos x="45" y="62"/>
                  </a:cxn>
                  <a:cxn ang="0">
                    <a:pos x="45" y="58"/>
                  </a:cxn>
                  <a:cxn ang="0">
                    <a:pos x="48" y="55"/>
                  </a:cxn>
                  <a:cxn ang="0">
                    <a:pos x="49" y="52"/>
                  </a:cxn>
                  <a:cxn ang="0">
                    <a:pos x="50" y="50"/>
                  </a:cxn>
                  <a:cxn ang="0">
                    <a:pos x="51" y="51"/>
                  </a:cxn>
                  <a:cxn ang="0">
                    <a:pos x="52" y="50"/>
                  </a:cxn>
                  <a:cxn ang="0">
                    <a:pos x="52" y="46"/>
                  </a:cxn>
                  <a:cxn ang="0">
                    <a:pos x="51" y="42"/>
                  </a:cxn>
                  <a:cxn ang="0">
                    <a:pos x="47" y="28"/>
                  </a:cxn>
                  <a:cxn ang="0">
                    <a:pos x="42" y="28"/>
                  </a:cxn>
                  <a:cxn ang="0">
                    <a:pos x="36" y="36"/>
                  </a:cxn>
                  <a:cxn ang="0">
                    <a:pos x="35" y="35"/>
                  </a:cxn>
                  <a:cxn ang="0">
                    <a:pos x="33" y="34"/>
                  </a:cxn>
                  <a:cxn ang="0">
                    <a:pos x="33" y="30"/>
                  </a:cxn>
                  <a:cxn ang="0">
                    <a:pos x="36" y="28"/>
                  </a:cxn>
                  <a:cxn ang="0">
                    <a:pos x="36" y="26"/>
                  </a:cxn>
                  <a:cxn ang="0">
                    <a:pos x="38" y="24"/>
                  </a:cxn>
                  <a:cxn ang="0">
                    <a:pos x="38" y="17"/>
                  </a:cxn>
                  <a:cxn ang="0">
                    <a:pos x="37" y="14"/>
                  </a:cxn>
                  <a:cxn ang="0">
                    <a:pos x="35" y="12"/>
                  </a:cxn>
                  <a:cxn ang="0">
                    <a:pos x="37" y="10"/>
                  </a:cxn>
                  <a:cxn ang="0">
                    <a:pos x="36" y="7"/>
                  </a:cxn>
                  <a:cxn ang="0">
                    <a:pos x="30" y="4"/>
                  </a:cxn>
                  <a:cxn ang="0">
                    <a:pos x="26" y="2"/>
                  </a:cxn>
                  <a:cxn ang="0">
                    <a:pos x="21" y="1"/>
                  </a:cxn>
                  <a:cxn ang="0">
                    <a:pos x="18" y="1"/>
                  </a:cxn>
                  <a:cxn ang="0">
                    <a:pos x="15" y="3"/>
                  </a:cxn>
                  <a:cxn ang="0">
                    <a:pos x="15" y="6"/>
                  </a:cxn>
                  <a:cxn ang="0">
                    <a:pos x="16" y="7"/>
                  </a:cxn>
                  <a:cxn ang="0">
                    <a:pos x="15" y="8"/>
                  </a:cxn>
                  <a:cxn ang="0">
                    <a:pos x="13" y="10"/>
                  </a:cxn>
                  <a:cxn ang="0">
                    <a:pos x="12" y="13"/>
                  </a:cxn>
                  <a:cxn ang="0">
                    <a:pos x="12" y="17"/>
                  </a:cxn>
                  <a:cxn ang="0">
                    <a:pos x="10" y="16"/>
                  </a:cxn>
                  <a:cxn ang="0">
                    <a:pos x="10" y="13"/>
                  </a:cxn>
                  <a:cxn ang="0">
                    <a:pos x="10" y="11"/>
                  </a:cxn>
                  <a:cxn ang="0">
                    <a:pos x="8" y="13"/>
                  </a:cxn>
                  <a:cxn ang="0">
                    <a:pos x="8" y="16"/>
                  </a:cxn>
                  <a:cxn ang="0">
                    <a:pos x="5" y="17"/>
                  </a:cxn>
                  <a:cxn ang="0">
                    <a:pos x="4" y="19"/>
                  </a:cxn>
                  <a:cxn ang="0">
                    <a:pos x="3" y="23"/>
                  </a:cxn>
                  <a:cxn ang="0">
                    <a:pos x="2" y="28"/>
                  </a:cxn>
                  <a:cxn ang="0">
                    <a:pos x="1" y="32"/>
                  </a:cxn>
                  <a:cxn ang="0">
                    <a:pos x="2" y="37"/>
                  </a:cxn>
                  <a:cxn ang="0">
                    <a:pos x="2" y="41"/>
                  </a:cxn>
                  <a:cxn ang="0">
                    <a:pos x="6" y="50"/>
                  </a:cxn>
                  <a:cxn ang="0">
                    <a:pos x="7" y="55"/>
                  </a:cxn>
                  <a:cxn ang="0">
                    <a:pos x="7" y="56"/>
                  </a:cxn>
                  <a:cxn ang="0">
                    <a:pos x="6" y="62"/>
                  </a:cxn>
                  <a:cxn ang="0">
                    <a:pos x="2" y="69"/>
                  </a:cxn>
                  <a:cxn ang="0">
                    <a:pos x="0" y="71"/>
                  </a:cxn>
                </a:cxnLst>
                <a:rect l="0" t="0" r="r" b="b"/>
                <a:pathLst>
                  <a:path w="52" h="71">
                    <a:moveTo>
                      <a:pt x="0" y="71"/>
                    </a:moveTo>
                    <a:lnTo>
                      <a:pt x="26" y="68"/>
                    </a:lnTo>
                    <a:lnTo>
                      <a:pt x="26" y="69"/>
                    </a:lnTo>
                    <a:lnTo>
                      <a:pt x="43" y="67"/>
                    </a:lnTo>
                    <a:lnTo>
                      <a:pt x="43" y="66"/>
                    </a:lnTo>
                    <a:lnTo>
                      <a:pt x="45" y="62"/>
                    </a:lnTo>
                    <a:lnTo>
                      <a:pt x="45" y="61"/>
                    </a:lnTo>
                    <a:lnTo>
                      <a:pt x="45" y="58"/>
                    </a:lnTo>
                    <a:lnTo>
                      <a:pt x="46" y="56"/>
                    </a:lnTo>
                    <a:lnTo>
                      <a:pt x="48" y="55"/>
                    </a:lnTo>
                    <a:lnTo>
                      <a:pt x="48" y="52"/>
                    </a:lnTo>
                    <a:lnTo>
                      <a:pt x="49" y="52"/>
                    </a:lnTo>
                    <a:lnTo>
                      <a:pt x="49" y="51"/>
                    </a:lnTo>
                    <a:lnTo>
                      <a:pt x="50" y="50"/>
                    </a:lnTo>
                    <a:lnTo>
                      <a:pt x="50" y="51"/>
                    </a:lnTo>
                    <a:lnTo>
                      <a:pt x="51" y="51"/>
                    </a:lnTo>
                    <a:lnTo>
                      <a:pt x="52" y="50"/>
                    </a:lnTo>
                    <a:lnTo>
                      <a:pt x="52" y="50"/>
                    </a:lnTo>
                    <a:lnTo>
                      <a:pt x="52" y="49"/>
                    </a:lnTo>
                    <a:lnTo>
                      <a:pt x="52" y="46"/>
                    </a:lnTo>
                    <a:lnTo>
                      <a:pt x="52" y="43"/>
                    </a:lnTo>
                    <a:lnTo>
                      <a:pt x="51" y="42"/>
                    </a:lnTo>
                    <a:lnTo>
                      <a:pt x="51" y="37"/>
                    </a:lnTo>
                    <a:lnTo>
                      <a:pt x="47" y="28"/>
                    </a:lnTo>
                    <a:lnTo>
                      <a:pt x="43" y="27"/>
                    </a:lnTo>
                    <a:lnTo>
                      <a:pt x="42" y="28"/>
                    </a:lnTo>
                    <a:lnTo>
                      <a:pt x="40" y="29"/>
                    </a:lnTo>
                    <a:lnTo>
                      <a:pt x="36" y="36"/>
                    </a:lnTo>
                    <a:lnTo>
                      <a:pt x="35" y="36"/>
                    </a:lnTo>
                    <a:lnTo>
                      <a:pt x="35" y="35"/>
                    </a:lnTo>
                    <a:lnTo>
                      <a:pt x="33" y="35"/>
                    </a:lnTo>
                    <a:lnTo>
                      <a:pt x="33" y="34"/>
                    </a:lnTo>
                    <a:lnTo>
                      <a:pt x="32" y="33"/>
                    </a:lnTo>
                    <a:lnTo>
                      <a:pt x="33" y="30"/>
                    </a:lnTo>
                    <a:lnTo>
                      <a:pt x="33" y="29"/>
                    </a:lnTo>
                    <a:lnTo>
                      <a:pt x="36" y="28"/>
                    </a:lnTo>
                    <a:lnTo>
                      <a:pt x="36" y="26"/>
                    </a:lnTo>
                    <a:lnTo>
                      <a:pt x="36" y="26"/>
                    </a:lnTo>
                    <a:lnTo>
                      <a:pt x="37" y="24"/>
                    </a:lnTo>
                    <a:lnTo>
                      <a:pt x="38" y="24"/>
                    </a:lnTo>
                    <a:lnTo>
                      <a:pt x="38" y="22"/>
                    </a:lnTo>
                    <a:lnTo>
                      <a:pt x="38" y="17"/>
                    </a:lnTo>
                    <a:lnTo>
                      <a:pt x="38" y="15"/>
                    </a:lnTo>
                    <a:lnTo>
                      <a:pt x="37" y="14"/>
                    </a:lnTo>
                    <a:lnTo>
                      <a:pt x="36" y="12"/>
                    </a:lnTo>
                    <a:lnTo>
                      <a:pt x="35" y="12"/>
                    </a:lnTo>
                    <a:lnTo>
                      <a:pt x="36" y="11"/>
                    </a:lnTo>
                    <a:lnTo>
                      <a:pt x="37" y="10"/>
                    </a:lnTo>
                    <a:lnTo>
                      <a:pt x="37" y="10"/>
                    </a:lnTo>
                    <a:lnTo>
                      <a:pt x="36" y="7"/>
                    </a:lnTo>
                    <a:lnTo>
                      <a:pt x="34" y="6"/>
                    </a:lnTo>
                    <a:lnTo>
                      <a:pt x="30" y="4"/>
                    </a:lnTo>
                    <a:lnTo>
                      <a:pt x="27" y="3"/>
                    </a:lnTo>
                    <a:lnTo>
                      <a:pt x="26" y="2"/>
                    </a:lnTo>
                    <a:lnTo>
                      <a:pt x="23" y="2"/>
                    </a:lnTo>
                    <a:lnTo>
                      <a:pt x="21" y="1"/>
                    </a:lnTo>
                    <a:lnTo>
                      <a:pt x="19" y="0"/>
                    </a:lnTo>
                    <a:lnTo>
                      <a:pt x="18" y="1"/>
                    </a:lnTo>
                    <a:lnTo>
                      <a:pt x="17" y="1"/>
                    </a:lnTo>
                    <a:lnTo>
                      <a:pt x="15" y="3"/>
                    </a:lnTo>
                    <a:lnTo>
                      <a:pt x="15" y="5"/>
                    </a:lnTo>
                    <a:lnTo>
                      <a:pt x="15" y="6"/>
                    </a:lnTo>
                    <a:lnTo>
                      <a:pt x="16" y="6"/>
                    </a:lnTo>
                    <a:lnTo>
                      <a:pt x="16" y="7"/>
                    </a:lnTo>
                    <a:lnTo>
                      <a:pt x="16" y="7"/>
                    </a:lnTo>
                    <a:lnTo>
                      <a:pt x="15" y="8"/>
                    </a:lnTo>
                    <a:lnTo>
                      <a:pt x="14" y="8"/>
                    </a:lnTo>
                    <a:lnTo>
                      <a:pt x="13" y="10"/>
                    </a:lnTo>
                    <a:lnTo>
                      <a:pt x="12" y="11"/>
                    </a:lnTo>
                    <a:lnTo>
                      <a:pt x="12" y="13"/>
                    </a:lnTo>
                    <a:lnTo>
                      <a:pt x="13" y="15"/>
                    </a:lnTo>
                    <a:lnTo>
                      <a:pt x="12" y="17"/>
                    </a:lnTo>
                    <a:lnTo>
                      <a:pt x="10" y="18"/>
                    </a:lnTo>
                    <a:lnTo>
                      <a:pt x="10" y="16"/>
                    </a:lnTo>
                    <a:lnTo>
                      <a:pt x="10" y="14"/>
                    </a:lnTo>
                    <a:lnTo>
                      <a:pt x="10" y="13"/>
                    </a:lnTo>
                    <a:lnTo>
                      <a:pt x="10" y="12"/>
                    </a:lnTo>
                    <a:lnTo>
                      <a:pt x="10" y="11"/>
                    </a:lnTo>
                    <a:lnTo>
                      <a:pt x="9" y="12"/>
                    </a:lnTo>
                    <a:lnTo>
                      <a:pt x="8" y="13"/>
                    </a:lnTo>
                    <a:lnTo>
                      <a:pt x="8" y="15"/>
                    </a:lnTo>
                    <a:lnTo>
                      <a:pt x="8" y="16"/>
                    </a:lnTo>
                    <a:lnTo>
                      <a:pt x="7" y="16"/>
                    </a:lnTo>
                    <a:lnTo>
                      <a:pt x="5" y="17"/>
                    </a:lnTo>
                    <a:lnTo>
                      <a:pt x="5" y="18"/>
                    </a:lnTo>
                    <a:lnTo>
                      <a:pt x="4" y="19"/>
                    </a:lnTo>
                    <a:lnTo>
                      <a:pt x="3" y="21"/>
                    </a:lnTo>
                    <a:lnTo>
                      <a:pt x="3" y="23"/>
                    </a:lnTo>
                    <a:lnTo>
                      <a:pt x="3" y="26"/>
                    </a:lnTo>
                    <a:lnTo>
                      <a:pt x="2" y="28"/>
                    </a:lnTo>
                    <a:lnTo>
                      <a:pt x="1" y="31"/>
                    </a:lnTo>
                    <a:lnTo>
                      <a:pt x="1" y="32"/>
                    </a:lnTo>
                    <a:lnTo>
                      <a:pt x="1" y="33"/>
                    </a:lnTo>
                    <a:lnTo>
                      <a:pt x="2" y="37"/>
                    </a:lnTo>
                    <a:lnTo>
                      <a:pt x="1" y="39"/>
                    </a:lnTo>
                    <a:lnTo>
                      <a:pt x="2" y="41"/>
                    </a:lnTo>
                    <a:lnTo>
                      <a:pt x="5" y="46"/>
                    </a:lnTo>
                    <a:lnTo>
                      <a:pt x="6" y="50"/>
                    </a:lnTo>
                    <a:lnTo>
                      <a:pt x="6" y="54"/>
                    </a:lnTo>
                    <a:lnTo>
                      <a:pt x="7" y="55"/>
                    </a:lnTo>
                    <a:lnTo>
                      <a:pt x="7" y="55"/>
                    </a:lnTo>
                    <a:lnTo>
                      <a:pt x="7" y="56"/>
                    </a:lnTo>
                    <a:lnTo>
                      <a:pt x="6" y="59"/>
                    </a:lnTo>
                    <a:lnTo>
                      <a:pt x="6" y="62"/>
                    </a:lnTo>
                    <a:lnTo>
                      <a:pt x="5" y="64"/>
                    </a:lnTo>
                    <a:lnTo>
                      <a:pt x="2" y="69"/>
                    </a:lnTo>
                    <a:lnTo>
                      <a:pt x="1" y="71"/>
                    </a:lnTo>
                    <a:lnTo>
                      <a:pt x="0" y="71"/>
                    </a:lnTo>
                    <a:lnTo>
                      <a:pt x="0" y="71"/>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55" name="Freeform 211"/>
              <p:cNvSpPr>
                <a:spLocks/>
              </p:cNvSpPr>
              <p:nvPr/>
            </p:nvSpPr>
            <p:spPr bwMode="auto">
              <a:xfrm>
                <a:off x="3562" y="1636"/>
                <a:ext cx="405" cy="200"/>
              </a:xfrm>
              <a:custGeom>
                <a:avLst/>
                <a:gdLst/>
                <a:ahLst/>
                <a:cxnLst>
                  <a:cxn ang="0">
                    <a:pos x="4" y="16"/>
                  </a:cxn>
                  <a:cxn ang="0">
                    <a:pos x="8" y="13"/>
                  </a:cxn>
                  <a:cxn ang="0">
                    <a:pos x="20" y="6"/>
                  </a:cxn>
                  <a:cxn ang="0">
                    <a:pos x="26" y="1"/>
                  </a:cxn>
                  <a:cxn ang="0">
                    <a:pos x="31" y="1"/>
                  </a:cxn>
                  <a:cxn ang="0">
                    <a:pos x="28" y="4"/>
                  </a:cxn>
                  <a:cxn ang="0">
                    <a:pos x="23" y="9"/>
                  </a:cxn>
                  <a:cxn ang="0">
                    <a:pos x="23" y="12"/>
                  </a:cxn>
                  <a:cxn ang="0">
                    <a:pos x="28" y="10"/>
                  </a:cxn>
                  <a:cxn ang="0">
                    <a:pos x="39" y="15"/>
                  </a:cxn>
                  <a:cxn ang="0">
                    <a:pos x="43" y="16"/>
                  </a:cxn>
                  <a:cxn ang="0">
                    <a:pos x="44" y="17"/>
                  </a:cxn>
                  <a:cxn ang="0">
                    <a:pos x="49" y="13"/>
                  </a:cxn>
                  <a:cxn ang="0">
                    <a:pos x="64" y="8"/>
                  </a:cxn>
                  <a:cxn ang="0">
                    <a:pos x="63" y="11"/>
                  </a:cxn>
                  <a:cxn ang="0">
                    <a:pos x="66" y="14"/>
                  </a:cxn>
                  <a:cxn ang="0">
                    <a:pos x="72" y="13"/>
                  </a:cxn>
                  <a:cxn ang="0">
                    <a:pos x="76" y="18"/>
                  </a:cxn>
                  <a:cxn ang="0">
                    <a:pos x="82" y="19"/>
                  </a:cxn>
                  <a:cxn ang="0">
                    <a:pos x="82" y="21"/>
                  </a:cxn>
                  <a:cxn ang="0">
                    <a:pos x="79" y="21"/>
                  </a:cxn>
                  <a:cxn ang="0">
                    <a:pos x="75" y="21"/>
                  </a:cxn>
                  <a:cxn ang="0">
                    <a:pos x="69" y="21"/>
                  </a:cxn>
                  <a:cxn ang="0">
                    <a:pos x="69" y="24"/>
                  </a:cxn>
                  <a:cxn ang="0">
                    <a:pos x="62" y="21"/>
                  </a:cxn>
                  <a:cxn ang="0">
                    <a:pos x="57" y="23"/>
                  </a:cxn>
                  <a:cxn ang="0">
                    <a:pos x="55" y="25"/>
                  </a:cxn>
                  <a:cxn ang="0">
                    <a:pos x="50" y="25"/>
                  </a:cxn>
                  <a:cxn ang="0">
                    <a:pos x="46" y="30"/>
                  </a:cxn>
                  <a:cxn ang="0">
                    <a:pos x="47" y="28"/>
                  </a:cxn>
                  <a:cxn ang="0">
                    <a:pos x="44" y="28"/>
                  </a:cxn>
                  <a:cxn ang="0">
                    <a:pos x="42" y="27"/>
                  </a:cxn>
                  <a:cxn ang="0">
                    <a:pos x="40" y="32"/>
                  </a:cxn>
                  <a:cxn ang="0">
                    <a:pos x="36" y="38"/>
                  </a:cxn>
                  <a:cxn ang="0">
                    <a:pos x="34" y="39"/>
                  </a:cxn>
                  <a:cxn ang="0">
                    <a:pos x="35" y="36"/>
                  </a:cxn>
                  <a:cxn ang="0">
                    <a:pos x="32" y="36"/>
                  </a:cxn>
                  <a:cxn ang="0">
                    <a:pos x="30" y="29"/>
                  </a:cxn>
                  <a:cxn ang="0">
                    <a:pos x="29" y="28"/>
                  </a:cxn>
                  <a:cxn ang="0">
                    <a:pos x="23" y="26"/>
                  </a:cxn>
                  <a:cxn ang="0">
                    <a:pos x="22" y="26"/>
                  </a:cxn>
                  <a:cxn ang="0">
                    <a:pos x="16" y="24"/>
                  </a:cxn>
                  <a:cxn ang="0">
                    <a:pos x="4" y="19"/>
                  </a:cxn>
                  <a:cxn ang="0">
                    <a:pos x="0" y="17"/>
                  </a:cxn>
                </a:cxnLst>
                <a:rect l="0" t="0" r="r" b="b"/>
                <a:pathLst>
                  <a:path w="83" h="41">
                    <a:moveTo>
                      <a:pt x="0" y="17"/>
                    </a:moveTo>
                    <a:lnTo>
                      <a:pt x="3" y="17"/>
                    </a:lnTo>
                    <a:lnTo>
                      <a:pt x="4" y="16"/>
                    </a:lnTo>
                    <a:lnTo>
                      <a:pt x="7" y="14"/>
                    </a:lnTo>
                    <a:lnTo>
                      <a:pt x="7" y="13"/>
                    </a:lnTo>
                    <a:lnTo>
                      <a:pt x="8" y="13"/>
                    </a:lnTo>
                    <a:lnTo>
                      <a:pt x="13" y="11"/>
                    </a:lnTo>
                    <a:lnTo>
                      <a:pt x="16" y="10"/>
                    </a:lnTo>
                    <a:lnTo>
                      <a:pt x="20" y="6"/>
                    </a:lnTo>
                    <a:lnTo>
                      <a:pt x="21" y="5"/>
                    </a:lnTo>
                    <a:lnTo>
                      <a:pt x="24" y="2"/>
                    </a:lnTo>
                    <a:lnTo>
                      <a:pt x="26" y="1"/>
                    </a:lnTo>
                    <a:lnTo>
                      <a:pt x="30" y="0"/>
                    </a:lnTo>
                    <a:lnTo>
                      <a:pt x="31" y="1"/>
                    </a:lnTo>
                    <a:lnTo>
                      <a:pt x="31" y="1"/>
                    </a:lnTo>
                    <a:lnTo>
                      <a:pt x="29" y="2"/>
                    </a:lnTo>
                    <a:lnTo>
                      <a:pt x="28" y="2"/>
                    </a:lnTo>
                    <a:lnTo>
                      <a:pt x="28" y="4"/>
                    </a:lnTo>
                    <a:lnTo>
                      <a:pt x="25" y="7"/>
                    </a:lnTo>
                    <a:lnTo>
                      <a:pt x="24" y="8"/>
                    </a:lnTo>
                    <a:lnTo>
                      <a:pt x="23" y="9"/>
                    </a:lnTo>
                    <a:lnTo>
                      <a:pt x="23" y="11"/>
                    </a:lnTo>
                    <a:lnTo>
                      <a:pt x="23" y="13"/>
                    </a:lnTo>
                    <a:lnTo>
                      <a:pt x="23" y="12"/>
                    </a:lnTo>
                    <a:lnTo>
                      <a:pt x="26" y="10"/>
                    </a:lnTo>
                    <a:lnTo>
                      <a:pt x="27" y="10"/>
                    </a:lnTo>
                    <a:lnTo>
                      <a:pt x="28" y="10"/>
                    </a:lnTo>
                    <a:lnTo>
                      <a:pt x="33" y="12"/>
                    </a:lnTo>
                    <a:lnTo>
                      <a:pt x="36" y="16"/>
                    </a:lnTo>
                    <a:lnTo>
                      <a:pt x="39" y="15"/>
                    </a:lnTo>
                    <a:lnTo>
                      <a:pt x="41" y="16"/>
                    </a:lnTo>
                    <a:lnTo>
                      <a:pt x="42" y="16"/>
                    </a:lnTo>
                    <a:lnTo>
                      <a:pt x="43" y="16"/>
                    </a:lnTo>
                    <a:lnTo>
                      <a:pt x="43" y="16"/>
                    </a:lnTo>
                    <a:lnTo>
                      <a:pt x="44" y="17"/>
                    </a:lnTo>
                    <a:lnTo>
                      <a:pt x="44" y="17"/>
                    </a:lnTo>
                    <a:lnTo>
                      <a:pt x="45" y="17"/>
                    </a:lnTo>
                    <a:lnTo>
                      <a:pt x="46" y="15"/>
                    </a:lnTo>
                    <a:lnTo>
                      <a:pt x="49" y="13"/>
                    </a:lnTo>
                    <a:lnTo>
                      <a:pt x="59" y="10"/>
                    </a:lnTo>
                    <a:lnTo>
                      <a:pt x="62" y="9"/>
                    </a:lnTo>
                    <a:lnTo>
                      <a:pt x="64" y="8"/>
                    </a:lnTo>
                    <a:lnTo>
                      <a:pt x="64" y="9"/>
                    </a:lnTo>
                    <a:lnTo>
                      <a:pt x="63" y="10"/>
                    </a:lnTo>
                    <a:lnTo>
                      <a:pt x="63" y="11"/>
                    </a:lnTo>
                    <a:lnTo>
                      <a:pt x="65" y="14"/>
                    </a:lnTo>
                    <a:lnTo>
                      <a:pt x="65" y="14"/>
                    </a:lnTo>
                    <a:lnTo>
                      <a:pt x="66" y="14"/>
                    </a:lnTo>
                    <a:lnTo>
                      <a:pt x="68" y="14"/>
                    </a:lnTo>
                    <a:lnTo>
                      <a:pt x="69" y="14"/>
                    </a:lnTo>
                    <a:lnTo>
                      <a:pt x="72" y="13"/>
                    </a:lnTo>
                    <a:lnTo>
                      <a:pt x="73" y="14"/>
                    </a:lnTo>
                    <a:lnTo>
                      <a:pt x="75" y="17"/>
                    </a:lnTo>
                    <a:lnTo>
                      <a:pt x="76" y="18"/>
                    </a:lnTo>
                    <a:lnTo>
                      <a:pt x="79" y="19"/>
                    </a:lnTo>
                    <a:lnTo>
                      <a:pt x="81" y="18"/>
                    </a:lnTo>
                    <a:lnTo>
                      <a:pt x="82" y="19"/>
                    </a:lnTo>
                    <a:lnTo>
                      <a:pt x="83" y="19"/>
                    </a:lnTo>
                    <a:lnTo>
                      <a:pt x="83" y="20"/>
                    </a:lnTo>
                    <a:lnTo>
                      <a:pt x="82" y="21"/>
                    </a:lnTo>
                    <a:lnTo>
                      <a:pt x="80" y="21"/>
                    </a:lnTo>
                    <a:lnTo>
                      <a:pt x="79" y="21"/>
                    </a:lnTo>
                    <a:lnTo>
                      <a:pt x="79" y="21"/>
                    </a:lnTo>
                    <a:lnTo>
                      <a:pt x="78" y="21"/>
                    </a:lnTo>
                    <a:lnTo>
                      <a:pt x="76" y="21"/>
                    </a:lnTo>
                    <a:lnTo>
                      <a:pt x="75" y="21"/>
                    </a:lnTo>
                    <a:lnTo>
                      <a:pt x="74" y="21"/>
                    </a:lnTo>
                    <a:lnTo>
                      <a:pt x="71" y="22"/>
                    </a:lnTo>
                    <a:lnTo>
                      <a:pt x="69" y="21"/>
                    </a:lnTo>
                    <a:lnTo>
                      <a:pt x="69" y="22"/>
                    </a:lnTo>
                    <a:lnTo>
                      <a:pt x="69" y="23"/>
                    </a:lnTo>
                    <a:lnTo>
                      <a:pt x="69" y="24"/>
                    </a:lnTo>
                    <a:lnTo>
                      <a:pt x="68" y="23"/>
                    </a:lnTo>
                    <a:lnTo>
                      <a:pt x="66" y="22"/>
                    </a:lnTo>
                    <a:lnTo>
                      <a:pt x="62" y="21"/>
                    </a:lnTo>
                    <a:lnTo>
                      <a:pt x="61" y="22"/>
                    </a:lnTo>
                    <a:lnTo>
                      <a:pt x="60" y="21"/>
                    </a:lnTo>
                    <a:lnTo>
                      <a:pt x="57" y="23"/>
                    </a:lnTo>
                    <a:lnTo>
                      <a:pt x="56" y="23"/>
                    </a:lnTo>
                    <a:lnTo>
                      <a:pt x="55" y="24"/>
                    </a:lnTo>
                    <a:lnTo>
                      <a:pt x="55" y="25"/>
                    </a:lnTo>
                    <a:lnTo>
                      <a:pt x="54" y="25"/>
                    </a:lnTo>
                    <a:lnTo>
                      <a:pt x="52" y="24"/>
                    </a:lnTo>
                    <a:lnTo>
                      <a:pt x="50" y="25"/>
                    </a:lnTo>
                    <a:lnTo>
                      <a:pt x="50" y="26"/>
                    </a:lnTo>
                    <a:lnTo>
                      <a:pt x="50" y="27"/>
                    </a:lnTo>
                    <a:lnTo>
                      <a:pt x="46" y="30"/>
                    </a:lnTo>
                    <a:lnTo>
                      <a:pt x="45" y="30"/>
                    </a:lnTo>
                    <a:lnTo>
                      <a:pt x="45" y="30"/>
                    </a:lnTo>
                    <a:lnTo>
                      <a:pt x="47" y="28"/>
                    </a:lnTo>
                    <a:lnTo>
                      <a:pt x="47" y="27"/>
                    </a:lnTo>
                    <a:lnTo>
                      <a:pt x="45" y="27"/>
                    </a:lnTo>
                    <a:lnTo>
                      <a:pt x="44" y="28"/>
                    </a:lnTo>
                    <a:lnTo>
                      <a:pt x="43" y="29"/>
                    </a:lnTo>
                    <a:lnTo>
                      <a:pt x="42" y="28"/>
                    </a:lnTo>
                    <a:lnTo>
                      <a:pt x="42" y="27"/>
                    </a:lnTo>
                    <a:lnTo>
                      <a:pt x="41" y="27"/>
                    </a:lnTo>
                    <a:lnTo>
                      <a:pt x="41" y="29"/>
                    </a:lnTo>
                    <a:lnTo>
                      <a:pt x="40" y="32"/>
                    </a:lnTo>
                    <a:lnTo>
                      <a:pt x="39" y="34"/>
                    </a:lnTo>
                    <a:lnTo>
                      <a:pt x="38" y="36"/>
                    </a:lnTo>
                    <a:lnTo>
                      <a:pt x="36" y="38"/>
                    </a:lnTo>
                    <a:lnTo>
                      <a:pt x="36" y="40"/>
                    </a:lnTo>
                    <a:lnTo>
                      <a:pt x="36" y="41"/>
                    </a:lnTo>
                    <a:lnTo>
                      <a:pt x="34" y="39"/>
                    </a:lnTo>
                    <a:lnTo>
                      <a:pt x="34" y="38"/>
                    </a:lnTo>
                    <a:lnTo>
                      <a:pt x="34" y="37"/>
                    </a:lnTo>
                    <a:lnTo>
                      <a:pt x="35" y="36"/>
                    </a:lnTo>
                    <a:lnTo>
                      <a:pt x="34" y="36"/>
                    </a:lnTo>
                    <a:lnTo>
                      <a:pt x="32" y="36"/>
                    </a:lnTo>
                    <a:lnTo>
                      <a:pt x="32" y="36"/>
                    </a:lnTo>
                    <a:lnTo>
                      <a:pt x="33" y="32"/>
                    </a:lnTo>
                    <a:lnTo>
                      <a:pt x="32" y="30"/>
                    </a:lnTo>
                    <a:lnTo>
                      <a:pt x="30" y="29"/>
                    </a:lnTo>
                    <a:lnTo>
                      <a:pt x="28" y="29"/>
                    </a:lnTo>
                    <a:lnTo>
                      <a:pt x="28" y="28"/>
                    </a:lnTo>
                    <a:lnTo>
                      <a:pt x="29" y="28"/>
                    </a:lnTo>
                    <a:lnTo>
                      <a:pt x="28" y="27"/>
                    </a:lnTo>
                    <a:lnTo>
                      <a:pt x="26" y="26"/>
                    </a:lnTo>
                    <a:lnTo>
                      <a:pt x="23" y="26"/>
                    </a:lnTo>
                    <a:lnTo>
                      <a:pt x="23" y="26"/>
                    </a:lnTo>
                    <a:lnTo>
                      <a:pt x="22" y="26"/>
                    </a:lnTo>
                    <a:lnTo>
                      <a:pt x="22" y="26"/>
                    </a:lnTo>
                    <a:lnTo>
                      <a:pt x="20" y="26"/>
                    </a:lnTo>
                    <a:lnTo>
                      <a:pt x="18" y="24"/>
                    </a:lnTo>
                    <a:lnTo>
                      <a:pt x="16" y="24"/>
                    </a:lnTo>
                    <a:lnTo>
                      <a:pt x="5" y="22"/>
                    </a:lnTo>
                    <a:lnTo>
                      <a:pt x="4" y="21"/>
                    </a:lnTo>
                    <a:lnTo>
                      <a:pt x="4" y="19"/>
                    </a:lnTo>
                    <a:lnTo>
                      <a:pt x="3" y="19"/>
                    </a:lnTo>
                    <a:lnTo>
                      <a:pt x="1" y="18"/>
                    </a:lnTo>
                    <a:lnTo>
                      <a:pt x="0" y="17"/>
                    </a:lnTo>
                    <a:lnTo>
                      <a:pt x="0" y="17"/>
                    </a:lnTo>
                    <a:close/>
                  </a:path>
                </a:pathLst>
              </a:custGeom>
              <a:solidFill>
                <a:srgbClr val="FFC66D"/>
              </a:solidFill>
              <a:ln w="12700" cmpd="sng">
                <a:solidFill>
                  <a:schemeClr val="tx1"/>
                </a:solidFill>
                <a:prstDash val="solid"/>
                <a:round/>
                <a:headEnd/>
                <a:tailEnd/>
              </a:ln>
            </p:spPr>
            <p:txBody>
              <a:bodyPr/>
              <a:lstStyle/>
              <a:p>
                <a:endParaRPr lang="ar-SA"/>
              </a:p>
            </p:txBody>
          </p:sp>
        </p:grpSp>
        <p:sp>
          <p:nvSpPr>
            <p:cNvPr id="364756" name="Freeform 212"/>
            <p:cNvSpPr>
              <a:spLocks/>
            </p:cNvSpPr>
            <p:nvPr/>
          </p:nvSpPr>
          <p:spPr bwMode="auto">
            <a:xfrm>
              <a:off x="3872" y="1838"/>
              <a:ext cx="206" cy="351"/>
            </a:xfrm>
            <a:custGeom>
              <a:avLst/>
              <a:gdLst/>
              <a:ahLst/>
              <a:cxnLst>
                <a:cxn ang="0">
                  <a:pos x="1" y="5"/>
                </a:cxn>
                <a:cxn ang="0">
                  <a:pos x="4" y="45"/>
                </a:cxn>
                <a:cxn ang="0">
                  <a:pos x="4" y="46"/>
                </a:cxn>
                <a:cxn ang="0">
                  <a:pos x="4" y="47"/>
                </a:cxn>
                <a:cxn ang="0">
                  <a:pos x="4" y="49"/>
                </a:cxn>
                <a:cxn ang="0">
                  <a:pos x="5" y="52"/>
                </a:cxn>
                <a:cxn ang="0">
                  <a:pos x="6" y="56"/>
                </a:cxn>
                <a:cxn ang="0">
                  <a:pos x="4" y="59"/>
                </a:cxn>
                <a:cxn ang="0">
                  <a:pos x="4" y="60"/>
                </a:cxn>
                <a:cxn ang="0">
                  <a:pos x="2" y="63"/>
                </a:cxn>
                <a:cxn ang="0">
                  <a:pos x="0" y="65"/>
                </a:cxn>
                <a:cxn ang="0">
                  <a:pos x="0" y="68"/>
                </a:cxn>
                <a:cxn ang="0">
                  <a:pos x="0" y="71"/>
                </a:cxn>
                <a:cxn ang="0">
                  <a:pos x="0" y="71"/>
                </a:cxn>
                <a:cxn ang="0">
                  <a:pos x="0" y="72"/>
                </a:cxn>
                <a:cxn ang="0">
                  <a:pos x="0" y="72"/>
                </a:cxn>
                <a:cxn ang="0">
                  <a:pos x="1" y="72"/>
                </a:cxn>
                <a:cxn ang="0">
                  <a:pos x="2" y="72"/>
                </a:cxn>
                <a:cxn ang="0">
                  <a:pos x="2" y="71"/>
                </a:cxn>
                <a:cxn ang="0">
                  <a:pos x="2" y="70"/>
                </a:cxn>
                <a:cxn ang="0">
                  <a:pos x="5" y="70"/>
                </a:cxn>
                <a:cxn ang="0">
                  <a:pos x="8" y="69"/>
                </a:cxn>
                <a:cxn ang="0">
                  <a:pos x="12" y="71"/>
                </a:cxn>
                <a:cxn ang="0">
                  <a:pos x="12" y="71"/>
                </a:cxn>
                <a:cxn ang="0">
                  <a:pos x="13" y="71"/>
                </a:cxn>
                <a:cxn ang="0">
                  <a:pos x="14" y="68"/>
                </a:cxn>
                <a:cxn ang="0">
                  <a:pos x="16" y="68"/>
                </a:cxn>
                <a:cxn ang="0">
                  <a:pos x="17" y="69"/>
                </a:cxn>
                <a:cxn ang="0">
                  <a:pos x="18" y="70"/>
                </a:cxn>
                <a:cxn ang="0">
                  <a:pos x="19" y="69"/>
                </a:cxn>
                <a:cxn ang="0">
                  <a:pos x="20" y="65"/>
                </a:cxn>
                <a:cxn ang="0">
                  <a:pos x="21" y="64"/>
                </a:cxn>
                <a:cxn ang="0">
                  <a:pos x="22" y="64"/>
                </a:cxn>
                <a:cxn ang="0">
                  <a:pos x="24" y="66"/>
                </a:cxn>
                <a:cxn ang="0">
                  <a:pos x="27" y="66"/>
                </a:cxn>
                <a:cxn ang="0">
                  <a:pos x="28" y="63"/>
                </a:cxn>
                <a:cxn ang="0">
                  <a:pos x="33" y="56"/>
                </a:cxn>
                <a:cxn ang="0">
                  <a:pos x="33" y="53"/>
                </a:cxn>
                <a:cxn ang="0">
                  <a:pos x="34" y="53"/>
                </a:cxn>
                <a:cxn ang="0">
                  <a:pos x="37" y="53"/>
                </a:cxn>
                <a:cxn ang="0">
                  <a:pos x="38" y="52"/>
                </a:cxn>
                <a:cxn ang="0">
                  <a:pos x="40" y="51"/>
                </a:cxn>
                <a:cxn ang="0">
                  <a:pos x="40" y="50"/>
                </a:cxn>
                <a:cxn ang="0">
                  <a:pos x="40" y="47"/>
                </a:cxn>
                <a:cxn ang="0">
                  <a:pos x="40" y="47"/>
                </a:cxn>
                <a:cxn ang="0">
                  <a:pos x="40" y="45"/>
                </a:cxn>
                <a:cxn ang="0">
                  <a:pos x="35" y="1"/>
                </a:cxn>
                <a:cxn ang="0">
                  <a:pos x="35" y="0"/>
                </a:cxn>
                <a:cxn ang="0">
                  <a:pos x="9" y="3"/>
                </a:cxn>
                <a:cxn ang="0">
                  <a:pos x="8" y="4"/>
                </a:cxn>
                <a:cxn ang="0">
                  <a:pos x="6" y="5"/>
                </a:cxn>
                <a:cxn ang="0">
                  <a:pos x="5" y="6"/>
                </a:cxn>
                <a:cxn ang="0">
                  <a:pos x="3" y="6"/>
                </a:cxn>
                <a:cxn ang="0">
                  <a:pos x="1" y="5"/>
                </a:cxn>
                <a:cxn ang="0">
                  <a:pos x="1" y="5"/>
                </a:cxn>
              </a:cxnLst>
              <a:rect l="0" t="0" r="r" b="b"/>
              <a:pathLst>
                <a:path w="40" h="72">
                  <a:moveTo>
                    <a:pt x="1" y="5"/>
                  </a:moveTo>
                  <a:lnTo>
                    <a:pt x="4" y="45"/>
                  </a:lnTo>
                  <a:lnTo>
                    <a:pt x="4" y="46"/>
                  </a:lnTo>
                  <a:lnTo>
                    <a:pt x="4" y="47"/>
                  </a:lnTo>
                  <a:lnTo>
                    <a:pt x="4" y="49"/>
                  </a:lnTo>
                  <a:lnTo>
                    <a:pt x="5" y="52"/>
                  </a:lnTo>
                  <a:lnTo>
                    <a:pt x="6" y="56"/>
                  </a:lnTo>
                  <a:lnTo>
                    <a:pt x="4" y="59"/>
                  </a:lnTo>
                  <a:lnTo>
                    <a:pt x="4" y="60"/>
                  </a:lnTo>
                  <a:lnTo>
                    <a:pt x="2" y="63"/>
                  </a:lnTo>
                  <a:lnTo>
                    <a:pt x="0" y="65"/>
                  </a:lnTo>
                  <a:lnTo>
                    <a:pt x="0" y="68"/>
                  </a:lnTo>
                  <a:lnTo>
                    <a:pt x="0" y="71"/>
                  </a:lnTo>
                  <a:lnTo>
                    <a:pt x="0" y="71"/>
                  </a:lnTo>
                  <a:lnTo>
                    <a:pt x="0" y="72"/>
                  </a:lnTo>
                  <a:lnTo>
                    <a:pt x="0" y="72"/>
                  </a:lnTo>
                  <a:lnTo>
                    <a:pt x="1" y="72"/>
                  </a:lnTo>
                  <a:lnTo>
                    <a:pt x="2" y="72"/>
                  </a:lnTo>
                  <a:lnTo>
                    <a:pt x="2" y="71"/>
                  </a:lnTo>
                  <a:lnTo>
                    <a:pt x="2" y="70"/>
                  </a:lnTo>
                  <a:lnTo>
                    <a:pt x="5" y="70"/>
                  </a:lnTo>
                  <a:lnTo>
                    <a:pt x="8" y="69"/>
                  </a:lnTo>
                  <a:lnTo>
                    <a:pt x="12" y="71"/>
                  </a:lnTo>
                  <a:lnTo>
                    <a:pt x="12" y="71"/>
                  </a:lnTo>
                  <a:lnTo>
                    <a:pt x="13" y="71"/>
                  </a:lnTo>
                  <a:lnTo>
                    <a:pt x="14" y="68"/>
                  </a:lnTo>
                  <a:lnTo>
                    <a:pt x="16" y="68"/>
                  </a:lnTo>
                  <a:lnTo>
                    <a:pt x="17" y="69"/>
                  </a:lnTo>
                  <a:lnTo>
                    <a:pt x="18" y="70"/>
                  </a:lnTo>
                  <a:lnTo>
                    <a:pt x="19" y="69"/>
                  </a:lnTo>
                  <a:lnTo>
                    <a:pt x="20" y="65"/>
                  </a:lnTo>
                  <a:lnTo>
                    <a:pt x="21" y="64"/>
                  </a:lnTo>
                  <a:lnTo>
                    <a:pt x="22" y="64"/>
                  </a:lnTo>
                  <a:lnTo>
                    <a:pt x="24" y="66"/>
                  </a:lnTo>
                  <a:lnTo>
                    <a:pt x="27" y="66"/>
                  </a:lnTo>
                  <a:lnTo>
                    <a:pt x="28" y="63"/>
                  </a:lnTo>
                  <a:lnTo>
                    <a:pt x="33" y="56"/>
                  </a:lnTo>
                  <a:lnTo>
                    <a:pt x="33" y="53"/>
                  </a:lnTo>
                  <a:lnTo>
                    <a:pt x="34" y="53"/>
                  </a:lnTo>
                  <a:lnTo>
                    <a:pt x="37" y="53"/>
                  </a:lnTo>
                  <a:lnTo>
                    <a:pt x="38" y="52"/>
                  </a:lnTo>
                  <a:lnTo>
                    <a:pt x="40" y="51"/>
                  </a:lnTo>
                  <a:lnTo>
                    <a:pt x="40" y="50"/>
                  </a:lnTo>
                  <a:lnTo>
                    <a:pt x="40" y="47"/>
                  </a:lnTo>
                  <a:lnTo>
                    <a:pt x="40" y="47"/>
                  </a:lnTo>
                  <a:lnTo>
                    <a:pt x="40" y="45"/>
                  </a:lnTo>
                  <a:lnTo>
                    <a:pt x="35" y="1"/>
                  </a:lnTo>
                  <a:lnTo>
                    <a:pt x="35" y="0"/>
                  </a:lnTo>
                  <a:lnTo>
                    <a:pt x="9" y="3"/>
                  </a:lnTo>
                  <a:lnTo>
                    <a:pt x="8" y="4"/>
                  </a:lnTo>
                  <a:lnTo>
                    <a:pt x="6" y="5"/>
                  </a:lnTo>
                  <a:lnTo>
                    <a:pt x="5" y="6"/>
                  </a:lnTo>
                  <a:lnTo>
                    <a:pt x="3" y="6"/>
                  </a:lnTo>
                  <a:lnTo>
                    <a:pt x="1" y="5"/>
                  </a:lnTo>
                  <a:lnTo>
                    <a:pt x="1" y="5"/>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57" name="Freeform 213"/>
            <p:cNvSpPr>
              <a:spLocks/>
            </p:cNvSpPr>
            <p:nvPr/>
          </p:nvSpPr>
          <p:spPr bwMode="auto">
            <a:xfrm>
              <a:off x="3657" y="2423"/>
              <a:ext cx="240" cy="405"/>
            </a:xfrm>
            <a:custGeom>
              <a:avLst/>
              <a:gdLst/>
              <a:ahLst/>
              <a:cxnLst>
                <a:cxn ang="0">
                  <a:pos x="44" y="0"/>
                </a:cxn>
                <a:cxn ang="0">
                  <a:pos x="15" y="2"/>
                </a:cxn>
                <a:cxn ang="0">
                  <a:pos x="15" y="3"/>
                </a:cxn>
                <a:cxn ang="0">
                  <a:pos x="12" y="5"/>
                </a:cxn>
                <a:cxn ang="0">
                  <a:pos x="12" y="8"/>
                </a:cxn>
                <a:cxn ang="0">
                  <a:pos x="12" y="11"/>
                </a:cxn>
                <a:cxn ang="0">
                  <a:pos x="11" y="12"/>
                </a:cxn>
                <a:cxn ang="0">
                  <a:pos x="9" y="14"/>
                </a:cxn>
                <a:cxn ang="0">
                  <a:pos x="7" y="16"/>
                </a:cxn>
                <a:cxn ang="0">
                  <a:pos x="6" y="17"/>
                </a:cxn>
                <a:cxn ang="0">
                  <a:pos x="6" y="19"/>
                </a:cxn>
                <a:cxn ang="0">
                  <a:pos x="5" y="21"/>
                </a:cxn>
                <a:cxn ang="0">
                  <a:pos x="5" y="22"/>
                </a:cxn>
                <a:cxn ang="0">
                  <a:pos x="4" y="25"/>
                </a:cxn>
                <a:cxn ang="0">
                  <a:pos x="3" y="27"/>
                </a:cxn>
                <a:cxn ang="0">
                  <a:pos x="4" y="30"/>
                </a:cxn>
                <a:cxn ang="0">
                  <a:pos x="5" y="31"/>
                </a:cxn>
                <a:cxn ang="0">
                  <a:pos x="5" y="33"/>
                </a:cxn>
                <a:cxn ang="0">
                  <a:pos x="5" y="33"/>
                </a:cxn>
                <a:cxn ang="0">
                  <a:pos x="5" y="34"/>
                </a:cxn>
                <a:cxn ang="0">
                  <a:pos x="5" y="34"/>
                </a:cxn>
                <a:cxn ang="0">
                  <a:pos x="4" y="36"/>
                </a:cxn>
                <a:cxn ang="0">
                  <a:pos x="5" y="37"/>
                </a:cxn>
                <a:cxn ang="0">
                  <a:pos x="4" y="38"/>
                </a:cxn>
                <a:cxn ang="0">
                  <a:pos x="6" y="42"/>
                </a:cxn>
                <a:cxn ang="0">
                  <a:pos x="6" y="45"/>
                </a:cxn>
                <a:cxn ang="0">
                  <a:pos x="7" y="47"/>
                </a:cxn>
                <a:cxn ang="0">
                  <a:pos x="8" y="48"/>
                </a:cxn>
                <a:cxn ang="0">
                  <a:pos x="8" y="49"/>
                </a:cxn>
                <a:cxn ang="0">
                  <a:pos x="6" y="50"/>
                </a:cxn>
                <a:cxn ang="0">
                  <a:pos x="6" y="51"/>
                </a:cxn>
                <a:cxn ang="0">
                  <a:pos x="5" y="54"/>
                </a:cxn>
                <a:cxn ang="0">
                  <a:pos x="3" y="59"/>
                </a:cxn>
                <a:cxn ang="0">
                  <a:pos x="0" y="66"/>
                </a:cxn>
                <a:cxn ang="0">
                  <a:pos x="0" y="71"/>
                </a:cxn>
                <a:cxn ang="0">
                  <a:pos x="27" y="70"/>
                </a:cxn>
                <a:cxn ang="0">
                  <a:pos x="27" y="71"/>
                </a:cxn>
                <a:cxn ang="0">
                  <a:pos x="26" y="73"/>
                </a:cxn>
                <a:cxn ang="0">
                  <a:pos x="27" y="77"/>
                </a:cxn>
                <a:cxn ang="0">
                  <a:pos x="29" y="80"/>
                </a:cxn>
                <a:cxn ang="0">
                  <a:pos x="30" y="83"/>
                </a:cxn>
                <a:cxn ang="0">
                  <a:pos x="32" y="83"/>
                </a:cxn>
                <a:cxn ang="0">
                  <a:pos x="35" y="81"/>
                </a:cxn>
                <a:cxn ang="0">
                  <a:pos x="41" y="79"/>
                </a:cxn>
                <a:cxn ang="0">
                  <a:pos x="43" y="79"/>
                </a:cxn>
                <a:cxn ang="0">
                  <a:pos x="45" y="78"/>
                </a:cxn>
                <a:cxn ang="0">
                  <a:pos x="46" y="79"/>
                </a:cxn>
                <a:cxn ang="0">
                  <a:pos x="47" y="80"/>
                </a:cxn>
                <a:cxn ang="0">
                  <a:pos x="47" y="79"/>
                </a:cxn>
                <a:cxn ang="0">
                  <a:pos x="44" y="54"/>
                </a:cxn>
                <a:cxn ang="0">
                  <a:pos x="44" y="52"/>
                </a:cxn>
                <a:cxn ang="0">
                  <a:pos x="45" y="2"/>
                </a:cxn>
                <a:cxn ang="0">
                  <a:pos x="44" y="0"/>
                </a:cxn>
                <a:cxn ang="0">
                  <a:pos x="44" y="0"/>
                </a:cxn>
              </a:cxnLst>
              <a:rect l="0" t="0" r="r" b="b"/>
              <a:pathLst>
                <a:path w="47" h="83">
                  <a:moveTo>
                    <a:pt x="44" y="0"/>
                  </a:moveTo>
                  <a:lnTo>
                    <a:pt x="15" y="2"/>
                  </a:lnTo>
                  <a:lnTo>
                    <a:pt x="15" y="3"/>
                  </a:lnTo>
                  <a:lnTo>
                    <a:pt x="12" y="5"/>
                  </a:lnTo>
                  <a:lnTo>
                    <a:pt x="12" y="8"/>
                  </a:lnTo>
                  <a:lnTo>
                    <a:pt x="12" y="11"/>
                  </a:lnTo>
                  <a:lnTo>
                    <a:pt x="11" y="12"/>
                  </a:lnTo>
                  <a:lnTo>
                    <a:pt x="9" y="14"/>
                  </a:lnTo>
                  <a:lnTo>
                    <a:pt x="7" y="16"/>
                  </a:lnTo>
                  <a:lnTo>
                    <a:pt x="6" y="17"/>
                  </a:lnTo>
                  <a:lnTo>
                    <a:pt x="6" y="19"/>
                  </a:lnTo>
                  <a:lnTo>
                    <a:pt x="5" y="21"/>
                  </a:lnTo>
                  <a:lnTo>
                    <a:pt x="5" y="22"/>
                  </a:lnTo>
                  <a:lnTo>
                    <a:pt x="4" y="25"/>
                  </a:lnTo>
                  <a:lnTo>
                    <a:pt x="3" y="27"/>
                  </a:lnTo>
                  <a:lnTo>
                    <a:pt x="4" y="30"/>
                  </a:lnTo>
                  <a:lnTo>
                    <a:pt x="5" y="31"/>
                  </a:lnTo>
                  <a:lnTo>
                    <a:pt x="5" y="33"/>
                  </a:lnTo>
                  <a:lnTo>
                    <a:pt x="5" y="33"/>
                  </a:lnTo>
                  <a:lnTo>
                    <a:pt x="5" y="34"/>
                  </a:lnTo>
                  <a:lnTo>
                    <a:pt x="5" y="34"/>
                  </a:lnTo>
                  <a:lnTo>
                    <a:pt x="4" y="36"/>
                  </a:lnTo>
                  <a:lnTo>
                    <a:pt x="5" y="37"/>
                  </a:lnTo>
                  <a:lnTo>
                    <a:pt x="4" y="38"/>
                  </a:lnTo>
                  <a:lnTo>
                    <a:pt x="6" y="42"/>
                  </a:lnTo>
                  <a:lnTo>
                    <a:pt x="6" y="45"/>
                  </a:lnTo>
                  <a:lnTo>
                    <a:pt x="7" y="47"/>
                  </a:lnTo>
                  <a:lnTo>
                    <a:pt x="8" y="48"/>
                  </a:lnTo>
                  <a:lnTo>
                    <a:pt x="8" y="49"/>
                  </a:lnTo>
                  <a:lnTo>
                    <a:pt x="6" y="50"/>
                  </a:lnTo>
                  <a:lnTo>
                    <a:pt x="6" y="51"/>
                  </a:lnTo>
                  <a:lnTo>
                    <a:pt x="5" y="54"/>
                  </a:lnTo>
                  <a:lnTo>
                    <a:pt x="3" y="59"/>
                  </a:lnTo>
                  <a:lnTo>
                    <a:pt x="0" y="66"/>
                  </a:lnTo>
                  <a:lnTo>
                    <a:pt x="0" y="71"/>
                  </a:lnTo>
                  <a:lnTo>
                    <a:pt x="27" y="70"/>
                  </a:lnTo>
                  <a:lnTo>
                    <a:pt x="27" y="71"/>
                  </a:lnTo>
                  <a:lnTo>
                    <a:pt x="26" y="73"/>
                  </a:lnTo>
                  <a:lnTo>
                    <a:pt x="27" y="77"/>
                  </a:lnTo>
                  <a:lnTo>
                    <a:pt x="29" y="80"/>
                  </a:lnTo>
                  <a:lnTo>
                    <a:pt x="30" y="83"/>
                  </a:lnTo>
                  <a:lnTo>
                    <a:pt x="32" y="83"/>
                  </a:lnTo>
                  <a:lnTo>
                    <a:pt x="35" y="81"/>
                  </a:lnTo>
                  <a:lnTo>
                    <a:pt x="41" y="79"/>
                  </a:lnTo>
                  <a:lnTo>
                    <a:pt x="43" y="79"/>
                  </a:lnTo>
                  <a:lnTo>
                    <a:pt x="45" y="78"/>
                  </a:lnTo>
                  <a:lnTo>
                    <a:pt x="46" y="79"/>
                  </a:lnTo>
                  <a:lnTo>
                    <a:pt x="47" y="80"/>
                  </a:lnTo>
                  <a:lnTo>
                    <a:pt x="47" y="79"/>
                  </a:lnTo>
                  <a:lnTo>
                    <a:pt x="44" y="54"/>
                  </a:lnTo>
                  <a:lnTo>
                    <a:pt x="44" y="52"/>
                  </a:lnTo>
                  <a:lnTo>
                    <a:pt x="45" y="2"/>
                  </a:lnTo>
                  <a:lnTo>
                    <a:pt x="44" y="0"/>
                  </a:lnTo>
                  <a:lnTo>
                    <a:pt x="44" y="0"/>
                  </a:lnTo>
                  <a:close/>
                </a:path>
              </a:pathLst>
            </a:custGeom>
            <a:solidFill>
              <a:srgbClr val="DE3021"/>
            </a:solidFill>
            <a:ln w="12700" cmpd="sng">
              <a:solidFill>
                <a:schemeClr val="tx1"/>
              </a:solidFill>
              <a:prstDash val="solid"/>
              <a:round/>
              <a:headEnd/>
              <a:tailEnd/>
            </a:ln>
          </p:spPr>
          <p:txBody>
            <a:bodyPr/>
            <a:lstStyle/>
            <a:p>
              <a:endParaRPr lang="ar-SA"/>
            </a:p>
          </p:txBody>
        </p:sp>
        <p:sp>
          <p:nvSpPr>
            <p:cNvPr id="364758" name="Freeform 214"/>
            <p:cNvSpPr>
              <a:spLocks/>
            </p:cNvSpPr>
            <p:nvPr/>
          </p:nvSpPr>
          <p:spPr bwMode="auto">
            <a:xfrm>
              <a:off x="4324" y="1721"/>
              <a:ext cx="404" cy="249"/>
            </a:xfrm>
            <a:custGeom>
              <a:avLst/>
              <a:gdLst/>
              <a:ahLst/>
              <a:cxnLst>
                <a:cxn ang="0">
                  <a:pos x="19" y="49"/>
                </a:cxn>
                <a:cxn ang="0">
                  <a:pos x="55" y="42"/>
                </a:cxn>
                <a:cxn ang="0">
                  <a:pos x="66" y="40"/>
                </a:cxn>
                <a:cxn ang="0">
                  <a:pos x="67" y="40"/>
                </a:cxn>
                <a:cxn ang="0">
                  <a:pos x="67" y="39"/>
                </a:cxn>
                <a:cxn ang="0">
                  <a:pos x="67" y="38"/>
                </a:cxn>
                <a:cxn ang="0">
                  <a:pos x="68" y="37"/>
                </a:cxn>
                <a:cxn ang="0">
                  <a:pos x="70" y="37"/>
                </a:cxn>
                <a:cxn ang="0">
                  <a:pos x="71" y="37"/>
                </a:cxn>
                <a:cxn ang="0">
                  <a:pos x="74" y="35"/>
                </a:cxn>
                <a:cxn ang="0">
                  <a:pos x="74" y="33"/>
                </a:cxn>
                <a:cxn ang="0">
                  <a:pos x="77" y="31"/>
                </a:cxn>
                <a:cxn ang="0">
                  <a:pos x="79" y="30"/>
                </a:cxn>
                <a:cxn ang="0">
                  <a:pos x="79" y="29"/>
                </a:cxn>
                <a:cxn ang="0">
                  <a:pos x="77" y="28"/>
                </a:cxn>
                <a:cxn ang="0">
                  <a:pos x="76" y="27"/>
                </a:cxn>
                <a:cxn ang="0">
                  <a:pos x="75" y="27"/>
                </a:cxn>
                <a:cxn ang="0">
                  <a:pos x="75" y="26"/>
                </a:cxn>
                <a:cxn ang="0">
                  <a:pos x="73" y="26"/>
                </a:cxn>
                <a:cxn ang="0">
                  <a:pos x="73" y="24"/>
                </a:cxn>
                <a:cxn ang="0">
                  <a:pos x="71" y="24"/>
                </a:cxn>
                <a:cxn ang="0">
                  <a:pos x="71" y="23"/>
                </a:cxn>
                <a:cxn ang="0">
                  <a:pos x="71" y="20"/>
                </a:cxn>
                <a:cxn ang="0">
                  <a:pos x="72" y="20"/>
                </a:cxn>
                <a:cxn ang="0">
                  <a:pos x="71" y="18"/>
                </a:cxn>
                <a:cxn ang="0">
                  <a:pos x="70" y="17"/>
                </a:cxn>
                <a:cxn ang="0">
                  <a:pos x="70" y="17"/>
                </a:cxn>
                <a:cxn ang="0">
                  <a:pos x="71" y="16"/>
                </a:cxn>
                <a:cxn ang="0">
                  <a:pos x="72" y="15"/>
                </a:cxn>
                <a:cxn ang="0">
                  <a:pos x="73" y="12"/>
                </a:cxn>
                <a:cxn ang="0">
                  <a:pos x="73" y="11"/>
                </a:cxn>
                <a:cxn ang="0">
                  <a:pos x="74" y="10"/>
                </a:cxn>
                <a:cxn ang="0">
                  <a:pos x="74" y="9"/>
                </a:cxn>
                <a:cxn ang="0">
                  <a:pos x="73" y="9"/>
                </a:cxn>
                <a:cxn ang="0">
                  <a:pos x="70" y="8"/>
                </a:cxn>
                <a:cxn ang="0">
                  <a:pos x="70" y="8"/>
                </a:cxn>
                <a:cxn ang="0">
                  <a:pos x="69" y="7"/>
                </a:cxn>
                <a:cxn ang="0">
                  <a:pos x="69" y="6"/>
                </a:cxn>
                <a:cxn ang="0">
                  <a:pos x="67" y="3"/>
                </a:cxn>
                <a:cxn ang="0">
                  <a:pos x="66" y="3"/>
                </a:cxn>
                <a:cxn ang="0">
                  <a:pos x="66" y="2"/>
                </a:cxn>
                <a:cxn ang="0">
                  <a:pos x="65" y="2"/>
                </a:cxn>
                <a:cxn ang="0">
                  <a:pos x="65" y="2"/>
                </a:cxn>
                <a:cxn ang="0">
                  <a:pos x="65" y="1"/>
                </a:cxn>
                <a:cxn ang="0">
                  <a:pos x="64" y="0"/>
                </a:cxn>
                <a:cxn ang="0">
                  <a:pos x="9" y="11"/>
                </a:cxn>
                <a:cxn ang="0">
                  <a:pos x="8" y="7"/>
                </a:cxn>
                <a:cxn ang="0">
                  <a:pos x="5" y="10"/>
                </a:cxn>
                <a:cxn ang="0">
                  <a:pos x="5" y="10"/>
                </a:cxn>
                <a:cxn ang="0">
                  <a:pos x="4" y="9"/>
                </a:cxn>
                <a:cxn ang="0">
                  <a:pos x="4" y="9"/>
                </a:cxn>
                <a:cxn ang="0">
                  <a:pos x="3" y="11"/>
                </a:cxn>
                <a:cxn ang="0">
                  <a:pos x="1" y="13"/>
                </a:cxn>
                <a:cxn ang="0">
                  <a:pos x="0" y="14"/>
                </a:cxn>
                <a:cxn ang="0">
                  <a:pos x="4" y="36"/>
                </a:cxn>
                <a:cxn ang="0">
                  <a:pos x="6" y="51"/>
                </a:cxn>
                <a:cxn ang="0">
                  <a:pos x="19" y="49"/>
                </a:cxn>
                <a:cxn ang="0">
                  <a:pos x="19" y="49"/>
                </a:cxn>
              </a:cxnLst>
              <a:rect l="0" t="0" r="r" b="b"/>
              <a:pathLst>
                <a:path w="79" h="51">
                  <a:moveTo>
                    <a:pt x="19" y="49"/>
                  </a:moveTo>
                  <a:lnTo>
                    <a:pt x="55" y="42"/>
                  </a:lnTo>
                  <a:lnTo>
                    <a:pt x="66" y="40"/>
                  </a:lnTo>
                  <a:lnTo>
                    <a:pt x="67" y="40"/>
                  </a:lnTo>
                  <a:lnTo>
                    <a:pt x="67" y="39"/>
                  </a:lnTo>
                  <a:lnTo>
                    <a:pt x="67" y="38"/>
                  </a:lnTo>
                  <a:lnTo>
                    <a:pt x="68" y="37"/>
                  </a:lnTo>
                  <a:lnTo>
                    <a:pt x="70" y="37"/>
                  </a:lnTo>
                  <a:lnTo>
                    <a:pt x="71" y="37"/>
                  </a:lnTo>
                  <a:lnTo>
                    <a:pt x="74" y="35"/>
                  </a:lnTo>
                  <a:lnTo>
                    <a:pt x="74" y="33"/>
                  </a:lnTo>
                  <a:lnTo>
                    <a:pt x="77" y="31"/>
                  </a:lnTo>
                  <a:lnTo>
                    <a:pt x="79" y="30"/>
                  </a:lnTo>
                  <a:lnTo>
                    <a:pt x="79" y="29"/>
                  </a:lnTo>
                  <a:lnTo>
                    <a:pt x="77" y="28"/>
                  </a:lnTo>
                  <a:lnTo>
                    <a:pt x="76" y="27"/>
                  </a:lnTo>
                  <a:lnTo>
                    <a:pt x="75" y="27"/>
                  </a:lnTo>
                  <a:lnTo>
                    <a:pt x="75" y="26"/>
                  </a:lnTo>
                  <a:lnTo>
                    <a:pt x="73" y="26"/>
                  </a:lnTo>
                  <a:lnTo>
                    <a:pt x="73" y="24"/>
                  </a:lnTo>
                  <a:lnTo>
                    <a:pt x="71" y="24"/>
                  </a:lnTo>
                  <a:lnTo>
                    <a:pt x="71" y="23"/>
                  </a:lnTo>
                  <a:lnTo>
                    <a:pt x="71" y="20"/>
                  </a:lnTo>
                  <a:lnTo>
                    <a:pt x="72" y="20"/>
                  </a:lnTo>
                  <a:lnTo>
                    <a:pt x="71" y="18"/>
                  </a:lnTo>
                  <a:lnTo>
                    <a:pt x="70" y="17"/>
                  </a:lnTo>
                  <a:lnTo>
                    <a:pt x="70" y="17"/>
                  </a:lnTo>
                  <a:lnTo>
                    <a:pt x="71" y="16"/>
                  </a:lnTo>
                  <a:lnTo>
                    <a:pt x="72" y="15"/>
                  </a:lnTo>
                  <a:lnTo>
                    <a:pt x="73" y="12"/>
                  </a:lnTo>
                  <a:lnTo>
                    <a:pt x="73" y="11"/>
                  </a:lnTo>
                  <a:lnTo>
                    <a:pt x="74" y="10"/>
                  </a:lnTo>
                  <a:lnTo>
                    <a:pt x="74" y="9"/>
                  </a:lnTo>
                  <a:lnTo>
                    <a:pt x="73" y="9"/>
                  </a:lnTo>
                  <a:lnTo>
                    <a:pt x="70" y="8"/>
                  </a:lnTo>
                  <a:lnTo>
                    <a:pt x="70" y="8"/>
                  </a:lnTo>
                  <a:lnTo>
                    <a:pt x="69" y="7"/>
                  </a:lnTo>
                  <a:lnTo>
                    <a:pt x="69" y="6"/>
                  </a:lnTo>
                  <a:lnTo>
                    <a:pt x="67" y="3"/>
                  </a:lnTo>
                  <a:lnTo>
                    <a:pt x="66" y="3"/>
                  </a:lnTo>
                  <a:lnTo>
                    <a:pt x="66" y="2"/>
                  </a:lnTo>
                  <a:lnTo>
                    <a:pt x="65" y="2"/>
                  </a:lnTo>
                  <a:lnTo>
                    <a:pt x="65" y="2"/>
                  </a:lnTo>
                  <a:lnTo>
                    <a:pt x="65" y="1"/>
                  </a:lnTo>
                  <a:lnTo>
                    <a:pt x="64" y="0"/>
                  </a:lnTo>
                  <a:lnTo>
                    <a:pt x="9" y="11"/>
                  </a:lnTo>
                  <a:lnTo>
                    <a:pt x="8" y="7"/>
                  </a:lnTo>
                  <a:lnTo>
                    <a:pt x="5" y="10"/>
                  </a:lnTo>
                  <a:lnTo>
                    <a:pt x="5" y="10"/>
                  </a:lnTo>
                  <a:lnTo>
                    <a:pt x="4" y="9"/>
                  </a:lnTo>
                  <a:lnTo>
                    <a:pt x="4" y="9"/>
                  </a:lnTo>
                  <a:lnTo>
                    <a:pt x="3" y="11"/>
                  </a:lnTo>
                  <a:lnTo>
                    <a:pt x="1" y="13"/>
                  </a:lnTo>
                  <a:lnTo>
                    <a:pt x="0" y="14"/>
                  </a:lnTo>
                  <a:lnTo>
                    <a:pt x="4" y="36"/>
                  </a:lnTo>
                  <a:lnTo>
                    <a:pt x="6" y="51"/>
                  </a:lnTo>
                  <a:lnTo>
                    <a:pt x="19" y="49"/>
                  </a:lnTo>
                  <a:lnTo>
                    <a:pt x="19" y="49"/>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59" name="Freeform 215"/>
            <p:cNvSpPr>
              <a:spLocks/>
            </p:cNvSpPr>
            <p:nvPr/>
          </p:nvSpPr>
          <p:spPr bwMode="auto">
            <a:xfrm>
              <a:off x="4190" y="1970"/>
              <a:ext cx="523" cy="287"/>
            </a:xfrm>
            <a:custGeom>
              <a:avLst/>
              <a:gdLst/>
              <a:ahLst/>
              <a:cxnLst>
                <a:cxn ang="0">
                  <a:pos x="31" y="55"/>
                </a:cxn>
                <a:cxn ang="0">
                  <a:pos x="26" y="56"/>
                </a:cxn>
                <a:cxn ang="0">
                  <a:pos x="22" y="56"/>
                </a:cxn>
                <a:cxn ang="0">
                  <a:pos x="5" y="56"/>
                </a:cxn>
                <a:cxn ang="0">
                  <a:pos x="9" y="52"/>
                </a:cxn>
                <a:cxn ang="0">
                  <a:pos x="10" y="49"/>
                </a:cxn>
                <a:cxn ang="0">
                  <a:pos x="19" y="40"/>
                </a:cxn>
                <a:cxn ang="0">
                  <a:pos x="21" y="44"/>
                </a:cxn>
                <a:cxn ang="0">
                  <a:pos x="27" y="44"/>
                </a:cxn>
                <a:cxn ang="0">
                  <a:pos x="29" y="43"/>
                </a:cxn>
                <a:cxn ang="0">
                  <a:pos x="34" y="42"/>
                </a:cxn>
                <a:cxn ang="0">
                  <a:pos x="36" y="41"/>
                </a:cxn>
                <a:cxn ang="0">
                  <a:pos x="42" y="36"/>
                </a:cxn>
                <a:cxn ang="0">
                  <a:pos x="44" y="28"/>
                </a:cxn>
                <a:cxn ang="0">
                  <a:pos x="49" y="18"/>
                </a:cxn>
                <a:cxn ang="0">
                  <a:pos x="52" y="19"/>
                </a:cxn>
                <a:cxn ang="0">
                  <a:pos x="55" y="12"/>
                </a:cxn>
                <a:cxn ang="0">
                  <a:pos x="59" y="10"/>
                </a:cxn>
                <a:cxn ang="0">
                  <a:pos x="61" y="5"/>
                </a:cxn>
                <a:cxn ang="0">
                  <a:pos x="61" y="1"/>
                </a:cxn>
                <a:cxn ang="0">
                  <a:pos x="68" y="4"/>
                </a:cxn>
                <a:cxn ang="0">
                  <a:pos x="70" y="1"/>
                </a:cxn>
                <a:cxn ang="0">
                  <a:pos x="73" y="2"/>
                </a:cxn>
                <a:cxn ang="0">
                  <a:pos x="76" y="4"/>
                </a:cxn>
                <a:cxn ang="0">
                  <a:pos x="80" y="8"/>
                </a:cxn>
                <a:cxn ang="0">
                  <a:pos x="77" y="14"/>
                </a:cxn>
                <a:cxn ang="0">
                  <a:pos x="81" y="15"/>
                </a:cxn>
                <a:cxn ang="0">
                  <a:pos x="84" y="17"/>
                </a:cxn>
                <a:cxn ang="0">
                  <a:pos x="87" y="18"/>
                </a:cxn>
                <a:cxn ang="0">
                  <a:pos x="93" y="20"/>
                </a:cxn>
                <a:cxn ang="0">
                  <a:pos x="93" y="23"/>
                </a:cxn>
                <a:cxn ang="0">
                  <a:pos x="92" y="26"/>
                </a:cxn>
                <a:cxn ang="0">
                  <a:pos x="95" y="29"/>
                </a:cxn>
                <a:cxn ang="0">
                  <a:pos x="93" y="30"/>
                </a:cxn>
                <a:cxn ang="0">
                  <a:pos x="94" y="31"/>
                </a:cxn>
                <a:cxn ang="0">
                  <a:pos x="92" y="32"/>
                </a:cxn>
                <a:cxn ang="0">
                  <a:pos x="94" y="33"/>
                </a:cxn>
                <a:cxn ang="0">
                  <a:pos x="94" y="36"/>
                </a:cxn>
                <a:cxn ang="0">
                  <a:pos x="92" y="36"/>
                </a:cxn>
                <a:cxn ang="0">
                  <a:pos x="96" y="37"/>
                </a:cxn>
                <a:cxn ang="0">
                  <a:pos x="100" y="36"/>
                </a:cxn>
                <a:cxn ang="0">
                  <a:pos x="101" y="42"/>
                </a:cxn>
                <a:cxn ang="0">
                  <a:pos x="101" y="43"/>
                </a:cxn>
              </a:cxnLst>
              <a:rect l="0" t="0" r="r" b="b"/>
              <a:pathLst>
                <a:path w="102" h="59">
                  <a:moveTo>
                    <a:pt x="101" y="43"/>
                  </a:moveTo>
                  <a:lnTo>
                    <a:pt x="67" y="50"/>
                  </a:lnTo>
                  <a:lnTo>
                    <a:pt x="31" y="55"/>
                  </a:lnTo>
                  <a:lnTo>
                    <a:pt x="31" y="55"/>
                  </a:lnTo>
                  <a:lnTo>
                    <a:pt x="29" y="56"/>
                  </a:lnTo>
                  <a:lnTo>
                    <a:pt x="26" y="56"/>
                  </a:lnTo>
                  <a:lnTo>
                    <a:pt x="26" y="55"/>
                  </a:lnTo>
                  <a:lnTo>
                    <a:pt x="22" y="56"/>
                  </a:lnTo>
                  <a:lnTo>
                    <a:pt x="22" y="56"/>
                  </a:lnTo>
                  <a:lnTo>
                    <a:pt x="0" y="59"/>
                  </a:lnTo>
                  <a:lnTo>
                    <a:pt x="0" y="58"/>
                  </a:lnTo>
                  <a:lnTo>
                    <a:pt x="5" y="56"/>
                  </a:lnTo>
                  <a:lnTo>
                    <a:pt x="6" y="55"/>
                  </a:lnTo>
                  <a:lnTo>
                    <a:pt x="9" y="53"/>
                  </a:lnTo>
                  <a:lnTo>
                    <a:pt x="9" y="52"/>
                  </a:lnTo>
                  <a:lnTo>
                    <a:pt x="9" y="51"/>
                  </a:lnTo>
                  <a:lnTo>
                    <a:pt x="10" y="50"/>
                  </a:lnTo>
                  <a:lnTo>
                    <a:pt x="10" y="49"/>
                  </a:lnTo>
                  <a:lnTo>
                    <a:pt x="12" y="47"/>
                  </a:lnTo>
                  <a:lnTo>
                    <a:pt x="19" y="41"/>
                  </a:lnTo>
                  <a:lnTo>
                    <a:pt x="19" y="40"/>
                  </a:lnTo>
                  <a:lnTo>
                    <a:pt x="20" y="41"/>
                  </a:lnTo>
                  <a:lnTo>
                    <a:pt x="19" y="42"/>
                  </a:lnTo>
                  <a:lnTo>
                    <a:pt x="21" y="44"/>
                  </a:lnTo>
                  <a:lnTo>
                    <a:pt x="24" y="45"/>
                  </a:lnTo>
                  <a:lnTo>
                    <a:pt x="26" y="45"/>
                  </a:lnTo>
                  <a:lnTo>
                    <a:pt x="27" y="44"/>
                  </a:lnTo>
                  <a:lnTo>
                    <a:pt x="27" y="43"/>
                  </a:lnTo>
                  <a:lnTo>
                    <a:pt x="28" y="42"/>
                  </a:lnTo>
                  <a:lnTo>
                    <a:pt x="29" y="43"/>
                  </a:lnTo>
                  <a:lnTo>
                    <a:pt x="30" y="44"/>
                  </a:lnTo>
                  <a:lnTo>
                    <a:pt x="31" y="43"/>
                  </a:lnTo>
                  <a:lnTo>
                    <a:pt x="34" y="42"/>
                  </a:lnTo>
                  <a:lnTo>
                    <a:pt x="35" y="40"/>
                  </a:lnTo>
                  <a:lnTo>
                    <a:pt x="35" y="40"/>
                  </a:lnTo>
                  <a:lnTo>
                    <a:pt x="36" y="41"/>
                  </a:lnTo>
                  <a:lnTo>
                    <a:pt x="39" y="38"/>
                  </a:lnTo>
                  <a:lnTo>
                    <a:pt x="40" y="39"/>
                  </a:lnTo>
                  <a:lnTo>
                    <a:pt x="42" y="36"/>
                  </a:lnTo>
                  <a:lnTo>
                    <a:pt x="41" y="35"/>
                  </a:lnTo>
                  <a:lnTo>
                    <a:pt x="42" y="33"/>
                  </a:lnTo>
                  <a:lnTo>
                    <a:pt x="44" y="28"/>
                  </a:lnTo>
                  <a:lnTo>
                    <a:pt x="47" y="17"/>
                  </a:lnTo>
                  <a:lnTo>
                    <a:pt x="47" y="17"/>
                  </a:lnTo>
                  <a:lnTo>
                    <a:pt x="49" y="18"/>
                  </a:lnTo>
                  <a:lnTo>
                    <a:pt x="49" y="19"/>
                  </a:lnTo>
                  <a:lnTo>
                    <a:pt x="50" y="20"/>
                  </a:lnTo>
                  <a:lnTo>
                    <a:pt x="52" y="19"/>
                  </a:lnTo>
                  <a:lnTo>
                    <a:pt x="53" y="17"/>
                  </a:lnTo>
                  <a:lnTo>
                    <a:pt x="54" y="13"/>
                  </a:lnTo>
                  <a:lnTo>
                    <a:pt x="55" y="12"/>
                  </a:lnTo>
                  <a:lnTo>
                    <a:pt x="57" y="12"/>
                  </a:lnTo>
                  <a:lnTo>
                    <a:pt x="58" y="10"/>
                  </a:lnTo>
                  <a:lnTo>
                    <a:pt x="59" y="10"/>
                  </a:lnTo>
                  <a:lnTo>
                    <a:pt x="60" y="8"/>
                  </a:lnTo>
                  <a:lnTo>
                    <a:pt x="60" y="6"/>
                  </a:lnTo>
                  <a:lnTo>
                    <a:pt x="61" y="5"/>
                  </a:lnTo>
                  <a:lnTo>
                    <a:pt x="61" y="5"/>
                  </a:lnTo>
                  <a:lnTo>
                    <a:pt x="61" y="4"/>
                  </a:lnTo>
                  <a:lnTo>
                    <a:pt x="61" y="1"/>
                  </a:lnTo>
                  <a:lnTo>
                    <a:pt x="61" y="0"/>
                  </a:lnTo>
                  <a:lnTo>
                    <a:pt x="62" y="0"/>
                  </a:lnTo>
                  <a:lnTo>
                    <a:pt x="68" y="4"/>
                  </a:lnTo>
                  <a:lnTo>
                    <a:pt x="69" y="4"/>
                  </a:lnTo>
                  <a:lnTo>
                    <a:pt x="69" y="4"/>
                  </a:lnTo>
                  <a:lnTo>
                    <a:pt x="70" y="1"/>
                  </a:lnTo>
                  <a:lnTo>
                    <a:pt x="71" y="1"/>
                  </a:lnTo>
                  <a:lnTo>
                    <a:pt x="72" y="1"/>
                  </a:lnTo>
                  <a:lnTo>
                    <a:pt x="73" y="2"/>
                  </a:lnTo>
                  <a:lnTo>
                    <a:pt x="72" y="3"/>
                  </a:lnTo>
                  <a:lnTo>
                    <a:pt x="74" y="4"/>
                  </a:lnTo>
                  <a:lnTo>
                    <a:pt x="76" y="4"/>
                  </a:lnTo>
                  <a:lnTo>
                    <a:pt x="78" y="6"/>
                  </a:lnTo>
                  <a:lnTo>
                    <a:pt x="79" y="6"/>
                  </a:lnTo>
                  <a:lnTo>
                    <a:pt x="80" y="8"/>
                  </a:lnTo>
                  <a:lnTo>
                    <a:pt x="80" y="8"/>
                  </a:lnTo>
                  <a:lnTo>
                    <a:pt x="78" y="12"/>
                  </a:lnTo>
                  <a:lnTo>
                    <a:pt x="77" y="14"/>
                  </a:lnTo>
                  <a:lnTo>
                    <a:pt x="78" y="16"/>
                  </a:lnTo>
                  <a:lnTo>
                    <a:pt x="80" y="16"/>
                  </a:lnTo>
                  <a:lnTo>
                    <a:pt x="81" y="15"/>
                  </a:lnTo>
                  <a:lnTo>
                    <a:pt x="83" y="17"/>
                  </a:lnTo>
                  <a:lnTo>
                    <a:pt x="84" y="17"/>
                  </a:lnTo>
                  <a:lnTo>
                    <a:pt x="84" y="17"/>
                  </a:lnTo>
                  <a:lnTo>
                    <a:pt x="85" y="18"/>
                  </a:lnTo>
                  <a:lnTo>
                    <a:pt x="86" y="18"/>
                  </a:lnTo>
                  <a:lnTo>
                    <a:pt x="87" y="18"/>
                  </a:lnTo>
                  <a:lnTo>
                    <a:pt x="87" y="18"/>
                  </a:lnTo>
                  <a:lnTo>
                    <a:pt x="90" y="20"/>
                  </a:lnTo>
                  <a:lnTo>
                    <a:pt x="93" y="20"/>
                  </a:lnTo>
                  <a:lnTo>
                    <a:pt x="94" y="22"/>
                  </a:lnTo>
                  <a:lnTo>
                    <a:pt x="93" y="22"/>
                  </a:lnTo>
                  <a:lnTo>
                    <a:pt x="93" y="23"/>
                  </a:lnTo>
                  <a:lnTo>
                    <a:pt x="93" y="25"/>
                  </a:lnTo>
                  <a:lnTo>
                    <a:pt x="93" y="25"/>
                  </a:lnTo>
                  <a:lnTo>
                    <a:pt x="92" y="26"/>
                  </a:lnTo>
                  <a:lnTo>
                    <a:pt x="92" y="26"/>
                  </a:lnTo>
                  <a:lnTo>
                    <a:pt x="94" y="27"/>
                  </a:lnTo>
                  <a:lnTo>
                    <a:pt x="95" y="29"/>
                  </a:lnTo>
                  <a:lnTo>
                    <a:pt x="95" y="29"/>
                  </a:lnTo>
                  <a:lnTo>
                    <a:pt x="95" y="30"/>
                  </a:lnTo>
                  <a:lnTo>
                    <a:pt x="93" y="30"/>
                  </a:lnTo>
                  <a:lnTo>
                    <a:pt x="93" y="30"/>
                  </a:lnTo>
                  <a:lnTo>
                    <a:pt x="93" y="31"/>
                  </a:lnTo>
                  <a:lnTo>
                    <a:pt x="94" y="31"/>
                  </a:lnTo>
                  <a:lnTo>
                    <a:pt x="94" y="32"/>
                  </a:lnTo>
                  <a:lnTo>
                    <a:pt x="93" y="32"/>
                  </a:lnTo>
                  <a:lnTo>
                    <a:pt x="92" y="32"/>
                  </a:lnTo>
                  <a:lnTo>
                    <a:pt x="92" y="32"/>
                  </a:lnTo>
                  <a:lnTo>
                    <a:pt x="93" y="33"/>
                  </a:lnTo>
                  <a:lnTo>
                    <a:pt x="94" y="33"/>
                  </a:lnTo>
                  <a:lnTo>
                    <a:pt x="96" y="34"/>
                  </a:lnTo>
                  <a:lnTo>
                    <a:pt x="96" y="34"/>
                  </a:lnTo>
                  <a:lnTo>
                    <a:pt x="94" y="36"/>
                  </a:lnTo>
                  <a:lnTo>
                    <a:pt x="94" y="36"/>
                  </a:lnTo>
                  <a:lnTo>
                    <a:pt x="92" y="35"/>
                  </a:lnTo>
                  <a:lnTo>
                    <a:pt x="92" y="36"/>
                  </a:lnTo>
                  <a:lnTo>
                    <a:pt x="93" y="37"/>
                  </a:lnTo>
                  <a:lnTo>
                    <a:pt x="94" y="38"/>
                  </a:lnTo>
                  <a:lnTo>
                    <a:pt x="96" y="37"/>
                  </a:lnTo>
                  <a:lnTo>
                    <a:pt x="97" y="36"/>
                  </a:lnTo>
                  <a:lnTo>
                    <a:pt x="99" y="36"/>
                  </a:lnTo>
                  <a:lnTo>
                    <a:pt x="100" y="36"/>
                  </a:lnTo>
                  <a:lnTo>
                    <a:pt x="101" y="37"/>
                  </a:lnTo>
                  <a:lnTo>
                    <a:pt x="102" y="41"/>
                  </a:lnTo>
                  <a:lnTo>
                    <a:pt x="101" y="42"/>
                  </a:lnTo>
                  <a:lnTo>
                    <a:pt x="101" y="42"/>
                  </a:lnTo>
                  <a:lnTo>
                    <a:pt x="101" y="43"/>
                  </a:lnTo>
                  <a:lnTo>
                    <a:pt x="101" y="43"/>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60" name="Freeform 216"/>
            <p:cNvSpPr>
              <a:spLocks/>
            </p:cNvSpPr>
            <p:nvPr/>
          </p:nvSpPr>
          <p:spPr bwMode="auto">
            <a:xfrm>
              <a:off x="4225" y="2350"/>
              <a:ext cx="354" cy="258"/>
            </a:xfrm>
            <a:custGeom>
              <a:avLst/>
              <a:gdLst/>
              <a:ahLst/>
              <a:cxnLst>
                <a:cxn ang="0">
                  <a:pos x="41" y="53"/>
                </a:cxn>
                <a:cxn ang="0">
                  <a:pos x="38" y="52"/>
                </a:cxn>
                <a:cxn ang="0">
                  <a:pos x="37" y="48"/>
                </a:cxn>
                <a:cxn ang="0">
                  <a:pos x="33" y="44"/>
                </a:cxn>
                <a:cxn ang="0">
                  <a:pos x="31" y="39"/>
                </a:cxn>
                <a:cxn ang="0">
                  <a:pos x="29" y="37"/>
                </a:cxn>
                <a:cxn ang="0">
                  <a:pos x="25" y="34"/>
                </a:cxn>
                <a:cxn ang="0">
                  <a:pos x="23" y="32"/>
                </a:cxn>
                <a:cxn ang="0">
                  <a:pos x="22" y="30"/>
                </a:cxn>
                <a:cxn ang="0">
                  <a:pos x="15" y="25"/>
                </a:cxn>
                <a:cxn ang="0">
                  <a:pos x="13" y="23"/>
                </a:cxn>
                <a:cxn ang="0">
                  <a:pos x="10" y="19"/>
                </a:cxn>
                <a:cxn ang="0">
                  <a:pos x="8" y="16"/>
                </a:cxn>
                <a:cxn ang="0">
                  <a:pos x="1" y="14"/>
                </a:cxn>
                <a:cxn ang="0">
                  <a:pos x="1" y="10"/>
                </a:cxn>
                <a:cxn ang="0">
                  <a:pos x="3" y="8"/>
                </a:cxn>
                <a:cxn ang="0">
                  <a:pos x="3" y="7"/>
                </a:cxn>
                <a:cxn ang="0">
                  <a:pos x="8" y="5"/>
                </a:cxn>
                <a:cxn ang="0">
                  <a:pos x="12" y="3"/>
                </a:cxn>
                <a:cxn ang="0">
                  <a:pos x="13" y="2"/>
                </a:cxn>
                <a:cxn ang="0">
                  <a:pos x="31" y="1"/>
                </a:cxn>
                <a:cxn ang="0">
                  <a:pos x="31" y="2"/>
                </a:cxn>
                <a:cxn ang="0">
                  <a:pos x="35" y="4"/>
                </a:cxn>
                <a:cxn ang="0">
                  <a:pos x="51" y="4"/>
                </a:cxn>
                <a:cxn ang="0">
                  <a:pos x="68" y="17"/>
                </a:cxn>
                <a:cxn ang="0">
                  <a:pos x="66" y="19"/>
                </a:cxn>
                <a:cxn ang="0">
                  <a:pos x="63" y="24"/>
                </a:cxn>
                <a:cxn ang="0">
                  <a:pos x="62" y="28"/>
                </a:cxn>
                <a:cxn ang="0">
                  <a:pos x="62" y="30"/>
                </a:cxn>
                <a:cxn ang="0">
                  <a:pos x="60" y="31"/>
                </a:cxn>
                <a:cxn ang="0">
                  <a:pos x="59" y="33"/>
                </a:cxn>
                <a:cxn ang="0">
                  <a:pos x="57" y="35"/>
                </a:cxn>
                <a:cxn ang="0">
                  <a:pos x="53" y="39"/>
                </a:cxn>
                <a:cxn ang="0">
                  <a:pos x="50" y="41"/>
                </a:cxn>
                <a:cxn ang="0">
                  <a:pos x="49" y="43"/>
                </a:cxn>
                <a:cxn ang="0">
                  <a:pos x="46" y="44"/>
                </a:cxn>
                <a:cxn ang="0">
                  <a:pos x="46" y="45"/>
                </a:cxn>
                <a:cxn ang="0">
                  <a:pos x="45" y="47"/>
                </a:cxn>
                <a:cxn ang="0">
                  <a:pos x="43" y="48"/>
                </a:cxn>
                <a:cxn ang="0">
                  <a:pos x="43" y="48"/>
                </a:cxn>
                <a:cxn ang="0">
                  <a:pos x="43" y="49"/>
                </a:cxn>
                <a:cxn ang="0">
                  <a:pos x="44" y="50"/>
                </a:cxn>
                <a:cxn ang="0">
                  <a:pos x="42" y="51"/>
                </a:cxn>
                <a:cxn ang="0">
                  <a:pos x="41" y="52"/>
                </a:cxn>
              </a:cxnLst>
              <a:rect l="0" t="0" r="r" b="b"/>
              <a:pathLst>
                <a:path w="69" h="53">
                  <a:moveTo>
                    <a:pt x="41" y="52"/>
                  </a:moveTo>
                  <a:lnTo>
                    <a:pt x="41" y="53"/>
                  </a:lnTo>
                  <a:lnTo>
                    <a:pt x="39" y="52"/>
                  </a:lnTo>
                  <a:lnTo>
                    <a:pt x="38" y="52"/>
                  </a:lnTo>
                  <a:lnTo>
                    <a:pt x="38" y="51"/>
                  </a:lnTo>
                  <a:lnTo>
                    <a:pt x="37" y="48"/>
                  </a:lnTo>
                  <a:lnTo>
                    <a:pt x="35" y="45"/>
                  </a:lnTo>
                  <a:lnTo>
                    <a:pt x="33" y="44"/>
                  </a:lnTo>
                  <a:lnTo>
                    <a:pt x="32" y="41"/>
                  </a:lnTo>
                  <a:lnTo>
                    <a:pt x="31" y="39"/>
                  </a:lnTo>
                  <a:lnTo>
                    <a:pt x="30" y="37"/>
                  </a:lnTo>
                  <a:lnTo>
                    <a:pt x="29" y="37"/>
                  </a:lnTo>
                  <a:lnTo>
                    <a:pt x="26" y="36"/>
                  </a:lnTo>
                  <a:lnTo>
                    <a:pt x="25" y="34"/>
                  </a:lnTo>
                  <a:lnTo>
                    <a:pt x="23" y="33"/>
                  </a:lnTo>
                  <a:lnTo>
                    <a:pt x="23" y="32"/>
                  </a:lnTo>
                  <a:lnTo>
                    <a:pt x="22" y="30"/>
                  </a:lnTo>
                  <a:lnTo>
                    <a:pt x="22" y="30"/>
                  </a:lnTo>
                  <a:lnTo>
                    <a:pt x="19" y="29"/>
                  </a:lnTo>
                  <a:lnTo>
                    <a:pt x="15" y="25"/>
                  </a:lnTo>
                  <a:lnTo>
                    <a:pt x="13" y="24"/>
                  </a:lnTo>
                  <a:lnTo>
                    <a:pt x="13" y="23"/>
                  </a:lnTo>
                  <a:lnTo>
                    <a:pt x="11" y="21"/>
                  </a:lnTo>
                  <a:lnTo>
                    <a:pt x="10" y="19"/>
                  </a:lnTo>
                  <a:lnTo>
                    <a:pt x="8" y="17"/>
                  </a:lnTo>
                  <a:lnTo>
                    <a:pt x="8" y="16"/>
                  </a:lnTo>
                  <a:lnTo>
                    <a:pt x="5" y="16"/>
                  </a:lnTo>
                  <a:lnTo>
                    <a:pt x="1" y="14"/>
                  </a:lnTo>
                  <a:lnTo>
                    <a:pt x="0" y="13"/>
                  </a:lnTo>
                  <a:lnTo>
                    <a:pt x="1" y="10"/>
                  </a:lnTo>
                  <a:lnTo>
                    <a:pt x="2" y="9"/>
                  </a:lnTo>
                  <a:lnTo>
                    <a:pt x="3" y="8"/>
                  </a:lnTo>
                  <a:lnTo>
                    <a:pt x="3" y="8"/>
                  </a:lnTo>
                  <a:lnTo>
                    <a:pt x="3" y="7"/>
                  </a:lnTo>
                  <a:lnTo>
                    <a:pt x="7" y="5"/>
                  </a:lnTo>
                  <a:lnTo>
                    <a:pt x="8" y="5"/>
                  </a:lnTo>
                  <a:lnTo>
                    <a:pt x="8" y="5"/>
                  </a:lnTo>
                  <a:lnTo>
                    <a:pt x="12" y="3"/>
                  </a:lnTo>
                  <a:lnTo>
                    <a:pt x="12" y="2"/>
                  </a:lnTo>
                  <a:lnTo>
                    <a:pt x="13" y="2"/>
                  </a:lnTo>
                  <a:lnTo>
                    <a:pt x="31" y="0"/>
                  </a:lnTo>
                  <a:lnTo>
                    <a:pt x="31" y="1"/>
                  </a:lnTo>
                  <a:lnTo>
                    <a:pt x="31" y="2"/>
                  </a:lnTo>
                  <a:lnTo>
                    <a:pt x="31" y="2"/>
                  </a:lnTo>
                  <a:lnTo>
                    <a:pt x="32" y="1"/>
                  </a:lnTo>
                  <a:lnTo>
                    <a:pt x="35" y="4"/>
                  </a:lnTo>
                  <a:lnTo>
                    <a:pt x="36" y="6"/>
                  </a:lnTo>
                  <a:lnTo>
                    <a:pt x="51" y="4"/>
                  </a:lnTo>
                  <a:lnTo>
                    <a:pt x="69" y="16"/>
                  </a:lnTo>
                  <a:lnTo>
                    <a:pt x="68" y="17"/>
                  </a:lnTo>
                  <a:lnTo>
                    <a:pt x="67" y="18"/>
                  </a:lnTo>
                  <a:lnTo>
                    <a:pt x="66" y="19"/>
                  </a:lnTo>
                  <a:lnTo>
                    <a:pt x="63" y="23"/>
                  </a:lnTo>
                  <a:lnTo>
                    <a:pt x="63" y="24"/>
                  </a:lnTo>
                  <a:lnTo>
                    <a:pt x="62" y="26"/>
                  </a:lnTo>
                  <a:lnTo>
                    <a:pt x="62" y="28"/>
                  </a:lnTo>
                  <a:lnTo>
                    <a:pt x="62" y="29"/>
                  </a:lnTo>
                  <a:lnTo>
                    <a:pt x="62" y="30"/>
                  </a:lnTo>
                  <a:lnTo>
                    <a:pt x="61" y="31"/>
                  </a:lnTo>
                  <a:lnTo>
                    <a:pt x="60" y="31"/>
                  </a:lnTo>
                  <a:lnTo>
                    <a:pt x="59" y="32"/>
                  </a:lnTo>
                  <a:lnTo>
                    <a:pt x="59" y="33"/>
                  </a:lnTo>
                  <a:lnTo>
                    <a:pt x="58" y="34"/>
                  </a:lnTo>
                  <a:lnTo>
                    <a:pt x="57" y="35"/>
                  </a:lnTo>
                  <a:lnTo>
                    <a:pt x="55" y="37"/>
                  </a:lnTo>
                  <a:lnTo>
                    <a:pt x="53" y="39"/>
                  </a:lnTo>
                  <a:lnTo>
                    <a:pt x="52" y="40"/>
                  </a:lnTo>
                  <a:lnTo>
                    <a:pt x="50" y="41"/>
                  </a:lnTo>
                  <a:lnTo>
                    <a:pt x="50" y="42"/>
                  </a:lnTo>
                  <a:lnTo>
                    <a:pt x="49" y="43"/>
                  </a:lnTo>
                  <a:lnTo>
                    <a:pt x="47" y="44"/>
                  </a:lnTo>
                  <a:lnTo>
                    <a:pt x="46" y="44"/>
                  </a:lnTo>
                  <a:lnTo>
                    <a:pt x="46" y="45"/>
                  </a:lnTo>
                  <a:lnTo>
                    <a:pt x="46" y="45"/>
                  </a:lnTo>
                  <a:lnTo>
                    <a:pt x="46" y="45"/>
                  </a:lnTo>
                  <a:lnTo>
                    <a:pt x="45" y="47"/>
                  </a:lnTo>
                  <a:lnTo>
                    <a:pt x="44" y="48"/>
                  </a:lnTo>
                  <a:lnTo>
                    <a:pt x="43" y="48"/>
                  </a:lnTo>
                  <a:lnTo>
                    <a:pt x="43" y="48"/>
                  </a:lnTo>
                  <a:lnTo>
                    <a:pt x="43" y="48"/>
                  </a:lnTo>
                  <a:lnTo>
                    <a:pt x="43" y="49"/>
                  </a:lnTo>
                  <a:lnTo>
                    <a:pt x="43" y="49"/>
                  </a:lnTo>
                  <a:lnTo>
                    <a:pt x="44" y="49"/>
                  </a:lnTo>
                  <a:lnTo>
                    <a:pt x="44" y="50"/>
                  </a:lnTo>
                  <a:lnTo>
                    <a:pt x="43" y="50"/>
                  </a:lnTo>
                  <a:lnTo>
                    <a:pt x="42" y="51"/>
                  </a:lnTo>
                  <a:lnTo>
                    <a:pt x="41" y="52"/>
                  </a:lnTo>
                  <a:lnTo>
                    <a:pt x="41" y="52"/>
                  </a:lnTo>
                  <a:lnTo>
                    <a:pt x="41" y="5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61" name="Freeform 217"/>
            <p:cNvSpPr>
              <a:spLocks/>
            </p:cNvSpPr>
            <p:nvPr/>
          </p:nvSpPr>
          <p:spPr bwMode="auto">
            <a:xfrm>
              <a:off x="4066" y="2384"/>
              <a:ext cx="376" cy="376"/>
            </a:xfrm>
            <a:custGeom>
              <a:avLst/>
              <a:gdLst/>
              <a:ahLst/>
              <a:cxnLst>
                <a:cxn ang="0">
                  <a:pos x="9" y="41"/>
                </a:cxn>
                <a:cxn ang="0">
                  <a:pos x="11" y="44"/>
                </a:cxn>
                <a:cxn ang="0">
                  <a:pos x="13" y="46"/>
                </a:cxn>
                <a:cxn ang="0">
                  <a:pos x="13" y="49"/>
                </a:cxn>
                <a:cxn ang="0">
                  <a:pos x="14" y="50"/>
                </a:cxn>
                <a:cxn ang="0">
                  <a:pos x="13" y="55"/>
                </a:cxn>
                <a:cxn ang="0">
                  <a:pos x="12" y="60"/>
                </a:cxn>
                <a:cxn ang="0">
                  <a:pos x="14" y="68"/>
                </a:cxn>
                <a:cxn ang="0">
                  <a:pos x="16" y="71"/>
                </a:cxn>
                <a:cxn ang="0">
                  <a:pos x="17" y="74"/>
                </a:cxn>
                <a:cxn ang="0">
                  <a:pos x="18" y="76"/>
                </a:cxn>
                <a:cxn ang="0">
                  <a:pos x="58" y="76"/>
                </a:cxn>
                <a:cxn ang="0">
                  <a:pos x="60" y="77"/>
                </a:cxn>
                <a:cxn ang="0">
                  <a:pos x="59" y="71"/>
                </a:cxn>
                <a:cxn ang="0">
                  <a:pos x="60" y="69"/>
                </a:cxn>
                <a:cxn ang="0">
                  <a:pos x="64" y="69"/>
                </a:cxn>
                <a:cxn ang="0">
                  <a:pos x="67" y="69"/>
                </a:cxn>
                <a:cxn ang="0">
                  <a:pos x="67" y="65"/>
                </a:cxn>
                <a:cxn ang="0">
                  <a:pos x="67" y="62"/>
                </a:cxn>
                <a:cxn ang="0">
                  <a:pos x="69" y="53"/>
                </a:cxn>
                <a:cxn ang="0">
                  <a:pos x="71" y="48"/>
                </a:cxn>
                <a:cxn ang="0">
                  <a:pos x="73" y="47"/>
                </a:cxn>
                <a:cxn ang="0">
                  <a:pos x="73" y="46"/>
                </a:cxn>
                <a:cxn ang="0">
                  <a:pos x="72" y="46"/>
                </a:cxn>
                <a:cxn ang="0">
                  <a:pos x="69" y="45"/>
                </a:cxn>
                <a:cxn ang="0">
                  <a:pos x="68" y="41"/>
                </a:cxn>
                <a:cxn ang="0">
                  <a:pos x="64" y="37"/>
                </a:cxn>
                <a:cxn ang="0">
                  <a:pos x="62" y="32"/>
                </a:cxn>
                <a:cxn ang="0">
                  <a:pos x="60" y="30"/>
                </a:cxn>
                <a:cxn ang="0">
                  <a:pos x="56" y="27"/>
                </a:cxn>
                <a:cxn ang="0">
                  <a:pos x="54" y="25"/>
                </a:cxn>
                <a:cxn ang="0">
                  <a:pos x="53" y="23"/>
                </a:cxn>
                <a:cxn ang="0">
                  <a:pos x="46" y="18"/>
                </a:cxn>
                <a:cxn ang="0">
                  <a:pos x="44" y="16"/>
                </a:cxn>
                <a:cxn ang="0">
                  <a:pos x="41" y="12"/>
                </a:cxn>
                <a:cxn ang="0">
                  <a:pos x="39" y="9"/>
                </a:cxn>
                <a:cxn ang="0">
                  <a:pos x="32" y="7"/>
                </a:cxn>
                <a:cxn ang="0">
                  <a:pos x="32" y="3"/>
                </a:cxn>
                <a:cxn ang="0">
                  <a:pos x="34" y="1"/>
                </a:cxn>
                <a:cxn ang="0">
                  <a:pos x="34" y="0"/>
                </a:cxn>
                <a:cxn ang="0">
                  <a:pos x="0" y="5"/>
                </a:cxn>
              </a:cxnLst>
              <a:rect l="0" t="0" r="r" b="b"/>
              <a:pathLst>
                <a:path w="73" h="77">
                  <a:moveTo>
                    <a:pt x="0" y="5"/>
                  </a:moveTo>
                  <a:lnTo>
                    <a:pt x="9" y="41"/>
                  </a:lnTo>
                  <a:lnTo>
                    <a:pt x="10" y="42"/>
                  </a:lnTo>
                  <a:lnTo>
                    <a:pt x="11" y="44"/>
                  </a:lnTo>
                  <a:lnTo>
                    <a:pt x="12" y="45"/>
                  </a:lnTo>
                  <a:lnTo>
                    <a:pt x="13" y="46"/>
                  </a:lnTo>
                  <a:lnTo>
                    <a:pt x="14" y="47"/>
                  </a:lnTo>
                  <a:lnTo>
                    <a:pt x="13" y="49"/>
                  </a:lnTo>
                  <a:lnTo>
                    <a:pt x="15" y="50"/>
                  </a:lnTo>
                  <a:lnTo>
                    <a:pt x="14" y="50"/>
                  </a:lnTo>
                  <a:lnTo>
                    <a:pt x="13" y="52"/>
                  </a:lnTo>
                  <a:lnTo>
                    <a:pt x="13" y="55"/>
                  </a:lnTo>
                  <a:lnTo>
                    <a:pt x="12" y="57"/>
                  </a:lnTo>
                  <a:lnTo>
                    <a:pt x="12" y="60"/>
                  </a:lnTo>
                  <a:lnTo>
                    <a:pt x="14" y="63"/>
                  </a:lnTo>
                  <a:lnTo>
                    <a:pt x="14" y="68"/>
                  </a:lnTo>
                  <a:lnTo>
                    <a:pt x="16" y="70"/>
                  </a:lnTo>
                  <a:lnTo>
                    <a:pt x="16" y="71"/>
                  </a:lnTo>
                  <a:lnTo>
                    <a:pt x="16" y="72"/>
                  </a:lnTo>
                  <a:lnTo>
                    <a:pt x="17" y="74"/>
                  </a:lnTo>
                  <a:lnTo>
                    <a:pt x="17" y="75"/>
                  </a:lnTo>
                  <a:lnTo>
                    <a:pt x="18" y="76"/>
                  </a:lnTo>
                  <a:lnTo>
                    <a:pt x="57" y="74"/>
                  </a:lnTo>
                  <a:lnTo>
                    <a:pt x="58" y="76"/>
                  </a:lnTo>
                  <a:lnTo>
                    <a:pt x="58" y="76"/>
                  </a:lnTo>
                  <a:lnTo>
                    <a:pt x="60" y="77"/>
                  </a:lnTo>
                  <a:lnTo>
                    <a:pt x="60" y="75"/>
                  </a:lnTo>
                  <a:lnTo>
                    <a:pt x="59" y="71"/>
                  </a:lnTo>
                  <a:lnTo>
                    <a:pt x="60" y="70"/>
                  </a:lnTo>
                  <a:lnTo>
                    <a:pt x="60" y="69"/>
                  </a:lnTo>
                  <a:lnTo>
                    <a:pt x="61" y="68"/>
                  </a:lnTo>
                  <a:lnTo>
                    <a:pt x="64" y="69"/>
                  </a:lnTo>
                  <a:lnTo>
                    <a:pt x="66" y="69"/>
                  </a:lnTo>
                  <a:lnTo>
                    <a:pt x="67" y="69"/>
                  </a:lnTo>
                  <a:lnTo>
                    <a:pt x="67" y="66"/>
                  </a:lnTo>
                  <a:lnTo>
                    <a:pt x="67" y="65"/>
                  </a:lnTo>
                  <a:lnTo>
                    <a:pt x="67" y="63"/>
                  </a:lnTo>
                  <a:lnTo>
                    <a:pt x="67" y="62"/>
                  </a:lnTo>
                  <a:lnTo>
                    <a:pt x="69" y="56"/>
                  </a:lnTo>
                  <a:lnTo>
                    <a:pt x="69" y="53"/>
                  </a:lnTo>
                  <a:lnTo>
                    <a:pt x="70" y="51"/>
                  </a:lnTo>
                  <a:lnTo>
                    <a:pt x="71" y="48"/>
                  </a:lnTo>
                  <a:lnTo>
                    <a:pt x="73" y="47"/>
                  </a:lnTo>
                  <a:lnTo>
                    <a:pt x="73" y="47"/>
                  </a:lnTo>
                  <a:lnTo>
                    <a:pt x="73" y="46"/>
                  </a:lnTo>
                  <a:lnTo>
                    <a:pt x="73" y="46"/>
                  </a:lnTo>
                  <a:lnTo>
                    <a:pt x="72" y="45"/>
                  </a:lnTo>
                  <a:lnTo>
                    <a:pt x="72" y="46"/>
                  </a:lnTo>
                  <a:lnTo>
                    <a:pt x="70" y="45"/>
                  </a:lnTo>
                  <a:lnTo>
                    <a:pt x="69" y="45"/>
                  </a:lnTo>
                  <a:lnTo>
                    <a:pt x="69" y="44"/>
                  </a:lnTo>
                  <a:lnTo>
                    <a:pt x="68" y="41"/>
                  </a:lnTo>
                  <a:lnTo>
                    <a:pt x="66" y="38"/>
                  </a:lnTo>
                  <a:lnTo>
                    <a:pt x="64" y="37"/>
                  </a:lnTo>
                  <a:lnTo>
                    <a:pt x="63" y="34"/>
                  </a:lnTo>
                  <a:lnTo>
                    <a:pt x="62" y="32"/>
                  </a:lnTo>
                  <a:lnTo>
                    <a:pt x="61" y="30"/>
                  </a:lnTo>
                  <a:lnTo>
                    <a:pt x="60" y="30"/>
                  </a:lnTo>
                  <a:lnTo>
                    <a:pt x="57" y="29"/>
                  </a:lnTo>
                  <a:lnTo>
                    <a:pt x="56" y="27"/>
                  </a:lnTo>
                  <a:lnTo>
                    <a:pt x="54" y="26"/>
                  </a:lnTo>
                  <a:lnTo>
                    <a:pt x="54" y="25"/>
                  </a:lnTo>
                  <a:lnTo>
                    <a:pt x="53" y="23"/>
                  </a:lnTo>
                  <a:lnTo>
                    <a:pt x="53" y="23"/>
                  </a:lnTo>
                  <a:lnTo>
                    <a:pt x="50" y="22"/>
                  </a:lnTo>
                  <a:lnTo>
                    <a:pt x="46" y="18"/>
                  </a:lnTo>
                  <a:lnTo>
                    <a:pt x="44" y="17"/>
                  </a:lnTo>
                  <a:lnTo>
                    <a:pt x="44" y="16"/>
                  </a:lnTo>
                  <a:lnTo>
                    <a:pt x="42" y="14"/>
                  </a:lnTo>
                  <a:lnTo>
                    <a:pt x="41" y="12"/>
                  </a:lnTo>
                  <a:lnTo>
                    <a:pt x="39" y="10"/>
                  </a:lnTo>
                  <a:lnTo>
                    <a:pt x="39" y="9"/>
                  </a:lnTo>
                  <a:lnTo>
                    <a:pt x="36" y="9"/>
                  </a:lnTo>
                  <a:lnTo>
                    <a:pt x="32" y="7"/>
                  </a:lnTo>
                  <a:lnTo>
                    <a:pt x="31" y="6"/>
                  </a:lnTo>
                  <a:lnTo>
                    <a:pt x="32" y="3"/>
                  </a:lnTo>
                  <a:lnTo>
                    <a:pt x="33" y="2"/>
                  </a:lnTo>
                  <a:lnTo>
                    <a:pt x="34" y="1"/>
                  </a:lnTo>
                  <a:lnTo>
                    <a:pt x="34" y="1"/>
                  </a:lnTo>
                  <a:lnTo>
                    <a:pt x="34" y="0"/>
                  </a:lnTo>
                  <a:lnTo>
                    <a:pt x="13" y="3"/>
                  </a:lnTo>
                  <a:lnTo>
                    <a:pt x="0" y="5"/>
                  </a:lnTo>
                  <a:lnTo>
                    <a:pt x="0" y="5"/>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62" name="Freeform 218"/>
            <p:cNvSpPr>
              <a:spLocks/>
            </p:cNvSpPr>
            <p:nvPr/>
          </p:nvSpPr>
          <p:spPr bwMode="auto">
            <a:xfrm>
              <a:off x="4420" y="1916"/>
              <a:ext cx="318" cy="141"/>
            </a:xfrm>
            <a:custGeom>
              <a:avLst/>
              <a:gdLst/>
              <a:ahLst/>
              <a:cxnLst>
                <a:cxn ang="0">
                  <a:pos x="36" y="2"/>
                </a:cxn>
                <a:cxn ang="0">
                  <a:pos x="2" y="17"/>
                </a:cxn>
                <a:cxn ang="0">
                  <a:pos x="4" y="16"/>
                </a:cxn>
                <a:cxn ang="0">
                  <a:pos x="8" y="13"/>
                </a:cxn>
                <a:cxn ang="0">
                  <a:pos x="10" y="11"/>
                </a:cxn>
                <a:cxn ang="0">
                  <a:pos x="11" y="10"/>
                </a:cxn>
                <a:cxn ang="0">
                  <a:pos x="14" y="9"/>
                </a:cxn>
                <a:cxn ang="0">
                  <a:pos x="19" y="7"/>
                </a:cxn>
                <a:cxn ang="0">
                  <a:pos x="21" y="8"/>
                </a:cxn>
                <a:cxn ang="0">
                  <a:pos x="23" y="8"/>
                </a:cxn>
                <a:cxn ang="0">
                  <a:pos x="25" y="12"/>
                </a:cxn>
                <a:cxn ang="0">
                  <a:pos x="27" y="12"/>
                </a:cxn>
                <a:cxn ang="0">
                  <a:pos x="27" y="14"/>
                </a:cxn>
                <a:cxn ang="0">
                  <a:pos x="31" y="15"/>
                </a:cxn>
                <a:cxn ang="0">
                  <a:pos x="34" y="17"/>
                </a:cxn>
                <a:cxn ang="0">
                  <a:pos x="35" y="19"/>
                </a:cxn>
                <a:cxn ang="0">
                  <a:pos x="32" y="25"/>
                </a:cxn>
                <a:cxn ang="0">
                  <a:pos x="35" y="27"/>
                </a:cxn>
                <a:cxn ang="0">
                  <a:pos x="38" y="28"/>
                </a:cxn>
                <a:cxn ang="0">
                  <a:pos x="39" y="28"/>
                </a:cxn>
                <a:cxn ang="0">
                  <a:pos x="42" y="27"/>
                </a:cxn>
                <a:cxn ang="0">
                  <a:pos x="46" y="29"/>
                </a:cxn>
                <a:cxn ang="0">
                  <a:pos x="47" y="28"/>
                </a:cxn>
                <a:cxn ang="0">
                  <a:pos x="45" y="26"/>
                </a:cxn>
                <a:cxn ang="0">
                  <a:pos x="44" y="25"/>
                </a:cxn>
                <a:cxn ang="0">
                  <a:pos x="45" y="24"/>
                </a:cxn>
                <a:cxn ang="0">
                  <a:pos x="44" y="23"/>
                </a:cxn>
                <a:cxn ang="0">
                  <a:pos x="41" y="19"/>
                </a:cxn>
                <a:cxn ang="0">
                  <a:pos x="41" y="16"/>
                </a:cxn>
                <a:cxn ang="0">
                  <a:pos x="41" y="12"/>
                </a:cxn>
                <a:cxn ang="0">
                  <a:pos x="41" y="10"/>
                </a:cxn>
                <a:cxn ang="0">
                  <a:pos x="41" y="9"/>
                </a:cxn>
                <a:cxn ang="0">
                  <a:pos x="44" y="6"/>
                </a:cxn>
                <a:cxn ang="0">
                  <a:pos x="45" y="4"/>
                </a:cxn>
                <a:cxn ang="0">
                  <a:pos x="47" y="4"/>
                </a:cxn>
                <a:cxn ang="0">
                  <a:pos x="45" y="8"/>
                </a:cxn>
                <a:cxn ang="0">
                  <a:pos x="44" y="10"/>
                </a:cxn>
                <a:cxn ang="0">
                  <a:pos x="46" y="12"/>
                </a:cxn>
                <a:cxn ang="0">
                  <a:pos x="46" y="16"/>
                </a:cxn>
                <a:cxn ang="0">
                  <a:pos x="45" y="18"/>
                </a:cxn>
                <a:cxn ang="0">
                  <a:pos x="46" y="19"/>
                </a:cxn>
                <a:cxn ang="0">
                  <a:pos x="46" y="21"/>
                </a:cxn>
                <a:cxn ang="0">
                  <a:pos x="47" y="24"/>
                </a:cxn>
                <a:cxn ang="0">
                  <a:pos x="50" y="25"/>
                </a:cxn>
                <a:cxn ang="0">
                  <a:pos x="52" y="24"/>
                </a:cxn>
                <a:cxn ang="0">
                  <a:pos x="52" y="26"/>
                </a:cxn>
                <a:cxn ang="0">
                  <a:pos x="53" y="28"/>
                </a:cxn>
                <a:cxn ang="0">
                  <a:pos x="55" y="29"/>
                </a:cxn>
                <a:cxn ang="0">
                  <a:pos x="56" y="28"/>
                </a:cxn>
                <a:cxn ang="0">
                  <a:pos x="61" y="26"/>
                </a:cxn>
                <a:cxn ang="0">
                  <a:pos x="62" y="19"/>
                </a:cxn>
                <a:cxn ang="0">
                  <a:pos x="54" y="21"/>
                </a:cxn>
                <a:cxn ang="0">
                  <a:pos x="47" y="0"/>
                </a:cxn>
              </a:cxnLst>
              <a:rect l="0" t="0" r="r" b="b"/>
              <a:pathLst>
                <a:path w="62" h="29">
                  <a:moveTo>
                    <a:pt x="47" y="0"/>
                  </a:moveTo>
                  <a:lnTo>
                    <a:pt x="36" y="2"/>
                  </a:lnTo>
                  <a:lnTo>
                    <a:pt x="0" y="9"/>
                  </a:lnTo>
                  <a:lnTo>
                    <a:pt x="2" y="17"/>
                  </a:lnTo>
                  <a:lnTo>
                    <a:pt x="3" y="16"/>
                  </a:lnTo>
                  <a:lnTo>
                    <a:pt x="4" y="16"/>
                  </a:lnTo>
                  <a:lnTo>
                    <a:pt x="6" y="13"/>
                  </a:lnTo>
                  <a:lnTo>
                    <a:pt x="8" y="13"/>
                  </a:lnTo>
                  <a:lnTo>
                    <a:pt x="9" y="11"/>
                  </a:lnTo>
                  <a:lnTo>
                    <a:pt x="10" y="11"/>
                  </a:lnTo>
                  <a:lnTo>
                    <a:pt x="10" y="9"/>
                  </a:lnTo>
                  <a:lnTo>
                    <a:pt x="11" y="10"/>
                  </a:lnTo>
                  <a:lnTo>
                    <a:pt x="13" y="10"/>
                  </a:lnTo>
                  <a:lnTo>
                    <a:pt x="14" y="9"/>
                  </a:lnTo>
                  <a:lnTo>
                    <a:pt x="15" y="8"/>
                  </a:lnTo>
                  <a:lnTo>
                    <a:pt x="19" y="7"/>
                  </a:lnTo>
                  <a:lnTo>
                    <a:pt x="20" y="7"/>
                  </a:lnTo>
                  <a:lnTo>
                    <a:pt x="21" y="8"/>
                  </a:lnTo>
                  <a:lnTo>
                    <a:pt x="22" y="7"/>
                  </a:lnTo>
                  <a:lnTo>
                    <a:pt x="23" y="8"/>
                  </a:lnTo>
                  <a:lnTo>
                    <a:pt x="23" y="9"/>
                  </a:lnTo>
                  <a:lnTo>
                    <a:pt x="25" y="12"/>
                  </a:lnTo>
                  <a:lnTo>
                    <a:pt x="26" y="12"/>
                  </a:lnTo>
                  <a:lnTo>
                    <a:pt x="27" y="12"/>
                  </a:lnTo>
                  <a:lnTo>
                    <a:pt x="28" y="13"/>
                  </a:lnTo>
                  <a:lnTo>
                    <a:pt x="27" y="14"/>
                  </a:lnTo>
                  <a:lnTo>
                    <a:pt x="29" y="15"/>
                  </a:lnTo>
                  <a:lnTo>
                    <a:pt x="31" y="15"/>
                  </a:lnTo>
                  <a:lnTo>
                    <a:pt x="33" y="17"/>
                  </a:lnTo>
                  <a:lnTo>
                    <a:pt x="34" y="17"/>
                  </a:lnTo>
                  <a:lnTo>
                    <a:pt x="35" y="19"/>
                  </a:lnTo>
                  <a:lnTo>
                    <a:pt x="35" y="19"/>
                  </a:lnTo>
                  <a:lnTo>
                    <a:pt x="33" y="23"/>
                  </a:lnTo>
                  <a:lnTo>
                    <a:pt x="32" y="25"/>
                  </a:lnTo>
                  <a:lnTo>
                    <a:pt x="33" y="27"/>
                  </a:lnTo>
                  <a:lnTo>
                    <a:pt x="35" y="27"/>
                  </a:lnTo>
                  <a:lnTo>
                    <a:pt x="36" y="26"/>
                  </a:lnTo>
                  <a:lnTo>
                    <a:pt x="38" y="28"/>
                  </a:lnTo>
                  <a:lnTo>
                    <a:pt x="39" y="28"/>
                  </a:lnTo>
                  <a:lnTo>
                    <a:pt x="39" y="28"/>
                  </a:lnTo>
                  <a:lnTo>
                    <a:pt x="40" y="27"/>
                  </a:lnTo>
                  <a:lnTo>
                    <a:pt x="42" y="27"/>
                  </a:lnTo>
                  <a:lnTo>
                    <a:pt x="45" y="28"/>
                  </a:lnTo>
                  <a:lnTo>
                    <a:pt x="46" y="29"/>
                  </a:lnTo>
                  <a:lnTo>
                    <a:pt x="47" y="29"/>
                  </a:lnTo>
                  <a:lnTo>
                    <a:pt x="47" y="28"/>
                  </a:lnTo>
                  <a:lnTo>
                    <a:pt x="46" y="28"/>
                  </a:lnTo>
                  <a:lnTo>
                    <a:pt x="45" y="26"/>
                  </a:lnTo>
                  <a:lnTo>
                    <a:pt x="44" y="25"/>
                  </a:lnTo>
                  <a:lnTo>
                    <a:pt x="44" y="25"/>
                  </a:lnTo>
                  <a:lnTo>
                    <a:pt x="44" y="24"/>
                  </a:lnTo>
                  <a:lnTo>
                    <a:pt x="45" y="24"/>
                  </a:lnTo>
                  <a:lnTo>
                    <a:pt x="45" y="24"/>
                  </a:lnTo>
                  <a:lnTo>
                    <a:pt x="44" y="23"/>
                  </a:lnTo>
                  <a:lnTo>
                    <a:pt x="43" y="21"/>
                  </a:lnTo>
                  <a:lnTo>
                    <a:pt x="41" y="19"/>
                  </a:lnTo>
                  <a:lnTo>
                    <a:pt x="41" y="17"/>
                  </a:lnTo>
                  <a:lnTo>
                    <a:pt x="41" y="16"/>
                  </a:lnTo>
                  <a:lnTo>
                    <a:pt x="41" y="13"/>
                  </a:lnTo>
                  <a:lnTo>
                    <a:pt x="41" y="12"/>
                  </a:lnTo>
                  <a:lnTo>
                    <a:pt x="41" y="11"/>
                  </a:lnTo>
                  <a:lnTo>
                    <a:pt x="41" y="10"/>
                  </a:lnTo>
                  <a:lnTo>
                    <a:pt x="41" y="10"/>
                  </a:lnTo>
                  <a:lnTo>
                    <a:pt x="41" y="9"/>
                  </a:lnTo>
                  <a:lnTo>
                    <a:pt x="42" y="8"/>
                  </a:lnTo>
                  <a:lnTo>
                    <a:pt x="44" y="6"/>
                  </a:lnTo>
                  <a:lnTo>
                    <a:pt x="45" y="6"/>
                  </a:lnTo>
                  <a:lnTo>
                    <a:pt x="45" y="4"/>
                  </a:lnTo>
                  <a:lnTo>
                    <a:pt x="46" y="4"/>
                  </a:lnTo>
                  <a:lnTo>
                    <a:pt x="47" y="4"/>
                  </a:lnTo>
                  <a:lnTo>
                    <a:pt x="46" y="6"/>
                  </a:lnTo>
                  <a:lnTo>
                    <a:pt x="45" y="8"/>
                  </a:lnTo>
                  <a:lnTo>
                    <a:pt x="44" y="9"/>
                  </a:lnTo>
                  <a:lnTo>
                    <a:pt x="44" y="10"/>
                  </a:lnTo>
                  <a:lnTo>
                    <a:pt x="44" y="12"/>
                  </a:lnTo>
                  <a:lnTo>
                    <a:pt x="46" y="12"/>
                  </a:lnTo>
                  <a:lnTo>
                    <a:pt x="46" y="15"/>
                  </a:lnTo>
                  <a:lnTo>
                    <a:pt x="46" y="16"/>
                  </a:lnTo>
                  <a:lnTo>
                    <a:pt x="44" y="17"/>
                  </a:lnTo>
                  <a:lnTo>
                    <a:pt x="45" y="18"/>
                  </a:lnTo>
                  <a:lnTo>
                    <a:pt x="46" y="18"/>
                  </a:lnTo>
                  <a:lnTo>
                    <a:pt x="46" y="19"/>
                  </a:lnTo>
                  <a:lnTo>
                    <a:pt x="46" y="20"/>
                  </a:lnTo>
                  <a:lnTo>
                    <a:pt x="46" y="21"/>
                  </a:lnTo>
                  <a:lnTo>
                    <a:pt x="46" y="22"/>
                  </a:lnTo>
                  <a:lnTo>
                    <a:pt x="47" y="24"/>
                  </a:lnTo>
                  <a:lnTo>
                    <a:pt x="49" y="25"/>
                  </a:lnTo>
                  <a:lnTo>
                    <a:pt x="50" y="25"/>
                  </a:lnTo>
                  <a:lnTo>
                    <a:pt x="51" y="24"/>
                  </a:lnTo>
                  <a:lnTo>
                    <a:pt x="52" y="24"/>
                  </a:lnTo>
                  <a:lnTo>
                    <a:pt x="52" y="25"/>
                  </a:lnTo>
                  <a:lnTo>
                    <a:pt x="52" y="26"/>
                  </a:lnTo>
                  <a:lnTo>
                    <a:pt x="53" y="28"/>
                  </a:lnTo>
                  <a:lnTo>
                    <a:pt x="53" y="28"/>
                  </a:lnTo>
                  <a:lnTo>
                    <a:pt x="54" y="29"/>
                  </a:lnTo>
                  <a:lnTo>
                    <a:pt x="55" y="29"/>
                  </a:lnTo>
                  <a:lnTo>
                    <a:pt x="55" y="29"/>
                  </a:lnTo>
                  <a:lnTo>
                    <a:pt x="56" y="28"/>
                  </a:lnTo>
                  <a:lnTo>
                    <a:pt x="61" y="27"/>
                  </a:lnTo>
                  <a:lnTo>
                    <a:pt x="61" y="26"/>
                  </a:lnTo>
                  <a:lnTo>
                    <a:pt x="61" y="25"/>
                  </a:lnTo>
                  <a:lnTo>
                    <a:pt x="62" y="19"/>
                  </a:lnTo>
                  <a:lnTo>
                    <a:pt x="62" y="19"/>
                  </a:lnTo>
                  <a:lnTo>
                    <a:pt x="54" y="21"/>
                  </a:lnTo>
                  <a:lnTo>
                    <a:pt x="47" y="0"/>
                  </a:lnTo>
                  <a:lnTo>
                    <a:pt x="47"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3" name="Freeform 219"/>
            <p:cNvSpPr>
              <a:spLocks/>
            </p:cNvSpPr>
            <p:nvPr/>
          </p:nvSpPr>
          <p:spPr bwMode="auto">
            <a:xfrm>
              <a:off x="4662" y="1901"/>
              <a:ext cx="76" cy="117"/>
            </a:xfrm>
            <a:custGeom>
              <a:avLst/>
              <a:gdLst/>
              <a:ahLst/>
              <a:cxnLst>
                <a:cxn ang="0">
                  <a:pos x="15" y="22"/>
                </a:cxn>
                <a:cxn ang="0">
                  <a:pos x="15" y="20"/>
                </a:cxn>
                <a:cxn ang="0">
                  <a:pos x="14" y="18"/>
                </a:cxn>
                <a:cxn ang="0">
                  <a:pos x="12" y="16"/>
                </a:cxn>
                <a:cxn ang="0">
                  <a:pos x="10" y="15"/>
                </a:cxn>
                <a:cxn ang="0">
                  <a:pos x="9" y="14"/>
                </a:cxn>
                <a:cxn ang="0">
                  <a:pos x="9" y="12"/>
                </a:cxn>
                <a:cxn ang="0">
                  <a:pos x="7" y="9"/>
                </a:cxn>
                <a:cxn ang="0">
                  <a:pos x="6" y="8"/>
                </a:cxn>
                <a:cxn ang="0">
                  <a:pos x="5" y="6"/>
                </a:cxn>
                <a:cxn ang="0">
                  <a:pos x="4" y="5"/>
                </a:cxn>
                <a:cxn ang="0">
                  <a:pos x="4" y="4"/>
                </a:cxn>
                <a:cxn ang="0">
                  <a:pos x="4" y="4"/>
                </a:cxn>
                <a:cxn ang="0">
                  <a:pos x="4" y="3"/>
                </a:cxn>
                <a:cxn ang="0">
                  <a:pos x="5" y="0"/>
                </a:cxn>
                <a:cxn ang="0">
                  <a:pos x="4" y="0"/>
                </a:cxn>
                <a:cxn ang="0">
                  <a:pos x="2" y="0"/>
                </a:cxn>
                <a:cxn ang="0">
                  <a:pos x="1" y="1"/>
                </a:cxn>
                <a:cxn ang="0">
                  <a:pos x="1" y="2"/>
                </a:cxn>
                <a:cxn ang="0">
                  <a:pos x="1" y="3"/>
                </a:cxn>
                <a:cxn ang="0">
                  <a:pos x="0" y="3"/>
                </a:cxn>
                <a:cxn ang="0">
                  <a:pos x="7" y="24"/>
                </a:cxn>
                <a:cxn ang="0">
                  <a:pos x="15" y="22"/>
                </a:cxn>
                <a:cxn ang="0">
                  <a:pos x="15" y="22"/>
                </a:cxn>
              </a:cxnLst>
              <a:rect l="0" t="0" r="r" b="b"/>
              <a:pathLst>
                <a:path w="15" h="24">
                  <a:moveTo>
                    <a:pt x="15" y="22"/>
                  </a:moveTo>
                  <a:lnTo>
                    <a:pt x="15" y="20"/>
                  </a:lnTo>
                  <a:lnTo>
                    <a:pt x="14" y="18"/>
                  </a:lnTo>
                  <a:lnTo>
                    <a:pt x="12" y="16"/>
                  </a:lnTo>
                  <a:lnTo>
                    <a:pt x="10" y="15"/>
                  </a:lnTo>
                  <a:lnTo>
                    <a:pt x="9" y="14"/>
                  </a:lnTo>
                  <a:lnTo>
                    <a:pt x="9" y="12"/>
                  </a:lnTo>
                  <a:lnTo>
                    <a:pt x="7" y="9"/>
                  </a:lnTo>
                  <a:lnTo>
                    <a:pt x="6" y="8"/>
                  </a:lnTo>
                  <a:lnTo>
                    <a:pt x="5" y="6"/>
                  </a:lnTo>
                  <a:lnTo>
                    <a:pt x="4" y="5"/>
                  </a:lnTo>
                  <a:lnTo>
                    <a:pt x="4" y="4"/>
                  </a:lnTo>
                  <a:lnTo>
                    <a:pt x="4" y="4"/>
                  </a:lnTo>
                  <a:lnTo>
                    <a:pt x="4" y="3"/>
                  </a:lnTo>
                  <a:lnTo>
                    <a:pt x="5" y="0"/>
                  </a:lnTo>
                  <a:lnTo>
                    <a:pt x="4" y="0"/>
                  </a:lnTo>
                  <a:lnTo>
                    <a:pt x="2" y="0"/>
                  </a:lnTo>
                  <a:lnTo>
                    <a:pt x="1" y="1"/>
                  </a:lnTo>
                  <a:lnTo>
                    <a:pt x="1" y="2"/>
                  </a:lnTo>
                  <a:lnTo>
                    <a:pt x="1" y="3"/>
                  </a:lnTo>
                  <a:lnTo>
                    <a:pt x="0" y="3"/>
                  </a:lnTo>
                  <a:lnTo>
                    <a:pt x="7" y="24"/>
                  </a:lnTo>
                  <a:lnTo>
                    <a:pt x="15" y="22"/>
                  </a:lnTo>
                  <a:lnTo>
                    <a:pt x="15" y="22"/>
                  </a:lnTo>
                  <a:close/>
                </a:path>
              </a:pathLst>
            </a:custGeom>
            <a:solidFill>
              <a:srgbClr val="FFC66D"/>
            </a:solidFill>
            <a:ln w="12700" cmpd="sng">
              <a:solidFill>
                <a:schemeClr val="tx1"/>
              </a:solidFill>
              <a:prstDash val="solid"/>
              <a:round/>
              <a:headEnd/>
              <a:tailEnd/>
            </a:ln>
          </p:spPr>
          <p:txBody>
            <a:bodyPr/>
            <a:lstStyle/>
            <a:p>
              <a:endParaRPr lang="ar-SA"/>
            </a:p>
          </p:txBody>
        </p:sp>
        <p:sp>
          <p:nvSpPr>
            <p:cNvPr id="364764" name="Freeform 220"/>
            <p:cNvSpPr>
              <a:spLocks/>
            </p:cNvSpPr>
            <p:nvPr/>
          </p:nvSpPr>
          <p:spPr bwMode="auto">
            <a:xfrm>
              <a:off x="4682" y="1765"/>
              <a:ext cx="97" cy="205"/>
            </a:xfrm>
            <a:custGeom>
              <a:avLst/>
              <a:gdLst/>
              <a:ahLst/>
              <a:cxnLst>
                <a:cxn ang="0">
                  <a:pos x="0" y="31"/>
                </a:cxn>
                <a:cxn ang="0">
                  <a:pos x="0" y="32"/>
                </a:cxn>
                <a:cxn ang="0">
                  <a:pos x="2" y="34"/>
                </a:cxn>
                <a:cxn ang="0">
                  <a:pos x="6" y="37"/>
                </a:cxn>
                <a:cxn ang="0">
                  <a:pos x="9" y="38"/>
                </a:cxn>
                <a:cxn ang="0">
                  <a:pos x="10" y="40"/>
                </a:cxn>
                <a:cxn ang="0">
                  <a:pos x="11" y="42"/>
                </a:cxn>
                <a:cxn ang="0">
                  <a:pos x="13" y="39"/>
                </a:cxn>
                <a:cxn ang="0">
                  <a:pos x="14" y="35"/>
                </a:cxn>
                <a:cxn ang="0">
                  <a:pos x="17" y="30"/>
                </a:cxn>
                <a:cxn ang="0">
                  <a:pos x="19" y="26"/>
                </a:cxn>
                <a:cxn ang="0">
                  <a:pos x="18" y="19"/>
                </a:cxn>
                <a:cxn ang="0">
                  <a:pos x="17" y="13"/>
                </a:cxn>
                <a:cxn ang="0">
                  <a:pos x="14" y="14"/>
                </a:cxn>
                <a:cxn ang="0">
                  <a:pos x="13" y="14"/>
                </a:cxn>
                <a:cxn ang="0">
                  <a:pos x="12" y="14"/>
                </a:cxn>
                <a:cxn ang="0">
                  <a:pos x="13" y="11"/>
                </a:cxn>
                <a:cxn ang="0">
                  <a:pos x="14" y="11"/>
                </a:cxn>
                <a:cxn ang="0">
                  <a:pos x="15" y="8"/>
                </a:cxn>
                <a:cxn ang="0">
                  <a:pos x="16" y="6"/>
                </a:cxn>
                <a:cxn ang="0">
                  <a:pos x="4" y="0"/>
                </a:cxn>
                <a:cxn ang="0">
                  <a:pos x="3" y="2"/>
                </a:cxn>
                <a:cxn ang="0">
                  <a:pos x="2" y="6"/>
                </a:cxn>
                <a:cxn ang="0">
                  <a:pos x="0" y="8"/>
                </a:cxn>
                <a:cxn ang="0">
                  <a:pos x="1" y="9"/>
                </a:cxn>
                <a:cxn ang="0">
                  <a:pos x="1" y="11"/>
                </a:cxn>
                <a:cxn ang="0">
                  <a:pos x="1" y="15"/>
                </a:cxn>
                <a:cxn ang="0">
                  <a:pos x="3" y="17"/>
                </a:cxn>
                <a:cxn ang="0">
                  <a:pos x="5" y="18"/>
                </a:cxn>
                <a:cxn ang="0">
                  <a:pos x="7" y="19"/>
                </a:cxn>
                <a:cxn ang="0">
                  <a:pos x="9" y="21"/>
                </a:cxn>
                <a:cxn ang="0">
                  <a:pos x="4" y="24"/>
                </a:cxn>
                <a:cxn ang="0">
                  <a:pos x="1" y="28"/>
                </a:cxn>
              </a:cxnLst>
              <a:rect l="0" t="0" r="r" b="b"/>
              <a:pathLst>
                <a:path w="19" h="42">
                  <a:moveTo>
                    <a:pt x="1" y="28"/>
                  </a:moveTo>
                  <a:lnTo>
                    <a:pt x="0" y="31"/>
                  </a:lnTo>
                  <a:lnTo>
                    <a:pt x="0" y="32"/>
                  </a:lnTo>
                  <a:lnTo>
                    <a:pt x="0" y="32"/>
                  </a:lnTo>
                  <a:lnTo>
                    <a:pt x="1" y="33"/>
                  </a:lnTo>
                  <a:lnTo>
                    <a:pt x="2" y="34"/>
                  </a:lnTo>
                  <a:lnTo>
                    <a:pt x="3" y="35"/>
                  </a:lnTo>
                  <a:lnTo>
                    <a:pt x="6" y="37"/>
                  </a:lnTo>
                  <a:lnTo>
                    <a:pt x="7" y="37"/>
                  </a:lnTo>
                  <a:lnTo>
                    <a:pt x="9" y="38"/>
                  </a:lnTo>
                  <a:lnTo>
                    <a:pt x="10" y="38"/>
                  </a:lnTo>
                  <a:lnTo>
                    <a:pt x="10" y="40"/>
                  </a:lnTo>
                  <a:lnTo>
                    <a:pt x="10" y="41"/>
                  </a:lnTo>
                  <a:lnTo>
                    <a:pt x="11" y="42"/>
                  </a:lnTo>
                  <a:lnTo>
                    <a:pt x="12" y="41"/>
                  </a:lnTo>
                  <a:lnTo>
                    <a:pt x="13" y="39"/>
                  </a:lnTo>
                  <a:lnTo>
                    <a:pt x="13" y="37"/>
                  </a:lnTo>
                  <a:lnTo>
                    <a:pt x="14" y="35"/>
                  </a:lnTo>
                  <a:lnTo>
                    <a:pt x="15" y="33"/>
                  </a:lnTo>
                  <a:lnTo>
                    <a:pt x="17" y="30"/>
                  </a:lnTo>
                  <a:lnTo>
                    <a:pt x="18" y="28"/>
                  </a:lnTo>
                  <a:lnTo>
                    <a:pt x="19" y="26"/>
                  </a:lnTo>
                  <a:lnTo>
                    <a:pt x="18" y="25"/>
                  </a:lnTo>
                  <a:lnTo>
                    <a:pt x="18" y="19"/>
                  </a:lnTo>
                  <a:lnTo>
                    <a:pt x="18" y="15"/>
                  </a:lnTo>
                  <a:lnTo>
                    <a:pt x="17" y="13"/>
                  </a:lnTo>
                  <a:lnTo>
                    <a:pt x="15" y="14"/>
                  </a:lnTo>
                  <a:lnTo>
                    <a:pt x="14" y="14"/>
                  </a:lnTo>
                  <a:lnTo>
                    <a:pt x="13" y="14"/>
                  </a:lnTo>
                  <a:lnTo>
                    <a:pt x="13" y="14"/>
                  </a:lnTo>
                  <a:lnTo>
                    <a:pt x="13" y="14"/>
                  </a:lnTo>
                  <a:lnTo>
                    <a:pt x="12" y="14"/>
                  </a:lnTo>
                  <a:lnTo>
                    <a:pt x="12" y="13"/>
                  </a:lnTo>
                  <a:lnTo>
                    <a:pt x="13" y="11"/>
                  </a:lnTo>
                  <a:lnTo>
                    <a:pt x="14" y="11"/>
                  </a:lnTo>
                  <a:lnTo>
                    <a:pt x="14" y="11"/>
                  </a:lnTo>
                  <a:lnTo>
                    <a:pt x="14" y="9"/>
                  </a:lnTo>
                  <a:lnTo>
                    <a:pt x="15" y="8"/>
                  </a:lnTo>
                  <a:lnTo>
                    <a:pt x="15" y="7"/>
                  </a:lnTo>
                  <a:lnTo>
                    <a:pt x="16" y="6"/>
                  </a:lnTo>
                  <a:lnTo>
                    <a:pt x="15" y="4"/>
                  </a:lnTo>
                  <a:lnTo>
                    <a:pt x="4" y="0"/>
                  </a:lnTo>
                  <a:lnTo>
                    <a:pt x="4" y="1"/>
                  </a:lnTo>
                  <a:lnTo>
                    <a:pt x="3" y="2"/>
                  </a:lnTo>
                  <a:lnTo>
                    <a:pt x="3" y="3"/>
                  </a:lnTo>
                  <a:lnTo>
                    <a:pt x="2" y="6"/>
                  </a:lnTo>
                  <a:lnTo>
                    <a:pt x="1" y="7"/>
                  </a:lnTo>
                  <a:lnTo>
                    <a:pt x="0" y="8"/>
                  </a:lnTo>
                  <a:lnTo>
                    <a:pt x="0" y="8"/>
                  </a:lnTo>
                  <a:lnTo>
                    <a:pt x="1" y="9"/>
                  </a:lnTo>
                  <a:lnTo>
                    <a:pt x="2" y="11"/>
                  </a:lnTo>
                  <a:lnTo>
                    <a:pt x="1" y="11"/>
                  </a:lnTo>
                  <a:lnTo>
                    <a:pt x="1" y="14"/>
                  </a:lnTo>
                  <a:lnTo>
                    <a:pt x="1" y="15"/>
                  </a:lnTo>
                  <a:lnTo>
                    <a:pt x="3" y="15"/>
                  </a:lnTo>
                  <a:lnTo>
                    <a:pt x="3" y="17"/>
                  </a:lnTo>
                  <a:lnTo>
                    <a:pt x="5" y="17"/>
                  </a:lnTo>
                  <a:lnTo>
                    <a:pt x="5" y="18"/>
                  </a:lnTo>
                  <a:lnTo>
                    <a:pt x="6" y="18"/>
                  </a:lnTo>
                  <a:lnTo>
                    <a:pt x="7" y="19"/>
                  </a:lnTo>
                  <a:lnTo>
                    <a:pt x="9" y="20"/>
                  </a:lnTo>
                  <a:lnTo>
                    <a:pt x="9" y="21"/>
                  </a:lnTo>
                  <a:lnTo>
                    <a:pt x="7" y="22"/>
                  </a:lnTo>
                  <a:lnTo>
                    <a:pt x="4" y="24"/>
                  </a:lnTo>
                  <a:lnTo>
                    <a:pt x="4" y="26"/>
                  </a:lnTo>
                  <a:lnTo>
                    <a:pt x="1" y="28"/>
                  </a:lnTo>
                  <a:lnTo>
                    <a:pt x="1" y="28"/>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5" name="Freeform 221"/>
            <p:cNvSpPr>
              <a:spLocks/>
            </p:cNvSpPr>
            <p:nvPr/>
          </p:nvSpPr>
          <p:spPr bwMode="auto">
            <a:xfrm>
              <a:off x="4769" y="1672"/>
              <a:ext cx="118" cy="107"/>
            </a:xfrm>
            <a:custGeom>
              <a:avLst/>
              <a:gdLst/>
              <a:ahLst/>
              <a:cxnLst>
                <a:cxn ang="0">
                  <a:pos x="0" y="4"/>
                </a:cxn>
                <a:cxn ang="0">
                  <a:pos x="8" y="2"/>
                </a:cxn>
                <a:cxn ang="0">
                  <a:pos x="8" y="3"/>
                </a:cxn>
                <a:cxn ang="0">
                  <a:pos x="9" y="3"/>
                </a:cxn>
                <a:cxn ang="0">
                  <a:pos x="9" y="3"/>
                </a:cxn>
                <a:cxn ang="0">
                  <a:pos x="20" y="0"/>
                </a:cxn>
                <a:cxn ang="0">
                  <a:pos x="23" y="9"/>
                </a:cxn>
                <a:cxn ang="0">
                  <a:pos x="23" y="10"/>
                </a:cxn>
                <a:cxn ang="0">
                  <a:pos x="22" y="10"/>
                </a:cxn>
                <a:cxn ang="0">
                  <a:pos x="23" y="11"/>
                </a:cxn>
                <a:cxn ang="0">
                  <a:pos x="23" y="11"/>
                </a:cxn>
                <a:cxn ang="0">
                  <a:pos x="21" y="12"/>
                </a:cxn>
                <a:cxn ang="0">
                  <a:pos x="17" y="13"/>
                </a:cxn>
                <a:cxn ang="0">
                  <a:pos x="16" y="13"/>
                </a:cxn>
                <a:cxn ang="0">
                  <a:pos x="16" y="13"/>
                </a:cxn>
                <a:cxn ang="0">
                  <a:pos x="16" y="14"/>
                </a:cxn>
                <a:cxn ang="0">
                  <a:pos x="16" y="14"/>
                </a:cxn>
                <a:cxn ang="0">
                  <a:pos x="13" y="15"/>
                </a:cxn>
                <a:cxn ang="0">
                  <a:pos x="10" y="16"/>
                </a:cxn>
                <a:cxn ang="0">
                  <a:pos x="10" y="16"/>
                </a:cxn>
                <a:cxn ang="0">
                  <a:pos x="8" y="18"/>
                </a:cxn>
                <a:cxn ang="0">
                  <a:pos x="3" y="21"/>
                </a:cxn>
                <a:cxn ang="0">
                  <a:pos x="2" y="22"/>
                </a:cxn>
                <a:cxn ang="0">
                  <a:pos x="0" y="21"/>
                </a:cxn>
                <a:cxn ang="0">
                  <a:pos x="2" y="19"/>
                </a:cxn>
                <a:cxn ang="0">
                  <a:pos x="2" y="18"/>
                </a:cxn>
                <a:cxn ang="0">
                  <a:pos x="2" y="17"/>
                </a:cxn>
                <a:cxn ang="0">
                  <a:pos x="0" y="4"/>
                </a:cxn>
                <a:cxn ang="0">
                  <a:pos x="0" y="4"/>
                </a:cxn>
              </a:cxnLst>
              <a:rect l="0" t="0" r="r" b="b"/>
              <a:pathLst>
                <a:path w="23" h="22">
                  <a:moveTo>
                    <a:pt x="0" y="4"/>
                  </a:moveTo>
                  <a:lnTo>
                    <a:pt x="8" y="2"/>
                  </a:lnTo>
                  <a:lnTo>
                    <a:pt x="8" y="3"/>
                  </a:lnTo>
                  <a:lnTo>
                    <a:pt x="9" y="3"/>
                  </a:lnTo>
                  <a:lnTo>
                    <a:pt x="9" y="3"/>
                  </a:lnTo>
                  <a:lnTo>
                    <a:pt x="20" y="0"/>
                  </a:lnTo>
                  <a:lnTo>
                    <a:pt x="23" y="9"/>
                  </a:lnTo>
                  <a:lnTo>
                    <a:pt x="23" y="10"/>
                  </a:lnTo>
                  <a:lnTo>
                    <a:pt x="22" y="10"/>
                  </a:lnTo>
                  <a:lnTo>
                    <a:pt x="23" y="11"/>
                  </a:lnTo>
                  <a:lnTo>
                    <a:pt x="23" y="11"/>
                  </a:lnTo>
                  <a:lnTo>
                    <a:pt x="21" y="12"/>
                  </a:lnTo>
                  <a:lnTo>
                    <a:pt x="17" y="13"/>
                  </a:lnTo>
                  <a:lnTo>
                    <a:pt x="16" y="13"/>
                  </a:lnTo>
                  <a:lnTo>
                    <a:pt x="16" y="13"/>
                  </a:lnTo>
                  <a:lnTo>
                    <a:pt x="16" y="14"/>
                  </a:lnTo>
                  <a:lnTo>
                    <a:pt x="16" y="14"/>
                  </a:lnTo>
                  <a:lnTo>
                    <a:pt x="13" y="15"/>
                  </a:lnTo>
                  <a:lnTo>
                    <a:pt x="10" y="16"/>
                  </a:lnTo>
                  <a:lnTo>
                    <a:pt x="10" y="16"/>
                  </a:lnTo>
                  <a:lnTo>
                    <a:pt x="8" y="18"/>
                  </a:lnTo>
                  <a:lnTo>
                    <a:pt x="3" y="21"/>
                  </a:lnTo>
                  <a:lnTo>
                    <a:pt x="2" y="22"/>
                  </a:lnTo>
                  <a:lnTo>
                    <a:pt x="0" y="21"/>
                  </a:lnTo>
                  <a:lnTo>
                    <a:pt x="2" y="19"/>
                  </a:lnTo>
                  <a:lnTo>
                    <a:pt x="2" y="18"/>
                  </a:lnTo>
                  <a:lnTo>
                    <a:pt x="2" y="17"/>
                  </a:lnTo>
                  <a:lnTo>
                    <a:pt x="0" y="4"/>
                  </a:lnTo>
                  <a:lnTo>
                    <a:pt x="0" y="4"/>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6" name="Freeform 222"/>
            <p:cNvSpPr>
              <a:spLocks/>
            </p:cNvSpPr>
            <p:nvPr/>
          </p:nvSpPr>
          <p:spPr bwMode="auto">
            <a:xfrm>
              <a:off x="4764" y="1589"/>
              <a:ext cx="232" cy="112"/>
            </a:xfrm>
            <a:custGeom>
              <a:avLst/>
              <a:gdLst/>
              <a:ahLst/>
              <a:cxnLst>
                <a:cxn ang="0">
                  <a:pos x="10" y="7"/>
                </a:cxn>
                <a:cxn ang="0">
                  <a:pos x="24" y="3"/>
                </a:cxn>
                <a:cxn ang="0">
                  <a:pos x="25" y="3"/>
                </a:cxn>
                <a:cxn ang="0">
                  <a:pos x="25" y="2"/>
                </a:cxn>
                <a:cxn ang="0">
                  <a:pos x="27" y="0"/>
                </a:cxn>
                <a:cxn ang="0">
                  <a:pos x="29" y="0"/>
                </a:cxn>
                <a:cxn ang="0">
                  <a:pos x="31" y="3"/>
                </a:cxn>
                <a:cxn ang="0">
                  <a:pos x="32" y="5"/>
                </a:cxn>
                <a:cxn ang="0">
                  <a:pos x="30" y="7"/>
                </a:cxn>
                <a:cxn ang="0">
                  <a:pos x="29" y="10"/>
                </a:cxn>
                <a:cxn ang="0">
                  <a:pos x="33" y="10"/>
                </a:cxn>
                <a:cxn ang="0">
                  <a:pos x="36" y="15"/>
                </a:cxn>
                <a:cxn ang="0">
                  <a:pos x="41" y="16"/>
                </a:cxn>
                <a:cxn ang="0">
                  <a:pos x="43" y="14"/>
                </a:cxn>
                <a:cxn ang="0">
                  <a:pos x="42" y="12"/>
                </a:cxn>
                <a:cxn ang="0">
                  <a:pos x="40" y="10"/>
                </a:cxn>
                <a:cxn ang="0">
                  <a:pos x="42" y="11"/>
                </a:cxn>
                <a:cxn ang="0">
                  <a:pos x="45" y="16"/>
                </a:cxn>
                <a:cxn ang="0">
                  <a:pos x="44" y="17"/>
                </a:cxn>
                <a:cxn ang="0">
                  <a:pos x="40" y="19"/>
                </a:cxn>
                <a:cxn ang="0">
                  <a:pos x="37" y="21"/>
                </a:cxn>
                <a:cxn ang="0">
                  <a:pos x="37" y="20"/>
                </a:cxn>
                <a:cxn ang="0">
                  <a:pos x="36" y="18"/>
                </a:cxn>
                <a:cxn ang="0">
                  <a:pos x="34" y="22"/>
                </a:cxn>
                <a:cxn ang="0">
                  <a:pos x="32" y="22"/>
                </a:cxn>
                <a:cxn ang="0">
                  <a:pos x="32" y="21"/>
                </a:cxn>
                <a:cxn ang="0">
                  <a:pos x="30" y="20"/>
                </a:cxn>
                <a:cxn ang="0">
                  <a:pos x="28" y="19"/>
                </a:cxn>
                <a:cxn ang="0">
                  <a:pos x="27" y="17"/>
                </a:cxn>
                <a:cxn ang="0">
                  <a:pos x="21" y="17"/>
                </a:cxn>
                <a:cxn ang="0">
                  <a:pos x="10" y="20"/>
                </a:cxn>
                <a:cxn ang="0">
                  <a:pos x="9" y="19"/>
                </a:cxn>
                <a:cxn ang="0">
                  <a:pos x="0" y="21"/>
                </a:cxn>
                <a:cxn ang="0">
                  <a:pos x="0" y="9"/>
                </a:cxn>
              </a:cxnLst>
              <a:rect l="0" t="0" r="r" b="b"/>
              <a:pathLst>
                <a:path w="45" h="23">
                  <a:moveTo>
                    <a:pt x="0" y="9"/>
                  </a:moveTo>
                  <a:lnTo>
                    <a:pt x="10" y="7"/>
                  </a:lnTo>
                  <a:lnTo>
                    <a:pt x="24" y="4"/>
                  </a:lnTo>
                  <a:lnTo>
                    <a:pt x="24" y="3"/>
                  </a:lnTo>
                  <a:lnTo>
                    <a:pt x="25" y="3"/>
                  </a:lnTo>
                  <a:lnTo>
                    <a:pt x="25" y="3"/>
                  </a:lnTo>
                  <a:lnTo>
                    <a:pt x="25" y="3"/>
                  </a:lnTo>
                  <a:lnTo>
                    <a:pt x="25" y="2"/>
                  </a:lnTo>
                  <a:lnTo>
                    <a:pt x="26" y="2"/>
                  </a:lnTo>
                  <a:lnTo>
                    <a:pt x="27" y="0"/>
                  </a:lnTo>
                  <a:lnTo>
                    <a:pt x="28" y="0"/>
                  </a:lnTo>
                  <a:lnTo>
                    <a:pt x="29" y="0"/>
                  </a:lnTo>
                  <a:lnTo>
                    <a:pt x="30" y="2"/>
                  </a:lnTo>
                  <a:lnTo>
                    <a:pt x="31" y="3"/>
                  </a:lnTo>
                  <a:lnTo>
                    <a:pt x="32" y="4"/>
                  </a:lnTo>
                  <a:lnTo>
                    <a:pt x="32" y="5"/>
                  </a:lnTo>
                  <a:lnTo>
                    <a:pt x="31" y="5"/>
                  </a:lnTo>
                  <a:lnTo>
                    <a:pt x="30" y="7"/>
                  </a:lnTo>
                  <a:lnTo>
                    <a:pt x="29" y="9"/>
                  </a:lnTo>
                  <a:lnTo>
                    <a:pt x="29" y="10"/>
                  </a:lnTo>
                  <a:lnTo>
                    <a:pt x="31" y="9"/>
                  </a:lnTo>
                  <a:lnTo>
                    <a:pt x="33" y="10"/>
                  </a:lnTo>
                  <a:lnTo>
                    <a:pt x="36" y="13"/>
                  </a:lnTo>
                  <a:lnTo>
                    <a:pt x="36" y="15"/>
                  </a:lnTo>
                  <a:lnTo>
                    <a:pt x="38" y="16"/>
                  </a:lnTo>
                  <a:lnTo>
                    <a:pt x="41" y="16"/>
                  </a:lnTo>
                  <a:lnTo>
                    <a:pt x="42" y="16"/>
                  </a:lnTo>
                  <a:lnTo>
                    <a:pt x="43" y="14"/>
                  </a:lnTo>
                  <a:lnTo>
                    <a:pt x="43" y="13"/>
                  </a:lnTo>
                  <a:lnTo>
                    <a:pt x="42" y="12"/>
                  </a:lnTo>
                  <a:lnTo>
                    <a:pt x="40" y="11"/>
                  </a:lnTo>
                  <a:lnTo>
                    <a:pt x="40" y="10"/>
                  </a:lnTo>
                  <a:lnTo>
                    <a:pt x="41" y="11"/>
                  </a:lnTo>
                  <a:lnTo>
                    <a:pt x="42" y="11"/>
                  </a:lnTo>
                  <a:lnTo>
                    <a:pt x="44" y="14"/>
                  </a:lnTo>
                  <a:lnTo>
                    <a:pt x="45" y="16"/>
                  </a:lnTo>
                  <a:lnTo>
                    <a:pt x="45" y="18"/>
                  </a:lnTo>
                  <a:lnTo>
                    <a:pt x="44" y="17"/>
                  </a:lnTo>
                  <a:lnTo>
                    <a:pt x="42" y="18"/>
                  </a:lnTo>
                  <a:lnTo>
                    <a:pt x="40" y="19"/>
                  </a:lnTo>
                  <a:lnTo>
                    <a:pt x="38" y="21"/>
                  </a:lnTo>
                  <a:lnTo>
                    <a:pt x="37" y="21"/>
                  </a:lnTo>
                  <a:lnTo>
                    <a:pt x="37" y="20"/>
                  </a:lnTo>
                  <a:lnTo>
                    <a:pt x="37" y="20"/>
                  </a:lnTo>
                  <a:lnTo>
                    <a:pt x="37" y="18"/>
                  </a:lnTo>
                  <a:lnTo>
                    <a:pt x="36" y="18"/>
                  </a:lnTo>
                  <a:lnTo>
                    <a:pt x="35" y="20"/>
                  </a:lnTo>
                  <a:lnTo>
                    <a:pt x="34" y="22"/>
                  </a:lnTo>
                  <a:lnTo>
                    <a:pt x="33" y="23"/>
                  </a:lnTo>
                  <a:lnTo>
                    <a:pt x="32" y="22"/>
                  </a:lnTo>
                  <a:lnTo>
                    <a:pt x="32" y="21"/>
                  </a:lnTo>
                  <a:lnTo>
                    <a:pt x="32" y="21"/>
                  </a:lnTo>
                  <a:lnTo>
                    <a:pt x="31" y="21"/>
                  </a:lnTo>
                  <a:lnTo>
                    <a:pt x="30" y="20"/>
                  </a:lnTo>
                  <a:lnTo>
                    <a:pt x="30" y="20"/>
                  </a:lnTo>
                  <a:lnTo>
                    <a:pt x="28" y="19"/>
                  </a:lnTo>
                  <a:lnTo>
                    <a:pt x="27" y="17"/>
                  </a:lnTo>
                  <a:lnTo>
                    <a:pt x="27" y="17"/>
                  </a:lnTo>
                  <a:lnTo>
                    <a:pt x="26" y="15"/>
                  </a:lnTo>
                  <a:lnTo>
                    <a:pt x="21" y="17"/>
                  </a:lnTo>
                  <a:lnTo>
                    <a:pt x="10" y="20"/>
                  </a:lnTo>
                  <a:lnTo>
                    <a:pt x="10" y="20"/>
                  </a:lnTo>
                  <a:lnTo>
                    <a:pt x="9" y="20"/>
                  </a:lnTo>
                  <a:lnTo>
                    <a:pt x="9" y="19"/>
                  </a:lnTo>
                  <a:lnTo>
                    <a:pt x="1" y="21"/>
                  </a:lnTo>
                  <a:lnTo>
                    <a:pt x="0" y="21"/>
                  </a:lnTo>
                  <a:lnTo>
                    <a:pt x="0" y="9"/>
                  </a:lnTo>
                  <a:lnTo>
                    <a:pt x="0" y="9"/>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7" name="Freeform 223"/>
            <p:cNvSpPr>
              <a:spLocks/>
            </p:cNvSpPr>
            <p:nvPr/>
          </p:nvSpPr>
          <p:spPr bwMode="auto">
            <a:xfrm>
              <a:off x="4872" y="1662"/>
              <a:ext cx="61" cy="64"/>
            </a:xfrm>
            <a:custGeom>
              <a:avLst/>
              <a:gdLst/>
              <a:ahLst/>
              <a:cxnLst>
                <a:cxn ang="0">
                  <a:pos x="0" y="2"/>
                </a:cxn>
                <a:cxn ang="0">
                  <a:pos x="3" y="11"/>
                </a:cxn>
                <a:cxn ang="0">
                  <a:pos x="3" y="12"/>
                </a:cxn>
                <a:cxn ang="0">
                  <a:pos x="2" y="12"/>
                </a:cxn>
                <a:cxn ang="0">
                  <a:pos x="3" y="13"/>
                </a:cxn>
                <a:cxn ang="0">
                  <a:pos x="3" y="13"/>
                </a:cxn>
                <a:cxn ang="0">
                  <a:pos x="3" y="13"/>
                </a:cxn>
                <a:cxn ang="0">
                  <a:pos x="6" y="12"/>
                </a:cxn>
                <a:cxn ang="0">
                  <a:pos x="7" y="11"/>
                </a:cxn>
                <a:cxn ang="0">
                  <a:pos x="7" y="10"/>
                </a:cxn>
                <a:cxn ang="0">
                  <a:pos x="7" y="9"/>
                </a:cxn>
                <a:cxn ang="0">
                  <a:pos x="7" y="7"/>
                </a:cxn>
                <a:cxn ang="0">
                  <a:pos x="8" y="6"/>
                </a:cxn>
                <a:cxn ang="0">
                  <a:pos x="8" y="7"/>
                </a:cxn>
                <a:cxn ang="0">
                  <a:pos x="8" y="8"/>
                </a:cxn>
                <a:cxn ang="0">
                  <a:pos x="8" y="10"/>
                </a:cxn>
                <a:cxn ang="0">
                  <a:pos x="9" y="10"/>
                </a:cxn>
                <a:cxn ang="0">
                  <a:pos x="9" y="10"/>
                </a:cxn>
                <a:cxn ang="0">
                  <a:pos x="9" y="9"/>
                </a:cxn>
                <a:cxn ang="0">
                  <a:pos x="10" y="9"/>
                </a:cxn>
                <a:cxn ang="0">
                  <a:pos x="11" y="8"/>
                </a:cxn>
                <a:cxn ang="0">
                  <a:pos x="12" y="8"/>
                </a:cxn>
                <a:cxn ang="0">
                  <a:pos x="12" y="8"/>
                </a:cxn>
                <a:cxn ang="0">
                  <a:pos x="11" y="7"/>
                </a:cxn>
                <a:cxn ang="0">
                  <a:pos x="11" y="6"/>
                </a:cxn>
                <a:cxn ang="0">
                  <a:pos x="11" y="6"/>
                </a:cxn>
                <a:cxn ang="0">
                  <a:pos x="10" y="6"/>
                </a:cxn>
                <a:cxn ang="0">
                  <a:pos x="9" y="5"/>
                </a:cxn>
                <a:cxn ang="0">
                  <a:pos x="9" y="5"/>
                </a:cxn>
                <a:cxn ang="0">
                  <a:pos x="7" y="4"/>
                </a:cxn>
                <a:cxn ang="0">
                  <a:pos x="6" y="2"/>
                </a:cxn>
                <a:cxn ang="0">
                  <a:pos x="6" y="2"/>
                </a:cxn>
                <a:cxn ang="0">
                  <a:pos x="5" y="0"/>
                </a:cxn>
                <a:cxn ang="0">
                  <a:pos x="0" y="2"/>
                </a:cxn>
                <a:cxn ang="0">
                  <a:pos x="0" y="2"/>
                </a:cxn>
              </a:cxnLst>
              <a:rect l="0" t="0" r="r" b="b"/>
              <a:pathLst>
                <a:path w="12" h="13">
                  <a:moveTo>
                    <a:pt x="0" y="2"/>
                  </a:moveTo>
                  <a:lnTo>
                    <a:pt x="3" y="11"/>
                  </a:lnTo>
                  <a:lnTo>
                    <a:pt x="3" y="12"/>
                  </a:lnTo>
                  <a:lnTo>
                    <a:pt x="2" y="12"/>
                  </a:lnTo>
                  <a:lnTo>
                    <a:pt x="3" y="13"/>
                  </a:lnTo>
                  <a:lnTo>
                    <a:pt x="3" y="13"/>
                  </a:lnTo>
                  <a:lnTo>
                    <a:pt x="3" y="13"/>
                  </a:lnTo>
                  <a:lnTo>
                    <a:pt x="6" y="12"/>
                  </a:lnTo>
                  <a:lnTo>
                    <a:pt x="7" y="11"/>
                  </a:lnTo>
                  <a:lnTo>
                    <a:pt x="7" y="10"/>
                  </a:lnTo>
                  <a:lnTo>
                    <a:pt x="7" y="9"/>
                  </a:lnTo>
                  <a:lnTo>
                    <a:pt x="7" y="7"/>
                  </a:lnTo>
                  <a:lnTo>
                    <a:pt x="8" y="6"/>
                  </a:lnTo>
                  <a:lnTo>
                    <a:pt x="8" y="7"/>
                  </a:lnTo>
                  <a:lnTo>
                    <a:pt x="8" y="8"/>
                  </a:lnTo>
                  <a:lnTo>
                    <a:pt x="8" y="10"/>
                  </a:lnTo>
                  <a:lnTo>
                    <a:pt x="9" y="10"/>
                  </a:lnTo>
                  <a:lnTo>
                    <a:pt x="9" y="10"/>
                  </a:lnTo>
                  <a:lnTo>
                    <a:pt x="9" y="9"/>
                  </a:lnTo>
                  <a:lnTo>
                    <a:pt x="10" y="9"/>
                  </a:lnTo>
                  <a:lnTo>
                    <a:pt x="11" y="8"/>
                  </a:lnTo>
                  <a:lnTo>
                    <a:pt x="12" y="8"/>
                  </a:lnTo>
                  <a:lnTo>
                    <a:pt x="12" y="8"/>
                  </a:lnTo>
                  <a:lnTo>
                    <a:pt x="11" y="7"/>
                  </a:lnTo>
                  <a:lnTo>
                    <a:pt x="11" y="6"/>
                  </a:lnTo>
                  <a:lnTo>
                    <a:pt x="11" y="6"/>
                  </a:lnTo>
                  <a:lnTo>
                    <a:pt x="10" y="6"/>
                  </a:lnTo>
                  <a:lnTo>
                    <a:pt x="9" y="5"/>
                  </a:lnTo>
                  <a:lnTo>
                    <a:pt x="9" y="5"/>
                  </a:lnTo>
                  <a:lnTo>
                    <a:pt x="7" y="4"/>
                  </a:lnTo>
                  <a:lnTo>
                    <a:pt x="6" y="2"/>
                  </a:lnTo>
                  <a:lnTo>
                    <a:pt x="6" y="2"/>
                  </a:lnTo>
                  <a:lnTo>
                    <a:pt x="5" y="0"/>
                  </a:lnTo>
                  <a:lnTo>
                    <a:pt x="0" y="2"/>
                  </a:lnTo>
                  <a:lnTo>
                    <a:pt x="0" y="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8" name="Freeform 224"/>
            <p:cNvSpPr>
              <a:spLocks/>
            </p:cNvSpPr>
            <p:nvPr/>
          </p:nvSpPr>
          <p:spPr bwMode="auto">
            <a:xfrm>
              <a:off x="4805" y="1394"/>
              <a:ext cx="108" cy="229"/>
            </a:xfrm>
            <a:custGeom>
              <a:avLst/>
              <a:gdLst/>
              <a:ahLst/>
              <a:cxnLst>
                <a:cxn ang="0">
                  <a:pos x="21" y="40"/>
                </a:cxn>
                <a:cxn ang="0">
                  <a:pos x="20" y="40"/>
                </a:cxn>
                <a:cxn ang="0">
                  <a:pos x="19" y="40"/>
                </a:cxn>
                <a:cxn ang="0">
                  <a:pos x="18" y="42"/>
                </a:cxn>
                <a:cxn ang="0">
                  <a:pos x="17" y="42"/>
                </a:cxn>
                <a:cxn ang="0">
                  <a:pos x="17" y="43"/>
                </a:cxn>
                <a:cxn ang="0">
                  <a:pos x="17" y="43"/>
                </a:cxn>
                <a:cxn ang="0">
                  <a:pos x="17" y="43"/>
                </a:cxn>
                <a:cxn ang="0">
                  <a:pos x="16" y="43"/>
                </a:cxn>
                <a:cxn ang="0">
                  <a:pos x="16" y="44"/>
                </a:cxn>
                <a:cxn ang="0">
                  <a:pos x="2" y="47"/>
                </a:cxn>
                <a:cxn ang="0">
                  <a:pos x="1" y="46"/>
                </a:cxn>
                <a:cxn ang="0">
                  <a:pos x="0" y="45"/>
                </a:cxn>
                <a:cxn ang="0">
                  <a:pos x="0" y="44"/>
                </a:cxn>
                <a:cxn ang="0">
                  <a:pos x="1" y="43"/>
                </a:cxn>
                <a:cxn ang="0">
                  <a:pos x="0" y="41"/>
                </a:cxn>
                <a:cxn ang="0">
                  <a:pos x="0" y="34"/>
                </a:cxn>
                <a:cxn ang="0">
                  <a:pos x="0" y="32"/>
                </a:cxn>
                <a:cxn ang="0">
                  <a:pos x="1" y="28"/>
                </a:cxn>
                <a:cxn ang="0">
                  <a:pos x="1" y="26"/>
                </a:cxn>
                <a:cxn ang="0">
                  <a:pos x="1" y="24"/>
                </a:cxn>
                <a:cxn ang="0">
                  <a:pos x="1" y="22"/>
                </a:cxn>
                <a:cxn ang="0">
                  <a:pos x="1" y="21"/>
                </a:cxn>
                <a:cxn ang="0">
                  <a:pos x="1" y="20"/>
                </a:cxn>
                <a:cxn ang="0">
                  <a:pos x="4" y="18"/>
                </a:cxn>
                <a:cxn ang="0">
                  <a:pos x="5" y="14"/>
                </a:cxn>
                <a:cxn ang="0">
                  <a:pos x="4" y="12"/>
                </a:cxn>
                <a:cxn ang="0">
                  <a:pos x="4" y="10"/>
                </a:cxn>
                <a:cxn ang="0">
                  <a:pos x="4" y="10"/>
                </a:cxn>
                <a:cxn ang="0">
                  <a:pos x="4" y="9"/>
                </a:cxn>
                <a:cxn ang="0">
                  <a:pos x="3" y="7"/>
                </a:cxn>
                <a:cxn ang="0">
                  <a:pos x="4" y="4"/>
                </a:cxn>
                <a:cxn ang="0">
                  <a:pos x="3" y="3"/>
                </a:cxn>
                <a:cxn ang="0">
                  <a:pos x="3" y="2"/>
                </a:cxn>
                <a:cxn ang="0">
                  <a:pos x="4" y="2"/>
                </a:cxn>
                <a:cxn ang="0">
                  <a:pos x="5" y="1"/>
                </a:cxn>
                <a:cxn ang="0">
                  <a:pos x="6" y="1"/>
                </a:cxn>
                <a:cxn ang="0">
                  <a:pos x="6" y="1"/>
                </a:cxn>
                <a:cxn ang="0">
                  <a:pos x="7" y="0"/>
                </a:cxn>
                <a:cxn ang="0">
                  <a:pos x="17" y="29"/>
                </a:cxn>
                <a:cxn ang="0">
                  <a:pos x="17" y="30"/>
                </a:cxn>
                <a:cxn ang="0">
                  <a:pos x="17" y="31"/>
                </a:cxn>
                <a:cxn ang="0">
                  <a:pos x="17" y="31"/>
                </a:cxn>
                <a:cxn ang="0">
                  <a:pos x="19" y="33"/>
                </a:cxn>
                <a:cxn ang="0">
                  <a:pos x="20" y="33"/>
                </a:cxn>
                <a:cxn ang="0">
                  <a:pos x="20" y="34"/>
                </a:cxn>
                <a:cxn ang="0">
                  <a:pos x="20" y="35"/>
                </a:cxn>
                <a:cxn ang="0">
                  <a:pos x="21" y="37"/>
                </a:cxn>
                <a:cxn ang="0">
                  <a:pos x="21" y="38"/>
                </a:cxn>
                <a:cxn ang="0">
                  <a:pos x="21" y="39"/>
                </a:cxn>
                <a:cxn ang="0">
                  <a:pos x="21" y="40"/>
                </a:cxn>
                <a:cxn ang="0">
                  <a:pos x="21" y="40"/>
                </a:cxn>
              </a:cxnLst>
              <a:rect l="0" t="0" r="r" b="b"/>
              <a:pathLst>
                <a:path w="21" h="47">
                  <a:moveTo>
                    <a:pt x="21" y="40"/>
                  </a:moveTo>
                  <a:lnTo>
                    <a:pt x="20" y="40"/>
                  </a:lnTo>
                  <a:lnTo>
                    <a:pt x="19" y="40"/>
                  </a:lnTo>
                  <a:lnTo>
                    <a:pt x="18" y="42"/>
                  </a:lnTo>
                  <a:lnTo>
                    <a:pt x="17" y="42"/>
                  </a:lnTo>
                  <a:lnTo>
                    <a:pt x="17" y="43"/>
                  </a:lnTo>
                  <a:lnTo>
                    <a:pt x="17" y="43"/>
                  </a:lnTo>
                  <a:lnTo>
                    <a:pt x="17" y="43"/>
                  </a:lnTo>
                  <a:lnTo>
                    <a:pt x="16" y="43"/>
                  </a:lnTo>
                  <a:lnTo>
                    <a:pt x="16" y="44"/>
                  </a:lnTo>
                  <a:lnTo>
                    <a:pt x="2" y="47"/>
                  </a:lnTo>
                  <a:lnTo>
                    <a:pt x="1" y="46"/>
                  </a:lnTo>
                  <a:lnTo>
                    <a:pt x="0" y="45"/>
                  </a:lnTo>
                  <a:lnTo>
                    <a:pt x="0" y="44"/>
                  </a:lnTo>
                  <a:lnTo>
                    <a:pt x="1" y="43"/>
                  </a:lnTo>
                  <a:lnTo>
                    <a:pt x="0" y="41"/>
                  </a:lnTo>
                  <a:lnTo>
                    <a:pt x="0" y="34"/>
                  </a:lnTo>
                  <a:lnTo>
                    <a:pt x="0" y="32"/>
                  </a:lnTo>
                  <a:lnTo>
                    <a:pt x="1" y="28"/>
                  </a:lnTo>
                  <a:lnTo>
                    <a:pt x="1" y="26"/>
                  </a:lnTo>
                  <a:lnTo>
                    <a:pt x="1" y="24"/>
                  </a:lnTo>
                  <a:lnTo>
                    <a:pt x="1" y="22"/>
                  </a:lnTo>
                  <a:lnTo>
                    <a:pt x="1" y="21"/>
                  </a:lnTo>
                  <a:lnTo>
                    <a:pt x="1" y="20"/>
                  </a:lnTo>
                  <a:lnTo>
                    <a:pt x="4" y="18"/>
                  </a:lnTo>
                  <a:lnTo>
                    <a:pt x="5" y="14"/>
                  </a:lnTo>
                  <a:lnTo>
                    <a:pt x="4" y="12"/>
                  </a:lnTo>
                  <a:lnTo>
                    <a:pt x="4" y="10"/>
                  </a:lnTo>
                  <a:lnTo>
                    <a:pt x="4" y="10"/>
                  </a:lnTo>
                  <a:lnTo>
                    <a:pt x="4" y="9"/>
                  </a:lnTo>
                  <a:lnTo>
                    <a:pt x="3" y="7"/>
                  </a:lnTo>
                  <a:lnTo>
                    <a:pt x="4" y="4"/>
                  </a:lnTo>
                  <a:lnTo>
                    <a:pt x="3" y="3"/>
                  </a:lnTo>
                  <a:lnTo>
                    <a:pt x="3" y="2"/>
                  </a:lnTo>
                  <a:lnTo>
                    <a:pt x="4" y="2"/>
                  </a:lnTo>
                  <a:lnTo>
                    <a:pt x="5" y="1"/>
                  </a:lnTo>
                  <a:lnTo>
                    <a:pt x="6" y="1"/>
                  </a:lnTo>
                  <a:lnTo>
                    <a:pt x="6" y="1"/>
                  </a:lnTo>
                  <a:lnTo>
                    <a:pt x="7" y="0"/>
                  </a:lnTo>
                  <a:lnTo>
                    <a:pt x="17" y="29"/>
                  </a:lnTo>
                  <a:lnTo>
                    <a:pt x="17" y="30"/>
                  </a:lnTo>
                  <a:lnTo>
                    <a:pt x="17" y="31"/>
                  </a:lnTo>
                  <a:lnTo>
                    <a:pt x="17" y="31"/>
                  </a:lnTo>
                  <a:lnTo>
                    <a:pt x="19" y="33"/>
                  </a:lnTo>
                  <a:lnTo>
                    <a:pt x="20" y="33"/>
                  </a:lnTo>
                  <a:lnTo>
                    <a:pt x="20" y="34"/>
                  </a:lnTo>
                  <a:lnTo>
                    <a:pt x="20" y="35"/>
                  </a:lnTo>
                  <a:lnTo>
                    <a:pt x="21" y="37"/>
                  </a:lnTo>
                  <a:lnTo>
                    <a:pt x="21" y="38"/>
                  </a:lnTo>
                  <a:lnTo>
                    <a:pt x="21" y="39"/>
                  </a:lnTo>
                  <a:lnTo>
                    <a:pt x="21" y="40"/>
                  </a:lnTo>
                  <a:lnTo>
                    <a:pt x="21" y="4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69" name="Freeform 225"/>
            <p:cNvSpPr>
              <a:spLocks/>
            </p:cNvSpPr>
            <p:nvPr/>
          </p:nvSpPr>
          <p:spPr bwMode="auto">
            <a:xfrm>
              <a:off x="4841" y="1189"/>
              <a:ext cx="251" cy="385"/>
            </a:xfrm>
            <a:custGeom>
              <a:avLst/>
              <a:gdLst/>
              <a:ahLst/>
              <a:cxnLst>
                <a:cxn ang="0">
                  <a:pos x="10" y="71"/>
                </a:cxn>
                <a:cxn ang="0">
                  <a:pos x="10" y="73"/>
                </a:cxn>
                <a:cxn ang="0">
                  <a:pos x="12" y="75"/>
                </a:cxn>
                <a:cxn ang="0">
                  <a:pos x="13" y="76"/>
                </a:cxn>
                <a:cxn ang="0">
                  <a:pos x="14" y="79"/>
                </a:cxn>
                <a:cxn ang="0">
                  <a:pos x="15" y="77"/>
                </a:cxn>
                <a:cxn ang="0">
                  <a:pos x="16" y="73"/>
                </a:cxn>
                <a:cxn ang="0">
                  <a:pos x="18" y="68"/>
                </a:cxn>
                <a:cxn ang="0">
                  <a:pos x="18" y="67"/>
                </a:cxn>
                <a:cxn ang="0">
                  <a:pos x="20" y="63"/>
                </a:cxn>
                <a:cxn ang="0">
                  <a:pos x="21" y="64"/>
                </a:cxn>
                <a:cxn ang="0">
                  <a:pos x="22" y="64"/>
                </a:cxn>
                <a:cxn ang="0">
                  <a:pos x="22" y="62"/>
                </a:cxn>
                <a:cxn ang="0">
                  <a:pos x="26" y="61"/>
                </a:cxn>
                <a:cxn ang="0">
                  <a:pos x="26" y="59"/>
                </a:cxn>
                <a:cxn ang="0">
                  <a:pos x="28" y="58"/>
                </a:cxn>
                <a:cxn ang="0">
                  <a:pos x="29" y="56"/>
                </a:cxn>
                <a:cxn ang="0">
                  <a:pos x="31" y="52"/>
                </a:cxn>
                <a:cxn ang="0">
                  <a:pos x="31" y="51"/>
                </a:cxn>
                <a:cxn ang="0">
                  <a:pos x="34" y="51"/>
                </a:cxn>
                <a:cxn ang="0">
                  <a:pos x="35" y="49"/>
                </a:cxn>
                <a:cxn ang="0">
                  <a:pos x="37" y="47"/>
                </a:cxn>
                <a:cxn ang="0">
                  <a:pos x="40" y="48"/>
                </a:cxn>
                <a:cxn ang="0">
                  <a:pos x="43" y="44"/>
                </a:cxn>
                <a:cxn ang="0">
                  <a:pos x="46" y="41"/>
                </a:cxn>
                <a:cxn ang="0">
                  <a:pos x="48" y="40"/>
                </a:cxn>
                <a:cxn ang="0">
                  <a:pos x="49" y="38"/>
                </a:cxn>
                <a:cxn ang="0">
                  <a:pos x="48" y="37"/>
                </a:cxn>
                <a:cxn ang="0">
                  <a:pos x="47" y="36"/>
                </a:cxn>
                <a:cxn ang="0">
                  <a:pos x="48" y="35"/>
                </a:cxn>
                <a:cxn ang="0">
                  <a:pos x="47" y="32"/>
                </a:cxn>
                <a:cxn ang="0">
                  <a:pos x="45" y="31"/>
                </a:cxn>
                <a:cxn ang="0">
                  <a:pos x="43" y="32"/>
                </a:cxn>
                <a:cxn ang="0">
                  <a:pos x="41" y="28"/>
                </a:cxn>
                <a:cxn ang="0">
                  <a:pos x="41" y="26"/>
                </a:cxn>
                <a:cxn ang="0">
                  <a:pos x="40" y="26"/>
                </a:cxn>
                <a:cxn ang="0">
                  <a:pos x="38" y="26"/>
                </a:cxn>
                <a:cxn ang="0">
                  <a:pos x="36" y="25"/>
                </a:cxn>
                <a:cxn ang="0">
                  <a:pos x="35" y="22"/>
                </a:cxn>
                <a:cxn ang="0">
                  <a:pos x="24" y="0"/>
                </a:cxn>
                <a:cxn ang="0">
                  <a:pos x="22" y="0"/>
                </a:cxn>
                <a:cxn ang="0">
                  <a:pos x="21" y="2"/>
                </a:cxn>
                <a:cxn ang="0">
                  <a:pos x="18" y="2"/>
                </a:cxn>
                <a:cxn ang="0">
                  <a:pos x="15" y="5"/>
                </a:cxn>
                <a:cxn ang="0">
                  <a:pos x="14" y="2"/>
                </a:cxn>
                <a:cxn ang="0">
                  <a:pos x="13" y="1"/>
                </a:cxn>
                <a:cxn ang="0">
                  <a:pos x="6" y="16"/>
                </a:cxn>
                <a:cxn ang="0">
                  <a:pos x="7" y="19"/>
                </a:cxn>
                <a:cxn ang="0">
                  <a:pos x="7" y="22"/>
                </a:cxn>
                <a:cxn ang="0">
                  <a:pos x="5" y="24"/>
                </a:cxn>
                <a:cxn ang="0">
                  <a:pos x="6" y="32"/>
                </a:cxn>
                <a:cxn ang="0">
                  <a:pos x="4" y="36"/>
                </a:cxn>
                <a:cxn ang="0">
                  <a:pos x="4" y="39"/>
                </a:cxn>
                <a:cxn ang="0">
                  <a:pos x="3" y="40"/>
                </a:cxn>
                <a:cxn ang="0">
                  <a:pos x="3" y="42"/>
                </a:cxn>
                <a:cxn ang="0">
                  <a:pos x="1" y="41"/>
                </a:cxn>
                <a:cxn ang="0">
                  <a:pos x="0" y="42"/>
                </a:cxn>
              </a:cxnLst>
              <a:rect l="0" t="0" r="r" b="b"/>
              <a:pathLst>
                <a:path w="49" h="79">
                  <a:moveTo>
                    <a:pt x="0" y="42"/>
                  </a:moveTo>
                  <a:lnTo>
                    <a:pt x="10" y="71"/>
                  </a:lnTo>
                  <a:lnTo>
                    <a:pt x="10" y="72"/>
                  </a:lnTo>
                  <a:lnTo>
                    <a:pt x="10" y="73"/>
                  </a:lnTo>
                  <a:lnTo>
                    <a:pt x="10" y="73"/>
                  </a:lnTo>
                  <a:lnTo>
                    <a:pt x="12" y="75"/>
                  </a:lnTo>
                  <a:lnTo>
                    <a:pt x="13" y="75"/>
                  </a:lnTo>
                  <a:lnTo>
                    <a:pt x="13" y="76"/>
                  </a:lnTo>
                  <a:lnTo>
                    <a:pt x="13" y="77"/>
                  </a:lnTo>
                  <a:lnTo>
                    <a:pt x="14" y="79"/>
                  </a:lnTo>
                  <a:lnTo>
                    <a:pt x="15" y="79"/>
                  </a:lnTo>
                  <a:lnTo>
                    <a:pt x="15" y="77"/>
                  </a:lnTo>
                  <a:lnTo>
                    <a:pt x="15" y="75"/>
                  </a:lnTo>
                  <a:lnTo>
                    <a:pt x="16" y="73"/>
                  </a:lnTo>
                  <a:lnTo>
                    <a:pt x="17" y="70"/>
                  </a:lnTo>
                  <a:lnTo>
                    <a:pt x="18" y="68"/>
                  </a:lnTo>
                  <a:lnTo>
                    <a:pt x="18" y="68"/>
                  </a:lnTo>
                  <a:lnTo>
                    <a:pt x="18" y="67"/>
                  </a:lnTo>
                  <a:lnTo>
                    <a:pt x="17" y="65"/>
                  </a:lnTo>
                  <a:lnTo>
                    <a:pt x="20" y="63"/>
                  </a:lnTo>
                  <a:lnTo>
                    <a:pt x="21" y="63"/>
                  </a:lnTo>
                  <a:lnTo>
                    <a:pt x="21" y="64"/>
                  </a:lnTo>
                  <a:lnTo>
                    <a:pt x="22" y="65"/>
                  </a:lnTo>
                  <a:lnTo>
                    <a:pt x="22" y="64"/>
                  </a:lnTo>
                  <a:lnTo>
                    <a:pt x="22" y="63"/>
                  </a:lnTo>
                  <a:lnTo>
                    <a:pt x="22" y="62"/>
                  </a:lnTo>
                  <a:lnTo>
                    <a:pt x="25" y="62"/>
                  </a:lnTo>
                  <a:lnTo>
                    <a:pt x="26" y="61"/>
                  </a:lnTo>
                  <a:lnTo>
                    <a:pt x="26" y="60"/>
                  </a:lnTo>
                  <a:lnTo>
                    <a:pt x="26" y="59"/>
                  </a:lnTo>
                  <a:lnTo>
                    <a:pt x="27" y="59"/>
                  </a:lnTo>
                  <a:lnTo>
                    <a:pt x="28" y="58"/>
                  </a:lnTo>
                  <a:lnTo>
                    <a:pt x="29" y="58"/>
                  </a:lnTo>
                  <a:lnTo>
                    <a:pt x="29" y="56"/>
                  </a:lnTo>
                  <a:lnTo>
                    <a:pt x="29" y="54"/>
                  </a:lnTo>
                  <a:lnTo>
                    <a:pt x="31" y="52"/>
                  </a:lnTo>
                  <a:lnTo>
                    <a:pt x="31" y="51"/>
                  </a:lnTo>
                  <a:lnTo>
                    <a:pt x="31" y="51"/>
                  </a:lnTo>
                  <a:lnTo>
                    <a:pt x="33" y="52"/>
                  </a:lnTo>
                  <a:lnTo>
                    <a:pt x="34" y="51"/>
                  </a:lnTo>
                  <a:lnTo>
                    <a:pt x="34" y="50"/>
                  </a:lnTo>
                  <a:lnTo>
                    <a:pt x="35" y="49"/>
                  </a:lnTo>
                  <a:lnTo>
                    <a:pt x="36" y="49"/>
                  </a:lnTo>
                  <a:lnTo>
                    <a:pt x="37" y="47"/>
                  </a:lnTo>
                  <a:lnTo>
                    <a:pt x="39" y="47"/>
                  </a:lnTo>
                  <a:lnTo>
                    <a:pt x="40" y="48"/>
                  </a:lnTo>
                  <a:lnTo>
                    <a:pt x="42" y="45"/>
                  </a:lnTo>
                  <a:lnTo>
                    <a:pt x="43" y="44"/>
                  </a:lnTo>
                  <a:lnTo>
                    <a:pt x="46" y="42"/>
                  </a:lnTo>
                  <a:lnTo>
                    <a:pt x="46" y="41"/>
                  </a:lnTo>
                  <a:lnTo>
                    <a:pt x="47" y="40"/>
                  </a:lnTo>
                  <a:lnTo>
                    <a:pt x="48" y="40"/>
                  </a:lnTo>
                  <a:lnTo>
                    <a:pt x="49" y="40"/>
                  </a:lnTo>
                  <a:lnTo>
                    <a:pt x="49" y="38"/>
                  </a:lnTo>
                  <a:lnTo>
                    <a:pt x="49" y="37"/>
                  </a:lnTo>
                  <a:lnTo>
                    <a:pt x="48" y="37"/>
                  </a:lnTo>
                  <a:lnTo>
                    <a:pt x="48" y="37"/>
                  </a:lnTo>
                  <a:lnTo>
                    <a:pt x="47" y="36"/>
                  </a:lnTo>
                  <a:lnTo>
                    <a:pt x="48" y="35"/>
                  </a:lnTo>
                  <a:lnTo>
                    <a:pt x="48" y="35"/>
                  </a:lnTo>
                  <a:lnTo>
                    <a:pt x="48" y="34"/>
                  </a:lnTo>
                  <a:lnTo>
                    <a:pt x="47" y="32"/>
                  </a:lnTo>
                  <a:lnTo>
                    <a:pt x="46" y="31"/>
                  </a:lnTo>
                  <a:lnTo>
                    <a:pt x="45" y="31"/>
                  </a:lnTo>
                  <a:lnTo>
                    <a:pt x="45" y="32"/>
                  </a:lnTo>
                  <a:lnTo>
                    <a:pt x="43" y="32"/>
                  </a:lnTo>
                  <a:lnTo>
                    <a:pt x="42" y="32"/>
                  </a:lnTo>
                  <a:lnTo>
                    <a:pt x="41" y="28"/>
                  </a:lnTo>
                  <a:lnTo>
                    <a:pt x="42" y="27"/>
                  </a:lnTo>
                  <a:lnTo>
                    <a:pt x="41" y="26"/>
                  </a:lnTo>
                  <a:lnTo>
                    <a:pt x="41" y="26"/>
                  </a:lnTo>
                  <a:lnTo>
                    <a:pt x="40" y="26"/>
                  </a:lnTo>
                  <a:lnTo>
                    <a:pt x="40" y="26"/>
                  </a:lnTo>
                  <a:lnTo>
                    <a:pt x="38" y="26"/>
                  </a:lnTo>
                  <a:lnTo>
                    <a:pt x="37" y="26"/>
                  </a:lnTo>
                  <a:lnTo>
                    <a:pt x="36" y="25"/>
                  </a:lnTo>
                  <a:lnTo>
                    <a:pt x="36" y="23"/>
                  </a:lnTo>
                  <a:lnTo>
                    <a:pt x="35" y="22"/>
                  </a:lnTo>
                  <a:lnTo>
                    <a:pt x="29" y="3"/>
                  </a:lnTo>
                  <a:lnTo>
                    <a:pt x="24" y="0"/>
                  </a:lnTo>
                  <a:lnTo>
                    <a:pt x="23" y="0"/>
                  </a:lnTo>
                  <a:lnTo>
                    <a:pt x="22" y="0"/>
                  </a:lnTo>
                  <a:lnTo>
                    <a:pt x="21" y="1"/>
                  </a:lnTo>
                  <a:lnTo>
                    <a:pt x="21" y="2"/>
                  </a:lnTo>
                  <a:lnTo>
                    <a:pt x="20" y="2"/>
                  </a:lnTo>
                  <a:lnTo>
                    <a:pt x="18" y="2"/>
                  </a:lnTo>
                  <a:lnTo>
                    <a:pt x="16" y="5"/>
                  </a:lnTo>
                  <a:lnTo>
                    <a:pt x="15" y="5"/>
                  </a:lnTo>
                  <a:lnTo>
                    <a:pt x="14" y="4"/>
                  </a:lnTo>
                  <a:lnTo>
                    <a:pt x="14" y="2"/>
                  </a:lnTo>
                  <a:lnTo>
                    <a:pt x="14" y="1"/>
                  </a:lnTo>
                  <a:lnTo>
                    <a:pt x="13" y="1"/>
                  </a:lnTo>
                  <a:lnTo>
                    <a:pt x="11" y="2"/>
                  </a:lnTo>
                  <a:lnTo>
                    <a:pt x="6" y="16"/>
                  </a:lnTo>
                  <a:lnTo>
                    <a:pt x="6" y="19"/>
                  </a:lnTo>
                  <a:lnTo>
                    <a:pt x="7" y="19"/>
                  </a:lnTo>
                  <a:lnTo>
                    <a:pt x="7" y="21"/>
                  </a:lnTo>
                  <a:lnTo>
                    <a:pt x="7" y="22"/>
                  </a:lnTo>
                  <a:lnTo>
                    <a:pt x="6" y="23"/>
                  </a:lnTo>
                  <a:lnTo>
                    <a:pt x="5" y="24"/>
                  </a:lnTo>
                  <a:lnTo>
                    <a:pt x="7" y="30"/>
                  </a:lnTo>
                  <a:lnTo>
                    <a:pt x="6" y="32"/>
                  </a:lnTo>
                  <a:lnTo>
                    <a:pt x="6" y="33"/>
                  </a:lnTo>
                  <a:lnTo>
                    <a:pt x="4" y="36"/>
                  </a:lnTo>
                  <a:lnTo>
                    <a:pt x="4" y="37"/>
                  </a:lnTo>
                  <a:lnTo>
                    <a:pt x="4" y="39"/>
                  </a:lnTo>
                  <a:lnTo>
                    <a:pt x="4" y="40"/>
                  </a:lnTo>
                  <a:lnTo>
                    <a:pt x="3" y="40"/>
                  </a:lnTo>
                  <a:lnTo>
                    <a:pt x="3" y="41"/>
                  </a:lnTo>
                  <a:lnTo>
                    <a:pt x="3" y="42"/>
                  </a:lnTo>
                  <a:lnTo>
                    <a:pt x="2" y="42"/>
                  </a:lnTo>
                  <a:lnTo>
                    <a:pt x="1" y="41"/>
                  </a:lnTo>
                  <a:lnTo>
                    <a:pt x="0" y="42"/>
                  </a:lnTo>
                  <a:lnTo>
                    <a:pt x="0" y="42"/>
                  </a:lnTo>
                  <a:close/>
                </a:path>
              </a:pathLst>
            </a:custGeom>
            <a:solidFill>
              <a:srgbClr val="FFC66D"/>
            </a:solidFill>
            <a:ln w="12700" cmpd="sng">
              <a:solidFill>
                <a:schemeClr val="tx1"/>
              </a:solidFill>
              <a:prstDash val="solid"/>
              <a:round/>
              <a:headEnd/>
              <a:tailEnd/>
            </a:ln>
          </p:spPr>
          <p:txBody>
            <a:bodyPr/>
            <a:lstStyle/>
            <a:p>
              <a:endParaRPr lang="ar-SA"/>
            </a:p>
          </p:txBody>
        </p:sp>
        <p:grpSp>
          <p:nvGrpSpPr>
            <p:cNvPr id="14" name="Group 226"/>
            <p:cNvGrpSpPr>
              <a:grpSpLocks/>
            </p:cNvGrpSpPr>
            <p:nvPr/>
          </p:nvGrpSpPr>
          <p:grpSpPr bwMode="auto">
            <a:xfrm>
              <a:off x="1982" y="2891"/>
              <a:ext cx="658" cy="400"/>
              <a:chOff x="1991" y="3321"/>
              <a:chExt cx="361" cy="231"/>
            </a:xfrm>
          </p:grpSpPr>
          <p:sp>
            <p:nvSpPr>
              <p:cNvPr id="364771" name="Freeform 227"/>
              <p:cNvSpPr>
                <a:spLocks/>
              </p:cNvSpPr>
              <p:nvPr/>
            </p:nvSpPr>
            <p:spPr bwMode="auto">
              <a:xfrm>
                <a:off x="2274" y="3459"/>
                <a:ext cx="78" cy="93"/>
              </a:xfrm>
              <a:custGeom>
                <a:avLst/>
                <a:gdLst/>
                <a:ahLst/>
                <a:cxnLst>
                  <a:cxn ang="0">
                    <a:pos x="0" y="7"/>
                  </a:cxn>
                  <a:cxn ang="0">
                    <a:pos x="1" y="13"/>
                  </a:cxn>
                  <a:cxn ang="0">
                    <a:pos x="1" y="16"/>
                  </a:cxn>
                  <a:cxn ang="0">
                    <a:pos x="6" y="19"/>
                  </a:cxn>
                  <a:cxn ang="0">
                    <a:pos x="8" y="16"/>
                  </a:cxn>
                  <a:cxn ang="0">
                    <a:pos x="16" y="11"/>
                  </a:cxn>
                  <a:cxn ang="0">
                    <a:pos x="13" y="5"/>
                  </a:cxn>
                  <a:cxn ang="0">
                    <a:pos x="3" y="0"/>
                  </a:cxn>
                  <a:cxn ang="0">
                    <a:pos x="3" y="5"/>
                  </a:cxn>
                  <a:cxn ang="0">
                    <a:pos x="0" y="7"/>
                  </a:cxn>
                  <a:cxn ang="0">
                    <a:pos x="0" y="7"/>
                  </a:cxn>
                </a:cxnLst>
                <a:rect l="0" t="0" r="r" b="b"/>
                <a:pathLst>
                  <a:path w="16" h="19">
                    <a:moveTo>
                      <a:pt x="0" y="7"/>
                    </a:moveTo>
                    <a:lnTo>
                      <a:pt x="1" y="13"/>
                    </a:lnTo>
                    <a:lnTo>
                      <a:pt x="1" y="16"/>
                    </a:lnTo>
                    <a:lnTo>
                      <a:pt x="6" y="19"/>
                    </a:lnTo>
                    <a:lnTo>
                      <a:pt x="8" y="16"/>
                    </a:lnTo>
                    <a:lnTo>
                      <a:pt x="16" y="11"/>
                    </a:lnTo>
                    <a:lnTo>
                      <a:pt x="13" y="5"/>
                    </a:lnTo>
                    <a:lnTo>
                      <a:pt x="3" y="0"/>
                    </a:lnTo>
                    <a:lnTo>
                      <a:pt x="3" y="5"/>
                    </a:lnTo>
                    <a:lnTo>
                      <a:pt x="0" y="7"/>
                    </a:lnTo>
                    <a:lnTo>
                      <a:pt x="0" y="7"/>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2" name="Freeform 228"/>
              <p:cNvSpPr>
                <a:spLocks/>
              </p:cNvSpPr>
              <p:nvPr/>
            </p:nvSpPr>
            <p:spPr bwMode="auto">
              <a:xfrm>
                <a:off x="2235" y="3409"/>
                <a:ext cx="44" cy="29"/>
              </a:xfrm>
              <a:custGeom>
                <a:avLst/>
                <a:gdLst/>
                <a:ahLst/>
                <a:cxnLst>
                  <a:cxn ang="0">
                    <a:pos x="3" y="6"/>
                  </a:cxn>
                  <a:cxn ang="0">
                    <a:pos x="8" y="6"/>
                  </a:cxn>
                  <a:cxn ang="0">
                    <a:pos x="9" y="3"/>
                  </a:cxn>
                  <a:cxn ang="0">
                    <a:pos x="5" y="2"/>
                  </a:cxn>
                  <a:cxn ang="0">
                    <a:pos x="3" y="2"/>
                  </a:cxn>
                  <a:cxn ang="0">
                    <a:pos x="2" y="0"/>
                  </a:cxn>
                  <a:cxn ang="0">
                    <a:pos x="0" y="2"/>
                  </a:cxn>
                  <a:cxn ang="0">
                    <a:pos x="2" y="5"/>
                  </a:cxn>
                  <a:cxn ang="0">
                    <a:pos x="3" y="6"/>
                  </a:cxn>
                  <a:cxn ang="0">
                    <a:pos x="3" y="6"/>
                  </a:cxn>
                </a:cxnLst>
                <a:rect l="0" t="0" r="r" b="b"/>
                <a:pathLst>
                  <a:path w="9" h="6">
                    <a:moveTo>
                      <a:pt x="3" y="6"/>
                    </a:moveTo>
                    <a:lnTo>
                      <a:pt x="8" y="6"/>
                    </a:lnTo>
                    <a:lnTo>
                      <a:pt x="9" y="3"/>
                    </a:lnTo>
                    <a:lnTo>
                      <a:pt x="5" y="2"/>
                    </a:lnTo>
                    <a:lnTo>
                      <a:pt x="3" y="2"/>
                    </a:lnTo>
                    <a:lnTo>
                      <a:pt x="2" y="0"/>
                    </a:lnTo>
                    <a:lnTo>
                      <a:pt x="0" y="2"/>
                    </a:lnTo>
                    <a:lnTo>
                      <a:pt x="2" y="5"/>
                    </a:lnTo>
                    <a:lnTo>
                      <a:pt x="3" y="6"/>
                    </a:lnTo>
                    <a:lnTo>
                      <a:pt x="3" y="6"/>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3" name="Freeform 229"/>
              <p:cNvSpPr>
                <a:spLocks/>
              </p:cNvSpPr>
              <p:nvPr/>
            </p:nvSpPr>
            <p:spPr bwMode="auto">
              <a:xfrm>
                <a:off x="2225" y="3438"/>
                <a:ext cx="20" cy="10"/>
              </a:xfrm>
              <a:custGeom>
                <a:avLst/>
                <a:gdLst/>
                <a:ahLst/>
                <a:cxnLst>
                  <a:cxn ang="0">
                    <a:pos x="0" y="2"/>
                  </a:cxn>
                  <a:cxn ang="0">
                    <a:pos x="4" y="0"/>
                  </a:cxn>
                  <a:cxn ang="0">
                    <a:pos x="4" y="2"/>
                  </a:cxn>
                  <a:cxn ang="0">
                    <a:pos x="0" y="2"/>
                  </a:cxn>
                  <a:cxn ang="0">
                    <a:pos x="0" y="2"/>
                  </a:cxn>
                </a:cxnLst>
                <a:rect l="0" t="0" r="r" b="b"/>
                <a:pathLst>
                  <a:path w="4" h="2">
                    <a:moveTo>
                      <a:pt x="0" y="2"/>
                    </a:moveTo>
                    <a:lnTo>
                      <a:pt x="4" y="0"/>
                    </a:lnTo>
                    <a:lnTo>
                      <a:pt x="4" y="2"/>
                    </a:lnTo>
                    <a:lnTo>
                      <a:pt x="0" y="2"/>
                    </a:lnTo>
                    <a:lnTo>
                      <a:pt x="0" y="2"/>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4" name="Freeform 230"/>
              <p:cNvSpPr>
                <a:spLocks/>
              </p:cNvSpPr>
              <p:nvPr/>
            </p:nvSpPr>
            <p:spPr bwMode="auto">
              <a:xfrm>
                <a:off x="2211" y="3419"/>
                <a:ext cx="19" cy="14"/>
              </a:xfrm>
              <a:custGeom>
                <a:avLst/>
                <a:gdLst/>
                <a:ahLst/>
                <a:cxnLst>
                  <a:cxn ang="0">
                    <a:pos x="2" y="0"/>
                  </a:cxn>
                  <a:cxn ang="0">
                    <a:pos x="2" y="0"/>
                  </a:cxn>
                  <a:cxn ang="0">
                    <a:pos x="3" y="0"/>
                  </a:cxn>
                  <a:cxn ang="0">
                    <a:pos x="3" y="0"/>
                  </a:cxn>
                  <a:cxn ang="0">
                    <a:pos x="3" y="0"/>
                  </a:cxn>
                  <a:cxn ang="0">
                    <a:pos x="3" y="1"/>
                  </a:cxn>
                  <a:cxn ang="0">
                    <a:pos x="3" y="1"/>
                  </a:cxn>
                  <a:cxn ang="0">
                    <a:pos x="3" y="1"/>
                  </a:cxn>
                  <a:cxn ang="0">
                    <a:pos x="4" y="1"/>
                  </a:cxn>
                  <a:cxn ang="0">
                    <a:pos x="3" y="2"/>
                  </a:cxn>
                  <a:cxn ang="0">
                    <a:pos x="3" y="2"/>
                  </a:cxn>
                  <a:cxn ang="0">
                    <a:pos x="3" y="2"/>
                  </a:cxn>
                  <a:cxn ang="0">
                    <a:pos x="3" y="3"/>
                  </a:cxn>
                  <a:cxn ang="0">
                    <a:pos x="3" y="3"/>
                  </a:cxn>
                  <a:cxn ang="0">
                    <a:pos x="3" y="3"/>
                  </a:cxn>
                  <a:cxn ang="0">
                    <a:pos x="2" y="3"/>
                  </a:cxn>
                  <a:cxn ang="0">
                    <a:pos x="2" y="3"/>
                  </a:cxn>
                  <a:cxn ang="0">
                    <a:pos x="2" y="3"/>
                  </a:cxn>
                  <a:cxn ang="0">
                    <a:pos x="1" y="3"/>
                  </a:cxn>
                  <a:cxn ang="0">
                    <a:pos x="1" y="3"/>
                  </a:cxn>
                  <a:cxn ang="0">
                    <a:pos x="1" y="3"/>
                  </a:cxn>
                  <a:cxn ang="0">
                    <a:pos x="1" y="2"/>
                  </a:cxn>
                  <a:cxn ang="0">
                    <a:pos x="0" y="2"/>
                  </a:cxn>
                  <a:cxn ang="0">
                    <a:pos x="0" y="2"/>
                  </a:cxn>
                  <a:cxn ang="0">
                    <a:pos x="0" y="1"/>
                  </a:cxn>
                  <a:cxn ang="0">
                    <a:pos x="0" y="1"/>
                  </a:cxn>
                  <a:cxn ang="0">
                    <a:pos x="0" y="1"/>
                  </a:cxn>
                  <a:cxn ang="0">
                    <a:pos x="1" y="1"/>
                  </a:cxn>
                  <a:cxn ang="0">
                    <a:pos x="1" y="0"/>
                  </a:cxn>
                  <a:cxn ang="0">
                    <a:pos x="1" y="0"/>
                  </a:cxn>
                  <a:cxn ang="0">
                    <a:pos x="1" y="0"/>
                  </a:cxn>
                  <a:cxn ang="0">
                    <a:pos x="2" y="0"/>
                  </a:cxn>
                  <a:cxn ang="0">
                    <a:pos x="2" y="0"/>
                  </a:cxn>
                  <a:cxn ang="0">
                    <a:pos x="2" y="0"/>
                  </a:cxn>
                </a:cxnLst>
                <a:rect l="0" t="0" r="r" b="b"/>
                <a:pathLst>
                  <a:path w="4" h="3">
                    <a:moveTo>
                      <a:pt x="2" y="0"/>
                    </a:moveTo>
                    <a:lnTo>
                      <a:pt x="2" y="0"/>
                    </a:lnTo>
                    <a:lnTo>
                      <a:pt x="3" y="0"/>
                    </a:lnTo>
                    <a:lnTo>
                      <a:pt x="3" y="0"/>
                    </a:lnTo>
                    <a:lnTo>
                      <a:pt x="3" y="0"/>
                    </a:lnTo>
                    <a:lnTo>
                      <a:pt x="3" y="1"/>
                    </a:lnTo>
                    <a:lnTo>
                      <a:pt x="3" y="1"/>
                    </a:lnTo>
                    <a:lnTo>
                      <a:pt x="3" y="1"/>
                    </a:lnTo>
                    <a:lnTo>
                      <a:pt x="4" y="1"/>
                    </a:lnTo>
                    <a:lnTo>
                      <a:pt x="3" y="2"/>
                    </a:lnTo>
                    <a:lnTo>
                      <a:pt x="3" y="2"/>
                    </a:lnTo>
                    <a:lnTo>
                      <a:pt x="3" y="2"/>
                    </a:lnTo>
                    <a:lnTo>
                      <a:pt x="3" y="3"/>
                    </a:lnTo>
                    <a:lnTo>
                      <a:pt x="3" y="3"/>
                    </a:lnTo>
                    <a:lnTo>
                      <a:pt x="3" y="3"/>
                    </a:lnTo>
                    <a:lnTo>
                      <a:pt x="2" y="3"/>
                    </a:lnTo>
                    <a:lnTo>
                      <a:pt x="2" y="3"/>
                    </a:lnTo>
                    <a:lnTo>
                      <a:pt x="2" y="3"/>
                    </a:lnTo>
                    <a:lnTo>
                      <a:pt x="1" y="3"/>
                    </a:lnTo>
                    <a:lnTo>
                      <a:pt x="1" y="3"/>
                    </a:lnTo>
                    <a:lnTo>
                      <a:pt x="1" y="3"/>
                    </a:lnTo>
                    <a:lnTo>
                      <a:pt x="1" y="2"/>
                    </a:lnTo>
                    <a:lnTo>
                      <a:pt x="0" y="2"/>
                    </a:lnTo>
                    <a:lnTo>
                      <a:pt x="0" y="2"/>
                    </a:lnTo>
                    <a:lnTo>
                      <a:pt x="0" y="1"/>
                    </a:lnTo>
                    <a:lnTo>
                      <a:pt x="0" y="1"/>
                    </a:lnTo>
                    <a:lnTo>
                      <a:pt x="0" y="1"/>
                    </a:lnTo>
                    <a:lnTo>
                      <a:pt x="1" y="1"/>
                    </a:lnTo>
                    <a:lnTo>
                      <a:pt x="1" y="0"/>
                    </a:lnTo>
                    <a:lnTo>
                      <a:pt x="1" y="0"/>
                    </a:lnTo>
                    <a:lnTo>
                      <a:pt x="1" y="0"/>
                    </a:lnTo>
                    <a:lnTo>
                      <a:pt x="2" y="0"/>
                    </a:lnTo>
                    <a:lnTo>
                      <a:pt x="2" y="0"/>
                    </a:lnTo>
                    <a:lnTo>
                      <a:pt x="2" y="0"/>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5" name="Freeform 231"/>
              <p:cNvSpPr>
                <a:spLocks/>
              </p:cNvSpPr>
              <p:nvPr/>
            </p:nvSpPr>
            <p:spPr bwMode="auto">
              <a:xfrm>
                <a:off x="2186" y="3394"/>
                <a:ext cx="39" cy="15"/>
              </a:xfrm>
              <a:custGeom>
                <a:avLst/>
                <a:gdLst/>
                <a:ahLst/>
                <a:cxnLst>
                  <a:cxn ang="0">
                    <a:pos x="0" y="3"/>
                  </a:cxn>
                  <a:cxn ang="0">
                    <a:pos x="7" y="3"/>
                  </a:cxn>
                  <a:cxn ang="0">
                    <a:pos x="8" y="0"/>
                  </a:cxn>
                  <a:cxn ang="0">
                    <a:pos x="2" y="0"/>
                  </a:cxn>
                  <a:cxn ang="0">
                    <a:pos x="0" y="3"/>
                  </a:cxn>
                  <a:cxn ang="0">
                    <a:pos x="0" y="3"/>
                  </a:cxn>
                </a:cxnLst>
                <a:rect l="0" t="0" r="r" b="b"/>
                <a:pathLst>
                  <a:path w="8" h="3">
                    <a:moveTo>
                      <a:pt x="0" y="3"/>
                    </a:moveTo>
                    <a:lnTo>
                      <a:pt x="7" y="3"/>
                    </a:lnTo>
                    <a:lnTo>
                      <a:pt x="8" y="0"/>
                    </a:lnTo>
                    <a:lnTo>
                      <a:pt x="2" y="0"/>
                    </a:lnTo>
                    <a:lnTo>
                      <a:pt x="0" y="3"/>
                    </a:lnTo>
                    <a:lnTo>
                      <a:pt x="0" y="3"/>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6" name="Freeform 232"/>
              <p:cNvSpPr>
                <a:spLocks/>
              </p:cNvSpPr>
              <p:nvPr/>
            </p:nvSpPr>
            <p:spPr bwMode="auto">
              <a:xfrm>
                <a:off x="2026" y="3321"/>
                <a:ext cx="38" cy="24"/>
              </a:xfrm>
              <a:custGeom>
                <a:avLst/>
                <a:gdLst/>
                <a:ahLst/>
                <a:cxnLst>
                  <a:cxn ang="0">
                    <a:pos x="0" y="4"/>
                  </a:cxn>
                  <a:cxn ang="0">
                    <a:pos x="3" y="5"/>
                  </a:cxn>
                  <a:cxn ang="0">
                    <a:pos x="6" y="5"/>
                  </a:cxn>
                  <a:cxn ang="0">
                    <a:pos x="8" y="2"/>
                  </a:cxn>
                  <a:cxn ang="0">
                    <a:pos x="5" y="0"/>
                  </a:cxn>
                  <a:cxn ang="0">
                    <a:pos x="1" y="2"/>
                  </a:cxn>
                  <a:cxn ang="0">
                    <a:pos x="0" y="4"/>
                  </a:cxn>
                  <a:cxn ang="0">
                    <a:pos x="0" y="4"/>
                  </a:cxn>
                </a:cxnLst>
                <a:rect l="0" t="0" r="r" b="b"/>
                <a:pathLst>
                  <a:path w="8" h="5">
                    <a:moveTo>
                      <a:pt x="0" y="4"/>
                    </a:moveTo>
                    <a:lnTo>
                      <a:pt x="3" y="5"/>
                    </a:lnTo>
                    <a:lnTo>
                      <a:pt x="6" y="5"/>
                    </a:lnTo>
                    <a:lnTo>
                      <a:pt x="8" y="2"/>
                    </a:lnTo>
                    <a:lnTo>
                      <a:pt x="5" y="0"/>
                    </a:lnTo>
                    <a:lnTo>
                      <a:pt x="1" y="2"/>
                    </a:lnTo>
                    <a:lnTo>
                      <a:pt x="0" y="4"/>
                    </a:lnTo>
                    <a:lnTo>
                      <a:pt x="0" y="4"/>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7" name="Freeform 233"/>
              <p:cNvSpPr>
                <a:spLocks/>
              </p:cNvSpPr>
              <p:nvPr/>
            </p:nvSpPr>
            <p:spPr bwMode="auto">
              <a:xfrm>
                <a:off x="1991" y="3321"/>
                <a:ext cx="20" cy="24"/>
              </a:xfrm>
              <a:custGeom>
                <a:avLst/>
                <a:gdLst/>
                <a:ahLst/>
                <a:cxnLst>
                  <a:cxn ang="0">
                    <a:pos x="0" y="5"/>
                  </a:cxn>
                  <a:cxn ang="0">
                    <a:pos x="4" y="2"/>
                  </a:cxn>
                  <a:cxn ang="0">
                    <a:pos x="4" y="0"/>
                  </a:cxn>
                  <a:cxn ang="0">
                    <a:pos x="0" y="4"/>
                  </a:cxn>
                  <a:cxn ang="0">
                    <a:pos x="0" y="5"/>
                  </a:cxn>
                  <a:cxn ang="0">
                    <a:pos x="0" y="5"/>
                  </a:cxn>
                </a:cxnLst>
                <a:rect l="0" t="0" r="r" b="b"/>
                <a:pathLst>
                  <a:path w="4" h="5">
                    <a:moveTo>
                      <a:pt x="0" y="5"/>
                    </a:moveTo>
                    <a:lnTo>
                      <a:pt x="4" y="2"/>
                    </a:lnTo>
                    <a:lnTo>
                      <a:pt x="4" y="0"/>
                    </a:lnTo>
                    <a:lnTo>
                      <a:pt x="0" y="4"/>
                    </a:lnTo>
                    <a:lnTo>
                      <a:pt x="0" y="5"/>
                    </a:lnTo>
                    <a:lnTo>
                      <a:pt x="0" y="5"/>
                    </a:lnTo>
                    <a:close/>
                  </a:path>
                </a:pathLst>
              </a:custGeom>
              <a:solidFill>
                <a:srgbClr val="0000A0"/>
              </a:solidFill>
              <a:ln w="12700" cmpd="sng">
                <a:solidFill>
                  <a:schemeClr val="tx1"/>
                </a:solidFill>
                <a:prstDash val="solid"/>
                <a:round/>
                <a:headEnd/>
                <a:tailEnd/>
              </a:ln>
            </p:spPr>
            <p:txBody>
              <a:bodyPr/>
              <a:lstStyle/>
              <a:p>
                <a:endParaRPr lang="ar-SA"/>
              </a:p>
            </p:txBody>
          </p:sp>
          <p:sp>
            <p:nvSpPr>
              <p:cNvPr id="364778" name="Freeform 234"/>
              <p:cNvSpPr>
                <a:spLocks/>
              </p:cNvSpPr>
              <p:nvPr/>
            </p:nvSpPr>
            <p:spPr bwMode="auto">
              <a:xfrm>
                <a:off x="2128" y="3360"/>
                <a:ext cx="39" cy="34"/>
              </a:xfrm>
              <a:custGeom>
                <a:avLst/>
                <a:gdLst/>
                <a:ahLst/>
                <a:cxnLst>
                  <a:cxn ang="0">
                    <a:pos x="3" y="7"/>
                  </a:cxn>
                  <a:cxn ang="0">
                    <a:pos x="8" y="7"/>
                  </a:cxn>
                  <a:cxn ang="0">
                    <a:pos x="8" y="4"/>
                  </a:cxn>
                  <a:cxn ang="0">
                    <a:pos x="4" y="0"/>
                  </a:cxn>
                  <a:cxn ang="0">
                    <a:pos x="0" y="2"/>
                  </a:cxn>
                  <a:cxn ang="0">
                    <a:pos x="3" y="7"/>
                  </a:cxn>
                  <a:cxn ang="0">
                    <a:pos x="3" y="7"/>
                  </a:cxn>
                </a:cxnLst>
                <a:rect l="0" t="0" r="r" b="b"/>
                <a:pathLst>
                  <a:path w="8" h="7">
                    <a:moveTo>
                      <a:pt x="3" y="7"/>
                    </a:moveTo>
                    <a:lnTo>
                      <a:pt x="8" y="7"/>
                    </a:lnTo>
                    <a:lnTo>
                      <a:pt x="8" y="4"/>
                    </a:lnTo>
                    <a:lnTo>
                      <a:pt x="4" y="0"/>
                    </a:lnTo>
                    <a:lnTo>
                      <a:pt x="0" y="2"/>
                    </a:lnTo>
                    <a:lnTo>
                      <a:pt x="3" y="7"/>
                    </a:lnTo>
                    <a:lnTo>
                      <a:pt x="3" y="7"/>
                    </a:lnTo>
                    <a:close/>
                  </a:path>
                </a:pathLst>
              </a:custGeom>
              <a:solidFill>
                <a:srgbClr val="0000A0"/>
              </a:solidFill>
              <a:ln w="12700" cmpd="sng">
                <a:solidFill>
                  <a:schemeClr val="tx1"/>
                </a:solidFill>
                <a:prstDash val="solid"/>
                <a:round/>
                <a:headEnd/>
                <a:tailEnd/>
              </a:ln>
            </p:spPr>
            <p:txBody>
              <a:bodyPr/>
              <a:lstStyle/>
              <a:p>
                <a:endParaRPr lang="ar-SA"/>
              </a:p>
            </p:txBody>
          </p:sp>
        </p:grpSp>
      </p:grpSp>
      <p:sp>
        <p:nvSpPr>
          <p:cNvPr id="364779" name="Text Box 235"/>
          <p:cNvSpPr txBox="1">
            <a:spLocks noChangeArrowheads="1"/>
          </p:cNvSpPr>
          <p:nvPr/>
        </p:nvSpPr>
        <p:spPr bwMode="auto">
          <a:xfrm>
            <a:off x="285720" y="6596390"/>
            <a:ext cx="8429684" cy="307777"/>
          </a:xfrm>
          <a:prstGeom prst="rect">
            <a:avLst/>
          </a:prstGeom>
          <a:noFill/>
          <a:ln w="9525">
            <a:noFill/>
            <a:miter lim="800000"/>
            <a:headEnd/>
            <a:tailEnd/>
          </a:ln>
          <a:effectLst/>
        </p:spPr>
        <p:txBody>
          <a:bodyPr wrap="square">
            <a:spAutoFit/>
          </a:bodyPr>
          <a:lstStyle/>
          <a:p>
            <a:pPr algn="l" rtl="0" eaLnBrk="0" hangingPunct="0"/>
            <a:r>
              <a:rPr lang="en-US" sz="1400" dirty="0" smtClean="0">
                <a:latin typeface="Verdana" pitchFamily="34" charset="0"/>
              </a:rPr>
              <a:t> No Data 		&lt;10%     	 10%–14%            15%–19%          20%–24%          ≥25%</a:t>
            </a:r>
            <a:endParaRPr lang="en-US" sz="1400" dirty="0">
              <a:latin typeface="Verdana" pitchFamily="34" charset="0"/>
            </a:endParaRPr>
          </a:p>
        </p:txBody>
      </p:sp>
      <p:sp>
        <p:nvSpPr>
          <p:cNvPr id="364780" name="Rectangle 236"/>
          <p:cNvSpPr>
            <a:spLocks noChangeArrowheads="1"/>
          </p:cNvSpPr>
          <p:nvPr/>
        </p:nvSpPr>
        <p:spPr bwMode="auto">
          <a:xfrm>
            <a:off x="488950" y="6096000"/>
            <a:ext cx="207963" cy="234950"/>
          </a:xfrm>
          <a:prstGeom prst="rect">
            <a:avLst/>
          </a:prstGeom>
          <a:solidFill>
            <a:schemeClr val="bg1"/>
          </a:solidFill>
          <a:ln w="9525">
            <a:solidFill>
              <a:schemeClr val="tx1"/>
            </a:solidFill>
            <a:miter lim="800000"/>
            <a:headEnd/>
            <a:tailEnd/>
          </a:ln>
          <a:effectLst/>
        </p:spPr>
        <p:txBody>
          <a:bodyPr wrap="none" anchor="ctr"/>
          <a:lstStyle/>
          <a:p>
            <a:endParaRPr lang="ar-SA"/>
          </a:p>
        </p:txBody>
      </p:sp>
      <p:sp>
        <p:nvSpPr>
          <p:cNvPr id="364781" name="Rectangle 237"/>
          <p:cNvSpPr>
            <a:spLocks noChangeArrowheads="1"/>
          </p:cNvSpPr>
          <p:nvPr/>
        </p:nvSpPr>
        <p:spPr bwMode="auto">
          <a:xfrm>
            <a:off x="2357422" y="6072206"/>
            <a:ext cx="209550" cy="234950"/>
          </a:xfrm>
          <a:prstGeom prst="rect">
            <a:avLst/>
          </a:prstGeom>
          <a:solidFill>
            <a:srgbClr val="99CCFF"/>
          </a:solidFill>
          <a:ln w="9525">
            <a:solidFill>
              <a:schemeClr val="tx1"/>
            </a:solidFill>
            <a:miter lim="800000"/>
            <a:headEnd/>
            <a:tailEnd/>
          </a:ln>
          <a:effectLst/>
        </p:spPr>
        <p:txBody>
          <a:bodyPr wrap="none" anchor="ctr"/>
          <a:lstStyle/>
          <a:p>
            <a:endParaRPr lang="ar-SA"/>
          </a:p>
        </p:txBody>
      </p:sp>
      <p:sp>
        <p:nvSpPr>
          <p:cNvPr id="364782" name="Rectangle 238"/>
          <p:cNvSpPr>
            <a:spLocks noChangeArrowheads="1"/>
          </p:cNvSpPr>
          <p:nvPr/>
        </p:nvSpPr>
        <p:spPr bwMode="auto">
          <a:xfrm>
            <a:off x="3929058" y="6143644"/>
            <a:ext cx="227012" cy="157162"/>
          </a:xfrm>
          <a:prstGeom prst="rect">
            <a:avLst/>
          </a:prstGeom>
          <a:solidFill>
            <a:srgbClr val="6699FF"/>
          </a:solidFill>
          <a:ln w="9525">
            <a:solidFill>
              <a:schemeClr val="tx1"/>
            </a:solidFill>
            <a:miter lim="800000"/>
            <a:headEnd/>
            <a:tailEnd/>
          </a:ln>
          <a:effectLst/>
        </p:spPr>
        <p:txBody>
          <a:bodyPr wrap="none" anchor="ctr"/>
          <a:lstStyle/>
          <a:p>
            <a:endParaRPr lang="ar-SA"/>
          </a:p>
        </p:txBody>
      </p:sp>
      <p:sp>
        <p:nvSpPr>
          <p:cNvPr id="364783" name="Rectangle 239"/>
          <p:cNvSpPr>
            <a:spLocks noChangeArrowheads="1"/>
          </p:cNvSpPr>
          <p:nvPr/>
        </p:nvSpPr>
        <p:spPr bwMode="auto">
          <a:xfrm>
            <a:off x="5286380" y="6072206"/>
            <a:ext cx="209550" cy="234950"/>
          </a:xfrm>
          <a:prstGeom prst="rect">
            <a:avLst/>
          </a:prstGeom>
          <a:solidFill>
            <a:srgbClr val="0000A0"/>
          </a:solidFill>
          <a:ln w="9525">
            <a:solidFill>
              <a:schemeClr val="tx1"/>
            </a:solidFill>
            <a:miter lim="800000"/>
            <a:headEnd/>
            <a:tailEnd/>
          </a:ln>
          <a:effectLst/>
        </p:spPr>
        <p:txBody>
          <a:bodyPr wrap="none" anchor="ctr"/>
          <a:lstStyle/>
          <a:p>
            <a:endParaRPr lang="ar-SA"/>
          </a:p>
        </p:txBody>
      </p:sp>
      <p:sp>
        <p:nvSpPr>
          <p:cNvPr id="364784" name="Rectangle 240"/>
          <p:cNvSpPr>
            <a:spLocks noChangeArrowheads="1"/>
          </p:cNvSpPr>
          <p:nvPr/>
        </p:nvSpPr>
        <p:spPr bwMode="auto">
          <a:xfrm>
            <a:off x="8215338" y="6072206"/>
            <a:ext cx="209550" cy="234950"/>
          </a:xfrm>
          <a:prstGeom prst="rect">
            <a:avLst/>
          </a:prstGeom>
          <a:solidFill>
            <a:srgbClr val="DE3021"/>
          </a:solidFill>
          <a:ln w="9525">
            <a:solidFill>
              <a:schemeClr val="tx1"/>
            </a:solidFill>
            <a:miter lim="800000"/>
            <a:headEnd/>
            <a:tailEnd/>
          </a:ln>
          <a:effectLst/>
        </p:spPr>
        <p:txBody>
          <a:bodyPr wrap="none" anchor="ctr"/>
          <a:lstStyle/>
          <a:p>
            <a:endParaRPr lang="ar-SA"/>
          </a:p>
        </p:txBody>
      </p:sp>
      <p:sp>
        <p:nvSpPr>
          <p:cNvPr id="364785" name="Rectangle 241"/>
          <p:cNvSpPr>
            <a:spLocks noChangeArrowheads="1"/>
          </p:cNvSpPr>
          <p:nvPr/>
        </p:nvSpPr>
        <p:spPr bwMode="auto">
          <a:xfrm>
            <a:off x="6786578" y="6072206"/>
            <a:ext cx="209550" cy="234950"/>
          </a:xfrm>
          <a:prstGeom prst="rect">
            <a:avLst/>
          </a:prstGeom>
          <a:solidFill>
            <a:srgbClr val="FFCE85"/>
          </a:solidFill>
          <a:ln w="9525">
            <a:solidFill>
              <a:schemeClr val="tx1"/>
            </a:solidFill>
            <a:miter lim="800000"/>
            <a:headEnd/>
            <a:tailEnd/>
          </a:ln>
          <a:effectLst/>
        </p:spPr>
        <p:txBody>
          <a:bodyPr wrap="none" anchor="ctr"/>
          <a:lstStyle/>
          <a:p>
            <a:endParaRPr lang="ar-SA"/>
          </a:p>
        </p:txBody>
      </p:sp>
      <p:sp>
        <p:nvSpPr>
          <p:cNvPr id="364786" name="Rectangle 242"/>
          <p:cNvSpPr>
            <a:spLocks noChangeArrowheads="1"/>
          </p:cNvSpPr>
          <p:nvPr/>
        </p:nvSpPr>
        <p:spPr bwMode="auto">
          <a:xfrm>
            <a:off x="395288" y="6032500"/>
            <a:ext cx="8320116" cy="350838"/>
          </a:xfrm>
          <a:prstGeom prst="rect">
            <a:avLst/>
          </a:prstGeom>
          <a:noFill/>
          <a:ln w="9525">
            <a:solidFill>
              <a:schemeClr val="tx1"/>
            </a:solidFill>
            <a:miter lim="800000"/>
            <a:headEnd/>
            <a:tailEnd/>
          </a:ln>
          <a:effectLst/>
        </p:spPr>
        <p:txBody>
          <a:bodyPr wrap="none" anchor="ctr"/>
          <a:lstStyle/>
          <a:p>
            <a:endParaRPr lang="ar-SA"/>
          </a:p>
        </p:txBody>
      </p:sp>
      <p:sp>
        <p:nvSpPr>
          <p:cNvPr id="364787" name="Text Box 243"/>
          <p:cNvSpPr txBox="1">
            <a:spLocks noChangeArrowheads="1"/>
          </p:cNvSpPr>
          <p:nvPr/>
        </p:nvSpPr>
        <p:spPr bwMode="auto">
          <a:xfrm>
            <a:off x="2119313" y="908050"/>
            <a:ext cx="4846637" cy="304800"/>
          </a:xfrm>
          <a:prstGeom prst="rect">
            <a:avLst/>
          </a:prstGeom>
          <a:noFill/>
          <a:ln w="9525">
            <a:noFill/>
            <a:miter lim="800000"/>
            <a:headEnd/>
            <a:tailEnd/>
          </a:ln>
          <a:effectLst/>
        </p:spPr>
        <p:txBody>
          <a:bodyPr wrap="none">
            <a:spAutoFit/>
          </a:bodyPr>
          <a:lstStyle/>
          <a:p>
            <a:pPr eaLnBrk="0" hangingPunct="0"/>
            <a:r>
              <a:rPr lang="en-US" sz="1400" b="1">
                <a:latin typeface="Verdana" pitchFamily="34" charset="0"/>
              </a:rPr>
              <a:t>(*BMI ≥30, or ~ 30 lbs overweight for 5’ 4” woman)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East and North Africa</a:t>
            </a:r>
            <a:br>
              <a:rPr lang="en-US" dirty="0" smtClean="0"/>
            </a:br>
            <a:r>
              <a:rPr lang="en-US" dirty="0" smtClean="0"/>
              <a:t>(MENA) Countries</a:t>
            </a:r>
            <a:endParaRPr lang="ar-SA" dirty="0"/>
          </a:p>
        </p:txBody>
      </p:sp>
      <p:sp>
        <p:nvSpPr>
          <p:cNvPr id="3" name="Content Placeholder 2"/>
          <p:cNvSpPr>
            <a:spLocks noGrp="1"/>
          </p:cNvSpPr>
          <p:nvPr>
            <p:ph idx="1"/>
          </p:nvPr>
        </p:nvSpPr>
        <p:spPr/>
        <p:txBody>
          <a:bodyPr/>
          <a:lstStyle/>
          <a:p>
            <a:endParaRPr lang="en-US" dirty="0" smtClean="0"/>
          </a:p>
          <a:p>
            <a:r>
              <a:rPr lang="en-US" dirty="0" smtClean="0"/>
              <a:t>Emerging data from developing countries indicate that the prevalence of obesity among children and adolescents is escalating more rapidly today than in industrialized countries</a:t>
            </a:r>
          </a:p>
          <a:p>
            <a:endParaRPr lang="en-US"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by 2020, approximately three-quarters of all death in the developing countries will be related to non-communicable disease</a:t>
            </a:r>
          </a:p>
          <a:p>
            <a:pPr>
              <a:buNone/>
            </a:pPr>
            <a:endParaRPr lang="en-US" dirty="0" smtClean="0"/>
          </a:p>
          <a:p>
            <a:r>
              <a:rPr lang="en-US" dirty="0" smtClean="0"/>
              <a:t>Obesity and/or overweight are major risk factors for chronic diseases</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Content Placeholder 4"/>
          <p:cNvSpPr>
            <a:spLocks noGrp="1"/>
          </p:cNvSpPr>
          <p:nvPr>
            <p:ph idx="1"/>
          </p:nvPr>
        </p:nvSpPr>
        <p:spPr/>
        <p:txBody>
          <a:bodyPr/>
          <a:lstStyle/>
          <a:p>
            <a:endParaRPr lang="ar-SA"/>
          </a:p>
        </p:txBody>
      </p:sp>
      <p:pic>
        <p:nvPicPr>
          <p:cNvPr id="1027" name="Picture 3"/>
          <p:cNvPicPr>
            <a:picLocks noChangeAspect="1" noChangeArrowheads="1"/>
          </p:cNvPicPr>
          <p:nvPr/>
        </p:nvPicPr>
        <p:blipFill>
          <a:blip r:embed="rId2"/>
          <a:srcRect l="17836" r="6140"/>
          <a:stretch>
            <a:fillRect/>
          </a:stretch>
        </p:blipFill>
        <p:spPr bwMode="auto">
          <a:xfrm rot="5400000">
            <a:off x="1214423" y="-1071577"/>
            <a:ext cx="6858000" cy="90011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2050" name="Picture 2"/>
          <p:cNvPicPr>
            <a:picLocks noChangeAspect="1" noChangeArrowheads="1"/>
          </p:cNvPicPr>
          <p:nvPr/>
        </p:nvPicPr>
        <p:blipFill>
          <a:blip r:embed="rId2"/>
          <a:srcRect/>
          <a:stretch>
            <a:fillRect/>
          </a:stretch>
        </p:blipFill>
        <p:spPr bwMode="auto">
          <a:xfrm rot="5400000">
            <a:off x="1142999" y="-1142999"/>
            <a:ext cx="6858002" cy="914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the Kingdom of Saudi Arabia,</a:t>
            </a:r>
            <a:endParaRPr lang="ar-SA" dirty="0"/>
          </a:p>
        </p:txBody>
      </p:sp>
      <p:sp>
        <p:nvSpPr>
          <p:cNvPr id="3" name="Content Placeholder 2"/>
          <p:cNvSpPr>
            <a:spLocks noGrp="1"/>
          </p:cNvSpPr>
          <p:nvPr>
            <p:ph idx="1"/>
          </p:nvPr>
        </p:nvSpPr>
        <p:spPr/>
        <p:txBody>
          <a:bodyPr/>
          <a:lstStyle/>
          <a:p>
            <a:r>
              <a:rPr lang="en-US" dirty="0" smtClean="0"/>
              <a:t>The highest frequency was in the Eastern Province (Riyadh 18%), the lowest in the Southern Province (</a:t>
            </a:r>
            <a:r>
              <a:rPr lang="en-US" dirty="0" err="1" smtClean="0"/>
              <a:t>Sabea</a:t>
            </a:r>
            <a:r>
              <a:rPr lang="en-US" dirty="0" smtClean="0"/>
              <a:t> 11.1%). </a:t>
            </a:r>
          </a:p>
          <a:p>
            <a:endParaRPr lang="en-US" dirty="0" smtClean="0"/>
          </a:p>
          <a:p>
            <a:r>
              <a:rPr lang="en-US" dirty="0" smtClean="0"/>
              <a:t>Overweight increased with age (the highest in boys 15–16 years old and in girls 17–18 years old). </a:t>
            </a:r>
          </a:p>
          <a:p>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Family history, lack of physical activity and changing in eating habits were associated with adolescent obesity which becomes an important public health problem among male adolescents in Riyadh.</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Definition of Obesity</a:t>
            </a:r>
            <a:endParaRPr lang="ar-SA" b="1" dirty="0">
              <a:solidFill>
                <a:schemeClr val="tx1"/>
              </a:solidFill>
            </a:endParaRPr>
          </a:p>
        </p:txBody>
      </p:sp>
      <p:sp>
        <p:nvSpPr>
          <p:cNvPr id="3" name="Content Placeholder 2"/>
          <p:cNvSpPr>
            <a:spLocks noGrp="1"/>
          </p:cNvSpPr>
          <p:nvPr>
            <p:ph idx="1"/>
          </p:nvPr>
        </p:nvSpPr>
        <p:spPr/>
        <p:txBody>
          <a:bodyPr>
            <a:normAutofit fontScale="70000" lnSpcReduction="20000"/>
          </a:bodyPr>
          <a:lstStyle/>
          <a:p>
            <a:pPr algn="l" rtl="0"/>
            <a:r>
              <a:rPr lang="en-US" dirty="0" smtClean="0"/>
              <a:t>Obesity can be defined as an excessive amount of body fat, which increases the risk of medical illness and premature death</a:t>
            </a:r>
          </a:p>
          <a:p>
            <a:pPr algn="l" rtl="0"/>
            <a:endParaRPr lang="en-US" dirty="0" smtClean="0"/>
          </a:p>
          <a:p>
            <a:pPr algn="l" rtl="0"/>
            <a:r>
              <a:rPr lang="en-US" dirty="0" smtClean="0"/>
              <a:t>Recently, the World Health Organization proposed guidelines for classifying weight status by body mass index (BMI)</a:t>
            </a:r>
          </a:p>
          <a:p>
            <a:pPr algn="l" rtl="0"/>
            <a:endParaRPr lang="en-US" dirty="0" smtClean="0"/>
          </a:p>
          <a:p>
            <a:pPr algn="l" rtl="0"/>
            <a:r>
              <a:rPr lang="en-US" dirty="0" smtClean="0"/>
              <a:t>BMI represents the relationship between weight and height and is calculated as weight (in kg) divided by height (in m</a:t>
            </a:r>
            <a:r>
              <a:rPr lang="en-US" baseline="30000" dirty="0" smtClean="0"/>
              <a:t>2</a:t>
            </a:r>
            <a:r>
              <a:rPr lang="en-US" dirty="0" smtClean="0"/>
              <a:t>) </a:t>
            </a:r>
          </a:p>
          <a:p>
            <a:pPr algn="l" rtl="0"/>
            <a:r>
              <a:rPr lang="en-US" dirty="0" smtClean="0"/>
              <a:t>or as weight (in pounds) times 704 divided by height (in inches</a:t>
            </a:r>
            <a:r>
              <a:rPr lang="en-US" baseline="30000" dirty="0" smtClean="0"/>
              <a:t>2</a:t>
            </a:r>
            <a:r>
              <a:rPr lang="en-US" dirty="0" smtClean="0"/>
              <a:t>)</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rot="-900000">
            <a:off x="2068513" y="2178050"/>
            <a:ext cx="5067300" cy="307975"/>
            <a:chOff x="1490" y="1132"/>
            <a:chExt cx="3591" cy="194"/>
          </a:xfrm>
        </p:grpSpPr>
        <p:sp>
          <p:nvSpPr>
            <p:cNvPr id="210947" name="Freeform 3"/>
            <p:cNvSpPr>
              <a:spLocks/>
            </p:cNvSpPr>
            <p:nvPr/>
          </p:nvSpPr>
          <p:spPr bwMode="auto">
            <a:xfrm>
              <a:off x="1492" y="1134"/>
              <a:ext cx="3589" cy="192"/>
            </a:xfrm>
            <a:custGeom>
              <a:avLst/>
              <a:gdLst/>
              <a:ahLst/>
              <a:cxnLst>
                <a:cxn ang="0">
                  <a:pos x="1843" y="192"/>
                </a:cxn>
                <a:cxn ang="0">
                  <a:pos x="1843" y="77"/>
                </a:cxn>
                <a:cxn ang="0">
                  <a:pos x="3475" y="77"/>
                </a:cxn>
                <a:cxn ang="0">
                  <a:pos x="3486" y="77"/>
                </a:cxn>
                <a:cxn ang="0">
                  <a:pos x="3500" y="75"/>
                </a:cxn>
                <a:cxn ang="0">
                  <a:pos x="3513" y="75"/>
                </a:cxn>
                <a:cxn ang="0">
                  <a:pos x="3524" y="73"/>
                </a:cxn>
                <a:cxn ang="0">
                  <a:pos x="3537" y="71"/>
                </a:cxn>
                <a:cxn ang="0">
                  <a:pos x="3548" y="69"/>
                </a:cxn>
                <a:cxn ang="0">
                  <a:pos x="3559" y="66"/>
                </a:cxn>
                <a:cxn ang="0">
                  <a:pos x="3567" y="62"/>
                </a:cxn>
                <a:cxn ang="0">
                  <a:pos x="3575" y="58"/>
                </a:cxn>
                <a:cxn ang="0">
                  <a:pos x="3581" y="53"/>
                </a:cxn>
                <a:cxn ang="0">
                  <a:pos x="3586" y="47"/>
                </a:cxn>
                <a:cxn ang="0">
                  <a:pos x="3589" y="40"/>
                </a:cxn>
                <a:cxn ang="0">
                  <a:pos x="3589" y="31"/>
                </a:cxn>
                <a:cxn ang="0">
                  <a:pos x="3589" y="22"/>
                </a:cxn>
                <a:cxn ang="0">
                  <a:pos x="3583" y="11"/>
                </a:cxn>
                <a:cxn ang="0">
                  <a:pos x="3575" y="0"/>
                </a:cxn>
                <a:cxn ang="0">
                  <a:pos x="3573" y="20"/>
                </a:cxn>
                <a:cxn ang="0">
                  <a:pos x="3564" y="34"/>
                </a:cxn>
                <a:cxn ang="0">
                  <a:pos x="3554" y="42"/>
                </a:cxn>
                <a:cxn ang="0">
                  <a:pos x="3540" y="45"/>
                </a:cxn>
                <a:cxn ang="0">
                  <a:pos x="3521" y="45"/>
                </a:cxn>
                <a:cxn ang="0">
                  <a:pos x="3505" y="44"/>
                </a:cxn>
                <a:cxn ang="0">
                  <a:pos x="3489" y="40"/>
                </a:cxn>
                <a:cxn ang="0">
                  <a:pos x="3473" y="40"/>
                </a:cxn>
                <a:cxn ang="0">
                  <a:pos x="117" y="40"/>
                </a:cxn>
                <a:cxn ang="0">
                  <a:pos x="103" y="40"/>
                </a:cxn>
                <a:cxn ang="0">
                  <a:pos x="84" y="44"/>
                </a:cxn>
                <a:cxn ang="0">
                  <a:pos x="68" y="45"/>
                </a:cxn>
                <a:cxn ang="0">
                  <a:pos x="52" y="45"/>
                </a:cxn>
                <a:cxn ang="0">
                  <a:pos x="36" y="42"/>
                </a:cxn>
                <a:cxn ang="0">
                  <a:pos x="25" y="34"/>
                </a:cxn>
                <a:cxn ang="0">
                  <a:pos x="17" y="20"/>
                </a:cxn>
                <a:cxn ang="0">
                  <a:pos x="14" y="0"/>
                </a:cxn>
                <a:cxn ang="0">
                  <a:pos x="6" y="11"/>
                </a:cxn>
                <a:cxn ang="0">
                  <a:pos x="3" y="22"/>
                </a:cxn>
                <a:cxn ang="0">
                  <a:pos x="0" y="31"/>
                </a:cxn>
                <a:cxn ang="0">
                  <a:pos x="0" y="40"/>
                </a:cxn>
                <a:cxn ang="0">
                  <a:pos x="3" y="47"/>
                </a:cxn>
                <a:cxn ang="0">
                  <a:pos x="9" y="53"/>
                </a:cxn>
                <a:cxn ang="0">
                  <a:pos x="14" y="58"/>
                </a:cxn>
                <a:cxn ang="0">
                  <a:pos x="22" y="62"/>
                </a:cxn>
                <a:cxn ang="0">
                  <a:pos x="30" y="66"/>
                </a:cxn>
                <a:cxn ang="0">
                  <a:pos x="41" y="69"/>
                </a:cxn>
                <a:cxn ang="0">
                  <a:pos x="54" y="71"/>
                </a:cxn>
                <a:cxn ang="0">
                  <a:pos x="65" y="73"/>
                </a:cxn>
                <a:cxn ang="0">
                  <a:pos x="79" y="75"/>
                </a:cxn>
                <a:cxn ang="0">
                  <a:pos x="90" y="75"/>
                </a:cxn>
                <a:cxn ang="0">
                  <a:pos x="103" y="77"/>
                </a:cxn>
                <a:cxn ang="0">
                  <a:pos x="117" y="77"/>
                </a:cxn>
                <a:cxn ang="0">
                  <a:pos x="1746" y="77"/>
                </a:cxn>
                <a:cxn ang="0">
                  <a:pos x="1746" y="192"/>
                </a:cxn>
                <a:cxn ang="0">
                  <a:pos x="1843" y="192"/>
                </a:cxn>
              </a:cxnLst>
              <a:rect l="0" t="0" r="r" b="b"/>
              <a:pathLst>
                <a:path w="3589" h="192">
                  <a:moveTo>
                    <a:pt x="1843" y="192"/>
                  </a:moveTo>
                  <a:lnTo>
                    <a:pt x="1843" y="77"/>
                  </a:lnTo>
                  <a:lnTo>
                    <a:pt x="3475" y="77"/>
                  </a:lnTo>
                  <a:lnTo>
                    <a:pt x="3486" y="77"/>
                  </a:lnTo>
                  <a:lnTo>
                    <a:pt x="3500" y="75"/>
                  </a:lnTo>
                  <a:lnTo>
                    <a:pt x="3513" y="75"/>
                  </a:lnTo>
                  <a:lnTo>
                    <a:pt x="3524" y="73"/>
                  </a:lnTo>
                  <a:lnTo>
                    <a:pt x="3537" y="71"/>
                  </a:lnTo>
                  <a:lnTo>
                    <a:pt x="3548" y="69"/>
                  </a:lnTo>
                  <a:lnTo>
                    <a:pt x="3559" y="66"/>
                  </a:lnTo>
                  <a:lnTo>
                    <a:pt x="3567" y="62"/>
                  </a:lnTo>
                  <a:lnTo>
                    <a:pt x="3575" y="58"/>
                  </a:lnTo>
                  <a:lnTo>
                    <a:pt x="3581" y="53"/>
                  </a:lnTo>
                  <a:lnTo>
                    <a:pt x="3586" y="47"/>
                  </a:lnTo>
                  <a:lnTo>
                    <a:pt x="3589" y="40"/>
                  </a:lnTo>
                  <a:lnTo>
                    <a:pt x="3589" y="31"/>
                  </a:lnTo>
                  <a:lnTo>
                    <a:pt x="3589" y="22"/>
                  </a:lnTo>
                  <a:lnTo>
                    <a:pt x="3583" y="11"/>
                  </a:lnTo>
                  <a:lnTo>
                    <a:pt x="3575" y="0"/>
                  </a:lnTo>
                  <a:lnTo>
                    <a:pt x="3573" y="20"/>
                  </a:lnTo>
                  <a:lnTo>
                    <a:pt x="3564" y="34"/>
                  </a:lnTo>
                  <a:lnTo>
                    <a:pt x="3554" y="42"/>
                  </a:lnTo>
                  <a:lnTo>
                    <a:pt x="3540" y="45"/>
                  </a:lnTo>
                  <a:lnTo>
                    <a:pt x="3521" y="45"/>
                  </a:lnTo>
                  <a:lnTo>
                    <a:pt x="3505" y="44"/>
                  </a:lnTo>
                  <a:lnTo>
                    <a:pt x="3489" y="40"/>
                  </a:lnTo>
                  <a:lnTo>
                    <a:pt x="3473" y="40"/>
                  </a:lnTo>
                  <a:lnTo>
                    <a:pt x="117" y="40"/>
                  </a:lnTo>
                  <a:lnTo>
                    <a:pt x="103" y="40"/>
                  </a:lnTo>
                  <a:lnTo>
                    <a:pt x="84" y="44"/>
                  </a:lnTo>
                  <a:lnTo>
                    <a:pt x="68" y="45"/>
                  </a:lnTo>
                  <a:lnTo>
                    <a:pt x="52" y="45"/>
                  </a:lnTo>
                  <a:lnTo>
                    <a:pt x="36" y="42"/>
                  </a:lnTo>
                  <a:lnTo>
                    <a:pt x="25" y="34"/>
                  </a:lnTo>
                  <a:lnTo>
                    <a:pt x="17" y="20"/>
                  </a:lnTo>
                  <a:lnTo>
                    <a:pt x="14" y="0"/>
                  </a:lnTo>
                  <a:lnTo>
                    <a:pt x="6" y="11"/>
                  </a:lnTo>
                  <a:lnTo>
                    <a:pt x="3" y="22"/>
                  </a:lnTo>
                  <a:lnTo>
                    <a:pt x="0" y="31"/>
                  </a:lnTo>
                  <a:lnTo>
                    <a:pt x="0" y="40"/>
                  </a:lnTo>
                  <a:lnTo>
                    <a:pt x="3" y="47"/>
                  </a:lnTo>
                  <a:lnTo>
                    <a:pt x="9" y="53"/>
                  </a:lnTo>
                  <a:lnTo>
                    <a:pt x="14" y="58"/>
                  </a:lnTo>
                  <a:lnTo>
                    <a:pt x="22" y="62"/>
                  </a:lnTo>
                  <a:lnTo>
                    <a:pt x="30" y="66"/>
                  </a:lnTo>
                  <a:lnTo>
                    <a:pt x="41" y="69"/>
                  </a:lnTo>
                  <a:lnTo>
                    <a:pt x="54" y="71"/>
                  </a:lnTo>
                  <a:lnTo>
                    <a:pt x="65" y="73"/>
                  </a:lnTo>
                  <a:lnTo>
                    <a:pt x="79" y="75"/>
                  </a:lnTo>
                  <a:lnTo>
                    <a:pt x="90" y="75"/>
                  </a:lnTo>
                  <a:lnTo>
                    <a:pt x="103" y="77"/>
                  </a:lnTo>
                  <a:lnTo>
                    <a:pt x="117" y="77"/>
                  </a:lnTo>
                  <a:lnTo>
                    <a:pt x="1746" y="77"/>
                  </a:lnTo>
                  <a:lnTo>
                    <a:pt x="1746" y="192"/>
                  </a:lnTo>
                  <a:lnTo>
                    <a:pt x="1843" y="192"/>
                  </a:lnTo>
                  <a:close/>
                </a:path>
              </a:pathLst>
            </a:custGeom>
            <a:solidFill>
              <a:srgbClr val="000000"/>
            </a:solidFill>
            <a:ln w="9525">
              <a:noFill/>
              <a:round/>
              <a:headEnd/>
              <a:tailEnd/>
            </a:ln>
          </p:spPr>
          <p:txBody>
            <a:bodyPr/>
            <a:lstStyle/>
            <a:p>
              <a:endParaRPr lang="ar-SA"/>
            </a:p>
          </p:txBody>
        </p:sp>
        <p:grpSp>
          <p:nvGrpSpPr>
            <p:cNvPr id="3" name="Group 4"/>
            <p:cNvGrpSpPr>
              <a:grpSpLocks/>
            </p:cNvGrpSpPr>
            <p:nvPr/>
          </p:nvGrpSpPr>
          <p:grpSpPr bwMode="auto">
            <a:xfrm>
              <a:off x="1490" y="1132"/>
              <a:ext cx="3588" cy="192"/>
              <a:chOff x="1490" y="1132"/>
              <a:chExt cx="3588" cy="192"/>
            </a:xfrm>
          </p:grpSpPr>
          <p:sp>
            <p:nvSpPr>
              <p:cNvPr id="210949" name="Freeform 5"/>
              <p:cNvSpPr>
                <a:spLocks/>
              </p:cNvSpPr>
              <p:nvPr/>
            </p:nvSpPr>
            <p:spPr bwMode="auto">
              <a:xfrm>
                <a:off x="1568" y="1205"/>
                <a:ext cx="11" cy="6"/>
              </a:xfrm>
              <a:custGeom>
                <a:avLst/>
                <a:gdLst/>
                <a:ahLst/>
                <a:cxnLst>
                  <a:cxn ang="0">
                    <a:pos x="11" y="2"/>
                  </a:cxn>
                  <a:cxn ang="0">
                    <a:pos x="5" y="0"/>
                  </a:cxn>
                  <a:cxn ang="0">
                    <a:pos x="3" y="0"/>
                  </a:cxn>
                  <a:cxn ang="0">
                    <a:pos x="0" y="4"/>
                  </a:cxn>
                  <a:cxn ang="0">
                    <a:pos x="0" y="6"/>
                  </a:cxn>
                  <a:cxn ang="0">
                    <a:pos x="11" y="2"/>
                  </a:cxn>
                </a:cxnLst>
                <a:rect l="0" t="0" r="r" b="b"/>
                <a:pathLst>
                  <a:path w="11" h="6">
                    <a:moveTo>
                      <a:pt x="11" y="2"/>
                    </a:moveTo>
                    <a:lnTo>
                      <a:pt x="5" y="0"/>
                    </a:lnTo>
                    <a:lnTo>
                      <a:pt x="3" y="0"/>
                    </a:lnTo>
                    <a:lnTo>
                      <a:pt x="0" y="4"/>
                    </a:lnTo>
                    <a:lnTo>
                      <a:pt x="0" y="6"/>
                    </a:lnTo>
                    <a:lnTo>
                      <a:pt x="11" y="2"/>
                    </a:lnTo>
                    <a:close/>
                  </a:path>
                </a:pathLst>
              </a:custGeom>
              <a:solidFill>
                <a:srgbClr val="000000"/>
              </a:solidFill>
              <a:ln w="9525">
                <a:noFill/>
                <a:round/>
                <a:headEnd/>
                <a:tailEnd/>
              </a:ln>
            </p:spPr>
            <p:txBody>
              <a:bodyPr/>
              <a:lstStyle/>
              <a:p>
                <a:endParaRPr lang="ar-SA"/>
              </a:p>
            </p:txBody>
          </p:sp>
          <p:sp>
            <p:nvSpPr>
              <p:cNvPr id="210950" name="Freeform 6"/>
              <p:cNvSpPr>
                <a:spLocks/>
              </p:cNvSpPr>
              <p:nvPr/>
            </p:nvSpPr>
            <p:spPr bwMode="auto">
              <a:xfrm>
                <a:off x="1552" y="1198"/>
                <a:ext cx="11" cy="3"/>
              </a:xfrm>
              <a:custGeom>
                <a:avLst/>
                <a:gdLst/>
                <a:ahLst/>
                <a:cxnLst>
                  <a:cxn ang="0">
                    <a:pos x="11" y="3"/>
                  </a:cxn>
                  <a:cxn ang="0">
                    <a:pos x="8" y="0"/>
                  </a:cxn>
                  <a:cxn ang="0">
                    <a:pos x="5" y="0"/>
                  </a:cxn>
                  <a:cxn ang="0">
                    <a:pos x="0" y="0"/>
                  </a:cxn>
                  <a:cxn ang="0">
                    <a:pos x="0" y="3"/>
                  </a:cxn>
                  <a:cxn ang="0">
                    <a:pos x="11" y="3"/>
                  </a:cxn>
                </a:cxnLst>
                <a:rect l="0" t="0" r="r" b="b"/>
                <a:pathLst>
                  <a:path w="11" h="3">
                    <a:moveTo>
                      <a:pt x="11" y="3"/>
                    </a:moveTo>
                    <a:lnTo>
                      <a:pt x="8" y="0"/>
                    </a:lnTo>
                    <a:lnTo>
                      <a:pt x="5" y="0"/>
                    </a:lnTo>
                    <a:lnTo>
                      <a:pt x="0" y="0"/>
                    </a:lnTo>
                    <a:lnTo>
                      <a:pt x="0" y="3"/>
                    </a:lnTo>
                    <a:lnTo>
                      <a:pt x="11" y="3"/>
                    </a:lnTo>
                    <a:close/>
                  </a:path>
                </a:pathLst>
              </a:custGeom>
              <a:solidFill>
                <a:srgbClr val="000000"/>
              </a:solidFill>
              <a:ln w="9525">
                <a:noFill/>
                <a:round/>
                <a:headEnd/>
                <a:tailEnd/>
              </a:ln>
            </p:spPr>
            <p:txBody>
              <a:bodyPr/>
              <a:lstStyle/>
              <a:p>
                <a:endParaRPr lang="ar-SA"/>
              </a:p>
            </p:txBody>
          </p:sp>
          <p:sp>
            <p:nvSpPr>
              <p:cNvPr id="210951" name="Freeform 7"/>
              <p:cNvSpPr>
                <a:spLocks/>
              </p:cNvSpPr>
              <p:nvPr/>
            </p:nvSpPr>
            <p:spPr bwMode="auto">
              <a:xfrm>
                <a:off x="1541" y="1176"/>
                <a:ext cx="11" cy="5"/>
              </a:xfrm>
              <a:custGeom>
                <a:avLst/>
                <a:gdLst/>
                <a:ahLst/>
                <a:cxnLst>
                  <a:cxn ang="0">
                    <a:pos x="11" y="5"/>
                  </a:cxn>
                  <a:cxn ang="0">
                    <a:pos x="11" y="2"/>
                  </a:cxn>
                  <a:cxn ang="0">
                    <a:pos x="8" y="0"/>
                  </a:cxn>
                  <a:cxn ang="0">
                    <a:pos x="3" y="2"/>
                  </a:cxn>
                  <a:cxn ang="0">
                    <a:pos x="0" y="3"/>
                  </a:cxn>
                  <a:cxn ang="0">
                    <a:pos x="11" y="5"/>
                  </a:cxn>
                </a:cxnLst>
                <a:rect l="0" t="0" r="r" b="b"/>
                <a:pathLst>
                  <a:path w="11" h="5">
                    <a:moveTo>
                      <a:pt x="11" y="5"/>
                    </a:moveTo>
                    <a:lnTo>
                      <a:pt x="11" y="2"/>
                    </a:lnTo>
                    <a:lnTo>
                      <a:pt x="8" y="0"/>
                    </a:lnTo>
                    <a:lnTo>
                      <a:pt x="3" y="2"/>
                    </a:lnTo>
                    <a:lnTo>
                      <a:pt x="0" y="3"/>
                    </a:lnTo>
                    <a:lnTo>
                      <a:pt x="11" y="5"/>
                    </a:lnTo>
                    <a:close/>
                  </a:path>
                </a:pathLst>
              </a:custGeom>
              <a:solidFill>
                <a:srgbClr val="000000"/>
              </a:solidFill>
              <a:ln w="9525">
                <a:noFill/>
                <a:round/>
                <a:headEnd/>
                <a:tailEnd/>
              </a:ln>
            </p:spPr>
            <p:txBody>
              <a:bodyPr/>
              <a:lstStyle/>
              <a:p>
                <a:endParaRPr lang="ar-SA"/>
              </a:p>
            </p:txBody>
          </p:sp>
          <p:sp>
            <p:nvSpPr>
              <p:cNvPr id="210952" name="Freeform 8"/>
              <p:cNvSpPr>
                <a:spLocks/>
              </p:cNvSpPr>
              <p:nvPr/>
            </p:nvSpPr>
            <p:spPr bwMode="auto">
              <a:xfrm>
                <a:off x="5024" y="1205"/>
                <a:ext cx="11" cy="6"/>
              </a:xfrm>
              <a:custGeom>
                <a:avLst/>
                <a:gdLst/>
                <a:ahLst/>
                <a:cxnLst>
                  <a:cxn ang="0">
                    <a:pos x="11" y="2"/>
                  </a:cxn>
                  <a:cxn ang="0">
                    <a:pos x="8" y="0"/>
                  </a:cxn>
                  <a:cxn ang="0">
                    <a:pos x="3" y="0"/>
                  </a:cxn>
                  <a:cxn ang="0">
                    <a:pos x="0" y="4"/>
                  </a:cxn>
                  <a:cxn ang="0">
                    <a:pos x="0" y="6"/>
                  </a:cxn>
                  <a:cxn ang="0">
                    <a:pos x="11" y="2"/>
                  </a:cxn>
                </a:cxnLst>
                <a:rect l="0" t="0" r="r" b="b"/>
                <a:pathLst>
                  <a:path w="11" h="6">
                    <a:moveTo>
                      <a:pt x="11" y="2"/>
                    </a:moveTo>
                    <a:lnTo>
                      <a:pt x="8" y="0"/>
                    </a:lnTo>
                    <a:lnTo>
                      <a:pt x="3" y="0"/>
                    </a:lnTo>
                    <a:lnTo>
                      <a:pt x="0" y="4"/>
                    </a:lnTo>
                    <a:lnTo>
                      <a:pt x="0" y="6"/>
                    </a:lnTo>
                    <a:lnTo>
                      <a:pt x="11" y="2"/>
                    </a:lnTo>
                    <a:close/>
                  </a:path>
                </a:pathLst>
              </a:custGeom>
              <a:solidFill>
                <a:srgbClr val="000000"/>
              </a:solidFill>
              <a:ln w="9525">
                <a:noFill/>
                <a:round/>
                <a:headEnd/>
                <a:tailEnd/>
              </a:ln>
            </p:spPr>
            <p:txBody>
              <a:bodyPr/>
              <a:lstStyle/>
              <a:p>
                <a:endParaRPr lang="ar-SA"/>
              </a:p>
            </p:txBody>
          </p:sp>
          <p:sp>
            <p:nvSpPr>
              <p:cNvPr id="210953" name="Freeform 9"/>
              <p:cNvSpPr>
                <a:spLocks/>
              </p:cNvSpPr>
              <p:nvPr/>
            </p:nvSpPr>
            <p:spPr bwMode="auto">
              <a:xfrm>
                <a:off x="5008" y="1198"/>
                <a:ext cx="11" cy="3"/>
              </a:xfrm>
              <a:custGeom>
                <a:avLst/>
                <a:gdLst/>
                <a:ahLst/>
                <a:cxnLst>
                  <a:cxn ang="0">
                    <a:pos x="11" y="3"/>
                  </a:cxn>
                  <a:cxn ang="0">
                    <a:pos x="8" y="0"/>
                  </a:cxn>
                  <a:cxn ang="0">
                    <a:pos x="5" y="0"/>
                  </a:cxn>
                  <a:cxn ang="0">
                    <a:pos x="0" y="0"/>
                  </a:cxn>
                  <a:cxn ang="0">
                    <a:pos x="0" y="3"/>
                  </a:cxn>
                  <a:cxn ang="0">
                    <a:pos x="11" y="3"/>
                  </a:cxn>
                </a:cxnLst>
                <a:rect l="0" t="0" r="r" b="b"/>
                <a:pathLst>
                  <a:path w="11" h="3">
                    <a:moveTo>
                      <a:pt x="11" y="3"/>
                    </a:moveTo>
                    <a:lnTo>
                      <a:pt x="8" y="0"/>
                    </a:lnTo>
                    <a:lnTo>
                      <a:pt x="5" y="0"/>
                    </a:lnTo>
                    <a:lnTo>
                      <a:pt x="0" y="0"/>
                    </a:lnTo>
                    <a:lnTo>
                      <a:pt x="0" y="3"/>
                    </a:lnTo>
                    <a:lnTo>
                      <a:pt x="11" y="3"/>
                    </a:lnTo>
                    <a:close/>
                  </a:path>
                </a:pathLst>
              </a:custGeom>
              <a:solidFill>
                <a:srgbClr val="000000"/>
              </a:solidFill>
              <a:ln w="9525">
                <a:noFill/>
                <a:round/>
                <a:headEnd/>
                <a:tailEnd/>
              </a:ln>
            </p:spPr>
            <p:txBody>
              <a:bodyPr/>
              <a:lstStyle/>
              <a:p>
                <a:endParaRPr lang="ar-SA"/>
              </a:p>
            </p:txBody>
          </p:sp>
          <p:sp>
            <p:nvSpPr>
              <p:cNvPr id="210954" name="Freeform 10"/>
              <p:cNvSpPr>
                <a:spLocks/>
              </p:cNvSpPr>
              <p:nvPr/>
            </p:nvSpPr>
            <p:spPr bwMode="auto">
              <a:xfrm>
                <a:off x="4997" y="1176"/>
                <a:ext cx="11" cy="5"/>
              </a:xfrm>
              <a:custGeom>
                <a:avLst/>
                <a:gdLst/>
                <a:ahLst/>
                <a:cxnLst>
                  <a:cxn ang="0">
                    <a:pos x="11" y="5"/>
                  </a:cxn>
                  <a:cxn ang="0">
                    <a:pos x="11" y="2"/>
                  </a:cxn>
                  <a:cxn ang="0">
                    <a:pos x="8" y="0"/>
                  </a:cxn>
                  <a:cxn ang="0">
                    <a:pos x="3" y="2"/>
                  </a:cxn>
                  <a:cxn ang="0">
                    <a:pos x="0" y="3"/>
                  </a:cxn>
                  <a:cxn ang="0">
                    <a:pos x="11" y="5"/>
                  </a:cxn>
                </a:cxnLst>
                <a:rect l="0" t="0" r="r" b="b"/>
                <a:pathLst>
                  <a:path w="11" h="5">
                    <a:moveTo>
                      <a:pt x="11" y="5"/>
                    </a:moveTo>
                    <a:lnTo>
                      <a:pt x="11" y="2"/>
                    </a:lnTo>
                    <a:lnTo>
                      <a:pt x="8" y="0"/>
                    </a:lnTo>
                    <a:lnTo>
                      <a:pt x="3" y="2"/>
                    </a:lnTo>
                    <a:lnTo>
                      <a:pt x="0" y="3"/>
                    </a:lnTo>
                    <a:lnTo>
                      <a:pt x="11" y="5"/>
                    </a:lnTo>
                    <a:close/>
                  </a:path>
                </a:pathLst>
              </a:custGeom>
              <a:solidFill>
                <a:srgbClr val="000000"/>
              </a:solidFill>
              <a:ln w="9525">
                <a:noFill/>
                <a:round/>
                <a:headEnd/>
                <a:tailEnd/>
              </a:ln>
            </p:spPr>
            <p:txBody>
              <a:bodyPr/>
              <a:lstStyle/>
              <a:p>
                <a:endParaRPr lang="ar-SA"/>
              </a:p>
            </p:txBody>
          </p:sp>
          <p:sp>
            <p:nvSpPr>
              <p:cNvPr id="210955" name="Freeform 11"/>
              <p:cNvSpPr>
                <a:spLocks/>
              </p:cNvSpPr>
              <p:nvPr/>
            </p:nvSpPr>
            <p:spPr bwMode="auto">
              <a:xfrm>
                <a:off x="3249" y="1200"/>
                <a:ext cx="8" cy="1"/>
              </a:xfrm>
              <a:custGeom>
                <a:avLst/>
                <a:gdLst/>
                <a:ahLst/>
                <a:cxnLst>
                  <a:cxn ang="0">
                    <a:pos x="8" y="1"/>
                  </a:cxn>
                  <a:cxn ang="0">
                    <a:pos x="5" y="0"/>
                  </a:cxn>
                  <a:cxn ang="0">
                    <a:pos x="2" y="0"/>
                  </a:cxn>
                  <a:cxn ang="0">
                    <a:pos x="0" y="0"/>
                  </a:cxn>
                  <a:cxn ang="0">
                    <a:pos x="0" y="1"/>
                  </a:cxn>
                  <a:cxn ang="0">
                    <a:pos x="8" y="1"/>
                  </a:cxn>
                </a:cxnLst>
                <a:rect l="0" t="0" r="r" b="b"/>
                <a:pathLst>
                  <a:path w="8" h="1">
                    <a:moveTo>
                      <a:pt x="8" y="1"/>
                    </a:moveTo>
                    <a:lnTo>
                      <a:pt x="5" y="0"/>
                    </a:lnTo>
                    <a:lnTo>
                      <a:pt x="2" y="0"/>
                    </a:lnTo>
                    <a:lnTo>
                      <a:pt x="0" y="0"/>
                    </a:lnTo>
                    <a:lnTo>
                      <a:pt x="0" y="1"/>
                    </a:lnTo>
                    <a:lnTo>
                      <a:pt x="8" y="1"/>
                    </a:lnTo>
                    <a:close/>
                  </a:path>
                </a:pathLst>
              </a:custGeom>
              <a:solidFill>
                <a:srgbClr val="FFCC00"/>
              </a:solidFill>
              <a:ln w="9525">
                <a:noFill/>
                <a:round/>
                <a:headEnd/>
                <a:tailEnd/>
              </a:ln>
            </p:spPr>
            <p:txBody>
              <a:bodyPr/>
              <a:lstStyle/>
              <a:p>
                <a:endParaRPr lang="ar-SA"/>
              </a:p>
            </p:txBody>
          </p:sp>
          <p:sp>
            <p:nvSpPr>
              <p:cNvPr id="210956" name="Freeform 12"/>
              <p:cNvSpPr>
                <a:spLocks/>
              </p:cNvSpPr>
              <p:nvPr/>
            </p:nvSpPr>
            <p:spPr bwMode="auto">
              <a:xfrm>
                <a:off x="1628" y="1178"/>
                <a:ext cx="5" cy="5"/>
              </a:xfrm>
              <a:custGeom>
                <a:avLst/>
                <a:gdLst/>
                <a:ahLst/>
                <a:cxnLst>
                  <a:cxn ang="0">
                    <a:pos x="5" y="0"/>
                  </a:cxn>
                  <a:cxn ang="0">
                    <a:pos x="2" y="1"/>
                  </a:cxn>
                  <a:cxn ang="0">
                    <a:pos x="0" y="3"/>
                  </a:cxn>
                  <a:cxn ang="0">
                    <a:pos x="2" y="5"/>
                  </a:cxn>
                  <a:cxn ang="0">
                    <a:pos x="5" y="5"/>
                  </a:cxn>
                  <a:cxn ang="0">
                    <a:pos x="5" y="0"/>
                  </a:cxn>
                </a:cxnLst>
                <a:rect l="0" t="0" r="r" b="b"/>
                <a:pathLst>
                  <a:path w="5" h="5">
                    <a:moveTo>
                      <a:pt x="5" y="0"/>
                    </a:moveTo>
                    <a:lnTo>
                      <a:pt x="2" y="1"/>
                    </a:lnTo>
                    <a:lnTo>
                      <a:pt x="0" y="3"/>
                    </a:lnTo>
                    <a:lnTo>
                      <a:pt x="2" y="5"/>
                    </a:lnTo>
                    <a:lnTo>
                      <a:pt x="5" y="5"/>
                    </a:lnTo>
                    <a:lnTo>
                      <a:pt x="5" y="0"/>
                    </a:lnTo>
                    <a:close/>
                  </a:path>
                </a:pathLst>
              </a:custGeom>
              <a:solidFill>
                <a:srgbClr val="FFCC00"/>
              </a:solidFill>
              <a:ln w="9525">
                <a:noFill/>
                <a:round/>
                <a:headEnd/>
                <a:tailEnd/>
              </a:ln>
            </p:spPr>
            <p:txBody>
              <a:bodyPr/>
              <a:lstStyle/>
              <a:p>
                <a:endParaRPr lang="ar-SA"/>
              </a:p>
            </p:txBody>
          </p:sp>
          <p:sp>
            <p:nvSpPr>
              <p:cNvPr id="210957" name="Freeform 13"/>
              <p:cNvSpPr>
                <a:spLocks/>
              </p:cNvSpPr>
              <p:nvPr/>
            </p:nvSpPr>
            <p:spPr bwMode="auto">
              <a:xfrm>
                <a:off x="1633" y="1178"/>
                <a:ext cx="3310" cy="5"/>
              </a:xfrm>
              <a:custGeom>
                <a:avLst/>
                <a:gdLst/>
                <a:ahLst/>
                <a:cxnLst>
                  <a:cxn ang="0">
                    <a:pos x="3310" y="3"/>
                  </a:cxn>
                  <a:cxn ang="0">
                    <a:pos x="3310" y="0"/>
                  </a:cxn>
                  <a:cxn ang="0">
                    <a:pos x="0" y="0"/>
                  </a:cxn>
                  <a:cxn ang="0">
                    <a:pos x="0" y="5"/>
                  </a:cxn>
                  <a:cxn ang="0">
                    <a:pos x="3310" y="5"/>
                  </a:cxn>
                  <a:cxn ang="0">
                    <a:pos x="3310" y="3"/>
                  </a:cxn>
                </a:cxnLst>
                <a:rect l="0" t="0" r="r" b="b"/>
                <a:pathLst>
                  <a:path w="3310" h="5">
                    <a:moveTo>
                      <a:pt x="3310" y="3"/>
                    </a:moveTo>
                    <a:lnTo>
                      <a:pt x="3310" y="0"/>
                    </a:lnTo>
                    <a:lnTo>
                      <a:pt x="0" y="0"/>
                    </a:lnTo>
                    <a:lnTo>
                      <a:pt x="0" y="5"/>
                    </a:lnTo>
                    <a:lnTo>
                      <a:pt x="3310" y="5"/>
                    </a:lnTo>
                    <a:lnTo>
                      <a:pt x="3310" y="3"/>
                    </a:lnTo>
                    <a:close/>
                  </a:path>
                </a:pathLst>
              </a:custGeom>
              <a:solidFill>
                <a:srgbClr val="FFCC00"/>
              </a:solidFill>
              <a:ln w="9525">
                <a:noFill/>
                <a:round/>
                <a:headEnd/>
                <a:tailEnd/>
              </a:ln>
            </p:spPr>
            <p:txBody>
              <a:bodyPr/>
              <a:lstStyle/>
              <a:p>
                <a:endParaRPr lang="ar-SA"/>
              </a:p>
            </p:txBody>
          </p:sp>
          <p:sp>
            <p:nvSpPr>
              <p:cNvPr id="210958" name="Freeform 14"/>
              <p:cNvSpPr>
                <a:spLocks/>
              </p:cNvSpPr>
              <p:nvPr/>
            </p:nvSpPr>
            <p:spPr bwMode="auto">
              <a:xfrm>
                <a:off x="4943" y="1178"/>
                <a:ext cx="5" cy="5"/>
              </a:xfrm>
              <a:custGeom>
                <a:avLst/>
                <a:gdLst/>
                <a:ahLst/>
                <a:cxnLst>
                  <a:cxn ang="0">
                    <a:pos x="0" y="5"/>
                  </a:cxn>
                  <a:cxn ang="0">
                    <a:pos x="3" y="5"/>
                  </a:cxn>
                  <a:cxn ang="0">
                    <a:pos x="5" y="3"/>
                  </a:cxn>
                  <a:cxn ang="0">
                    <a:pos x="3" y="1"/>
                  </a:cxn>
                  <a:cxn ang="0">
                    <a:pos x="0" y="0"/>
                  </a:cxn>
                  <a:cxn ang="0">
                    <a:pos x="0" y="5"/>
                  </a:cxn>
                </a:cxnLst>
                <a:rect l="0" t="0" r="r" b="b"/>
                <a:pathLst>
                  <a:path w="5" h="5">
                    <a:moveTo>
                      <a:pt x="0" y="5"/>
                    </a:moveTo>
                    <a:lnTo>
                      <a:pt x="3" y="5"/>
                    </a:lnTo>
                    <a:lnTo>
                      <a:pt x="5" y="3"/>
                    </a:lnTo>
                    <a:lnTo>
                      <a:pt x="3" y="1"/>
                    </a:lnTo>
                    <a:lnTo>
                      <a:pt x="0" y="0"/>
                    </a:lnTo>
                    <a:lnTo>
                      <a:pt x="0" y="5"/>
                    </a:lnTo>
                    <a:close/>
                  </a:path>
                </a:pathLst>
              </a:custGeom>
              <a:solidFill>
                <a:srgbClr val="FFCC00"/>
              </a:solidFill>
              <a:ln w="9525">
                <a:noFill/>
                <a:round/>
                <a:headEnd/>
                <a:tailEnd/>
              </a:ln>
            </p:spPr>
            <p:txBody>
              <a:bodyPr/>
              <a:lstStyle/>
              <a:p>
                <a:endParaRPr lang="ar-SA"/>
              </a:p>
            </p:txBody>
          </p:sp>
          <p:sp>
            <p:nvSpPr>
              <p:cNvPr id="210959" name="Freeform 15"/>
              <p:cNvSpPr>
                <a:spLocks/>
              </p:cNvSpPr>
              <p:nvPr/>
            </p:nvSpPr>
            <p:spPr bwMode="auto">
              <a:xfrm>
                <a:off x="1490" y="1132"/>
                <a:ext cx="3588" cy="192"/>
              </a:xfrm>
              <a:custGeom>
                <a:avLst/>
                <a:gdLst/>
                <a:ahLst/>
                <a:cxnLst>
                  <a:cxn ang="0">
                    <a:pos x="1843" y="192"/>
                  </a:cxn>
                  <a:cxn ang="0">
                    <a:pos x="1843" y="77"/>
                  </a:cxn>
                  <a:cxn ang="0">
                    <a:pos x="3475" y="77"/>
                  </a:cxn>
                  <a:cxn ang="0">
                    <a:pos x="3485" y="77"/>
                  </a:cxn>
                  <a:cxn ang="0">
                    <a:pos x="3499" y="75"/>
                  </a:cxn>
                  <a:cxn ang="0">
                    <a:pos x="3512" y="75"/>
                  </a:cxn>
                  <a:cxn ang="0">
                    <a:pos x="3523" y="73"/>
                  </a:cxn>
                  <a:cxn ang="0">
                    <a:pos x="3537" y="71"/>
                  </a:cxn>
                  <a:cxn ang="0">
                    <a:pos x="3547" y="69"/>
                  </a:cxn>
                  <a:cxn ang="0">
                    <a:pos x="3558" y="66"/>
                  </a:cxn>
                  <a:cxn ang="0">
                    <a:pos x="3566" y="62"/>
                  </a:cxn>
                  <a:cxn ang="0">
                    <a:pos x="3575" y="58"/>
                  </a:cxn>
                  <a:cxn ang="0">
                    <a:pos x="3580" y="53"/>
                  </a:cxn>
                  <a:cxn ang="0">
                    <a:pos x="3585" y="47"/>
                  </a:cxn>
                  <a:cxn ang="0">
                    <a:pos x="3588" y="40"/>
                  </a:cxn>
                  <a:cxn ang="0">
                    <a:pos x="3588" y="31"/>
                  </a:cxn>
                  <a:cxn ang="0">
                    <a:pos x="3588" y="22"/>
                  </a:cxn>
                  <a:cxn ang="0">
                    <a:pos x="3583" y="11"/>
                  </a:cxn>
                  <a:cxn ang="0">
                    <a:pos x="3575" y="0"/>
                  </a:cxn>
                  <a:cxn ang="0">
                    <a:pos x="3572" y="20"/>
                  </a:cxn>
                  <a:cxn ang="0">
                    <a:pos x="3564" y="35"/>
                  </a:cxn>
                  <a:cxn ang="0">
                    <a:pos x="3553" y="42"/>
                  </a:cxn>
                  <a:cxn ang="0">
                    <a:pos x="3539" y="46"/>
                  </a:cxn>
                  <a:cxn ang="0">
                    <a:pos x="3520" y="46"/>
                  </a:cxn>
                  <a:cxn ang="0">
                    <a:pos x="3504" y="44"/>
                  </a:cxn>
                  <a:cxn ang="0">
                    <a:pos x="3488" y="40"/>
                  </a:cxn>
                  <a:cxn ang="0">
                    <a:pos x="3472" y="40"/>
                  </a:cxn>
                  <a:cxn ang="0">
                    <a:pos x="116" y="40"/>
                  </a:cxn>
                  <a:cxn ang="0">
                    <a:pos x="102" y="40"/>
                  </a:cxn>
                  <a:cxn ang="0">
                    <a:pos x="83" y="44"/>
                  </a:cxn>
                  <a:cxn ang="0">
                    <a:pos x="67" y="46"/>
                  </a:cxn>
                  <a:cxn ang="0">
                    <a:pos x="51" y="46"/>
                  </a:cxn>
                  <a:cxn ang="0">
                    <a:pos x="35" y="42"/>
                  </a:cxn>
                  <a:cxn ang="0">
                    <a:pos x="24" y="35"/>
                  </a:cxn>
                  <a:cxn ang="0">
                    <a:pos x="16" y="20"/>
                  </a:cxn>
                  <a:cxn ang="0">
                    <a:pos x="13" y="0"/>
                  </a:cxn>
                  <a:cxn ang="0">
                    <a:pos x="5" y="11"/>
                  </a:cxn>
                  <a:cxn ang="0">
                    <a:pos x="2" y="22"/>
                  </a:cxn>
                  <a:cxn ang="0">
                    <a:pos x="0" y="31"/>
                  </a:cxn>
                  <a:cxn ang="0">
                    <a:pos x="0" y="40"/>
                  </a:cxn>
                  <a:cxn ang="0">
                    <a:pos x="2" y="47"/>
                  </a:cxn>
                  <a:cxn ang="0">
                    <a:pos x="8" y="53"/>
                  </a:cxn>
                  <a:cxn ang="0">
                    <a:pos x="13" y="58"/>
                  </a:cxn>
                  <a:cxn ang="0">
                    <a:pos x="21" y="62"/>
                  </a:cxn>
                  <a:cxn ang="0">
                    <a:pos x="29" y="66"/>
                  </a:cxn>
                  <a:cxn ang="0">
                    <a:pos x="40" y="69"/>
                  </a:cxn>
                  <a:cxn ang="0">
                    <a:pos x="54" y="71"/>
                  </a:cxn>
                  <a:cxn ang="0">
                    <a:pos x="65" y="73"/>
                  </a:cxn>
                  <a:cxn ang="0">
                    <a:pos x="78" y="75"/>
                  </a:cxn>
                  <a:cxn ang="0">
                    <a:pos x="89" y="75"/>
                  </a:cxn>
                  <a:cxn ang="0">
                    <a:pos x="102" y="77"/>
                  </a:cxn>
                  <a:cxn ang="0">
                    <a:pos x="116" y="77"/>
                  </a:cxn>
                  <a:cxn ang="0">
                    <a:pos x="1745" y="77"/>
                  </a:cxn>
                  <a:cxn ang="0">
                    <a:pos x="1745" y="192"/>
                  </a:cxn>
                  <a:cxn ang="0">
                    <a:pos x="1843" y="192"/>
                  </a:cxn>
                </a:cxnLst>
                <a:rect l="0" t="0" r="r" b="b"/>
                <a:pathLst>
                  <a:path w="3588" h="192">
                    <a:moveTo>
                      <a:pt x="1843" y="192"/>
                    </a:moveTo>
                    <a:lnTo>
                      <a:pt x="1843" y="77"/>
                    </a:lnTo>
                    <a:lnTo>
                      <a:pt x="3475" y="77"/>
                    </a:lnTo>
                    <a:lnTo>
                      <a:pt x="3485" y="77"/>
                    </a:lnTo>
                    <a:lnTo>
                      <a:pt x="3499" y="75"/>
                    </a:lnTo>
                    <a:lnTo>
                      <a:pt x="3512" y="75"/>
                    </a:lnTo>
                    <a:lnTo>
                      <a:pt x="3523" y="73"/>
                    </a:lnTo>
                    <a:lnTo>
                      <a:pt x="3537" y="71"/>
                    </a:lnTo>
                    <a:lnTo>
                      <a:pt x="3547" y="69"/>
                    </a:lnTo>
                    <a:lnTo>
                      <a:pt x="3558" y="66"/>
                    </a:lnTo>
                    <a:lnTo>
                      <a:pt x="3566" y="62"/>
                    </a:lnTo>
                    <a:lnTo>
                      <a:pt x="3575" y="58"/>
                    </a:lnTo>
                    <a:lnTo>
                      <a:pt x="3580" y="53"/>
                    </a:lnTo>
                    <a:lnTo>
                      <a:pt x="3585" y="47"/>
                    </a:lnTo>
                    <a:lnTo>
                      <a:pt x="3588" y="40"/>
                    </a:lnTo>
                    <a:lnTo>
                      <a:pt x="3588" y="31"/>
                    </a:lnTo>
                    <a:lnTo>
                      <a:pt x="3588" y="22"/>
                    </a:lnTo>
                    <a:lnTo>
                      <a:pt x="3583" y="11"/>
                    </a:lnTo>
                    <a:lnTo>
                      <a:pt x="3575" y="0"/>
                    </a:lnTo>
                    <a:lnTo>
                      <a:pt x="3572" y="20"/>
                    </a:lnTo>
                    <a:lnTo>
                      <a:pt x="3564" y="35"/>
                    </a:lnTo>
                    <a:lnTo>
                      <a:pt x="3553" y="42"/>
                    </a:lnTo>
                    <a:lnTo>
                      <a:pt x="3539" y="46"/>
                    </a:lnTo>
                    <a:lnTo>
                      <a:pt x="3520" y="46"/>
                    </a:lnTo>
                    <a:lnTo>
                      <a:pt x="3504" y="44"/>
                    </a:lnTo>
                    <a:lnTo>
                      <a:pt x="3488" y="40"/>
                    </a:lnTo>
                    <a:lnTo>
                      <a:pt x="3472" y="40"/>
                    </a:lnTo>
                    <a:lnTo>
                      <a:pt x="116" y="40"/>
                    </a:lnTo>
                    <a:lnTo>
                      <a:pt x="102" y="40"/>
                    </a:lnTo>
                    <a:lnTo>
                      <a:pt x="83" y="44"/>
                    </a:lnTo>
                    <a:lnTo>
                      <a:pt x="67" y="46"/>
                    </a:lnTo>
                    <a:lnTo>
                      <a:pt x="51" y="46"/>
                    </a:lnTo>
                    <a:lnTo>
                      <a:pt x="35" y="42"/>
                    </a:lnTo>
                    <a:lnTo>
                      <a:pt x="24" y="35"/>
                    </a:lnTo>
                    <a:lnTo>
                      <a:pt x="16" y="20"/>
                    </a:lnTo>
                    <a:lnTo>
                      <a:pt x="13" y="0"/>
                    </a:lnTo>
                    <a:lnTo>
                      <a:pt x="5" y="11"/>
                    </a:lnTo>
                    <a:lnTo>
                      <a:pt x="2" y="22"/>
                    </a:lnTo>
                    <a:lnTo>
                      <a:pt x="0" y="31"/>
                    </a:lnTo>
                    <a:lnTo>
                      <a:pt x="0" y="40"/>
                    </a:lnTo>
                    <a:lnTo>
                      <a:pt x="2" y="47"/>
                    </a:lnTo>
                    <a:lnTo>
                      <a:pt x="8" y="53"/>
                    </a:lnTo>
                    <a:lnTo>
                      <a:pt x="13" y="58"/>
                    </a:lnTo>
                    <a:lnTo>
                      <a:pt x="21" y="62"/>
                    </a:lnTo>
                    <a:lnTo>
                      <a:pt x="29" y="66"/>
                    </a:lnTo>
                    <a:lnTo>
                      <a:pt x="40" y="69"/>
                    </a:lnTo>
                    <a:lnTo>
                      <a:pt x="54" y="71"/>
                    </a:lnTo>
                    <a:lnTo>
                      <a:pt x="65" y="73"/>
                    </a:lnTo>
                    <a:lnTo>
                      <a:pt x="78" y="75"/>
                    </a:lnTo>
                    <a:lnTo>
                      <a:pt x="89" y="75"/>
                    </a:lnTo>
                    <a:lnTo>
                      <a:pt x="102" y="77"/>
                    </a:lnTo>
                    <a:lnTo>
                      <a:pt x="116" y="77"/>
                    </a:lnTo>
                    <a:lnTo>
                      <a:pt x="1745" y="77"/>
                    </a:lnTo>
                    <a:lnTo>
                      <a:pt x="1745" y="192"/>
                    </a:lnTo>
                    <a:lnTo>
                      <a:pt x="1843" y="192"/>
                    </a:lnTo>
                    <a:close/>
                  </a:path>
                </a:pathLst>
              </a:custGeom>
              <a:noFill/>
              <a:ln w="7938">
                <a:solidFill>
                  <a:srgbClr val="000000"/>
                </a:solidFill>
                <a:prstDash val="solid"/>
                <a:round/>
                <a:headEnd/>
                <a:tailEnd/>
              </a:ln>
            </p:spPr>
            <p:txBody>
              <a:bodyPr/>
              <a:lstStyle/>
              <a:p>
                <a:endParaRPr lang="ar-SA"/>
              </a:p>
            </p:txBody>
          </p:sp>
        </p:grpSp>
      </p:grpSp>
      <p:sp>
        <p:nvSpPr>
          <p:cNvPr id="210960" name="Freeform 16"/>
          <p:cNvSpPr>
            <a:spLocks/>
          </p:cNvSpPr>
          <p:nvPr/>
        </p:nvSpPr>
        <p:spPr bwMode="auto">
          <a:xfrm>
            <a:off x="3371850" y="5216525"/>
            <a:ext cx="12700" cy="9525"/>
          </a:xfrm>
          <a:custGeom>
            <a:avLst/>
            <a:gdLst/>
            <a:ahLst/>
            <a:cxnLst>
              <a:cxn ang="0">
                <a:pos x="0" y="4"/>
              </a:cxn>
              <a:cxn ang="0">
                <a:pos x="3" y="6"/>
              </a:cxn>
              <a:cxn ang="0">
                <a:pos x="6" y="4"/>
              </a:cxn>
              <a:cxn ang="0">
                <a:pos x="9" y="2"/>
              </a:cxn>
              <a:cxn ang="0">
                <a:pos x="9" y="0"/>
              </a:cxn>
              <a:cxn ang="0">
                <a:pos x="0" y="4"/>
              </a:cxn>
            </a:cxnLst>
            <a:rect l="0" t="0" r="r" b="b"/>
            <a:pathLst>
              <a:path w="9" h="6">
                <a:moveTo>
                  <a:pt x="0" y="4"/>
                </a:moveTo>
                <a:lnTo>
                  <a:pt x="3" y="6"/>
                </a:lnTo>
                <a:lnTo>
                  <a:pt x="6" y="4"/>
                </a:lnTo>
                <a:lnTo>
                  <a:pt x="9" y="2"/>
                </a:lnTo>
                <a:lnTo>
                  <a:pt x="9" y="0"/>
                </a:lnTo>
                <a:lnTo>
                  <a:pt x="0" y="4"/>
                </a:lnTo>
                <a:close/>
              </a:path>
            </a:pathLst>
          </a:custGeom>
          <a:solidFill>
            <a:srgbClr val="000000"/>
          </a:solidFill>
          <a:ln w="9525">
            <a:noFill/>
            <a:round/>
            <a:headEnd/>
            <a:tailEnd/>
          </a:ln>
        </p:spPr>
        <p:txBody>
          <a:bodyPr/>
          <a:lstStyle/>
          <a:p>
            <a:endParaRPr lang="ar-SA"/>
          </a:p>
        </p:txBody>
      </p:sp>
      <p:sp>
        <p:nvSpPr>
          <p:cNvPr id="210961" name="Freeform 17"/>
          <p:cNvSpPr>
            <a:spLocks/>
          </p:cNvSpPr>
          <p:nvPr/>
        </p:nvSpPr>
        <p:spPr bwMode="auto">
          <a:xfrm>
            <a:off x="2224088" y="3008313"/>
            <a:ext cx="1160462" cy="2214562"/>
          </a:xfrm>
          <a:custGeom>
            <a:avLst/>
            <a:gdLst/>
            <a:ahLst/>
            <a:cxnLst>
              <a:cxn ang="0">
                <a:pos x="5" y="2"/>
              </a:cxn>
              <a:cxn ang="0">
                <a:pos x="0" y="4"/>
              </a:cxn>
              <a:cxn ang="0">
                <a:pos x="811" y="1395"/>
              </a:cxn>
              <a:cxn ang="0">
                <a:pos x="822" y="1391"/>
              </a:cxn>
              <a:cxn ang="0">
                <a:pos x="11" y="0"/>
              </a:cxn>
              <a:cxn ang="0">
                <a:pos x="5" y="2"/>
              </a:cxn>
            </a:cxnLst>
            <a:rect l="0" t="0" r="r" b="b"/>
            <a:pathLst>
              <a:path w="822" h="1395">
                <a:moveTo>
                  <a:pt x="5" y="2"/>
                </a:moveTo>
                <a:lnTo>
                  <a:pt x="0" y="4"/>
                </a:lnTo>
                <a:lnTo>
                  <a:pt x="811" y="1395"/>
                </a:lnTo>
                <a:lnTo>
                  <a:pt x="822" y="1391"/>
                </a:lnTo>
                <a:lnTo>
                  <a:pt x="11" y="0"/>
                </a:lnTo>
                <a:lnTo>
                  <a:pt x="5" y="2"/>
                </a:lnTo>
                <a:close/>
              </a:path>
            </a:pathLst>
          </a:custGeom>
          <a:solidFill>
            <a:srgbClr val="000000"/>
          </a:solidFill>
          <a:ln w="9525">
            <a:noFill/>
            <a:round/>
            <a:headEnd/>
            <a:tailEnd/>
          </a:ln>
        </p:spPr>
        <p:txBody>
          <a:bodyPr/>
          <a:lstStyle/>
          <a:p>
            <a:endParaRPr lang="ar-SA"/>
          </a:p>
        </p:txBody>
      </p:sp>
      <p:sp>
        <p:nvSpPr>
          <p:cNvPr id="210962" name="Freeform 18"/>
          <p:cNvSpPr>
            <a:spLocks/>
          </p:cNvSpPr>
          <p:nvPr/>
        </p:nvSpPr>
        <p:spPr bwMode="auto">
          <a:xfrm>
            <a:off x="2201863" y="5216525"/>
            <a:ext cx="14287" cy="6350"/>
          </a:xfrm>
          <a:custGeom>
            <a:avLst/>
            <a:gdLst/>
            <a:ahLst/>
            <a:cxnLst>
              <a:cxn ang="0">
                <a:pos x="0" y="0"/>
              </a:cxn>
              <a:cxn ang="0">
                <a:pos x="0" y="4"/>
              </a:cxn>
              <a:cxn ang="0">
                <a:pos x="5" y="4"/>
              </a:cxn>
              <a:cxn ang="0">
                <a:pos x="8" y="4"/>
              </a:cxn>
              <a:cxn ang="0">
                <a:pos x="11" y="0"/>
              </a:cxn>
              <a:cxn ang="0">
                <a:pos x="0" y="0"/>
              </a:cxn>
            </a:cxnLst>
            <a:rect l="0" t="0" r="r" b="b"/>
            <a:pathLst>
              <a:path w="11" h="4">
                <a:moveTo>
                  <a:pt x="0" y="0"/>
                </a:moveTo>
                <a:lnTo>
                  <a:pt x="0" y="4"/>
                </a:lnTo>
                <a:lnTo>
                  <a:pt x="5" y="4"/>
                </a:lnTo>
                <a:lnTo>
                  <a:pt x="8" y="4"/>
                </a:lnTo>
                <a:lnTo>
                  <a:pt x="11" y="0"/>
                </a:lnTo>
                <a:lnTo>
                  <a:pt x="0" y="0"/>
                </a:lnTo>
                <a:close/>
              </a:path>
            </a:pathLst>
          </a:custGeom>
          <a:solidFill>
            <a:srgbClr val="000000"/>
          </a:solidFill>
          <a:ln w="9525">
            <a:noFill/>
            <a:round/>
            <a:headEnd/>
            <a:tailEnd/>
          </a:ln>
        </p:spPr>
        <p:txBody>
          <a:bodyPr/>
          <a:lstStyle/>
          <a:p>
            <a:endParaRPr lang="ar-SA"/>
          </a:p>
        </p:txBody>
      </p:sp>
      <p:sp>
        <p:nvSpPr>
          <p:cNvPr id="210963" name="Freeform 19"/>
          <p:cNvSpPr>
            <a:spLocks/>
          </p:cNvSpPr>
          <p:nvPr/>
        </p:nvSpPr>
        <p:spPr bwMode="auto">
          <a:xfrm>
            <a:off x="1119188" y="5216525"/>
            <a:ext cx="14287" cy="9525"/>
          </a:xfrm>
          <a:custGeom>
            <a:avLst/>
            <a:gdLst/>
            <a:ahLst/>
            <a:cxnLst>
              <a:cxn ang="0">
                <a:pos x="0" y="0"/>
              </a:cxn>
              <a:cxn ang="0">
                <a:pos x="0" y="4"/>
              </a:cxn>
              <a:cxn ang="0">
                <a:pos x="5" y="6"/>
              </a:cxn>
              <a:cxn ang="0">
                <a:pos x="8" y="4"/>
              </a:cxn>
              <a:cxn ang="0">
                <a:pos x="10" y="2"/>
              </a:cxn>
              <a:cxn ang="0">
                <a:pos x="0" y="0"/>
              </a:cxn>
            </a:cxnLst>
            <a:rect l="0" t="0" r="r" b="b"/>
            <a:pathLst>
              <a:path w="10" h="6">
                <a:moveTo>
                  <a:pt x="0" y="0"/>
                </a:moveTo>
                <a:lnTo>
                  <a:pt x="0" y="4"/>
                </a:lnTo>
                <a:lnTo>
                  <a:pt x="5" y="6"/>
                </a:lnTo>
                <a:lnTo>
                  <a:pt x="8" y="4"/>
                </a:lnTo>
                <a:lnTo>
                  <a:pt x="10" y="2"/>
                </a:lnTo>
                <a:lnTo>
                  <a:pt x="0" y="0"/>
                </a:lnTo>
                <a:close/>
              </a:path>
            </a:pathLst>
          </a:custGeom>
          <a:solidFill>
            <a:srgbClr val="000000"/>
          </a:solidFill>
          <a:ln w="9525">
            <a:noFill/>
            <a:round/>
            <a:headEnd/>
            <a:tailEnd/>
          </a:ln>
        </p:spPr>
        <p:txBody>
          <a:bodyPr/>
          <a:lstStyle/>
          <a:p>
            <a:endParaRPr lang="ar-SA"/>
          </a:p>
        </p:txBody>
      </p:sp>
      <p:sp>
        <p:nvSpPr>
          <p:cNvPr id="210964" name="Freeform 20"/>
          <p:cNvSpPr>
            <a:spLocks/>
          </p:cNvSpPr>
          <p:nvPr/>
        </p:nvSpPr>
        <p:spPr bwMode="auto">
          <a:xfrm>
            <a:off x="1119188" y="2963863"/>
            <a:ext cx="1082675" cy="2255837"/>
          </a:xfrm>
          <a:custGeom>
            <a:avLst/>
            <a:gdLst/>
            <a:ahLst/>
            <a:cxnLst>
              <a:cxn ang="0">
                <a:pos x="761" y="0"/>
              </a:cxn>
              <a:cxn ang="0">
                <a:pos x="756" y="0"/>
              </a:cxn>
              <a:cxn ang="0">
                <a:pos x="0" y="1419"/>
              </a:cxn>
              <a:cxn ang="0">
                <a:pos x="10" y="1421"/>
              </a:cxn>
              <a:cxn ang="0">
                <a:pos x="767" y="2"/>
              </a:cxn>
              <a:cxn ang="0">
                <a:pos x="761" y="0"/>
              </a:cxn>
            </a:cxnLst>
            <a:rect l="0" t="0" r="r" b="b"/>
            <a:pathLst>
              <a:path w="767" h="1421">
                <a:moveTo>
                  <a:pt x="761" y="0"/>
                </a:moveTo>
                <a:lnTo>
                  <a:pt x="756" y="0"/>
                </a:lnTo>
                <a:lnTo>
                  <a:pt x="0" y="1419"/>
                </a:lnTo>
                <a:lnTo>
                  <a:pt x="10" y="1421"/>
                </a:lnTo>
                <a:lnTo>
                  <a:pt x="767" y="2"/>
                </a:lnTo>
                <a:lnTo>
                  <a:pt x="761" y="0"/>
                </a:lnTo>
                <a:close/>
              </a:path>
            </a:pathLst>
          </a:custGeom>
          <a:solidFill>
            <a:srgbClr val="000000"/>
          </a:solidFill>
          <a:ln w="9525">
            <a:noFill/>
            <a:round/>
            <a:headEnd/>
            <a:tailEnd/>
          </a:ln>
        </p:spPr>
        <p:txBody>
          <a:bodyPr/>
          <a:lstStyle/>
          <a:p>
            <a:endParaRPr lang="ar-SA"/>
          </a:p>
        </p:txBody>
      </p:sp>
      <p:sp>
        <p:nvSpPr>
          <p:cNvPr id="210965" name="Freeform 21"/>
          <p:cNvSpPr>
            <a:spLocks/>
          </p:cNvSpPr>
          <p:nvPr/>
        </p:nvSpPr>
        <p:spPr bwMode="auto">
          <a:xfrm>
            <a:off x="8147050" y="3768725"/>
            <a:ext cx="11113" cy="9525"/>
          </a:xfrm>
          <a:custGeom>
            <a:avLst/>
            <a:gdLst/>
            <a:ahLst/>
            <a:cxnLst>
              <a:cxn ang="0">
                <a:pos x="0" y="4"/>
              </a:cxn>
              <a:cxn ang="0">
                <a:pos x="3" y="6"/>
              </a:cxn>
              <a:cxn ang="0">
                <a:pos x="6" y="4"/>
              </a:cxn>
              <a:cxn ang="0">
                <a:pos x="8" y="2"/>
              </a:cxn>
              <a:cxn ang="0">
                <a:pos x="8" y="0"/>
              </a:cxn>
              <a:cxn ang="0">
                <a:pos x="0" y="4"/>
              </a:cxn>
            </a:cxnLst>
            <a:rect l="0" t="0" r="r" b="b"/>
            <a:pathLst>
              <a:path w="8" h="6">
                <a:moveTo>
                  <a:pt x="0" y="4"/>
                </a:moveTo>
                <a:lnTo>
                  <a:pt x="3" y="6"/>
                </a:lnTo>
                <a:lnTo>
                  <a:pt x="6" y="4"/>
                </a:lnTo>
                <a:lnTo>
                  <a:pt x="8" y="2"/>
                </a:lnTo>
                <a:lnTo>
                  <a:pt x="8" y="0"/>
                </a:lnTo>
                <a:lnTo>
                  <a:pt x="0" y="4"/>
                </a:lnTo>
                <a:close/>
              </a:path>
            </a:pathLst>
          </a:custGeom>
          <a:solidFill>
            <a:srgbClr val="000000"/>
          </a:solidFill>
          <a:ln w="9525">
            <a:noFill/>
            <a:round/>
            <a:headEnd/>
            <a:tailEnd/>
          </a:ln>
        </p:spPr>
        <p:txBody>
          <a:bodyPr/>
          <a:lstStyle/>
          <a:p>
            <a:endParaRPr lang="ar-SA"/>
          </a:p>
        </p:txBody>
      </p:sp>
      <p:sp>
        <p:nvSpPr>
          <p:cNvPr id="210966" name="Freeform 22"/>
          <p:cNvSpPr>
            <a:spLocks/>
          </p:cNvSpPr>
          <p:nvPr/>
        </p:nvSpPr>
        <p:spPr bwMode="auto">
          <a:xfrm>
            <a:off x="6999288" y="1560513"/>
            <a:ext cx="1162050" cy="2214562"/>
          </a:xfrm>
          <a:custGeom>
            <a:avLst/>
            <a:gdLst/>
            <a:ahLst/>
            <a:cxnLst>
              <a:cxn ang="0">
                <a:pos x="5" y="2"/>
              </a:cxn>
              <a:cxn ang="0">
                <a:pos x="0" y="4"/>
              </a:cxn>
              <a:cxn ang="0">
                <a:pos x="811" y="1395"/>
              </a:cxn>
              <a:cxn ang="0">
                <a:pos x="824" y="1391"/>
              </a:cxn>
              <a:cxn ang="0">
                <a:pos x="11" y="0"/>
              </a:cxn>
              <a:cxn ang="0">
                <a:pos x="5" y="2"/>
              </a:cxn>
            </a:cxnLst>
            <a:rect l="0" t="0" r="r" b="b"/>
            <a:pathLst>
              <a:path w="824" h="1395">
                <a:moveTo>
                  <a:pt x="5" y="2"/>
                </a:moveTo>
                <a:lnTo>
                  <a:pt x="0" y="4"/>
                </a:lnTo>
                <a:lnTo>
                  <a:pt x="811" y="1395"/>
                </a:lnTo>
                <a:lnTo>
                  <a:pt x="824" y="1391"/>
                </a:lnTo>
                <a:lnTo>
                  <a:pt x="11" y="0"/>
                </a:lnTo>
                <a:lnTo>
                  <a:pt x="5" y="2"/>
                </a:lnTo>
                <a:close/>
              </a:path>
            </a:pathLst>
          </a:custGeom>
          <a:solidFill>
            <a:srgbClr val="000000"/>
          </a:solidFill>
          <a:ln w="9525">
            <a:noFill/>
            <a:round/>
            <a:headEnd/>
            <a:tailEnd/>
          </a:ln>
        </p:spPr>
        <p:txBody>
          <a:bodyPr/>
          <a:lstStyle/>
          <a:p>
            <a:endParaRPr lang="ar-SA"/>
          </a:p>
        </p:txBody>
      </p:sp>
      <p:sp>
        <p:nvSpPr>
          <p:cNvPr id="210967" name="Freeform 23"/>
          <p:cNvSpPr>
            <a:spLocks/>
          </p:cNvSpPr>
          <p:nvPr/>
        </p:nvSpPr>
        <p:spPr bwMode="auto">
          <a:xfrm>
            <a:off x="6977063" y="3768725"/>
            <a:ext cx="14287" cy="6350"/>
          </a:xfrm>
          <a:custGeom>
            <a:avLst/>
            <a:gdLst/>
            <a:ahLst/>
            <a:cxnLst>
              <a:cxn ang="0">
                <a:pos x="0" y="0"/>
              </a:cxn>
              <a:cxn ang="0">
                <a:pos x="0" y="4"/>
              </a:cxn>
              <a:cxn ang="0">
                <a:pos x="5" y="4"/>
              </a:cxn>
              <a:cxn ang="0">
                <a:pos x="8" y="4"/>
              </a:cxn>
              <a:cxn ang="0">
                <a:pos x="11" y="0"/>
              </a:cxn>
              <a:cxn ang="0">
                <a:pos x="0" y="0"/>
              </a:cxn>
            </a:cxnLst>
            <a:rect l="0" t="0" r="r" b="b"/>
            <a:pathLst>
              <a:path w="11" h="4">
                <a:moveTo>
                  <a:pt x="0" y="0"/>
                </a:moveTo>
                <a:lnTo>
                  <a:pt x="0" y="4"/>
                </a:lnTo>
                <a:lnTo>
                  <a:pt x="5" y="4"/>
                </a:lnTo>
                <a:lnTo>
                  <a:pt x="8" y="4"/>
                </a:lnTo>
                <a:lnTo>
                  <a:pt x="11" y="0"/>
                </a:lnTo>
                <a:lnTo>
                  <a:pt x="0" y="0"/>
                </a:lnTo>
                <a:close/>
              </a:path>
            </a:pathLst>
          </a:custGeom>
          <a:solidFill>
            <a:srgbClr val="000000"/>
          </a:solidFill>
          <a:ln w="9525">
            <a:noFill/>
            <a:round/>
            <a:headEnd/>
            <a:tailEnd/>
          </a:ln>
        </p:spPr>
        <p:txBody>
          <a:bodyPr/>
          <a:lstStyle/>
          <a:p>
            <a:endParaRPr lang="ar-SA"/>
          </a:p>
        </p:txBody>
      </p:sp>
      <p:sp>
        <p:nvSpPr>
          <p:cNvPr id="210968" name="Freeform 24"/>
          <p:cNvSpPr>
            <a:spLocks/>
          </p:cNvSpPr>
          <p:nvPr/>
        </p:nvSpPr>
        <p:spPr bwMode="auto">
          <a:xfrm>
            <a:off x="5892800" y="3768725"/>
            <a:ext cx="15875" cy="9525"/>
          </a:xfrm>
          <a:custGeom>
            <a:avLst/>
            <a:gdLst/>
            <a:ahLst/>
            <a:cxnLst>
              <a:cxn ang="0">
                <a:pos x="0" y="0"/>
              </a:cxn>
              <a:cxn ang="0">
                <a:pos x="0" y="4"/>
              </a:cxn>
              <a:cxn ang="0">
                <a:pos x="6" y="6"/>
              </a:cxn>
              <a:cxn ang="0">
                <a:pos x="8" y="4"/>
              </a:cxn>
              <a:cxn ang="0">
                <a:pos x="11" y="2"/>
              </a:cxn>
              <a:cxn ang="0">
                <a:pos x="0" y="0"/>
              </a:cxn>
            </a:cxnLst>
            <a:rect l="0" t="0" r="r" b="b"/>
            <a:pathLst>
              <a:path w="11" h="6">
                <a:moveTo>
                  <a:pt x="0" y="0"/>
                </a:moveTo>
                <a:lnTo>
                  <a:pt x="0" y="4"/>
                </a:lnTo>
                <a:lnTo>
                  <a:pt x="6" y="6"/>
                </a:lnTo>
                <a:lnTo>
                  <a:pt x="8" y="4"/>
                </a:lnTo>
                <a:lnTo>
                  <a:pt x="11" y="2"/>
                </a:lnTo>
                <a:lnTo>
                  <a:pt x="0" y="0"/>
                </a:lnTo>
                <a:close/>
              </a:path>
            </a:pathLst>
          </a:custGeom>
          <a:solidFill>
            <a:srgbClr val="000000"/>
          </a:solidFill>
          <a:ln w="9525">
            <a:noFill/>
            <a:round/>
            <a:headEnd/>
            <a:tailEnd/>
          </a:ln>
        </p:spPr>
        <p:txBody>
          <a:bodyPr/>
          <a:lstStyle/>
          <a:p>
            <a:endParaRPr lang="ar-SA"/>
          </a:p>
        </p:txBody>
      </p:sp>
      <p:sp>
        <p:nvSpPr>
          <p:cNvPr id="210969" name="Freeform 25"/>
          <p:cNvSpPr>
            <a:spLocks/>
          </p:cNvSpPr>
          <p:nvPr/>
        </p:nvSpPr>
        <p:spPr bwMode="auto">
          <a:xfrm>
            <a:off x="5892800" y="1516063"/>
            <a:ext cx="1084263" cy="2255837"/>
          </a:xfrm>
          <a:custGeom>
            <a:avLst/>
            <a:gdLst/>
            <a:ahLst/>
            <a:cxnLst>
              <a:cxn ang="0">
                <a:pos x="762" y="0"/>
              </a:cxn>
              <a:cxn ang="0">
                <a:pos x="757" y="0"/>
              </a:cxn>
              <a:cxn ang="0">
                <a:pos x="0" y="1419"/>
              </a:cxn>
              <a:cxn ang="0">
                <a:pos x="11" y="1421"/>
              </a:cxn>
              <a:cxn ang="0">
                <a:pos x="768" y="2"/>
              </a:cxn>
              <a:cxn ang="0">
                <a:pos x="762" y="0"/>
              </a:cxn>
            </a:cxnLst>
            <a:rect l="0" t="0" r="r" b="b"/>
            <a:pathLst>
              <a:path w="768" h="1421">
                <a:moveTo>
                  <a:pt x="762" y="0"/>
                </a:moveTo>
                <a:lnTo>
                  <a:pt x="757" y="0"/>
                </a:lnTo>
                <a:lnTo>
                  <a:pt x="0" y="1419"/>
                </a:lnTo>
                <a:lnTo>
                  <a:pt x="11" y="1421"/>
                </a:lnTo>
                <a:lnTo>
                  <a:pt x="768" y="2"/>
                </a:lnTo>
                <a:lnTo>
                  <a:pt x="762" y="0"/>
                </a:lnTo>
                <a:close/>
              </a:path>
            </a:pathLst>
          </a:custGeom>
          <a:solidFill>
            <a:srgbClr val="000000"/>
          </a:solidFill>
          <a:ln w="9525">
            <a:noFill/>
            <a:round/>
            <a:headEnd/>
            <a:tailEnd/>
          </a:ln>
        </p:spPr>
        <p:txBody>
          <a:bodyPr/>
          <a:lstStyle/>
          <a:p>
            <a:endParaRPr lang="ar-SA"/>
          </a:p>
        </p:txBody>
      </p:sp>
      <p:sp>
        <p:nvSpPr>
          <p:cNvPr id="210970" name="Freeform 26"/>
          <p:cNvSpPr>
            <a:spLocks/>
          </p:cNvSpPr>
          <p:nvPr/>
        </p:nvSpPr>
        <p:spPr bwMode="auto">
          <a:xfrm>
            <a:off x="5881688" y="3771900"/>
            <a:ext cx="2295525" cy="93663"/>
          </a:xfrm>
          <a:custGeom>
            <a:avLst/>
            <a:gdLst/>
            <a:ahLst/>
            <a:cxnLst>
              <a:cxn ang="0">
                <a:pos x="0" y="0"/>
              </a:cxn>
              <a:cxn ang="0">
                <a:pos x="1627" y="0"/>
              </a:cxn>
              <a:cxn ang="0">
                <a:pos x="1554" y="59"/>
              </a:cxn>
              <a:cxn ang="0">
                <a:pos x="81" y="59"/>
              </a:cxn>
              <a:cxn ang="0">
                <a:pos x="0" y="0"/>
              </a:cxn>
            </a:cxnLst>
            <a:rect l="0" t="0" r="r" b="b"/>
            <a:pathLst>
              <a:path w="1627" h="59">
                <a:moveTo>
                  <a:pt x="0" y="0"/>
                </a:moveTo>
                <a:lnTo>
                  <a:pt x="1627" y="0"/>
                </a:lnTo>
                <a:lnTo>
                  <a:pt x="1554" y="59"/>
                </a:lnTo>
                <a:lnTo>
                  <a:pt x="81" y="59"/>
                </a:lnTo>
                <a:lnTo>
                  <a:pt x="0" y="0"/>
                </a:lnTo>
                <a:close/>
              </a:path>
            </a:pathLst>
          </a:custGeom>
          <a:solidFill>
            <a:srgbClr val="DC8800"/>
          </a:solidFill>
          <a:ln w="12700" cap="rnd" cmpd="sng">
            <a:solidFill>
              <a:srgbClr val="DC8800"/>
            </a:solidFill>
            <a:prstDash val="solid"/>
            <a:round/>
            <a:headEnd type="none" w="sm" len="sm"/>
            <a:tailEnd type="none" w="sm" len="sm"/>
          </a:ln>
          <a:effectLst/>
        </p:spPr>
        <p:txBody>
          <a:bodyPr/>
          <a:lstStyle/>
          <a:p>
            <a:endParaRPr lang="ar-SA"/>
          </a:p>
        </p:txBody>
      </p:sp>
      <p:sp>
        <p:nvSpPr>
          <p:cNvPr id="210971" name="Freeform 27"/>
          <p:cNvSpPr>
            <a:spLocks/>
          </p:cNvSpPr>
          <p:nvPr/>
        </p:nvSpPr>
        <p:spPr bwMode="auto">
          <a:xfrm>
            <a:off x="1106488" y="5219700"/>
            <a:ext cx="2295525" cy="93663"/>
          </a:xfrm>
          <a:custGeom>
            <a:avLst/>
            <a:gdLst/>
            <a:ahLst/>
            <a:cxnLst>
              <a:cxn ang="0">
                <a:pos x="0" y="0"/>
              </a:cxn>
              <a:cxn ang="0">
                <a:pos x="1627" y="0"/>
              </a:cxn>
              <a:cxn ang="0">
                <a:pos x="1554" y="59"/>
              </a:cxn>
              <a:cxn ang="0">
                <a:pos x="81" y="59"/>
              </a:cxn>
              <a:cxn ang="0">
                <a:pos x="0" y="0"/>
              </a:cxn>
            </a:cxnLst>
            <a:rect l="0" t="0" r="r" b="b"/>
            <a:pathLst>
              <a:path w="1627" h="59">
                <a:moveTo>
                  <a:pt x="0" y="0"/>
                </a:moveTo>
                <a:lnTo>
                  <a:pt x="1627" y="0"/>
                </a:lnTo>
                <a:lnTo>
                  <a:pt x="1554" y="59"/>
                </a:lnTo>
                <a:lnTo>
                  <a:pt x="81" y="59"/>
                </a:lnTo>
                <a:lnTo>
                  <a:pt x="0" y="0"/>
                </a:lnTo>
                <a:close/>
              </a:path>
            </a:pathLst>
          </a:custGeom>
          <a:solidFill>
            <a:srgbClr val="DC8800"/>
          </a:solidFill>
          <a:ln w="12700" cap="rnd" cmpd="sng">
            <a:noFill/>
            <a:prstDash val="solid"/>
            <a:round/>
            <a:headEnd type="none" w="sm" len="sm"/>
            <a:tailEnd type="none" w="sm" len="sm"/>
          </a:ln>
          <a:effectLst/>
        </p:spPr>
        <p:txBody>
          <a:bodyPr/>
          <a:lstStyle/>
          <a:p>
            <a:endParaRPr lang="ar-SA"/>
          </a:p>
        </p:txBody>
      </p:sp>
      <p:sp>
        <p:nvSpPr>
          <p:cNvPr id="210972" name="Freeform 28"/>
          <p:cNvSpPr>
            <a:spLocks/>
          </p:cNvSpPr>
          <p:nvPr/>
        </p:nvSpPr>
        <p:spPr bwMode="auto">
          <a:xfrm>
            <a:off x="5881688" y="3765550"/>
            <a:ext cx="2306637" cy="12700"/>
          </a:xfrm>
          <a:custGeom>
            <a:avLst/>
            <a:gdLst/>
            <a:ahLst/>
            <a:cxnLst>
              <a:cxn ang="0">
                <a:pos x="1632" y="6"/>
              </a:cxn>
              <a:cxn ang="0">
                <a:pos x="1627" y="0"/>
              </a:cxn>
              <a:cxn ang="0">
                <a:pos x="0" y="0"/>
              </a:cxn>
              <a:cxn ang="0">
                <a:pos x="0" y="8"/>
              </a:cxn>
              <a:cxn ang="0">
                <a:pos x="1627" y="8"/>
              </a:cxn>
              <a:cxn ang="0">
                <a:pos x="1624" y="0"/>
              </a:cxn>
              <a:cxn ang="0">
                <a:pos x="1627" y="8"/>
              </a:cxn>
              <a:cxn ang="0">
                <a:pos x="1632" y="6"/>
              </a:cxn>
              <a:cxn ang="0">
                <a:pos x="1635" y="4"/>
              </a:cxn>
              <a:cxn ang="0">
                <a:pos x="1632" y="0"/>
              </a:cxn>
              <a:cxn ang="0">
                <a:pos x="1627" y="0"/>
              </a:cxn>
              <a:cxn ang="0">
                <a:pos x="1632" y="6"/>
              </a:cxn>
            </a:cxnLst>
            <a:rect l="0" t="0" r="r" b="b"/>
            <a:pathLst>
              <a:path w="1635" h="8">
                <a:moveTo>
                  <a:pt x="1632" y="6"/>
                </a:moveTo>
                <a:lnTo>
                  <a:pt x="1627" y="0"/>
                </a:lnTo>
                <a:lnTo>
                  <a:pt x="0" y="0"/>
                </a:lnTo>
                <a:lnTo>
                  <a:pt x="0" y="8"/>
                </a:lnTo>
                <a:lnTo>
                  <a:pt x="1627" y="8"/>
                </a:lnTo>
                <a:lnTo>
                  <a:pt x="1624" y="0"/>
                </a:lnTo>
                <a:lnTo>
                  <a:pt x="1627" y="8"/>
                </a:lnTo>
                <a:lnTo>
                  <a:pt x="1632" y="6"/>
                </a:lnTo>
                <a:lnTo>
                  <a:pt x="1635" y="4"/>
                </a:lnTo>
                <a:lnTo>
                  <a:pt x="1632" y="0"/>
                </a:lnTo>
                <a:lnTo>
                  <a:pt x="1627" y="0"/>
                </a:lnTo>
                <a:lnTo>
                  <a:pt x="1632" y="6"/>
                </a:lnTo>
                <a:close/>
              </a:path>
            </a:pathLst>
          </a:custGeom>
          <a:solidFill>
            <a:srgbClr val="FFCC00"/>
          </a:solidFill>
          <a:ln w="9525">
            <a:solidFill>
              <a:srgbClr val="DC8800"/>
            </a:solidFill>
            <a:round/>
            <a:headEnd/>
            <a:tailEnd/>
          </a:ln>
        </p:spPr>
        <p:txBody>
          <a:bodyPr/>
          <a:lstStyle/>
          <a:p>
            <a:endParaRPr lang="ar-SA"/>
          </a:p>
        </p:txBody>
      </p:sp>
      <p:sp>
        <p:nvSpPr>
          <p:cNvPr id="210973" name="Freeform 29"/>
          <p:cNvSpPr>
            <a:spLocks/>
          </p:cNvSpPr>
          <p:nvPr/>
        </p:nvSpPr>
        <p:spPr bwMode="auto">
          <a:xfrm>
            <a:off x="8067675" y="3765550"/>
            <a:ext cx="117475" cy="104775"/>
          </a:xfrm>
          <a:custGeom>
            <a:avLst/>
            <a:gdLst/>
            <a:ahLst/>
            <a:cxnLst>
              <a:cxn ang="0">
                <a:pos x="5" y="66"/>
              </a:cxn>
              <a:cxn ang="0">
                <a:pos x="10" y="65"/>
              </a:cxn>
              <a:cxn ang="0">
                <a:pos x="83" y="6"/>
              </a:cxn>
              <a:cxn ang="0">
                <a:pos x="75" y="0"/>
              </a:cxn>
              <a:cxn ang="0">
                <a:pos x="2" y="59"/>
              </a:cxn>
              <a:cxn ang="0">
                <a:pos x="5" y="59"/>
              </a:cxn>
              <a:cxn ang="0">
                <a:pos x="2" y="59"/>
              </a:cxn>
              <a:cxn ang="0">
                <a:pos x="0" y="63"/>
              </a:cxn>
              <a:cxn ang="0">
                <a:pos x="2" y="65"/>
              </a:cxn>
              <a:cxn ang="0">
                <a:pos x="5" y="66"/>
              </a:cxn>
              <a:cxn ang="0">
                <a:pos x="10" y="65"/>
              </a:cxn>
              <a:cxn ang="0">
                <a:pos x="5" y="66"/>
              </a:cxn>
            </a:cxnLst>
            <a:rect l="0" t="0" r="r" b="b"/>
            <a:pathLst>
              <a:path w="83" h="66">
                <a:moveTo>
                  <a:pt x="5" y="66"/>
                </a:moveTo>
                <a:lnTo>
                  <a:pt x="10" y="65"/>
                </a:lnTo>
                <a:lnTo>
                  <a:pt x="83" y="6"/>
                </a:lnTo>
                <a:lnTo>
                  <a:pt x="75" y="0"/>
                </a:lnTo>
                <a:lnTo>
                  <a:pt x="2" y="59"/>
                </a:lnTo>
                <a:lnTo>
                  <a:pt x="5" y="59"/>
                </a:lnTo>
                <a:lnTo>
                  <a:pt x="2" y="59"/>
                </a:lnTo>
                <a:lnTo>
                  <a:pt x="0" y="63"/>
                </a:lnTo>
                <a:lnTo>
                  <a:pt x="2" y="65"/>
                </a:lnTo>
                <a:lnTo>
                  <a:pt x="5" y="66"/>
                </a:lnTo>
                <a:lnTo>
                  <a:pt x="10" y="65"/>
                </a:lnTo>
                <a:lnTo>
                  <a:pt x="5" y="66"/>
                </a:lnTo>
                <a:close/>
              </a:path>
            </a:pathLst>
          </a:custGeom>
          <a:solidFill>
            <a:srgbClr val="FFCC00"/>
          </a:solidFill>
          <a:ln w="9525">
            <a:noFill/>
            <a:round/>
            <a:headEnd/>
            <a:tailEnd/>
          </a:ln>
        </p:spPr>
        <p:txBody>
          <a:bodyPr/>
          <a:lstStyle/>
          <a:p>
            <a:endParaRPr lang="ar-SA"/>
          </a:p>
        </p:txBody>
      </p:sp>
      <p:sp>
        <p:nvSpPr>
          <p:cNvPr id="210974" name="Freeform 30"/>
          <p:cNvSpPr>
            <a:spLocks/>
          </p:cNvSpPr>
          <p:nvPr/>
        </p:nvSpPr>
        <p:spPr bwMode="auto">
          <a:xfrm>
            <a:off x="5988050" y="3859213"/>
            <a:ext cx="2085975" cy="11112"/>
          </a:xfrm>
          <a:custGeom>
            <a:avLst/>
            <a:gdLst/>
            <a:ahLst/>
            <a:cxnLst>
              <a:cxn ang="0">
                <a:pos x="0" y="6"/>
              </a:cxn>
              <a:cxn ang="0">
                <a:pos x="5" y="7"/>
              </a:cxn>
              <a:cxn ang="0">
                <a:pos x="1478" y="7"/>
              </a:cxn>
              <a:cxn ang="0">
                <a:pos x="1478" y="0"/>
              </a:cxn>
              <a:cxn ang="0">
                <a:pos x="5" y="0"/>
              </a:cxn>
              <a:cxn ang="0">
                <a:pos x="8" y="0"/>
              </a:cxn>
              <a:cxn ang="0">
                <a:pos x="5" y="0"/>
              </a:cxn>
              <a:cxn ang="0">
                <a:pos x="0" y="0"/>
              </a:cxn>
              <a:cxn ang="0">
                <a:pos x="0" y="4"/>
              </a:cxn>
              <a:cxn ang="0">
                <a:pos x="0" y="6"/>
              </a:cxn>
              <a:cxn ang="0">
                <a:pos x="5" y="7"/>
              </a:cxn>
              <a:cxn ang="0">
                <a:pos x="0" y="6"/>
              </a:cxn>
            </a:cxnLst>
            <a:rect l="0" t="0" r="r" b="b"/>
            <a:pathLst>
              <a:path w="1478" h="7">
                <a:moveTo>
                  <a:pt x="0" y="6"/>
                </a:moveTo>
                <a:lnTo>
                  <a:pt x="5" y="7"/>
                </a:lnTo>
                <a:lnTo>
                  <a:pt x="1478" y="7"/>
                </a:lnTo>
                <a:lnTo>
                  <a:pt x="1478" y="0"/>
                </a:lnTo>
                <a:lnTo>
                  <a:pt x="5" y="0"/>
                </a:lnTo>
                <a:lnTo>
                  <a:pt x="8" y="0"/>
                </a:lnTo>
                <a:lnTo>
                  <a:pt x="5" y="0"/>
                </a:lnTo>
                <a:lnTo>
                  <a:pt x="0" y="0"/>
                </a:lnTo>
                <a:lnTo>
                  <a:pt x="0" y="4"/>
                </a:lnTo>
                <a:lnTo>
                  <a:pt x="0" y="6"/>
                </a:lnTo>
                <a:lnTo>
                  <a:pt x="5" y="7"/>
                </a:lnTo>
                <a:lnTo>
                  <a:pt x="0" y="6"/>
                </a:lnTo>
                <a:close/>
              </a:path>
            </a:pathLst>
          </a:custGeom>
          <a:solidFill>
            <a:srgbClr val="FFCC00"/>
          </a:solidFill>
          <a:ln w="9525">
            <a:solidFill>
              <a:srgbClr val="DC8800"/>
            </a:solidFill>
            <a:round/>
            <a:headEnd/>
            <a:tailEnd/>
          </a:ln>
        </p:spPr>
        <p:txBody>
          <a:bodyPr/>
          <a:lstStyle/>
          <a:p>
            <a:endParaRPr lang="ar-SA"/>
          </a:p>
        </p:txBody>
      </p:sp>
      <p:sp>
        <p:nvSpPr>
          <p:cNvPr id="210975" name="Freeform 31"/>
          <p:cNvSpPr>
            <a:spLocks/>
          </p:cNvSpPr>
          <p:nvPr/>
        </p:nvSpPr>
        <p:spPr bwMode="auto">
          <a:xfrm>
            <a:off x="5873750" y="3765550"/>
            <a:ext cx="127000" cy="103188"/>
          </a:xfrm>
          <a:custGeom>
            <a:avLst/>
            <a:gdLst/>
            <a:ahLst/>
            <a:cxnLst>
              <a:cxn ang="0">
                <a:pos x="5" y="0"/>
              </a:cxn>
              <a:cxn ang="0">
                <a:pos x="3" y="6"/>
              </a:cxn>
              <a:cxn ang="0">
                <a:pos x="81" y="65"/>
              </a:cxn>
              <a:cxn ang="0">
                <a:pos x="89" y="59"/>
              </a:cxn>
              <a:cxn ang="0">
                <a:pos x="11" y="0"/>
              </a:cxn>
              <a:cxn ang="0">
                <a:pos x="5" y="8"/>
              </a:cxn>
              <a:cxn ang="0">
                <a:pos x="11" y="0"/>
              </a:cxn>
              <a:cxn ang="0">
                <a:pos x="5" y="0"/>
              </a:cxn>
              <a:cxn ang="0">
                <a:pos x="3" y="0"/>
              </a:cxn>
              <a:cxn ang="0">
                <a:pos x="0" y="4"/>
              </a:cxn>
              <a:cxn ang="0">
                <a:pos x="3" y="6"/>
              </a:cxn>
              <a:cxn ang="0">
                <a:pos x="5" y="0"/>
              </a:cxn>
            </a:cxnLst>
            <a:rect l="0" t="0" r="r" b="b"/>
            <a:pathLst>
              <a:path w="89" h="65">
                <a:moveTo>
                  <a:pt x="5" y="0"/>
                </a:moveTo>
                <a:lnTo>
                  <a:pt x="3" y="6"/>
                </a:lnTo>
                <a:lnTo>
                  <a:pt x="81" y="65"/>
                </a:lnTo>
                <a:lnTo>
                  <a:pt x="89" y="59"/>
                </a:lnTo>
                <a:lnTo>
                  <a:pt x="11" y="0"/>
                </a:lnTo>
                <a:lnTo>
                  <a:pt x="5" y="8"/>
                </a:lnTo>
                <a:lnTo>
                  <a:pt x="11" y="0"/>
                </a:lnTo>
                <a:lnTo>
                  <a:pt x="5" y="0"/>
                </a:lnTo>
                <a:lnTo>
                  <a:pt x="3" y="0"/>
                </a:lnTo>
                <a:lnTo>
                  <a:pt x="0" y="4"/>
                </a:lnTo>
                <a:lnTo>
                  <a:pt x="3" y="6"/>
                </a:lnTo>
                <a:lnTo>
                  <a:pt x="5" y="0"/>
                </a:lnTo>
                <a:close/>
              </a:path>
            </a:pathLst>
          </a:custGeom>
          <a:solidFill>
            <a:srgbClr val="DC8800"/>
          </a:solidFill>
          <a:ln w="9525">
            <a:solidFill>
              <a:srgbClr val="DC8800"/>
            </a:solidFill>
            <a:round/>
            <a:headEnd/>
            <a:tailEnd/>
          </a:ln>
        </p:spPr>
        <p:txBody>
          <a:bodyPr/>
          <a:lstStyle/>
          <a:p>
            <a:endParaRPr lang="ar-SA"/>
          </a:p>
        </p:txBody>
      </p:sp>
      <p:sp>
        <p:nvSpPr>
          <p:cNvPr id="210976" name="Freeform 32"/>
          <p:cNvSpPr>
            <a:spLocks/>
          </p:cNvSpPr>
          <p:nvPr/>
        </p:nvSpPr>
        <p:spPr bwMode="auto">
          <a:xfrm>
            <a:off x="1106488" y="5213350"/>
            <a:ext cx="2303462" cy="12700"/>
          </a:xfrm>
          <a:custGeom>
            <a:avLst/>
            <a:gdLst/>
            <a:ahLst/>
            <a:cxnLst>
              <a:cxn ang="0">
                <a:pos x="1632" y="6"/>
              </a:cxn>
              <a:cxn ang="0">
                <a:pos x="1627" y="0"/>
              </a:cxn>
              <a:cxn ang="0">
                <a:pos x="0" y="0"/>
              </a:cxn>
              <a:cxn ang="0">
                <a:pos x="0" y="8"/>
              </a:cxn>
              <a:cxn ang="0">
                <a:pos x="1627" y="8"/>
              </a:cxn>
              <a:cxn ang="0">
                <a:pos x="1624" y="0"/>
              </a:cxn>
              <a:cxn ang="0">
                <a:pos x="1627" y="8"/>
              </a:cxn>
              <a:cxn ang="0">
                <a:pos x="1632" y="6"/>
              </a:cxn>
              <a:cxn ang="0">
                <a:pos x="1632" y="4"/>
              </a:cxn>
              <a:cxn ang="0">
                <a:pos x="1632" y="0"/>
              </a:cxn>
              <a:cxn ang="0">
                <a:pos x="1627" y="0"/>
              </a:cxn>
              <a:cxn ang="0">
                <a:pos x="1632" y="6"/>
              </a:cxn>
            </a:cxnLst>
            <a:rect l="0" t="0" r="r" b="b"/>
            <a:pathLst>
              <a:path w="1632" h="8">
                <a:moveTo>
                  <a:pt x="1632" y="6"/>
                </a:moveTo>
                <a:lnTo>
                  <a:pt x="1627" y="0"/>
                </a:lnTo>
                <a:lnTo>
                  <a:pt x="0" y="0"/>
                </a:lnTo>
                <a:lnTo>
                  <a:pt x="0" y="8"/>
                </a:lnTo>
                <a:lnTo>
                  <a:pt x="1627" y="8"/>
                </a:lnTo>
                <a:lnTo>
                  <a:pt x="1624" y="0"/>
                </a:lnTo>
                <a:lnTo>
                  <a:pt x="1627" y="8"/>
                </a:lnTo>
                <a:lnTo>
                  <a:pt x="1632" y="6"/>
                </a:lnTo>
                <a:lnTo>
                  <a:pt x="1632" y="4"/>
                </a:lnTo>
                <a:lnTo>
                  <a:pt x="1632" y="0"/>
                </a:lnTo>
                <a:lnTo>
                  <a:pt x="1627" y="0"/>
                </a:lnTo>
                <a:lnTo>
                  <a:pt x="1632" y="6"/>
                </a:lnTo>
                <a:close/>
              </a:path>
            </a:pathLst>
          </a:custGeom>
          <a:solidFill>
            <a:srgbClr val="FFCC00"/>
          </a:solidFill>
          <a:ln w="9525">
            <a:solidFill>
              <a:srgbClr val="DC8800"/>
            </a:solidFill>
            <a:round/>
            <a:headEnd/>
            <a:tailEnd/>
          </a:ln>
        </p:spPr>
        <p:txBody>
          <a:bodyPr/>
          <a:lstStyle/>
          <a:p>
            <a:endParaRPr lang="ar-SA"/>
          </a:p>
        </p:txBody>
      </p:sp>
      <p:sp>
        <p:nvSpPr>
          <p:cNvPr id="210977" name="Freeform 33"/>
          <p:cNvSpPr>
            <a:spLocks/>
          </p:cNvSpPr>
          <p:nvPr/>
        </p:nvSpPr>
        <p:spPr bwMode="auto">
          <a:xfrm>
            <a:off x="3292475" y="5213350"/>
            <a:ext cx="117475" cy="104775"/>
          </a:xfrm>
          <a:custGeom>
            <a:avLst/>
            <a:gdLst/>
            <a:ahLst/>
            <a:cxnLst>
              <a:cxn ang="0">
                <a:pos x="5" y="66"/>
              </a:cxn>
              <a:cxn ang="0">
                <a:pos x="10" y="65"/>
              </a:cxn>
              <a:cxn ang="0">
                <a:pos x="83" y="6"/>
              </a:cxn>
              <a:cxn ang="0">
                <a:pos x="75" y="0"/>
              </a:cxn>
              <a:cxn ang="0">
                <a:pos x="2" y="59"/>
              </a:cxn>
              <a:cxn ang="0">
                <a:pos x="5" y="59"/>
              </a:cxn>
              <a:cxn ang="0">
                <a:pos x="2" y="59"/>
              </a:cxn>
              <a:cxn ang="0">
                <a:pos x="0" y="63"/>
              </a:cxn>
              <a:cxn ang="0">
                <a:pos x="2" y="65"/>
              </a:cxn>
              <a:cxn ang="0">
                <a:pos x="5" y="66"/>
              </a:cxn>
              <a:cxn ang="0">
                <a:pos x="10" y="65"/>
              </a:cxn>
              <a:cxn ang="0">
                <a:pos x="5" y="66"/>
              </a:cxn>
            </a:cxnLst>
            <a:rect l="0" t="0" r="r" b="b"/>
            <a:pathLst>
              <a:path w="83" h="66">
                <a:moveTo>
                  <a:pt x="5" y="66"/>
                </a:moveTo>
                <a:lnTo>
                  <a:pt x="10" y="65"/>
                </a:lnTo>
                <a:lnTo>
                  <a:pt x="83" y="6"/>
                </a:lnTo>
                <a:lnTo>
                  <a:pt x="75" y="0"/>
                </a:lnTo>
                <a:lnTo>
                  <a:pt x="2" y="59"/>
                </a:lnTo>
                <a:lnTo>
                  <a:pt x="5" y="59"/>
                </a:lnTo>
                <a:lnTo>
                  <a:pt x="2" y="59"/>
                </a:lnTo>
                <a:lnTo>
                  <a:pt x="0" y="63"/>
                </a:lnTo>
                <a:lnTo>
                  <a:pt x="2" y="65"/>
                </a:lnTo>
                <a:lnTo>
                  <a:pt x="5" y="66"/>
                </a:lnTo>
                <a:lnTo>
                  <a:pt x="10" y="65"/>
                </a:lnTo>
                <a:lnTo>
                  <a:pt x="5" y="66"/>
                </a:lnTo>
                <a:close/>
              </a:path>
            </a:pathLst>
          </a:custGeom>
          <a:solidFill>
            <a:srgbClr val="FFCC00"/>
          </a:solidFill>
          <a:ln w="9525">
            <a:noFill/>
            <a:round/>
            <a:headEnd/>
            <a:tailEnd/>
          </a:ln>
        </p:spPr>
        <p:txBody>
          <a:bodyPr/>
          <a:lstStyle/>
          <a:p>
            <a:endParaRPr lang="ar-SA"/>
          </a:p>
        </p:txBody>
      </p:sp>
      <p:sp>
        <p:nvSpPr>
          <p:cNvPr id="210978" name="Freeform 34"/>
          <p:cNvSpPr>
            <a:spLocks/>
          </p:cNvSpPr>
          <p:nvPr/>
        </p:nvSpPr>
        <p:spPr bwMode="auto">
          <a:xfrm>
            <a:off x="1209675" y="5307013"/>
            <a:ext cx="2089150" cy="11112"/>
          </a:xfrm>
          <a:custGeom>
            <a:avLst/>
            <a:gdLst/>
            <a:ahLst/>
            <a:cxnLst>
              <a:cxn ang="0">
                <a:pos x="3" y="6"/>
              </a:cxn>
              <a:cxn ang="0">
                <a:pos x="8" y="7"/>
              </a:cxn>
              <a:cxn ang="0">
                <a:pos x="1481" y="7"/>
              </a:cxn>
              <a:cxn ang="0">
                <a:pos x="1481" y="0"/>
              </a:cxn>
              <a:cxn ang="0">
                <a:pos x="8" y="0"/>
              </a:cxn>
              <a:cxn ang="0">
                <a:pos x="11" y="0"/>
              </a:cxn>
              <a:cxn ang="0">
                <a:pos x="8" y="0"/>
              </a:cxn>
              <a:cxn ang="0">
                <a:pos x="3" y="0"/>
              </a:cxn>
              <a:cxn ang="0">
                <a:pos x="0" y="4"/>
              </a:cxn>
              <a:cxn ang="0">
                <a:pos x="3" y="6"/>
              </a:cxn>
              <a:cxn ang="0">
                <a:pos x="8" y="7"/>
              </a:cxn>
              <a:cxn ang="0">
                <a:pos x="3" y="6"/>
              </a:cxn>
            </a:cxnLst>
            <a:rect l="0" t="0" r="r" b="b"/>
            <a:pathLst>
              <a:path w="1481" h="7">
                <a:moveTo>
                  <a:pt x="3" y="6"/>
                </a:moveTo>
                <a:lnTo>
                  <a:pt x="8" y="7"/>
                </a:lnTo>
                <a:lnTo>
                  <a:pt x="1481" y="7"/>
                </a:lnTo>
                <a:lnTo>
                  <a:pt x="1481" y="0"/>
                </a:lnTo>
                <a:lnTo>
                  <a:pt x="8" y="0"/>
                </a:lnTo>
                <a:lnTo>
                  <a:pt x="11" y="0"/>
                </a:lnTo>
                <a:lnTo>
                  <a:pt x="8" y="0"/>
                </a:lnTo>
                <a:lnTo>
                  <a:pt x="3" y="0"/>
                </a:lnTo>
                <a:lnTo>
                  <a:pt x="0" y="4"/>
                </a:lnTo>
                <a:lnTo>
                  <a:pt x="3" y="6"/>
                </a:lnTo>
                <a:lnTo>
                  <a:pt x="8" y="7"/>
                </a:lnTo>
                <a:lnTo>
                  <a:pt x="3" y="6"/>
                </a:lnTo>
                <a:close/>
              </a:path>
            </a:pathLst>
          </a:custGeom>
          <a:solidFill>
            <a:srgbClr val="FFCC00"/>
          </a:solidFill>
          <a:ln w="9525">
            <a:solidFill>
              <a:srgbClr val="DC8800"/>
            </a:solidFill>
            <a:round/>
            <a:headEnd/>
            <a:tailEnd/>
          </a:ln>
        </p:spPr>
        <p:txBody>
          <a:bodyPr/>
          <a:lstStyle/>
          <a:p>
            <a:endParaRPr lang="ar-SA"/>
          </a:p>
        </p:txBody>
      </p:sp>
      <p:sp>
        <p:nvSpPr>
          <p:cNvPr id="210979" name="Freeform 35"/>
          <p:cNvSpPr>
            <a:spLocks/>
          </p:cNvSpPr>
          <p:nvPr/>
        </p:nvSpPr>
        <p:spPr bwMode="auto">
          <a:xfrm>
            <a:off x="1098550" y="5213350"/>
            <a:ext cx="127000" cy="103188"/>
          </a:xfrm>
          <a:custGeom>
            <a:avLst/>
            <a:gdLst/>
            <a:ahLst/>
            <a:cxnLst>
              <a:cxn ang="0">
                <a:pos x="5" y="0"/>
              </a:cxn>
              <a:cxn ang="0">
                <a:pos x="3" y="6"/>
              </a:cxn>
              <a:cxn ang="0">
                <a:pos x="81" y="65"/>
              </a:cxn>
              <a:cxn ang="0">
                <a:pos x="89" y="59"/>
              </a:cxn>
              <a:cxn ang="0">
                <a:pos x="11" y="0"/>
              </a:cxn>
              <a:cxn ang="0">
                <a:pos x="5" y="8"/>
              </a:cxn>
              <a:cxn ang="0">
                <a:pos x="11" y="0"/>
              </a:cxn>
              <a:cxn ang="0">
                <a:pos x="5" y="0"/>
              </a:cxn>
              <a:cxn ang="0">
                <a:pos x="3" y="0"/>
              </a:cxn>
              <a:cxn ang="0">
                <a:pos x="0" y="4"/>
              </a:cxn>
              <a:cxn ang="0">
                <a:pos x="3" y="6"/>
              </a:cxn>
              <a:cxn ang="0">
                <a:pos x="5" y="0"/>
              </a:cxn>
            </a:cxnLst>
            <a:rect l="0" t="0" r="r" b="b"/>
            <a:pathLst>
              <a:path w="89" h="65">
                <a:moveTo>
                  <a:pt x="5" y="0"/>
                </a:moveTo>
                <a:lnTo>
                  <a:pt x="3" y="6"/>
                </a:lnTo>
                <a:lnTo>
                  <a:pt x="81" y="65"/>
                </a:lnTo>
                <a:lnTo>
                  <a:pt x="89" y="59"/>
                </a:lnTo>
                <a:lnTo>
                  <a:pt x="11" y="0"/>
                </a:lnTo>
                <a:lnTo>
                  <a:pt x="5" y="8"/>
                </a:lnTo>
                <a:lnTo>
                  <a:pt x="11" y="0"/>
                </a:lnTo>
                <a:lnTo>
                  <a:pt x="5" y="0"/>
                </a:lnTo>
                <a:lnTo>
                  <a:pt x="3" y="0"/>
                </a:lnTo>
                <a:lnTo>
                  <a:pt x="0" y="4"/>
                </a:lnTo>
                <a:lnTo>
                  <a:pt x="3" y="6"/>
                </a:lnTo>
                <a:lnTo>
                  <a:pt x="5" y="0"/>
                </a:lnTo>
                <a:close/>
              </a:path>
            </a:pathLst>
          </a:custGeom>
          <a:solidFill>
            <a:srgbClr val="DC8800"/>
          </a:solidFill>
          <a:ln w="9525">
            <a:solidFill>
              <a:srgbClr val="DC8800"/>
            </a:solidFill>
            <a:round/>
            <a:headEnd/>
            <a:tailEnd/>
          </a:ln>
        </p:spPr>
        <p:txBody>
          <a:bodyPr/>
          <a:lstStyle/>
          <a:p>
            <a:endParaRPr lang="ar-SA"/>
          </a:p>
        </p:txBody>
      </p:sp>
      <p:sp>
        <p:nvSpPr>
          <p:cNvPr id="210980" name="Freeform 36"/>
          <p:cNvSpPr>
            <a:spLocks/>
          </p:cNvSpPr>
          <p:nvPr/>
        </p:nvSpPr>
        <p:spPr bwMode="auto">
          <a:xfrm>
            <a:off x="6545263" y="3778250"/>
            <a:ext cx="1609725" cy="80963"/>
          </a:xfrm>
          <a:custGeom>
            <a:avLst/>
            <a:gdLst/>
            <a:ahLst/>
            <a:cxnLst>
              <a:cxn ang="0">
                <a:pos x="0" y="0"/>
              </a:cxn>
              <a:cxn ang="0">
                <a:pos x="1141" y="0"/>
              </a:cxn>
              <a:cxn ang="0">
                <a:pos x="1079" y="51"/>
              </a:cxn>
              <a:cxn ang="0">
                <a:pos x="17" y="51"/>
              </a:cxn>
              <a:cxn ang="0">
                <a:pos x="81" y="49"/>
              </a:cxn>
              <a:cxn ang="0">
                <a:pos x="141" y="47"/>
              </a:cxn>
              <a:cxn ang="0">
                <a:pos x="195" y="46"/>
              </a:cxn>
              <a:cxn ang="0">
                <a:pos x="246" y="44"/>
              </a:cxn>
              <a:cxn ang="0">
                <a:pos x="292" y="42"/>
              </a:cxn>
              <a:cxn ang="0">
                <a:pos x="333" y="40"/>
              </a:cxn>
              <a:cxn ang="0">
                <a:pos x="371" y="38"/>
              </a:cxn>
              <a:cxn ang="0">
                <a:pos x="406" y="36"/>
              </a:cxn>
              <a:cxn ang="0">
                <a:pos x="435" y="35"/>
              </a:cxn>
              <a:cxn ang="0">
                <a:pos x="460" y="33"/>
              </a:cxn>
              <a:cxn ang="0">
                <a:pos x="481" y="31"/>
              </a:cxn>
              <a:cxn ang="0">
                <a:pos x="498" y="29"/>
              </a:cxn>
              <a:cxn ang="0">
                <a:pos x="511" y="25"/>
              </a:cxn>
              <a:cxn ang="0">
                <a:pos x="519" y="24"/>
              </a:cxn>
              <a:cxn ang="0">
                <a:pos x="525" y="22"/>
              </a:cxn>
              <a:cxn ang="0">
                <a:pos x="525" y="20"/>
              </a:cxn>
              <a:cxn ang="0">
                <a:pos x="522" y="18"/>
              </a:cxn>
              <a:cxn ang="0">
                <a:pos x="517" y="16"/>
              </a:cxn>
              <a:cxn ang="0">
                <a:pos x="503" y="14"/>
              </a:cxn>
              <a:cxn ang="0">
                <a:pos x="489" y="13"/>
              </a:cxn>
              <a:cxn ang="0">
                <a:pos x="468" y="11"/>
              </a:cxn>
              <a:cxn ang="0">
                <a:pos x="446" y="9"/>
              </a:cxn>
              <a:cxn ang="0">
                <a:pos x="419" y="9"/>
              </a:cxn>
              <a:cxn ang="0">
                <a:pos x="387" y="7"/>
              </a:cxn>
              <a:cxn ang="0">
                <a:pos x="354" y="5"/>
              </a:cxn>
              <a:cxn ang="0">
                <a:pos x="314" y="5"/>
              </a:cxn>
              <a:cxn ang="0">
                <a:pos x="273" y="3"/>
              </a:cxn>
              <a:cxn ang="0">
                <a:pos x="225" y="3"/>
              </a:cxn>
              <a:cxn ang="0">
                <a:pos x="176" y="2"/>
              </a:cxn>
              <a:cxn ang="0">
                <a:pos x="122" y="2"/>
              </a:cxn>
              <a:cxn ang="0">
                <a:pos x="63" y="0"/>
              </a:cxn>
              <a:cxn ang="0">
                <a:pos x="0" y="0"/>
              </a:cxn>
            </a:cxnLst>
            <a:rect l="0" t="0" r="r" b="b"/>
            <a:pathLst>
              <a:path w="1141" h="51">
                <a:moveTo>
                  <a:pt x="0" y="0"/>
                </a:moveTo>
                <a:lnTo>
                  <a:pt x="1141" y="0"/>
                </a:lnTo>
                <a:lnTo>
                  <a:pt x="1079" y="51"/>
                </a:lnTo>
                <a:lnTo>
                  <a:pt x="17" y="51"/>
                </a:lnTo>
                <a:lnTo>
                  <a:pt x="81" y="49"/>
                </a:lnTo>
                <a:lnTo>
                  <a:pt x="141" y="47"/>
                </a:lnTo>
                <a:lnTo>
                  <a:pt x="195" y="46"/>
                </a:lnTo>
                <a:lnTo>
                  <a:pt x="246" y="44"/>
                </a:lnTo>
                <a:lnTo>
                  <a:pt x="292" y="42"/>
                </a:lnTo>
                <a:lnTo>
                  <a:pt x="333" y="40"/>
                </a:lnTo>
                <a:lnTo>
                  <a:pt x="371" y="38"/>
                </a:lnTo>
                <a:lnTo>
                  <a:pt x="406" y="36"/>
                </a:lnTo>
                <a:lnTo>
                  <a:pt x="435" y="35"/>
                </a:lnTo>
                <a:lnTo>
                  <a:pt x="460" y="33"/>
                </a:lnTo>
                <a:lnTo>
                  <a:pt x="481" y="31"/>
                </a:lnTo>
                <a:lnTo>
                  <a:pt x="498" y="29"/>
                </a:lnTo>
                <a:lnTo>
                  <a:pt x="511" y="25"/>
                </a:lnTo>
                <a:lnTo>
                  <a:pt x="519" y="24"/>
                </a:lnTo>
                <a:lnTo>
                  <a:pt x="525" y="22"/>
                </a:lnTo>
                <a:lnTo>
                  <a:pt x="525" y="20"/>
                </a:lnTo>
                <a:lnTo>
                  <a:pt x="522" y="18"/>
                </a:lnTo>
                <a:lnTo>
                  <a:pt x="517" y="16"/>
                </a:lnTo>
                <a:lnTo>
                  <a:pt x="503" y="14"/>
                </a:lnTo>
                <a:lnTo>
                  <a:pt x="489" y="13"/>
                </a:lnTo>
                <a:lnTo>
                  <a:pt x="468" y="11"/>
                </a:lnTo>
                <a:lnTo>
                  <a:pt x="446" y="9"/>
                </a:lnTo>
                <a:lnTo>
                  <a:pt x="419" y="9"/>
                </a:lnTo>
                <a:lnTo>
                  <a:pt x="387" y="7"/>
                </a:lnTo>
                <a:lnTo>
                  <a:pt x="354" y="5"/>
                </a:lnTo>
                <a:lnTo>
                  <a:pt x="314" y="5"/>
                </a:lnTo>
                <a:lnTo>
                  <a:pt x="273" y="3"/>
                </a:lnTo>
                <a:lnTo>
                  <a:pt x="225" y="3"/>
                </a:lnTo>
                <a:lnTo>
                  <a:pt x="176" y="2"/>
                </a:lnTo>
                <a:lnTo>
                  <a:pt x="122" y="2"/>
                </a:lnTo>
                <a:lnTo>
                  <a:pt x="63" y="0"/>
                </a:lnTo>
                <a:lnTo>
                  <a:pt x="0" y="0"/>
                </a:lnTo>
                <a:close/>
              </a:path>
            </a:pathLst>
          </a:custGeom>
          <a:solidFill>
            <a:srgbClr val="000000"/>
          </a:solidFill>
          <a:ln w="9525">
            <a:solidFill>
              <a:srgbClr val="DC8800"/>
            </a:solidFill>
            <a:round/>
            <a:headEnd/>
            <a:tailEnd/>
          </a:ln>
        </p:spPr>
        <p:txBody>
          <a:bodyPr/>
          <a:lstStyle/>
          <a:p>
            <a:endParaRPr lang="ar-SA"/>
          </a:p>
        </p:txBody>
      </p:sp>
      <p:sp>
        <p:nvSpPr>
          <p:cNvPr id="210981" name="Freeform 37"/>
          <p:cNvSpPr>
            <a:spLocks/>
          </p:cNvSpPr>
          <p:nvPr/>
        </p:nvSpPr>
        <p:spPr bwMode="auto">
          <a:xfrm>
            <a:off x="1771650" y="5226050"/>
            <a:ext cx="1608138" cy="80963"/>
          </a:xfrm>
          <a:custGeom>
            <a:avLst/>
            <a:gdLst/>
            <a:ahLst/>
            <a:cxnLst>
              <a:cxn ang="0">
                <a:pos x="0" y="0"/>
              </a:cxn>
              <a:cxn ang="0">
                <a:pos x="1140" y="0"/>
              </a:cxn>
              <a:cxn ang="0">
                <a:pos x="1078" y="51"/>
              </a:cxn>
              <a:cxn ang="0">
                <a:pos x="16" y="51"/>
              </a:cxn>
              <a:cxn ang="0">
                <a:pos x="81" y="49"/>
              </a:cxn>
              <a:cxn ang="0">
                <a:pos x="137" y="47"/>
              </a:cxn>
              <a:cxn ang="0">
                <a:pos x="194" y="46"/>
              </a:cxn>
              <a:cxn ang="0">
                <a:pos x="243" y="44"/>
              </a:cxn>
              <a:cxn ang="0">
                <a:pos x="291" y="42"/>
              </a:cxn>
              <a:cxn ang="0">
                <a:pos x="332" y="40"/>
              </a:cxn>
              <a:cxn ang="0">
                <a:pos x="370" y="38"/>
              </a:cxn>
              <a:cxn ang="0">
                <a:pos x="405" y="36"/>
              </a:cxn>
              <a:cxn ang="0">
                <a:pos x="432" y="35"/>
              </a:cxn>
              <a:cxn ang="0">
                <a:pos x="459" y="33"/>
              </a:cxn>
              <a:cxn ang="0">
                <a:pos x="481" y="31"/>
              </a:cxn>
              <a:cxn ang="0">
                <a:pos x="497" y="29"/>
              </a:cxn>
              <a:cxn ang="0">
                <a:pos x="510" y="25"/>
              </a:cxn>
              <a:cxn ang="0">
                <a:pos x="518" y="24"/>
              </a:cxn>
              <a:cxn ang="0">
                <a:pos x="524" y="22"/>
              </a:cxn>
              <a:cxn ang="0">
                <a:pos x="524" y="20"/>
              </a:cxn>
              <a:cxn ang="0">
                <a:pos x="521" y="18"/>
              </a:cxn>
              <a:cxn ang="0">
                <a:pos x="513" y="16"/>
              </a:cxn>
              <a:cxn ang="0">
                <a:pos x="502" y="14"/>
              </a:cxn>
              <a:cxn ang="0">
                <a:pos x="486" y="13"/>
              </a:cxn>
              <a:cxn ang="0">
                <a:pos x="467" y="11"/>
              </a:cxn>
              <a:cxn ang="0">
                <a:pos x="445" y="9"/>
              </a:cxn>
              <a:cxn ang="0">
                <a:pos x="418" y="9"/>
              </a:cxn>
              <a:cxn ang="0">
                <a:pos x="386" y="7"/>
              </a:cxn>
              <a:cxn ang="0">
                <a:pos x="351" y="5"/>
              </a:cxn>
              <a:cxn ang="0">
                <a:pos x="313" y="5"/>
              </a:cxn>
              <a:cxn ang="0">
                <a:pos x="270" y="3"/>
              </a:cxn>
              <a:cxn ang="0">
                <a:pos x="224" y="3"/>
              </a:cxn>
              <a:cxn ang="0">
                <a:pos x="172" y="2"/>
              </a:cxn>
              <a:cxn ang="0">
                <a:pos x="121" y="2"/>
              </a:cxn>
              <a:cxn ang="0">
                <a:pos x="62" y="0"/>
              </a:cxn>
              <a:cxn ang="0">
                <a:pos x="0" y="0"/>
              </a:cxn>
            </a:cxnLst>
            <a:rect l="0" t="0" r="r" b="b"/>
            <a:pathLst>
              <a:path w="1140" h="51">
                <a:moveTo>
                  <a:pt x="0" y="0"/>
                </a:moveTo>
                <a:lnTo>
                  <a:pt x="1140" y="0"/>
                </a:lnTo>
                <a:lnTo>
                  <a:pt x="1078" y="51"/>
                </a:lnTo>
                <a:lnTo>
                  <a:pt x="16" y="51"/>
                </a:lnTo>
                <a:lnTo>
                  <a:pt x="81" y="49"/>
                </a:lnTo>
                <a:lnTo>
                  <a:pt x="137" y="47"/>
                </a:lnTo>
                <a:lnTo>
                  <a:pt x="194" y="46"/>
                </a:lnTo>
                <a:lnTo>
                  <a:pt x="243" y="44"/>
                </a:lnTo>
                <a:lnTo>
                  <a:pt x="291" y="42"/>
                </a:lnTo>
                <a:lnTo>
                  <a:pt x="332" y="40"/>
                </a:lnTo>
                <a:lnTo>
                  <a:pt x="370" y="38"/>
                </a:lnTo>
                <a:lnTo>
                  <a:pt x="405" y="36"/>
                </a:lnTo>
                <a:lnTo>
                  <a:pt x="432" y="35"/>
                </a:lnTo>
                <a:lnTo>
                  <a:pt x="459" y="33"/>
                </a:lnTo>
                <a:lnTo>
                  <a:pt x="481" y="31"/>
                </a:lnTo>
                <a:lnTo>
                  <a:pt x="497" y="29"/>
                </a:lnTo>
                <a:lnTo>
                  <a:pt x="510" y="25"/>
                </a:lnTo>
                <a:lnTo>
                  <a:pt x="518" y="24"/>
                </a:lnTo>
                <a:lnTo>
                  <a:pt x="524" y="22"/>
                </a:lnTo>
                <a:lnTo>
                  <a:pt x="524" y="20"/>
                </a:lnTo>
                <a:lnTo>
                  <a:pt x="521" y="18"/>
                </a:lnTo>
                <a:lnTo>
                  <a:pt x="513" y="16"/>
                </a:lnTo>
                <a:lnTo>
                  <a:pt x="502" y="14"/>
                </a:lnTo>
                <a:lnTo>
                  <a:pt x="486" y="13"/>
                </a:lnTo>
                <a:lnTo>
                  <a:pt x="467" y="11"/>
                </a:lnTo>
                <a:lnTo>
                  <a:pt x="445" y="9"/>
                </a:lnTo>
                <a:lnTo>
                  <a:pt x="418" y="9"/>
                </a:lnTo>
                <a:lnTo>
                  <a:pt x="386" y="7"/>
                </a:lnTo>
                <a:lnTo>
                  <a:pt x="351" y="5"/>
                </a:lnTo>
                <a:lnTo>
                  <a:pt x="313" y="5"/>
                </a:lnTo>
                <a:lnTo>
                  <a:pt x="270" y="3"/>
                </a:lnTo>
                <a:lnTo>
                  <a:pt x="224" y="3"/>
                </a:lnTo>
                <a:lnTo>
                  <a:pt x="172" y="2"/>
                </a:lnTo>
                <a:lnTo>
                  <a:pt x="121" y="2"/>
                </a:lnTo>
                <a:lnTo>
                  <a:pt x="62" y="0"/>
                </a:lnTo>
                <a:lnTo>
                  <a:pt x="0" y="0"/>
                </a:lnTo>
                <a:close/>
              </a:path>
            </a:pathLst>
          </a:custGeom>
          <a:solidFill>
            <a:srgbClr val="000000"/>
          </a:solidFill>
          <a:ln w="9525">
            <a:noFill/>
            <a:round/>
            <a:headEnd/>
            <a:tailEnd/>
          </a:ln>
        </p:spPr>
        <p:txBody>
          <a:bodyPr/>
          <a:lstStyle/>
          <a:p>
            <a:endParaRPr lang="ar-SA"/>
          </a:p>
        </p:txBody>
      </p:sp>
      <p:sp>
        <p:nvSpPr>
          <p:cNvPr id="210982" name="Freeform 38"/>
          <p:cNvSpPr>
            <a:spLocks/>
          </p:cNvSpPr>
          <p:nvPr/>
        </p:nvSpPr>
        <p:spPr bwMode="auto">
          <a:xfrm>
            <a:off x="6545263" y="3771900"/>
            <a:ext cx="1616075" cy="11113"/>
          </a:xfrm>
          <a:custGeom>
            <a:avLst/>
            <a:gdLst/>
            <a:ahLst/>
            <a:cxnLst>
              <a:cxn ang="0">
                <a:pos x="1143" y="6"/>
              </a:cxn>
              <a:cxn ang="0">
                <a:pos x="1141" y="0"/>
              </a:cxn>
              <a:cxn ang="0">
                <a:pos x="0" y="0"/>
              </a:cxn>
              <a:cxn ang="0">
                <a:pos x="0" y="7"/>
              </a:cxn>
              <a:cxn ang="0">
                <a:pos x="1141" y="7"/>
              </a:cxn>
              <a:cxn ang="0">
                <a:pos x="1135" y="2"/>
              </a:cxn>
              <a:cxn ang="0">
                <a:pos x="1141" y="7"/>
              </a:cxn>
              <a:cxn ang="0">
                <a:pos x="1143" y="7"/>
              </a:cxn>
              <a:cxn ang="0">
                <a:pos x="1146" y="4"/>
              </a:cxn>
              <a:cxn ang="0">
                <a:pos x="1143" y="2"/>
              </a:cxn>
              <a:cxn ang="0">
                <a:pos x="1141" y="0"/>
              </a:cxn>
              <a:cxn ang="0">
                <a:pos x="1143" y="6"/>
              </a:cxn>
            </a:cxnLst>
            <a:rect l="0" t="0" r="r" b="b"/>
            <a:pathLst>
              <a:path w="1146" h="7">
                <a:moveTo>
                  <a:pt x="1143" y="6"/>
                </a:moveTo>
                <a:lnTo>
                  <a:pt x="1141" y="0"/>
                </a:lnTo>
                <a:lnTo>
                  <a:pt x="0" y="0"/>
                </a:lnTo>
                <a:lnTo>
                  <a:pt x="0" y="7"/>
                </a:lnTo>
                <a:lnTo>
                  <a:pt x="1141" y="7"/>
                </a:lnTo>
                <a:lnTo>
                  <a:pt x="1135" y="2"/>
                </a:lnTo>
                <a:lnTo>
                  <a:pt x="1141" y="7"/>
                </a:lnTo>
                <a:lnTo>
                  <a:pt x="1143" y="7"/>
                </a:lnTo>
                <a:lnTo>
                  <a:pt x="1146" y="4"/>
                </a:lnTo>
                <a:lnTo>
                  <a:pt x="1143" y="2"/>
                </a:lnTo>
                <a:lnTo>
                  <a:pt x="1141" y="0"/>
                </a:lnTo>
                <a:lnTo>
                  <a:pt x="1143" y="6"/>
                </a:lnTo>
                <a:close/>
              </a:path>
            </a:pathLst>
          </a:custGeom>
          <a:solidFill>
            <a:srgbClr val="000000"/>
          </a:solidFill>
          <a:ln w="9525">
            <a:noFill/>
            <a:round/>
            <a:headEnd/>
            <a:tailEnd/>
          </a:ln>
        </p:spPr>
        <p:txBody>
          <a:bodyPr/>
          <a:lstStyle/>
          <a:p>
            <a:endParaRPr lang="ar-SA"/>
          </a:p>
        </p:txBody>
      </p:sp>
      <p:sp>
        <p:nvSpPr>
          <p:cNvPr id="210983" name="Freeform 39"/>
          <p:cNvSpPr>
            <a:spLocks/>
          </p:cNvSpPr>
          <p:nvPr/>
        </p:nvSpPr>
        <p:spPr bwMode="auto">
          <a:xfrm>
            <a:off x="8062913" y="3775075"/>
            <a:ext cx="95250" cy="90488"/>
          </a:xfrm>
          <a:custGeom>
            <a:avLst/>
            <a:gdLst/>
            <a:ahLst/>
            <a:cxnLst>
              <a:cxn ang="0">
                <a:pos x="3" y="57"/>
              </a:cxn>
              <a:cxn ang="0">
                <a:pos x="8" y="55"/>
              </a:cxn>
              <a:cxn ang="0">
                <a:pos x="67" y="4"/>
              </a:cxn>
              <a:cxn ang="0">
                <a:pos x="59" y="0"/>
              </a:cxn>
              <a:cxn ang="0">
                <a:pos x="0" y="49"/>
              </a:cxn>
              <a:cxn ang="0">
                <a:pos x="3" y="49"/>
              </a:cxn>
              <a:cxn ang="0">
                <a:pos x="0" y="49"/>
              </a:cxn>
              <a:cxn ang="0">
                <a:pos x="0" y="53"/>
              </a:cxn>
              <a:cxn ang="0">
                <a:pos x="0" y="55"/>
              </a:cxn>
              <a:cxn ang="0">
                <a:pos x="5" y="55"/>
              </a:cxn>
              <a:cxn ang="0">
                <a:pos x="8" y="55"/>
              </a:cxn>
              <a:cxn ang="0">
                <a:pos x="3" y="57"/>
              </a:cxn>
            </a:cxnLst>
            <a:rect l="0" t="0" r="r" b="b"/>
            <a:pathLst>
              <a:path w="67" h="57">
                <a:moveTo>
                  <a:pt x="3" y="57"/>
                </a:moveTo>
                <a:lnTo>
                  <a:pt x="8" y="55"/>
                </a:lnTo>
                <a:lnTo>
                  <a:pt x="67" y="4"/>
                </a:lnTo>
                <a:lnTo>
                  <a:pt x="59" y="0"/>
                </a:lnTo>
                <a:lnTo>
                  <a:pt x="0" y="49"/>
                </a:lnTo>
                <a:lnTo>
                  <a:pt x="3" y="49"/>
                </a:lnTo>
                <a:lnTo>
                  <a:pt x="0" y="49"/>
                </a:lnTo>
                <a:lnTo>
                  <a:pt x="0" y="53"/>
                </a:lnTo>
                <a:lnTo>
                  <a:pt x="0" y="55"/>
                </a:lnTo>
                <a:lnTo>
                  <a:pt x="5" y="55"/>
                </a:lnTo>
                <a:lnTo>
                  <a:pt x="8" y="55"/>
                </a:lnTo>
                <a:lnTo>
                  <a:pt x="3" y="57"/>
                </a:lnTo>
                <a:close/>
              </a:path>
            </a:pathLst>
          </a:custGeom>
          <a:solidFill>
            <a:srgbClr val="000000"/>
          </a:solidFill>
          <a:ln w="9525">
            <a:noFill/>
            <a:round/>
            <a:headEnd/>
            <a:tailEnd/>
          </a:ln>
        </p:spPr>
        <p:txBody>
          <a:bodyPr/>
          <a:lstStyle/>
          <a:p>
            <a:endParaRPr lang="ar-SA"/>
          </a:p>
        </p:txBody>
      </p:sp>
      <p:sp>
        <p:nvSpPr>
          <p:cNvPr id="210984" name="Freeform 40"/>
          <p:cNvSpPr>
            <a:spLocks/>
          </p:cNvSpPr>
          <p:nvPr/>
        </p:nvSpPr>
        <p:spPr bwMode="auto">
          <a:xfrm>
            <a:off x="6559550" y="3852863"/>
            <a:ext cx="1508125" cy="12700"/>
          </a:xfrm>
          <a:custGeom>
            <a:avLst/>
            <a:gdLst/>
            <a:ahLst/>
            <a:cxnLst>
              <a:cxn ang="0">
                <a:pos x="6" y="0"/>
              </a:cxn>
              <a:cxn ang="0">
                <a:pos x="6" y="8"/>
              </a:cxn>
              <a:cxn ang="0">
                <a:pos x="1068" y="8"/>
              </a:cxn>
              <a:cxn ang="0">
                <a:pos x="1068" y="0"/>
              </a:cxn>
              <a:cxn ang="0">
                <a:pos x="6" y="0"/>
              </a:cxn>
              <a:cxn ang="0">
                <a:pos x="6" y="8"/>
              </a:cxn>
              <a:cxn ang="0">
                <a:pos x="6" y="0"/>
              </a:cxn>
              <a:cxn ang="0">
                <a:pos x="3" y="0"/>
              </a:cxn>
              <a:cxn ang="0">
                <a:pos x="0" y="4"/>
              </a:cxn>
              <a:cxn ang="0">
                <a:pos x="3" y="6"/>
              </a:cxn>
              <a:cxn ang="0">
                <a:pos x="6" y="8"/>
              </a:cxn>
              <a:cxn ang="0">
                <a:pos x="6" y="0"/>
              </a:cxn>
            </a:cxnLst>
            <a:rect l="0" t="0" r="r" b="b"/>
            <a:pathLst>
              <a:path w="1068" h="8">
                <a:moveTo>
                  <a:pt x="6" y="0"/>
                </a:moveTo>
                <a:lnTo>
                  <a:pt x="6" y="8"/>
                </a:lnTo>
                <a:lnTo>
                  <a:pt x="1068" y="8"/>
                </a:lnTo>
                <a:lnTo>
                  <a:pt x="1068" y="0"/>
                </a:lnTo>
                <a:lnTo>
                  <a:pt x="6" y="0"/>
                </a:lnTo>
                <a:lnTo>
                  <a:pt x="6" y="8"/>
                </a:lnTo>
                <a:lnTo>
                  <a:pt x="6" y="0"/>
                </a:lnTo>
                <a:lnTo>
                  <a:pt x="3" y="0"/>
                </a:lnTo>
                <a:lnTo>
                  <a:pt x="0" y="4"/>
                </a:lnTo>
                <a:lnTo>
                  <a:pt x="3" y="6"/>
                </a:lnTo>
                <a:lnTo>
                  <a:pt x="6" y="8"/>
                </a:lnTo>
                <a:lnTo>
                  <a:pt x="6" y="0"/>
                </a:lnTo>
                <a:close/>
              </a:path>
            </a:pathLst>
          </a:custGeom>
          <a:solidFill>
            <a:srgbClr val="000000"/>
          </a:solidFill>
          <a:ln w="9525">
            <a:noFill/>
            <a:round/>
            <a:headEnd/>
            <a:tailEnd/>
          </a:ln>
        </p:spPr>
        <p:txBody>
          <a:bodyPr/>
          <a:lstStyle/>
          <a:p>
            <a:endParaRPr lang="ar-SA"/>
          </a:p>
        </p:txBody>
      </p:sp>
      <p:sp>
        <p:nvSpPr>
          <p:cNvPr id="210985" name="Freeform 41"/>
          <p:cNvSpPr>
            <a:spLocks/>
          </p:cNvSpPr>
          <p:nvPr/>
        </p:nvSpPr>
        <p:spPr bwMode="auto">
          <a:xfrm>
            <a:off x="6537325" y="3771900"/>
            <a:ext cx="755650" cy="93663"/>
          </a:xfrm>
          <a:custGeom>
            <a:avLst/>
            <a:gdLst/>
            <a:ahLst/>
            <a:cxnLst>
              <a:cxn ang="0">
                <a:pos x="5" y="7"/>
              </a:cxn>
              <a:cxn ang="0">
                <a:pos x="127" y="9"/>
              </a:cxn>
              <a:cxn ang="0">
                <a:pos x="230" y="11"/>
              </a:cxn>
              <a:cxn ang="0">
                <a:pos x="319" y="13"/>
              </a:cxn>
              <a:cxn ang="0">
                <a:pos x="392" y="15"/>
              </a:cxn>
              <a:cxn ang="0">
                <a:pos x="451" y="18"/>
              </a:cxn>
              <a:cxn ang="0">
                <a:pos x="492" y="20"/>
              </a:cxn>
              <a:cxn ang="0">
                <a:pos x="519" y="24"/>
              </a:cxn>
              <a:cxn ang="0">
                <a:pos x="527" y="26"/>
              </a:cxn>
              <a:cxn ang="0">
                <a:pos x="522" y="24"/>
              </a:cxn>
              <a:cxn ang="0">
                <a:pos x="503" y="29"/>
              </a:cxn>
              <a:cxn ang="0">
                <a:pos x="465" y="33"/>
              </a:cxn>
              <a:cxn ang="0">
                <a:pos x="408" y="37"/>
              </a:cxn>
              <a:cxn ang="0">
                <a:pos x="338" y="40"/>
              </a:cxn>
              <a:cxn ang="0">
                <a:pos x="251" y="44"/>
              </a:cxn>
              <a:cxn ang="0">
                <a:pos x="146" y="48"/>
              </a:cxn>
              <a:cxn ang="0">
                <a:pos x="22" y="51"/>
              </a:cxn>
              <a:cxn ang="0">
                <a:pos x="86" y="57"/>
              </a:cxn>
              <a:cxn ang="0">
                <a:pos x="200" y="53"/>
              </a:cxn>
              <a:cxn ang="0">
                <a:pos x="297" y="50"/>
              </a:cxn>
              <a:cxn ang="0">
                <a:pos x="376" y="46"/>
              </a:cxn>
              <a:cxn ang="0">
                <a:pos x="440" y="42"/>
              </a:cxn>
              <a:cxn ang="0">
                <a:pos x="486" y="39"/>
              </a:cxn>
              <a:cxn ang="0">
                <a:pos x="519" y="35"/>
              </a:cxn>
              <a:cxn ang="0">
                <a:pos x="535" y="29"/>
              </a:cxn>
              <a:cxn ang="0">
                <a:pos x="530" y="18"/>
              </a:cxn>
              <a:cxn ang="0">
                <a:pos x="511" y="15"/>
              </a:cxn>
              <a:cxn ang="0">
                <a:pos x="476" y="11"/>
              </a:cxn>
              <a:cxn ang="0">
                <a:pos x="424" y="9"/>
              </a:cxn>
              <a:cxn ang="0">
                <a:pos x="359" y="6"/>
              </a:cxn>
              <a:cxn ang="0">
                <a:pos x="278" y="4"/>
              </a:cxn>
              <a:cxn ang="0">
                <a:pos x="181" y="2"/>
              </a:cxn>
              <a:cxn ang="0">
                <a:pos x="68" y="0"/>
              </a:cxn>
              <a:cxn ang="0">
                <a:pos x="5" y="7"/>
              </a:cxn>
              <a:cxn ang="0">
                <a:pos x="3" y="2"/>
              </a:cxn>
              <a:cxn ang="0">
                <a:pos x="3" y="7"/>
              </a:cxn>
              <a:cxn ang="0">
                <a:pos x="5" y="0"/>
              </a:cxn>
            </a:cxnLst>
            <a:rect l="0" t="0" r="r" b="b"/>
            <a:pathLst>
              <a:path w="535" h="59">
                <a:moveTo>
                  <a:pt x="5" y="0"/>
                </a:moveTo>
                <a:lnTo>
                  <a:pt x="5" y="7"/>
                </a:lnTo>
                <a:lnTo>
                  <a:pt x="68" y="7"/>
                </a:lnTo>
                <a:lnTo>
                  <a:pt x="127" y="9"/>
                </a:lnTo>
                <a:lnTo>
                  <a:pt x="181" y="9"/>
                </a:lnTo>
                <a:lnTo>
                  <a:pt x="230" y="11"/>
                </a:lnTo>
                <a:lnTo>
                  <a:pt x="278" y="11"/>
                </a:lnTo>
                <a:lnTo>
                  <a:pt x="319" y="13"/>
                </a:lnTo>
                <a:lnTo>
                  <a:pt x="359" y="13"/>
                </a:lnTo>
                <a:lnTo>
                  <a:pt x="392" y="15"/>
                </a:lnTo>
                <a:lnTo>
                  <a:pt x="424" y="17"/>
                </a:lnTo>
                <a:lnTo>
                  <a:pt x="451" y="18"/>
                </a:lnTo>
                <a:lnTo>
                  <a:pt x="473" y="18"/>
                </a:lnTo>
                <a:lnTo>
                  <a:pt x="492" y="20"/>
                </a:lnTo>
                <a:lnTo>
                  <a:pt x="508" y="22"/>
                </a:lnTo>
                <a:lnTo>
                  <a:pt x="519" y="24"/>
                </a:lnTo>
                <a:lnTo>
                  <a:pt x="524" y="26"/>
                </a:lnTo>
                <a:lnTo>
                  <a:pt x="527" y="26"/>
                </a:lnTo>
                <a:lnTo>
                  <a:pt x="527" y="24"/>
                </a:lnTo>
                <a:lnTo>
                  <a:pt x="522" y="24"/>
                </a:lnTo>
                <a:lnTo>
                  <a:pt x="513" y="26"/>
                </a:lnTo>
                <a:lnTo>
                  <a:pt x="503" y="29"/>
                </a:lnTo>
                <a:lnTo>
                  <a:pt x="486" y="29"/>
                </a:lnTo>
                <a:lnTo>
                  <a:pt x="465" y="33"/>
                </a:lnTo>
                <a:lnTo>
                  <a:pt x="438" y="35"/>
                </a:lnTo>
                <a:lnTo>
                  <a:pt x="408" y="37"/>
                </a:lnTo>
                <a:lnTo>
                  <a:pt x="376" y="39"/>
                </a:lnTo>
                <a:lnTo>
                  <a:pt x="338" y="40"/>
                </a:lnTo>
                <a:lnTo>
                  <a:pt x="297" y="42"/>
                </a:lnTo>
                <a:lnTo>
                  <a:pt x="251" y="44"/>
                </a:lnTo>
                <a:lnTo>
                  <a:pt x="200" y="46"/>
                </a:lnTo>
                <a:lnTo>
                  <a:pt x="146" y="48"/>
                </a:lnTo>
                <a:lnTo>
                  <a:pt x="86" y="50"/>
                </a:lnTo>
                <a:lnTo>
                  <a:pt x="22" y="51"/>
                </a:lnTo>
                <a:lnTo>
                  <a:pt x="22" y="59"/>
                </a:lnTo>
                <a:lnTo>
                  <a:pt x="86" y="57"/>
                </a:lnTo>
                <a:lnTo>
                  <a:pt x="146" y="55"/>
                </a:lnTo>
                <a:lnTo>
                  <a:pt x="200" y="53"/>
                </a:lnTo>
                <a:lnTo>
                  <a:pt x="251" y="51"/>
                </a:lnTo>
                <a:lnTo>
                  <a:pt x="297" y="50"/>
                </a:lnTo>
                <a:lnTo>
                  <a:pt x="338" y="48"/>
                </a:lnTo>
                <a:lnTo>
                  <a:pt x="376" y="46"/>
                </a:lnTo>
                <a:lnTo>
                  <a:pt x="411" y="44"/>
                </a:lnTo>
                <a:lnTo>
                  <a:pt x="440" y="42"/>
                </a:lnTo>
                <a:lnTo>
                  <a:pt x="465" y="40"/>
                </a:lnTo>
                <a:lnTo>
                  <a:pt x="486" y="39"/>
                </a:lnTo>
                <a:lnTo>
                  <a:pt x="505" y="37"/>
                </a:lnTo>
                <a:lnTo>
                  <a:pt x="519" y="35"/>
                </a:lnTo>
                <a:lnTo>
                  <a:pt x="527" y="31"/>
                </a:lnTo>
                <a:lnTo>
                  <a:pt x="535" y="29"/>
                </a:lnTo>
                <a:lnTo>
                  <a:pt x="535" y="22"/>
                </a:lnTo>
                <a:lnTo>
                  <a:pt x="530" y="18"/>
                </a:lnTo>
                <a:lnTo>
                  <a:pt x="522" y="17"/>
                </a:lnTo>
                <a:lnTo>
                  <a:pt x="511" y="15"/>
                </a:lnTo>
                <a:lnTo>
                  <a:pt x="494" y="13"/>
                </a:lnTo>
                <a:lnTo>
                  <a:pt x="476" y="11"/>
                </a:lnTo>
                <a:lnTo>
                  <a:pt x="451" y="9"/>
                </a:lnTo>
                <a:lnTo>
                  <a:pt x="424" y="9"/>
                </a:lnTo>
                <a:lnTo>
                  <a:pt x="392" y="7"/>
                </a:lnTo>
                <a:lnTo>
                  <a:pt x="359" y="6"/>
                </a:lnTo>
                <a:lnTo>
                  <a:pt x="319" y="6"/>
                </a:lnTo>
                <a:lnTo>
                  <a:pt x="278" y="4"/>
                </a:lnTo>
                <a:lnTo>
                  <a:pt x="230" y="2"/>
                </a:lnTo>
                <a:lnTo>
                  <a:pt x="181" y="2"/>
                </a:lnTo>
                <a:lnTo>
                  <a:pt x="127" y="2"/>
                </a:lnTo>
                <a:lnTo>
                  <a:pt x="68" y="0"/>
                </a:lnTo>
                <a:lnTo>
                  <a:pt x="5" y="0"/>
                </a:lnTo>
                <a:lnTo>
                  <a:pt x="5" y="7"/>
                </a:lnTo>
                <a:lnTo>
                  <a:pt x="5" y="0"/>
                </a:lnTo>
                <a:lnTo>
                  <a:pt x="3" y="2"/>
                </a:lnTo>
                <a:lnTo>
                  <a:pt x="0" y="4"/>
                </a:lnTo>
                <a:lnTo>
                  <a:pt x="3" y="7"/>
                </a:lnTo>
                <a:lnTo>
                  <a:pt x="5" y="7"/>
                </a:lnTo>
                <a:lnTo>
                  <a:pt x="5" y="0"/>
                </a:lnTo>
                <a:close/>
              </a:path>
            </a:pathLst>
          </a:custGeom>
          <a:solidFill>
            <a:srgbClr val="000000"/>
          </a:solidFill>
          <a:ln w="9525">
            <a:noFill/>
            <a:round/>
            <a:headEnd/>
            <a:tailEnd/>
          </a:ln>
        </p:spPr>
        <p:txBody>
          <a:bodyPr/>
          <a:lstStyle/>
          <a:p>
            <a:endParaRPr lang="ar-SA"/>
          </a:p>
        </p:txBody>
      </p:sp>
      <p:sp>
        <p:nvSpPr>
          <p:cNvPr id="210986" name="Freeform 42"/>
          <p:cNvSpPr>
            <a:spLocks/>
          </p:cNvSpPr>
          <p:nvPr/>
        </p:nvSpPr>
        <p:spPr bwMode="auto">
          <a:xfrm>
            <a:off x="1771650" y="5219700"/>
            <a:ext cx="1614488" cy="11113"/>
          </a:xfrm>
          <a:custGeom>
            <a:avLst/>
            <a:gdLst/>
            <a:ahLst/>
            <a:cxnLst>
              <a:cxn ang="0">
                <a:pos x="1143" y="6"/>
              </a:cxn>
              <a:cxn ang="0">
                <a:pos x="1140" y="0"/>
              </a:cxn>
              <a:cxn ang="0">
                <a:pos x="0" y="0"/>
              </a:cxn>
              <a:cxn ang="0">
                <a:pos x="0" y="7"/>
              </a:cxn>
              <a:cxn ang="0">
                <a:pos x="1140" y="7"/>
              </a:cxn>
              <a:cxn ang="0">
                <a:pos x="1134" y="2"/>
              </a:cxn>
              <a:cxn ang="0">
                <a:pos x="1140" y="7"/>
              </a:cxn>
              <a:cxn ang="0">
                <a:pos x="1143" y="7"/>
              </a:cxn>
              <a:cxn ang="0">
                <a:pos x="1145" y="4"/>
              </a:cxn>
              <a:cxn ang="0">
                <a:pos x="1143" y="2"/>
              </a:cxn>
              <a:cxn ang="0">
                <a:pos x="1140" y="0"/>
              </a:cxn>
              <a:cxn ang="0">
                <a:pos x="1143" y="6"/>
              </a:cxn>
            </a:cxnLst>
            <a:rect l="0" t="0" r="r" b="b"/>
            <a:pathLst>
              <a:path w="1145" h="7">
                <a:moveTo>
                  <a:pt x="1143" y="6"/>
                </a:moveTo>
                <a:lnTo>
                  <a:pt x="1140" y="0"/>
                </a:lnTo>
                <a:lnTo>
                  <a:pt x="0" y="0"/>
                </a:lnTo>
                <a:lnTo>
                  <a:pt x="0" y="7"/>
                </a:lnTo>
                <a:lnTo>
                  <a:pt x="1140" y="7"/>
                </a:lnTo>
                <a:lnTo>
                  <a:pt x="1134" y="2"/>
                </a:lnTo>
                <a:lnTo>
                  <a:pt x="1140" y="7"/>
                </a:lnTo>
                <a:lnTo>
                  <a:pt x="1143" y="7"/>
                </a:lnTo>
                <a:lnTo>
                  <a:pt x="1145" y="4"/>
                </a:lnTo>
                <a:lnTo>
                  <a:pt x="1143" y="2"/>
                </a:lnTo>
                <a:lnTo>
                  <a:pt x="1140" y="0"/>
                </a:lnTo>
                <a:lnTo>
                  <a:pt x="1143" y="6"/>
                </a:lnTo>
                <a:close/>
              </a:path>
            </a:pathLst>
          </a:custGeom>
          <a:solidFill>
            <a:srgbClr val="000000"/>
          </a:solidFill>
          <a:ln w="9525">
            <a:noFill/>
            <a:round/>
            <a:headEnd/>
            <a:tailEnd/>
          </a:ln>
        </p:spPr>
        <p:txBody>
          <a:bodyPr/>
          <a:lstStyle/>
          <a:p>
            <a:endParaRPr lang="ar-SA"/>
          </a:p>
        </p:txBody>
      </p:sp>
      <p:sp>
        <p:nvSpPr>
          <p:cNvPr id="210987" name="Freeform 43"/>
          <p:cNvSpPr>
            <a:spLocks/>
          </p:cNvSpPr>
          <p:nvPr/>
        </p:nvSpPr>
        <p:spPr bwMode="auto">
          <a:xfrm>
            <a:off x="3282950" y="5222875"/>
            <a:ext cx="101600" cy="90488"/>
          </a:xfrm>
          <a:custGeom>
            <a:avLst/>
            <a:gdLst/>
            <a:ahLst/>
            <a:cxnLst>
              <a:cxn ang="0">
                <a:pos x="6" y="57"/>
              </a:cxn>
              <a:cxn ang="0">
                <a:pos x="11" y="55"/>
              </a:cxn>
              <a:cxn ang="0">
                <a:pos x="71" y="4"/>
              </a:cxn>
              <a:cxn ang="0">
                <a:pos x="62" y="0"/>
              </a:cxn>
              <a:cxn ang="0">
                <a:pos x="3" y="49"/>
              </a:cxn>
              <a:cxn ang="0">
                <a:pos x="6" y="49"/>
              </a:cxn>
              <a:cxn ang="0">
                <a:pos x="3" y="49"/>
              </a:cxn>
              <a:cxn ang="0">
                <a:pos x="0" y="53"/>
              </a:cxn>
              <a:cxn ang="0">
                <a:pos x="3" y="55"/>
              </a:cxn>
              <a:cxn ang="0">
                <a:pos x="6" y="55"/>
              </a:cxn>
              <a:cxn ang="0">
                <a:pos x="11" y="55"/>
              </a:cxn>
              <a:cxn ang="0">
                <a:pos x="6" y="57"/>
              </a:cxn>
            </a:cxnLst>
            <a:rect l="0" t="0" r="r" b="b"/>
            <a:pathLst>
              <a:path w="71" h="57">
                <a:moveTo>
                  <a:pt x="6" y="57"/>
                </a:moveTo>
                <a:lnTo>
                  <a:pt x="11" y="55"/>
                </a:lnTo>
                <a:lnTo>
                  <a:pt x="71" y="4"/>
                </a:lnTo>
                <a:lnTo>
                  <a:pt x="62" y="0"/>
                </a:lnTo>
                <a:lnTo>
                  <a:pt x="3" y="49"/>
                </a:lnTo>
                <a:lnTo>
                  <a:pt x="6" y="49"/>
                </a:lnTo>
                <a:lnTo>
                  <a:pt x="3" y="49"/>
                </a:lnTo>
                <a:lnTo>
                  <a:pt x="0" y="53"/>
                </a:lnTo>
                <a:lnTo>
                  <a:pt x="3" y="55"/>
                </a:lnTo>
                <a:lnTo>
                  <a:pt x="6" y="55"/>
                </a:lnTo>
                <a:lnTo>
                  <a:pt x="11" y="55"/>
                </a:lnTo>
                <a:lnTo>
                  <a:pt x="6" y="57"/>
                </a:lnTo>
                <a:close/>
              </a:path>
            </a:pathLst>
          </a:custGeom>
          <a:solidFill>
            <a:srgbClr val="000000"/>
          </a:solidFill>
          <a:ln w="9525">
            <a:noFill/>
            <a:round/>
            <a:headEnd/>
            <a:tailEnd/>
          </a:ln>
        </p:spPr>
        <p:txBody>
          <a:bodyPr/>
          <a:lstStyle/>
          <a:p>
            <a:endParaRPr lang="ar-SA"/>
          </a:p>
        </p:txBody>
      </p:sp>
      <p:sp>
        <p:nvSpPr>
          <p:cNvPr id="210988" name="Freeform 44"/>
          <p:cNvSpPr>
            <a:spLocks/>
          </p:cNvSpPr>
          <p:nvPr/>
        </p:nvSpPr>
        <p:spPr bwMode="auto">
          <a:xfrm>
            <a:off x="1784350" y="5300663"/>
            <a:ext cx="1508125" cy="12700"/>
          </a:xfrm>
          <a:custGeom>
            <a:avLst/>
            <a:gdLst/>
            <a:ahLst/>
            <a:cxnLst>
              <a:cxn ang="0">
                <a:pos x="6" y="0"/>
              </a:cxn>
              <a:cxn ang="0">
                <a:pos x="6" y="8"/>
              </a:cxn>
              <a:cxn ang="0">
                <a:pos x="1068" y="8"/>
              </a:cxn>
              <a:cxn ang="0">
                <a:pos x="1068" y="0"/>
              </a:cxn>
              <a:cxn ang="0">
                <a:pos x="6" y="0"/>
              </a:cxn>
              <a:cxn ang="0">
                <a:pos x="6" y="8"/>
              </a:cxn>
              <a:cxn ang="0">
                <a:pos x="6" y="0"/>
              </a:cxn>
              <a:cxn ang="0">
                <a:pos x="3" y="0"/>
              </a:cxn>
              <a:cxn ang="0">
                <a:pos x="0" y="4"/>
              </a:cxn>
              <a:cxn ang="0">
                <a:pos x="3" y="6"/>
              </a:cxn>
              <a:cxn ang="0">
                <a:pos x="6" y="8"/>
              </a:cxn>
              <a:cxn ang="0">
                <a:pos x="6" y="0"/>
              </a:cxn>
            </a:cxnLst>
            <a:rect l="0" t="0" r="r" b="b"/>
            <a:pathLst>
              <a:path w="1068" h="8">
                <a:moveTo>
                  <a:pt x="6" y="0"/>
                </a:moveTo>
                <a:lnTo>
                  <a:pt x="6" y="8"/>
                </a:lnTo>
                <a:lnTo>
                  <a:pt x="1068" y="8"/>
                </a:lnTo>
                <a:lnTo>
                  <a:pt x="1068" y="0"/>
                </a:lnTo>
                <a:lnTo>
                  <a:pt x="6" y="0"/>
                </a:lnTo>
                <a:lnTo>
                  <a:pt x="6" y="8"/>
                </a:lnTo>
                <a:lnTo>
                  <a:pt x="6" y="0"/>
                </a:lnTo>
                <a:lnTo>
                  <a:pt x="3" y="0"/>
                </a:lnTo>
                <a:lnTo>
                  <a:pt x="0" y="4"/>
                </a:lnTo>
                <a:lnTo>
                  <a:pt x="3" y="6"/>
                </a:lnTo>
                <a:lnTo>
                  <a:pt x="6" y="8"/>
                </a:lnTo>
                <a:lnTo>
                  <a:pt x="6" y="0"/>
                </a:lnTo>
                <a:close/>
              </a:path>
            </a:pathLst>
          </a:custGeom>
          <a:solidFill>
            <a:srgbClr val="000000"/>
          </a:solidFill>
          <a:ln w="9525">
            <a:noFill/>
            <a:round/>
            <a:headEnd/>
            <a:tailEnd/>
          </a:ln>
        </p:spPr>
        <p:txBody>
          <a:bodyPr/>
          <a:lstStyle/>
          <a:p>
            <a:endParaRPr lang="ar-SA"/>
          </a:p>
        </p:txBody>
      </p:sp>
      <p:sp>
        <p:nvSpPr>
          <p:cNvPr id="210989" name="Freeform 45"/>
          <p:cNvSpPr>
            <a:spLocks/>
          </p:cNvSpPr>
          <p:nvPr/>
        </p:nvSpPr>
        <p:spPr bwMode="auto">
          <a:xfrm>
            <a:off x="1762125" y="5219700"/>
            <a:ext cx="755650" cy="93663"/>
          </a:xfrm>
          <a:custGeom>
            <a:avLst/>
            <a:gdLst/>
            <a:ahLst/>
            <a:cxnLst>
              <a:cxn ang="0">
                <a:pos x="6" y="7"/>
              </a:cxn>
              <a:cxn ang="0">
                <a:pos x="127" y="9"/>
              </a:cxn>
              <a:cxn ang="0">
                <a:pos x="230" y="11"/>
              </a:cxn>
              <a:cxn ang="0">
                <a:pos x="319" y="13"/>
              </a:cxn>
              <a:cxn ang="0">
                <a:pos x="392" y="15"/>
              </a:cxn>
              <a:cxn ang="0">
                <a:pos x="451" y="18"/>
              </a:cxn>
              <a:cxn ang="0">
                <a:pos x="492" y="20"/>
              </a:cxn>
              <a:cxn ang="0">
                <a:pos x="519" y="24"/>
              </a:cxn>
              <a:cxn ang="0">
                <a:pos x="524" y="24"/>
              </a:cxn>
              <a:cxn ang="0">
                <a:pos x="514" y="26"/>
              </a:cxn>
              <a:cxn ang="0">
                <a:pos x="484" y="29"/>
              </a:cxn>
              <a:cxn ang="0">
                <a:pos x="438" y="35"/>
              </a:cxn>
              <a:cxn ang="0">
                <a:pos x="376" y="39"/>
              </a:cxn>
              <a:cxn ang="0">
                <a:pos x="297" y="42"/>
              </a:cxn>
              <a:cxn ang="0">
                <a:pos x="200" y="46"/>
              </a:cxn>
              <a:cxn ang="0">
                <a:pos x="87" y="50"/>
              </a:cxn>
              <a:cxn ang="0">
                <a:pos x="22" y="59"/>
              </a:cxn>
              <a:cxn ang="0">
                <a:pos x="143" y="55"/>
              </a:cxn>
              <a:cxn ang="0">
                <a:pos x="249" y="51"/>
              </a:cxn>
              <a:cxn ang="0">
                <a:pos x="338" y="48"/>
              </a:cxn>
              <a:cxn ang="0">
                <a:pos x="411" y="44"/>
              </a:cxn>
              <a:cxn ang="0">
                <a:pos x="465" y="40"/>
              </a:cxn>
              <a:cxn ang="0">
                <a:pos x="503" y="37"/>
              </a:cxn>
              <a:cxn ang="0">
                <a:pos x="527" y="31"/>
              </a:cxn>
              <a:cxn ang="0">
                <a:pos x="535" y="22"/>
              </a:cxn>
              <a:cxn ang="0">
                <a:pos x="522" y="17"/>
              </a:cxn>
              <a:cxn ang="0">
                <a:pos x="495" y="13"/>
              </a:cxn>
              <a:cxn ang="0">
                <a:pos x="451" y="9"/>
              </a:cxn>
              <a:cxn ang="0">
                <a:pos x="392" y="7"/>
              </a:cxn>
              <a:cxn ang="0">
                <a:pos x="319" y="6"/>
              </a:cxn>
              <a:cxn ang="0">
                <a:pos x="230" y="2"/>
              </a:cxn>
              <a:cxn ang="0">
                <a:pos x="127" y="2"/>
              </a:cxn>
              <a:cxn ang="0">
                <a:pos x="6" y="0"/>
              </a:cxn>
              <a:cxn ang="0">
                <a:pos x="6" y="0"/>
              </a:cxn>
              <a:cxn ang="0">
                <a:pos x="0" y="4"/>
              </a:cxn>
              <a:cxn ang="0">
                <a:pos x="6" y="7"/>
              </a:cxn>
            </a:cxnLst>
            <a:rect l="0" t="0" r="r" b="b"/>
            <a:pathLst>
              <a:path w="535" h="59">
                <a:moveTo>
                  <a:pt x="6" y="0"/>
                </a:moveTo>
                <a:lnTo>
                  <a:pt x="6" y="7"/>
                </a:lnTo>
                <a:lnTo>
                  <a:pt x="68" y="7"/>
                </a:lnTo>
                <a:lnTo>
                  <a:pt x="127" y="9"/>
                </a:lnTo>
                <a:lnTo>
                  <a:pt x="178" y="9"/>
                </a:lnTo>
                <a:lnTo>
                  <a:pt x="230" y="11"/>
                </a:lnTo>
                <a:lnTo>
                  <a:pt x="276" y="11"/>
                </a:lnTo>
                <a:lnTo>
                  <a:pt x="319" y="13"/>
                </a:lnTo>
                <a:lnTo>
                  <a:pt x="357" y="13"/>
                </a:lnTo>
                <a:lnTo>
                  <a:pt x="392" y="15"/>
                </a:lnTo>
                <a:lnTo>
                  <a:pt x="424" y="17"/>
                </a:lnTo>
                <a:lnTo>
                  <a:pt x="451" y="18"/>
                </a:lnTo>
                <a:lnTo>
                  <a:pt x="473" y="18"/>
                </a:lnTo>
                <a:lnTo>
                  <a:pt x="492" y="20"/>
                </a:lnTo>
                <a:lnTo>
                  <a:pt x="508" y="22"/>
                </a:lnTo>
                <a:lnTo>
                  <a:pt x="519" y="24"/>
                </a:lnTo>
                <a:lnTo>
                  <a:pt x="524" y="26"/>
                </a:lnTo>
                <a:lnTo>
                  <a:pt x="524" y="24"/>
                </a:lnTo>
                <a:lnTo>
                  <a:pt x="522" y="24"/>
                </a:lnTo>
                <a:lnTo>
                  <a:pt x="514" y="26"/>
                </a:lnTo>
                <a:lnTo>
                  <a:pt x="503" y="29"/>
                </a:lnTo>
                <a:lnTo>
                  <a:pt x="484" y="29"/>
                </a:lnTo>
                <a:lnTo>
                  <a:pt x="462" y="33"/>
                </a:lnTo>
                <a:lnTo>
                  <a:pt x="438" y="35"/>
                </a:lnTo>
                <a:lnTo>
                  <a:pt x="408" y="37"/>
                </a:lnTo>
                <a:lnTo>
                  <a:pt x="376" y="39"/>
                </a:lnTo>
                <a:lnTo>
                  <a:pt x="338" y="40"/>
                </a:lnTo>
                <a:lnTo>
                  <a:pt x="297" y="42"/>
                </a:lnTo>
                <a:lnTo>
                  <a:pt x="249" y="44"/>
                </a:lnTo>
                <a:lnTo>
                  <a:pt x="200" y="46"/>
                </a:lnTo>
                <a:lnTo>
                  <a:pt x="143" y="48"/>
                </a:lnTo>
                <a:lnTo>
                  <a:pt x="87" y="50"/>
                </a:lnTo>
                <a:lnTo>
                  <a:pt x="22" y="51"/>
                </a:lnTo>
                <a:lnTo>
                  <a:pt x="22" y="59"/>
                </a:lnTo>
                <a:lnTo>
                  <a:pt x="87" y="57"/>
                </a:lnTo>
                <a:lnTo>
                  <a:pt x="143" y="55"/>
                </a:lnTo>
                <a:lnTo>
                  <a:pt x="200" y="53"/>
                </a:lnTo>
                <a:lnTo>
                  <a:pt x="249" y="51"/>
                </a:lnTo>
                <a:lnTo>
                  <a:pt x="297" y="50"/>
                </a:lnTo>
                <a:lnTo>
                  <a:pt x="338" y="48"/>
                </a:lnTo>
                <a:lnTo>
                  <a:pt x="376" y="46"/>
                </a:lnTo>
                <a:lnTo>
                  <a:pt x="411" y="44"/>
                </a:lnTo>
                <a:lnTo>
                  <a:pt x="441" y="42"/>
                </a:lnTo>
                <a:lnTo>
                  <a:pt x="465" y="40"/>
                </a:lnTo>
                <a:lnTo>
                  <a:pt x="487" y="39"/>
                </a:lnTo>
                <a:lnTo>
                  <a:pt x="503" y="37"/>
                </a:lnTo>
                <a:lnTo>
                  <a:pt x="516" y="35"/>
                </a:lnTo>
                <a:lnTo>
                  <a:pt x="527" y="31"/>
                </a:lnTo>
                <a:lnTo>
                  <a:pt x="532" y="29"/>
                </a:lnTo>
                <a:lnTo>
                  <a:pt x="535" y="22"/>
                </a:lnTo>
                <a:lnTo>
                  <a:pt x="530" y="18"/>
                </a:lnTo>
                <a:lnTo>
                  <a:pt x="522" y="17"/>
                </a:lnTo>
                <a:lnTo>
                  <a:pt x="508" y="15"/>
                </a:lnTo>
                <a:lnTo>
                  <a:pt x="495" y="13"/>
                </a:lnTo>
                <a:lnTo>
                  <a:pt x="476" y="11"/>
                </a:lnTo>
                <a:lnTo>
                  <a:pt x="451" y="9"/>
                </a:lnTo>
                <a:lnTo>
                  <a:pt x="424" y="9"/>
                </a:lnTo>
                <a:lnTo>
                  <a:pt x="392" y="7"/>
                </a:lnTo>
                <a:lnTo>
                  <a:pt x="357" y="6"/>
                </a:lnTo>
                <a:lnTo>
                  <a:pt x="319" y="6"/>
                </a:lnTo>
                <a:lnTo>
                  <a:pt x="276" y="4"/>
                </a:lnTo>
                <a:lnTo>
                  <a:pt x="230" y="2"/>
                </a:lnTo>
                <a:lnTo>
                  <a:pt x="178" y="2"/>
                </a:lnTo>
                <a:lnTo>
                  <a:pt x="127" y="2"/>
                </a:lnTo>
                <a:lnTo>
                  <a:pt x="68" y="0"/>
                </a:lnTo>
                <a:lnTo>
                  <a:pt x="6" y="0"/>
                </a:lnTo>
                <a:lnTo>
                  <a:pt x="6" y="7"/>
                </a:lnTo>
                <a:lnTo>
                  <a:pt x="6" y="0"/>
                </a:lnTo>
                <a:lnTo>
                  <a:pt x="3" y="2"/>
                </a:lnTo>
                <a:lnTo>
                  <a:pt x="0" y="4"/>
                </a:lnTo>
                <a:lnTo>
                  <a:pt x="3" y="7"/>
                </a:lnTo>
                <a:lnTo>
                  <a:pt x="6" y="7"/>
                </a:lnTo>
                <a:lnTo>
                  <a:pt x="6" y="0"/>
                </a:lnTo>
                <a:close/>
              </a:path>
            </a:pathLst>
          </a:custGeom>
          <a:solidFill>
            <a:srgbClr val="000000"/>
          </a:solidFill>
          <a:ln w="9525">
            <a:noFill/>
            <a:round/>
            <a:headEnd/>
            <a:tailEnd/>
          </a:ln>
        </p:spPr>
        <p:txBody>
          <a:bodyPr/>
          <a:lstStyle/>
          <a:p>
            <a:endParaRPr lang="ar-SA"/>
          </a:p>
        </p:txBody>
      </p:sp>
      <p:sp>
        <p:nvSpPr>
          <p:cNvPr id="210990" name="Freeform 46"/>
          <p:cNvSpPr>
            <a:spLocks/>
          </p:cNvSpPr>
          <p:nvPr/>
        </p:nvSpPr>
        <p:spPr bwMode="auto">
          <a:xfrm>
            <a:off x="3005138" y="2414588"/>
            <a:ext cx="3214687" cy="3124200"/>
          </a:xfrm>
          <a:custGeom>
            <a:avLst/>
            <a:gdLst/>
            <a:ahLst/>
            <a:cxnLst>
              <a:cxn ang="0">
                <a:pos x="1273" y="319"/>
              </a:cxn>
              <a:cxn ang="0">
                <a:pos x="1324" y="368"/>
              </a:cxn>
              <a:cxn ang="0">
                <a:pos x="1340" y="423"/>
              </a:cxn>
              <a:cxn ang="0">
                <a:pos x="1321" y="480"/>
              </a:cxn>
              <a:cxn ang="0">
                <a:pos x="1273" y="528"/>
              </a:cxn>
              <a:cxn ang="0">
                <a:pos x="1308" y="1200"/>
              </a:cxn>
              <a:cxn ang="0">
                <a:pos x="1340" y="1259"/>
              </a:cxn>
              <a:cxn ang="0">
                <a:pos x="1332" y="1319"/>
              </a:cxn>
              <a:cxn ang="0">
                <a:pos x="1297" y="1367"/>
              </a:cxn>
              <a:cxn ang="0">
                <a:pos x="1273" y="1517"/>
              </a:cxn>
              <a:cxn ang="0">
                <a:pos x="1335" y="1532"/>
              </a:cxn>
              <a:cxn ang="0">
                <a:pos x="1394" y="1552"/>
              </a:cxn>
              <a:cxn ang="0">
                <a:pos x="1448" y="1576"/>
              </a:cxn>
              <a:cxn ang="0">
                <a:pos x="1502" y="1602"/>
              </a:cxn>
              <a:cxn ang="0">
                <a:pos x="1556" y="1629"/>
              </a:cxn>
              <a:cxn ang="0">
                <a:pos x="1608" y="1659"/>
              </a:cxn>
              <a:cxn ang="0">
                <a:pos x="1659" y="1688"/>
              </a:cxn>
              <a:cxn ang="0">
                <a:pos x="1710" y="1719"/>
              </a:cxn>
              <a:cxn ang="0">
                <a:pos x="1765" y="1748"/>
              </a:cxn>
              <a:cxn ang="0">
                <a:pos x="1819" y="1776"/>
              </a:cxn>
              <a:cxn ang="0">
                <a:pos x="1875" y="1800"/>
              </a:cxn>
              <a:cxn ang="0">
                <a:pos x="1935" y="1822"/>
              </a:cxn>
              <a:cxn ang="0">
                <a:pos x="1997" y="1842"/>
              </a:cxn>
              <a:cxn ang="0">
                <a:pos x="2062" y="1855"/>
              </a:cxn>
              <a:cxn ang="0">
                <a:pos x="2132" y="1864"/>
              </a:cxn>
              <a:cxn ang="0">
                <a:pos x="2208" y="1868"/>
              </a:cxn>
              <a:cxn ang="0">
                <a:pos x="2259" y="1884"/>
              </a:cxn>
              <a:cxn ang="0">
                <a:pos x="2278" y="1917"/>
              </a:cxn>
              <a:cxn ang="0">
                <a:pos x="2264" y="1952"/>
              </a:cxn>
              <a:cxn ang="0">
                <a:pos x="2208" y="1967"/>
              </a:cxn>
              <a:cxn ang="0">
                <a:pos x="49" y="1963"/>
              </a:cxn>
              <a:cxn ang="0">
                <a:pos x="6" y="1935"/>
              </a:cxn>
              <a:cxn ang="0">
                <a:pos x="3" y="1901"/>
              </a:cxn>
              <a:cxn ang="0">
                <a:pos x="46" y="1873"/>
              </a:cxn>
              <a:cxn ang="0">
                <a:pos x="119" y="1868"/>
              </a:cxn>
              <a:cxn ang="0">
                <a:pos x="181" y="1862"/>
              </a:cxn>
              <a:cxn ang="0">
                <a:pos x="243" y="1851"/>
              </a:cxn>
              <a:cxn ang="0">
                <a:pos x="305" y="1836"/>
              </a:cxn>
              <a:cxn ang="0">
                <a:pos x="365" y="1816"/>
              </a:cxn>
              <a:cxn ang="0">
                <a:pos x="422" y="1794"/>
              </a:cxn>
              <a:cxn ang="0">
                <a:pos x="478" y="1769"/>
              </a:cxn>
              <a:cxn ang="0">
                <a:pos x="535" y="1743"/>
              </a:cxn>
              <a:cxn ang="0">
                <a:pos x="589" y="1714"/>
              </a:cxn>
              <a:cxn ang="0">
                <a:pos x="643" y="1684"/>
              </a:cxn>
              <a:cxn ang="0">
                <a:pos x="697" y="1655"/>
              </a:cxn>
              <a:cxn ang="0">
                <a:pos x="754" y="1626"/>
              </a:cxn>
              <a:cxn ang="0">
                <a:pos x="808" y="1596"/>
              </a:cxn>
              <a:cxn ang="0">
                <a:pos x="862" y="1571"/>
              </a:cxn>
              <a:cxn ang="0">
                <a:pos x="919" y="1545"/>
              </a:cxn>
              <a:cxn ang="0">
                <a:pos x="976" y="1523"/>
              </a:cxn>
              <a:cxn ang="0">
                <a:pos x="1005" y="1384"/>
              </a:cxn>
              <a:cxn ang="0">
                <a:pos x="954" y="1334"/>
              </a:cxn>
              <a:cxn ang="0">
                <a:pos x="935" y="1277"/>
              </a:cxn>
              <a:cxn ang="0">
                <a:pos x="954" y="1222"/>
              </a:cxn>
              <a:cxn ang="0">
                <a:pos x="1005" y="1176"/>
              </a:cxn>
              <a:cxn ang="0">
                <a:pos x="973" y="496"/>
              </a:cxn>
              <a:cxn ang="0">
                <a:pos x="940" y="441"/>
              </a:cxn>
              <a:cxn ang="0">
                <a:pos x="943" y="388"/>
              </a:cxn>
              <a:cxn ang="0">
                <a:pos x="978" y="339"/>
              </a:cxn>
              <a:cxn ang="0">
                <a:pos x="1005" y="0"/>
              </a:cxn>
            </a:cxnLst>
            <a:rect l="0" t="0" r="r" b="b"/>
            <a:pathLst>
              <a:path w="2278" h="1968">
                <a:moveTo>
                  <a:pt x="1273" y="0"/>
                </a:moveTo>
                <a:lnTo>
                  <a:pt x="1273" y="319"/>
                </a:lnTo>
                <a:lnTo>
                  <a:pt x="1305" y="341"/>
                </a:lnTo>
                <a:lnTo>
                  <a:pt x="1324" y="368"/>
                </a:lnTo>
                <a:lnTo>
                  <a:pt x="1338" y="396"/>
                </a:lnTo>
                <a:lnTo>
                  <a:pt x="1340" y="423"/>
                </a:lnTo>
                <a:lnTo>
                  <a:pt x="1335" y="452"/>
                </a:lnTo>
                <a:lnTo>
                  <a:pt x="1321" y="480"/>
                </a:lnTo>
                <a:lnTo>
                  <a:pt x="1302" y="506"/>
                </a:lnTo>
                <a:lnTo>
                  <a:pt x="1273" y="528"/>
                </a:lnTo>
                <a:lnTo>
                  <a:pt x="1273" y="1176"/>
                </a:lnTo>
                <a:lnTo>
                  <a:pt x="1308" y="1200"/>
                </a:lnTo>
                <a:lnTo>
                  <a:pt x="1330" y="1230"/>
                </a:lnTo>
                <a:lnTo>
                  <a:pt x="1340" y="1259"/>
                </a:lnTo>
                <a:lnTo>
                  <a:pt x="1340" y="1290"/>
                </a:lnTo>
                <a:lnTo>
                  <a:pt x="1332" y="1319"/>
                </a:lnTo>
                <a:lnTo>
                  <a:pt x="1319" y="1345"/>
                </a:lnTo>
                <a:lnTo>
                  <a:pt x="1297" y="1367"/>
                </a:lnTo>
                <a:lnTo>
                  <a:pt x="1273" y="1382"/>
                </a:lnTo>
                <a:lnTo>
                  <a:pt x="1273" y="1517"/>
                </a:lnTo>
                <a:lnTo>
                  <a:pt x="1305" y="1525"/>
                </a:lnTo>
                <a:lnTo>
                  <a:pt x="1335" y="1532"/>
                </a:lnTo>
                <a:lnTo>
                  <a:pt x="1365" y="1541"/>
                </a:lnTo>
                <a:lnTo>
                  <a:pt x="1394" y="1552"/>
                </a:lnTo>
                <a:lnTo>
                  <a:pt x="1421" y="1563"/>
                </a:lnTo>
                <a:lnTo>
                  <a:pt x="1448" y="1576"/>
                </a:lnTo>
                <a:lnTo>
                  <a:pt x="1475" y="1589"/>
                </a:lnTo>
                <a:lnTo>
                  <a:pt x="1502" y="1602"/>
                </a:lnTo>
                <a:lnTo>
                  <a:pt x="1529" y="1615"/>
                </a:lnTo>
                <a:lnTo>
                  <a:pt x="1556" y="1629"/>
                </a:lnTo>
                <a:lnTo>
                  <a:pt x="1581" y="1644"/>
                </a:lnTo>
                <a:lnTo>
                  <a:pt x="1608" y="1659"/>
                </a:lnTo>
                <a:lnTo>
                  <a:pt x="1635" y="1673"/>
                </a:lnTo>
                <a:lnTo>
                  <a:pt x="1659" y="1688"/>
                </a:lnTo>
                <a:lnTo>
                  <a:pt x="1686" y="1704"/>
                </a:lnTo>
                <a:lnTo>
                  <a:pt x="1710" y="1719"/>
                </a:lnTo>
                <a:lnTo>
                  <a:pt x="1738" y="1734"/>
                </a:lnTo>
                <a:lnTo>
                  <a:pt x="1765" y="1748"/>
                </a:lnTo>
                <a:lnTo>
                  <a:pt x="1792" y="1761"/>
                </a:lnTo>
                <a:lnTo>
                  <a:pt x="1819" y="1776"/>
                </a:lnTo>
                <a:lnTo>
                  <a:pt x="1848" y="1787"/>
                </a:lnTo>
                <a:lnTo>
                  <a:pt x="1875" y="1800"/>
                </a:lnTo>
                <a:lnTo>
                  <a:pt x="1905" y="1813"/>
                </a:lnTo>
                <a:lnTo>
                  <a:pt x="1935" y="1822"/>
                </a:lnTo>
                <a:lnTo>
                  <a:pt x="1964" y="1833"/>
                </a:lnTo>
                <a:lnTo>
                  <a:pt x="1997" y="1842"/>
                </a:lnTo>
                <a:lnTo>
                  <a:pt x="2029" y="1849"/>
                </a:lnTo>
                <a:lnTo>
                  <a:pt x="2062" y="1855"/>
                </a:lnTo>
                <a:lnTo>
                  <a:pt x="2097" y="1860"/>
                </a:lnTo>
                <a:lnTo>
                  <a:pt x="2132" y="1864"/>
                </a:lnTo>
                <a:lnTo>
                  <a:pt x="2170" y="1868"/>
                </a:lnTo>
                <a:lnTo>
                  <a:pt x="2208" y="1868"/>
                </a:lnTo>
                <a:lnTo>
                  <a:pt x="2237" y="1873"/>
                </a:lnTo>
                <a:lnTo>
                  <a:pt x="2259" y="1884"/>
                </a:lnTo>
                <a:lnTo>
                  <a:pt x="2273" y="1899"/>
                </a:lnTo>
                <a:lnTo>
                  <a:pt x="2278" y="1917"/>
                </a:lnTo>
                <a:lnTo>
                  <a:pt x="2275" y="1935"/>
                </a:lnTo>
                <a:lnTo>
                  <a:pt x="2264" y="1952"/>
                </a:lnTo>
                <a:lnTo>
                  <a:pt x="2240" y="1963"/>
                </a:lnTo>
                <a:lnTo>
                  <a:pt x="2208" y="1967"/>
                </a:lnTo>
                <a:lnTo>
                  <a:pt x="87" y="1968"/>
                </a:lnTo>
                <a:lnTo>
                  <a:pt x="49" y="1963"/>
                </a:lnTo>
                <a:lnTo>
                  <a:pt x="22" y="1952"/>
                </a:lnTo>
                <a:lnTo>
                  <a:pt x="6" y="1935"/>
                </a:lnTo>
                <a:lnTo>
                  <a:pt x="0" y="1919"/>
                </a:lnTo>
                <a:lnTo>
                  <a:pt x="3" y="1901"/>
                </a:lnTo>
                <a:lnTo>
                  <a:pt x="19" y="1884"/>
                </a:lnTo>
                <a:lnTo>
                  <a:pt x="46" y="1873"/>
                </a:lnTo>
                <a:lnTo>
                  <a:pt x="87" y="1868"/>
                </a:lnTo>
                <a:lnTo>
                  <a:pt x="119" y="1868"/>
                </a:lnTo>
                <a:lnTo>
                  <a:pt x="151" y="1866"/>
                </a:lnTo>
                <a:lnTo>
                  <a:pt x="181" y="1862"/>
                </a:lnTo>
                <a:lnTo>
                  <a:pt x="214" y="1857"/>
                </a:lnTo>
                <a:lnTo>
                  <a:pt x="243" y="1851"/>
                </a:lnTo>
                <a:lnTo>
                  <a:pt x="276" y="1844"/>
                </a:lnTo>
                <a:lnTo>
                  <a:pt x="305" y="1836"/>
                </a:lnTo>
                <a:lnTo>
                  <a:pt x="335" y="1825"/>
                </a:lnTo>
                <a:lnTo>
                  <a:pt x="365" y="1816"/>
                </a:lnTo>
                <a:lnTo>
                  <a:pt x="392" y="1805"/>
                </a:lnTo>
                <a:lnTo>
                  <a:pt x="422" y="1794"/>
                </a:lnTo>
                <a:lnTo>
                  <a:pt x="449" y="1781"/>
                </a:lnTo>
                <a:lnTo>
                  <a:pt x="478" y="1769"/>
                </a:lnTo>
                <a:lnTo>
                  <a:pt x="505" y="1756"/>
                </a:lnTo>
                <a:lnTo>
                  <a:pt x="535" y="1743"/>
                </a:lnTo>
                <a:lnTo>
                  <a:pt x="562" y="1728"/>
                </a:lnTo>
                <a:lnTo>
                  <a:pt x="589" y="1714"/>
                </a:lnTo>
                <a:lnTo>
                  <a:pt x="616" y="1699"/>
                </a:lnTo>
                <a:lnTo>
                  <a:pt x="643" y="1684"/>
                </a:lnTo>
                <a:lnTo>
                  <a:pt x="670" y="1670"/>
                </a:lnTo>
                <a:lnTo>
                  <a:pt x="697" y="1655"/>
                </a:lnTo>
                <a:lnTo>
                  <a:pt x="724" y="1640"/>
                </a:lnTo>
                <a:lnTo>
                  <a:pt x="754" y="1626"/>
                </a:lnTo>
                <a:lnTo>
                  <a:pt x="781" y="1611"/>
                </a:lnTo>
                <a:lnTo>
                  <a:pt x="808" y="1596"/>
                </a:lnTo>
                <a:lnTo>
                  <a:pt x="835" y="1583"/>
                </a:lnTo>
                <a:lnTo>
                  <a:pt x="862" y="1571"/>
                </a:lnTo>
                <a:lnTo>
                  <a:pt x="892" y="1558"/>
                </a:lnTo>
                <a:lnTo>
                  <a:pt x="919" y="1545"/>
                </a:lnTo>
                <a:lnTo>
                  <a:pt x="949" y="1534"/>
                </a:lnTo>
                <a:lnTo>
                  <a:pt x="976" y="1523"/>
                </a:lnTo>
                <a:lnTo>
                  <a:pt x="1005" y="1514"/>
                </a:lnTo>
                <a:lnTo>
                  <a:pt x="1005" y="1384"/>
                </a:lnTo>
                <a:lnTo>
                  <a:pt x="973" y="1360"/>
                </a:lnTo>
                <a:lnTo>
                  <a:pt x="954" y="1334"/>
                </a:lnTo>
                <a:lnTo>
                  <a:pt x="940" y="1305"/>
                </a:lnTo>
                <a:lnTo>
                  <a:pt x="935" y="1277"/>
                </a:lnTo>
                <a:lnTo>
                  <a:pt x="940" y="1250"/>
                </a:lnTo>
                <a:lnTo>
                  <a:pt x="954" y="1222"/>
                </a:lnTo>
                <a:lnTo>
                  <a:pt x="976" y="1198"/>
                </a:lnTo>
                <a:lnTo>
                  <a:pt x="1005" y="1176"/>
                </a:lnTo>
                <a:lnTo>
                  <a:pt x="1005" y="524"/>
                </a:lnTo>
                <a:lnTo>
                  <a:pt x="973" y="496"/>
                </a:lnTo>
                <a:lnTo>
                  <a:pt x="951" y="469"/>
                </a:lnTo>
                <a:lnTo>
                  <a:pt x="940" y="441"/>
                </a:lnTo>
                <a:lnTo>
                  <a:pt x="938" y="414"/>
                </a:lnTo>
                <a:lnTo>
                  <a:pt x="943" y="388"/>
                </a:lnTo>
                <a:lnTo>
                  <a:pt x="957" y="363"/>
                </a:lnTo>
                <a:lnTo>
                  <a:pt x="978" y="339"/>
                </a:lnTo>
                <a:lnTo>
                  <a:pt x="1005" y="319"/>
                </a:lnTo>
                <a:lnTo>
                  <a:pt x="1005" y="0"/>
                </a:lnTo>
                <a:lnTo>
                  <a:pt x="1273" y="0"/>
                </a:lnTo>
                <a:close/>
              </a:path>
            </a:pathLst>
          </a:custGeom>
          <a:solidFill>
            <a:srgbClr val="DC8800"/>
          </a:solidFill>
          <a:ln w="12700" cap="rnd" cmpd="sng">
            <a:noFill/>
            <a:prstDash val="solid"/>
            <a:round/>
            <a:headEnd type="none" w="sm" len="sm"/>
            <a:tailEnd type="none" w="sm" len="sm"/>
          </a:ln>
          <a:effectLst/>
        </p:spPr>
        <p:txBody>
          <a:bodyPr/>
          <a:lstStyle/>
          <a:p>
            <a:endParaRPr lang="ar-SA"/>
          </a:p>
        </p:txBody>
      </p:sp>
      <p:sp>
        <p:nvSpPr>
          <p:cNvPr id="210991" name="Freeform 47"/>
          <p:cNvSpPr>
            <a:spLocks/>
          </p:cNvSpPr>
          <p:nvPr/>
        </p:nvSpPr>
        <p:spPr bwMode="auto">
          <a:xfrm>
            <a:off x="3001963" y="2411413"/>
            <a:ext cx="3214687" cy="3125787"/>
          </a:xfrm>
          <a:custGeom>
            <a:avLst/>
            <a:gdLst/>
            <a:ahLst/>
            <a:cxnLst>
              <a:cxn ang="0">
                <a:pos x="1273" y="319"/>
              </a:cxn>
              <a:cxn ang="0">
                <a:pos x="1324" y="368"/>
              </a:cxn>
              <a:cxn ang="0">
                <a:pos x="1341" y="423"/>
              </a:cxn>
              <a:cxn ang="0">
                <a:pos x="1322" y="480"/>
              </a:cxn>
              <a:cxn ang="0">
                <a:pos x="1273" y="528"/>
              </a:cxn>
              <a:cxn ang="0">
                <a:pos x="1308" y="1200"/>
              </a:cxn>
              <a:cxn ang="0">
                <a:pos x="1341" y="1259"/>
              </a:cxn>
              <a:cxn ang="0">
                <a:pos x="1333" y="1320"/>
              </a:cxn>
              <a:cxn ang="0">
                <a:pos x="1297" y="1367"/>
              </a:cxn>
              <a:cxn ang="0">
                <a:pos x="1273" y="1518"/>
              </a:cxn>
              <a:cxn ang="0">
                <a:pos x="1335" y="1532"/>
              </a:cxn>
              <a:cxn ang="0">
                <a:pos x="1395" y="1552"/>
              </a:cxn>
              <a:cxn ang="0">
                <a:pos x="1449" y="1576"/>
              </a:cxn>
              <a:cxn ang="0">
                <a:pos x="1503" y="1602"/>
              </a:cxn>
              <a:cxn ang="0">
                <a:pos x="1557" y="1629"/>
              </a:cxn>
              <a:cxn ang="0">
                <a:pos x="1608" y="1659"/>
              </a:cxn>
              <a:cxn ang="0">
                <a:pos x="1659" y="1688"/>
              </a:cxn>
              <a:cxn ang="0">
                <a:pos x="1711" y="1719"/>
              </a:cxn>
              <a:cxn ang="0">
                <a:pos x="1765" y="1749"/>
              </a:cxn>
              <a:cxn ang="0">
                <a:pos x="1819" y="1776"/>
              </a:cxn>
              <a:cxn ang="0">
                <a:pos x="1876" y="1800"/>
              </a:cxn>
              <a:cxn ang="0">
                <a:pos x="1935" y="1822"/>
              </a:cxn>
              <a:cxn ang="0">
                <a:pos x="1997" y="1842"/>
              </a:cxn>
              <a:cxn ang="0">
                <a:pos x="2062" y="1855"/>
              </a:cxn>
              <a:cxn ang="0">
                <a:pos x="2132" y="1864"/>
              </a:cxn>
              <a:cxn ang="0">
                <a:pos x="2208" y="1868"/>
              </a:cxn>
              <a:cxn ang="0">
                <a:pos x="2259" y="1884"/>
              </a:cxn>
              <a:cxn ang="0">
                <a:pos x="2278" y="1917"/>
              </a:cxn>
              <a:cxn ang="0">
                <a:pos x="2265" y="1952"/>
              </a:cxn>
              <a:cxn ang="0">
                <a:pos x="2208" y="1967"/>
              </a:cxn>
              <a:cxn ang="0">
                <a:pos x="49" y="1963"/>
              </a:cxn>
              <a:cxn ang="0">
                <a:pos x="6" y="1936"/>
              </a:cxn>
              <a:cxn ang="0">
                <a:pos x="3" y="1901"/>
              </a:cxn>
              <a:cxn ang="0">
                <a:pos x="46" y="1873"/>
              </a:cxn>
              <a:cxn ang="0">
                <a:pos x="119" y="1868"/>
              </a:cxn>
              <a:cxn ang="0">
                <a:pos x="181" y="1862"/>
              </a:cxn>
              <a:cxn ang="0">
                <a:pos x="244" y="1851"/>
              </a:cxn>
              <a:cxn ang="0">
                <a:pos x="306" y="1837"/>
              </a:cxn>
              <a:cxn ang="0">
                <a:pos x="365" y="1816"/>
              </a:cxn>
              <a:cxn ang="0">
                <a:pos x="422" y="1794"/>
              </a:cxn>
              <a:cxn ang="0">
                <a:pos x="479" y="1769"/>
              </a:cxn>
              <a:cxn ang="0">
                <a:pos x="535" y="1743"/>
              </a:cxn>
              <a:cxn ang="0">
                <a:pos x="589" y="1714"/>
              </a:cxn>
              <a:cxn ang="0">
                <a:pos x="643" y="1684"/>
              </a:cxn>
              <a:cxn ang="0">
                <a:pos x="698" y="1655"/>
              </a:cxn>
              <a:cxn ang="0">
                <a:pos x="754" y="1626"/>
              </a:cxn>
              <a:cxn ang="0">
                <a:pos x="808" y="1596"/>
              </a:cxn>
              <a:cxn ang="0">
                <a:pos x="862" y="1571"/>
              </a:cxn>
              <a:cxn ang="0">
                <a:pos x="919" y="1545"/>
              </a:cxn>
              <a:cxn ang="0">
                <a:pos x="976" y="1523"/>
              </a:cxn>
              <a:cxn ang="0">
                <a:pos x="1006" y="1384"/>
              </a:cxn>
              <a:cxn ang="0">
                <a:pos x="954" y="1334"/>
              </a:cxn>
              <a:cxn ang="0">
                <a:pos x="935" y="1277"/>
              </a:cxn>
              <a:cxn ang="0">
                <a:pos x="954" y="1222"/>
              </a:cxn>
              <a:cxn ang="0">
                <a:pos x="1006" y="1177"/>
              </a:cxn>
              <a:cxn ang="0">
                <a:pos x="973" y="497"/>
              </a:cxn>
              <a:cxn ang="0">
                <a:pos x="941" y="442"/>
              </a:cxn>
              <a:cxn ang="0">
                <a:pos x="943" y="388"/>
              </a:cxn>
              <a:cxn ang="0">
                <a:pos x="979" y="339"/>
              </a:cxn>
              <a:cxn ang="0">
                <a:pos x="1006" y="0"/>
              </a:cxn>
            </a:cxnLst>
            <a:rect l="0" t="0" r="r" b="b"/>
            <a:pathLst>
              <a:path w="2278" h="1969">
                <a:moveTo>
                  <a:pt x="1273" y="0"/>
                </a:moveTo>
                <a:lnTo>
                  <a:pt x="1273" y="319"/>
                </a:lnTo>
                <a:lnTo>
                  <a:pt x="1305" y="341"/>
                </a:lnTo>
                <a:lnTo>
                  <a:pt x="1324" y="368"/>
                </a:lnTo>
                <a:lnTo>
                  <a:pt x="1338" y="396"/>
                </a:lnTo>
                <a:lnTo>
                  <a:pt x="1341" y="423"/>
                </a:lnTo>
                <a:lnTo>
                  <a:pt x="1335" y="453"/>
                </a:lnTo>
                <a:lnTo>
                  <a:pt x="1322" y="480"/>
                </a:lnTo>
                <a:lnTo>
                  <a:pt x="1303" y="506"/>
                </a:lnTo>
                <a:lnTo>
                  <a:pt x="1273" y="528"/>
                </a:lnTo>
                <a:lnTo>
                  <a:pt x="1273" y="1177"/>
                </a:lnTo>
                <a:lnTo>
                  <a:pt x="1308" y="1200"/>
                </a:lnTo>
                <a:lnTo>
                  <a:pt x="1330" y="1230"/>
                </a:lnTo>
                <a:lnTo>
                  <a:pt x="1341" y="1259"/>
                </a:lnTo>
                <a:lnTo>
                  <a:pt x="1341" y="1290"/>
                </a:lnTo>
                <a:lnTo>
                  <a:pt x="1333" y="1320"/>
                </a:lnTo>
                <a:lnTo>
                  <a:pt x="1319" y="1345"/>
                </a:lnTo>
                <a:lnTo>
                  <a:pt x="1297" y="1367"/>
                </a:lnTo>
                <a:lnTo>
                  <a:pt x="1273" y="1382"/>
                </a:lnTo>
                <a:lnTo>
                  <a:pt x="1273" y="1518"/>
                </a:lnTo>
                <a:lnTo>
                  <a:pt x="1305" y="1525"/>
                </a:lnTo>
                <a:lnTo>
                  <a:pt x="1335" y="1532"/>
                </a:lnTo>
                <a:lnTo>
                  <a:pt x="1365" y="1541"/>
                </a:lnTo>
                <a:lnTo>
                  <a:pt x="1395" y="1552"/>
                </a:lnTo>
                <a:lnTo>
                  <a:pt x="1422" y="1563"/>
                </a:lnTo>
                <a:lnTo>
                  <a:pt x="1449" y="1576"/>
                </a:lnTo>
                <a:lnTo>
                  <a:pt x="1476" y="1589"/>
                </a:lnTo>
                <a:lnTo>
                  <a:pt x="1503" y="1602"/>
                </a:lnTo>
                <a:lnTo>
                  <a:pt x="1530" y="1615"/>
                </a:lnTo>
                <a:lnTo>
                  <a:pt x="1557" y="1629"/>
                </a:lnTo>
                <a:lnTo>
                  <a:pt x="1581" y="1644"/>
                </a:lnTo>
                <a:lnTo>
                  <a:pt x="1608" y="1659"/>
                </a:lnTo>
                <a:lnTo>
                  <a:pt x="1635" y="1673"/>
                </a:lnTo>
                <a:lnTo>
                  <a:pt x="1659" y="1688"/>
                </a:lnTo>
                <a:lnTo>
                  <a:pt x="1686" y="1705"/>
                </a:lnTo>
                <a:lnTo>
                  <a:pt x="1711" y="1719"/>
                </a:lnTo>
                <a:lnTo>
                  <a:pt x="1738" y="1734"/>
                </a:lnTo>
                <a:lnTo>
                  <a:pt x="1765" y="1749"/>
                </a:lnTo>
                <a:lnTo>
                  <a:pt x="1792" y="1761"/>
                </a:lnTo>
                <a:lnTo>
                  <a:pt x="1819" y="1776"/>
                </a:lnTo>
                <a:lnTo>
                  <a:pt x="1849" y="1787"/>
                </a:lnTo>
                <a:lnTo>
                  <a:pt x="1876" y="1800"/>
                </a:lnTo>
                <a:lnTo>
                  <a:pt x="1905" y="1813"/>
                </a:lnTo>
                <a:lnTo>
                  <a:pt x="1935" y="1822"/>
                </a:lnTo>
                <a:lnTo>
                  <a:pt x="1965" y="1833"/>
                </a:lnTo>
                <a:lnTo>
                  <a:pt x="1997" y="1842"/>
                </a:lnTo>
                <a:lnTo>
                  <a:pt x="2030" y="1849"/>
                </a:lnTo>
                <a:lnTo>
                  <a:pt x="2062" y="1855"/>
                </a:lnTo>
                <a:lnTo>
                  <a:pt x="2097" y="1860"/>
                </a:lnTo>
                <a:lnTo>
                  <a:pt x="2132" y="1864"/>
                </a:lnTo>
                <a:lnTo>
                  <a:pt x="2170" y="1868"/>
                </a:lnTo>
                <a:lnTo>
                  <a:pt x="2208" y="1868"/>
                </a:lnTo>
                <a:lnTo>
                  <a:pt x="2238" y="1873"/>
                </a:lnTo>
                <a:lnTo>
                  <a:pt x="2259" y="1884"/>
                </a:lnTo>
                <a:lnTo>
                  <a:pt x="2273" y="1899"/>
                </a:lnTo>
                <a:lnTo>
                  <a:pt x="2278" y="1917"/>
                </a:lnTo>
                <a:lnTo>
                  <a:pt x="2276" y="1936"/>
                </a:lnTo>
                <a:lnTo>
                  <a:pt x="2265" y="1952"/>
                </a:lnTo>
                <a:lnTo>
                  <a:pt x="2240" y="1963"/>
                </a:lnTo>
                <a:lnTo>
                  <a:pt x="2208" y="1967"/>
                </a:lnTo>
                <a:lnTo>
                  <a:pt x="87" y="1969"/>
                </a:lnTo>
                <a:lnTo>
                  <a:pt x="49" y="1963"/>
                </a:lnTo>
                <a:lnTo>
                  <a:pt x="22" y="1952"/>
                </a:lnTo>
                <a:lnTo>
                  <a:pt x="6" y="1936"/>
                </a:lnTo>
                <a:lnTo>
                  <a:pt x="0" y="1919"/>
                </a:lnTo>
                <a:lnTo>
                  <a:pt x="3" y="1901"/>
                </a:lnTo>
                <a:lnTo>
                  <a:pt x="19" y="1884"/>
                </a:lnTo>
                <a:lnTo>
                  <a:pt x="46" y="1873"/>
                </a:lnTo>
                <a:lnTo>
                  <a:pt x="87" y="1868"/>
                </a:lnTo>
                <a:lnTo>
                  <a:pt x="119" y="1868"/>
                </a:lnTo>
                <a:lnTo>
                  <a:pt x="152" y="1866"/>
                </a:lnTo>
                <a:lnTo>
                  <a:pt x="181" y="1862"/>
                </a:lnTo>
                <a:lnTo>
                  <a:pt x="214" y="1857"/>
                </a:lnTo>
                <a:lnTo>
                  <a:pt x="244" y="1851"/>
                </a:lnTo>
                <a:lnTo>
                  <a:pt x="276" y="1844"/>
                </a:lnTo>
                <a:lnTo>
                  <a:pt x="306" y="1837"/>
                </a:lnTo>
                <a:lnTo>
                  <a:pt x="335" y="1826"/>
                </a:lnTo>
                <a:lnTo>
                  <a:pt x="365" y="1816"/>
                </a:lnTo>
                <a:lnTo>
                  <a:pt x="392" y="1805"/>
                </a:lnTo>
                <a:lnTo>
                  <a:pt x="422" y="1794"/>
                </a:lnTo>
                <a:lnTo>
                  <a:pt x="449" y="1782"/>
                </a:lnTo>
                <a:lnTo>
                  <a:pt x="479" y="1769"/>
                </a:lnTo>
                <a:lnTo>
                  <a:pt x="506" y="1756"/>
                </a:lnTo>
                <a:lnTo>
                  <a:pt x="535" y="1743"/>
                </a:lnTo>
                <a:lnTo>
                  <a:pt x="562" y="1728"/>
                </a:lnTo>
                <a:lnTo>
                  <a:pt x="589" y="1714"/>
                </a:lnTo>
                <a:lnTo>
                  <a:pt x="616" y="1699"/>
                </a:lnTo>
                <a:lnTo>
                  <a:pt x="643" y="1684"/>
                </a:lnTo>
                <a:lnTo>
                  <a:pt x="671" y="1670"/>
                </a:lnTo>
                <a:lnTo>
                  <a:pt x="698" y="1655"/>
                </a:lnTo>
                <a:lnTo>
                  <a:pt x="725" y="1640"/>
                </a:lnTo>
                <a:lnTo>
                  <a:pt x="754" y="1626"/>
                </a:lnTo>
                <a:lnTo>
                  <a:pt x="781" y="1611"/>
                </a:lnTo>
                <a:lnTo>
                  <a:pt x="808" y="1596"/>
                </a:lnTo>
                <a:lnTo>
                  <a:pt x="835" y="1584"/>
                </a:lnTo>
                <a:lnTo>
                  <a:pt x="862" y="1571"/>
                </a:lnTo>
                <a:lnTo>
                  <a:pt x="892" y="1558"/>
                </a:lnTo>
                <a:lnTo>
                  <a:pt x="919" y="1545"/>
                </a:lnTo>
                <a:lnTo>
                  <a:pt x="949" y="1534"/>
                </a:lnTo>
                <a:lnTo>
                  <a:pt x="976" y="1523"/>
                </a:lnTo>
                <a:lnTo>
                  <a:pt x="1006" y="1514"/>
                </a:lnTo>
                <a:lnTo>
                  <a:pt x="1006" y="1384"/>
                </a:lnTo>
                <a:lnTo>
                  <a:pt x="973" y="1360"/>
                </a:lnTo>
                <a:lnTo>
                  <a:pt x="954" y="1334"/>
                </a:lnTo>
                <a:lnTo>
                  <a:pt x="941" y="1305"/>
                </a:lnTo>
                <a:lnTo>
                  <a:pt x="935" y="1277"/>
                </a:lnTo>
                <a:lnTo>
                  <a:pt x="941" y="1250"/>
                </a:lnTo>
                <a:lnTo>
                  <a:pt x="954" y="1222"/>
                </a:lnTo>
                <a:lnTo>
                  <a:pt x="976" y="1199"/>
                </a:lnTo>
                <a:lnTo>
                  <a:pt x="1006" y="1177"/>
                </a:lnTo>
                <a:lnTo>
                  <a:pt x="1006" y="524"/>
                </a:lnTo>
                <a:lnTo>
                  <a:pt x="973" y="497"/>
                </a:lnTo>
                <a:lnTo>
                  <a:pt x="952" y="469"/>
                </a:lnTo>
                <a:lnTo>
                  <a:pt x="941" y="442"/>
                </a:lnTo>
                <a:lnTo>
                  <a:pt x="938" y="414"/>
                </a:lnTo>
                <a:lnTo>
                  <a:pt x="943" y="388"/>
                </a:lnTo>
                <a:lnTo>
                  <a:pt x="957" y="363"/>
                </a:lnTo>
                <a:lnTo>
                  <a:pt x="979" y="339"/>
                </a:lnTo>
                <a:lnTo>
                  <a:pt x="1006" y="319"/>
                </a:lnTo>
                <a:lnTo>
                  <a:pt x="1006" y="0"/>
                </a:lnTo>
                <a:lnTo>
                  <a:pt x="1273" y="0"/>
                </a:lnTo>
                <a:close/>
              </a:path>
            </a:pathLst>
          </a:custGeom>
          <a:noFill/>
          <a:ln w="7938">
            <a:solidFill>
              <a:srgbClr val="000000"/>
            </a:solidFill>
            <a:prstDash val="solid"/>
            <a:round/>
            <a:headEnd/>
            <a:tailEnd/>
          </a:ln>
        </p:spPr>
        <p:txBody>
          <a:bodyPr/>
          <a:lstStyle/>
          <a:p>
            <a:endParaRPr lang="ar-SA"/>
          </a:p>
        </p:txBody>
      </p:sp>
      <p:sp>
        <p:nvSpPr>
          <p:cNvPr id="210992" name="Freeform 48"/>
          <p:cNvSpPr>
            <a:spLocks/>
          </p:cNvSpPr>
          <p:nvPr/>
        </p:nvSpPr>
        <p:spPr bwMode="auto">
          <a:xfrm>
            <a:off x="4618038" y="2414588"/>
            <a:ext cx="1601787" cy="3122612"/>
          </a:xfrm>
          <a:custGeom>
            <a:avLst/>
            <a:gdLst/>
            <a:ahLst/>
            <a:cxnLst>
              <a:cxn ang="0">
                <a:pos x="130" y="0"/>
              </a:cxn>
              <a:cxn ang="0">
                <a:pos x="162" y="341"/>
              </a:cxn>
              <a:cxn ang="0">
                <a:pos x="195" y="396"/>
              </a:cxn>
              <a:cxn ang="0">
                <a:pos x="192" y="452"/>
              </a:cxn>
              <a:cxn ang="0">
                <a:pos x="159" y="506"/>
              </a:cxn>
              <a:cxn ang="0">
                <a:pos x="130" y="1176"/>
              </a:cxn>
              <a:cxn ang="0">
                <a:pos x="187" y="1230"/>
              </a:cxn>
              <a:cxn ang="0">
                <a:pos x="197" y="1290"/>
              </a:cxn>
              <a:cxn ang="0">
                <a:pos x="176" y="1345"/>
              </a:cxn>
              <a:cxn ang="0">
                <a:pos x="130" y="1382"/>
              </a:cxn>
              <a:cxn ang="0">
                <a:pos x="162" y="1525"/>
              </a:cxn>
              <a:cxn ang="0">
                <a:pos x="222" y="1541"/>
              </a:cxn>
              <a:cxn ang="0">
                <a:pos x="278" y="1563"/>
              </a:cxn>
              <a:cxn ang="0">
                <a:pos x="332" y="1589"/>
              </a:cxn>
              <a:cxn ang="0">
                <a:pos x="386" y="1615"/>
              </a:cxn>
              <a:cxn ang="0">
                <a:pos x="438" y="1644"/>
              </a:cxn>
              <a:cxn ang="0">
                <a:pos x="492" y="1673"/>
              </a:cxn>
              <a:cxn ang="0">
                <a:pos x="543" y="1704"/>
              </a:cxn>
              <a:cxn ang="0">
                <a:pos x="595" y="1734"/>
              </a:cxn>
              <a:cxn ang="0">
                <a:pos x="649" y="1761"/>
              </a:cxn>
              <a:cxn ang="0">
                <a:pos x="705" y="1787"/>
              </a:cxn>
              <a:cxn ang="0">
                <a:pos x="762" y="1813"/>
              </a:cxn>
              <a:cxn ang="0">
                <a:pos x="821" y="1833"/>
              </a:cxn>
              <a:cxn ang="0">
                <a:pos x="886" y="1849"/>
              </a:cxn>
              <a:cxn ang="0">
                <a:pos x="954" y="1860"/>
              </a:cxn>
              <a:cxn ang="0">
                <a:pos x="1027" y="1868"/>
              </a:cxn>
              <a:cxn ang="0">
                <a:pos x="1094" y="1873"/>
              </a:cxn>
              <a:cxn ang="0">
                <a:pos x="1130" y="1899"/>
              </a:cxn>
              <a:cxn ang="0">
                <a:pos x="1132" y="1935"/>
              </a:cxn>
              <a:cxn ang="0">
                <a:pos x="1097" y="1963"/>
              </a:cxn>
              <a:cxn ang="0">
                <a:pos x="330" y="1967"/>
              </a:cxn>
              <a:cxn ang="0">
                <a:pos x="373" y="1946"/>
              </a:cxn>
              <a:cxn ang="0">
                <a:pos x="386" y="1917"/>
              </a:cxn>
              <a:cxn ang="0">
                <a:pos x="373" y="1888"/>
              </a:cxn>
              <a:cxn ang="0">
                <a:pos x="332" y="1868"/>
              </a:cxn>
              <a:cxn ang="0">
                <a:pos x="276" y="1838"/>
              </a:cxn>
              <a:cxn ang="0">
                <a:pos x="241" y="1794"/>
              </a:cxn>
              <a:cxn ang="0">
                <a:pos x="219" y="1739"/>
              </a:cxn>
              <a:cxn ang="0">
                <a:pos x="200" y="1682"/>
              </a:cxn>
              <a:cxn ang="0">
                <a:pos x="178" y="1624"/>
              </a:cxn>
              <a:cxn ang="0">
                <a:pos x="143" y="1571"/>
              </a:cxn>
              <a:cxn ang="0">
                <a:pos x="87" y="1527"/>
              </a:cxn>
              <a:cxn ang="0">
                <a:pos x="0" y="1495"/>
              </a:cxn>
              <a:cxn ang="0">
                <a:pos x="30" y="1384"/>
              </a:cxn>
              <a:cxn ang="0">
                <a:pos x="57" y="1308"/>
              </a:cxn>
              <a:cxn ang="0">
                <a:pos x="54" y="1233"/>
              </a:cxn>
              <a:cxn ang="0">
                <a:pos x="24" y="1167"/>
              </a:cxn>
              <a:cxn ang="0">
                <a:pos x="0" y="559"/>
              </a:cxn>
              <a:cxn ang="0">
                <a:pos x="43" y="493"/>
              </a:cxn>
              <a:cxn ang="0">
                <a:pos x="62" y="419"/>
              </a:cxn>
              <a:cxn ang="0">
                <a:pos x="49" y="348"/>
              </a:cxn>
              <a:cxn ang="0">
                <a:pos x="0" y="286"/>
              </a:cxn>
            </a:cxnLst>
            <a:rect l="0" t="0" r="r" b="b"/>
            <a:pathLst>
              <a:path w="1135" h="1967">
                <a:moveTo>
                  <a:pt x="0" y="0"/>
                </a:moveTo>
                <a:lnTo>
                  <a:pt x="130" y="0"/>
                </a:lnTo>
                <a:lnTo>
                  <a:pt x="130" y="319"/>
                </a:lnTo>
                <a:lnTo>
                  <a:pt x="162" y="341"/>
                </a:lnTo>
                <a:lnTo>
                  <a:pt x="181" y="368"/>
                </a:lnTo>
                <a:lnTo>
                  <a:pt x="195" y="396"/>
                </a:lnTo>
                <a:lnTo>
                  <a:pt x="197" y="423"/>
                </a:lnTo>
                <a:lnTo>
                  <a:pt x="192" y="452"/>
                </a:lnTo>
                <a:lnTo>
                  <a:pt x="178" y="480"/>
                </a:lnTo>
                <a:lnTo>
                  <a:pt x="159" y="506"/>
                </a:lnTo>
                <a:lnTo>
                  <a:pt x="130" y="528"/>
                </a:lnTo>
                <a:lnTo>
                  <a:pt x="130" y="1176"/>
                </a:lnTo>
                <a:lnTo>
                  <a:pt x="165" y="1200"/>
                </a:lnTo>
                <a:lnTo>
                  <a:pt x="187" y="1230"/>
                </a:lnTo>
                <a:lnTo>
                  <a:pt x="197" y="1259"/>
                </a:lnTo>
                <a:lnTo>
                  <a:pt x="197" y="1290"/>
                </a:lnTo>
                <a:lnTo>
                  <a:pt x="189" y="1319"/>
                </a:lnTo>
                <a:lnTo>
                  <a:pt x="176" y="1345"/>
                </a:lnTo>
                <a:lnTo>
                  <a:pt x="154" y="1367"/>
                </a:lnTo>
                <a:lnTo>
                  <a:pt x="130" y="1382"/>
                </a:lnTo>
                <a:lnTo>
                  <a:pt x="130" y="1517"/>
                </a:lnTo>
                <a:lnTo>
                  <a:pt x="162" y="1525"/>
                </a:lnTo>
                <a:lnTo>
                  <a:pt x="192" y="1532"/>
                </a:lnTo>
                <a:lnTo>
                  <a:pt x="222" y="1541"/>
                </a:lnTo>
                <a:lnTo>
                  <a:pt x="251" y="1552"/>
                </a:lnTo>
                <a:lnTo>
                  <a:pt x="278" y="1563"/>
                </a:lnTo>
                <a:lnTo>
                  <a:pt x="305" y="1576"/>
                </a:lnTo>
                <a:lnTo>
                  <a:pt x="332" y="1589"/>
                </a:lnTo>
                <a:lnTo>
                  <a:pt x="359" y="1602"/>
                </a:lnTo>
                <a:lnTo>
                  <a:pt x="386" y="1615"/>
                </a:lnTo>
                <a:lnTo>
                  <a:pt x="413" y="1629"/>
                </a:lnTo>
                <a:lnTo>
                  <a:pt x="438" y="1644"/>
                </a:lnTo>
                <a:lnTo>
                  <a:pt x="465" y="1659"/>
                </a:lnTo>
                <a:lnTo>
                  <a:pt x="492" y="1673"/>
                </a:lnTo>
                <a:lnTo>
                  <a:pt x="516" y="1688"/>
                </a:lnTo>
                <a:lnTo>
                  <a:pt x="543" y="1704"/>
                </a:lnTo>
                <a:lnTo>
                  <a:pt x="567" y="1719"/>
                </a:lnTo>
                <a:lnTo>
                  <a:pt x="595" y="1734"/>
                </a:lnTo>
                <a:lnTo>
                  <a:pt x="622" y="1748"/>
                </a:lnTo>
                <a:lnTo>
                  <a:pt x="649" y="1761"/>
                </a:lnTo>
                <a:lnTo>
                  <a:pt x="676" y="1776"/>
                </a:lnTo>
                <a:lnTo>
                  <a:pt x="705" y="1787"/>
                </a:lnTo>
                <a:lnTo>
                  <a:pt x="732" y="1800"/>
                </a:lnTo>
                <a:lnTo>
                  <a:pt x="762" y="1813"/>
                </a:lnTo>
                <a:lnTo>
                  <a:pt x="792" y="1822"/>
                </a:lnTo>
                <a:lnTo>
                  <a:pt x="821" y="1833"/>
                </a:lnTo>
                <a:lnTo>
                  <a:pt x="854" y="1842"/>
                </a:lnTo>
                <a:lnTo>
                  <a:pt x="886" y="1849"/>
                </a:lnTo>
                <a:lnTo>
                  <a:pt x="919" y="1855"/>
                </a:lnTo>
                <a:lnTo>
                  <a:pt x="954" y="1860"/>
                </a:lnTo>
                <a:lnTo>
                  <a:pt x="989" y="1864"/>
                </a:lnTo>
                <a:lnTo>
                  <a:pt x="1027" y="1868"/>
                </a:lnTo>
                <a:lnTo>
                  <a:pt x="1065" y="1868"/>
                </a:lnTo>
                <a:lnTo>
                  <a:pt x="1094" y="1873"/>
                </a:lnTo>
                <a:lnTo>
                  <a:pt x="1116" y="1884"/>
                </a:lnTo>
                <a:lnTo>
                  <a:pt x="1130" y="1899"/>
                </a:lnTo>
                <a:lnTo>
                  <a:pt x="1135" y="1917"/>
                </a:lnTo>
                <a:lnTo>
                  <a:pt x="1132" y="1935"/>
                </a:lnTo>
                <a:lnTo>
                  <a:pt x="1121" y="1952"/>
                </a:lnTo>
                <a:lnTo>
                  <a:pt x="1097" y="1963"/>
                </a:lnTo>
                <a:lnTo>
                  <a:pt x="1065" y="1967"/>
                </a:lnTo>
                <a:lnTo>
                  <a:pt x="330" y="1967"/>
                </a:lnTo>
                <a:lnTo>
                  <a:pt x="354" y="1957"/>
                </a:lnTo>
                <a:lnTo>
                  <a:pt x="373" y="1946"/>
                </a:lnTo>
                <a:lnTo>
                  <a:pt x="384" y="1932"/>
                </a:lnTo>
                <a:lnTo>
                  <a:pt x="386" y="1917"/>
                </a:lnTo>
                <a:lnTo>
                  <a:pt x="384" y="1902"/>
                </a:lnTo>
                <a:lnTo>
                  <a:pt x="373" y="1888"/>
                </a:lnTo>
                <a:lnTo>
                  <a:pt x="357" y="1877"/>
                </a:lnTo>
                <a:lnTo>
                  <a:pt x="332" y="1868"/>
                </a:lnTo>
                <a:lnTo>
                  <a:pt x="300" y="1855"/>
                </a:lnTo>
                <a:lnTo>
                  <a:pt x="276" y="1838"/>
                </a:lnTo>
                <a:lnTo>
                  <a:pt x="257" y="1816"/>
                </a:lnTo>
                <a:lnTo>
                  <a:pt x="241" y="1794"/>
                </a:lnTo>
                <a:lnTo>
                  <a:pt x="227" y="1767"/>
                </a:lnTo>
                <a:lnTo>
                  <a:pt x="219" y="1739"/>
                </a:lnTo>
                <a:lnTo>
                  <a:pt x="211" y="1712"/>
                </a:lnTo>
                <a:lnTo>
                  <a:pt x="200" y="1682"/>
                </a:lnTo>
                <a:lnTo>
                  <a:pt x="189" y="1653"/>
                </a:lnTo>
                <a:lnTo>
                  <a:pt x="178" y="1624"/>
                </a:lnTo>
                <a:lnTo>
                  <a:pt x="162" y="1596"/>
                </a:lnTo>
                <a:lnTo>
                  <a:pt x="143" y="1571"/>
                </a:lnTo>
                <a:lnTo>
                  <a:pt x="119" y="1547"/>
                </a:lnTo>
                <a:lnTo>
                  <a:pt x="87" y="1527"/>
                </a:lnTo>
                <a:lnTo>
                  <a:pt x="49" y="1508"/>
                </a:lnTo>
                <a:lnTo>
                  <a:pt x="0" y="1495"/>
                </a:lnTo>
                <a:lnTo>
                  <a:pt x="0" y="1417"/>
                </a:lnTo>
                <a:lnTo>
                  <a:pt x="30" y="1384"/>
                </a:lnTo>
                <a:lnTo>
                  <a:pt x="49" y="1347"/>
                </a:lnTo>
                <a:lnTo>
                  <a:pt x="57" y="1308"/>
                </a:lnTo>
                <a:lnTo>
                  <a:pt x="60" y="1270"/>
                </a:lnTo>
                <a:lnTo>
                  <a:pt x="54" y="1233"/>
                </a:lnTo>
                <a:lnTo>
                  <a:pt x="41" y="1198"/>
                </a:lnTo>
                <a:lnTo>
                  <a:pt x="24" y="1167"/>
                </a:lnTo>
                <a:lnTo>
                  <a:pt x="0" y="1142"/>
                </a:lnTo>
                <a:lnTo>
                  <a:pt x="0" y="559"/>
                </a:lnTo>
                <a:lnTo>
                  <a:pt x="24" y="528"/>
                </a:lnTo>
                <a:lnTo>
                  <a:pt x="43" y="493"/>
                </a:lnTo>
                <a:lnTo>
                  <a:pt x="57" y="456"/>
                </a:lnTo>
                <a:lnTo>
                  <a:pt x="62" y="419"/>
                </a:lnTo>
                <a:lnTo>
                  <a:pt x="57" y="383"/>
                </a:lnTo>
                <a:lnTo>
                  <a:pt x="49" y="348"/>
                </a:lnTo>
                <a:lnTo>
                  <a:pt x="30" y="315"/>
                </a:lnTo>
                <a:lnTo>
                  <a:pt x="0" y="286"/>
                </a:lnTo>
                <a:lnTo>
                  <a:pt x="0" y="0"/>
                </a:lnTo>
                <a:close/>
              </a:path>
            </a:pathLst>
          </a:custGeom>
          <a:solidFill>
            <a:srgbClr val="000000"/>
          </a:solidFill>
          <a:ln w="9525">
            <a:noFill/>
            <a:round/>
            <a:headEnd/>
            <a:tailEnd/>
          </a:ln>
        </p:spPr>
        <p:txBody>
          <a:bodyPr/>
          <a:lstStyle/>
          <a:p>
            <a:endParaRPr lang="ar-SA"/>
          </a:p>
        </p:txBody>
      </p:sp>
      <p:sp>
        <p:nvSpPr>
          <p:cNvPr id="210993" name="Freeform 49"/>
          <p:cNvSpPr>
            <a:spLocks/>
          </p:cNvSpPr>
          <p:nvPr/>
        </p:nvSpPr>
        <p:spPr bwMode="auto">
          <a:xfrm>
            <a:off x="4614863" y="2411413"/>
            <a:ext cx="1601787" cy="3122612"/>
          </a:xfrm>
          <a:custGeom>
            <a:avLst/>
            <a:gdLst/>
            <a:ahLst/>
            <a:cxnLst>
              <a:cxn ang="0">
                <a:pos x="130" y="0"/>
              </a:cxn>
              <a:cxn ang="0">
                <a:pos x="162" y="341"/>
              </a:cxn>
              <a:cxn ang="0">
                <a:pos x="195" y="396"/>
              </a:cxn>
              <a:cxn ang="0">
                <a:pos x="192" y="453"/>
              </a:cxn>
              <a:cxn ang="0">
                <a:pos x="160" y="506"/>
              </a:cxn>
              <a:cxn ang="0">
                <a:pos x="130" y="1177"/>
              </a:cxn>
              <a:cxn ang="0">
                <a:pos x="187" y="1230"/>
              </a:cxn>
              <a:cxn ang="0">
                <a:pos x="198" y="1290"/>
              </a:cxn>
              <a:cxn ang="0">
                <a:pos x="176" y="1345"/>
              </a:cxn>
              <a:cxn ang="0">
                <a:pos x="130" y="1382"/>
              </a:cxn>
              <a:cxn ang="0">
                <a:pos x="162" y="1525"/>
              </a:cxn>
              <a:cxn ang="0">
                <a:pos x="222" y="1541"/>
              </a:cxn>
              <a:cxn ang="0">
                <a:pos x="279" y="1563"/>
              </a:cxn>
              <a:cxn ang="0">
                <a:pos x="333" y="1589"/>
              </a:cxn>
              <a:cxn ang="0">
                <a:pos x="387" y="1615"/>
              </a:cxn>
              <a:cxn ang="0">
                <a:pos x="438" y="1644"/>
              </a:cxn>
              <a:cxn ang="0">
                <a:pos x="492" y="1673"/>
              </a:cxn>
              <a:cxn ang="0">
                <a:pos x="543" y="1705"/>
              </a:cxn>
              <a:cxn ang="0">
                <a:pos x="595" y="1734"/>
              </a:cxn>
              <a:cxn ang="0">
                <a:pos x="649" y="1761"/>
              </a:cxn>
              <a:cxn ang="0">
                <a:pos x="706" y="1787"/>
              </a:cxn>
              <a:cxn ang="0">
                <a:pos x="762" y="1813"/>
              </a:cxn>
              <a:cxn ang="0">
                <a:pos x="822" y="1833"/>
              </a:cxn>
              <a:cxn ang="0">
                <a:pos x="887" y="1849"/>
              </a:cxn>
              <a:cxn ang="0">
                <a:pos x="954" y="1860"/>
              </a:cxn>
              <a:cxn ang="0">
                <a:pos x="1027" y="1868"/>
              </a:cxn>
              <a:cxn ang="0">
                <a:pos x="1095" y="1873"/>
              </a:cxn>
              <a:cxn ang="0">
                <a:pos x="1130" y="1899"/>
              </a:cxn>
              <a:cxn ang="0">
                <a:pos x="1133" y="1936"/>
              </a:cxn>
              <a:cxn ang="0">
                <a:pos x="1097" y="1963"/>
              </a:cxn>
              <a:cxn ang="0">
                <a:pos x="330" y="1967"/>
              </a:cxn>
              <a:cxn ang="0">
                <a:pos x="373" y="1947"/>
              </a:cxn>
              <a:cxn ang="0">
                <a:pos x="387" y="1917"/>
              </a:cxn>
              <a:cxn ang="0">
                <a:pos x="373" y="1888"/>
              </a:cxn>
              <a:cxn ang="0">
                <a:pos x="333" y="1868"/>
              </a:cxn>
              <a:cxn ang="0">
                <a:pos x="276" y="1838"/>
              </a:cxn>
              <a:cxn ang="0">
                <a:pos x="241" y="1794"/>
              </a:cxn>
              <a:cxn ang="0">
                <a:pos x="219" y="1739"/>
              </a:cxn>
              <a:cxn ang="0">
                <a:pos x="200" y="1683"/>
              </a:cxn>
              <a:cxn ang="0">
                <a:pos x="179" y="1624"/>
              </a:cxn>
              <a:cxn ang="0">
                <a:pos x="144" y="1571"/>
              </a:cxn>
              <a:cxn ang="0">
                <a:pos x="87" y="1527"/>
              </a:cxn>
              <a:cxn ang="0">
                <a:pos x="0" y="1496"/>
              </a:cxn>
              <a:cxn ang="0">
                <a:pos x="30" y="1384"/>
              </a:cxn>
              <a:cxn ang="0">
                <a:pos x="57" y="1309"/>
              </a:cxn>
              <a:cxn ang="0">
                <a:pos x="54" y="1233"/>
              </a:cxn>
              <a:cxn ang="0">
                <a:pos x="25" y="1167"/>
              </a:cxn>
              <a:cxn ang="0">
                <a:pos x="0" y="559"/>
              </a:cxn>
              <a:cxn ang="0">
                <a:pos x="44" y="493"/>
              </a:cxn>
              <a:cxn ang="0">
                <a:pos x="63" y="420"/>
              </a:cxn>
              <a:cxn ang="0">
                <a:pos x="49" y="348"/>
              </a:cxn>
              <a:cxn ang="0">
                <a:pos x="0" y="286"/>
              </a:cxn>
            </a:cxnLst>
            <a:rect l="0" t="0" r="r" b="b"/>
            <a:pathLst>
              <a:path w="1135" h="1967">
                <a:moveTo>
                  <a:pt x="0" y="0"/>
                </a:moveTo>
                <a:lnTo>
                  <a:pt x="130" y="0"/>
                </a:lnTo>
                <a:lnTo>
                  <a:pt x="130" y="319"/>
                </a:lnTo>
                <a:lnTo>
                  <a:pt x="162" y="341"/>
                </a:lnTo>
                <a:lnTo>
                  <a:pt x="181" y="368"/>
                </a:lnTo>
                <a:lnTo>
                  <a:pt x="195" y="396"/>
                </a:lnTo>
                <a:lnTo>
                  <a:pt x="198" y="423"/>
                </a:lnTo>
                <a:lnTo>
                  <a:pt x="192" y="453"/>
                </a:lnTo>
                <a:lnTo>
                  <a:pt x="179" y="480"/>
                </a:lnTo>
                <a:lnTo>
                  <a:pt x="160" y="506"/>
                </a:lnTo>
                <a:lnTo>
                  <a:pt x="130" y="528"/>
                </a:lnTo>
                <a:lnTo>
                  <a:pt x="130" y="1177"/>
                </a:lnTo>
                <a:lnTo>
                  <a:pt x="165" y="1200"/>
                </a:lnTo>
                <a:lnTo>
                  <a:pt x="187" y="1230"/>
                </a:lnTo>
                <a:lnTo>
                  <a:pt x="198" y="1259"/>
                </a:lnTo>
                <a:lnTo>
                  <a:pt x="198" y="1290"/>
                </a:lnTo>
                <a:lnTo>
                  <a:pt x="190" y="1320"/>
                </a:lnTo>
                <a:lnTo>
                  <a:pt x="176" y="1345"/>
                </a:lnTo>
                <a:lnTo>
                  <a:pt x="154" y="1367"/>
                </a:lnTo>
                <a:lnTo>
                  <a:pt x="130" y="1382"/>
                </a:lnTo>
                <a:lnTo>
                  <a:pt x="130" y="1518"/>
                </a:lnTo>
                <a:lnTo>
                  <a:pt x="162" y="1525"/>
                </a:lnTo>
                <a:lnTo>
                  <a:pt x="192" y="1532"/>
                </a:lnTo>
                <a:lnTo>
                  <a:pt x="222" y="1541"/>
                </a:lnTo>
                <a:lnTo>
                  <a:pt x="252" y="1552"/>
                </a:lnTo>
                <a:lnTo>
                  <a:pt x="279" y="1563"/>
                </a:lnTo>
                <a:lnTo>
                  <a:pt x="306" y="1576"/>
                </a:lnTo>
                <a:lnTo>
                  <a:pt x="333" y="1589"/>
                </a:lnTo>
                <a:lnTo>
                  <a:pt x="360" y="1602"/>
                </a:lnTo>
                <a:lnTo>
                  <a:pt x="387" y="1615"/>
                </a:lnTo>
                <a:lnTo>
                  <a:pt x="414" y="1629"/>
                </a:lnTo>
                <a:lnTo>
                  <a:pt x="438" y="1644"/>
                </a:lnTo>
                <a:lnTo>
                  <a:pt x="465" y="1659"/>
                </a:lnTo>
                <a:lnTo>
                  <a:pt x="492" y="1673"/>
                </a:lnTo>
                <a:lnTo>
                  <a:pt x="516" y="1688"/>
                </a:lnTo>
                <a:lnTo>
                  <a:pt x="543" y="1705"/>
                </a:lnTo>
                <a:lnTo>
                  <a:pt x="568" y="1719"/>
                </a:lnTo>
                <a:lnTo>
                  <a:pt x="595" y="1734"/>
                </a:lnTo>
                <a:lnTo>
                  <a:pt x="622" y="1749"/>
                </a:lnTo>
                <a:lnTo>
                  <a:pt x="649" y="1761"/>
                </a:lnTo>
                <a:lnTo>
                  <a:pt x="676" y="1776"/>
                </a:lnTo>
                <a:lnTo>
                  <a:pt x="706" y="1787"/>
                </a:lnTo>
                <a:lnTo>
                  <a:pt x="733" y="1800"/>
                </a:lnTo>
                <a:lnTo>
                  <a:pt x="762" y="1813"/>
                </a:lnTo>
                <a:lnTo>
                  <a:pt x="792" y="1822"/>
                </a:lnTo>
                <a:lnTo>
                  <a:pt x="822" y="1833"/>
                </a:lnTo>
                <a:lnTo>
                  <a:pt x="854" y="1842"/>
                </a:lnTo>
                <a:lnTo>
                  <a:pt x="887" y="1849"/>
                </a:lnTo>
                <a:lnTo>
                  <a:pt x="919" y="1855"/>
                </a:lnTo>
                <a:lnTo>
                  <a:pt x="954" y="1860"/>
                </a:lnTo>
                <a:lnTo>
                  <a:pt x="989" y="1864"/>
                </a:lnTo>
                <a:lnTo>
                  <a:pt x="1027" y="1868"/>
                </a:lnTo>
                <a:lnTo>
                  <a:pt x="1065" y="1868"/>
                </a:lnTo>
                <a:lnTo>
                  <a:pt x="1095" y="1873"/>
                </a:lnTo>
                <a:lnTo>
                  <a:pt x="1116" y="1884"/>
                </a:lnTo>
                <a:lnTo>
                  <a:pt x="1130" y="1899"/>
                </a:lnTo>
                <a:lnTo>
                  <a:pt x="1135" y="1917"/>
                </a:lnTo>
                <a:lnTo>
                  <a:pt x="1133" y="1936"/>
                </a:lnTo>
                <a:lnTo>
                  <a:pt x="1122" y="1952"/>
                </a:lnTo>
                <a:lnTo>
                  <a:pt x="1097" y="1963"/>
                </a:lnTo>
                <a:lnTo>
                  <a:pt x="1065" y="1967"/>
                </a:lnTo>
                <a:lnTo>
                  <a:pt x="330" y="1967"/>
                </a:lnTo>
                <a:lnTo>
                  <a:pt x="354" y="1958"/>
                </a:lnTo>
                <a:lnTo>
                  <a:pt x="373" y="1947"/>
                </a:lnTo>
                <a:lnTo>
                  <a:pt x="384" y="1932"/>
                </a:lnTo>
                <a:lnTo>
                  <a:pt x="387" y="1917"/>
                </a:lnTo>
                <a:lnTo>
                  <a:pt x="384" y="1903"/>
                </a:lnTo>
                <a:lnTo>
                  <a:pt x="373" y="1888"/>
                </a:lnTo>
                <a:lnTo>
                  <a:pt x="357" y="1877"/>
                </a:lnTo>
                <a:lnTo>
                  <a:pt x="333" y="1868"/>
                </a:lnTo>
                <a:lnTo>
                  <a:pt x="300" y="1855"/>
                </a:lnTo>
                <a:lnTo>
                  <a:pt x="276" y="1838"/>
                </a:lnTo>
                <a:lnTo>
                  <a:pt x="257" y="1816"/>
                </a:lnTo>
                <a:lnTo>
                  <a:pt x="241" y="1794"/>
                </a:lnTo>
                <a:lnTo>
                  <a:pt x="227" y="1767"/>
                </a:lnTo>
                <a:lnTo>
                  <a:pt x="219" y="1739"/>
                </a:lnTo>
                <a:lnTo>
                  <a:pt x="211" y="1712"/>
                </a:lnTo>
                <a:lnTo>
                  <a:pt x="200" y="1683"/>
                </a:lnTo>
                <a:lnTo>
                  <a:pt x="190" y="1653"/>
                </a:lnTo>
                <a:lnTo>
                  <a:pt x="179" y="1624"/>
                </a:lnTo>
                <a:lnTo>
                  <a:pt x="162" y="1596"/>
                </a:lnTo>
                <a:lnTo>
                  <a:pt x="144" y="1571"/>
                </a:lnTo>
                <a:lnTo>
                  <a:pt x="119" y="1547"/>
                </a:lnTo>
                <a:lnTo>
                  <a:pt x="87" y="1527"/>
                </a:lnTo>
                <a:lnTo>
                  <a:pt x="49" y="1508"/>
                </a:lnTo>
                <a:lnTo>
                  <a:pt x="0" y="1496"/>
                </a:lnTo>
                <a:lnTo>
                  <a:pt x="0" y="1417"/>
                </a:lnTo>
                <a:lnTo>
                  <a:pt x="30" y="1384"/>
                </a:lnTo>
                <a:lnTo>
                  <a:pt x="49" y="1347"/>
                </a:lnTo>
                <a:lnTo>
                  <a:pt x="57" y="1309"/>
                </a:lnTo>
                <a:lnTo>
                  <a:pt x="60" y="1270"/>
                </a:lnTo>
                <a:lnTo>
                  <a:pt x="54" y="1233"/>
                </a:lnTo>
                <a:lnTo>
                  <a:pt x="41" y="1199"/>
                </a:lnTo>
                <a:lnTo>
                  <a:pt x="25" y="1167"/>
                </a:lnTo>
                <a:lnTo>
                  <a:pt x="0" y="1142"/>
                </a:lnTo>
                <a:lnTo>
                  <a:pt x="0" y="559"/>
                </a:lnTo>
                <a:lnTo>
                  <a:pt x="25" y="528"/>
                </a:lnTo>
                <a:lnTo>
                  <a:pt x="44" y="493"/>
                </a:lnTo>
                <a:lnTo>
                  <a:pt x="57" y="456"/>
                </a:lnTo>
                <a:lnTo>
                  <a:pt x="63" y="420"/>
                </a:lnTo>
                <a:lnTo>
                  <a:pt x="57" y="383"/>
                </a:lnTo>
                <a:lnTo>
                  <a:pt x="49" y="348"/>
                </a:lnTo>
                <a:lnTo>
                  <a:pt x="30" y="315"/>
                </a:lnTo>
                <a:lnTo>
                  <a:pt x="0" y="286"/>
                </a:lnTo>
                <a:lnTo>
                  <a:pt x="0" y="0"/>
                </a:lnTo>
                <a:close/>
              </a:path>
            </a:pathLst>
          </a:custGeom>
          <a:noFill/>
          <a:ln w="7938">
            <a:solidFill>
              <a:srgbClr val="000000"/>
            </a:solidFill>
            <a:prstDash val="solid"/>
            <a:round/>
            <a:headEnd/>
            <a:tailEnd/>
          </a:ln>
        </p:spPr>
        <p:txBody>
          <a:bodyPr/>
          <a:lstStyle/>
          <a:p>
            <a:endParaRPr lang="ar-SA"/>
          </a:p>
        </p:txBody>
      </p:sp>
      <p:sp>
        <p:nvSpPr>
          <p:cNvPr id="210994" name="Line 50"/>
          <p:cNvSpPr>
            <a:spLocks noChangeShapeType="1"/>
          </p:cNvSpPr>
          <p:nvPr/>
        </p:nvSpPr>
        <p:spPr bwMode="auto">
          <a:xfrm>
            <a:off x="3265488" y="5380038"/>
            <a:ext cx="2709862" cy="1587"/>
          </a:xfrm>
          <a:prstGeom prst="line">
            <a:avLst/>
          </a:prstGeom>
          <a:noFill/>
          <a:ln w="7938">
            <a:solidFill>
              <a:srgbClr val="000000"/>
            </a:solidFill>
            <a:round/>
            <a:headEnd/>
            <a:tailEnd/>
          </a:ln>
        </p:spPr>
        <p:txBody>
          <a:bodyPr/>
          <a:lstStyle/>
          <a:p>
            <a:endParaRPr lang="ar-SA"/>
          </a:p>
        </p:txBody>
      </p:sp>
      <p:sp>
        <p:nvSpPr>
          <p:cNvPr id="210995" name="Freeform 51"/>
          <p:cNvSpPr>
            <a:spLocks/>
          </p:cNvSpPr>
          <p:nvPr/>
        </p:nvSpPr>
        <p:spPr bwMode="auto">
          <a:xfrm>
            <a:off x="4424363" y="2862263"/>
            <a:ext cx="198437" cy="52387"/>
          </a:xfrm>
          <a:custGeom>
            <a:avLst/>
            <a:gdLst/>
            <a:ahLst/>
            <a:cxnLst>
              <a:cxn ang="0">
                <a:pos x="0" y="33"/>
              </a:cxn>
              <a:cxn ang="0">
                <a:pos x="8" y="29"/>
              </a:cxn>
              <a:cxn ang="0">
                <a:pos x="16" y="24"/>
              </a:cxn>
              <a:cxn ang="0">
                <a:pos x="25" y="20"/>
              </a:cxn>
              <a:cxn ang="0">
                <a:pos x="33" y="18"/>
              </a:cxn>
              <a:cxn ang="0">
                <a:pos x="43" y="15"/>
              </a:cxn>
              <a:cxn ang="0">
                <a:pos x="52" y="13"/>
              </a:cxn>
              <a:cxn ang="0">
                <a:pos x="60" y="9"/>
              </a:cxn>
              <a:cxn ang="0">
                <a:pos x="68" y="7"/>
              </a:cxn>
              <a:cxn ang="0">
                <a:pos x="79" y="5"/>
              </a:cxn>
              <a:cxn ang="0">
                <a:pos x="87" y="4"/>
              </a:cxn>
              <a:cxn ang="0">
                <a:pos x="95" y="2"/>
              </a:cxn>
              <a:cxn ang="0">
                <a:pos x="103" y="2"/>
              </a:cxn>
              <a:cxn ang="0">
                <a:pos x="111" y="0"/>
              </a:cxn>
              <a:cxn ang="0">
                <a:pos x="122" y="0"/>
              </a:cxn>
              <a:cxn ang="0">
                <a:pos x="130" y="0"/>
              </a:cxn>
              <a:cxn ang="0">
                <a:pos x="141" y="0"/>
              </a:cxn>
            </a:cxnLst>
            <a:rect l="0" t="0" r="r" b="b"/>
            <a:pathLst>
              <a:path w="141" h="33">
                <a:moveTo>
                  <a:pt x="0" y="33"/>
                </a:moveTo>
                <a:lnTo>
                  <a:pt x="8" y="29"/>
                </a:lnTo>
                <a:lnTo>
                  <a:pt x="16" y="24"/>
                </a:lnTo>
                <a:lnTo>
                  <a:pt x="25" y="20"/>
                </a:lnTo>
                <a:lnTo>
                  <a:pt x="33" y="18"/>
                </a:lnTo>
                <a:lnTo>
                  <a:pt x="43" y="15"/>
                </a:lnTo>
                <a:lnTo>
                  <a:pt x="52" y="13"/>
                </a:lnTo>
                <a:lnTo>
                  <a:pt x="60" y="9"/>
                </a:lnTo>
                <a:lnTo>
                  <a:pt x="68" y="7"/>
                </a:lnTo>
                <a:lnTo>
                  <a:pt x="79" y="5"/>
                </a:lnTo>
                <a:lnTo>
                  <a:pt x="87" y="4"/>
                </a:lnTo>
                <a:lnTo>
                  <a:pt x="95" y="2"/>
                </a:lnTo>
                <a:lnTo>
                  <a:pt x="103" y="2"/>
                </a:lnTo>
                <a:lnTo>
                  <a:pt x="111" y="0"/>
                </a:lnTo>
                <a:lnTo>
                  <a:pt x="122" y="0"/>
                </a:lnTo>
                <a:lnTo>
                  <a:pt x="130" y="0"/>
                </a:lnTo>
                <a:lnTo>
                  <a:pt x="141" y="0"/>
                </a:lnTo>
              </a:path>
            </a:pathLst>
          </a:custGeom>
          <a:noFill/>
          <a:ln w="7938">
            <a:solidFill>
              <a:srgbClr val="000000"/>
            </a:solidFill>
            <a:prstDash val="solid"/>
            <a:round/>
            <a:headEnd/>
            <a:tailEnd/>
          </a:ln>
        </p:spPr>
        <p:txBody>
          <a:bodyPr/>
          <a:lstStyle/>
          <a:p>
            <a:endParaRPr lang="ar-SA"/>
          </a:p>
        </p:txBody>
      </p:sp>
      <p:sp>
        <p:nvSpPr>
          <p:cNvPr id="210996" name="Freeform 52"/>
          <p:cNvSpPr>
            <a:spLocks/>
          </p:cNvSpPr>
          <p:nvPr/>
        </p:nvSpPr>
        <p:spPr bwMode="auto">
          <a:xfrm>
            <a:off x="4427538" y="3246438"/>
            <a:ext cx="190500" cy="49212"/>
          </a:xfrm>
          <a:custGeom>
            <a:avLst/>
            <a:gdLst/>
            <a:ahLst/>
            <a:cxnLst>
              <a:cxn ang="0">
                <a:pos x="0" y="0"/>
              </a:cxn>
              <a:cxn ang="0">
                <a:pos x="5" y="4"/>
              </a:cxn>
              <a:cxn ang="0">
                <a:pos x="11" y="7"/>
              </a:cxn>
              <a:cxn ang="0">
                <a:pos x="19" y="11"/>
              </a:cxn>
              <a:cxn ang="0">
                <a:pos x="27" y="13"/>
              </a:cxn>
              <a:cxn ang="0">
                <a:pos x="35" y="16"/>
              </a:cxn>
              <a:cxn ang="0">
                <a:pos x="43" y="18"/>
              </a:cxn>
              <a:cxn ang="0">
                <a:pos x="51" y="22"/>
              </a:cxn>
              <a:cxn ang="0">
                <a:pos x="59" y="24"/>
              </a:cxn>
              <a:cxn ang="0">
                <a:pos x="68" y="26"/>
              </a:cxn>
              <a:cxn ang="0">
                <a:pos x="76" y="27"/>
              </a:cxn>
              <a:cxn ang="0">
                <a:pos x="86" y="29"/>
              </a:cxn>
              <a:cxn ang="0">
                <a:pos x="95" y="29"/>
              </a:cxn>
              <a:cxn ang="0">
                <a:pos x="105" y="31"/>
              </a:cxn>
              <a:cxn ang="0">
                <a:pos x="116" y="31"/>
              </a:cxn>
              <a:cxn ang="0">
                <a:pos x="124" y="31"/>
              </a:cxn>
              <a:cxn ang="0">
                <a:pos x="135" y="31"/>
              </a:cxn>
            </a:cxnLst>
            <a:rect l="0" t="0" r="r" b="b"/>
            <a:pathLst>
              <a:path w="135" h="31">
                <a:moveTo>
                  <a:pt x="0" y="0"/>
                </a:moveTo>
                <a:lnTo>
                  <a:pt x="5" y="4"/>
                </a:lnTo>
                <a:lnTo>
                  <a:pt x="11" y="7"/>
                </a:lnTo>
                <a:lnTo>
                  <a:pt x="19" y="11"/>
                </a:lnTo>
                <a:lnTo>
                  <a:pt x="27" y="13"/>
                </a:lnTo>
                <a:lnTo>
                  <a:pt x="35" y="16"/>
                </a:lnTo>
                <a:lnTo>
                  <a:pt x="43" y="18"/>
                </a:lnTo>
                <a:lnTo>
                  <a:pt x="51" y="22"/>
                </a:lnTo>
                <a:lnTo>
                  <a:pt x="59" y="24"/>
                </a:lnTo>
                <a:lnTo>
                  <a:pt x="68" y="26"/>
                </a:lnTo>
                <a:lnTo>
                  <a:pt x="76" y="27"/>
                </a:lnTo>
                <a:lnTo>
                  <a:pt x="86" y="29"/>
                </a:lnTo>
                <a:lnTo>
                  <a:pt x="95" y="29"/>
                </a:lnTo>
                <a:lnTo>
                  <a:pt x="105" y="31"/>
                </a:lnTo>
                <a:lnTo>
                  <a:pt x="116" y="31"/>
                </a:lnTo>
                <a:lnTo>
                  <a:pt x="124" y="31"/>
                </a:lnTo>
                <a:lnTo>
                  <a:pt x="135" y="31"/>
                </a:lnTo>
              </a:path>
            </a:pathLst>
          </a:custGeom>
          <a:noFill/>
          <a:ln w="7938">
            <a:solidFill>
              <a:srgbClr val="000000"/>
            </a:solidFill>
            <a:prstDash val="solid"/>
            <a:round/>
            <a:headEnd/>
            <a:tailEnd/>
          </a:ln>
        </p:spPr>
        <p:txBody>
          <a:bodyPr/>
          <a:lstStyle/>
          <a:p>
            <a:endParaRPr lang="ar-SA"/>
          </a:p>
        </p:txBody>
      </p:sp>
      <p:sp>
        <p:nvSpPr>
          <p:cNvPr id="210997" name="Freeform 53"/>
          <p:cNvSpPr>
            <a:spLocks/>
          </p:cNvSpPr>
          <p:nvPr/>
        </p:nvSpPr>
        <p:spPr bwMode="auto">
          <a:xfrm>
            <a:off x="4427538" y="4224338"/>
            <a:ext cx="187325" cy="52387"/>
          </a:xfrm>
          <a:custGeom>
            <a:avLst/>
            <a:gdLst/>
            <a:ahLst/>
            <a:cxnLst>
              <a:cxn ang="0">
                <a:pos x="0" y="33"/>
              </a:cxn>
              <a:cxn ang="0">
                <a:pos x="5" y="29"/>
              </a:cxn>
              <a:cxn ang="0">
                <a:pos x="13" y="24"/>
              </a:cxn>
              <a:cxn ang="0">
                <a:pos x="22" y="20"/>
              </a:cxn>
              <a:cxn ang="0">
                <a:pos x="30" y="18"/>
              </a:cxn>
              <a:cxn ang="0">
                <a:pos x="38" y="14"/>
              </a:cxn>
              <a:cxn ang="0">
                <a:pos x="43" y="13"/>
              </a:cxn>
              <a:cxn ang="0">
                <a:pos x="54" y="9"/>
              </a:cxn>
              <a:cxn ang="0">
                <a:pos x="62" y="7"/>
              </a:cxn>
              <a:cxn ang="0">
                <a:pos x="70" y="5"/>
              </a:cxn>
              <a:cxn ang="0">
                <a:pos x="78" y="3"/>
              </a:cxn>
              <a:cxn ang="0">
                <a:pos x="86" y="2"/>
              </a:cxn>
              <a:cxn ang="0">
                <a:pos x="97" y="2"/>
              </a:cxn>
              <a:cxn ang="0">
                <a:pos x="105" y="2"/>
              </a:cxn>
              <a:cxn ang="0">
                <a:pos x="113" y="0"/>
              </a:cxn>
              <a:cxn ang="0">
                <a:pos x="122" y="0"/>
              </a:cxn>
              <a:cxn ang="0">
                <a:pos x="132" y="0"/>
              </a:cxn>
            </a:cxnLst>
            <a:rect l="0" t="0" r="r" b="b"/>
            <a:pathLst>
              <a:path w="132" h="33">
                <a:moveTo>
                  <a:pt x="0" y="33"/>
                </a:moveTo>
                <a:lnTo>
                  <a:pt x="5" y="29"/>
                </a:lnTo>
                <a:lnTo>
                  <a:pt x="13" y="24"/>
                </a:lnTo>
                <a:lnTo>
                  <a:pt x="22" y="20"/>
                </a:lnTo>
                <a:lnTo>
                  <a:pt x="30" y="18"/>
                </a:lnTo>
                <a:lnTo>
                  <a:pt x="38" y="14"/>
                </a:lnTo>
                <a:lnTo>
                  <a:pt x="43" y="13"/>
                </a:lnTo>
                <a:lnTo>
                  <a:pt x="54" y="9"/>
                </a:lnTo>
                <a:lnTo>
                  <a:pt x="62" y="7"/>
                </a:lnTo>
                <a:lnTo>
                  <a:pt x="70" y="5"/>
                </a:lnTo>
                <a:lnTo>
                  <a:pt x="78" y="3"/>
                </a:lnTo>
                <a:lnTo>
                  <a:pt x="86" y="2"/>
                </a:lnTo>
                <a:lnTo>
                  <a:pt x="97" y="2"/>
                </a:lnTo>
                <a:lnTo>
                  <a:pt x="105" y="2"/>
                </a:lnTo>
                <a:lnTo>
                  <a:pt x="113" y="0"/>
                </a:lnTo>
                <a:lnTo>
                  <a:pt x="122" y="0"/>
                </a:lnTo>
                <a:lnTo>
                  <a:pt x="132" y="0"/>
                </a:lnTo>
              </a:path>
            </a:pathLst>
          </a:custGeom>
          <a:noFill/>
          <a:ln w="7938">
            <a:solidFill>
              <a:srgbClr val="000000"/>
            </a:solidFill>
            <a:prstDash val="solid"/>
            <a:round/>
            <a:headEnd/>
            <a:tailEnd/>
          </a:ln>
        </p:spPr>
        <p:txBody>
          <a:bodyPr/>
          <a:lstStyle/>
          <a:p>
            <a:endParaRPr lang="ar-SA"/>
          </a:p>
        </p:txBody>
      </p:sp>
      <p:sp>
        <p:nvSpPr>
          <p:cNvPr id="210998" name="Freeform 54"/>
          <p:cNvSpPr>
            <a:spLocks/>
          </p:cNvSpPr>
          <p:nvPr/>
        </p:nvSpPr>
        <p:spPr bwMode="auto">
          <a:xfrm>
            <a:off x="4424363" y="4611688"/>
            <a:ext cx="190500" cy="49212"/>
          </a:xfrm>
          <a:custGeom>
            <a:avLst/>
            <a:gdLst/>
            <a:ahLst/>
            <a:cxnLst>
              <a:cxn ang="0">
                <a:pos x="0" y="0"/>
              </a:cxn>
              <a:cxn ang="0">
                <a:pos x="6" y="3"/>
              </a:cxn>
              <a:cxn ang="0">
                <a:pos x="14" y="7"/>
              </a:cxn>
              <a:cxn ang="0">
                <a:pos x="22" y="11"/>
              </a:cxn>
              <a:cxn ang="0">
                <a:pos x="30" y="12"/>
              </a:cxn>
              <a:cxn ang="0">
                <a:pos x="38" y="16"/>
              </a:cxn>
              <a:cxn ang="0">
                <a:pos x="46" y="18"/>
              </a:cxn>
              <a:cxn ang="0">
                <a:pos x="54" y="20"/>
              </a:cxn>
              <a:cxn ang="0">
                <a:pos x="62" y="22"/>
              </a:cxn>
              <a:cxn ang="0">
                <a:pos x="71" y="23"/>
              </a:cxn>
              <a:cxn ang="0">
                <a:pos x="79" y="25"/>
              </a:cxn>
              <a:cxn ang="0">
                <a:pos x="87" y="27"/>
              </a:cxn>
              <a:cxn ang="0">
                <a:pos x="98" y="27"/>
              </a:cxn>
              <a:cxn ang="0">
                <a:pos x="106" y="29"/>
              </a:cxn>
              <a:cxn ang="0">
                <a:pos x="116" y="29"/>
              </a:cxn>
              <a:cxn ang="0">
                <a:pos x="127" y="31"/>
              </a:cxn>
              <a:cxn ang="0">
                <a:pos x="135" y="31"/>
              </a:cxn>
            </a:cxnLst>
            <a:rect l="0" t="0" r="r" b="b"/>
            <a:pathLst>
              <a:path w="135" h="31">
                <a:moveTo>
                  <a:pt x="0" y="0"/>
                </a:moveTo>
                <a:lnTo>
                  <a:pt x="6" y="3"/>
                </a:lnTo>
                <a:lnTo>
                  <a:pt x="14" y="7"/>
                </a:lnTo>
                <a:lnTo>
                  <a:pt x="22" y="11"/>
                </a:lnTo>
                <a:lnTo>
                  <a:pt x="30" y="12"/>
                </a:lnTo>
                <a:lnTo>
                  <a:pt x="38" y="16"/>
                </a:lnTo>
                <a:lnTo>
                  <a:pt x="46" y="18"/>
                </a:lnTo>
                <a:lnTo>
                  <a:pt x="54" y="20"/>
                </a:lnTo>
                <a:lnTo>
                  <a:pt x="62" y="22"/>
                </a:lnTo>
                <a:lnTo>
                  <a:pt x="71" y="23"/>
                </a:lnTo>
                <a:lnTo>
                  <a:pt x="79" y="25"/>
                </a:lnTo>
                <a:lnTo>
                  <a:pt x="87" y="27"/>
                </a:lnTo>
                <a:lnTo>
                  <a:pt x="98" y="27"/>
                </a:lnTo>
                <a:lnTo>
                  <a:pt x="106" y="29"/>
                </a:lnTo>
                <a:lnTo>
                  <a:pt x="116" y="29"/>
                </a:lnTo>
                <a:lnTo>
                  <a:pt x="127" y="31"/>
                </a:lnTo>
                <a:lnTo>
                  <a:pt x="135" y="31"/>
                </a:lnTo>
              </a:path>
            </a:pathLst>
          </a:custGeom>
          <a:noFill/>
          <a:ln w="7938">
            <a:solidFill>
              <a:srgbClr val="000000"/>
            </a:solidFill>
            <a:prstDash val="solid"/>
            <a:round/>
            <a:headEnd/>
            <a:tailEnd/>
          </a:ln>
        </p:spPr>
        <p:txBody>
          <a:bodyPr/>
          <a:lstStyle/>
          <a:p>
            <a:endParaRPr lang="ar-SA"/>
          </a:p>
        </p:txBody>
      </p:sp>
      <p:sp>
        <p:nvSpPr>
          <p:cNvPr id="210999" name="Freeform 55"/>
          <p:cNvSpPr>
            <a:spLocks/>
          </p:cNvSpPr>
          <p:nvPr/>
        </p:nvSpPr>
        <p:spPr bwMode="auto">
          <a:xfrm>
            <a:off x="4424363" y="4786313"/>
            <a:ext cx="190500" cy="25400"/>
          </a:xfrm>
          <a:custGeom>
            <a:avLst/>
            <a:gdLst/>
            <a:ahLst/>
            <a:cxnLst>
              <a:cxn ang="0">
                <a:pos x="0" y="16"/>
              </a:cxn>
              <a:cxn ang="0">
                <a:pos x="8" y="14"/>
              </a:cxn>
              <a:cxn ang="0">
                <a:pos x="16" y="12"/>
              </a:cxn>
              <a:cxn ang="0">
                <a:pos x="25" y="11"/>
              </a:cxn>
              <a:cxn ang="0">
                <a:pos x="35" y="9"/>
              </a:cxn>
              <a:cxn ang="0">
                <a:pos x="43" y="9"/>
              </a:cxn>
              <a:cxn ang="0">
                <a:pos x="52" y="7"/>
              </a:cxn>
              <a:cxn ang="0">
                <a:pos x="60" y="5"/>
              </a:cxn>
              <a:cxn ang="0">
                <a:pos x="71" y="5"/>
              </a:cxn>
              <a:cxn ang="0">
                <a:pos x="79" y="5"/>
              </a:cxn>
              <a:cxn ang="0">
                <a:pos x="87" y="3"/>
              </a:cxn>
              <a:cxn ang="0">
                <a:pos x="95" y="3"/>
              </a:cxn>
              <a:cxn ang="0">
                <a:pos x="103" y="3"/>
              </a:cxn>
              <a:cxn ang="0">
                <a:pos x="111" y="1"/>
              </a:cxn>
              <a:cxn ang="0">
                <a:pos x="119" y="1"/>
              </a:cxn>
              <a:cxn ang="0">
                <a:pos x="127" y="1"/>
              </a:cxn>
              <a:cxn ang="0">
                <a:pos x="135" y="0"/>
              </a:cxn>
            </a:cxnLst>
            <a:rect l="0" t="0" r="r" b="b"/>
            <a:pathLst>
              <a:path w="135" h="16">
                <a:moveTo>
                  <a:pt x="0" y="16"/>
                </a:moveTo>
                <a:lnTo>
                  <a:pt x="8" y="14"/>
                </a:lnTo>
                <a:lnTo>
                  <a:pt x="16" y="12"/>
                </a:lnTo>
                <a:lnTo>
                  <a:pt x="25" y="11"/>
                </a:lnTo>
                <a:lnTo>
                  <a:pt x="35" y="9"/>
                </a:lnTo>
                <a:lnTo>
                  <a:pt x="43" y="9"/>
                </a:lnTo>
                <a:lnTo>
                  <a:pt x="52" y="7"/>
                </a:lnTo>
                <a:lnTo>
                  <a:pt x="60" y="5"/>
                </a:lnTo>
                <a:lnTo>
                  <a:pt x="71" y="5"/>
                </a:lnTo>
                <a:lnTo>
                  <a:pt x="79" y="5"/>
                </a:lnTo>
                <a:lnTo>
                  <a:pt x="87" y="3"/>
                </a:lnTo>
                <a:lnTo>
                  <a:pt x="95" y="3"/>
                </a:lnTo>
                <a:lnTo>
                  <a:pt x="103" y="3"/>
                </a:lnTo>
                <a:lnTo>
                  <a:pt x="111" y="1"/>
                </a:lnTo>
                <a:lnTo>
                  <a:pt x="119" y="1"/>
                </a:lnTo>
                <a:lnTo>
                  <a:pt x="127" y="1"/>
                </a:lnTo>
                <a:lnTo>
                  <a:pt x="135" y="0"/>
                </a:lnTo>
              </a:path>
            </a:pathLst>
          </a:custGeom>
          <a:noFill/>
          <a:ln w="7938">
            <a:solidFill>
              <a:srgbClr val="000000"/>
            </a:solidFill>
            <a:prstDash val="solid"/>
            <a:round/>
            <a:headEnd/>
            <a:tailEnd/>
          </a:ln>
        </p:spPr>
        <p:txBody>
          <a:bodyPr/>
          <a:lstStyle/>
          <a:p>
            <a:endParaRPr lang="ar-SA"/>
          </a:p>
        </p:txBody>
      </p:sp>
      <p:sp>
        <p:nvSpPr>
          <p:cNvPr id="211000" name="Rectangle 56"/>
          <p:cNvSpPr>
            <a:spLocks noChangeArrowheads="1"/>
          </p:cNvSpPr>
          <p:nvPr/>
        </p:nvSpPr>
        <p:spPr bwMode="auto">
          <a:xfrm>
            <a:off x="1550988" y="4352925"/>
            <a:ext cx="1247775" cy="688975"/>
          </a:xfrm>
          <a:prstGeom prst="rect">
            <a:avLst/>
          </a:prstGeom>
          <a:noFill/>
          <a:ln w="9525">
            <a:noFill/>
            <a:miter lim="800000"/>
            <a:headEnd/>
            <a:tailEnd/>
          </a:ln>
          <a:effectLst/>
        </p:spPr>
        <p:txBody>
          <a:bodyPr lIns="77784" tIns="39686" rIns="77784" bIns="39686">
            <a:spAutoFit/>
          </a:bodyPr>
          <a:lstStyle/>
          <a:p>
            <a:pPr algn="ctr" defTabSz="661988" eaLnBrk="0" hangingPunct="0"/>
            <a:r>
              <a:rPr lang="en-US" sz="2000" b="1">
                <a:effectLst>
                  <a:outerShdw blurRad="38100" dist="38100" dir="2700000" algn="tl">
                    <a:srgbClr val="000000"/>
                  </a:outerShdw>
                </a:effectLst>
                <a:latin typeface="Arial" pitchFamily="34" charset="0"/>
              </a:rPr>
              <a:t>Energy </a:t>
            </a:r>
          </a:p>
          <a:p>
            <a:pPr algn="ctr" defTabSz="661988" eaLnBrk="0" hangingPunct="0"/>
            <a:r>
              <a:rPr lang="en-US" sz="2000" b="1">
                <a:effectLst>
                  <a:outerShdw blurRad="38100" dist="38100" dir="2700000" algn="tl">
                    <a:srgbClr val="000000"/>
                  </a:outerShdw>
                </a:effectLst>
                <a:latin typeface="Arial" pitchFamily="34" charset="0"/>
              </a:rPr>
              <a:t>Intake</a:t>
            </a:r>
          </a:p>
        </p:txBody>
      </p:sp>
      <p:sp>
        <p:nvSpPr>
          <p:cNvPr id="211001" name="Rectangle 57"/>
          <p:cNvSpPr>
            <a:spLocks noChangeArrowheads="1"/>
          </p:cNvSpPr>
          <p:nvPr/>
        </p:nvSpPr>
        <p:spPr bwMode="auto">
          <a:xfrm>
            <a:off x="6067425" y="2846388"/>
            <a:ext cx="1962150" cy="688975"/>
          </a:xfrm>
          <a:prstGeom prst="rect">
            <a:avLst/>
          </a:prstGeom>
          <a:noFill/>
          <a:ln w="9525">
            <a:noFill/>
            <a:miter lim="800000"/>
            <a:headEnd/>
            <a:tailEnd/>
          </a:ln>
          <a:effectLst/>
        </p:spPr>
        <p:txBody>
          <a:bodyPr lIns="77784" tIns="39686" rIns="77784" bIns="39686">
            <a:spAutoFit/>
          </a:bodyPr>
          <a:lstStyle/>
          <a:p>
            <a:pPr algn="ctr" defTabSz="661988" eaLnBrk="0" hangingPunct="0"/>
            <a:r>
              <a:rPr lang="en-US" sz="2000" b="1">
                <a:effectLst>
                  <a:outerShdw blurRad="38100" dist="38100" dir="2700000" algn="tl">
                    <a:srgbClr val="000000"/>
                  </a:outerShdw>
                </a:effectLst>
                <a:latin typeface="Arial" pitchFamily="34" charset="0"/>
              </a:rPr>
              <a:t>Energy</a:t>
            </a:r>
          </a:p>
          <a:p>
            <a:pPr algn="ctr" defTabSz="661988" eaLnBrk="0" hangingPunct="0"/>
            <a:r>
              <a:rPr lang="en-US" sz="2000" b="1">
                <a:effectLst>
                  <a:outerShdw blurRad="38100" dist="38100" dir="2700000" algn="tl">
                    <a:srgbClr val="000000"/>
                  </a:outerShdw>
                </a:effectLst>
                <a:latin typeface="Arial" pitchFamily="34" charset="0"/>
              </a:rPr>
              <a:t>Expenditure</a:t>
            </a:r>
          </a:p>
        </p:txBody>
      </p:sp>
      <p:sp>
        <p:nvSpPr>
          <p:cNvPr id="211002" name="Rectangle 58"/>
          <p:cNvSpPr>
            <a:spLocks noChangeArrowheads="1"/>
          </p:cNvSpPr>
          <p:nvPr/>
        </p:nvSpPr>
        <p:spPr bwMode="auto">
          <a:xfrm>
            <a:off x="1076325" y="5397500"/>
            <a:ext cx="2254250" cy="822325"/>
          </a:xfrm>
          <a:prstGeom prst="rect">
            <a:avLst/>
          </a:prstGeom>
          <a:noFill/>
          <a:ln w="9525">
            <a:noFill/>
            <a:miter lim="800000"/>
            <a:headEnd/>
            <a:tailEnd/>
          </a:ln>
          <a:effectLst/>
        </p:spPr>
        <p:txBody>
          <a:bodyPr wrap="none" lIns="92071" tIns="46036" rIns="92071" bIns="46036">
            <a:spAutoFit/>
          </a:bodyPr>
          <a:lstStyle/>
          <a:p>
            <a:pPr algn="ctr" defTabSz="912813" eaLnBrk="0" hangingPunct="0"/>
            <a:r>
              <a:rPr lang="en-US" b="1">
                <a:effectLst>
                  <a:outerShdw blurRad="38100" dist="38100" dir="2700000" algn="tl">
                    <a:srgbClr val="000000"/>
                  </a:outerShdw>
                </a:effectLst>
                <a:latin typeface="Arial" pitchFamily="34" charset="0"/>
              </a:rPr>
              <a:t>High fat, </a:t>
            </a:r>
          </a:p>
          <a:p>
            <a:pPr algn="ctr" defTabSz="912813" eaLnBrk="0" hangingPunct="0"/>
            <a:r>
              <a:rPr lang="en-US" b="1">
                <a:effectLst>
                  <a:outerShdw blurRad="38100" dist="38100" dir="2700000" algn="tl">
                    <a:srgbClr val="000000"/>
                  </a:outerShdw>
                </a:effectLst>
                <a:latin typeface="Arial" pitchFamily="34" charset="0"/>
              </a:rPr>
              <a:t>high-calorie diet</a:t>
            </a:r>
          </a:p>
        </p:txBody>
      </p:sp>
      <p:sp>
        <p:nvSpPr>
          <p:cNvPr id="211003" name="Rectangle 59"/>
          <p:cNvSpPr>
            <a:spLocks noChangeArrowheads="1"/>
          </p:cNvSpPr>
          <p:nvPr/>
        </p:nvSpPr>
        <p:spPr bwMode="auto">
          <a:xfrm>
            <a:off x="3746500" y="5616575"/>
            <a:ext cx="1731963" cy="1006475"/>
          </a:xfrm>
          <a:prstGeom prst="rect">
            <a:avLst/>
          </a:prstGeom>
          <a:noFill/>
          <a:ln w="9525">
            <a:noFill/>
            <a:miter lim="800000"/>
            <a:headEnd/>
            <a:tailEnd/>
          </a:ln>
          <a:effectLst/>
        </p:spPr>
        <p:txBody>
          <a:bodyPr wrap="none" lIns="92071" tIns="46036" rIns="92071" bIns="46036">
            <a:spAutoFit/>
          </a:bodyPr>
          <a:lstStyle/>
          <a:p>
            <a:pPr algn="ctr" defTabSz="912813" eaLnBrk="0" hangingPunct="0"/>
            <a:r>
              <a:rPr lang="en-US" sz="2000" b="1">
                <a:effectLst>
                  <a:outerShdw blurRad="38100" dist="38100" dir="2700000" algn="tl">
                    <a:srgbClr val="000000"/>
                  </a:outerShdw>
                </a:effectLst>
                <a:latin typeface="Arial" pitchFamily="34" charset="0"/>
              </a:rPr>
              <a:t>Genetic</a:t>
            </a:r>
            <a:br>
              <a:rPr lang="en-US" sz="2000" b="1">
                <a:effectLst>
                  <a:outerShdw blurRad="38100" dist="38100" dir="2700000" algn="tl">
                    <a:srgbClr val="000000"/>
                  </a:outerShdw>
                </a:effectLst>
                <a:latin typeface="Arial" pitchFamily="34" charset="0"/>
              </a:rPr>
            </a:br>
            <a:r>
              <a:rPr lang="en-US" sz="2000" b="1">
                <a:effectLst>
                  <a:outerShdw blurRad="38100" dist="38100" dir="2700000" algn="tl">
                    <a:srgbClr val="000000"/>
                  </a:outerShdw>
                </a:effectLst>
                <a:latin typeface="Arial" pitchFamily="34" charset="0"/>
              </a:rPr>
              <a:t>Predisposition</a:t>
            </a:r>
          </a:p>
          <a:p>
            <a:pPr algn="ctr" defTabSz="912813" eaLnBrk="0" hangingPunct="0"/>
            <a:endParaRPr lang="en-US" sz="2000" b="1">
              <a:effectLst>
                <a:outerShdw blurRad="38100" dist="38100" dir="2700000" algn="tl">
                  <a:srgbClr val="000000"/>
                </a:outerShdw>
              </a:effectLst>
              <a:latin typeface="Arial" pitchFamily="34" charset="0"/>
            </a:endParaRPr>
          </a:p>
        </p:txBody>
      </p:sp>
      <p:sp>
        <p:nvSpPr>
          <p:cNvPr id="211004" name="Text Box 60"/>
          <p:cNvSpPr txBox="1">
            <a:spLocks noChangeArrowheads="1"/>
          </p:cNvSpPr>
          <p:nvPr/>
        </p:nvSpPr>
        <p:spPr bwMode="auto">
          <a:xfrm>
            <a:off x="6216650" y="3992563"/>
            <a:ext cx="1549400" cy="822325"/>
          </a:xfrm>
          <a:prstGeom prst="rect">
            <a:avLst/>
          </a:prstGeom>
          <a:noFill/>
          <a:ln w="12700">
            <a:noFill/>
            <a:miter lim="800000"/>
            <a:headEnd type="none" w="sm" len="sm"/>
            <a:tailEnd type="none" w="sm" len="sm"/>
          </a:ln>
          <a:effectLst/>
        </p:spPr>
        <p:txBody>
          <a:bodyPr wrap="none" lIns="91436" tIns="45718" rIns="91436" bIns="45718">
            <a:spAutoFit/>
          </a:bodyPr>
          <a:lstStyle/>
          <a:p>
            <a:pPr algn="ctr" defTabSz="912813" eaLnBrk="0" hangingPunct="0"/>
            <a:r>
              <a:rPr lang="en-US" b="1">
                <a:effectLst>
                  <a:outerShdw blurRad="38100" dist="38100" dir="2700000" algn="tl">
                    <a:srgbClr val="000000"/>
                  </a:outerShdw>
                </a:effectLst>
                <a:latin typeface="Arial" pitchFamily="34" charset="0"/>
              </a:rPr>
              <a:t>Sedentary </a:t>
            </a:r>
          </a:p>
          <a:p>
            <a:pPr algn="ctr" defTabSz="912813" eaLnBrk="0" hangingPunct="0"/>
            <a:r>
              <a:rPr lang="en-US" b="1">
                <a:effectLst>
                  <a:outerShdw blurRad="38100" dist="38100" dir="2700000" algn="tl">
                    <a:srgbClr val="000000"/>
                  </a:outerShdw>
                </a:effectLst>
                <a:latin typeface="Arial" pitchFamily="34" charset="0"/>
              </a:rPr>
              <a:t>lifestyle </a:t>
            </a:r>
          </a:p>
        </p:txBody>
      </p:sp>
      <p:sp>
        <p:nvSpPr>
          <p:cNvPr id="211005" name="Rectangle 61"/>
          <p:cNvSpPr>
            <a:spLocks noGrp="1" noChangeArrowheads="1"/>
          </p:cNvSpPr>
          <p:nvPr>
            <p:ph type="title"/>
          </p:nvPr>
        </p:nvSpPr>
        <p:spPr>
          <a:xfrm>
            <a:off x="858838" y="623888"/>
            <a:ext cx="7869237" cy="623887"/>
          </a:xfrm>
        </p:spPr>
        <p:txBody>
          <a:bodyPr/>
          <a:lstStyle/>
          <a:p>
            <a:r>
              <a:rPr lang="en-US"/>
              <a:t>Etiology of Obesity</a:t>
            </a:r>
          </a:p>
        </p:txBody>
      </p:sp>
      <p:sp>
        <p:nvSpPr>
          <p:cNvPr id="211006" name="Line 62"/>
          <p:cNvSpPr>
            <a:spLocks noChangeShapeType="1"/>
          </p:cNvSpPr>
          <p:nvPr/>
        </p:nvSpPr>
        <p:spPr bwMode="auto">
          <a:xfrm>
            <a:off x="2192338" y="2987675"/>
            <a:ext cx="0" cy="1227138"/>
          </a:xfrm>
          <a:prstGeom prst="line">
            <a:avLst/>
          </a:prstGeom>
          <a:noFill/>
          <a:ln w="17526">
            <a:solidFill>
              <a:schemeClr val="accent2"/>
            </a:solidFill>
            <a:round/>
            <a:headEnd/>
            <a:tailEnd/>
          </a:ln>
          <a:effectLst/>
        </p:spPr>
        <p:txBody>
          <a:bodyPr wrap="none" anchor="ctr"/>
          <a:lstStyle/>
          <a:p>
            <a:endParaRPr lang="ar-SA"/>
          </a:p>
        </p:txBody>
      </p:sp>
      <p:sp>
        <p:nvSpPr>
          <p:cNvPr id="211007" name="Line 63"/>
          <p:cNvSpPr>
            <a:spLocks noChangeShapeType="1"/>
          </p:cNvSpPr>
          <p:nvPr/>
        </p:nvSpPr>
        <p:spPr bwMode="auto">
          <a:xfrm flipH="1">
            <a:off x="6991350" y="1558925"/>
            <a:ext cx="0" cy="1317625"/>
          </a:xfrm>
          <a:prstGeom prst="line">
            <a:avLst/>
          </a:prstGeom>
          <a:noFill/>
          <a:ln w="17526">
            <a:solidFill>
              <a:srgbClr val="000000"/>
            </a:solidFill>
            <a:round/>
            <a:headEnd/>
            <a:tailEnd/>
          </a:ln>
          <a:effectLst/>
        </p:spPr>
        <p:txBody>
          <a:bodyPr wrap="none" anchor="ctr"/>
          <a:lstStyle/>
          <a:p>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ar-SA"/>
          </a:p>
        </p:txBody>
      </p:sp>
      <p:sp>
        <p:nvSpPr>
          <p:cNvPr id="21507" name="Rectangle 3"/>
          <p:cNvSpPr>
            <a:spLocks noGrp="1" noChangeArrowheads="1"/>
          </p:cNvSpPr>
          <p:nvPr>
            <p:ph idx="1"/>
          </p:nvPr>
        </p:nvSpPr>
        <p:spPr/>
        <p:txBody>
          <a:bodyPr/>
          <a:lstStyle/>
          <a:p>
            <a:r>
              <a:rPr lang="en-US">
                <a:effectLst/>
              </a:rPr>
              <a:t>Weight gain can only occur when the input energy exceeds the output energy.</a:t>
            </a:r>
          </a:p>
          <a:p>
            <a:r>
              <a:rPr lang="en-US">
                <a:effectLst/>
              </a:rPr>
              <a:t> input energy is the amount of food we eat. </a:t>
            </a:r>
          </a:p>
          <a:p>
            <a:r>
              <a:rPr lang="en-US">
                <a:effectLst/>
              </a:rPr>
              <a:t>Energy expenditure consists of our resting metabolic rate (the amount of calories we use each day for vital functions such as breathing, circulation and maintaining body temperature) and the amount of physical activity we 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l"/>
            <a:r>
              <a:rPr lang="en-US" sz="2800" dirty="0"/>
              <a:t>imbalance between energy intake and energy expenditure </a:t>
            </a:r>
            <a:r>
              <a:rPr lang="en-US" sz="2800" dirty="0" smtClean="0"/>
              <a:t>is influenced </a:t>
            </a:r>
            <a:r>
              <a:rPr lang="en-US" sz="2800" dirty="0"/>
              <a:t>by </a:t>
            </a:r>
          </a:p>
        </p:txBody>
      </p:sp>
      <p:sp>
        <p:nvSpPr>
          <p:cNvPr id="22531" name="Rectangle 3"/>
          <p:cNvSpPr>
            <a:spLocks noGrp="1" noChangeArrowheads="1"/>
          </p:cNvSpPr>
          <p:nvPr>
            <p:ph idx="1"/>
          </p:nvPr>
        </p:nvSpPr>
        <p:spPr/>
        <p:txBody>
          <a:bodyPr/>
          <a:lstStyle/>
          <a:p>
            <a:pPr>
              <a:buFont typeface="Wingdings" pitchFamily="2" charset="2"/>
              <a:buNone/>
            </a:pPr>
            <a:r>
              <a:rPr lang="en-US" sz="2800" b="1" dirty="0"/>
              <a:t>  </a:t>
            </a:r>
            <a:r>
              <a:rPr lang="en-US" sz="2800" b="1" dirty="0" smtClean="0"/>
              <a:t>A) </a:t>
            </a:r>
            <a:r>
              <a:rPr lang="en-US" sz="2800" b="1" dirty="0"/>
              <a:t>Genetic factors: </a:t>
            </a:r>
          </a:p>
          <a:p>
            <a:pPr>
              <a:lnSpc>
                <a:spcPct val="90000"/>
              </a:lnSpc>
            </a:pPr>
            <a:r>
              <a:rPr lang="en-US" sz="2800" dirty="0" smtClean="0"/>
              <a:t>   Twin studies show that individuals with identical genes are almost exclusively either both overweight or of normal weight.</a:t>
            </a:r>
          </a:p>
          <a:p>
            <a:pPr>
              <a:lnSpc>
                <a:spcPct val="90000"/>
              </a:lnSpc>
              <a:buNone/>
            </a:pPr>
            <a:endParaRPr lang="en-US" sz="2800" dirty="0" smtClean="0"/>
          </a:p>
          <a:p>
            <a:pPr>
              <a:lnSpc>
                <a:spcPct val="90000"/>
              </a:lnSpc>
            </a:pPr>
            <a:r>
              <a:rPr lang="en-US" sz="2800" dirty="0" smtClean="0"/>
              <a:t>Children with one or both parents who are obese have a 2 times risk of being an obese adult.</a:t>
            </a:r>
          </a:p>
          <a:p>
            <a:pPr>
              <a:lnSpc>
                <a:spcPct val="90000"/>
              </a:lnSpc>
              <a:buNone/>
            </a:pPr>
            <a:endParaRPr lang="en-US" sz="2800" dirty="0" smtClean="0"/>
          </a:p>
          <a:p>
            <a:pPr>
              <a:buFont typeface="Wingdings" pitchFamily="2" charset="2"/>
              <a:buNone/>
            </a:pPr>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buFont typeface="Wingdings" pitchFamily="2" charset="2"/>
              <a:buNone/>
            </a:pPr>
            <a:r>
              <a:rPr lang="en-US" dirty="0" smtClean="0"/>
              <a:t>   Our genes affect our appetites, food preferences, resting metabolic rates, and our tendency to engage in physical activity.</a:t>
            </a:r>
          </a:p>
          <a:p>
            <a:pPr>
              <a:buFont typeface="Wingdings" pitchFamily="2" charset="2"/>
              <a:buNone/>
            </a:pPr>
            <a:r>
              <a:rPr lang="en-US" dirty="0" smtClean="0"/>
              <a:t> </a:t>
            </a:r>
          </a:p>
          <a:p>
            <a:r>
              <a:rPr lang="en-US" dirty="0" smtClean="0"/>
              <a:t>Genetics also strongly influence the pattern of obesity (abdominal obesity vs. lower body obesity) and the age at which obesity develops.</a:t>
            </a:r>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Study in Cambridge University has isolated at least two genes that when manipulated, control weight gain / loss (</a:t>
            </a:r>
            <a:r>
              <a:rPr lang="en-US" dirty="0" err="1" smtClean="0"/>
              <a:t>Leptin</a:t>
            </a:r>
            <a:r>
              <a:rPr lang="en-US" dirty="0" smtClean="0"/>
              <a:t>)</a:t>
            </a:r>
          </a:p>
          <a:p>
            <a:endParaRPr lang="en-US" dirty="0" smtClean="0"/>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28596" y="357166"/>
            <a:ext cx="7772400" cy="762000"/>
          </a:xfrm>
        </p:spPr>
        <p:txBody>
          <a:bodyPr/>
          <a:lstStyle/>
          <a:p>
            <a:r>
              <a:rPr lang="en-US" dirty="0" err="1"/>
              <a:t>Leptin</a:t>
            </a:r>
            <a:r>
              <a:rPr lang="en-US" dirty="0"/>
              <a:t> ?</a:t>
            </a:r>
          </a:p>
        </p:txBody>
      </p:sp>
      <p:sp>
        <p:nvSpPr>
          <p:cNvPr id="69635" name="Rectangle 3"/>
          <p:cNvSpPr>
            <a:spLocks noGrp="1" noChangeArrowheads="1"/>
          </p:cNvSpPr>
          <p:nvPr>
            <p:ph idx="1"/>
          </p:nvPr>
        </p:nvSpPr>
        <p:spPr>
          <a:xfrm>
            <a:off x="285720" y="1643050"/>
            <a:ext cx="8229600" cy="4937760"/>
          </a:xfrm>
        </p:spPr>
        <p:txBody>
          <a:bodyPr/>
          <a:lstStyle/>
          <a:p>
            <a:pPr algn="l" rtl="0"/>
            <a:r>
              <a:rPr lang="en-US" dirty="0" err="1"/>
              <a:t>Leptin</a:t>
            </a:r>
            <a:r>
              <a:rPr lang="en-US" dirty="0"/>
              <a:t>:  A hormone like protein produced in the fat cells of the body.</a:t>
            </a:r>
          </a:p>
          <a:p>
            <a:pPr lvl="1" algn="l" rtl="0"/>
            <a:r>
              <a:rPr lang="en-US" dirty="0"/>
              <a:t>When </a:t>
            </a:r>
            <a:r>
              <a:rPr lang="en-US" dirty="0" err="1"/>
              <a:t>leptin</a:t>
            </a:r>
            <a:r>
              <a:rPr lang="en-US" dirty="0"/>
              <a:t> levels are high in the blood stream…appetite is suppressed. (Neg. Feedback loop)</a:t>
            </a:r>
          </a:p>
          <a:p>
            <a:pPr lvl="1" algn="l" rtl="0"/>
            <a:r>
              <a:rPr lang="en-US" dirty="0"/>
              <a:t>It is believed that some people have genetic abnormality…produce less </a:t>
            </a:r>
            <a:r>
              <a:rPr lang="en-US" dirty="0" err="1"/>
              <a:t>leptin</a:t>
            </a:r>
            <a:r>
              <a:rPr lang="en-US" dirty="0"/>
              <a:t>.</a:t>
            </a:r>
          </a:p>
          <a:p>
            <a:pPr lvl="1" algn="l" rtl="0"/>
            <a:r>
              <a:rPr lang="en-US" dirty="0"/>
              <a:t>Possibly reversed through gene therapy?</a:t>
            </a:r>
          </a:p>
          <a:p>
            <a:pPr lvl="1" algn="l" rtl="0"/>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000100" y="0"/>
            <a:ext cx="6400800" cy="1219200"/>
          </a:xfrm>
        </p:spPr>
        <p:txBody>
          <a:bodyPr/>
          <a:lstStyle/>
          <a:p>
            <a:r>
              <a:rPr lang="en-US" b="1" dirty="0">
                <a:solidFill>
                  <a:schemeClr val="tx1"/>
                </a:solidFill>
              </a:rPr>
              <a:t>Ethnicity and Obesity</a:t>
            </a:r>
          </a:p>
        </p:txBody>
      </p:sp>
      <p:sp>
        <p:nvSpPr>
          <p:cNvPr id="32771" name="Rectangle 3"/>
          <p:cNvSpPr>
            <a:spLocks noGrp="1" noChangeArrowheads="1"/>
          </p:cNvSpPr>
          <p:nvPr>
            <p:ph idx="1"/>
          </p:nvPr>
        </p:nvSpPr>
        <p:spPr>
          <a:xfrm>
            <a:off x="428596" y="1428736"/>
            <a:ext cx="8715404" cy="4495800"/>
          </a:xfrm>
        </p:spPr>
        <p:txBody>
          <a:bodyPr>
            <a:normAutofit/>
          </a:bodyPr>
          <a:lstStyle/>
          <a:p>
            <a:pPr>
              <a:buFont typeface="Wingdings" pitchFamily="2" charset="2"/>
              <a:buNone/>
            </a:pPr>
            <a:r>
              <a:rPr lang="en-US" sz="3100" dirty="0"/>
              <a:t>Psychosocial factors associated with the incidence of obesity in ethnic minorities include </a:t>
            </a:r>
          </a:p>
          <a:p>
            <a:r>
              <a:rPr lang="en-US" sz="3100" dirty="0"/>
              <a:t> inadequate social support</a:t>
            </a:r>
          </a:p>
          <a:p>
            <a:r>
              <a:rPr lang="en-US" sz="3100" dirty="0"/>
              <a:t> cultural barriers to communication</a:t>
            </a:r>
          </a:p>
          <a:p>
            <a:r>
              <a:rPr lang="en-US" sz="3100" dirty="0"/>
              <a:t> racism and discrimination</a:t>
            </a:r>
          </a:p>
          <a:p>
            <a:r>
              <a:rPr lang="en-US" sz="3100" dirty="0"/>
              <a:t> stress and lack of knowledge</a:t>
            </a:r>
          </a:p>
          <a:p>
            <a:r>
              <a:rPr lang="en-US" sz="3100" dirty="0"/>
              <a:t> language difficulties to understand the health promotion message.</a:t>
            </a:r>
            <a:endParaRPr lang="en-US" sz="28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71472" y="357166"/>
            <a:ext cx="8072494" cy="1219200"/>
          </a:xfrm>
        </p:spPr>
        <p:txBody>
          <a:bodyPr>
            <a:normAutofit/>
          </a:bodyPr>
          <a:lstStyle/>
          <a:p>
            <a:r>
              <a:rPr lang="ar-SA" sz="3200" b="1" dirty="0" smtClean="0">
                <a:solidFill>
                  <a:schemeClr val="tx1"/>
                </a:solidFill>
              </a:rPr>
              <a:t> </a:t>
            </a:r>
            <a:r>
              <a:rPr lang="en-US" sz="3200" b="1" dirty="0" smtClean="0">
                <a:solidFill>
                  <a:schemeClr val="tx1"/>
                </a:solidFill>
              </a:rPr>
              <a:t>B) </a:t>
            </a:r>
            <a:r>
              <a:rPr lang="en-GB" sz="3200" b="1" dirty="0" smtClean="0">
                <a:solidFill>
                  <a:schemeClr val="tx1"/>
                </a:solidFill>
              </a:rPr>
              <a:t>Socio-economic </a:t>
            </a:r>
            <a:r>
              <a:rPr lang="en-GB" sz="3200" b="1" dirty="0">
                <a:solidFill>
                  <a:schemeClr val="tx1"/>
                </a:solidFill>
              </a:rPr>
              <a:t>Environmental </a:t>
            </a:r>
            <a:r>
              <a:rPr lang="en-GB" sz="3200" b="1" dirty="0" smtClean="0">
                <a:solidFill>
                  <a:schemeClr val="tx1"/>
                </a:solidFill>
              </a:rPr>
              <a:t>Factors</a:t>
            </a:r>
            <a:endParaRPr lang="en-US" sz="3200" dirty="0"/>
          </a:p>
        </p:txBody>
      </p:sp>
      <p:sp>
        <p:nvSpPr>
          <p:cNvPr id="20483" name="Rectangle 3"/>
          <p:cNvSpPr>
            <a:spLocks noGrp="1" noChangeArrowheads="1"/>
          </p:cNvSpPr>
          <p:nvPr>
            <p:ph idx="1"/>
          </p:nvPr>
        </p:nvSpPr>
        <p:spPr/>
        <p:txBody>
          <a:bodyPr/>
          <a:lstStyle/>
          <a:p>
            <a:pPr>
              <a:buFont typeface="Wingdings" pitchFamily="2" charset="2"/>
              <a:buNone/>
            </a:pPr>
            <a:r>
              <a:rPr lang="en-GB" dirty="0"/>
              <a:t> </a:t>
            </a:r>
            <a:r>
              <a:rPr lang="en-GB" dirty="0" smtClean="0"/>
              <a:t>   </a:t>
            </a:r>
            <a:r>
              <a:rPr lang="en-GB" dirty="0"/>
              <a:t>Obesity is strongly influenced by environmental factors, such as , </a:t>
            </a:r>
            <a:r>
              <a:rPr lang="en-GB" dirty="0" smtClean="0"/>
              <a:t>income, </a:t>
            </a:r>
            <a:r>
              <a:rPr lang="en-GB" dirty="0"/>
              <a:t>housing condition, and work situation.</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00100" y="214290"/>
            <a:ext cx="6400800" cy="1219200"/>
          </a:xfrm>
        </p:spPr>
        <p:txBody>
          <a:bodyPr/>
          <a:lstStyle/>
          <a:p>
            <a:r>
              <a:rPr lang="en-GB" b="1" dirty="0">
                <a:solidFill>
                  <a:schemeClr val="tx1"/>
                </a:solidFill>
              </a:rPr>
              <a:t>Income</a:t>
            </a:r>
            <a:r>
              <a:rPr lang="en-US" dirty="0"/>
              <a:t> </a:t>
            </a:r>
          </a:p>
        </p:txBody>
      </p:sp>
      <p:sp>
        <p:nvSpPr>
          <p:cNvPr id="24579" name="Rectangle 3"/>
          <p:cNvSpPr>
            <a:spLocks noGrp="1" noChangeArrowheads="1"/>
          </p:cNvSpPr>
          <p:nvPr>
            <p:ph idx="1"/>
          </p:nvPr>
        </p:nvSpPr>
        <p:spPr>
          <a:xfrm>
            <a:off x="928662" y="1857364"/>
            <a:ext cx="8215338" cy="4495800"/>
          </a:xfrm>
        </p:spPr>
        <p:txBody>
          <a:bodyPr/>
          <a:lstStyle/>
          <a:p>
            <a:r>
              <a:rPr lang="en-GB" dirty="0"/>
              <a:t>Obesity is strongly linked to poverty. </a:t>
            </a:r>
          </a:p>
          <a:p>
            <a:r>
              <a:rPr lang="en-GB" dirty="0"/>
              <a:t>Poorer diets among poorer groups can be explained by the lack of opportunities, stress, and level of knowledge. </a:t>
            </a:r>
            <a:endParaRPr lang="en-GB" dirty="0" smtClean="0"/>
          </a:p>
          <a:p>
            <a:endParaRPr lang="en-GB" dirty="0" smtClean="0"/>
          </a:p>
          <a:p>
            <a:r>
              <a:rPr lang="en-GB" dirty="0" smtClean="0"/>
              <a:t>Poverty and overcrowding can inhibit parental supervision of children and negatively affect their health in general and increase obesity.</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Oval 2"/>
          <p:cNvSpPr>
            <a:spLocks noChangeArrowheads="1"/>
          </p:cNvSpPr>
          <p:nvPr/>
        </p:nvSpPr>
        <p:spPr bwMode="auto">
          <a:xfrm>
            <a:off x="457200" y="1752600"/>
            <a:ext cx="3581400" cy="3429000"/>
          </a:xfrm>
          <a:prstGeom prst="ellipse">
            <a:avLst/>
          </a:prstGeom>
          <a:solidFill>
            <a:srgbClr val="00FF00"/>
          </a:solidFill>
          <a:ln w="9525">
            <a:solidFill>
              <a:schemeClr val="tx1"/>
            </a:solidFill>
            <a:round/>
            <a:headEnd/>
            <a:tailEnd/>
          </a:ln>
          <a:effectLst/>
        </p:spPr>
        <p:txBody>
          <a:bodyPr wrap="none" anchor="ctr"/>
          <a:lstStyle/>
          <a:p>
            <a:pPr algn="ctr"/>
            <a:r>
              <a:rPr lang="en-US" sz="5000" dirty="0"/>
              <a:t>Genetics</a:t>
            </a:r>
          </a:p>
          <a:p>
            <a:pPr algn="ctr" rtl="0">
              <a:buFontTx/>
              <a:buChar char="•"/>
            </a:pPr>
            <a:r>
              <a:rPr lang="en-US" sz="2500" dirty="0"/>
              <a:t>Low Metabolism</a:t>
            </a:r>
          </a:p>
          <a:p>
            <a:pPr algn="ctr" rtl="0">
              <a:buFontTx/>
              <a:buChar char="•"/>
            </a:pPr>
            <a:r>
              <a:rPr lang="en-US" sz="2500" dirty="0"/>
              <a:t>Poor Appetite Control</a:t>
            </a:r>
          </a:p>
          <a:p>
            <a:pPr algn="ctr" rtl="0">
              <a:buFontTx/>
              <a:buChar char="•"/>
            </a:pPr>
            <a:r>
              <a:rPr lang="en-US" sz="2500" dirty="0"/>
              <a:t>Low Fat Free Mass</a:t>
            </a:r>
          </a:p>
          <a:p>
            <a:pPr algn="ctr" rtl="0">
              <a:buFontTx/>
              <a:buChar char="•"/>
            </a:pPr>
            <a:r>
              <a:rPr lang="en-US" sz="2500" dirty="0"/>
              <a:t>Low Levels of </a:t>
            </a:r>
          </a:p>
          <a:p>
            <a:pPr algn="ctr" rtl="0"/>
            <a:r>
              <a:rPr lang="en-US" sz="2500" dirty="0"/>
              <a:t>Lipid Oxidation </a:t>
            </a:r>
          </a:p>
          <a:p>
            <a:pPr algn="ctr" rtl="0"/>
            <a:r>
              <a:rPr lang="en-US" sz="2500" dirty="0"/>
              <a:t>Rate</a:t>
            </a:r>
          </a:p>
        </p:txBody>
      </p:sp>
      <p:sp>
        <p:nvSpPr>
          <p:cNvPr id="40963" name="Oval 3"/>
          <p:cNvSpPr>
            <a:spLocks noChangeArrowheads="1"/>
          </p:cNvSpPr>
          <p:nvPr/>
        </p:nvSpPr>
        <p:spPr bwMode="auto">
          <a:xfrm>
            <a:off x="4953000" y="1676400"/>
            <a:ext cx="3581400" cy="3429000"/>
          </a:xfrm>
          <a:prstGeom prst="ellipse">
            <a:avLst/>
          </a:prstGeom>
          <a:solidFill>
            <a:srgbClr val="FF00FF"/>
          </a:solidFill>
          <a:ln w="9525">
            <a:solidFill>
              <a:schemeClr val="tx1"/>
            </a:solidFill>
            <a:round/>
            <a:headEnd/>
            <a:tailEnd/>
          </a:ln>
          <a:effectLst/>
        </p:spPr>
        <p:txBody>
          <a:bodyPr wrap="none" anchor="ctr"/>
          <a:lstStyle/>
          <a:p>
            <a:pPr algn="ctr"/>
            <a:r>
              <a:rPr lang="en-US" sz="5000" dirty="0"/>
              <a:t>Environment</a:t>
            </a:r>
          </a:p>
          <a:p>
            <a:pPr algn="ctr" rtl="0">
              <a:buFontTx/>
              <a:buChar char="•"/>
            </a:pPr>
            <a:r>
              <a:rPr lang="en-US" sz="2500" dirty="0"/>
              <a:t>Sedentary Lifestyle</a:t>
            </a:r>
          </a:p>
          <a:p>
            <a:pPr algn="ctr" rtl="0">
              <a:buFontTx/>
              <a:buChar char="•"/>
            </a:pPr>
            <a:r>
              <a:rPr lang="en-US" sz="2500" dirty="0"/>
              <a:t>Access to Food</a:t>
            </a:r>
          </a:p>
        </p:txBody>
      </p:sp>
      <p:sp>
        <p:nvSpPr>
          <p:cNvPr id="40966" name="Line 6"/>
          <p:cNvSpPr>
            <a:spLocks noChangeShapeType="1"/>
          </p:cNvSpPr>
          <p:nvPr/>
        </p:nvSpPr>
        <p:spPr bwMode="auto">
          <a:xfrm>
            <a:off x="3657600" y="2362200"/>
            <a:ext cx="1524000" cy="1981200"/>
          </a:xfrm>
          <a:prstGeom prst="line">
            <a:avLst/>
          </a:prstGeom>
          <a:noFill/>
          <a:ln w="63500">
            <a:solidFill>
              <a:schemeClr val="tx1"/>
            </a:solidFill>
            <a:round/>
            <a:headEnd/>
            <a:tailEnd type="triangle" w="med" len="med"/>
          </a:ln>
          <a:effectLst/>
        </p:spPr>
        <p:txBody>
          <a:bodyPr wrap="none"/>
          <a:lstStyle/>
          <a:p>
            <a:endParaRPr lang="ar-SA"/>
          </a:p>
        </p:txBody>
      </p:sp>
      <p:sp>
        <p:nvSpPr>
          <p:cNvPr id="40967" name="Line 7"/>
          <p:cNvSpPr>
            <a:spLocks noChangeShapeType="1"/>
          </p:cNvSpPr>
          <p:nvPr/>
        </p:nvSpPr>
        <p:spPr bwMode="auto">
          <a:xfrm flipH="1">
            <a:off x="3810000" y="2362200"/>
            <a:ext cx="1447800" cy="1981200"/>
          </a:xfrm>
          <a:prstGeom prst="line">
            <a:avLst/>
          </a:prstGeom>
          <a:noFill/>
          <a:ln w="63500">
            <a:solidFill>
              <a:schemeClr val="tx1"/>
            </a:solidFill>
            <a:round/>
            <a:headEnd/>
            <a:tailEnd type="triangle" w="med" len="med"/>
          </a:ln>
          <a:effectLst/>
        </p:spPr>
        <p:txBody>
          <a:bodyPr wrap="none"/>
          <a:lstStyle/>
          <a:p>
            <a:endParaRPr lang="ar-SA"/>
          </a:p>
        </p:txBody>
      </p:sp>
      <p:sp>
        <p:nvSpPr>
          <p:cNvPr id="40968" name="Text Box 8"/>
          <p:cNvSpPr txBox="1">
            <a:spLocks noChangeArrowheads="1"/>
          </p:cNvSpPr>
          <p:nvPr/>
        </p:nvSpPr>
        <p:spPr bwMode="auto">
          <a:xfrm>
            <a:off x="457200" y="381000"/>
            <a:ext cx="8305800" cy="457200"/>
          </a:xfrm>
          <a:prstGeom prst="rect">
            <a:avLst/>
          </a:prstGeom>
          <a:noFill/>
          <a:ln w="9525">
            <a:noFill/>
            <a:miter lim="800000"/>
            <a:headEnd/>
            <a:tailEnd/>
          </a:ln>
          <a:effectLst/>
        </p:spPr>
        <p:txBody>
          <a:bodyPr>
            <a:spAutoFit/>
          </a:bodyPr>
          <a:lstStyle/>
          <a:p>
            <a:pPr>
              <a:spcBef>
                <a:spcPct val="50000"/>
              </a:spcBef>
            </a:pPr>
            <a:endParaRPr lang="ar-SA"/>
          </a:p>
        </p:txBody>
      </p:sp>
      <p:sp>
        <p:nvSpPr>
          <p:cNvPr id="40969" name="Rectangle 9"/>
          <p:cNvSpPr>
            <a:spLocks noChangeArrowheads="1"/>
          </p:cNvSpPr>
          <p:nvPr/>
        </p:nvSpPr>
        <p:spPr bwMode="auto">
          <a:xfrm>
            <a:off x="914400" y="609600"/>
            <a:ext cx="7519988" cy="762000"/>
          </a:xfrm>
          <a:prstGeom prst="rect">
            <a:avLst/>
          </a:prstGeom>
          <a:noFill/>
          <a:ln w="9525">
            <a:noFill/>
            <a:miter lim="800000"/>
            <a:headEnd/>
            <a:tailEnd/>
          </a:ln>
          <a:effectLst/>
        </p:spPr>
        <p:txBody>
          <a:bodyPr wrap="none">
            <a:spAutoFit/>
          </a:bodyPr>
          <a:lstStyle/>
          <a:p>
            <a:r>
              <a:rPr lang="en-US" sz="4400">
                <a:solidFill>
                  <a:schemeClr val="tx2"/>
                </a:solidFill>
                <a:effectLst>
                  <a:outerShdw blurRad="38100" dist="38100" dir="2700000" algn="tl">
                    <a:srgbClr val="000000"/>
                  </a:outerShdw>
                </a:effectLst>
                <a:latin typeface="Arial" pitchFamily="34" charset="0"/>
              </a:rPr>
              <a:t>Etiology of Childhood Obesity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pic>
        <p:nvPicPr>
          <p:cNvPr id="2051" name="Picture 3"/>
          <p:cNvPicPr>
            <a:picLocks noGrp="1" noChangeAspect="1" noChangeArrowheads="1"/>
          </p:cNvPicPr>
          <p:nvPr>
            <p:ph sz="half" idx="1"/>
          </p:nvPr>
        </p:nvPicPr>
        <p:blipFill>
          <a:blip r:embed="rId2"/>
          <a:srcRect t="14772" r="25108" b="13636"/>
          <a:stretch>
            <a:fillRect/>
          </a:stretch>
        </p:blipFill>
        <p:spPr bwMode="auto">
          <a:xfrm>
            <a:off x="-500098" y="214290"/>
            <a:ext cx="9286941" cy="62865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b="1" dirty="0" smtClean="0"/>
              <a:t>C) behavioral factors</a:t>
            </a:r>
            <a:r>
              <a:rPr lang="en-US" dirty="0" smtClean="0"/>
              <a:t>:</a:t>
            </a:r>
            <a:endParaRPr lang="ar-SA" dirty="0"/>
          </a:p>
        </p:txBody>
      </p:sp>
      <p:sp>
        <p:nvSpPr>
          <p:cNvPr id="23555" name="Rectangle 3"/>
          <p:cNvSpPr>
            <a:spLocks noGrp="1" noChangeArrowheads="1"/>
          </p:cNvSpPr>
          <p:nvPr>
            <p:ph idx="1"/>
          </p:nvPr>
        </p:nvSpPr>
        <p:spPr/>
        <p:txBody>
          <a:bodyPr/>
          <a:lstStyle/>
          <a:p>
            <a:r>
              <a:rPr lang="en-US" dirty="0" smtClean="0"/>
              <a:t>are </a:t>
            </a:r>
            <a:r>
              <a:rPr lang="en-US" dirty="0"/>
              <a:t>also important since voluntary changes in </a:t>
            </a:r>
            <a:r>
              <a:rPr lang="en-US" b="1" dirty="0" smtClean="0">
                <a:solidFill>
                  <a:srgbClr val="FFFF00"/>
                </a:solidFill>
              </a:rPr>
              <a:t>Dietary intake </a:t>
            </a:r>
            <a:r>
              <a:rPr lang="en-US" dirty="0"/>
              <a:t>and </a:t>
            </a:r>
            <a:r>
              <a:rPr lang="en-US" b="1" dirty="0">
                <a:solidFill>
                  <a:srgbClr val="FFFF00"/>
                </a:solidFill>
              </a:rPr>
              <a:t>exercise</a:t>
            </a:r>
            <a:r>
              <a:rPr lang="en-US" dirty="0"/>
              <a:t> can result in significant alterations in body weight.</a:t>
            </a:r>
          </a:p>
          <a:p>
            <a:endParaRPr lang="en-US" dirty="0" smtClean="0"/>
          </a:p>
          <a:p>
            <a:r>
              <a:rPr lang="en-US" dirty="0" smtClean="0"/>
              <a:t>The average person with a stable weight consumes about 2,000-2,500 calories each day</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ltLang="en-US" dirty="0" smtClean="0"/>
              <a:t>Dietary Intake</a:t>
            </a:r>
            <a:endParaRPr lang="ar-SA" dirty="0"/>
          </a:p>
        </p:txBody>
      </p:sp>
      <p:sp>
        <p:nvSpPr>
          <p:cNvPr id="24579" name="Rectangle 3"/>
          <p:cNvSpPr>
            <a:spLocks noGrp="1" noChangeArrowheads="1"/>
          </p:cNvSpPr>
          <p:nvPr>
            <p:ph idx="1"/>
          </p:nvPr>
        </p:nvSpPr>
        <p:spPr/>
        <p:txBody>
          <a:bodyPr/>
          <a:lstStyle/>
          <a:p>
            <a:pPr>
              <a:buNone/>
            </a:pPr>
            <a:endParaRPr lang="en-US" dirty="0" smtClean="0"/>
          </a:p>
          <a:p>
            <a:r>
              <a:rPr lang="en-US" dirty="0" smtClean="0"/>
              <a:t>in </a:t>
            </a:r>
            <a:r>
              <a:rPr lang="en-US" dirty="0"/>
              <a:t>order to gain a pound of fat a person must accumulate 3,500 excess calories. Only 7 excess calories per day will add up to a one pound weight gain over a period of one year.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t>Increased caloric intake from 1970 to 1990  due to: </a:t>
            </a:r>
            <a:br>
              <a:rPr lang="en-US" altLang="en-US" dirty="0" smtClean="0"/>
            </a:br>
            <a:endParaRPr lang="ar-SA" dirty="0"/>
          </a:p>
        </p:txBody>
      </p:sp>
      <p:sp>
        <p:nvSpPr>
          <p:cNvPr id="3" name="Content Placeholder 2"/>
          <p:cNvSpPr>
            <a:spLocks noGrp="1"/>
          </p:cNvSpPr>
          <p:nvPr>
            <p:ph idx="1"/>
          </p:nvPr>
        </p:nvSpPr>
        <p:spPr/>
        <p:txBody>
          <a:bodyPr/>
          <a:lstStyle/>
          <a:p>
            <a:pPr lvl="1">
              <a:lnSpc>
                <a:spcPct val="90000"/>
              </a:lnSpc>
            </a:pPr>
            <a:r>
              <a:rPr lang="en-US" altLang="en-US" dirty="0" smtClean="0"/>
              <a:t>Increased portion sizes (“super-size”)</a:t>
            </a:r>
          </a:p>
          <a:p>
            <a:pPr lvl="1">
              <a:lnSpc>
                <a:spcPct val="90000"/>
              </a:lnSpc>
            </a:pPr>
            <a:r>
              <a:rPr lang="en-US" altLang="en-US" dirty="0" smtClean="0"/>
              <a:t>Increased frequency of eating outside the home</a:t>
            </a:r>
          </a:p>
          <a:p>
            <a:pPr lvl="1">
              <a:lnSpc>
                <a:spcPct val="90000"/>
              </a:lnSpc>
            </a:pPr>
            <a:r>
              <a:rPr lang="en-US" altLang="en-US" dirty="0" smtClean="0"/>
              <a:t>Increased fast food consumption</a:t>
            </a:r>
          </a:p>
          <a:p>
            <a:pPr lvl="1">
              <a:lnSpc>
                <a:spcPct val="90000"/>
              </a:lnSpc>
            </a:pPr>
            <a:r>
              <a:rPr lang="en-US" altLang="en-US" dirty="0" smtClean="0"/>
              <a:t>Fat-free foods perceived as low calorie or calorie free</a:t>
            </a:r>
          </a:p>
          <a:p>
            <a:pPr lvl="1">
              <a:lnSpc>
                <a:spcPct val="90000"/>
              </a:lnSpc>
              <a:buNone/>
            </a:pPr>
            <a:endParaRPr lang="en-US" altLang="en-US" dirty="0" smtClean="0"/>
          </a:p>
          <a:p>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a:t>Increased Portion Sizes</a:t>
            </a:r>
            <a:endParaRPr lang="en-US"/>
          </a:p>
        </p:txBody>
      </p:sp>
      <p:pic>
        <p:nvPicPr>
          <p:cNvPr id="13315" name="Picture 3" descr="J:\jodi_zip\Gary Foster\Foster's picture\foster040799.19.jpg"/>
          <p:cNvPicPr>
            <a:picLocks noChangeAspect="1" noChangeArrowheads="1"/>
          </p:cNvPicPr>
          <p:nvPr/>
        </p:nvPicPr>
        <p:blipFill>
          <a:blip r:embed="rId2">
            <a:lum bright="12000"/>
          </a:blip>
          <a:srcRect l="11458" t="15277" r="6250" b="16667"/>
          <a:stretch>
            <a:fillRect/>
          </a:stretch>
        </p:blipFill>
        <p:spPr bwMode="auto">
          <a:xfrm>
            <a:off x="0" y="1524000"/>
            <a:ext cx="3505200" cy="2173288"/>
          </a:xfrm>
          <a:prstGeom prst="rect">
            <a:avLst/>
          </a:prstGeom>
          <a:noFill/>
        </p:spPr>
      </p:pic>
      <p:pic>
        <p:nvPicPr>
          <p:cNvPr id="13316" name="Picture 4" descr="J:\jodi_zip\Gary Foster\Foster's picture\foster040799.20.jpg"/>
          <p:cNvPicPr>
            <a:picLocks noChangeAspect="1" noChangeArrowheads="1"/>
          </p:cNvPicPr>
          <p:nvPr/>
        </p:nvPicPr>
        <p:blipFill>
          <a:blip r:embed="rId3">
            <a:lum bright="18000" contrast="-6000"/>
          </a:blip>
          <a:srcRect l="18750" t="13889" r="17708" b="8333"/>
          <a:stretch>
            <a:fillRect/>
          </a:stretch>
        </p:blipFill>
        <p:spPr bwMode="auto">
          <a:xfrm>
            <a:off x="6248400" y="1524000"/>
            <a:ext cx="2895600" cy="2657475"/>
          </a:xfrm>
          <a:prstGeom prst="rect">
            <a:avLst/>
          </a:prstGeom>
          <a:noFill/>
        </p:spPr>
      </p:pic>
      <p:pic>
        <p:nvPicPr>
          <p:cNvPr id="13317" name="Picture 5" descr="J:\jodi_zip\Gary Foster\Foster's picture\foster040799.18.jpg"/>
          <p:cNvPicPr>
            <a:picLocks noChangeAspect="1" noChangeArrowheads="1"/>
          </p:cNvPicPr>
          <p:nvPr/>
        </p:nvPicPr>
        <p:blipFill>
          <a:blip r:embed="rId4">
            <a:lum bright="12000"/>
          </a:blip>
          <a:srcRect l="9375" t="8333" r="13542" b="8333"/>
          <a:stretch>
            <a:fillRect/>
          </a:stretch>
        </p:blipFill>
        <p:spPr bwMode="auto">
          <a:xfrm>
            <a:off x="2286000" y="3584575"/>
            <a:ext cx="4038600" cy="3273425"/>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fontScale="90000"/>
          </a:bodyPr>
          <a:lstStyle/>
          <a:p>
            <a:pPr lvl="1">
              <a:lnSpc>
                <a:spcPct val="90000"/>
              </a:lnSpc>
            </a:pPr>
            <a:r>
              <a:rPr lang="en-US" altLang="en-US" dirty="0" smtClean="0"/>
              <a:t>Increased frequency of eating outside the home</a:t>
            </a:r>
          </a:p>
        </p:txBody>
      </p:sp>
      <p:sp>
        <p:nvSpPr>
          <p:cNvPr id="65544" name="Rectangle 8"/>
          <p:cNvSpPr>
            <a:spLocks noGrp="1" noChangeArrowheads="1"/>
          </p:cNvSpPr>
          <p:nvPr>
            <p:ph idx="1"/>
          </p:nvPr>
        </p:nvSpPr>
        <p:spPr/>
        <p:txBody>
          <a:bodyPr/>
          <a:lstStyle/>
          <a:p>
            <a:pPr algn="l" rtl="0"/>
            <a:r>
              <a:rPr lang="en-US" dirty="0"/>
              <a:t>Average McDonald’s sandwich contains about 40% of an individuals daily intake requirement. (that’s excluding the fries) </a:t>
            </a:r>
          </a:p>
        </p:txBody>
      </p:sp>
      <p:pic>
        <p:nvPicPr>
          <p:cNvPr id="65546" name="Picture 10" descr="Big%2520Mac">
            <a:hlinkClick r:id="rId2"/>
          </p:cNvPr>
          <p:cNvPicPr>
            <a:picLocks noChangeAspect="1" noChangeArrowheads="1"/>
          </p:cNvPicPr>
          <p:nvPr/>
        </p:nvPicPr>
        <p:blipFill>
          <a:blip r:embed="rId3"/>
          <a:srcRect/>
          <a:stretch>
            <a:fillRect/>
          </a:stretch>
        </p:blipFill>
        <p:spPr bwMode="auto">
          <a:xfrm>
            <a:off x="3505200" y="3429000"/>
            <a:ext cx="2400300" cy="206375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and Nutrient Intake in Obese vs. Non-Obese Children</a:t>
            </a:r>
            <a:endParaRPr lang="ar-SA" dirty="0"/>
          </a:p>
        </p:txBody>
      </p:sp>
      <p:sp>
        <p:nvSpPr>
          <p:cNvPr id="3" name="Content Placeholder 2"/>
          <p:cNvSpPr>
            <a:spLocks noGrp="1"/>
          </p:cNvSpPr>
          <p:nvPr>
            <p:ph idx="1"/>
          </p:nvPr>
        </p:nvSpPr>
        <p:spPr/>
        <p:txBody>
          <a:bodyPr/>
          <a:lstStyle/>
          <a:p>
            <a:r>
              <a:rPr lang="en-US" dirty="0" smtClean="0"/>
              <a:t>The literature on energy intake (EI) in obese vs. non-obese children includes examples of negative associations, positive associations and non-associations, using cross-sectional and prospective designs. </a:t>
            </a:r>
          </a:p>
          <a:p>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associations</a:t>
            </a:r>
            <a:endParaRPr lang="ar-SA" dirty="0"/>
          </a:p>
        </p:txBody>
      </p:sp>
      <p:sp>
        <p:nvSpPr>
          <p:cNvPr id="3" name="Content Placeholder 2"/>
          <p:cNvSpPr>
            <a:spLocks noGrp="1"/>
          </p:cNvSpPr>
          <p:nvPr>
            <p:ph idx="1"/>
          </p:nvPr>
        </p:nvSpPr>
        <p:spPr/>
        <p:txBody>
          <a:bodyPr/>
          <a:lstStyle/>
          <a:p>
            <a:r>
              <a:rPr lang="en-US" dirty="0" smtClean="0"/>
              <a:t>Negative associations between EI and obesity have been found in a number of cross-sectional studies (</a:t>
            </a:r>
            <a:r>
              <a:rPr lang="en-US" dirty="0" err="1" smtClean="0"/>
              <a:t>Bratteby</a:t>
            </a:r>
            <a:r>
              <a:rPr lang="en-US" dirty="0" smtClean="0"/>
              <a:t> et al. 1998; </a:t>
            </a:r>
            <a:r>
              <a:rPr lang="en-US" dirty="0" err="1" smtClean="0"/>
              <a:t>Hassapidou</a:t>
            </a:r>
            <a:r>
              <a:rPr lang="en-US" dirty="0" smtClean="0"/>
              <a:t> et al. 2006; </a:t>
            </a:r>
            <a:r>
              <a:rPr lang="en-US" dirty="0" err="1" smtClean="0"/>
              <a:t>Sjöberg</a:t>
            </a:r>
            <a:r>
              <a:rPr lang="en-US" dirty="0" smtClean="0"/>
              <a:t> et al. 2003). In one of these studies, the association was negative in girls but not in boys, a difference attributed to sex influences on underreporting (</a:t>
            </a:r>
            <a:r>
              <a:rPr lang="en-US" dirty="0" err="1" smtClean="0"/>
              <a:t>Sjöberg</a:t>
            </a:r>
            <a:r>
              <a:rPr lang="en-US" dirty="0" smtClean="0"/>
              <a:t> et al. 2003).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Although it is often assumed that such associations are artifacts of obesity-related underreporting, low physical activity seems likely to be part of the explanation</a:t>
            </a:r>
            <a:endParaRPr lang="ar-SA"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positive associations</a:t>
            </a:r>
            <a:endParaRPr lang="ar-SA" dirty="0"/>
          </a:p>
        </p:txBody>
      </p:sp>
      <p:sp>
        <p:nvSpPr>
          <p:cNvPr id="3" name="Content Placeholder 2"/>
          <p:cNvSpPr>
            <a:spLocks noGrp="1"/>
          </p:cNvSpPr>
          <p:nvPr>
            <p:ph idx="1"/>
          </p:nvPr>
        </p:nvSpPr>
        <p:spPr>
          <a:xfrm>
            <a:off x="685800" y="1981200"/>
            <a:ext cx="8243918" cy="4114800"/>
          </a:xfrm>
        </p:spPr>
        <p:txBody>
          <a:bodyPr/>
          <a:lstStyle/>
          <a:p>
            <a:r>
              <a:rPr lang="en-US" dirty="0" smtClean="0"/>
              <a:t>In contrast, several studies have provided evidence of positive associations between energy intake and obesity.</a:t>
            </a:r>
          </a:p>
          <a:p>
            <a:endParaRPr lang="en-US" dirty="0" smtClean="0"/>
          </a:p>
          <a:p>
            <a:r>
              <a:rPr lang="en-US" dirty="0" smtClean="0"/>
              <a:t> In one study using diet history, children and adolescents with obesity had significantly higher EI than non-obese children, independent of physical activity patterns</a:t>
            </a:r>
          </a:p>
          <a:p>
            <a:endParaRPr lang="ar-SA"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1000108"/>
            <a:ext cx="7772400" cy="4114800"/>
          </a:xfrm>
        </p:spPr>
        <p:txBody>
          <a:bodyPr/>
          <a:lstStyle/>
          <a:p>
            <a:r>
              <a:rPr lang="en-US" dirty="0" smtClean="0"/>
              <a:t>Finally, it must be noted that a number of cross-sectional and prospective studies have not detected any relation between EI and overweight/obesity (</a:t>
            </a:r>
            <a:r>
              <a:rPr lang="en-US" dirty="0" err="1" smtClean="0"/>
              <a:t>Aeberli</a:t>
            </a:r>
            <a:r>
              <a:rPr lang="en-US" dirty="0" smtClean="0"/>
              <a:t> et al. 2007; Andersen et al. 2005; </a:t>
            </a:r>
            <a:r>
              <a:rPr lang="en-US" dirty="0" err="1" smtClean="0"/>
              <a:t>Maffeis</a:t>
            </a:r>
            <a:r>
              <a:rPr lang="en-US" dirty="0" smtClean="0"/>
              <a:t> et al. 1998; </a:t>
            </a:r>
            <a:r>
              <a:rPr lang="en-US" dirty="0" err="1" smtClean="0"/>
              <a:t>Maffeis</a:t>
            </a:r>
            <a:r>
              <a:rPr lang="en-US" dirty="0" smtClean="0"/>
              <a:t> et al. 2000; Rolland-</a:t>
            </a:r>
            <a:r>
              <a:rPr lang="en-US" dirty="0" err="1" smtClean="0"/>
              <a:t>Cachera</a:t>
            </a:r>
            <a:r>
              <a:rPr lang="en-US" dirty="0" smtClean="0"/>
              <a:t> and </a:t>
            </a:r>
            <a:r>
              <a:rPr lang="en-US" dirty="0" err="1" smtClean="0"/>
              <a:t>Bellisle</a:t>
            </a:r>
            <a:r>
              <a:rPr lang="en-US" dirty="0" smtClean="0"/>
              <a:t> 1986). </a:t>
            </a:r>
          </a:p>
          <a:p>
            <a:r>
              <a:rPr lang="en-US" dirty="0" smtClean="0"/>
              <a:t>One of these studies however found a positive relation only when studying EI at dinner meals (</a:t>
            </a:r>
            <a:r>
              <a:rPr lang="en-US" dirty="0" err="1" smtClean="0"/>
              <a:t>Maffeis</a:t>
            </a:r>
            <a:r>
              <a:rPr lang="en-US" dirty="0" smtClean="0"/>
              <a:t> et al. 2000).</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Rot="1" noChangeArrowheads="1"/>
          </p:cNvSpPr>
          <p:nvPr>
            <p:ph idx="1"/>
          </p:nvPr>
        </p:nvSpPr>
        <p:spPr/>
        <p:txBody>
          <a:bodyPr/>
          <a:lstStyle/>
          <a:p>
            <a:endParaRPr lang="ar-SA"/>
          </a:p>
        </p:txBody>
      </p:sp>
      <p:pic>
        <p:nvPicPr>
          <p:cNvPr id="14340" name="Picture 4" descr="BMI"/>
          <p:cNvPicPr>
            <a:picLocks noChangeAspect="1" noChangeArrowheads="1"/>
          </p:cNvPicPr>
          <p:nvPr/>
        </p:nvPicPr>
        <p:blipFill>
          <a:blip r:embed="rId2"/>
          <a:srcRect/>
          <a:stretch>
            <a:fillRect/>
          </a:stretch>
        </p:blipFill>
        <p:spPr bwMode="auto">
          <a:xfrm>
            <a:off x="533400" y="247650"/>
            <a:ext cx="8153400" cy="6423025"/>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 and Fat Type</a:t>
            </a:r>
            <a:endParaRPr lang="ar-SA" dirty="0"/>
          </a:p>
        </p:txBody>
      </p:sp>
      <p:sp>
        <p:nvSpPr>
          <p:cNvPr id="3" name="Content Placeholder 2"/>
          <p:cNvSpPr>
            <a:spLocks noGrp="1"/>
          </p:cNvSpPr>
          <p:nvPr>
            <p:ph idx="1"/>
          </p:nvPr>
        </p:nvSpPr>
        <p:spPr/>
        <p:txBody>
          <a:bodyPr/>
          <a:lstStyle/>
          <a:p>
            <a:r>
              <a:rPr lang="en-US" dirty="0" smtClean="0"/>
              <a:t>The literature on dietary fat intake in obese vs. non-obese children is also mixed and may further depend on whether fat is measured in the absolute or as a percent of total energy (E%).</a:t>
            </a:r>
            <a:endParaRPr lang="ar-SA"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For instance,  in a cross-sectional study including adolescents, there was a positive association for E% of fat but not for intake of fat in grams per day (Ortega et al. 1995);</a:t>
            </a:r>
          </a:p>
          <a:p>
            <a:endParaRPr lang="en-US" dirty="0" smtClean="0"/>
          </a:p>
          <a:p>
            <a:r>
              <a:rPr lang="en-US" dirty="0" smtClean="0"/>
              <a:t>however, the opposite, significant positive associations for fat in grams but not in E% has also been reported (Gillis et al. 2002) </a:t>
            </a:r>
            <a:endParaRPr lang="ar-SA"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en-US" dirty="0" smtClean="0"/>
              <a:t>However a number of studies have reported no associations between dietary fat and childhood obesity (</a:t>
            </a:r>
            <a:r>
              <a:rPr lang="en-US" dirty="0" err="1" smtClean="0"/>
              <a:t>Aeberli</a:t>
            </a:r>
            <a:r>
              <a:rPr lang="en-US" dirty="0" smtClean="0"/>
              <a:t> et al. 2007; Andersen et al. 2005; </a:t>
            </a:r>
            <a:r>
              <a:rPr lang="en-US" dirty="0" err="1" smtClean="0"/>
              <a:t>Atkin</a:t>
            </a:r>
            <a:r>
              <a:rPr lang="en-US" dirty="0" smtClean="0"/>
              <a:t> and Davies 2000; </a:t>
            </a:r>
            <a:r>
              <a:rPr lang="en-US" dirty="0" err="1" smtClean="0"/>
              <a:t>Berkey</a:t>
            </a:r>
            <a:r>
              <a:rPr lang="en-US" dirty="0" smtClean="0"/>
              <a:t> et al. 2000; Davies 1997; </a:t>
            </a:r>
            <a:r>
              <a:rPr lang="en-US" dirty="0" err="1" smtClean="0"/>
              <a:t>Maffeis</a:t>
            </a:r>
            <a:r>
              <a:rPr lang="en-US" dirty="0" smtClean="0"/>
              <a:t> et al. 1998; Rolland-</a:t>
            </a:r>
            <a:r>
              <a:rPr lang="en-US" dirty="0" err="1" smtClean="0"/>
              <a:t>Cachera</a:t>
            </a:r>
            <a:r>
              <a:rPr lang="en-US" dirty="0" smtClean="0"/>
              <a:t> and </a:t>
            </a:r>
            <a:r>
              <a:rPr lang="en-US" dirty="0" err="1" smtClean="0"/>
              <a:t>Bellisle</a:t>
            </a:r>
            <a:r>
              <a:rPr lang="en-US" dirty="0" smtClean="0"/>
              <a:t> 1986; </a:t>
            </a:r>
            <a:r>
              <a:rPr lang="en-US" dirty="0" err="1" smtClean="0"/>
              <a:t>Scaglioni</a:t>
            </a:r>
            <a:r>
              <a:rPr lang="en-US" dirty="0" smtClean="0"/>
              <a:t> et al. 2000).</a:t>
            </a:r>
            <a:endParaRPr lang="ar-SA"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US" altLang="en-US" dirty="0"/>
              <a:t/>
            </a:r>
            <a:br>
              <a:rPr lang="en-US" altLang="en-US" dirty="0"/>
            </a:br>
            <a:r>
              <a:rPr lang="en-US" altLang="en-US" b="1" dirty="0"/>
              <a:t>Physical Activity</a:t>
            </a:r>
            <a:endParaRPr lang="en-US" b="1" dirty="0"/>
          </a:p>
        </p:txBody>
      </p:sp>
      <p:sp>
        <p:nvSpPr>
          <p:cNvPr id="4" name="Content Placeholder 3"/>
          <p:cNvSpPr>
            <a:spLocks noGrp="1"/>
          </p:cNvSpPr>
          <p:nvPr>
            <p:ph idx="1"/>
          </p:nvPr>
        </p:nvSpPr>
        <p:spPr/>
        <p:txBody>
          <a:bodyPr/>
          <a:lstStyle/>
          <a:p>
            <a:r>
              <a:rPr lang="en-US" altLang="en-US" dirty="0" smtClean="0">
                <a:latin typeface="Helvetica" pitchFamily="34" charset="0"/>
              </a:rPr>
              <a:t>Increased use of labor saving devices.</a:t>
            </a:r>
          </a:p>
          <a:p>
            <a:endParaRPr lang="en-US" dirty="0" smtClean="0">
              <a:latin typeface="Helvetica" pitchFamily="34" charset="0"/>
            </a:endParaRPr>
          </a:p>
          <a:p>
            <a:r>
              <a:rPr lang="en-US" altLang="en-US" dirty="0" smtClean="0">
                <a:latin typeface="Helvetica" pitchFamily="34" charset="0"/>
              </a:rPr>
              <a:t>Decrease in the energy cost of everyday activities.</a:t>
            </a:r>
          </a:p>
          <a:p>
            <a:endParaRPr lang="ar-SA" dirty="0"/>
          </a:p>
        </p:txBody>
      </p:sp>
      <p:sp>
        <p:nvSpPr>
          <p:cNvPr id="14339" name="Rectangle 3"/>
          <p:cNvSpPr>
            <a:spLocks noChangeArrowheads="1"/>
          </p:cNvSpPr>
          <p:nvPr/>
        </p:nvSpPr>
        <p:spPr bwMode="auto">
          <a:xfrm>
            <a:off x="2286000" y="2379663"/>
            <a:ext cx="4572000" cy="646331"/>
          </a:xfrm>
          <a:prstGeom prst="rect">
            <a:avLst/>
          </a:prstGeom>
          <a:noFill/>
          <a:ln w="9525">
            <a:noFill/>
            <a:miter lim="800000"/>
            <a:headEnd/>
            <a:tailEnd/>
          </a:ln>
          <a:effectLst/>
        </p:spPr>
        <p:txBody>
          <a:bodyPr>
            <a:spAutoFit/>
          </a:bodyPr>
          <a:lstStyle/>
          <a:p>
            <a:pPr eaLnBrk="0" hangingPunct="0">
              <a:spcBef>
                <a:spcPct val="50000"/>
              </a:spcBef>
              <a:buClr>
                <a:schemeClr val="tx2"/>
              </a:buClr>
              <a:buFont typeface="Symbol" pitchFamily="18" charset="2"/>
              <a:buChar char="·"/>
            </a:pPr>
            <a:r>
              <a:rPr lang="en-US" altLang="en-US" dirty="0">
                <a:latin typeface="Helvetica" pitchFamily="34" charset="0"/>
              </a:rPr>
              <a:t/>
            </a:r>
            <a:br>
              <a:rPr lang="en-US" altLang="en-US" dirty="0">
                <a:latin typeface="Helvetica" pitchFamily="34" charset="0"/>
              </a:rPr>
            </a:br>
            <a:endParaRPr lang="en-US" altLang="en-US" dirty="0">
              <a:latin typeface="Helvetica"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r>
              <a:rPr lang="en-US" altLang="en-US" dirty="0"/>
              <a:t/>
            </a:r>
            <a:br>
              <a:rPr lang="en-US" altLang="en-US" dirty="0"/>
            </a:br>
            <a:r>
              <a:rPr lang="en-US" altLang="en-US" dirty="0"/>
              <a:t>Labor Saving Devices</a:t>
            </a:r>
            <a:endParaRPr lang="en-US" dirty="0"/>
          </a:p>
        </p:txBody>
      </p:sp>
      <p:sp>
        <p:nvSpPr>
          <p:cNvPr id="15363" name="Rectangle 3"/>
          <p:cNvSpPr>
            <a:spLocks noGrp="1" noChangeArrowheads="1"/>
          </p:cNvSpPr>
          <p:nvPr>
            <p:ph idx="1"/>
          </p:nvPr>
        </p:nvSpPr>
        <p:spPr/>
        <p:txBody>
          <a:bodyPr/>
          <a:lstStyle/>
          <a:p>
            <a:pPr>
              <a:lnSpc>
                <a:spcPct val="90000"/>
              </a:lnSpc>
            </a:pPr>
            <a:r>
              <a:rPr lang="en-US" altLang="en-US"/>
              <a:t>Tele-commuting	Personal computers</a:t>
            </a:r>
          </a:p>
          <a:p>
            <a:pPr>
              <a:lnSpc>
                <a:spcPct val="90000"/>
              </a:lnSpc>
            </a:pPr>
            <a:r>
              <a:rPr lang="en-US" altLang="en-US"/>
              <a:t>Cellular phones	Internet / E-mail</a:t>
            </a:r>
          </a:p>
          <a:p>
            <a:pPr>
              <a:lnSpc>
                <a:spcPct val="90000"/>
              </a:lnSpc>
            </a:pPr>
            <a:r>
              <a:rPr lang="en-US" altLang="en-US"/>
              <a:t>Food deliveries	E-Commerce</a:t>
            </a:r>
          </a:p>
          <a:p>
            <a:pPr>
              <a:lnSpc>
                <a:spcPct val="90000"/>
              </a:lnSpc>
            </a:pPr>
            <a:r>
              <a:rPr lang="en-US" altLang="en-US"/>
              <a:t>Escalators/elevators	Pay per view movies</a:t>
            </a:r>
          </a:p>
          <a:p>
            <a:pPr>
              <a:lnSpc>
                <a:spcPct val="90000"/>
              </a:lnSpc>
            </a:pPr>
            <a:r>
              <a:rPr lang="en-US" altLang="en-US"/>
              <a:t>Computer games	Moving sidewalks</a:t>
            </a:r>
          </a:p>
          <a:p>
            <a:pPr>
              <a:lnSpc>
                <a:spcPct val="90000"/>
              </a:lnSpc>
            </a:pPr>
            <a:endParaRPr lang="en-US" altLang="en-US"/>
          </a:p>
          <a:p>
            <a:pPr>
              <a:lnSpc>
                <a:spcPct val="90000"/>
              </a:lnSpc>
            </a:pPr>
            <a:r>
              <a:rPr lang="en-US" altLang="en-US"/>
              <a:t>Drive-in windows 	Garage door openers</a:t>
            </a:r>
          </a:p>
          <a:p>
            <a:pPr>
              <a:lnSpc>
                <a:spcPct val="90000"/>
              </a:lnSpc>
            </a:pPr>
            <a:r>
              <a:rPr lang="en-US" altLang="en-US"/>
              <a:t>Intercoms		Remote controls</a:t>
            </a:r>
          </a:p>
          <a:p>
            <a:pPr>
              <a:lnSpc>
                <a:spcPct val="90000"/>
              </a:lnSpc>
            </a:pPr>
            <a:endParaRPr lang="en-US" altLang="en-US"/>
          </a:p>
          <a:p>
            <a:pPr>
              <a:lnSpc>
                <a:spcPct val="90000"/>
              </a:lnSpc>
            </a:pPr>
            <a:endParaRPr lang="en-US" altLang="en-US"/>
          </a:p>
          <a:p>
            <a:pPr>
              <a:lnSpc>
                <a:spcPct val="90000"/>
              </a:lnSpc>
            </a:pPr>
            <a:endParaRPr lang="en-US"/>
          </a:p>
          <a:p>
            <a:pPr>
              <a:lnSpc>
                <a:spcPct val="90000"/>
              </a:lnSpc>
            </a:pPr>
            <a:endParaRPr lang="en-US" altLang="en-US"/>
          </a:p>
          <a:p>
            <a:pPr>
              <a:lnSpc>
                <a:spcPct val="90000"/>
              </a:lnSpc>
            </a:pPr>
            <a:endParaRPr lang="en-US" altLang="en-US"/>
          </a:p>
          <a:p>
            <a:pPr>
              <a:lnSpc>
                <a:spcPct val="90000"/>
              </a:lnSpc>
            </a:pPr>
            <a:endParaRPr lang="en-US"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85800" y="0"/>
            <a:ext cx="7772400" cy="762000"/>
          </a:xfrm>
        </p:spPr>
        <p:txBody>
          <a:bodyPr/>
          <a:lstStyle/>
          <a:p>
            <a:r>
              <a:rPr lang="en-US"/>
              <a:t>Physical Activity</a:t>
            </a:r>
          </a:p>
        </p:txBody>
      </p:sp>
      <p:sp>
        <p:nvSpPr>
          <p:cNvPr id="70659" name="Rectangle 3"/>
          <p:cNvSpPr>
            <a:spLocks noGrp="1" noChangeArrowheads="1"/>
          </p:cNvSpPr>
          <p:nvPr>
            <p:ph idx="1"/>
          </p:nvPr>
        </p:nvSpPr>
        <p:spPr>
          <a:xfrm>
            <a:off x="304800" y="1066800"/>
            <a:ext cx="8610600" cy="5791200"/>
          </a:xfrm>
        </p:spPr>
        <p:txBody>
          <a:bodyPr/>
          <a:lstStyle/>
          <a:p>
            <a:pPr algn="l" rtl="0"/>
            <a:r>
              <a:rPr lang="en-US" sz="3600" dirty="0"/>
              <a:t>Activity blunts the weight gain seen with aging.</a:t>
            </a:r>
          </a:p>
          <a:p>
            <a:pPr algn="l" rtl="0"/>
            <a:r>
              <a:rPr lang="en-US" sz="3600" dirty="0"/>
              <a:t>Studies in </a:t>
            </a:r>
            <a:r>
              <a:rPr lang="en-US" sz="3600" b="1" u="sng" dirty="0"/>
              <a:t>active</a:t>
            </a:r>
            <a:r>
              <a:rPr lang="en-US" sz="3600" dirty="0"/>
              <a:t> adults</a:t>
            </a:r>
          </a:p>
          <a:p>
            <a:pPr lvl="1" algn="l" rtl="0"/>
            <a:r>
              <a:rPr lang="en-US" sz="3200" dirty="0"/>
              <a:t>No statistical relationship between caloric consumption and body fat percentage</a:t>
            </a:r>
          </a:p>
          <a:p>
            <a:pPr lvl="1" algn="l" rtl="0"/>
            <a:r>
              <a:rPr lang="en-US" sz="3200" dirty="0"/>
              <a:t>Linear relationship between activity level and body fat%.</a:t>
            </a:r>
          </a:p>
          <a:p>
            <a:pPr algn="l" rtl="0"/>
            <a:r>
              <a:rPr lang="en-US" sz="3600" dirty="0"/>
              <a:t>Reduced physical activity is the </a:t>
            </a:r>
            <a:r>
              <a:rPr lang="en-US" sz="3600" b="1" u="sng" dirty="0"/>
              <a:t>MAIN</a:t>
            </a:r>
            <a:r>
              <a:rPr lang="en-US" sz="3600" dirty="0"/>
              <a:t> cause of adult obesity!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79512" y="188640"/>
            <a:ext cx="8352928" cy="6192688"/>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descr="6"/>
          <p:cNvPicPr>
            <a:picLocks noChangeAspect="1" noChangeArrowheads="1"/>
          </p:cNvPicPr>
          <p:nvPr/>
        </p:nvPicPr>
        <p:blipFill>
          <a:blip r:embed="rId2"/>
          <a:srcRect/>
          <a:stretch>
            <a:fillRect/>
          </a:stretch>
        </p:blipFill>
        <p:spPr bwMode="auto">
          <a:xfrm>
            <a:off x="0" y="-17463"/>
            <a:ext cx="9144000" cy="6892926"/>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a:t>Health Benefits of Weight Loss</a:t>
            </a:r>
            <a:endParaRPr lang="en-US"/>
          </a:p>
        </p:txBody>
      </p:sp>
      <p:sp>
        <p:nvSpPr>
          <p:cNvPr id="11267" name="Rectangle 3"/>
          <p:cNvSpPr>
            <a:spLocks noGrp="1" noChangeArrowheads="1"/>
          </p:cNvSpPr>
          <p:nvPr>
            <p:ph idx="1"/>
          </p:nvPr>
        </p:nvSpPr>
        <p:spPr/>
        <p:txBody>
          <a:bodyPr/>
          <a:lstStyle/>
          <a:p>
            <a:r>
              <a:rPr lang="en-US" altLang="en-US"/>
              <a:t>Weight loss of 5% to 10% in obese individuals with type 2 diabetes, HTN or dyslipidemia results in:</a:t>
            </a:r>
          </a:p>
          <a:p>
            <a:pPr lvl="1"/>
            <a:r>
              <a:rPr lang="en-US" altLang="en-US"/>
              <a:t>Improved glycemic control</a:t>
            </a:r>
          </a:p>
          <a:p>
            <a:pPr lvl="1"/>
            <a:r>
              <a:rPr lang="en-US" altLang="en-US"/>
              <a:t>Reduced blood pressure</a:t>
            </a:r>
          </a:p>
          <a:p>
            <a:pPr lvl="1"/>
            <a:r>
              <a:rPr lang="en-US" altLang="en-US"/>
              <a:t>Improved lipid profile</a:t>
            </a:r>
          </a:p>
          <a:p>
            <a:r>
              <a:rPr lang="en-US" altLang="en-US" sz="1400" i="1">
                <a:solidFill>
                  <a:schemeClr val="hlink"/>
                </a:solidFill>
                <a:latin typeface="Helvetica" pitchFamily="34" charset="0"/>
              </a:rPr>
              <a:t>Goldstein DJ. Int J Obesity  1992;15:397-415. </a:t>
            </a:r>
            <a:br>
              <a:rPr lang="en-US" altLang="en-US" sz="1400" i="1">
                <a:solidFill>
                  <a:schemeClr val="hlink"/>
                </a:solidFill>
                <a:latin typeface="Helvetica" pitchFamily="34" charset="0"/>
              </a:rPr>
            </a:br>
            <a:r>
              <a:rPr lang="en-US" altLang="en-US" sz="1400" i="1">
                <a:solidFill>
                  <a:schemeClr val="hlink"/>
                </a:solidFill>
                <a:latin typeface="Helvetica" pitchFamily="34" charset="0"/>
              </a:rPr>
              <a:t>Wing RR, et al. Arch Int Med  1987;147:1749-1753</a:t>
            </a:r>
            <a:endParaRPr lang="en-US" sz="1400" i="1">
              <a:solidFill>
                <a:schemeClr val="hlink"/>
              </a:solidFill>
              <a:latin typeface="Helvetic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Patterning of Body Fat and</a:t>
            </a:r>
            <a:br>
              <a:rPr lang="en-US" dirty="0" smtClean="0"/>
            </a:br>
            <a:r>
              <a:rPr lang="en-US" dirty="0" smtClean="0"/>
              <a:t>Disease Risk</a:t>
            </a:r>
            <a:endParaRPr lang="ar-SA" dirty="0"/>
          </a:p>
        </p:txBody>
      </p:sp>
      <p:sp>
        <p:nvSpPr>
          <p:cNvPr id="5" name="Text Placeholder 4"/>
          <p:cNvSpPr>
            <a:spLocks noGrp="1"/>
          </p:cNvSpPr>
          <p:nvPr>
            <p:ph type="body" idx="1"/>
          </p:nvPr>
        </p:nvSpPr>
        <p:spPr/>
        <p:txBody>
          <a:bodyPr/>
          <a:lstStyle/>
          <a:p>
            <a:endParaRPr lang="ar-SA" dirty="0"/>
          </a:p>
        </p:txBody>
      </p:sp>
      <p:sp>
        <p:nvSpPr>
          <p:cNvPr id="6" name="Content Placeholder 5"/>
          <p:cNvSpPr>
            <a:spLocks noGrp="1"/>
          </p:cNvSpPr>
          <p:nvPr>
            <p:ph sz="half" idx="2"/>
          </p:nvPr>
        </p:nvSpPr>
        <p:spPr/>
        <p:txBody>
          <a:bodyPr/>
          <a:lstStyle/>
          <a:p>
            <a:pPr algn="l" rtl="0"/>
            <a:r>
              <a:rPr lang="en-US" sz="2800" dirty="0" smtClean="0"/>
              <a:t>Android (apple):  </a:t>
            </a:r>
            <a:r>
              <a:rPr lang="en-US" dirty="0" smtClean="0"/>
              <a:t>Some people deposit more fat in their abdomen (abdominal obesity)</a:t>
            </a:r>
          </a:p>
          <a:p>
            <a:pPr algn="l" rtl="0"/>
            <a:endParaRPr lang="en-US" dirty="0" smtClean="0"/>
          </a:p>
          <a:p>
            <a:pPr algn="l" rtl="0"/>
            <a:r>
              <a:rPr lang="en-US" dirty="0" smtClean="0"/>
              <a:t>Abdominal obesity is defined as a waist-to-hip ratio of greater than 0.9 in women and 1.0 in men.</a:t>
            </a:r>
          </a:p>
          <a:p>
            <a:pPr algn="l" rtl="0"/>
            <a:endParaRPr lang="ar-SA" dirty="0"/>
          </a:p>
        </p:txBody>
      </p:sp>
      <p:sp>
        <p:nvSpPr>
          <p:cNvPr id="7" name="Text Placeholder 6"/>
          <p:cNvSpPr>
            <a:spLocks noGrp="1"/>
          </p:cNvSpPr>
          <p:nvPr>
            <p:ph type="body" sz="quarter" idx="3"/>
          </p:nvPr>
        </p:nvSpPr>
        <p:spPr/>
        <p:txBody>
          <a:bodyPr/>
          <a:lstStyle/>
          <a:p>
            <a:endParaRPr lang="ar-SA"/>
          </a:p>
        </p:txBody>
      </p:sp>
      <p:pic>
        <p:nvPicPr>
          <p:cNvPr id="9" name="Picture 2" descr="6"/>
          <p:cNvPicPr>
            <a:picLocks noGrp="1" noChangeAspect="1" noChangeArrowheads="1"/>
          </p:cNvPicPr>
          <p:nvPr>
            <p:ph sz="quarter" idx="4"/>
          </p:nvPr>
        </p:nvPicPr>
        <p:blipFill>
          <a:blip r:embed="rId2"/>
          <a:srcRect/>
          <a:stretch>
            <a:fillRect/>
          </a:stretch>
        </p:blipFill>
        <p:spPr bwMode="auto">
          <a:xfrm>
            <a:off x="4648200" y="1142984"/>
            <a:ext cx="4038600" cy="528641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Text Placeholder 2"/>
          <p:cNvSpPr>
            <a:spLocks noGrp="1"/>
          </p:cNvSpPr>
          <p:nvPr>
            <p:ph type="body" idx="1"/>
          </p:nvPr>
        </p:nvSpPr>
        <p:spPr/>
        <p:txBody>
          <a:bodyPr/>
          <a:lstStyle/>
          <a:p>
            <a:endParaRPr lang="ar-SA"/>
          </a:p>
        </p:txBody>
      </p:sp>
      <p:sp>
        <p:nvSpPr>
          <p:cNvPr id="5" name="Content Placeholder 4"/>
          <p:cNvSpPr>
            <a:spLocks noGrp="1"/>
          </p:cNvSpPr>
          <p:nvPr>
            <p:ph sz="half" idx="2"/>
          </p:nvPr>
        </p:nvSpPr>
        <p:spPr/>
        <p:txBody>
          <a:bodyPr/>
          <a:lstStyle/>
          <a:p>
            <a:pPr algn="l" rtl="0"/>
            <a:r>
              <a:rPr lang="en-US" sz="2800" dirty="0" err="1" smtClean="0"/>
              <a:t>Gynoid</a:t>
            </a:r>
            <a:r>
              <a:rPr lang="en-US" sz="2800" dirty="0" smtClean="0"/>
              <a:t> (pear):  </a:t>
            </a:r>
            <a:r>
              <a:rPr lang="en-US" dirty="0" smtClean="0"/>
              <a:t>others accumulate fat predominantly in the hips and thighs (lower body obesity).</a:t>
            </a:r>
          </a:p>
          <a:p>
            <a:pPr algn="l" rtl="0"/>
            <a:r>
              <a:rPr lang="en-US" dirty="0" smtClean="0"/>
              <a:t>Lower body obesity is defined as a waist-to-hip ratio of less than 0.75 in women and 0.85 in men.</a:t>
            </a:r>
          </a:p>
          <a:p>
            <a:pPr algn="l" rtl="0"/>
            <a:endParaRPr lang="ar-SA" dirty="0"/>
          </a:p>
        </p:txBody>
      </p:sp>
      <p:sp>
        <p:nvSpPr>
          <p:cNvPr id="4" name="Text Placeholder 3"/>
          <p:cNvSpPr>
            <a:spLocks noGrp="1"/>
          </p:cNvSpPr>
          <p:nvPr>
            <p:ph type="body" sz="quarter" idx="3"/>
          </p:nvPr>
        </p:nvSpPr>
        <p:spPr/>
        <p:txBody>
          <a:bodyPr/>
          <a:lstStyle/>
          <a:p>
            <a:endParaRPr lang="ar-SA"/>
          </a:p>
        </p:txBody>
      </p:sp>
      <p:pic>
        <p:nvPicPr>
          <p:cNvPr id="7" name="Picture 2" descr="6"/>
          <p:cNvPicPr>
            <a:picLocks noGrp="1" noChangeAspect="1" noChangeArrowheads="1"/>
          </p:cNvPicPr>
          <p:nvPr>
            <p:ph sz="quarter" idx="4"/>
          </p:nvPr>
        </p:nvPicPr>
        <p:blipFill>
          <a:blip r:embed="rId2"/>
          <a:srcRect/>
          <a:stretch>
            <a:fillRect/>
          </a:stretch>
        </p:blipFill>
        <p:spPr bwMode="auto">
          <a:xfrm>
            <a:off x="4648200" y="1071546"/>
            <a:ext cx="4038600" cy="54292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ar-SA"/>
          </a:p>
        </p:txBody>
      </p:sp>
      <p:sp>
        <p:nvSpPr>
          <p:cNvPr id="20483" name="Rectangle 3"/>
          <p:cNvSpPr>
            <a:spLocks noGrp="1" noChangeArrowheads="1"/>
          </p:cNvSpPr>
          <p:nvPr>
            <p:ph idx="1"/>
          </p:nvPr>
        </p:nvSpPr>
        <p:spPr/>
        <p:txBody>
          <a:bodyPr/>
          <a:lstStyle/>
          <a:p>
            <a:pPr algn="l" rtl="0"/>
            <a:r>
              <a:rPr lang="en-US" dirty="0"/>
              <a:t>People who have abdominal obesity are much more likely to develop diabetes mellitus, high blood pressure and heart disease than are persons with lower body obesity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714348" y="285728"/>
            <a:ext cx="7772400" cy="762000"/>
          </a:xfrm>
        </p:spPr>
        <p:txBody>
          <a:bodyPr/>
          <a:lstStyle/>
          <a:p>
            <a:r>
              <a:rPr lang="en-US" dirty="0"/>
              <a:t>Development of </a:t>
            </a:r>
            <a:r>
              <a:rPr lang="en-US" dirty="0" smtClean="0"/>
              <a:t>Adipose tissue</a:t>
            </a:r>
            <a:endParaRPr lang="en-US" dirty="0"/>
          </a:p>
        </p:txBody>
      </p:sp>
      <p:sp>
        <p:nvSpPr>
          <p:cNvPr id="83971" name="Rectangle 3"/>
          <p:cNvSpPr>
            <a:spLocks noGrp="1" noChangeArrowheads="1"/>
          </p:cNvSpPr>
          <p:nvPr>
            <p:ph idx="1"/>
          </p:nvPr>
        </p:nvSpPr>
        <p:spPr>
          <a:xfrm>
            <a:off x="500034" y="1920240"/>
            <a:ext cx="8229600" cy="4937760"/>
          </a:xfrm>
        </p:spPr>
        <p:txBody>
          <a:bodyPr/>
          <a:lstStyle/>
          <a:p>
            <a:pPr algn="l" rtl="0">
              <a:lnSpc>
                <a:spcPct val="90000"/>
              </a:lnSpc>
            </a:pPr>
            <a:r>
              <a:rPr lang="en-US" sz="4000" dirty="0"/>
              <a:t>As expected, studies have shown that nutritional and exercise interventions in the growing years, results in a </a:t>
            </a:r>
            <a:r>
              <a:rPr lang="en-US" sz="4000" u="sng" dirty="0"/>
              <a:t>LOWER FAT CELL NUMBER</a:t>
            </a:r>
            <a:r>
              <a:rPr lang="en-US" sz="4000" dirty="0"/>
              <a:t>, and a subsequent decrease in relative </a:t>
            </a:r>
            <a:r>
              <a:rPr lang="en-US" sz="4000" b="1" dirty="0"/>
              <a:t>RISK</a:t>
            </a:r>
            <a:r>
              <a:rPr lang="en-US" sz="4000" dirty="0"/>
              <a:t> of obesity!!!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fontScale="90000"/>
          </a:bodyPr>
          <a:lstStyle/>
          <a:p>
            <a:r>
              <a:rPr lang="en-US" sz="4000">
                <a:effectLst/>
              </a:rPr>
              <a:t>Obese individuals have a greatly increased risk of developing:</a:t>
            </a:r>
          </a:p>
        </p:txBody>
      </p:sp>
      <p:sp>
        <p:nvSpPr>
          <p:cNvPr id="18435" name="Rectangle 3"/>
          <p:cNvSpPr>
            <a:spLocks noGrp="1" noChangeArrowheads="1"/>
          </p:cNvSpPr>
          <p:nvPr>
            <p:ph idx="1"/>
          </p:nvPr>
        </p:nvSpPr>
        <p:spPr/>
        <p:txBody>
          <a:bodyPr/>
          <a:lstStyle/>
          <a:p>
            <a:pPr algn="l" rtl="0">
              <a:lnSpc>
                <a:spcPct val="90000"/>
              </a:lnSpc>
            </a:pPr>
            <a:r>
              <a:rPr lang="en-US" sz="2800" dirty="0">
                <a:effectLst/>
              </a:rPr>
              <a:t>diabetes mellitus, </a:t>
            </a:r>
          </a:p>
          <a:p>
            <a:pPr algn="l" rtl="0">
              <a:lnSpc>
                <a:spcPct val="90000"/>
              </a:lnSpc>
            </a:pPr>
            <a:r>
              <a:rPr lang="en-US" sz="2800" dirty="0">
                <a:effectLst/>
              </a:rPr>
              <a:t>high blood pressure, </a:t>
            </a:r>
          </a:p>
          <a:p>
            <a:pPr algn="l" rtl="0">
              <a:lnSpc>
                <a:spcPct val="90000"/>
              </a:lnSpc>
            </a:pPr>
            <a:r>
              <a:rPr lang="en-US" sz="2800" dirty="0">
                <a:effectLst/>
              </a:rPr>
              <a:t>Heart attacks and strokes. </a:t>
            </a:r>
          </a:p>
          <a:p>
            <a:pPr algn="l" rtl="0">
              <a:lnSpc>
                <a:spcPct val="90000"/>
              </a:lnSpc>
            </a:pPr>
            <a:r>
              <a:rPr lang="en-US" sz="2800" dirty="0">
                <a:effectLst/>
              </a:rPr>
              <a:t> arthritis, </a:t>
            </a:r>
          </a:p>
          <a:p>
            <a:pPr algn="l" rtl="0">
              <a:lnSpc>
                <a:spcPct val="90000"/>
              </a:lnSpc>
            </a:pPr>
            <a:r>
              <a:rPr lang="en-US" sz="2800" dirty="0">
                <a:effectLst/>
              </a:rPr>
              <a:t>congestive heart failure, </a:t>
            </a:r>
          </a:p>
          <a:p>
            <a:pPr algn="l" rtl="0">
              <a:lnSpc>
                <a:spcPct val="90000"/>
              </a:lnSpc>
            </a:pPr>
            <a:r>
              <a:rPr lang="en-US" sz="2800" dirty="0">
                <a:effectLst/>
              </a:rPr>
              <a:t>Breast cancer, uterine cancer, colon cancer, </a:t>
            </a:r>
          </a:p>
          <a:p>
            <a:pPr algn="l" rtl="0">
              <a:lnSpc>
                <a:spcPct val="90000"/>
              </a:lnSpc>
            </a:pPr>
            <a:r>
              <a:rPr lang="en-US" sz="2800" dirty="0">
                <a:effectLst/>
              </a:rPr>
              <a:t>sleep apnea, </a:t>
            </a:r>
          </a:p>
          <a:p>
            <a:pPr algn="l" rtl="0">
              <a:lnSpc>
                <a:spcPct val="90000"/>
              </a:lnSpc>
            </a:pPr>
            <a:r>
              <a:rPr lang="en-US" sz="2800" dirty="0">
                <a:effectLst/>
              </a:rPr>
              <a:t>gallstones</a:t>
            </a:r>
          </a:p>
          <a:p>
            <a:pPr algn="l" rtl="0">
              <a:lnSpc>
                <a:spcPct val="90000"/>
              </a:lnSpc>
            </a:pPr>
            <a:r>
              <a:rPr lang="en-US" sz="2800" dirty="0">
                <a:effectLst/>
              </a:rPr>
              <a:t> depression.</a:t>
            </a:r>
          </a:p>
        </p:txBody>
      </p:sp>
    </p:spTree>
  </p:cSld>
  <p:clrMapOvr>
    <a:masterClrMapping/>
  </p:clrMapOvr>
</p:sld>
</file>

<file path=ppt/theme/theme1.xml><?xml version="1.0" encoding="utf-8"?>
<a:theme xmlns:a="http://schemas.openxmlformats.org/drawingml/2006/main" name="Default Design">
  <a:themeElements>
    <a:clrScheme name="">
      <a:dk1>
        <a:srgbClr val="808080"/>
      </a:dk1>
      <a:lt1>
        <a:srgbClr val="FFFFFF"/>
      </a:lt1>
      <a:dk2>
        <a:srgbClr val="0033CC"/>
      </a:dk2>
      <a:lt2>
        <a:srgbClr val="FFFF66"/>
      </a:lt2>
      <a:accent1>
        <a:srgbClr val="00FFFF"/>
      </a:accent1>
      <a:accent2>
        <a:srgbClr val="3333CC"/>
      </a:accent2>
      <a:accent3>
        <a:srgbClr val="AAADE2"/>
      </a:accent3>
      <a:accent4>
        <a:srgbClr val="DADADA"/>
      </a:accent4>
      <a:accent5>
        <a:srgbClr val="AAFFFF"/>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301</TotalTime>
  <Words>2140</Words>
  <Application>Microsoft Office PowerPoint</Application>
  <PresentationFormat>On-screen Show (4:3)</PresentationFormat>
  <Paragraphs>247</Paragraphs>
  <Slides>48</Slides>
  <Notes>6</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Epidemiology of obesity</vt:lpstr>
      <vt:lpstr>Definition of Obesity</vt:lpstr>
      <vt:lpstr>Slide 3</vt:lpstr>
      <vt:lpstr>Slide 4</vt:lpstr>
      <vt:lpstr>Patterning of Body Fat and Disease Risk</vt:lpstr>
      <vt:lpstr>Slide 6</vt:lpstr>
      <vt:lpstr>Slide 7</vt:lpstr>
      <vt:lpstr>Development of Adipose tissue</vt:lpstr>
      <vt:lpstr>Obese individuals have a greatly increased risk of developing:</vt:lpstr>
      <vt:lpstr>Slide 10</vt:lpstr>
      <vt:lpstr>Slide 11</vt:lpstr>
      <vt:lpstr>Magnitude of the Problem</vt:lpstr>
      <vt:lpstr>Slide 13</vt:lpstr>
      <vt:lpstr>Middle East and North Africa (MENA) Countries</vt:lpstr>
      <vt:lpstr>Slide 15</vt:lpstr>
      <vt:lpstr>Slide 16</vt:lpstr>
      <vt:lpstr>Slide 17</vt:lpstr>
      <vt:lpstr>In the Kingdom of Saudi Arabia,</vt:lpstr>
      <vt:lpstr>Slide 19</vt:lpstr>
      <vt:lpstr>Etiology of Obesity</vt:lpstr>
      <vt:lpstr>Slide 21</vt:lpstr>
      <vt:lpstr>imbalance between energy intake and energy expenditure is influenced by </vt:lpstr>
      <vt:lpstr>Slide 23</vt:lpstr>
      <vt:lpstr>Slide 24</vt:lpstr>
      <vt:lpstr>Leptin ?</vt:lpstr>
      <vt:lpstr>Ethnicity and Obesity</vt:lpstr>
      <vt:lpstr> B) Socio-economic Environmental Factors</vt:lpstr>
      <vt:lpstr>Income </vt:lpstr>
      <vt:lpstr>Slide 29</vt:lpstr>
      <vt:lpstr>C) behavioral factors:</vt:lpstr>
      <vt:lpstr>Dietary Intake</vt:lpstr>
      <vt:lpstr>Increased caloric intake from 1970 to 1990  due to:  </vt:lpstr>
      <vt:lpstr>Increased Portion Sizes</vt:lpstr>
      <vt:lpstr>Increased frequency of eating outside the home</vt:lpstr>
      <vt:lpstr>Energy and Nutrient Intake in Obese vs. Non-Obese Children</vt:lpstr>
      <vt:lpstr>negative associations</vt:lpstr>
      <vt:lpstr>Slide 37</vt:lpstr>
      <vt:lpstr>positive associations</vt:lpstr>
      <vt:lpstr>Slide 39</vt:lpstr>
      <vt:lpstr>Fat and Fat Type</vt:lpstr>
      <vt:lpstr>Slide 41</vt:lpstr>
      <vt:lpstr>Slide 42</vt:lpstr>
      <vt:lpstr> Physical Activity</vt:lpstr>
      <vt:lpstr> Labor Saving Devices</vt:lpstr>
      <vt:lpstr>Physical Activity</vt:lpstr>
      <vt:lpstr>Slide 46</vt:lpstr>
      <vt:lpstr>Slide 47</vt:lpstr>
      <vt:lpstr>Health Benefits of Weight Loss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ksu</cp:lastModifiedBy>
  <cp:revision>82</cp:revision>
  <dcterms:created xsi:type="dcterms:W3CDTF">2012-02-07T09:35:15Z</dcterms:created>
  <dcterms:modified xsi:type="dcterms:W3CDTF">2012-05-07T05:02:53Z</dcterms:modified>
</cp:coreProperties>
</file>