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9972-4EF8-42DD-AAA9-F1A395E665FF}" type="datetimeFigureOut">
              <a:rPr lang="ar-SA" smtClean="0"/>
              <a:t>02/08/1436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B87B-46CD-48A2-BD9D-87989BC9A999}" type="slidenum">
              <a:rPr lang="ar-SA" smtClean="0"/>
              <a:t>‹#›</a:t>
            </a:fld>
            <a:endParaRPr lang="ar-SA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9972-4EF8-42DD-AAA9-F1A395E665FF}" type="datetimeFigureOut">
              <a:rPr lang="ar-SA" smtClean="0"/>
              <a:t>02/08/1436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B87B-46CD-48A2-BD9D-87989BC9A99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9972-4EF8-42DD-AAA9-F1A395E665FF}" type="datetimeFigureOut">
              <a:rPr lang="ar-SA" smtClean="0"/>
              <a:t>02/08/1436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B87B-46CD-48A2-BD9D-87989BC9A99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9972-4EF8-42DD-AAA9-F1A395E665FF}" type="datetimeFigureOut">
              <a:rPr lang="ar-SA" smtClean="0"/>
              <a:t>02/08/1436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B87B-46CD-48A2-BD9D-87989BC9A99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9972-4EF8-42DD-AAA9-F1A395E665FF}" type="datetimeFigureOut">
              <a:rPr lang="ar-SA" smtClean="0"/>
              <a:t>02/08/1436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181B87B-46CD-48A2-BD9D-87989BC9A999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9972-4EF8-42DD-AAA9-F1A395E665FF}" type="datetimeFigureOut">
              <a:rPr lang="ar-SA" smtClean="0"/>
              <a:t>02/08/1436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B87B-46CD-48A2-BD9D-87989BC9A99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9972-4EF8-42DD-AAA9-F1A395E665FF}" type="datetimeFigureOut">
              <a:rPr lang="ar-SA" smtClean="0"/>
              <a:t>02/08/1436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B87B-46CD-48A2-BD9D-87989BC9A99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9972-4EF8-42DD-AAA9-F1A395E665FF}" type="datetimeFigureOut">
              <a:rPr lang="ar-SA" smtClean="0"/>
              <a:t>02/08/1436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B87B-46CD-48A2-BD9D-87989BC9A99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9972-4EF8-42DD-AAA9-F1A395E665FF}" type="datetimeFigureOut">
              <a:rPr lang="ar-SA" smtClean="0"/>
              <a:t>02/08/1436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B87B-46CD-48A2-BD9D-87989BC9A99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9972-4EF8-42DD-AAA9-F1A395E665FF}" type="datetimeFigureOut">
              <a:rPr lang="ar-SA" smtClean="0"/>
              <a:t>02/08/1436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B87B-46CD-48A2-BD9D-87989BC9A99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9972-4EF8-42DD-AAA9-F1A395E665FF}" type="datetimeFigureOut">
              <a:rPr lang="ar-SA" smtClean="0"/>
              <a:t>02/08/1436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B87B-46CD-48A2-BD9D-87989BC9A99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5739972-4EF8-42DD-AAA9-F1A395E665FF}" type="datetimeFigureOut">
              <a:rPr lang="ar-SA" smtClean="0"/>
              <a:t>02/08/1436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181B87B-46CD-48A2-BD9D-87989BC9A999}" type="slidenum">
              <a:rPr lang="ar-SA" smtClean="0"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600" b="1" dirty="0" smtClean="0"/>
              <a:t>Obstetric  Ultrasound</a:t>
            </a:r>
            <a:endParaRPr lang="ar-SA" sz="6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By </a:t>
            </a:r>
            <a:r>
              <a:rPr lang="en-US" sz="4400" dirty="0" smtClean="0">
                <a:solidFill>
                  <a:srgbClr val="FF0000"/>
                </a:solidFill>
              </a:rPr>
              <a:t>.</a:t>
            </a:r>
            <a:r>
              <a:rPr lang="en-US" sz="4400" dirty="0" err="1" smtClean="0">
                <a:solidFill>
                  <a:srgbClr val="FF0000"/>
                </a:solidFill>
              </a:rPr>
              <a:t>Lamyaa</a:t>
            </a:r>
            <a:r>
              <a:rPr lang="en-US" sz="4400" dirty="0" smtClean="0">
                <a:solidFill>
                  <a:srgbClr val="FF0000"/>
                </a:solidFill>
              </a:rPr>
              <a:t> </a:t>
            </a:r>
            <a:r>
              <a:rPr lang="en-US" sz="4400" dirty="0" err="1" smtClean="0">
                <a:solidFill>
                  <a:srgbClr val="FF0000"/>
                </a:solidFill>
              </a:rPr>
              <a:t>alluhaydan</a:t>
            </a:r>
            <a:endParaRPr lang="ar-SA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85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 smtClean="0"/>
              <a:t>  </a:t>
            </a:r>
            <a:r>
              <a:rPr lang="en-US" u="sng" dirty="0" smtClean="0">
                <a:solidFill>
                  <a:srgbClr val="FF0000"/>
                </a:solidFill>
              </a:rPr>
              <a:t>Molar pregnancy : </a:t>
            </a:r>
            <a:endParaRPr lang="ar-SA" u="sng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2702237"/>
            <a:ext cx="2088232" cy="27843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2924944"/>
            <a:ext cx="2892972" cy="21821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2553941"/>
            <a:ext cx="3144236" cy="2932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611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rt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            </a:t>
            </a:r>
            <a:r>
              <a:rPr lang="en-US" dirty="0" smtClean="0">
                <a:solidFill>
                  <a:srgbClr val="FF0000"/>
                </a:solidFill>
              </a:rPr>
              <a:t>Second trimester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endParaRPr lang="en-US" dirty="0" smtClean="0"/>
          </a:p>
          <a:p>
            <a:pPr marL="0" indent="0" algn="l" rtl="0">
              <a:buNone/>
            </a:pPr>
            <a:r>
              <a:rPr lang="en-US" dirty="0" smtClean="0"/>
              <a:t> -it called ( </a:t>
            </a:r>
            <a:r>
              <a:rPr lang="en-US" dirty="0" smtClean="0">
                <a:solidFill>
                  <a:srgbClr val="FF0000"/>
                </a:solidFill>
              </a:rPr>
              <a:t>routine anomaly scan </a:t>
            </a:r>
            <a:r>
              <a:rPr lang="en-US" dirty="0" smtClean="0"/>
              <a:t>) (18-24 </a:t>
            </a:r>
            <a:r>
              <a:rPr lang="en-US" dirty="0" err="1" smtClean="0"/>
              <a:t>wks</a:t>
            </a:r>
            <a:r>
              <a:rPr lang="en-US" dirty="0" smtClean="0"/>
              <a:t> ).</a:t>
            </a:r>
          </a:p>
          <a:p>
            <a:pPr marL="0" indent="0" algn="l" rtl="0">
              <a:buNone/>
            </a:pPr>
            <a:r>
              <a:rPr lang="en-US" dirty="0" smtClean="0"/>
              <a:t> -optimal time to examine fetal heart at </a:t>
            </a:r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(23-24 </a:t>
            </a:r>
            <a:r>
              <a:rPr lang="en-US" dirty="0" err="1" smtClean="0"/>
              <a:t>wks</a:t>
            </a:r>
            <a:r>
              <a:rPr lang="en-US" dirty="0" smtClean="0"/>
              <a:t>).</a:t>
            </a:r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-fetal anatomy ,placenta ,amount of amniotic volume ,fetal movement ,measurements ,ovary ,uterus , both adnexa .</a:t>
            </a:r>
          </a:p>
        </p:txBody>
      </p:sp>
    </p:spTree>
    <p:extLst>
      <p:ext uri="{BB962C8B-B14F-4D97-AF65-F5344CB8AC3E}">
        <p14:creationId xmlns:p14="http://schemas.microsoft.com/office/powerpoint/2010/main" val="5089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1- </a:t>
            </a:r>
            <a:r>
              <a:rPr lang="en-US" dirty="0" err="1" smtClean="0">
                <a:solidFill>
                  <a:srgbClr val="FF0000"/>
                </a:solidFill>
              </a:rPr>
              <a:t>Biparital</a:t>
            </a:r>
            <a:r>
              <a:rPr lang="en-US" dirty="0" smtClean="0">
                <a:solidFill>
                  <a:srgbClr val="FF0000"/>
                </a:solidFill>
              </a:rPr>
              <a:t> diameter (BPD)</a:t>
            </a:r>
          </a:p>
          <a:p>
            <a:pPr marL="0" indent="0"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2- Head circumference (HC)</a:t>
            </a:r>
          </a:p>
          <a:p>
            <a:pPr marL="0" indent="0"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 </a:t>
            </a:r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996952"/>
            <a:ext cx="4048125" cy="2971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780928"/>
            <a:ext cx="3168352" cy="3807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94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dirty="0" smtClean="0"/>
              <a:t>   </a:t>
            </a:r>
            <a:r>
              <a:rPr lang="en-US" dirty="0" smtClean="0">
                <a:solidFill>
                  <a:srgbClr val="FF0000"/>
                </a:solidFill>
              </a:rPr>
              <a:t>3- Abdominal circumference (AC)</a:t>
            </a:r>
            <a:endParaRPr lang="ar-SA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780928"/>
            <a:ext cx="3931406" cy="3315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11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  4- Femoral length(FL)</a:t>
            </a:r>
            <a:endParaRPr lang="ar-SA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9874" y="2636912"/>
            <a:ext cx="4282405" cy="292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40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   5- FETAL POSITION:(cephalic-breach) </a:t>
            </a:r>
          </a:p>
          <a:p>
            <a:pPr marL="0" indent="0"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   6- PLACENA SITE </a:t>
            </a:r>
          </a:p>
          <a:p>
            <a:pPr algn="l" rtl="0"/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2564904"/>
            <a:ext cx="4511040" cy="3779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32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329757" y="1520784"/>
            <a:ext cx="684076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88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Thank you</a:t>
            </a:r>
            <a:endParaRPr lang="en-US" sz="8800" b="1" cap="all" spc="0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1745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endParaRPr lang="en-US" dirty="0" smtClean="0"/>
          </a:p>
          <a:p>
            <a:pPr marL="0" indent="0" algn="l" rtl="0">
              <a:buNone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1- Is usually obtained  twice during  the normal </a:t>
            </a:r>
            <a:endParaRPr lang="en-US" dirty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   pregnancy:</a:t>
            </a:r>
          </a:p>
          <a:p>
            <a:pPr marL="0" indent="0" algn="l" rtl="0">
              <a:buNone/>
            </a:pPr>
            <a:r>
              <a:rPr lang="en-US" dirty="0" smtClean="0"/>
              <a:t>  (18-24 weeks) , (32-38 weeks).</a:t>
            </a:r>
          </a:p>
          <a:p>
            <a:pPr algn="l" rtl="0"/>
            <a:endParaRPr lang="en-US" dirty="0" smtClean="0"/>
          </a:p>
          <a:p>
            <a:pPr marL="0" indent="0" algn="l" rtl="0">
              <a:buNone/>
            </a:pPr>
            <a:r>
              <a:rPr lang="en-US" dirty="0" smtClean="0"/>
              <a:t>  </a:t>
            </a:r>
            <a:r>
              <a:rPr lang="en-US" dirty="0" smtClean="0">
                <a:solidFill>
                  <a:srgbClr val="FF0000"/>
                </a:solidFill>
              </a:rPr>
              <a:t>2- It can be done before 18 weeks:</a:t>
            </a:r>
          </a:p>
          <a:p>
            <a:pPr algn="l" rtl="0"/>
            <a:r>
              <a:rPr lang="en-US" dirty="0" smtClean="0"/>
              <a:t>  -to confirm intra-uterine pregnancy .</a:t>
            </a:r>
          </a:p>
          <a:p>
            <a:pPr algn="l" rtl="0"/>
            <a:r>
              <a:rPr lang="en-US" dirty="0" smtClean="0"/>
              <a:t> -estimation of G.A.</a:t>
            </a:r>
          </a:p>
          <a:p>
            <a:pPr algn="l" rtl="0"/>
            <a:r>
              <a:rPr lang="en-US" dirty="0" smtClean="0"/>
              <a:t> -exclude abnormal pregnancy (molar or ectopic ).</a:t>
            </a:r>
          </a:p>
          <a:p>
            <a:pPr algn="l" rtl="0"/>
            <a:r>
              <a:rPr lang="en-US" dirty="0" smtClean="0"/>
              <a:t> -multiple pregnancy .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2130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sz="5100" u="sng" dirty="0" smtClean="0">
                <a:solidFill>
                  <a:srgbClr val="FF0000"/>
                </a:solidFill>
              </a:rPr>
              <a:t>QUSTION ALWAYS SHOULD BE ASKED TO THE PREGNANCY </a:t>
            </a:r>
          </a:p>
          <a:p>
            <a:pPr marL="0" indent="0" algn="l" rtl="0">
              <a:buNone/>
            </a:pPr>
            <a:r>
              <a:rPr lang="en-US" sz="5100" dirty="0">
                <a:solidFill>
                  <a:srgbClr val="FF0000"/>
                </a:solidFill>
              </a:rPr>
              <a:t>  </a:t>
            </a:r>
            <a:r>
              <a:rPr lang="en-US" sz="5100" dirty="0" smtClean="0">
                <a:solidFill>
                  <a:srgbClr val="FF0000"/>
                </a:solidFill>
              </a:rPr>
              <a:t>  </a:t>
            </a:r>
            <a:r>
              <a:rPr lang="en-US" sz="5100" u="sng" dirty="0" smtClean="0">
                <a:solidFill>
                  <a:srgbClr val="FF0000"/>
                </a:solidFill>
              </a:rPr>
              <a:t>WOMEN  </a:t>
            </a:r>
            <a:r>
              <a:rPr lang="en-US" sz="5100" u="sng" dirty="0">
                <a:solidFill>
                  <a:srgbClr val="FF0000"/>
                </a:solidFill>
              </a:rPr>
              <a:t>BEFROE  SCANNING</a:t>
            </a:r>
            <a:r>
              <a:rPr lang="en-US" sz="5100" u="sng" dirty="0" smtClean="0">
                <a:solidFill>
                  <a:srgbClr val="FF0000"/>
                </a:solidFill>
              </a:rPr>
              <a:t>:</a:t>
            </a:r>
            <a:endParaRPr lang="en-US" sz="4200" u="sng" dirty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r>
              <a:rPr lang="en-US" sz="4200" dirty="0" smtClean="0"/>
              <a:t> - LMP.</a:t>
            </a:r>
          </a:p>
          <a:p>
            <a:pPr marL="0" indent="0" algn="l" rtl="0">
              <a:buNone/>
            </a:pPr>
            <a:r>
              <a:rPr lang="en-US" sz="4200" dirty="0" smtClean="0"/>
              <a:t> - any cardiac problems.</a:t>
            </a:r>
          </a:p>
          <a:p>
            <a:pPr marL="0" indent="0" algn="l" rtl="0">
              <a:buNone/>
            </a:pPr>
            <a:r>
              <a:rPr lang="en-US" sz="4200" dirty="0" smtClean="0"/>
              <a:t> - any previous abnormal baby .</a:t>
            </a:r>
          </a:p>
          <a:p>
            <a:pPr marL="0" indent="0" algn="l" rtl="0">
              <a:buNone/>
            </a:pPr>
            <a:r>
              <a:rPr lang="en-US" sz="4200" dirty="0" smtClean="0"/>
              <a:t> - bleeding?</a:t>
            </a:r>
          </a:p>
          <a:p>
            <a:pPr marL="0" indent="0" algn="l" rtl="0">
              <a:buNone/>
            </a:pPr>
            <a:r>
              <a:rPr lang="en-US" sz="4200" dirty="0" smtClean="0"/>
              <a:t> - any abnormal pain ?</a:t>
            </a:r>
          </a:p>
          <a:p>
            <a:pPr marL="0" indent="0" algn="l" rtl="0">
              <a:buNone/>
            </a:pPr>
            <a:r>
              <a:rPr lang="en-US" sz="4200" dirty="0" smtClean="0"/>
              <a:t> - medication ??</a:t>
            </a:r>
          </a:p>
          <a:p>
            <a:pPr marL="0" indent="0" algn="l" rtl="0">
              <a:buNone/>
            </a:pPr>
            <a:r>
              <a:rPr lang="en-US" sz="4200" dirty="0" smtClean="0"/>
              <a:t> - diabetic ??</a:t>
            </a:r>
          </a:p>
          <a:p>
            <a:pPr algn="l" rtl="0"/>
            <a:endParaRPr lang="en-US" dirty="0" smtClean="0"/>
          </a:p>
          <a:p>
            <a:pPr marL="0" indent="0" algn="l" rtl="0">
              <a:buNone/>
            </a:pP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 </a:t>
            </a:r>
            <a:r>
              <a:rPr lang="en-US" sz="5100" u="sng" dirty="0" smtClean="0">
                <a:solidFill>
                  <a:srgbClr val="FF0000"/>
                </a:solidFill>
              </a:rPr>
              <a:t>SCANNING :</a:t>
            </a:r>
          </a:p>
          <a:p>
            <a:pPr marL="0" indent="0" algn="l" rtl="0">
              <a:buNone/>
            </a:pPr>
            <a:r>
              <a:rPr lang="en-US" sz="4200" dirty="0" smtClean="0"/>
              <a:t> -</a:t>
            </a:r>
            <a:r>
              <a:rPr lang="en-US" sz="4200" dirty="0" err="1" smtClean="0"/>
              <a:t>Transvaginal</a:t>
            </a:r>
            <a:r>
              <a:rPr lang="en-US" sz="4200" dirty="0" smtClean="0"/>
              <a:t> : for early pregnancy on the first 9 </a:t>
            </a:r>
            <a:r>
              <a:rPr lang="en-US" sz="4200" dirty="0" err="1" smtClean="0"/>
              <a:t>wk</a:t>
            </a:r>
            <a:r>
              <a:rPr lang="en-US" sz="4200" dirty="0" smtClean="0"/>
              <a:t> </a:t>
            </a:r>
          </a:p>
          <a:p>
            <a:pPr marL="0" indent="0" algn="l" rtl="0">
              <a:buNone/>
            </a:pPr>
            <a:r>
              <a:rPr lang="en-US" sz="4200" dirty="0" smtClean="0"/>
              <a:t> -</a:t>
            </a:r>
            <a:r>
              <a:rPr lang="en-US" sz="4200" dirty="0" err="1" smtClean="0"/>
              <a:t>Transabdomenal</a:t>
            </a:r>
            <a:r>
              <a:rPr lang="en-US" sz="4200" dirty="0" smtClean="0"/>
              <a:t> .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0660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9208" y="1412776"/>
            <a:ext cx="8229600" cy="5251045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200" dirty="0"/>
              <a:t> </a:t>
            </a:r>
            <a:r>
              <a:rPr lang="en-US" sz="2200" dirty="0" smtClean="0"/>
              <a:t>  </a:t>
            </a:r>
            <a:r>
              <a:rPr lang="en-US" sz="2400" u="sng" dirty="0" smtClean="0">
                <a:solidFill>
                  <a:srgbClr val="FF0000"/>
                </a:solidFill>
              </a:rPr>
              <a:t>GESTATIONAL SAC :</a:t>
            </a:r>
          </a:p>
          <a:p>
            <a:pPr marL="0" indent="0" algn="l" rtl="0">
              <a:buNone/>
            </a:pPr>
            <a:r>
              <a:rPr lang="en-US" sz="2200" dirty="0"/>
              <a:t> </a:t>
            </a:r>
            <a:r>
              <a:rPr lang="en-US" sz="2200" dirty="0" smtClean="0"/>
              <a:t>   -its usually visualized from 31 days (4+3 </a:t>
            </a:r>
            <a:r>
              <a:rPr lang="en-US" sz="2200" dirty="0" err="1" smtClean="0"/>
              <a:t>wks</a:t>
            </a:r>
            <a:r>
              <a:rPr lang="en-US" sz="2200" dirty="0" smtClean="0"/>
              <a:t>) =(2-3 mm)or (5+3 </a:t>
            </a:r>
            <a:r>
              <a:rPr lang="en-US" sz="2200" dirty="0" err="1" smtClean="0"/>
              <a:t>wks</a:t>
            </a:r>
            <a:r>
              <a:rPr lang="en-US" sz="2200" dirty="0" smtClean="0"/>
              <a:t>).</a:t>
            </a:r>
          </a:p>
          <a:p>
            <a:pPr marL="0" indent="0" algn="l" rtl="0">
              <a:buNone/>
            </a:pPr>
            <a:r>
              <a:rPr lang="en-US" sz="2200" dirty="0"/>
              <a:t> </a:t>
            </a:r>
            <a:r>
              <a:rPr lang="en-US" sz="2200" dirty="0" smtClean="0"/>
              <a:t>   -it will appear as circle area surrounding by thick bright ring at fundal</a:t>
            </a:r>
          </a:p>
          <a:p>
            <a:pPr marL="0" indent="0" algn="l" rtl="0">
              <a:buNone/>
            </a:pPr>
            <a:r>
              <a:rPr lang="en-US" sz="2200" dirty="0" smtClean="0"/>
              <a:t>     area. </a:t>
            </a:r>
          </a:p>
          <a:p>
            <a:pPr marL="0" indent="0" algn="l" rtl="0">
              <a:buNone/>
            </a:pPr>
            <a:r>
              <a:rPr lang="en-US" sz="2200" dirty="0" smtClean="0"/>
              <a:t>    -it grow approx. (1mm/day)</a:t>
            </a:r>
          </a:p>
          <a:p>
            <a:pPr marL="0" indent="0" algn="l" rtl="0">
              <a:buNone/>
            </a:pPr>
            <a:r>
              <a:rPr lang="en-US" sz="2200" dirty="0" smtClean="0"/>
              <a:t>    -at (8 weeks) amniotic cavity expands rapidly .</a:t>
            </a:r>
          </a:p>
          <a:p>
            <a:pPr marL="0" indent="0" algn="l" rtl="0">
              <a:buNone/>
            </a:pPr>
            <a:r>
              <a:rPr lang="en-US" sz="2200" dirty="0"/>
              <a:t> </a:t>
            </a:r>
            <a:r>
              <a:rPr lang="en-US" sz="2200" dirty="0" smtClean="0"/>
              <a:t>   -at the end of the first trimester, the amniotic and chorionic</a:t>
            </a:r>
          </a:p>
          <a:p>
            <a:pPr marL="0" indent="0" algn="l" rtl="0">
              <a:buNone/>
            </a:pPr>
            <a:r>
              <a:rPr lang="en-US" sz="2200" dirty="0"/>
              <a:t> </a:t>
            </a:r>
            <a:r>
              <a:rPr lang="en-US" sz="2200" dirty="0" smtClean="0"/>
              <a:t>   </a:t>
            </a:r>
            <a:r>
              <a:rPr lang="en-US" sz="2200" dirty="0"/>
              <a:t> membrane becomes fused </a:t>
            </a:r>
            <a:r>
              <a:rPr lang="en-US" sz="2200" dirty="0" smtClean="0"/>
              <a:t>.</a:t>
            </a:r>
          </a:p>
          <a:p>
            <a:pPr algn="l" rtl="0"/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4276689"/>
            <a:ext cx="3960440" cy="2431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81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256584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sz="2800" u="sng" dirty="0" smtClean="0">
                <a:solidFill>
                  <a:srgbClr val="FF0000"/>
                </a:solidFill>
              </a:rPr>
              <a:t>YOLK SAC:</a:t>
            </a:r>
          </a:p>
          <a:p>
            <a:pPr marL="0" indent="0" algn="l" rtl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-appear as circle mass with the G.S.</a:t>
            </a:r>
          </a:p>
          <a:p>
            <a:pPr marL="0" indent="0" algn="l" rtl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-it can be identified at (35 days).</a:t>
            </a:r>
          </a:p>
          <a:p>
            <a:pPr marL="0" indent="0" algn="l" rtl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-it grow slowly until reach a maximum of (6 mm)at (10 </a:t>
            </a:r>
            <a:r>
              <a:rPr lang="en-US" sz="2400" dirty="0" err="1" smtClean="0"/>
              <a:t>wks</a:t>
            </a:r>
            <a:r>
              <a:rPr lang="en-US" sz="2400" dirty="0" smtClean="0"/>
              <a:t>).</a:t>
            </a:r>
          </a:p>
          <a:p>
            <a:pPr marL="0" indent="0" algn="l" rtl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-the identification of the yolk sac will be very difficult after </a:t>
            </a:r>
            <a:endParaRPr lang="en-US" sz="2400" dirty="0"/>
          </a:p>
          <a:p>
            <a:pPr marL="0" indent="0" algn="l" rtl="0">
              <a:buNone/>
            </a:pPr>
            <a:r>
              <a:rPr lang="en-US" sz="2400" dirty="0" smtClean="0"/>
              <a:t>       (12 </a:t>
            </a:r>
            <a:r>
              <a:rPr lang="en-US" sz="2400" dirty="0" err="1" smtClean="0"/>
              <a:t>wks</a:t>
            </a:r>
            <a:r>
              <a:rPr lang="en-US" sz="2400" dirty="0" smtClean="0"/>
              <a:t>).</a:t>
            </a:r>
          </a:p>
          <a:p>
            <a:pPr marL="0" indent="0" algn="l" rtl="0">
              <a:buNone/>
            </a:pPr>
            <a:r>
              <a:rPr lang="en-US" sz="2400" dirty="0" smtClean="0"/>
              <a:t> </a:t>
            </a:r>
            <a:endParaRPr lang="ar-SA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861048"/>
            <a:ext cx="4248472" cy="2538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58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</a:t>
            </a:r>
            <a:r>
              <a:rPr lang="en-US" sz="2800" u="sng" dirty="0" smtClean="0">
                <a:solidFill>
                  <a:srgbClr val="FF0000"/>
                </a:solidFill>
              </a:rPr>
              <a:t>EMBRYO:</a:t>
            </a:r>
          </a:p>
          <a:p>
            <a:pPr marL="0" indent="0" algn="l" rtl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-(4-9) </a:t>
            </a:r>
            <a:r>
              <a:rPr lang="en-US" sz="2000" dirty="0" err="1" smtClean="0"/>
              <a:t>wks</a:t>
            </a:r>
            <a:r>
              <a:rPr lang="en-US" sz="2000" dirty="0" smtClean="0"/>
              <a:t>  (embryo).</a:t>
            </a:r>
          </a:p>
          <a:p>
            <a:pPr marL="0" indent="0" algn="l" rtl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-(10-40) </a:t>
            </a:r>
            <a:r>
              <a:rPr lang="en-US" sz="2000" dirty="0" err="1" smtClean="0"/>
              <a:t>wks</a:t>
            </a:r>
            <a:r>
              <a:rPr lang="en-US" sz="2000" dirty="0" smtClean="0"/>
              <a:t>  (fetus ).</a:t>
            </a:r>
          </a:p>
          <a:p>
            <a:pPr marL="0" indent="0" algn="l" rtl="0">
              <a:buNone/>
            </a:pPr>
            <a:r>
              <a:rPr lang="en-US" sz="2000" dirty="0" smtClean="0"/>
              <a:t>      -it can be visualized from (5 </a:t>
            </a:r>
            <a:r>
              <a:rPr lang="en-US" sz="2000" dirty="0" err="1" smtClean="0"/>
              <a:t>wks</a:t>
            </a:r>
            <a:r>
              <a:rPr lang="en-US" sz="2000" dirty="0" smtClean="0"/>
              <a:t>) ,on this stage </a:t>
            </a:r>
            <a:r>
              <a:rPr lang="en-US" sz="2000" u="sng" dirty="0" smtClean="0"/>
              <a:t>CROWN-RUMP-LENGTH</a:t>
            </a:r>
            <a:r>
              <a:rPr lang="en-US" sz="2000" dirty="0" smtClean="0"/>
              <a:t>  </a:t>
            </a:r>
          </a:p>
          <a:p>
            <a:pPr marL="0" indent="0" algn="l" rtl="0">
              <a:buNone/>
            </a:pPr>
            <a:r>
              <a:rPr lang="en-US" sz="2000" dirty="0"/>
              <a:t>     </a:t>
            </a:r>
            <a:r>
              <a:rPr lang="en-US" sz="2000" dirty="0" smtClean="0"/>
              <a:t>  </a:t>
            </a:r>
            <a:r>
              <a:rPr lang="en-US" sz="2000" dirty="0"/>
              <a:t>(CRL) can be </a:t>
            </a:r>
            <a:r>
              <a:rPr lang="en-US" sz="2000" dirty="0" smtClean="0"/>
              <a:t>measured. </a:t>
            </a:r>
            <a:endParaRPr lang="en-US" sz="2000" dirty="0"/>
          </a:p>
          <a:p>
            <a:pPr marL="0" indent="0" algn="l" rtl="0">
              <a:buNone/>
            </a:pPr>
            <a:endParaRPr lang="en-US" sz="2000" dirty="0" smtClean="0"/>
          </a:p>
          <a:p>
            <a:pPr marL="0" indent="0" algn="l" rtl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-the embryo grow (1  mm/day )</a:t>
            </a:r>
          </a:p>
          <a:p>
            <a:pPr marL="0" indent="0" algn="l" rtl="0">
              <a:buNone/>
            </a:pPr>
            <a:r>
              <a:rPr lang="en-US" sz="2000" dirty="0" smtClean="0"/>
              <a:t>      -cardiac activity (heart rate ) seen (6-9 </a:t>
            </a:r>
            <a:r>
              <a:rPr lang="en-US" sz="2000" dirty="0" err="1" smtClean="0"/>
              <a:t>wks</a:t>
            </a:r>
            <a:r>
              <a:rPr lang="en-US" sz="2000" dirty="0" smtClean="0"/>
              <a:t> )</a:t>
            </a:r>
          </a:p>
          <a:p>
            <a:pPr marL="0" indent="0" algn="l" rtl="0">
              <a:buNone/>
            </a:pPr>
            <a:r>
              <a:rPr lang="en-US" sz="2000" dirty="0" smtClean="0"/>
              <a:t>      -about ( 9 </a:t>
            </a:r>
            <a:r>
              <a:rPr lang="en-US" sz="2000" dirty="0" err="1" smtClean="0"/>
              <a:t>wks</a:t>
            </a:r>
            <a:r>
              <a:rPr lang="en-US" sz="2000" dirty="0" smtClean="0"/>
              <a:t> ) placenta can be seen </a:t>
            </a:r>
          </a:p>
          <a:p>
            <a:pPr marL="0" indent="0" algn="l" rtl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-at ( 8 </a:t>
            </a:r>
            <a:r>
              <a:rPr lang="en-US" sz="2000" dirty="0" err="1" smtClean="0"/>
              <a:t>wks</a:t>
            </a:r>
            <a:r>
              <a:rPr lang="en-US" sz="2000" dirty="0" smtClean="0"/>
              <a:t> ) upper + lower </a:t>
            </a:r>
            <a:r>
              <a:rPr lang="en-US" sz="2000" dirty="0" err="1" smtClean="0"/>
              <a:t>lumb</a:t>
            </a:r>
            <a:endParaRPr lang="en-US" sz="2000" dirty="0"/>
          </a:p>
          <a:p>
            <a:pPr marL="0" indent="0" algn="l" rtl="0">
              <a:buNone/>
            </a:pPr>
            <a:r>
              <a:rPr lang="en-US" sz="2000" dirty="0" smtClean="0"/>
              <a:t>        can be seen more clearly .</a:t>
            </a:r>
            <a:endParaRPr lang="ar-SA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2834" y="3573016"/>
            <a:ext cx="2985300" cy="231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20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sz="2800" u="sng" dirty="0" smtClean="0">
                <a:solidFill>
                  <a:srgbClr val="FF0000"/>
                </a:solidFill>
              </a:rPr>
              <a:t>NUCHAL TRANSLUCENCY (NT):</a:t>
            </a:r>
          </a:p>
          <a:p>
            <a:pPr marL="0" indent="0" algn="l" rtl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</a:t>
            </a:r>
            <a:r>
              <a:rPr lang="en-US" sz="2400" dirty="0"/>
              <a:t>S</a:t>
            </a:r>
            <a:r>
              <a:rPr lang="en-US" sz="2400" dirty="0" smtClean="0"/>
              <a:t>een between ( 11-14 ) weeks.</a:t>
            </a:r>
          </a:p>
          <a:p>
            <a:pPr algn="l" rtl="0"/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852936"/>
            <a:ext cx="5688632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7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sz="2800" u="sng" dirty="0" smtClean="0">
                <a:solidFill>
                  <a:srgbClr val="FF0000"/>
                </a:solidFill>
              </a:rPr>
              <a:t>MULTIPLE PREGANCY: </a:t>
            </a:r>
          </a:p>
          <a:p>
            <a:pPr algn="l" rtl="0"/>
            <a:endParaRPr lang="ar-S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276872"/>
            <a:ext cx="5904656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81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u="sng" dirty="0" smtClean="0">
                <a:solidFill>
                  <a:srgbClr val="FF0000"/>
                </a:solidFill>
              </a:rPr>
              <a:t>ECTOPIC PREGNANCY</a:t>
            </a:r>
            <a:endParaRPr lang="ar-SA" u="sng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345184"/>
            <a:ext cx="5252045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9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81</TotalTime>
  <Words>484</Words>
  <Application>Microsoft Office PowerPoint</Application>
  <PresentationFormat>On-screen Show (4:3)</PresentationFormat>
  <Paragraphs>71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Apex</vt:lpstr>
      <vt:lpstr>Obstetric  Ultrasound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            Second trimester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Obstetric  ultrasound</dc:title>
  <dc:creator>lulu</dc:creator>
  <cp:lastModifiedBy>Lamyaa Alluhaydan</cp:lastModifiedBy>
  <cp:revision>17</cp:revision>
  <dcterms:created xsi:type="dcterms:W3CDTF">2012-11-18T20:59:49Z</dcterms:created>
  <dcterms:modified xsi:type="dcterms:W3CDTF">2015-05-20T07:30:09Z</dcterms:modified>
</cp:coreProperties>
</file>