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74" r:id="rId4"/>
    <p:sldId id="275" r:id="rId5"/>
    <p:sldId id="276" r:id="rId6"/>
    <p:sldId id="277" r:id="rId7"/>
    <p:sldId id="278" r:id="rId8"/>
    <p:sldId id="268" r:id="rId9"/>
    <p:sldId id="269" r:id="rId10"/>
    <p:sldId id="270" r:id="rId11"/>
    <p:sldId id="271" r:id="rId12"/>
    <p:sldId id="272" r:id="rId13"/>
    <p:sldId id="280" r:id="rId14"/>
    <p:sldId id="281" r:id="rId15"/>
    <p:sldId id="282" r:id="rId16"/>
    <p:sldId id="257" r:id="rId17"/>
    <p:sldId id="258" r:id="rId18"/>
    <p:sldId id="259" r:id="rId19"/>
    <p:sldId id="260" r:id="rId20"/>
    <p:sldId id="263" r:id="rId21"/>
    <p:sldId id="264" r:id="rId22"/>
    <p:sldId id="265" r:id="rId23"/>
    <p:sldId id="261" r:id="rId24"/>
    <p:sldId id="262" r:id="rId25"/>
    <p:sldId id="266" r:id="rId26"/>
    <p:sldId id="267" r:id="rId27"/>
    <p:sldId id="289" r:id="rId28"/>
    <p:sldId id="284" r:id="rId29"/>
    <p:sldId id="285" r:id="rId30"/>
    <p:sldId id="28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4017434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608919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1199539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3168096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150403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2932498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1701160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1345553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3218950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3500254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A4FAD1-0CE6-45C3-BDD0-009DDFCB0732}" type="datetimeFigureOut">
              <a:rPr lang="en-US" smtClean="0"/>
              <a:t>28/9/2017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40311A-D4AC-47F0-9470-FF9C58513E52}" type="slidenum">
              <a:rPr lang="en-US" smtClean="0"/>
              <a:t>‹#›</a:t>
            </a:fld>
            <a:endParaRPr lang="en-US" dirty="0"/>
          </a:p>
        </p:txBody>
      </p:sp>
    </p:spTree>
    <p:extLst>
      <p:ext uri="{BB962C8B-B14F-4D97-AF65-F5344CB8AC3E}">
        <p14:creationId xmlns:p14="http://schemas.microsoft.com/office/powerpoint/2010/main" val="4021089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A4FAD1-0CE6-45C3-BDD0-009DDFCB0732}" type="datetimeFigureOut">
              <a:rPr lang="en-US" smtClean="0"/>
              <a:t>28/9/2017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40311A-D4AC-47F0-9470-FF9C58513E52}" type="slidenum">
              <a:rPr lang="en-US" smtClean="0"/>
              <a:t>‹#›</a:t>
            </a:fld>
            <a:endParaRPr lang="en-US" dirty="0"/>
          </a:p>
        </p:txBody>
      </p:sp>
    </p:spTree>
    <p:extLst>
      <p:ext uri="{BB962C8B-B14F-4D97-AF65-F5344CB8AC3E}">
        <p14:creationId xmlns:p14="http://schemas.microsoft.com/office/powerpoint/2010/main" val="20573632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alkhidir@ksu.edu.sa" TargetMode="External"/><Relationship Id="rId2" Type="http://schemas.openxmlformats.org/officeDocument/2006/relationships/hyperlink" Target="mailto:khalkhidir@ksu.edu.sa" TargetMode="Externa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audiarabiaoilandgas.com/magazines/SAOG_ISSUE_17/saog17.pdf"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earch.proquest.com/docview/1442487929?accountid=44936" TargetMode="External"/><Relationship Id="rId2" Type="http://schemas.openxmlformats.org/officeDocument/2006/relationships/hyperlink" Target="http://www.springer.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sciences.ksu.edu.sa/sites/sciences.ksu.edu.sa/files/imce_images/program-geo.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70113"/>
            <a:ext cx="7772400" cy="6286499"/>
          </a:xfrm>
        </p:spPr>
        <p:txBody>
          <a:bodyPr>
            <a:normAutofit/>
          </a:bodyPr>
          <a:lstStyle/>
          <a:p>
            <a:r>
              <a:rPr lang="en-US" dirty="0" smtClean="0"/>
              <a:t> </a:t>
            </a:r>
            <a:r>
              <a:rPr lang="en-US" sz="2400" b="1" dirty="0"/>
              <a:t>On the equality of resistivity fractal dimension and geometric relaxation time fractal dimension of induced polarization for characterizing Shajara Reservoirs of the Shajara Formation of the Permo-Carboniferous Unayzah Group, Saudi Arabia.” </a:t>
            </a:r>
            <a:r>
              <a:rPr lang="en-US" sz="2400" b="1" dirty="0" smtClean="0"/>
              <a:t/>
            </a:r>
            <a:br>
              <a:rPr lang="en-US" sz="2400" b="1" dirty="0" smtClean="0"/>
            </a:br>
            <a:r>
              <a:rPr lang="en-US" sz="2400" b="1" dirty="0" smtClean="0"/>
              <a:t/>
            </a:r>
            <a:br>
              <a:rPr lang="en-US" sz="2400" b="1" dirty="0" smtClean="0"/>
            </a:br>
            <a:r>
              <a:rPr lang="en-US" sz="2400" b="1" dirty="0" smtClean="0"/>
              <a:t>Professor: Khalid </a:t>
            </a:r>
            <a:r>
              <a:rPr lang="en-US" sz="2400" b="1" dirty="0"/>
              <a:t>Elyas Mohamed Elameen Alkhidir</a:t>
            </a:r>
            <a:br>
              <a:rPr lang="en-US" sz="2400" b="1" dirty="0"/>
            </a:br>
            <a:r>
              <a:rPr lang="en-US" sz="2400" b="1" dirty="0">
                <a:hlinkClick r:id="rId2"/>
              </a:rPr>
              <a:t>khalkhidir@ksu.edu.sa</a:t>
            </a:r>
            <a:r>
              <a:rPr lang="en-US" sz="2400" b="1" dirty="0"/>
              <a:t/>
            </a:r>
            <a:br>
              <a:rPr lang="en-US" sz="2400" b="1" dirty="0"/>
            </a:br>
            <a:r>
              <a:rPr lang="en-US" sz="2400" b="1" dirty="0">
                <a:hlinkClick r:id="rId3"/>
              </a:rPr>
              <a:t>kalkhidir@ksu.edu.sa</a:t>
            </a:r>
            <a:r>
              <a:rPr lang="en-US" sz="2400" b="1" dirty="0"/>
              <a:t/>
            </a:r>
            <a:br>
              <a:rPr lang="en-US" sz="2400" b="1" dirty="0"/>
            </a:br>
            <a:r>
              <a:rPr lang="en-US" sz="2400" b="1" dirty="0" smtClean="0"/>
              <a:t> College </a:t>
            </a:r>
            <a:r>
              <a:rPr lang="en-US" sz="2400" b="1" dirty="0"/>
              <a:t>of </a:t>
            </a:r>
            <a:r>
              <a:rPr lang="en-US" sz="2400" b="1" dirty="0" smtClean="0"/>
              <a:t>Engineering, King Saud university, Saudi Arabia</a:t>
            </a:r>
            <a:br>
              <a:rPr lang="en-US" sz="2400" b="1" dirty="0" smtClean="0"/>
            </a:br>
            <a:endParaRPr lang="en-US" sz="24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52400"/>
            <a:ext cx="3886201"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p:nvPr/>
        </p:nvPicPr>
        <p:blipFill>
          <a:blip r:embed="rId5">
            <a:extLst>
              <a:ext uri="{28A0092B-C50C-407E-A947-70E740481C1C}">
                <a14:useLocalDpi xmlns:a14="http://schemas.microsoft.com/office/drawing/2010/main" val="0"/>
              </a:ext>
            </a:extLst>
          </a:blip>
          <a:stretch>
            <a:fillRect/>
          </a:stretch>
        </p:blipFill>
        <p:spPr>
          <a:xfrm>
            <a:off x="6477000" y="628015"/>
            <a:ext cx="1737360" cy="667385"/>
          </a:xfrm>
          <a:prstGeom prst="rect">
            <a:avLst/>
          </a:prstGeom>
        </p:spPr>
      </p:pic>
      <p:pic>
        <p:nvPicPr>
          <p:cNvPr id="6" name="Picture 5" descr="2017-05-03 07"/>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0" y="5410200"/>
            <a:ext cx="1104900" cy="1085850"/>
          </a:xfrm>
          <a:prstGeom prst="rect">
            <a:avLst/>
          </a:prstGeom>
          <a:noFill/>
          <a:ln>
            <a:noFill/>
          </a:ln>
        </p:spPr>
      </p:pic>
    </p:spTree>
    <p:extLst>
      <p:ext uri="{BB962C8B-B14F-4D97-AF65-F5344CB8AC3E}">
        <p14:creationId xmlns:p14="http://schemas.microsoft.com/office/powerpoint/2010/main" val="33960352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76200"/>
                <a:ext cx="8229600" cy="6781800"/>
              </a:xfrm>
            </p:spPr>
            <p:txBody>
              <a:bodyPr>
                <a:normAutofit/>
              </a:bodyPr>
              <a:lstStyle/>
              <a:p>
                <a:pPr marL="0" indent="0">
                  <a:buNone/>
                </a:pPr>
                <a:r>
                  <a:rPr lang="en-US" sz="2800" b="1" dirty="0" smtClean="0"/>
                  <a:t>Equation 8 after simplification will become</a:t>
                </a:r>
                <a:endParaRPr lang="en-US" sz="2800" dirty="0"/>
              </a:p>
              <a:p>
                <a:pPr marL="0" indent="0">
                  <a:buNone/>
                </a:pPr>
                <a14:m>
                  <m:oMathPara xmlns:m="http://schemas.openxmlformats.org/officeDocument/2006/math">
                    <m:oMathParaPr>
                      <m:jc m:val="centerGroup"/>
                    </m:oMathParaPr>
                    <m:oMath xmlns:m="http://schemas.openxmlformats.org/officeDocument/2006/math">
                      <m:r>
                        <a:rPr lang="en-US" sz="2800" b="1" i="1">
                          <a:latin typeface="Cambria Math"/>
                        </a:rPr>
                        <m:t>𝛀</m:t>
                      </m:r>
                      <m:r>
                        <a:rPr lang="en-US" sz="2800" b="1">
                          <a:latin typeface="Cambria Math"/>
                        </a:rPr>
                        <m:t>=</m:t>
                      </m:r>
                      <m:rad>
                        <m:radPr>
                          <m:degHide m:val="on"/>
                          <m:ctrlPr>
                            <a:rPr lang="en-US" sz="2800" b="1" i="1">
                              <a:latin typeface="Cambria Math"/>
                            </a:rPr>
                          </m:ctrlPr>
                        </m:radPr>
                        <m:deg/>
                        <m:e>
                          <m:r>
                            <a:rPr lang="en-US" sz="2800" b="1" i="1">
                              <a:latin typeface="Cambria Math"/>
                            </a:rPr>
                            <m:t>𝟏𝟓</m:t>
                          </m:r>
                        </m:e>
                      </m:rad>
                      <m:r>
                        <a:rPr lang="en-US" sz="2800" b="1" i="1">
                          <a:latin typeface="Cambria Math"/>
                        </a:rPr>
                        <m:t>∗</m:t>
                      </m:r>
                      <m:r>
                        <a:rPr lang="en-US" sz="2800" b="1" i="1">
                          <a:latin typeface="Cambria Math"/>
                        </a:rPr>
                        <m:t>𝐅</m:t>
                      </m:r>
                      <m:r>
                        <a:rPr lang="en-US" sz="2800" b="1" i="1">
                          <a:latin typeface="Cambria Math"/>
                        </a:rPr>
                        <m:t>∗</m:t>
                      </m:r>
                      <m:r>
                        <a:rPr lang="en-US" sz="2800" b="1" i="1">
                          <a:latin typeface="Cambria Math"/>
                        </a:rPr>
                        <m:t>𝐫</m:t>
                      </m:r>
                      <m:r>
                        <a:rPr lang="en-US" sz="2800" b="1">
                          <a:latin typeface="Cambria Math"/>
                        </a:rPr>
                        <m:t>                       </m:t>
                      </m:r>
                      <m:r>
                        <a:rPr lang="en-US" sz="2800" b="1" i="0" smtClean="0">
                          <a:latin typeface="Cambria Math"/>
                        </a:rPr>
                        <m:t>               </m:t>
                      </m:r>
                      <m:r>
                        <a:rPr lang="en-US" sz="2800" b="1">
                          <a:latin typeface="Cambria Math"/>
                        </a:rPr>
                        <m:t> </m:t>
                      </m:r>
                      <m:r>
                        <a:rPr lang="en-US" sz="2800" b="1" i="1">
                          <a:latin typeface="Cambria Math"/>
                        </a:rPr>
                        <m:t>𝟗</m:t>
                      </m:r>
                    </m:oMath>
                  </m:oMathPara>
                </a14:m>
                <a:endParaRPr lang="en-US" sz="2800" dirty="0"/>
              </a:p>
              <a:p>
                <a:pPr marL="0" indent="0">
                  <a:buNone/>
                </a:pPr>
                <a:r>
                  <a:rPr lang="en-US" sz="2800" b="1" dirty="0"/>
                  <a:t>The pore throat radius r can be scaled as</a:t>
                </a:r>
                <a:endParaRPr lang="en-US" sz="2800" dirty="0"/>
              </a:p>
              <a:p>
                <a:pPr marL="0" indent="0">
                  <a:buNone/>
                </a:pPr>
                <a14:m>
                  <m:oMathPara xmlns:m="http://schemas.openxmlformats.org/officeDocument/2006/math">
                    <m:oMathParaPr>
                      <m:jc m:val="centerGroup"/>
                    </m:oMathParaPr>
                    <m:oMath xmlns:m="http://schemas.openxmlformats.org/officeDocument/2006/math">
                      <m:r>
                        <a:rPr lang="en-US" sz="2800" b="1" i="1">
                          <a:latin typeface="Cambria Math"/>
                        </a:rPr>
                        <m:t>𝐯</m:t>
                      </m:r>
                      <m:r>
                        <a:rPr lang="en-US" sz="2800" b="1">
                          <a:latin typeface="Cambria Math"/>
                        </a:rPr>
                        <m:t>∝</m:t>
                      </m:r>
                      <m:sSup>
                        <m:sSupPr>
                          <m:ctrlPr>
                            <a:rPr lang="en-US" sz="2800" b="1" i="1">
                              <a:latin typeface="Cambria Math"/>
                            </a:rPr>
                          </m:ctrlPr>
                        </m:sSupPr>
                        <m:e>
                          <m:r>
                            <a:rPr lang="en-US" sz="2800" b="1" i="1">
                              <a:latin typeface="Cambria Math"/>
                            </a:rPr>
                            <m:t>𝐫</m:t>
                          </m:r>
                        </m:e>
                        <m:sup>
                          <m:r>
                            <a:rPr lang="en-US" sz="2800" b="1" i="1">
                              <a:latin typeface="Cambria Math"/>
                            </a:rPr>
                            <m:t>𝟑</m:t>
                          </m:r>
                          <m:r>
                            <a:rPr lang="en-US" sz="2800" b="1" i="1">
                              <a:latin typeface="Cambria Math"/>
                            </a:rPr>
                            <m:t>−</m:t>
                          </m:r>
                          <m:r>
                            <a:rPr lang="en-US" sz="2800" b="1" i="1">
                              <a:latin typeface="Cambria Math"/>
                            </a:rPr>
                            <m:t>𝐃𝐟</m:t>
                          </m:r>
                        </m:sup>
                      </m:sSup>
                      <m:r>
                        <a:rPr lang="en-US" sz="2800" b="1">
                          <a:latin typeface="Cambria Math"/>
                        </a:rPr>
                        <m:t>                                     </m:t>
                      </m:r>
                      <m:r>
                        <a:rPr lang="en-US" sz="2800" b="1" i="0" smtClean="0">
                          <a:latin typeface="Cambria Math"/>
                        </a:rPr>
                        <m:t>            </m:t>
                      </m:r>
                      <m:r>
                        <a:rPr lang="en-US" sz="2800" b="1">
                          <a:latin typeface="Cambria Math"/>
                        </a:rPr>
                        <m:t> </m:t>
                      </m:r>
                      <m:r>
                        <a:rPr lang="en-US" sz="2800" b="1" i="0" smtClean="0">
                          <a:latin typeface="Cambria Math"/>
                        </a:rPr>
                        <m:t>    </m:t>
                      </m:r>
                      <m:r>
                        <a:rPr lang="en-US" sz="2800" b="1" i="1">
                          <a:latin typeface="Cambria Math"/>
                        </a:rPr>
                        <m:t>𝟏𝟎</m:t>
                      </m:r>
                    </m:oMath>
                  </m:oMathPara>
                </a14:m>
                <a:endParaRPr lang="en-US" sz="2800" dirty="0"/>
              </a:p>
              <a:p>
                <a:pPr marL="0" indent="0">
                  <a:buNone/>
                </a:pPr>
                <a:r>
                  <a:rPr lang="en-US" sz="2800" b="1" dirty="0"/>
                  <a:t>Where v is the cumulative pore volume. Differentiate equation </a:t>
                </a:r>
                <a:r>
                  <a:rPr lang="en-US" sz="2800" b="1" dirty="0" smtClean="0"/>
                  <a:t>10</a:t>
                </a:r>
                <a:r>
                  <a:rPr lang="en-US" sz="2800" dirty="0"/>
                  <a:t> </a:t>
                </a:r>
                <a:r>
                  <a:rPr lang="en-US" sz="2800" b="1" dirty="0" smtClean="0"/>
                  <a:t>with </a:t>
                </a:r>
                <a:r>
                  <a:rPr lang="en-US" sz="2800" b="1" dirty="0"/>
                  <a:t>respect to r</a:t>
                </a:r>
                <a:endParaRPr lang="en-US" sz="2800" dirty="0" smtClean="0"/>
              </a:p>
              <a:p>
                <a:pPr marL="0" indent="0">
                  <a:buNone/>
                </a:pPr>
                <a14:m>
                  <m:oMathPara xmlns:m="http://schemas.openxmlformats.org/officeDocument/2006/math">
                    <m:oMathParaPr>
                      <m:jc m:val="centerGroup"/>
                    </m:oMathParaPr>
                    <m:oMath xmlns:m="http://schemas.openxmlformats.org/officeDocument/2006/math">
                      <m:f>
                        <m:fPr>
                          <m:ctrlPr>
                            <a:rPr lang="en-US" sz="2800" b="1" i="1">
                              <a:latin typeface="Cambria Math"/>
                            </a:rPr>
                          </m:ctrlPr>
                        </m:fPr>
                        <m:num>
                          <m:r>
                            <a:rPr lang="en-US" sz="2800" b="1" i="1">
                              <a:latin typeface="Cambria Math"/>
                            </a:rPr>
                            <m:t>𝐝𝐯</m:t>
                          </m:r>
                        </m:num>
                        <m:den>
                          <m:r>
                            <a:rPr lang="en-US" sz="2800" b="1" i="1">
                              <a:latin typeface="Cambria Math"/>
                            </a:rPr>
                            <m:t>𝐝𝐫</m:t>
                          </m:r>
                        </m:den>
                      </m:f>
                      <m:r>
                        <a:rPr lang="en-US" sz="2800" b="1">
                          <a:latin typeface="Cambria Math"/>
                        </a:rPr>
                        <m:t>∝</m:t>
                      </m:r>
                      <m:sSup>
                        <m:sSupPr>
                          <m:ctrlPr>
                            <a:rPr lang="en-US" sz="2800" b="1" i="1">
                              <a:latin typeface="Cambria Math"/>
                            </a:rPr>
                          </m:ctrlPr>
                        </m:sSupPr>
                        <m:e>
                          <m:r>
                            <a:rPr lang="en-US" sz="2800" b="1" i="1">
                              <a:latin typeface="Cambria Math"/>
                            </a:rPr>
                            <m:t>𝐫</m:t>
                          </m:r>
                        </m:e>
                        <m:sup>
                          <m:r>
                            <a:rPr lang="en-US" sz="2800" b="1" i="1">
                              <a:latin typeface="Cambria Math"/>
                            </a:rPr>
                            <m:t>𝟐</m:t>
                          </m:r>
                          <m:r>
                            <a:rPr lang="en-US" sz="2800" b="1" i="1">
                              <a:latin typeface="Cambria Math"/>
                            </a:rPr>
                            <m:t>−</m:t>
                          </m:r>
                          <m:r>
                            <a:rPr lang="en-US" sz="2800" b="1" i="1">
                              <a:latin typeface="Cambria Math"/>
                            </a:rPr>
                            <m:t>𝐃𝐟</m:t>
                          </m:r>
                        </m:sup>
                      </m:sSup>
                      <m:r>
                        <a:rPr lang="en-US" sz="2800" b="1">
                          <a:latin typeface="Cambria Math"/>
                        </a:rPr>
                        <m:t>                                              </m:t>
                      </m:r>
                      <m:r>
                        <a:rPr lang="en-US" sz="2800" b="1" i="1" smtClean="0">
                          <a:latin typeface="Cambria Math"/>
                        </a:rPr>
                        <m:t>        </m:t>
                      </m:r>
                      <m:r>
                        <a:rPr lang="en-US" sz="2800" b="1" i="1">
                          <a:latin typeface="Cambria Math"/>
                        </a:rPr>
                        <m:t>𝟏𝟏</m:t>
                      </m:r>
                    </m:oMath>
                  </m:oMathPara>
                </a14:m>
                <a:endParaRPr lang="en-US" sz="2800" dirty="0"/>
              </a:p>
              <a:p>
                <a:pPr marL="0" indent="0">
                  <a:buNone/>
                </a:pPr>
                <a:r>
                  <a:rPr lang="en-US" sz="2800" b="1" dirty="0"/>
                  <a:t>Integrate equation 11  </a:t>
                </a:r>
                <a:endParaRPr lang="en-US" sz="2800" dirty="0"/>
              </a:p>
              <a:p>
                <a:pPr marL="0" indent="0">
                  <a:buNone/>
                </a:pPr>
                <a14:m>
                  <m:oMathPara xmlns:m="http://schemas.openxmlformats.org/officeDocument/2006/math">
                    <m:oMathParaPr>
                      <m:jc m:val="centerGroup"/>
                    </m:oMathParaPr>
                    <m:oMath xmlns:m="http://schemas.openxmlformats.org/officeDocument/2006/math">
                      <m:nary>
                        <m:naryPr>
                          <m:limLoc m:val="undOvr"/>
                          <m:subHide m:val="on"/>
                          <m:supHide m:val="on"/>
                          <m:ctrlPr>
                            <a:rPr lang="en-US" sz="2800" b="1" i="1">
                              <a:latin typeface="Cambria Math"/>
                            </a:rPr>
                          </m:ctrlPr>
                        </m:naryPr>
                        <m:sub/>
                        <m:sup/>
                        <m:e>
                          <m:r>
                            <a:rPr lang="en-US" sz="2800" b="1" i="1">
                              <a:latin typeface="Cambria Math"/>
                            </a:rPr>
                            <m:t>𝐝𝐯</m:t>
                          </m:r>
                          <m:r>
                            <a:rPr lang="en-US" sz="2800" b="1">
                              <a:latin typeface="Cambria Math"/>
                            </a:rPr>
                            <m:t>=</m:t>
                          </m:r>
                          <m:r>
                            <a:rPr lang="en-US" sz="2800" b="1" i="1">
                              <a:latin typeface="Cambria Math"/>
                            </a:rPr>
                            <m:t>𝐜𝐨𝐧𝐬𝐭𝐚𝐧𝐭</m:t>
                          </m:r>
                          <m:r>
                            <a:rPr lang="en-US" sz="2800" b="1" i="1">
                              <a:latin typeface="Cambria Math"/>
                            </a:rPr>
                            <m:t>∗</m:t>
                          </m:r>
                          <m:nary>
                            <m:naryPr>
                              <m:limLoc m:val="subSup"/>
                              <m:ctrlPr>
                                <a:rPr lang="en-US" sz="2800" b="1" i="1">
                                  <a:latin typeface="Cambria Math"/>
                                </a:rPr>
                              </m:ctrlPr>
                            </m:naryPr>
                            <m:sub>
                              <m:r>
                                <a:rPr lang="en-US" sz="2800" b="1" i="1">
                                  <a:latin typeface="Cambria Math"/>
                                </a:rPr>
                                <m:t>𝐫𝐦𝐢𝐧</m:t>
                              </m:r>
                            </m:sub>
                            <m:sup>
                              <m:r>
                                <a:rPr lang="en-US" sz="2800" b="1" i="1">
                                  <a:latin typeface="Cambria Math"/>
                                </a:rPr>
                                <m:t>𝐫</m:t>
                              </m:r>
                            </m:sup>
                            <m:e>
                              <m:sSup>
                                <m:sSupPr>
                                  <m:ctrlPr>
                                    <a:rPr lang="en-US" sz="2800" b="1" i="1">
                                      <a:latin typeface="Cambria Math"/>
                                    </a:rPr>
                                  </m:ctrlPr>
                                </m:sSupPr>
                                <m:e>
                                  <m:r>
                                    <a:rPr lang="en-US" sz="2800" b="1" i="1">
                                      <a:latin typeface="Cambria Math"/>
                                    </a:rPr>
                                    <m:t>𝐫</m:t>
                                  </m:r>
                                </m:e>
                                <m:sup>
                                  <m:r>
                                    <a:rPr lang="en-US" sz="2800" b="1" i="1">
                                      <a:latin typeface="Cambria Math"/>
                                    </a:rPr>
                                    <m:t>𝟐</m:t>
                                  </m:r>
                                  <m:r>
                                    <a:rPr lang="en-US" sz="2800" b="1" i="1">
                                      <a:latin typeface="Cambria Math"/>
                                    </a:rPr>
                                    <m:t>−</m:t>
                                  </m:r>
                                  <m:r>
                                    <a:rPr lang="en-US" sz="2800" b="1" i="1">
                                      <a:latin typeface="Cambria Math"/>
                                    </a:rPr>
                                    <m:t>𝐃𝐟</m:t>
                                  </m:r>
                                </m:sup>
                              </m:sSup>
                              <m:r>
                                <a:rPr lang="en-US" sz="2800" b="1" i="1">
                                  <a:latin typeface="Cambria Math"/>
                                </a:rPr>
                                <m:t>∗</m:t>
                              </m:r>
                              <m:r>
                                <a:rPr lang="en-US" sz="2800" b="1" i="1">
                                  <a:latin typeface="Cambria Math"/>
                                </a:rPr>
                                <m:t>𝐝𝐫</m:t>
                              </m:r>
                              <m:r>
                                <a:rPr lang="en-US" sz="2800" b="1">
                                  <a:latin typeface="Cambria Math"/>
                                </a:rPr>
                                <m:t>         </m:t>
                              </m:r>
                              <m:r>
                                <a:rPr lang="en-US" sz="2800" b="1" i="1">
                                  <a:latin typeface="Cambria Math"/>
                                </a:rPr>
                                <m:t>𝟏𝟐</m:t>
                              </m:r>
                            </m:e>
                          </m:nary>
                        </m:e>
                      </m:nary>
                    </m:oMath>
                  </m:oMathPara>
                </a14:m>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76200"/>
                <a:ext cx="8229600" cy="6781800"/>
              </a:xfrm>
              <a:blipFill rotWithShape="1">
                <a:blip r:embed="rId2"/>
                <a:stretch>
                  <a:fillRect l="-1481" t="-809" r="-74"/>
                </a:stretch>
              </a:blipFill>
            </p:spPr>
            <p:txBody>
              <a:bodyPr/>
              <a:lstStyle/>
              <a:p>
                <a:r>
                  <a:rPr lang="en-US">
                    <a:noFill/>
                  </a:rPr>
                  <a:t> </a:t>
                </a:r>
              </a:p>
            </p:txBody>
          </p:sp>
        </mc:Fallback>
      </mc:AlternateContent>
    </p:spTree>
    <p:extLst>
      <p:ext uri="{BB962C8B-B14F-4D97-AF65-F5344CB8AC3E}">
        <p14:creationId xmlns:p14="http://schemas.microsoft.com/office/powerpoint/2010/main" val="1911228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304800"/>
                <a:ext cx="8229600" cy="5821363"/>
              </a:xfrm>
            </p:spPr>
            <p:txBody>
              <a:bodyPr>
                <a:normAutofit fontScale="77500" lnSpcReduction="20000"/>
              </a:bodyPr>
              <a:lstStyle/>
              <a:p>
                <a:pPr marL="0" indent="0">
                  <a:buNone/>
                </a:pPr>
                <a14:m>
                  <m:oMathPara xmlns:m="http://schemas.openxmlformats.org/officeDocument/2006/math">
                    <m:oMathParaPr>
                      <m:jc m:val="centerGroup"/>
                    </m:oMathParaPr>
                    <m:oMath xmlns:m="http://schemas.openxmlformats.org/officeDocument/2006/math">
                      <m:r>
                        <a:rPr lang="en-US" b="1" i="1" smtClean="0">
                          <a:latin typeface="Cambria Math"/>
                        </a:rPr>
                        <m:t>𝐯</m:t>
                      </m:r>
                      <m:r>
                        <a:rPr lang="en-US" b="1">
                          <a:latin typeface="Cambria Math"/>
                        </a:rPr>
                        <m:t>=</m:t>
                      </m:r>
                      <m:f>
                        <m:fPr>
                          <m:ctrlPr>
                            <a:rPr lang="en-US" b="1" i="1">
                              <a:latin typeface="Cambria Math"/>
                            </a:rPr>
                          </m:ctrlPr>
                        </m:fPr>
                        <m:num>
                          <m:r>
                            <a:rPr lang="en-US" b="1" i="1">
                              <a:latin typeface="Cambria Math"/>
                            </a:rPr>
                            <m:t>𝐜𝐨𝐧𝐬𝐭𝐚𝐧𝐭</m:t>
                          </m:r>
                        </m:num>
                        <m:den>
                          <m:r>
                            <a:rPr lang="en-US" b="1" i="1">
                              <a:latin typeface="Cambria Math"/>
                            </a:rPr>
                            <m:t>𝟑</m:t>
                          </m:r>
                          <m:r>
                            <a:rPr lang="en-US" b="1" i="1">
                              <a:latin typeface="Cambria Math"/>
                            </a:rPr>
                            <m:t>−</m:t>
                          </m:r>
                          <m:r>
                            <a:rPr lang="en-US" b="1" i="1">
                              <a:latin typeface="Cambria Math"/>
                            </a:rPr>
                            <m:t>𝐃𝐟</m:t>
                          </m:r>
                        </m:den>
                      </m:f>
                      <m:r>
                        <a:rPr lang="en-US" b="1" i="1">
                          <a:latin typeface="Cambria Math"/>
                        </a:rPr>
                        <m:t>∗</m:t>
                      </m:r>
                      <m:d>
                        <m:dPr>
                          <m:begChr m:val="["/>
                          <m:endChr m:val="]"/>
                          <m:ctrlPr>
                            <a:rPr lang="en-US" b="1" i="1">
                              <a:latin typeface="Cambria Math"/>
                            </a:rPr>
                          </m:ctrlPr>
                        </m:dPr>
                        <m:e>
                          <m:sSup>
                            <m:sSupPr>
                              <m:ctrlPr>
                                <a:rPr lang="en-US" b="1" i="1">
                                  <a:latin typeface="Cambria Math"/>
                                </a:rPr>
                              </m:ctrlPr>
                            </m:sSupPr>
                            <m:e>
                              <m:r>
                                <a:rPr lang="en-US" b="1" i="1">
                                  <a:latin typeface="Cambria Math"/>
                                </a:rPr>
                                <m:t>𝐫</m:t>
                              </m:r>
                            </m:e>
                            <m:sup>
                              <m:r>
                                <a:rPr lang="en-US" b="1" i="1">
                                  <a:latin typeface="Cambria Math"/>
                                </a:rPr>
                                <m:t>𝟑</m:t>
                              </m:r>
                              <m:r>
                                <a:rPr lang="en-US" b="1" i="1">
                                  <a:latin typeface="Cambria Math"/>
                                </a:rPr>
                                <m:t>−</m:t>
                              </m:r>
                              <m:r>
                                <a:rPr lang="en-US" b="1" i="1">
                                  <a:latin typeface="Cambria Math"/>
                                </a:rPr>
                                <m:t>𝐃𝐟</m:t>
                              </m:r>
                            </m:sup>
                          </m:sSup>
                          <m:r>
                            <a:rPr lang="en-US" b="1" i="1">
                              <a:latin typeface="Cambria Math"/>
                            </a:rPr>
                            <m:t>−</m:t>
                          </m:r>
                          <m:sSup>
                            <m:sSupPr>
                              <m:ctrlPr>
                                <a:rPr lang="en-US" b="1" i="1">
                                  <a:latin typeface="Cambria Math"/>
                                </a:rPr>
                              </m:ctrlPr>
                            </m:sSupPr>
                            <m:e>
                              <m:sSub>
                                <m:sSubPr>
                                  <m:ctrlPr>
                                    <a:rPr lang="en-US" b="1" i="1">
                                      <a:latin typeface="Cambria Math"/>
                                    </a:rPr>
                                  </m:ctrlPr>
                                </m:sSubPr>
                                <m:e>
                                  <m:r>
                                    <a:rPr lang="en-US" b="1" i="1">
                                      <a:latin typeface="Cambria Math"/>
                                    </a:rPr>
                                    <m:t>𝐫</m:t>
                                  </m:r>
                                </m:e>
                                <m:sub>
                                  <m:r>
                                    <a:rPr lang="en-US" b="1" i="1">
                                      <a:latin typeface="Cambria Math"/>
                                    </a:rPr>
                                    <m:t>𝐦𝐢𝐧</m:t>
                                  </m:r>
                                </m:sub>
                              </m:sSub>
                            </m:e>
                            <m:sup>
                              <m:r>
                                <a:rPr lang="en-US" b="1" i="1">
                                  <a:latin typeface="Cambria Math"/>
                                </a:rPr>
                                <m:t>𝟑</m:t>
                              </m:r>
                              <m:r>
                                <a:rPr lang="en-US" b="1" i="1">
                                  <a:latin typeface="Cambria Math"/>
                                </a:rPr>
                                <m:t>−</m:t>
                              </m:r>
                              <m:r>
                                <a:rPr lang="en-US" b="1" i="1">
                                  <a:latin typeface="Cambria Math"/>
                                </a:rPr>
                                <m:t>𝐃𝐟</m:t>
                              </m:r>
                            </m:sup>
                          </m:sSup>
                        </m:e>
                      </m:d>
                      <m:r>
                        <a:rPr lang="en-US" b="1">
                          <a:latin typeface="Cambria Math"/>
                        </a:rPr>
                        <m:t>                           </m:t>
                      </m:r>
                      <m:r>
                        <a:rPr lang="en-US" b="1" i="1">
                          <a:latin typeface="Cambria Math"/>
                        </a:rPr>
                        <m:t>𝟏𝟑</m:t>
                      </m:r>
                    </m:oMath>
                  </m:oMathPara>
                </a14:m>
                <a:endParaRPr lang="en-US" dirty="0"/>
              </a:p>
              <a:p>
                <a:pPr marL="0" indent="0">
                  <a:buNone/>
                </a:pPr>
                <a:r>
                  <a:rPr lang="en-US" b="1" dirty="0"/>
                  <a:t>The total pre volume can be integrated as follows:</a:t>
                </a:r>
                <a:endParaRPr lang="en-US" dirty="0"/>
              </a:p>
              <a:p>
                <a:pPr marL="0" indent="0">
                  <a:buNone/>
                </a:pPr>
                <a14:m>
                  <m:oMathPara xmlns:m="http://schemas.openxmlformats.org/officeDocument/2006/math">
                    <m:oMathParaPr>
                      <m:jc m:val="centerGroup"/>
                    </m:oMathParaPr>
                    <m:oMath xmlns:m="http://schemas.openxmlformats.org/officeDocument/2006/math">
                      <m:nary>
                        <m:naryPr>
                          <m:limLoc m:val="undOvr"/>
                          <m:subHide m:val="on"/>
                          <m:supHide m:val="on"/>
                          <m:ctrlPr>
                            <a:rPr lang="en-US" b="1" i="1">
                              <a:latin typeface="Cambria Math"/>
                            </a:rPr>
                          </m:ctrlPr>
                        </m:naryPr>
                        <m:sub/>
                        <m:sup/>
                        <m:e>
                          <m:r>
                            <a:rPr lang="en-US" b="1" i="1">
                              <a:latin typeface="Cambria Math"/>
                            </a:rPr>
                            <m:t>𝐯𝐭𝐨𝐭𝐚𝐥</m:t>
                          </m:r>
                          <m:r>
                            <a:rPr lang="en-US" b="1">
                              <a:latin typeface="Cambria Math"/>
                            </a:rPr>
                            <m:t>=</m:t>
                          </m:r>
                          <m:nary>
                            <m:naryPr>
                              <m:limLoc m:val="subSup"/>
                              <m:ctrlPr>
                                <a:rPr lang="en-US" b="1" i="1">
                                  <a:latin typeface="Cambria Math"/>
                                </a:rPr>
                              </m:ctrlPr>
                            </m:naryPr>
                            <m:sub>
                              <m:r>
                                <a:rPr lang="en-US" b="1" i="1">
                                  <a:latin typeface="Cambria Math"/>
                                </a:rPr>
                                <m:t>𝐫𝐦𝐢𝐧</m:t>
                              </m:r>
                            </m:sub>
                            <m:sup>
                              <m:r>
                                <a:rPr lang="en-US" b="1" i="1">
                                  <a:latin typeface="Cambria Math"/>
                                </a:rPr>
                                <m:t>𝐫𝐦𝐚𝐱</m:t>
                              </m:r>
                            </m:sup>
                            <m:e>
                              <m:sSup>
                                <m:sSupPr>
                                  <m:ctrlPr>
                                    <a:rPr lang="en-US" b="1" i="1">
                                      <a:latin typeface="Cambria Math"/>
                                    </a:rPr>
                                  </m:ctrlPr>
                                </m:sSupPr>
                                <m:e>
                                  <m:r>
                                    <a:rPr lang="en-US" b="1" i="1">
                                      <a:latin typeface="Cambria Math"/>
                                    </a:rPr>
                                    <m:t>𝐫</m:t>
                                  </m:r>
                                </m:e>
                                <m:sup>
                                  <m:r>
                                    <a:rPr lang="en-US" b="1" i="1">
                                      <a:latin typeface="Cambria Math"/>
                                    </a:rPr>
                                    <m:t>𝟐</m:t>
                                  </m:r>
                                  <m:r>
                                    <a:rPr lang="en-US" b="1" i="1">
                                      <a:latin typeface="Cambria Math"/>
                                    </a:rPr>
                                    <m:t>−</m:t>
                                  </m:r>
                                  <m:r>
                                    <a:rPr lang="en-US" b="1" i="1">
                                      <a:latin typeface="Cambria Math"/>
                                    </a:rPr>
                                    <m:t>𝐃𝐟</m:t>
                                  </m:r>
                                </m:sup>
                              </m:sSup>
                            </m:e>
                          </m:nary>
                        </m:e>
                      </m:nary>
                      <m:r>
                        <a:rPr lang="en-US" b="1" i="1">
                          <a:latin typeface="Cambria Math"/>
                        </a:rPr>
                        <m:t>∗</m:t>
                      </m:r>
                      <m:r>
                        <a:rPr lang="en-US" b="1" i="1">
                          <a:latin typeface="Cambria Math"/>
                        </a:rPr>
                        <m:t>𝐝𝐫</m:t>
                      </m:r>
                      <m:r>
                        <a:rPr lang="en-US" b="1">
                          <a:latin typeface="Cambria Math"/>
                        </a:rPr>
                        <m:t>                                </m:t>
                      </m:r>
                      <m:r>
                        <a:rPr lang="en-US" b="1" i="0" smtClean="0">
                          <a:latin typeface="Cambria Math"/>
                        </a:rPr>
                        <m:t>        </m:t>
                      </m:r>
                      <m:r>
                        <a:rPr lang="en-US" b="1">
                          <a:latin typeface="Cambria Math"/>
                        </a:rPr>
                        <m:t> </m:t>
                      </m:r>
                      <m:r>
                        <a:rPr lang="en-US" b="1" i="1">
                          <a:latin typeface="Cambria Math"/>
                        </a:rPr>
                        <m:t>𝟏𝟒</m:t>
                      </m:r>
                    </m:oMath>
                  </m:oMathPara>
                </a14:m>
                <a:endParaRPr lang="en-US" dirty="0"/>
              </a:p>
              <a:p>
                <a:pPr marL="0" indent="0">
                  <a:buNone/>
                </a:pPr>
                <a:r>
                  <a:rPr lang="en-US" b="1" dirty="0"/>
                  <a:t>The result of total pore volume integral</a:t>
                </a:r>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en-US" b="1" i="1">
                              <a:latin typeface="Cambria Math"/>
                            </a:rPr>
                          </m:ctrlPr>
                        </m:sSubPr>
                        <m:e>
                          <m:r>
                            <a:rPr lang="en-US" b="1" i="1">
                              <a:latin typeface="Cambria Math"/>
                            </a:rPr>
                            <m:t>𝐯</m:t>
                          </m:r>
                        </m:e>
                        <m:sub>
                          <m:r>
                            <a:rPr lang="en-US" b="1" i="1">
                              <a:latin typeface="Cambria Math"/>
                            </a:rPr>
                            <m:t>𝐭𝐨𝐭𝐚𝐥</m:t>
                          </m:r>
                        </m:sub>
                      </m:sSub>
                      <m:r>
                        <a:rPr lang="en-US" b="1">
                          <a:latin typeface="Cambria Math"/>
                        </a:rPr>
                        <m:t>=</m:t>
                      </m:r>
                      <m:f>
                        <m:fPr>
                          <m:ctrlPr>
                            <a:rPr lang="en-US" b="1" i="1">
                              <a:latin typeface="Cambria Math"/>
                            </a:rPr>
                          </m:ctrlPr>
                        </m:fPr>
                        <m:num>
                          <m:r>
                            <a:rPr lang="en-US" b="1" i="1">
                              <a:latin typeface="Cambria Math"/>
                            </a:rPr>
                            <m:t>𝐜𝐨𝐧𝐬𝐭𝐚𝐧𝐭</m:t>
                          </m:r>
                        </m:num>
                        <m:den>
                          <m:r>
                            <a:rPr lang="en-US" b="1" i="1">
                              <a:latin typeface="Cambria Math"/>
                            </a:rPr>
                            <m:t>𝟑</m:t>
                          </m:r>
                          <m:r>
                            <a:rPr lang="en-US" b="1" i="1">
                              <a:latin typeface="Cambria Math"/>
                            </a:rPr>
                            <m:t>−</m:t>
                          </m:r>
                          <m:r>
                            <a:rPr lang="en-US" b="1" i="1">
                              <a:latin typeface="Cambria Math"/>
                            </a:rPr>
                            <m:t>𝐃𝐟</m:t>
                          </m:r>
                        </m:den>
                      </m:f>
                      <m:r>
                        <a:rPr lang="en-US" b="1" i="1">
                          <a:latin typeface="Cambria Math"/>
                        </a:rPr>
                        <m:t>∗</m:t>
                      </m:r>
                      <m:d>
                        <m:dPr>
                          <m:begChr m:val="["/>
                          <m:endChr m:val="]"/>
                          <m:ctrlPr>
                            <a:rPr lang="en-US" b="1" i="1">
                              <a:latin typeface="Cambria Math"/>
                            </a:rPr>
                          </m:ctrlPr>
                        </m:dPr>
                        <m:e>
                          <m:sSup>
                            <m:sSupPr>
                              <m:ctrlPr>
                                <a:rPr lang="en-US" b="1" i="1">
                                  <a:latin typeface="Cambria Math"/>
                                </a:rPr>
                              </m:ctrlPr>
                            </m:sSupPr>
                            <m:e>
                              <m:sSub>
                                <m:sSubPr>
                                  <m:ctrlPr>
                                    <a:rPr lang="en-US" b="1" i="1">
                                      <a:latin typeface="Cambria Math"/>
                                    </a:rPr>
                                  </m:ctrlPr>
                                </m:sSubPr>
                                <m:e>
                                  <m:r>
                                    <a:rPr lang="en-US" b="1" i="1">
                                      <a:latin typeface="Cambria Math"/>
                                    </a:rPr>
                                    <m:t>𝐫</m:t>
                                  </m:r>
                                </m:e>
                                <m:sub>
                                  <m:r>
                                    <a:rPr lang="en-US" b="1" i="1">
                                      <a:latin typeface="Cambria Math"/>
                                    </a:rPr>
                                    <m:t>𝐦𝐚𝐱</m:t>
                                  </m:r>
                                </m:sub>
                              </m:sSub>
                            </m:e>
                            <m:sup>
                              <m:r>
                                <a:rPr lang="en-US" b="1" i="1">
                                  <a:latin typeface="Cambria Math"/>
                                </a:rPr>
                                <m:t>𝟑</m:t>
                              </m:r>
                              <m:r>
                                <a:rPr lang="en-US" b="1" i="1">
                                  <a:latin typeface="Cambria Math"/>
                                </a:rPr>
                                <m:t>−</m:t>
                              </m:r>
                              <m:r>
                                <a:rPr lang="en-US" b="1" i="1">
                                  <a:latin typeface="Cambria Math"/>
                                </a:rPr>
                                <m:t>𝐃𝐟</m:t>
                              </m:r>
                            </m:sup>
                          </m:sSup>
                          <m:r>
                            <a:rPr lang="en-US" b="1" i="1">
                              <a:latin typeface="Cambria Math"/>
                            </a:rPr>
                            <m:t>−</m:t>
                          </m:r>
                          <m:sSup>
                            <m:sSupPr>
                              <m:ctrlPr>
                                <a:rPr lang="en-US" b="1" i="1">
                                  <a:latin typeface="Cambria Math"/>
                                </a:rPr>
                              </m:ctrlPr>
                            </m:sSupPr>
                            <m:e>
                              <m:sSub>
                                <m:sSubPr>
                                  <m:ctrlPr>
                                    <a:rPr lang="en-US" b="1" i="1">
                                      <a:latin typeface="Cambria Math"/>
                                    </a:rPr>
                                  </m:ctrlPr>
                                </m:sSubPr>
                                <m:e>
                                  <m:r>
                                    <a:rPr lang="en-US" b="1" i="1">
                                      <a:latin typeface="Cambria Math"/>
                                    </a:rPr>
                                    <m:t>𝐫</m:t>
                                  </m:r>
                                </m:e>
                                <m:sub>
                                  <m:r>
                                    <a:rPr lang="en-US" b="1" i="1">
                                      <a:latin typeface="Cambria Math"/>
                                    </a:rPr>
                                    <m:t>𝐦𝐢𝐧</m:t>
                                  </m:r>
                                </m:sub>
                              </m:sSub>
                            </m:e>
                            <m:sup>
                              <m:r>
                                <a:rPr lang="en-US" b="1" i="1">
                                  <a:latin typeface="Cambria Math"/>
                                </a:rPr>
                                <m:t>𝟑</m:t>
                              </m:r>
                              <m:r>
                                <a:rPr lang="en-US" b="1" i="1">
                                  <a:latin typeface="Cambria Math"/>
                                </a:rPr>
                                <m:t>−</m:t>
                              </m:r>
                              <m:r>
                                <a:rPr lang="en-US" b="1" i="1">
                                  <a:latin typeface="Cambria Math"/>
                                </a:rPr>
                                <m:t>𝐃𝐟</m:t>
                              </m:r>
                            </m:sup>
                          </m:sSup>
                        </m:e>
                      </m:d>
                      <m:r>
                        <a:rPr lang="en-US" b="1">
                          <a:latin typeface="Cambria Math"/>
                        </a:rPr>
                        <m:t>            </m:t>
                      </m:r>
                      <m:r>
                        <a:rPr lang="en-US" b="1" i="1">
                          <a:latin typeface="Cambria Math"/>
                        </a:rPr>
                        <m:t>𝟏𝟓</m:t>
                      </m:r>
                    </m:oMath>
                  </m:oMathPara>
                </a14:m>
                <a:endParaRPr lang="en-US" dirty="0"/>
              </a:p>
              <a:p>
                <a:pPr marL="0" indent="0">
                  <a:buNone/>
                </a:pPr>
                <a:r>
                  <a:rPr lang="en-US" b="1" dirty="0"/>
                  <a:t>Divide equation 13 by equation 15 </a:t>
                </a:r>
                <a:endParaRPr lang="en-US" dirty="0"/>
              </a:p>
              <a:p>
                <a:pPr marL="0" indent="0">
                  <a:buNone/>
                </a:pPr>
                <a14:m>
                  <m:oMathPara xmlns:m="http://schemas.openxmlformats.org/officeDocument/2006/math">
                    <m:oMathParaPr>
                      <m:jc m:val="centerGroup"/>
                    </m:oMathParaPr>
                    <m:oMath xmlns:m="http://schemas.openxmlformats.org/officeDocument/2006/math">
                      <m:f>
                        <m:fPr>
                          <m:ctrlPr>
                            <a:rPr lang="en-US" b="1" i="1">
                              <a:latin typeface="Cambria Math"/>
                            </a:rPr>
                          </m:ctrlPr>
                        </m:fPr>
                        <m:num>
                          <m:r>
                            <a:rPr lang="en-US" b="1" i="1">
                              <a:latin typeface="Cambria Math"/>
                            </a:rPr>
                            <m:t>𝒗</m:t>
                          </m:r>
                        </m:num>
                        <m:den>
                          <m:sSub>
                            <m:sSubPr>
                              <m:ctrlPr>
                                <a:rPr lang="en-US" b="1" i="1">
                                  <a:latin typeface="Cambria Math"/>
                                </a:rPr>
                              </m:ctrlPr>
                            </m:sSubPr>
                            <m:e>
                              <m:r>
                                <a:rPr lang="en-US" b="1" i="1">
                                  <a:latin typeface="Cambria Math"/>
                                </a:rPr>
                                <m:t>𝐯</m:t>
                              </m:r>
                            </m:e>
                            <m:sub>
                              <m:r>
                                <a:rPr lang="en-US" b="1" i="1">
                                  <a:latin typeface="Cambria Math"/>
                                </a:rPr>
                                <m:t>𝐭𝐨𝐭𝐚𝐥</m:t>
                              </m:r>
                            </m:sub>
                          </m:sSub>
                        </m:den>
                      </m:f>
                      <m:r>
                        <a:rPr lang="en-US" b="1" i="1">
                          <a:latin typeface="Cambria Math"/>
                        </a:rPr>
                        <m:t>=</m:t>
                      </m:r>
                      <m:f>
                        <m:fPr>
                          <m:ctrlPr>
                            <a:rPr lang="en-US" b="1" i="1">
                              <a:latin typeface="Cambria Math"/>
                            </a:rPr>
                          </m:ctrlPr>
                        </m:fPr>
                        <m:num>
                          <m:d>
                            <m:dPr>
                              <m:begChr m:val="["/>
                              <m:endChr m:val="]"/>
                              <m:ctrlPr>
                                <a:rPr lang="en-US" b="1" i="1">
                                  <a:latin typeface="Cambria Math"/>
                                </a:rPr>
                              </m:ctrlPr>
                            </m:dPr>
                            <m:e>
                              <m:f>
                                <m:fPr>
                                  <m:ctrlPr>
                                    <a:rPr lang="en-US" b="1" i="1">
                                      <a:latin typeface="Cambria Math"/>
                                    </a:rPr>
                                  </m:ctrlPr>
                                </m:fPr>
                                <m:num>
                                  <m:r>
                                    <a:rPr lang="en-US" b="1" i="1">
                                      <a:latin typeface="Cambria Math"/>
                                    </a:rPr>
                                    <m:t>𝐜𝐨𝐧𝐬𝐭𝐚𝐧𝐭</m:t>
                                  </m:r>
                                </m:num>
                                <m:den>
                                  <m:r>
                                    <a:rPr lang="en-US" b="1" i="1">
                                      <a:latin typeface="Cambria Math"/>
                                    </a:rPr>
                                    <m:t>𝟑</m:t>
                                  </m:r>
                                  <m:r>
                                    <a:rPr lang="en-US" b="1" i="1">
                                      <a:latin typeface="Cambria Math"/>
                                    </a:rPr>
                                    <m:t>−</m:t>
                                  </m:r>
                                  <m:r>
                                    <a:rPr lang="en-US" b="1" i="1">
                                      <a:latin typeface="Cambria Math"/>
                                    </a:rPr>
                                    <m:t>𝐃𝐟</m:t>
                                  </m:r>
                                </m:den>
                              </m:f>
                              <m:r>
                                <a:rPr lang="en-US" b="1" i="1">
                                  <a:latin typeface="Cambria Math"/>
                                </a:rPr>
                                <m:t>∗</m:t>
                              </m:r>
                              <m:d>
                                <m:dPr>
                                  <m:begChr m:val="["/>
                                  <m:endChr m:val="]"/>
                                  <m:ctrlPr>
                                    <a:rPr lang="en-US" b="1" i="1">
                                      <a:latin typeface="Cambria Math"/>
                                    </a:rPr>
                                  </m:ctrlPr>
                                </m:dPr>
                                <m:e>
                                  <m:sSup>
                                    <m:sSupPr>
                                      <m:ctrlPr>
                                        <a:rPr lang="en-US" b="1" i="1">
                                          <a:latin typeface="Cambria Math"/>
                                        </a:rPr>
                                      </m:ctrlPr>
                                    </m:sSupPr>
                                    <m:e>
                                      <m:r>
                                        <a:rPr lang="en-US" b="1" i="1">
                                          <a:latin typeface="Cambria Math"/>
                                        </a:rPr>
                                        <m:t>𝐫</m:t>
                                      </m:r>
                                    </m:e>
                                    <m:sup>
                                      <m:r>
                                        <a:rPr lang="en-US" b="1" i="1">
                                          <a:latin typeface="Cambria Math"/>
                                        </a:rPr>
                                        <m:t>𝟑</m:t>
                                      </m:r>
                                      <m:r>
                                        <a:rPr lang="en-US" b="1" i="1">
                                          <a:latin typeface="Cambria Math"/>
                                        </a:rPr>
                                        <m:t>−</m:t>
                                      </m:r>
                                      <m:r>
                                        <a:rPr lang="en-US" b="1" i="1">
                                          <a:latin typeface="Cambria Math"/>
                                        </a:rPr>
                                        <m:t>𝐃𝐟</m:t>
                                      </m:r>
                                    </m:sup>
                                  </m:sSup>
                                  <m:r>
                                    <a:rPr lang="en-US" b="1" i="1">
                                      <a:latin typeface="Cambria Math"/>
                                    </a:rPr>
                                    <m:t>−</m:t>
                                  </m:r>
                                  <m:sSup>
                                    <m:sSupPr>
                                      <m:ctrlPr>
                                        <a:rPr lang="en-US" b="1" i="1">
                                          <a:latin typeface="Cambria Math"/>
                                        </a:rPr>
                                      </m:ctrlPr>
                                    </m:sSupPr>
                                    <m:e>
                                      <m:sSub>
                                        <m:sSubPr>
                                          <m:ctrlPr>
                                            <a:rPr lang="en-US" b="1" i="1">
                                              <a:latin typeface="Cambria Math"/>
                                            </a:rPr>
                                          </m:ctrlPr>
                                        </m:sSubPr>
                                        <m:e>
                                          <m:r>
                                            <a:rPr lang="en-US" b="1" i="1">
                                              <a:latin typeface="Cambria Math"/>
                                            </a:rPr>
                                            <m:t>𝐫</m:t>
                                          </m:r>
                                        </m:e>
                                        <m:sub>
                                          <m:r>
                                            <a:rPr lang="en-US" b="1" i="1">
                                              <a:latin typeface="Cambria Math"/>
                                            </a:rPr>
                                            <m:t>𝐦𝐢𝐧</m:t>
                                          </m:r>
                                        </m:sub>
                                      </m:sSub>
                                    </m:e>
                                    <m:sup>
                                      <m:r>
                                        <a:rPr lang="en-US" b="1" i="1">
                                          <a:latin typeface="Cambria Math"/>
                                        </a:rPr>
                                        <m:t>𝟑</m:t>
                                      </m:r>
                                      <m:r>
                                        <a:rPr lang="en-US" b="1" i="1">
                                          <a:latin typeface="Cambria Math"/>
                                        </a:rPr>
                                        <m:t>−</m:t>
                                      </m:r>
                                      <m:r>
                                        <a:rPr lang="en-US" b="1" i="1">
                                          <a:latin typeface="Cambria Math"/>
                                        </a:rPr>
                                        <m:t>𝐃𝐟</m:t>
                                      </m:r>
                                    </m:sup>
                                  </m:sSup>
                                </m:e>
                              </m:d>
                            </m:e>
                          </m:d>
                        </m:num>
                        <m:den>
                          <m:d>
                            <m:dPr>
                              <m:begChr m:val="["/>
                              <m:endChr m:val="]"/>
                              <m:ctrlPr>
                                <a:rPr lang="en-US" b="1" i="1">
                                  <a:latin typeface="Cambria Math"/>
                                </a:rPr>
                              </m:ctrlPr>
                            </m:dPr>
                            <m:e>
                              <m:f>
                                <m:fPr>
                                  <m:ctrlPr>
                                    <a:rPr lang="en-US" b="1" i="1">
                                      <a:latin typeface="Cambria Math"/>
                                    </a:rPr>
                                  </m:ctrlPr>
                                </m:fPr>
                                <m:num>
                                  <m:r>
                                    <a:rPr lang="en-US" b="1" i="1">
                                      <a:latin typeface="Cambria Math"/>
                                    </a:rPr>
                                    <m:t>𝐜𝐨𝐧𝐬𝐭𝐚𝐧𝐭</m:t>
                                  </m:r>
                                </m:num>
                                <m:den>
                                  <m:r>
                                    <a:rPr lang="en-US" b="1" i="1">
                                      <a:latin typeface="Cambria Math"/>
                                    </a:rPr>
                                    <m:t>𝟑</m:t>
                                  </m:r>
                                  <m:r>
                                    <a:rPr lang="en-US" b="1" i="1">
                                      <a:latin typeface="Cambria Math"/>
                                    </a:rPr>
                                    <m:t>−</m:t>
                                  </m:r>
                                  <m:r>
                                    <a:rPr lang="en-US" b="1" i="1">
                                      <a:latin typeface="Cambria Math"/>
                                    </a:rPr>
                                    <m:t>𝐃𝐟</m:t>
                                  </m:r>
                                </m:den>
                              </m:f>
                              <m:r>
                                <a:rPr lang="en-US" b="1" i="1">
                                  <a:latin typeface="Cambria Math"/>
                                </a:rPr>
                                <m:t>∗</m:t>
                              </m:r>
                              <m:d>
                                <m:dPr>
                                  <m:begChr m:val="["/>
                                  <m:endChr m:val="]"/>
                                  <m:ctrlPr>
                                    <a:rPr lang="en-US" b="1" i="1">
                                      <a:latin typeface="Cambria Math"/>
                                    </a:rPr>
                                  </m:ctrlPr>
                                </m:dPr>
                                <m:e>
                                  <m:sSup>
                                    <m:sSupPr>
                                      <m:ctrlPr>
                                        <a:rPr lang="en-US" b="1" i="1">
                                          <a:latin typeface="Cambria Math"/>
                                        </a:rPr>
                                      </m:ctrlPr>
                                    </m:sSupPr>
                                    <m:e>
                                      <m:sSub>
                                        <m:sSubPr>
                                          <m:ctrlPr>
                                            <a:rPr lang="en-US" b="1" i="1">
                                              <a:latin typeface="Cambria Math"/>
                                            </a:rPr>
                                          </m:ctrlPr>
                                        </m:sSubPr>
                                        <m:e>
                                          <m:r>
                                            <a:rPr lang="en-US" b="1" i="1">
                                              <a:latin typeface="Cambria Math"/>
                                            </a:rPr>
                                            <m:t>𝐫</m:t>
                                          </m:r>
                                        </m:e>
                                        <m:sub>
                                          <m:r>
                                            <a:rPr lang="en-US" b="1" i="1">
                                              <a:latin typeface="Cambria Math"/>
                                            </a:rPr>
                                            <m:t>𝐦𝐚𝐱</m:t>
                                          </m:r>
                                        </m:sub>
                                      </m:sSub>
                                    </m:e>
                                    <m:sup>
                                      <m:r>
                                        <a:rPr lang="en-US" b="1" i="1">
                                          <a:latin typeface="Cambria Math"/>
                                        </a:rPr>
                                        <m:t>𝟑</m:t>
                                      </m:r>
                                      <m:r>
                                        <a:rPr lang="en-US" b="1" i="1">
                                          <a:latin typeface="Cambria Math"/>
                                        </a:rPr>
                                        <m:t>−</m:t>
                                      </m:r>
                                      <m:r>
                                        <a:rPr lang="en-US" b="1" i="1">
                                          <a:latin typeface="Cambria Math"/>
                                        </a:rPr>
                                        <m:t>𝐃𝐟</m:t>
                                      </m:r>
                                    </m:sup>
                                  </m:sSup>
                                  <m:r>
                                    <a:rPr lang="en-US" b="1" i="1">
                                      <a:latin typeface="Cambria Math"/>
                                    </a:rPr>
                                    <m:t>−</m:t>
                                  </m:r>
                                  <m:sSup>
                                    <m:sSupPr>
                                      <m:ctrlPr>
                                        <a:rPr lang="en-US" b="1" i="1">
                                          <a:latin typeface="Cambria Math"/>
                                        </a:rPr>
                                      </m:ctrlPr>
                                    </m:sSupPr>
                                    <m:e>
                                      <m:sSub>
                                        <m:sSubPr>
                                          <m:ctrlPr>
                                            <a:rPr lang="en-US" b="1" i="1">
                                              <a:latin typeface="Cambria Math"/>
                                            </a:rPr>
                                          </m:ctrlPr>
                                        </m:sSubPr>
                                        <m:e>
                                          <m:r>
                                            <a:rPr lang="en-US" b="1" i="1">
                                              <a:latin typeface="Cambria Math"/>
                                            </a:rPr>
                                            <m:t>𝐫</m:t>
                                          </m:r>
                                        </m:e>
                                        <m:sub>
                                          <m:r>
                                            <a:rPr lang="en-US" b="1" i="1">
                                              <a:latin typeface="Cambria Math"/>
                                            </a:rPr>
                                            <m:t>𝐦𝐢𝐧</m:t>
                                          </m:r>
                                        </m:sub>
                                      </m:sSub>
                                    </m:e>
                                    <m:sup>
                                      <m:r>
                                        <a:rPr lang="en-US" b="1" i="1">
                                          <a:latin typeface="Cambria Math"/>
                                        </a:rPr>
                                        <m:t>𝟑</m:t>
                                      </m:r>
                                      <m:r>
                                        <a:rPr lang="en-US" b="1" i="1">
                                          <a:latin typeface="Cambria Math"/>
                                        </a:rPr>
                                        <m:t>−</m:t>
                                      </m:r>
                                      <m:r>
                                        <a:rPr lang="en-US" b="1" i="1">
                                          <a:latin typeface="Cambria Math"/>
                                        </a:rPr>
                                        <m:t>𝐃𝐟</m:t>
                                      </m:r>
                                    </m:sup>
                                  </m:sSup>
                                </m:e>
                              </m:d>
                            </m:e>
                          </m:d>
                        </m:den>
                      </m:f>
                      <m:r>
                        <a:rPr lang="en-US" b="1" i="1">
                          <a:latin typeface="Cambria Math"/>
                        </a:rPr>
                        <m:t>           </m:t>
                      </m:r>
                      <m:r>
                        <a:rPr lang="en-US" b="1" i="1">
                          <a:latin typeface="Cambria Math"/>
                        </a:rPr>
                        <m:t>𝟏𝟔</m:t>
                      </m:r>
                    </m:oMath>
                  </m:oMathPara>
                </a14:m>
                <a:endParaRPr lang="en-US" dirty="0"/>
              </a:p>
              <a:p>
                <a:pPr marL="0" indent="0">
                  <a:buNone/>
                </a:pPr>
                <a:r>
                  <a:rPr lang="en-US" b="1" dirty="0"/>
                  <a:t> Equation 16 after simplification will become</a:t>
                </a: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304800"/>
                <a:ext cx="8229600" cy="5821363"/>
              </a:xfrm>
              <a:blipFill rotWithShape="1">
                <a:blip r:embed="rId2"/>
                <a:stretch>
                  <a:fillRect l="-1185" b="-1466"/>
                </a:stretch>
              </a:blipFill>
            </p:spPr>
            <p:txBody>
              <a:bodyPr/>
              <a:lstStyle/>
              <a:p>
                <a:r>
                  <a:rPr lang="en-US">
                    <a:noFill/>
                  </a:rPr>
                  <a:t> </a:t>
                </a:r>
              </a:p>
            </p:txBody>
          </p:sp>
        </mc:Fallback>
      </mc:AlternateContent>
    </p:spTree>
    <p:extLst>
      <p:ext uri="{BB962C8B-B14F-4D97-AF65-F5344CB8AC3E}">
        <p14:creationId xmlns:p14="http://schemas.microsoft.com/office/powerpoint/2010/main" val="35898971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228600"/>
                <a:ext cx="8229600" cy="5897563"/>
              </a:xfrm>
            </p:spPr>
            <p:txBody>
              <a:bodyPr>
                <a:normAutofit fontScale="85000" lnSpcReduction="10000"/>
              </a:bodyPr>
              <a:lstStyle/>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𝐒𝐰</m:t>
                      </m:r>
                      <m:r>
                        <a:rPr lang="en-US" b="1">
                          <a:latin typeface="Cambria Math"/>
                        </a:rPr>
                        <m:t>=</m:t>
                      </m:r>
                      <m:sSup>
                        <m:sSupPr>
                          <m:ctrlPr>
                            <a:rPr lang="en-US" b="1" i="1">
                              <a:latin typeface="Cambria Math"/>
                            </a:rPr>
                          </m:ctrlPr>
                        </m:sSupPr>
                        <m:e>
                          <m:d>
                            <m:dPr>
                              <m:begChr m:val="["/>
                              <m:endChr m:val="]"/>
                              <m:ctrlPr>
                                <a:rPr lang="en-US" b="1" i="1">
                                  <a:latin typeface="Cambria Math"/>
                                </a:rPr>
                              </m:ctrlPr>
                            </m:dPr>
                            <m:e>
                              <m:f>
                                <m:fPr>
                                  <m:ctrlPr>
                                    <a:rPr lang="en-US" b="1" i="1">
                                      <a:latin typeface="Cambria Math"/>
                                    </a:rPr>
                                  </m:ctrlPr>
                                </m:fPr>
                                <m:num>
                                  <m:r>
                                    <a:rPr lang="en-US" b="1" i="1">
                                      <a:latin typeface="Cambria Math"/>
                                    </a:rPr>
                                    <m:t>𝐫</m:t>
                                  </m:r>
                                </m:num>
                                <m:den>
                                  <m:sSub>
                                    <m:sSubPr>
                                      <m:ctrlPr>
                                        <a:rPr lang="en-US" b="1" i="1">
                                          <a:latin typeface="Cambria Math"/>
                                        </a:rPr>
                                      </m:ctrlPr>
                                    </m:sSubPr>
                                    <m:e>
                                      <m:r>
                                        <a:rPr lang="en-US" b="1" i="1">
                                          <a:latin typeface="Cambria Math"/>
                                        </a:rPr>
                                        <m:t>𝐫</m:t>
                                      </m:r>
                                    </m:e>
                                    <m:sub>
                                      <m:r>
                                        <a:rPr lang="en-US" b="1" i="1">
                                          <a:latin typeface="Cambria Math"/>
                                        </a:rPr>
                                        <m:t>𝐦𝐚𝐱</m:t>
                                      </m:r>
                                    </m:sub>
                                  </m:sSub>
                                </m:den>
                              </m:f>
                            </m:e>
                          </m:d>
                        </m:e>
                        <m:sup>
                          <m:r>
                            <a:rPr lang="en-US" b="1" i="1">
                              <a:latin typeface="Cambria Math"/>
                            </a:rPr>
                            <m:t>𝟑</m:t>
                          </m:r>
                          <m:r>
                            <a:rPr lang="en-US" b="1" i="1">
                              <a:latin typeface="Cambria Math"/>
                            </a:rPr>
                            <m:t>−</m:t>
                          </m:r>
                          <m:r>
                            <a:rPr lang="en-US" b="1" i="1">
                              <a:latin typeface="Cambria Math"/>
                            </a:rPr>
                            <m:t>𝐃𝐟</m:t>
                          </m:r>
                        </m:sup>
                      </m:sSup>
                      <m:r>
                        <a:rPr lang="en-US" b="1" i="1">
                          <a:latin typeface="Cambria Math"/>
                        </a:rPr>
                        <m:t>                                              </m:t>
                      </m:r>
                      <m:r>
                        <a:rPr lang="en-US" b="1" i="1">
                          <a:latin typeface="Cambria Math"/>
                        </a:rPr>
                        <m:t>𝟏𝟕</m:t>
                      </m:r>
                    </m:oMath>
                  </m:oMathPara>
                </a14:m>
                <a:endParaRPr lang="en-US" dirty="0"/>
              </a:p>
              <a:p>
                <a:pPr marL="0" indent="0">
                  <a:buNone/>
                </a:pPr>
                <a:r>
                  <a:rPr lang="en-US" b="1" dirty="0"/>
                  <a:t>Insert equation 9 into equation 17 </a:t>
                </a:r>
                <a:endParaRPr lang="en-US" dirty="0"/>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𝐒𝐰</m:t>
                      </m:r>
                      <m:r>
                        <a:rPr lang="en-US" b="1">
                          <a:latin typeface="Cambria Math"/>
                        </a:rPr>
                        <m:t>=</m:t>
                      </m:r>
                      <m:sSup>
                        <m:sSupPr>
                          <m:ctrlPr>
                            <a:rPr lang="en-US" b="1" i="1">
                              <a:latin typeface="Cambria Math"/>
                            </a:rPr>
                          </m:ctrlPr>
                        </m:sSupPr>
                        <m:e>
                          <m:d>
                            <m:dPr>
                              <m:begChr m:val="["/>
                              <m:endChr m:val="]"/>
                              <m:ctrlPr>
                                <a:rPr lang="en-US" b="1" i="1">
                                  <a:latin typeface="Cambria Math"/>
                                </a:rPr>
                              </m:ctrlPr>
                            </m:dPr>
                            <m:e>
                              <m:f>
                                <m:fPr>
                                  <m:ctrlPr>
                                    <a:rPr lang="en-US" b="1" i="1">
                                      <a:latin typeface="Cambria Math"/>
                                    </a:rPr>
                                  </m:ctrlPr>
                                </m:fPr>
                                <m:num>
                                  <m:d>
                                    <m:dPr>
                                      <m:endChr m:val="]"/>
                                      <m:ctrlPr>
                                        <a:rPr lang="en-US" b="1" i="1">
                                          <a:latin typeface="Cambria Math"/>
                                        </a:rPr>
                                      </m:ctrlPr>
                                    </m:dPr>
                                    <m:e>
                                      <m:f>
                                        <m:fPr>
                                          <m:ctrlPr>
                                            <a:rPr lang="en-US" b="1" i="1">
                                              <a:latin typeface="Cambria Math"/>
                                            </a:rPr>
                                          </m:ctrlPr>
                                        </m:fPr>
                                        <m:num>
                                          <m:r>
                                            <a:rPr lang="en-US" b="1" i="1">
                                              <a:latin typeface="Cambria Math"/>
                                            </a:rPr>
                                            <m:t>𝛀</m:t>
                                          </m:r>
                                        </m:num>
                                        <m:den>
                                          <m:rad>
                                            <m:radPr>
                                              <m:degHide m:val="on"/>
                                              <m:ctrlPr>
                                                <a:rPr lang="en-US" b="1" i="1">
                                                  <a:latin typeface="Cambria Math"/>
                                                </a:rPr>
                                              </m:ctrlPr>
                                            </m:radPr>
                                            <m:deg/>
                                            <m:e>
                                              <m:r>
                                                <a:rPr lang="en-US" b="1" i="1">
                                                  <a:latin typeface="Cambria Math"/>
                                                </a:rPr>
                                                <m:t>𝟏𝟓</m:t>
                                              </m:r>
                                            </m:e>
                                          </m:rad>
                                          <m:r>
                                            <a:rPr lang="en-US" b="1" i="1">
                                              <a:latin typeface="Cambria Math"/>
                                            </a:rPr>
                                            <m:t>∗</m:t>
                                          </m:r>
                                          <m:r>
                                            <a:rPr lang="en-US" b="1" i="1">
                                              <a:latin typeface="Cambria Math"/>
                                            </a:rPr>
                                            <m:t>𝐅</m:t>
                                          </m:r>
                                        </m:den>
                                      </m:f>
                                    </m:e>
                                  </m:d>
                                </m:num>
                                <m:den>
                                  <m:d>
                                    <m:dPr>
                                      <m:begChr m:val="["/>
                                      <m:endChr m:val="]"/>
                                      <m:ctrlPr>
                                        <a:rPr lang="en-US" b="1" i="1">
                                          <a:latin typeface="Cambria Math"/>
                                        </a:rPr>
                                      </m:ctrlPr>
                                    </m:dPr>
                                    <m:e>
                                      <m:d>
                                        <m:dPr>
                                          <m:endChr m:val="]"/>
                                          <m:ctrlPr>
                                            <a:rPr lang="en-US" b="1" i="1">
                                              <a:latin typeface="Cambria Math"/>
                                            </a:rPr>
                                          </m:ctrlPr>
                                        </m:dPr>
                                        <m:e>
                                          <m:f>
                                            <m:fPr>
                                              <m:ctrlPr>
                                                <a:rPr lang="en-US" b="1" i="1">
                                                  <a:latin typeface="Cambria Math"/>
                                                </a:rPr>
                                              </m:ctrlPr>
                                            </m:fPr>
                                            <m:num>
                                              <m:sSub>
                                                <m:sSubPr>
                                                  <m:ctrlPr>
                                                    <a:rPr lang="en-US" b="1" i="1">
                                                      <a:latin typeface="Cambria Math"/>
                                                    </a:rPr>
                                                  </m:ctrlPr>
                                                </m:sSubPr>
                                                <m:e>
                                                  <m:r>
                                                    <a:rPr lang="en-US" b="1" i="1">
                                                      <a:latin typeface="Cambria Math"/>
                                                    </a:rPr>
                                                    <m:t>𝛀</m:t>
                                                  </m:r>
                                                </m:e>
                                                <m:sub>
                                                  <m:r>
                                                    <a:rPr lang="en-US" b="1" i="1">
                                                      <a:latin typeface="Cambria Math"/>
                                                    </a:rPr>
                                                    <m:t>𝐦𝐚𝐱</m:t>
                                                  </m:r>
                                                </m:sub>
                                              </m:sSub>
                                            </m:num>
                                            <m:den>
                                              <m:rad>
                                                <m:radPr>
                                                  <m:degHide m:val="on"/>
                                                  <m:ctrlPr>
                                                    <a:rPr lang="en-US" b="1" i="1">
                                                      <a:latin typeface="Cambria Math"/>
                                                    </a:rPr>
                                                  </m:ctrlPr>
                                                </m:radPr>
                                                <m:deg/>
                                                <m:e>
                                                  <m:r>
                                                    <a:rPr lang="en-US" b="1" i="1">
                                                      <a:latin typeface="Cambria Math"/>
                                                    </a:rPr>
                                                    <m:t>𝟏𝟓</m:t>
                                                  </m:r>
                                                </m:e>
                                              </m:rad>
                                              <m:r>
                                                <a:rPr lang="en-US" b="1" i="1">
                                                  <a:latin typeface="Cambria Math"/>
                                                </a:rPr>
                                                <m:t>∗</m:t>
                                              </m:r>
                                              <m:r>
                                                <a:rPr lang="en-US" b="1" i="1">
                                                  <a:latin typeface="Cambria Math"/>
                                                </a:rPr>
                                                <m:t>𝐅</m:t>
                                              </m:r>
                                            </m:den>
                                          </m:f>
                                        </m:e>
                                      </m:d>
                                    </m:e>
                                  </m:d>
                                </m:den>
                              </m:f>
                            </m:e>
                          </m:d>
                        </m:e>
                        <m:sup>
                          <m:r>
                            <a:rPr lang="en-US" b="1" i="1">
                              <a:latin typeface="Cambria Math"/>
                            </a:rPr>
                            <m:t>𝟑</m:t>
                          </m:r>
                          <m:r>
                            <a:rPr lang="en-US" b="1" i="1">
                              <a:latin typeface="Cambria Math"/>
                            </a:rPr>
                            <m:t>−</m:t>
                          </m:r>
                          <m:r>
                            <a:rPr lang="en-US" b="1" i="1">
                              <a:latin typeface="Cambria Math"/>
                            </a:rPr>
                            <m:t>𝐃𝐟</m:t>
                          </m:r>
                        </m:sup>
                      </m:sSup>
                      <m:r>
                        <a:rPr lang="en-US" b="1" i="1">
                          <a:latin typeface="Cambria Math"/>
                        </a:rPr>
                        <m:t>                                    </m:t>
                      </m:r>
                      <m:r>
                        <a:rPr lang="en-US" b="1" i="1">
                          <a:latin typeface="Cambria Math"/>
                        </a:rPr>
                        <m:t>𝟏𝟖</m:t>
                      </m:r>
                    </m:oMath>
                  </m:oMathPara>
                </a14:m>
                <a:endParaRPr lang="en-US" dirty="0"/>
              </a:p>
              <a:p>
                <a:pPr marL="0" indent="0">
                  <a:buNone/>
                </a:pPr>
                <a:r>
                  <a:rPr lang="en-US" b="1" dirty="0"/>
                  <a:t> </a:t>
                </a:r>
                <a:endParaRPr lang="en-US" dirty="0"/>
              </a:p>
              <a:p>
                <a:pPr marL="0" indent="0">
                  <a:buNone/>
                </a:pPr>
                <a:r>
                  <a:rPr lang="en-US" b="1" dirty="0"/>
                  <a:t>Equation 18 after simplification will become </a:t>
                </a:r>
                <a:endParaRPr lang="en-US" dirty="0"/>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𝐒𝐰</m:t>
                      </m:r>
                      <m:r>
                        <a:rPr lang="en-US" b="1">
                          <a:latin typeface="Cambria Math"/>
                        </a:rPr>
                        <m:t>=</m:t>
                      </m:r>
                      <m:sSup>
                        <m:sSupPr>
                          <m:ctrlPr>
                            <a:rPr lang="en-US" b="1" i="1">
                              <a:latin typeface="Cambria Math"/>
                            </a:rPr>
                          </m:ctrlPr>
                        </m:sSupPr>
                        <m:e>
                          <m:d>
                            <m:dPr>
                              <m:begChr m:val="["/>
                              <m:endChr m:val="]"/>
                              <m:ctrlPr>
                                <a:rPr lang="en-US" b="1" i="1">
                                  <a:latin typeface="Cambria Math"/>
                                </a:rPr>
                              </m:ctrlPr>
                            </m:dPr>
                            <m:e>
                              <m:f>
                                <m:fPr>
                                  <m:ctrlPr>
                                    <a:rPr lang="en-US" b="1" i="1">
                                      <a:latin typeface="Cambria Math"/>
                                    </a:rPr>
                                  </m:ctrlPr>
                                </m:fPr>
                                <m:num>
                                  <m:r>
                                    <a:rPr lang="en-US" b="1" i="1">
                                      <a:latin typeface="Cambria Math"/>
                                    </a:rPr>
                                    <m:t>𝛀</m:t>
                                  </m:r>
                                </m:num>
                                <m:den>
                                  <m:sSub>
                                    <m:sSubPr>
                                      <m:ctrlPr>
                                        <a:rPr lang="en-US" b="1" i="1">
                                          <a:latin typeface="Cambria Math"/>
                                        </a:rPr>
                                      </m:ctrlPr>
                                    </m:sSubPr>
                                    <m:e>
                                      <m:r>
                                        <a:rPr lang="en-US" b="1" i="1">
                                          <a:latin typeface="Cambria Math"/>
                                        </a:rPr>
                                        <m:t>𝛀</m:t>
                                      </m:r>
                                    </m:e>
                                    <m:sub>
                                      <m:r>
                                        <a:rPr lang="en-US" b="1" i="1">
                                          <a:latin typeface="Cambria Math"/>
                                        </a:rPr>
                                        <m:t>𝐦𝐚𝐱</m:t>
                                      </m:r>
                                    </m:sub>
                                  </m:sSub>
                                </m:den>
                              </m:f>
                            </m:e>
                          </m:d>
                        </m:e>
                        <m:sup>
                          <m:r>
                            <a:rPr lang="en-US" b="1" i="1">
                              <a:latin typeface="Cambria Math"/>
                            </a:rPr>
                            <m:t>𝟑</m:t>
                          </m:r>
                          <m:r>
                            <a:rPr lang="en-US" b="1" i="1">
                              <a:latin typeface="Cambria Math"/>
                            </a:rPr>
                            <m:t>−</m:t>
                          </m:r>
                          <m:r>
                            <a:rPr lang="en-US" b="1" i="1">
                              <a:latin typeface="Cambria Math"/>
                            </a:rPr>
                            <m:t>𝐃𝐟</m:t>
                          </m:r>
                        </m:sup>
                      </m:sSup>
                      <m:r>
                        <a:rPr lang="en-US" b="1" i="1">
                          <a:latin typeface="Cambria Math"/>
                        </a:rPr>
                        <m:t>                                                  </m:t>
                      </m:r>
                      <m:r>
                        <a:rPr lang="en-US" b="1" i="1">
                          <a:latin typeface="Cambria Math"/>
                        </a:rPr>
                        <m:t>𝟏𝟗</m:t>
                      </m:r>
                    </m:oMath>
                  </m:oMathPara>
                </a14:m>
                <a:endParaRPr lang="en-US" dirty="0"/>
              </a:p>
              <a:p>
                <a:pPr marL="0" indent="0">
                  <a:buNone/>
                </a:pPr>
                <a:r>
                  <a:rPr lang="en-US" b="1" dirty="0"/>
                  <a:t>Equation 19 is the proof of equation 1</a:t>
                </a: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228600"/>
                <a:ext cx="8229600" cy="5897563"/>
              </a:xfrm>
              <a:blipFill rotWithShape="1">
                <a:blip r:embed="rId2"/>
                <a:stretch>
                  <a:fillRect l="-1333"/>
                </a:stretch>
              </a:blipFill>
            </p:spPr>
            <p:txBody>
              <a:bodyPr/>
              <a:lstStyle/>
              <a:p>
                <a:r>
                  <a:rPr lang="en-US">
                    <a:noFill/>
                  </a:rPr>
                  <a:t> </a:t>
                </a:r>
              </a:p>
            </p:txBody>
          </p:sp>
        </mc:Fallback>
      </mc:AlternateContent>
    </p:spTree>
    <p:extLst>
      <p:ext uri="{BB962C8B-B14F-4D97-AF65-F5344CB8AC3E}">
        <p14:creationId xmlns:p14="http://schemas.microsoft.com/office/powerpoint/2010/main" val="12483887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76200"/>
                <a:ext cx="8229600" cy="6629400"/>
              </a:xfrm>
            </p:spPr>
            <p:txBody>
              <a:bodyPr>
                <a:normAutofit fontScale="70000" lnSpcReduction="20000"/>
              </a:bodyPr>
              <a:lstStyle/>
              <a:p>
                <a:pPr marL="0" indent="0">
                  <a:buNone/>
                </a:pPr>
                <a:r>
                  <a:rPr lang="en-US" dirty="0" smtClean="0"/>
                  <a:t>The geometric relaxation time of induced polarization can be scaled as</a:t>
                </a:r>
              </a:p>
              <a:p>
                <a:pPr marL="0" indent="0">
                  <a:buNone/>
                </a:pPr>
                <a14:m>
                  <m:oMathPara xmlns:m="http://schemas.openxmlformats.org/officeDocument/2006/math">
                    <m:oMathParaPr>
                      <m:jc m:val="centerGroup"/>
                    </m:oMathParaPr>
                    <m:oMath xmlns:m="http://schemas.openxmlformats.org/officeDocument/2006/math">
                      <m:r>
                        <a:rPr lang="en-US" sz="3500" b="1" i="1">
                          <a:latin typeface="Cambria Math"/>
                        </a:rPr>
                        <m:t>𝐒𝐰</m:t>
                      </m:r>
                      <m:r>
                        <a:rPr lang="en-US" sz="3500" b="1">
                          <a:latin typeface="Cambria Math"/>
                        </a:rPr>
                        <m:t>=</m:t>
                      </m:r>
                      <m:sSup>
                        <m:sSupPr>
                          <m:ctrlPr>
                            <a:rPr lang="en-US" sz="3500" b="1" i="1">
                              <a:latin typeface="Cambria Math"/>
                            </a:rPr>
                          </m:ctrlPr>
                        </m:sSupPr>
                        <m:e>
                          <m:d>
                            <m:dPr>
                              <m:begChr m:val="["/>
                              <m:endChr m:val="]"/>
                              <m:ctrlPr>
                                <a:rPr lang="en-US" sz="3500" b="1" i="1">
                                  <a:latin typeface="Cambria Math"/>
                                </a:rPr>
                              </m:ctrlPr>
                            </m:dPr>
                            <m:e>
                              <m:f>
                                <m:fPr>
                                  <m:ctrlPr>
                                    <a:rPr lang="en-US" sz="3500" b="1" i="1">
                                      <a:latin typeface="Cambria Math"/>
                                    </a:rPr>
                                  </m:ctrlPr>
                                </m:fPr>
                                <m:num>
                                  <m:r>
                                    <a:rPr lang="en-US" sz="3500" b="1">
                                      <a:latin typeface="Cambria Math"/>
                                    </a:rPr>
                                    <m:t> </m:t>
                                  </m:r>
                                  <m:r>
                                    <a:rPr lang="en-US" sz="3500" b="1" i="1">
                                      <a:latin typeface="Cambria Math"/>
                                    </a:rPr>
                                    <m:t>𝐈𝐏𝐓</m:t>
                                  </m:r>
                                  <m:sSup>
                                    <m:sSupPr>
                                      <m:ctrlPr>
                                        <a:rPr lang="en-US" sz="3500" b="1" i="1">
                                          <a:latin typeface="Cambria Math"/>
                                        </a:rPr>
                                      </m:ctrlPr>
                                    </m:sSupPr>
                                    <m:e>
                                      <m:r>
                                        <a:rPr lang="en-US" sz="3500" b="1" i="1">
                                          <a:latin typeface="Cambria Math"/>
                                        </a:rPr>
                                        <m:t>𝐠</m:t>
                                      </m:r>
                                    </m:e>
                                    <m:sup>
                                      <m:sSup>
                                        <m:sSupPr>
                                          <m:ctrlPr>
                                            <a:rPr lang="en-US" sz="3500" b="1" i="1">
                                              <a:latin typeface="Cambria Math"/>
                                            </a:rPr>
                                          </m:ctrlPr>
                                        </m:sSupPr>
                                        <m:e>
                                          <m:r>
                                            <a:rPr lang="en-US" sz="3500" b="1" i="1">
                                              <a:latin typeface="Cambria Math"/>
                                            </a:rPr>
                                            <m:t>𝟏</m:t>
                                          </m:r>
                                          <m:r>
                                            <a:rPr lang="en-US" sz="3500" b="1">
                                              <a:latin typeface="Cambria Math"/>
                                            </a:rPr>
                                            <m:t>.</m:t>
                                          </m:r>
                                          <m:r>
                                            <a:rPr lang="en-US" sz="3500" b="1" i="1">
                                              <a:latin typeface="Cambria Math"/>
                                            </a:rPr>
                                            <m:t>𝟓𝟕</m:t>
                                          </m:r>
                                        </m:e>
                                        <m:sup>
                                          <m:f>
                                            <m:fPr>
                                              <m:ctrlPr>
                                                <a:rPr lang="en-US" sz="3500" b="1" i="1">
                                                  <a:latin typeface="Cambria Math"/>
                                                </a:rPr>
                                              </m:ctrlPr>
                                            </m:fPr>
                                            <m:num>
                                              <m:r>
                                                <a:rPr lang="en-US" sz="3500" b="1" i="1">
                                                  <a:latin typeface="Cambria Math"/>
                                                </a:rPr>
                                                <m:t>𝟏</m:t>
                                              </m:r>
                                            </m:num>
                                            <m:den>
                                              <m:r>
                                                <a:rPr lang="en-US" sz="3500" b="1" i="1">
                                                  <a:latin typeface="Cambria Math"/>
                                                </a:rPr>
                                                <m:t>𝟐</m:t>
                                              </m:r>
                                            </m:den>
                                          </m:f>
                                        </m:sup>
                                      </m:sSup>
                                    </m:sup>
                                  </m:sSup>
                                  <m:r>
                                    <a:rPr lang="en-US" sz="3500" b="1">
                                      <a:latin typeface="Cambria Math"/>
                                    </a:rPr>
                                    <m:t> </m:t>
                                  </m:r>
                                </m:num>
                                <m:den>
                                  <m:r>
                                    <a:rPr lang="en-US" sz="3500" b="1" i="1">
                                      <a:latin typeface="Cambria Math"/>
                                    </a:rPr>
                                    <m:t>𝐈𝐏𝐓𝐠𝐦𝐚</m:t>
                                  </m:r>
                                  <m:sSup>
                                    <m:sSupPr>
                                      <m:ctrlPr>
                                        <a:rPr lang="en-US" sz="3500" b="1" i="1">
                                          <a:latin typeface="Cambria Math"/>
                                        </a:rPr>
                                      </m:ctrlPr>
                                    </m:sSupPr>
                                    <m:e>
                                      <m:r>
                                        <a:rPr lang="en-US" sz="3500" b="1" i="1">
                                          <a:latin typeface="Cambria Math"/>
                                        </a:rPr>
                                        <m:t>𝐱</m:t>
                                      </m:r>
                                    </m:e>
                                    <m:sup>
                                      <m:sSup>
                                        <m:sSupPr>
                                          <m:ctrlPr>
                                            <a:rPr lang="en-US" sz="3500" b="1" i="1">
                                              <a:latin typeface="Cambria Math"/>
                                            </a:rPr>
                                          </m:ctrlPr>
                                        </m:sSupPr>
                                        <m:e>
                                          <m:r>
                                            <a:rPr lang="en-US" sz="3500" b="1" i="1">
                                              <a:latin typeface="Cambria Math"/>
                                            </a:rPr>
                                            <m:t>𝟏</m:t>
                                          </m:r>
                                          <m:r>
                                            <a:rPr lang="en-US" sz="3500" b="1">
                                              <a:latin typeface="Cambria Math"/>
                                            </a:rPr>
                                            <m:t>.</m:t>
                                          </m:r>
                                          <m:r>
                                            <a:rPr lang="en-US" sz="3500" b="1" i="1">
                                              <a:latin typeface="Cambria Math"/>
                                            </a:rPr>
                                            <m:t>𝟓𝟕</m:t>
                                          </m:r>
                                        </m:e>
                                        <m:sup>
                                          <m:f>
                                            <m:fPr>
                                              <m:ctrlPr>
                                                <a:rPr lang="en-US" sz="3500" b="1" i="1">
                                                  <a:latin typeface="Cambria Math"/>
                                                </a:rPr>
                                              </m:ctrlPr>
                                            </m:fPr>
                                            <m:num>
                                              <m:r>
                                                <a:rPr lang="en-US" sz="3500" b="1" i="1">
                                                  <a:latin typeface="Cambria Math"/>
                                                </a:rPr>
                                                <m:t>𝟏</m:t>
                                              </m:r>
                                            </m:num>
                                            <m:den>
                                              <m:r>
                                                <a:rPr lang="en-US" sz="3500" b="1" i="1">
                                                  <a:latin typeface="Cambria Math"/>
                                                </a:rPr>
                                                <m:t>𝟐</m:t>
                                              </m:r>
                                            </m:den>
                                          </m:f>
                                        </m:sup>
                                      </m:sSup>
                                    </m:sup>
                                  </m:sSup>
                                </m:den>
                              </m:f>
                            </m:e>
                          </m:d>
                        </m:e>
                        <m:sup>
                          <m:r>
                            <a:rPr lang="en-US" sz="3500" b="1" i="1">
                              <a:latin typeface="Cambria Math"/>
                            </a:rPr>
                            <m:t>𝟑</m:t>
                          </m:r>
                          <m:r>
                            <a:rPr lang="en-US" sz="3500" b="1" i="1">
                              <a:latin typeface="Cambria Math"/>
                            </a:rPr>
                            <m:t>−</m:t>
                          </m:r>
                          <m:r>
                            <a:rPr lang="en-US" sz="3500" b="1" i="1">
                              <a:latin typeface="Cambria Math"/>
                            </a:rPr>
                            <m:t>𝐃𝐟</m:t>
                          </m:r>
                        </m:sup>
                      </m:sSup>
                      <m:r>
                        <a:rPr lang="en-US" sz="3500" b="1">
                          <a:latin typeface="Cambria Math"/>
                        </a:rPr>
                        <m:t>                            </m:t>
                      </m:r>
                      <m:r>
                        <a:rPr lang="en-US" sz="3500" b="1" i="0" smtClean="0">
                          <a:latin typeface="Cambria Math"/>
                        </a:rPr>
                        <m:t>        </m:t>
                      </m:r>
                      <m:r>
                        <a:rPr lang="en-US" sz="3500" b="1" i="1">
                          <a:latin typeface="Cambria Math"/>
                        </a:rPr>
                        <m:t>𝟏</m:t>
                      </m:r>
                    </m:oMath>
                  </m:oMathPara>
                </a14:m>
                <a:endParaRPr lang="en-US" sz="3500" dirty="0"/>
              </a:p>
              <a:p>
                <a:pPr marL="0" indent="0">
                  <a:buNone/>
                </a:pPr>
                <a:r>
                  <a:rPr lang="en-US" dirty="0"/>
                  <a:t>Where Sw the water saturation; IPTg the geometric relaxation time of induced polarization;IPTgmax the maximum geometric relaxation time of induced polarization; and Df the fractal dimension.</a:t>
                </a:r>
              </a:p>
              <a:p>
                <a:pPr marL="0" indent="0">
                  <a:buNone/>
                </a:pPr>
                <a:r>
                  <a:rPr lang="en-US" dirty="0"/>
                  <a:t>Equation 1 can be proofed from</a:t>
                </a:r>
              </a:p>
              <a:p>
                <a:pPr marL="0" indent="0">
                  <a:buNone/>
                </a:pPr>
                <a14:m>
                  <m:oMathPara xmlns:m="http://schemas.openxmlformats.org/officeDocument/2006/math">
                    <m:oMathParaPr>
                      <m:jc m:val="centerGroup"/>
                    </m:oMathParaPr>
                    <m:oMath xmlns:m="http://schemas.openxmlformats.org/officeDocument/2006/math">
                      <m:r>
                        <a:rPr lang="en-US" sz="3500" b="1" i="1">
                          <a:latin typeface="Cambria Math"/>
                        </a:rPr>
                        <m:t>𝐤</m:t>
                      </m:r>
                      <m:r>
                        <a:rPr lang="en-US" sz="3500" b="1">
                          <a:latin typeface="Cambria Math"/>
                        </a:rPr>
                        <m:t>=</m:t>
                      </m:r>
                      <m:r>
                        <a:rPr lang="en-US" sz="3500" b="1" i="1">
                          <a:latin typeface="Cambria Math"/>
                        </a:rPr>
                        <m:t>𝟗</m:t>
                      </m:r>
                      <m:r>
                        <a:rPr lang="en-US" sz="3500" b="1">
                          <a:latin typeface="Cambria Math"/>
                        </a:rPr>
                        <m:t>.</m:t>
                      </m:r>
                      <m:r>
                        <a:rPr lang="en-US" sz="3500" b="1" i="1">
                          <a:latin typeface="Cambria Math"/>
                        </a:rPr>
                        <m:t>𝟔</m:t>
                      </m:r>
                      <m:r>
                        <a:rPr lang="en-US" sz="3500" b="1" i="1">
                          <a:latin typeface="Cambria Math"/>
                        </a:rPr>
                        <m:t>∗</m:t>
                      </m:r>
                      <m:sSup>
                        <m:sSupPr>
                          <m:ctrlPr>
                            <a:rPr lang="en-US" sz="3500" b="1" i="1">
                              <a:latin typeface="Cambria Math"/>
                            </a:rPr>
                          </m:ctrlPr>
                        </m:sSupPr>
                        <m:e>
                          <m:d>
                            <m:dPr>
                              <m:ctrlPr>
                                <a:rPr lang="en-US" sz="3500" b="1" i="1">
                                  <a:latin typeface="Cambria Math"/>
                                </a:rPr>
                              </m:ctrlPr>
                            </m:dPr>
                            <m:e>
                              <m:r>
                                <a:rPr lang="en-US" sz="3500" b="1" i="1">
                                  <a:latin typeface="Cambria Math"/>
                                </a:rPr>
                                <m:t>𝐈𝐏𝐓𝐠</m:t>
                              </m:r>
                              <m:r>
                                <a:rPr lang="en-US" sz="3500" b="1" i="1">
                                  <a:latin typeface="Cambria Math"/>
                                </a:rPr>
                                <m:t>∗</m:t>
                              </m:r>
                              <m:sSup>
                                <m:sSupPr>
                                  <m:ctrlPr>
                                    <a:rPr lang="en-US" sz="3500" b="1" i="1">
                                      <a:latin typeface="Cambria Math"/>
                                    </a:rPr>
                                  </m:ctrlPr>
                                </m:sSupPr>
                                <m:e>
                                  <m:r>
                                    <a:rPr lang="en-US" sz="3500" b="1" i="1">
                                      <a:latin typeface="Cambria Math"/>
                                    </a:rPr>
                                    <m:t>𝚽</m:t>
                                  </m:r>
                                </m:e>
                                <m:sup>
                                  <m:r>
                                    <a:rPr lang="en-US" sz="3500" b="1" i="1">
                                      <a:latin typeface="Cambria Math"/>
                                    </a:rPr>
                                    <m:t>𝟒</m:t>
                                  </m:r>
                                </m:sup>
                              </m:sSup>
                            </m:e>
                          </m:d>
                        </m:e>
                        <m:sup>
                          <m:r>
                            <a:rPr lang="en-US" sz="3500" b="1" i="1">
                              <a:latin typeface="Cambria Math"/>
                            </a:rPr>
                            <m:t>𝟏</m:t>
                          </m:r>
                          <m:r>
                            <a:rPr lang="en-US" sz="3500" b="1">
                              <a:latin typeface="Cambria Math"/>
                            </a:rPr>
                            <m:t>.</m:t>
                          </m:r>
                          <m:r>
                            <a:rPr lang="en-US" sz="3500" b="1" i="1">
                              <a:latin typeface="Cambria Math"/>
                            </a:rPr>
                            <m:t>𝟓𝟕</m:t>
                          </m:r>
                        </m:sup>
                      </m:sSup>
                      <m:r>
                        <a:rPr lang="en-US" sz="3500" b="1">
                          <a:latin typeface="Cambria Math"/>
                        </a:rPr>
                        <m:t>                                </m:t>
                      </m:r>
                      <m:r>
                        <a:rPr lang="en-US" sz="3500" b="1" i="0" smtClean="0">
                          <a:latin typeface="Cambria Math"/>
                        </a:rPr>
                        <m:t>   </m:t>
                      </m:r>
                      <m:r>
                        <a:rPr lang="en-US" sz="3500" b="1">
                          <a:latin typeface="Cambria Math"/>
                        </a:rPr>
                        <m:t> </m:t>
                      </m:r>
                      <m:r>
                        <a:rPr lang="en-US" sz="3500" b="1" i="1">
                          <a:latin typeface="Cambria Math"/>
                        </a:rPr>
                        <m:t>𝟐</m:t>
                      </m:r>
                    </m:oMath>
                  </m:oMathPara>
                </a14:m>
                <a:endParaRPr lang="en-US" sz="3500" dirty="0"/>
              </a:p>
              <a:p>
                <a:pPr marL="0" indent="0">
                  <a:buNone/>
                </a:pPr>
                <a:r>
                  <a:rPr lang="en-US" dirty="0"/>
                  <a:t>Where k the permeability in millidarcy; 9.6 constant ; IPTg geometric relaxation time of induced polarization in milliseconds; Φ the porosity; and 1.57 constant.</a:t>
                </a:r>
              </a:p>
              <a:p>
                <a:pPr marL="0" indent="0">
                  <a:buNone/>
                </a:pPr>
                <a:r>
                  <a:rPr lang="en-US" dirty="0"/>
                  <a:t>The maximum permeability can be scaled as</a:t>
                </a:r>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𝐤𝐦𝐚𝐱</m:t>
                      </m:r>
                      <m:r>
                        <a:rPr lang="en-US" b="1">
                          <a:latin typeface="Cambria Math"/>
                        </a:rPr>
                        <m:t>=</m:t>
                      </m:r>
                      <m:r>
                        <a:rPr lang="en-US" b="1" i="1">
                          <a:latin typeface="Cambria Math"/>
                        </a:rPr>
                        <m:t>𝟗</m:t>
                      </m:r>
                      <m:r>
                        <a:rPr lang="en-US" b="1">
                          <a:latin typeface="Cambria Math"/>
                        </a:rPr>
                        <m:t>.</m:t>
                      </m:r>
                      <m:r>
                        <a:rPr lang="en-US" b="1" i="1">
                          <a:latin typeface="Cambria Math"/>
                        </a:rPr>
                        <m:t>𝟔</m:t>
                      </m:r>
                      <m:r>
                        <a:rPr lang="en-US" b="1" i="1">
                          <a:latin typeface="Cambria Math"/>
                        </a:rPr>
                        <m:t>∗</m:t>
                      </m:r>
                      <m:sSup>
                        <m:sSupPr>
                          <m:ctrlPr>
                            <a:rPr lang="en-US" b="1" i="1">
                              <a:latin typeface="Cambria Math"/>
                            </a:rPr>
                          </m:ctrlPr>
                        </m:sSupPr>
                        <m:e>
                          <m:d>
                            <m:dPr>
                              <m:ctrlPr>
                                <a:rPr lang="en-US" b="1" i="1">
                                  <a:latin typeface="Cambria Math"/>
                                </a:rPr>
                              </m:ctrlPr>
                            </m:dPr>
                            <m:e>
                              <m:r>
                                <a:rPr lang="en-US" b="1" i="1">
                                  <a:latin typeface="Cambria Math"/>
                                </a:rPr>
                                <m:t>𝐈𝐏𝐓𝐠𝐦𝐚𝐱</m:t>
                              </m:r>
                              <m:r>
                                <a:rPr lang="en-US" b="1" i="1">
                                  <a:latin typeface="Cambria Math"/>
                                </a:rPr>
                                <m:t>∗</m:t>
                              </m:r>
                              <m:sSup>
                                <m:sSupPr>
                                  <m:ctrlPr>
                                    <a:rPr lang="en-US" b="1" i="1">
                                      <a:latin typeface="Cambria Math"/>
                                    </a:rPr>
                                  </m:ctrlPr>
                                </m:sSupPr>
                                <m:e>
                                  <m:r>
                                    <a:rPr lang="en-US" b="1" i="1">
                                      <a:latin typeface="Cambria Math"/>
                                    </a:rPr>
                                    <m:t>𝚽</m:t>
                                  </m:r>
                                </m:e>
                                <m:sup>
                                  <m:r>
                                    <a:rPr lang="en-US" b="1" i="1">
                                      <a:latin typeface="Cambria Math"/>
                                    </a:rPr>
                                    <m:t>𝟒</m:t>
                                  </m:r>
                                </m:sup>
                              </m:sSup>
                            </m:e>
                          </m:d>
                        </m:e>
                        <m:sup>
                          <m:r>
                            <a:rPr lang="en-US" b="1" i="1">
                              <a:latin typeface="Cambria Math"/>
                            </a:rPr>
                            <m:t>𝟏</m:t>
                          </m:r>
                          <m:r>
                            <a:rPr lang="en-US" b="1">
                              <a:latin typeface="Cambria Math"/>
                            </a:rPr>
                            <m:t>.</m:t>
                          </m:r>
                          <m:r>
                            <a:rPr lang="en-US" b="1" i="1">
                              <a:latin typeface="Cambria Math"/>
                            </a:rPr>
                            <m:t>𝟓𝟕</m:t>
                          </m:r>
                        </m:sup>
                      </m:sSup>
                      <m:r>
                        <a:rPr lang="en-US" b="1">
                          <a:latin typeface="Cambria Math"/>
                        </a:rPr>
                        <m:t>                      </m:t>
                      </m:r>
                      <m:r>
                        <a:rPr lang="en-US" b="1" i="1" smtClean="0">
                          <a:latin typeface="Cambria Math"/>
                        </a:rPr>
                        <m:t>    </m:t>
                      </m:r>
                      <m:r>
                        <a:rPr lang="en-US" b="1" i="1">
                          <a:latin typeface="Cambria Math"/>
                        </a:rPr>
                        <m:t>𝟑</m:t>
                      </m:r>
                    </m:oMath>
                  </m:oMathPara>
                </a14:m>
                <a:endParaRPr lang="en-US" dirty="0"/>
              </a:p>
              <a:p>
                <a:pPr marL="0" indent="0">
                  <a:buNone/>
                </a:pPr>
                <a:r>
                  <a:rPr lang="en-US" dirty="0"/>
                  <a:t>Divide equation 2 by equation 3</a:t>
                </a:r>
              </a:p>
              <a:p>
                <a:pPr marL="0" indent="0">
                  <a:buNone/>
                </a:pPr>
                <a14:m>
                  <m:oMathPara xmlns:m="http://schemas.openxmlformats.org/officeDocument/2006/math">
                    <m:oMathParaPr>
                      <m:jc m:val="centerGroup"/>
                    </m:oMathParaPr>
                    <m:oMath xmlns:m="http://schemas.openxmlformats.org/officeDocument/2006/math">
                      <m:d>
                        <m:dPr>
                          <m:begChr m:val="["/>
                          <m:endChr m:val="]"/>
                          <m:ctrlPr>
                            <a:rPr lang="en-US" b="1" i="1">
                              <a:latin typeface="Cambria Math"/>
                            </a:rPr>
                          </m:ctrlPr>
                        </m:dPr>
                        <m:e>
                          <m:f>
                            <m:fPr>
                              <m:ctrlPr>
                                <a:rPr lang="en-US" b="1" i="1">
                                  <a:latin typeface="Cambria Math"/>
                                </a:rPr>
                              </m:ctrlPr>
                            </m:fPr>
                            <m:num>
                              <m:r>
                                <a:rPr lang="en-US" b="1" i="1">
                                  <a:latin typeface="Cambria Math"/>
                                </a:rPr>
                                <m:t>𝐤</m:t>
                              </m:r>
                            </m:num>
                            <m:den>
                              <m:r>
                                <a:rPr lang="en-US" b="1" i="1">
                                  <a:latin typeface="Cambria Math"/>
                                </a:rPr>
                                <m:t>𝐤𝐦𝐚𝐱</m:t>
                              </m:r>
                            </m:den>
                          </m:f>
                        </m:e>
                      </m:d>
                      <m:r>
                        <a:rPr lang="en-US" b="1">
                          <a:latin typeface="Cambria Math"/>
                        </a:rPr>
                        <m:t>=</m:t>
                      </m:r>
                      <m:f>
                        <m:fPr>
                          <m:ctrlPr>
                            <a:rPr lang="en-US" b="1" i="1">
                              <a:latin typeface="Cambria Math"/>
                            </a:rPr>
                          </m:ctrlPr>
                        </m:fPr>
                        <m:num>
                          <m:d>
                            <m:dPr>
                              <m:begChr m:val="["/>
                              <m:endChr m:val="]"/>
                              <m:ctrlPr>
                                <a:rPr lang="en-US" b="1" i="1">
                                  <a:latin typeface="Cambria Math"/>
                                </a:rPr>
                              </m:ctrlPr>
                            </m:dPr>
                            <m:e>
                              <m:r>
                                <a:rPr lang="en-US" b="1" i="1">
                                  <a:latin typeface="Cambria Math"/>
                                </a:rPr>
                                <m:t>𝟗</m:t>
                              </m:r>
                              <m:r>
                                <a:rPr lang="en-US" b="1">
                                  <a:latin typeface="Cambria Math"/>
                                </a:rPr>
                                <m:t>.</m:t>
                              </m:r>
                              <m:r>
                                <a:rPr lang="en-US" b="1" i="1">
                                  <a:latin typeface="Cambria Math"/>
                                </a:rPr>
                                <m:t>𝟔</m:t>
                              </m:r>
                              <m:r>
                                <a:rPr lang="en-US" b="1" i="1">
                                  <a:latin typeface="Cambria Math"/>
                                </a:rPr>
                                <m:t>∗</m:t>
                              </m:r>
                              <m:sSup>
                                <m:sSupPr>
                                  <m:ctrlPr>
                                    <a:rPr lang="en-US" b="1" i="1">
                                      <a:latin typeface="Cambria Math"/>
                                    </a:rPr>
                                  </m:ctrlPr>
                                </m:sSupPr>
                                <m:e>
                                  <m:d>
                                    <m:dPr>
                                      <m:begChr m:val="["/>
                                      <m:endChr m:val="]"/>
                                      <m:ctrlPr>
                                        <a:rPr lang="en-US" b="1" i="1">
                                          <a:latin typeface="Cambria Math"/>
                                        </a:rPr>
                                      </m:ctrlPr>
                                    </m:dPr>
                                    <m:e>
                                      <m:r>
                                        <a:rPr lang="en-US" b="1" i="1">
                                          <a:latin typeface="Cambria Math"/>
                                        </a:rPr>
                                        <m:t>𝐈𝐏𝐓𝐠</m:t>
                                      </m:r>
                                      <m:r>
                                        <a:rPr lang="en-US" b="1" i="1">
                                          <a:latin typeface="Cambria Math"/>
                                        </a:rPr>
                                        <m:t>∗</m:t>
                                      </m:r>
                                      <m:sSup>
                                        <m:sSupPr>
                                          <m:ctrlPr>
                                            <a:rPr lang="en-US" b="1" i="1">
                                              <a:latin typeface="Cambria Math"/>
                                            </a:rPr>
                                          </m:ctrlPr>
                                        </m:sSupPr>
                                        <m:e>
                                          <m:r>
                                            <a:rPr lang="en-US" b="1" i="1">
                                              <a:latin typeface="Cambria Math"/>
                                            </a:rPr>
                                            <m:t>𝚽</m:t>
                                          </m:r>
                                        </m:e>
                                        <m:sup>
                                          <m:r>
                                            <a:rPr lang="en-US" b="1" i="1">
                                              <a:latin typeface="Cambria Math"/>
                                            </a:rPr>
                                            <m:t>𝟒</m:t>
                                          </m:r>
                                        </m:sup>
                                      </m:sSup>
                                    </m:e>
                                  </m:d>
                                </m:e>
                                <m:sup>
                                  <m:r>
                                    <a:rPr lang="en-US" b="1" i="1">
                                      <a:latin typeface="Cambria Math"/>
                                    </a:rPr>
                                    <m:t>𝟏</m:t>
                                  </m:r>
                                  <m:r>
                                    <a:rPr lang="en-US" b="1">
                                      <a:latin typeface="Cambria Math"/>
                                    </a:rPr>
                                    <m:t>.</m:t>
                                  </m:r>
                                  <m:r>
                                    <a:rPr lang="en-US" b="1" i="1">
                                      <a:latin typeface="Cambria Math"/>
                                    </a:rPr>
                                    <m:t>𝟓𝟕</m:t>
                                  </m:r>
                                </m:sup>
                              </m:sSup>
                            </m:e>
                          </m:d>
                        </m:num>
                        <m:den>
                          <m:d>
                            <m:dPr>
                              <m:begChr m:val="["/>
                              <m:endChr m:val="]"/>
                              <m:ctrlPr>
                                <a:rPr lang="en-US" b="1" i="1">
                                  <a:latin typeface="Cambria Math"/>
                                </a:rPr>
                              </m:ctrlPr>
                            </m:dPr>
                            <m:e>
                              <m:r>
                                <a:rPr lang="en-US" b="1" i="1">
                                  <a:latin typeface="Cambria Math"/>
                                </a:rPr>
                                <m:t>𝟗</m:t>
                              </m:r>
                              <m:r>
                                <a:rPr lang="en-US" b="1">
                                  <a:latin typeface="Cambria Math"/>
                                </a:rPr>
                                <m:t>.</m:t>
                              </m:r>
                              <m:r>
                                <a:rPr lang="en-US" b="1" i="1">
                                  <a:latin typeface="Cambria Math"/>
                                </a:rPr>
                                <m:t>𝟔</m:t>
                              </m:r>
                              <m:r>
                                <a:rPr lang="en-US" b="1" i="1">
                                  <a:latin typeface="Cambria Math"/>
                                </a:rPr>
                                <m:t>∗</m:t>
                              </m:r>
                              <m:sSup>
                                <m:sSupPr>
                                  <m:ctrlPr>
                                    <a:rPr lang="en-US" b="1" i="1">
                                      <a:latin typeface="Cambria Math"/>
                                    </a:rPr>
                                  </m:ctrlPr>
                                </m:sSupPr>
                                <m:e>
                                  <m:d>
                                    <m:dPr>
                                      <m:begChr m:val="["/>
                                      <m:endChr m:val="]"/>
                                      <m:ctrlPr>
                                        <a:rPr lang="en-US" b="1" i="1">
                                          <a:latin typeface="Cambria Math"/>
                                        </a:rPr>
                                      </m:ctrlPr>
                                    </m:dPr>
                                    <m:e>
                                      <m:r>
                                        <a:rPr lang="en-US" b="1" i="1">
                                          <a:latin typeface="Cambria Math"/>
                                        </a:rPr>
                                        <m:t>𝐈𝐏𝐓𝐠𝐦𝐚𝐱</m:t>
                                      </m:r>
                                      <m:r>
                                        <a:rPr lang="en-US" b="1" i="1">
                                          <a:latin typeface="Cambria Math"/>
                                        </a:rPr>
                                        <m:t>∗</m:t>
                                      </m:r>
                                      <m:sSup>
                                        <m:sSupPr>
                                          <m:ctrlPr>
                                            <a:rPr lang="en-US" b="1" i="1">
                                              <a:latin typeface="Cambria Math"/>
                                            </a:rPr>
                                          </m:ctrlPr>
                                        </m:sSupPr>
                                        <m:e>
                                          <m:r>
                                            <a:rPr lang="en-US" b="1" i="1">
                                              <a:latin typeface="Cambria Math"/>
                                            </a:rPr>
                                            <m:t>𝚽</m:t>
                                          </m:r>
                                        </m:e>
                                        <m:sup>
                                          <m:r>
                                            <a:rPr lang="en-US" b="1" i="1">
                                              <a:latin typeface="Cambria Math"/>
                                            </a:rPr>
                                            <m:t>𝟒</m:t>
                                          </m:r>
                                        </m:sup>
                                      </m:sSup>
                                    </m:e>
                                  </m:d>
                                </m:e>
                                <m:sup>
                                  <m:r>
                                    <a:rPr lang="en-US" b="1" i="1">
                                      <a:latin typeface="Cambria Math"/>
                                    </a:rPr>
                                    <m:t>𝟏</m:t>
                                  </m:r>
                                  <m:r>
                                    <a:rPr lang="en-US" b="1">
                                      <a:latin typeface="Cambria Math"/>
                                    </a:rPr>
                                    <m:t>.</m:t>
                                  </m:r>
                                  <m:r>
                                    <a:rPr lang="en-US" b="1" i="1">
                                      <a:latin typeface="Cambria Math"/>
                                    </a:rPr>
                                    <m:t>𝟓𝟕</m:t>
                                  </m:r>
                                </m:sup>
                              </m:sSup>
                            </m:e>
                          </m:d>
                        </m:den>
                      </m:f>
                      <m:r>
                        <a:rPr lang="en-US" b="1">
                          <a:latin typeface="Cambria Math"/>
                        </a:rPr>
                        <m:t>                   </m:t>
                      </m:r>
                      <m:r>
                        <a:rPr lang="en-US" b="1" i="1">
                          <a:latin typeface="Cambria Math"/>
                        </a:rPr>
                        <m:t>𝟒</m:t>
                      </m:r>
                    </m:oMath>
                  </m:oMathPara>
                </a14:m>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76200"/>
                <a:ext cx="8229600" cy="6629400"/>
              </a:xfrm>
              <a:blipFill rotWithShape="1">
                <a:blip r:embed="rId2"/>
                <a:stretch>
                  <a:fillRect l="-889" t="-1472" r="-741"/>
                </a:stretch>
              </a:blipFill>
            </p:spPr>
            <p:txBody>
              <a:bodyPr/>
              <a:lstStyle/>
              <a:p>
                <a:r>
                  <a:rPr lang="en-US">
                    <a:noFill/>
                  </a:rPr>
                  <a:t> </a:t>
                </a:r>
              </a:p>
            </p:txBody>
          </p:sp>
        </mc:Fallback>
      </mc:AlternateContent>
    </p:spTree>
    <p:extLst>
      <p:ext uri="{BB962C8B-B14F-4D97-AF65-F5344CB8AC3E}">
        <p14:creationId xmlns:p14="http://schemas.microsoft.com/office/powerpoint/2010/main" val="19155212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2400"/>
                <a:ext cx="8229600" cy="5973763"/>
              </a:xfrm>
            </p:spPr>
            <p:txBody>
              <a:bodyPr>
                <a:normAutofit fontScale="70000" lnSpcReduction="20000"/>
              </a:bodyPr>
              <a:lstStyle/>
              <a:p>
                <a:pPr marL="0" indent="0">
                  <a:buNone/>
                </a:pPr>
                <a:r>
                  <a:rPr lang="en-US" dirty="0" smtClean="0"/>
                  <a:t>Equation 4 after simplification will become</a:t>
                </a:r>
              </a:p>
              <a:p>
                <a:pPr marL="0" indent="0">
                  <a:buNone/>
                </a:pPr>
                <a14:m>
                  <m:oMathPara xmlns:m="http://schemas.openxmlformats.org/officeDocument/2006/math">
                    <m:oMathParaPr>
                      <m:jc m:val="centerGroup"/>
                    </m:oMathParaPr>
                    <m:oMath xmlns:m="http://schemas.openxmlformats.org/officeDocument/2006/math">
                      <m:d>
                        <m:dPr>
                          <m:begChr m:val="["/>
                          <m:endChr m:val="]"/>
                          <m:ctrlPr>
                            <a:rPr lang="en-US" b="1" i="1">
                              <a:latin typeface="Cambria Math"/>
                            </a:rPr>
                          </m:ctrlPr>
                        </m:dPr>
                        <m:e>
                          <m:f>
                            <m:fPr>
                              <m:ctrlPr>
                                <a:rPr lang="en-US" b="1" i="1">
                                  <a:latin typeface="Cambria Math"/>
                                </a:rPr>
                              </m:ctrlPr>
                            </m:fPr>
                            <m:num>
                              <m:r>
                                <a:rPr lang="en-US" b="1" i="1">
                                  <a:latin typeface="Cambria Math"/>
                                </a:rPr>
                                <m:t>𝐤</m:t>
                              </m:r>
                            </m:num>
                            <m:den>
                              <m:r>
                                <a:rPr lang="en-US" b="1" i="1">
                                  <a:latin typeface="Cambria Math"/>
                                </a:rPr>
                                <m:t>𝐤𝐦𝐚𝐱</m:t>
                              </m:r>
                            </m:den>
                          </m:f>
                        </m:e>
                      </m:d>
                      <m:r>
                        <a:rPr lang="en-US" b="1">
                          <a:latin typeface="Cambria Math"/>
                        </a:rPr>
                        <m:t>=</m:t>
                      </m:r>
                      <m:f>
                        <m:fPr>
                          <m:ctrlPr>
                            <a:rPr lang="en-US" b="1" i="1">
                              <a:latin typeface="Cambria Math"/>
                            </a:rPr>
                          </m:ctrlPr>
                        </m:fPr>
                        <m:num>
                          <m:sSup>
                            <m:sSupPr>
                              <m:ctrlPr>
                                <a:rPr lang="en-US" b="1" i="1">
                                  <a:latin typeface="Cambria Math"/>
                                </a:rPr>
                              </m:ctrlPr>
                            </m:sSupPr>
                            <m:e>
                              <m:d>
                                <m:dPr>
                                  <m:begChr m:val="["/>
                                  <m:endChr m:val="]"/>
                                  <m:ctrlPr>
                                    <a:rPr lang="en-US" b="1" i="1">
                                      <a:latin typeface="Cambria Math"/>
                                    </a:rPr>
                                  </m:ctrlPr>
                                </m:dPr>
                                <m:e>
                                  <m:r>
                                    <a:rPr lang="en-US" b="1" i="1">
                                      <a:latin typeface="Cambria Math"/>
                                    </a:rPr>
                                    <m:t>𝐈𝐏𝐓𝐠</m:t>
                                  </m:r>
                                </m:e>
                              </m:d>
                            </m:e>
                            <m:sup>
                              <m:r>
                                <a:rPr lang="en-US" b="1" i="1">
                                  <a:latin typeface="Cambria Math"/>
                                </a:rPr>
                                <m:t>𝟏</m:t>
                              </m:r>
                              <m:r>
                                <a:rPr lang="en-US" b="1">
                                  <a:latin typeface="Cambria Math"/>
                                </a:rPr>
                                <m:t>.</m:t>
                              </m:r>
                              <m:r>
                                <a:rPr lang="en-US" b="1" i="1">
                                  <a:latin typeface="Cambria Math"/>
                                </a:rPr>
                                <m:t>𝟓𝟕</m:t>
                              </m:r>
                            </m:sup>
                          </m:sSup>
                        </m:num>
                        <m:den>
                          <m:sSup>
                            <m:sSupPr>
                              <m:ctrlPr>
                                <a:rPr lang="en-US" b="1" i="1">
                                  <a:latin typeface="Cambria Math"/>
                                </a:rPr>
                              </m:ctrlPr>
                            </m:sSupPr>
                            <m:e>
                              <m:d>
                                <m:dPr>
                                  <m:begChr m:val="["/>
                                  <m:endChr m:val="]"/>
                                  <m:ctrlPr>
                                    <a:rPr lang="en-US" b="1" i="1">
                                      <a:latin typeface="Cambria Math"/>
                                    </a:rPr>
                                  </m:ctrlPr>
                                </m:dPr>
                                <m:e>
                                  <m:r>
                                    <a:rPr lang="en-US" b="1" i="1">
                                      <a:latin typeface="Cambria Math"/>
                                    </a:rPr>
                                    <m:t>𝐈𝐏𝐓𝐠𝐦𝐚𝐱</m:t>
                                  </m:r>
                                </m:e>
                              </m:d>
                            </m:e>
                            <m:sup>
                              <m:r>
                                <a:rPr lang="en-US" b="1" i="1">
                                  <a:latin typeface="Cambria Math"/>
                                </a:rPr>
                                <m:t>𝟏</m:t>
                              </m:r>
                              <m:r>
                                <a:rPr lang="en-US" b="1">
                                  <a:latin typeface="Cambria Math"/>
                                </a:rPr>
                                <m:t>.</m:t>
                              </m:r>
                              <m:r>
                                <a:rPr lang="en-US" b="1" i="1">
                                  <a:latin typeface="Cambria Math"/>
                                </a:rPr>
                                <m:t>𝟓𝟕</m:t>
                              </m:r>
                            </m:sup>
                          </m:sSup>
                        </m:den>
                      </m:f>
                      <m:r>
                        <a:rPr lang="en-US" b="1">
                          <a:latin typeface="Cambria Math"/>
                        </a:rPr>
                        <m:t>                                           </m:t>
                      </m:r>
                      <m:r>
                        <a:rPr lang="en-US" b="1" i="1">
                          <a:latin typeface="Cambria Math"/>
                        </a:rPr>
                        <m:t>𝟓</m:t>
                      </m:r>
                    </m:oMath>
                  </m:oMathPara>
                </a14:m>
                <a:endParaRPr lang="en-US" dirty="0"/>
              </a:p>
              <a:p>
                <a:pPr marL="0" indent="0">
                  <a:buNone/>
                </a:pPr>
                <a:r>
                  <a:rPr lang="en-US" dirty="0"/>
                  <a:t>Take the square root of equation 5</a:t>
                </a:r>
              </a:p>
              <a:p>
                <a:pPr marL="0" indent="0">
                  <a:buNone/>
                </a:pPr>
                <a14:m>
                  <m:oMathPara xmlns:m="http://schemas.openxmlformats.org/officeDocument/2006/math">
                    <m:oMathParaPr>
                      <m:jc m:val="centerGroup"/>
                    </m:oMathParaPr>
                    <m:oMath xmlns:m="http://schemas.openxmlformats.org/officeDocument/2006/math">
                      <m:rad>
                        <m:radPr>
                          <m:degHide m:val="on"/>
                          <m:ctrlPr>
                            <a:rPr lang="en-US" b="1" i="1">
                              <a:latin typeface="Cambria Math"/>
                            </a:rPr>
                          </m:ctrlPr>
                        </m:radPr>
                        <m:deg/>
                        <m:e>
                          <m:d>
                            <m:dPr>
                              <m:begChr m:val="["/>
                              <m:endChr m:val="]"/>
                              <m:ctrlPr>
                                <a:rPr lang="en-US" b="1" i="1">
                                  <a:latin typeface="Cambria Math"/>
                                </a:rPr>
                              </m:ctrlPr>
                            </m:dPr>
                            <m:e>
                              <m:f>
                                <m:fPr>
                                  <m:ctrlPr>
                                    <a:rPr lang="en-US" b="1" i="1">
                                      <a:latin typeface="Cambria Math"/>
                                    </a:rPr>
                                  </m:ctrlPr>
                                </m:fPr>
                                <m:num>
                                  <m:r>
                                    <a:rPr lang="en-US" b="1" i="1">
                                      <a:latin typeface="Cambria Math"/>
                                    </a:rPr>
                                    <m:t>𝐤</m:t>
                                  </m:r>
                                </m:num>
                                <m:den>
                                  <m:r>
                                    <a:rPr lang="en-US" b="1" i="1">
                                      <a:latin typeface="Cambria Math"/>
                                    </a:rPr>
                                    <m:t>𝐤𝐦𝐚𝐱</m:t>
                                  </m:r>
                                </m:den>
                              </m:f>
                            </m:e>
                          </m:d>
                        </m:e>
                      </m:rad>
                      <m:r>
                        <a:rPr lang="en-US" b="1">
                          <a:latin typeface="Cambria Math"/>
                        </a:rPr>
                        <m:t>=</m:t>
                      </m:r>
                      <m:rad>
                        <m:radPr>
                          <m:degHide m:val="on"/>
                          <m:ctrlPr>
                            <a:rPr lang="en-US" b="1" i="1">
                              <a:latin typeface="Cambria Math"/>
                            </a:rPr>
                          </m:ctrlPr>
                        </m:radPr>
                        <m:deg/>
                        <m:e>
                          <m:f>
                            <m:fPr>
                              <m:ctrlPr>
                                <a:rPr lang="en-US" b="1" i="1">
                                  <a:latin typeface="Cambria Math"/>
                                </a:rPr>
                              </m:ctrlPr>
                            </m:fPr>
                            <m:num>
                              <m:sSup>
                                <m:sSupPr>
                                  <m:ctrlPr>
                                    <a:rPr lang="en-US" b="1" i="1">
                                      <a:latin typeface="Cambria Math"/>
                                    </a:rPr>
                                  </m:ctrlPr>
                                </m:sSupPr>
                                <m:e>
                                  <m:d>
                                    <m:dPr>
                                      <m:begChr m:val="["/>
                                      <m:endChr m:val="]"/>
                                      <m:ctrlPr>
                                        <a:rPr lang="en-US" b="1" i="1">
                                          <a:latin typeface="Cambria Math"/>
                                        </a:rPr>
                                      </m:ctrlPr>
                                    </m:dPr>
                                    <m:e>
                                      <m:r>
                                        <a:rPr lang="en-US" b="1" i="1">
                                          <a:latin typeface="Cambria Math"/>
                                        </a:rPr>
                                        <m:t>𝐈𝐏𝐓𝐠</m:t>
                                      </m:r>
                                    </m:e>
                                  </m:d>
                                </m:e>
                                <m:sup>
                                  <m:r>
                                    <a:rPr lang="en-US" b="1" i="1">
                                      <a:latin typeface="Cambria Math"/>
                                    </a:rPr>
                                    <m:t>𝟏</m:t>
                                  </m:r>
                                  <m:r>
                                    <a:rPr lang="en-US" b="1">
                                      <a:latin typeface="Cambria Math"/>
                                    </a:rPr>
                                    <m:t>.</m:t>
                                  </m:r>
                                  <m:r>
                                    <a:rPr lang="en-US" b="1" i="1">
                                      <a:latin typeface="Cambria Math"/>
                                    </a:rPr>
                                    <m:t>𝟓𝟕</m:t>
                                  </m:r>
                                </m:sup>
                              </m:sSup>
                            </m:num>
                            <m:den>
                              <m:sSup>
                                <m:sSupPr>
                                  <m:ctrlPr>
                                    <a:rPr lang="en-US" b="1" i="1">
                                      <a:latin typeface="Cambria Math"/>
                                    </a:rPr>
                                  </m:ctrlPr>
                                </m:sSupPr>
                                <m:e>
                                  <m:d>
                                    <m:dPr>
                                      <m:begChr m:val="["/>
                                      <m:endChr m:val="]"/>
                                      <m:ctrlPr>
                                        <a:rPr lang="en-US" b="1" i="1">
                                          <a:latin typeface="Cambria Math"/>
                                        </a:rPr>
                                      </m:ctrlPr>
                                    </m:dPr>
                                    <m:e>
                                      <m:r>
                                        <a:rPr lang="en-US" b="1" i="1">
                                          <a:latin typeface="Cambria Math"/>
                                        </a:rPr>
                                        <m:t>𝐈𝐏𝐓𝐠𝐦𝐚𝐱</m:t>
                                      </m:r>
                                    </m:e>
                                  </m:d>
                                </m:e>
                                <m:sup>
                                  <m:r>
                                    <a:rPr lang="en-US" b="1" i="1">
                                      <a:latin typeface="Cambria Math"/>
                                    </a:rPr>
                                    <m:t>𝟏</m:t>
                                  </m:r>
                                  <m:r>
                                    <a:rPr lang="en-US" b="1">
                                      <a:latin typeface="Cambria Math"/>
                                    </a:rPr>
                                    <m:t>.</m:t>
                                  </m:r>
                                  <m:r>
                                    <a:rPr lang="en-US" b="1" i="1">
                                      <a:latin typeface="Cambria Math"/>
                                    </a:rPr>
                                    <m:t>𝟓𝟕</m:t>
                                  </m:r>
                                </m:sup>
                              </m:sSup>
                            </m:den>
                          </m:f>
                        </m:e>
                      </m:rad>
                      <m:r>
                        <a:rPr lang="en-US" b="1">
                          <a:latin typeface="Cambria Math"/>
                        </a:rPr>
                        <m:t>                                  </m:t>
                      </m:r>
                      <m:r>
                        <a:rPr lang="en-US" b="1" i="0" smtClean="0">
                          <a:latin typeface="Cambria Math"/>
                        </a:rPr>
                        <m:t>   </m:t>
                      </m:r>
                      <m:r>
                        <a:rPr lang="en-US" b="1">
                          <a:latin typeface="Cambria Math"/>
                        </a:rPr>
                        <m:t> </m:t>
                      </m:r>
                      <m:r>
                        <a:rPr lang="en-US" b="1" i="1">
                          <a:latin typeface="Cambria Math"/>
                        </a:rPr>
                        <m:t>𝟔</m:t>
                      </m:r>
                    </m:oMath>
                  </m:oMathPara>
                </a14:m>
                <a:endParaRPr lang="en-US" dirty="0"/>
              </a:p>
              <a:p>
                <a:pPr marL="0" indent="0">
                  <a:buNone/>
                </a:pPr>
                <a:r>
                  <a:rPr lang="en-US" dirty="0"/>
                  <a:t>Equation 6 can also be written as</a:t>
                </a:r>
              </a:p>
              <a:p>
                <a:pPr marL="0" indent="0">
                  <a:buNone/>
                </a:pPr>
                <a14:m>
                  <m:oMathPara xmlns:m="http://schemas.openxmlformats.org/officeDocument/2006/math">
                    <m:oMathParaPr>
                      <m:jc m:val="centerGroup"/>
                    </m:oMathParaPr>
                    <m:oMath xmlns:m="http://schemas.openxmlformats.org/officeDocument/2006/math">
                      <m:d>
                        <m:dPr>
                          <m:begChr m:val="["/>
                          <m:endChr m:val="]"/>
                          <m:ctrlPr>
                            <a:rPr lang="en-US" b="1" i="1">
                              <a:latin typeface="Cambria Math"/>
                            </a:rPr>
                          </m:ctrlPr>
                        </m:dPr>
                        <m:e>
                          <m:f>
                            <m:fPr>
                              <m:ctrlPr>
                                <a:rPr lang="en-US" b="1" i="1">
                                  <a:latin typeface="Cambria Math"/>
                                </a:rPr>
                              </m:ctrlPr>
                            </m:fPr>
                            <m:num>
                              <m:sSup>
                                <m:sSupPr>
                                  <m:ctrlPr>
                                    <a:rPr lang="en-US" b="1" i="1">
                                      <a:latin typeface="Cambria Math"/>
                                    </a:rPr>
                                  </m:ctrlPr>
                                </m:sSupPr>
                                <m:e>
                                  <m:r>
                                    <a:rPr lang="en-US" b="1" i="1">
                                      <a:latin typeface="Cambria Math"/>
                                    </a:rPr>
                                    <m:t>𝐤</m:t>
                                  </m:r>
                                </m:e>
                                <m:sup>
                                  <m:f>
                                    <m:fPr>
                                      <m:ctrlPr>
                                        <a:rPr lang="en-US" b="1" i="1">
                                          <a:latin typeface="Cambria Math"/>
                                        </a:rPr>
                                      </m:ctrlPr>
                                    </m:fPr>
                                    <m:num>
                                      <m:r>
                                        <a:rPr lang="en-US" b="1" i="1">
                                          <a:latin typeface="Cambria Math"/>
                                        </a:rPr>
                                        <m:t>𝟏</m:t>
                                      </m:r>
                                    </m:num>
                                    <m:den>
                                      <m:r>
                                        <a:rPr lang="en-US" b="1" i="1">
                                          <a:latin typeface="Cambria Math"/>
                                        </a:rPr>
                                        <m:t>𝟐</m:t>
                                      </m:r>
                                    </m:den>
                                  </m:f>
                                </m:sup>
                              </m:sSup>
                            </m:num>
                            <m:den>
                              <m:r>
                                <a:rPr lang="en-US" b="1" i="1">
                                  <a:latin typeface="Cambria Math"/>
                                </a:rPr>
                                <m:t>𝐤𝐦𝐚</m:t>
                              </m:r>
                              <m:sSup>
                                <m:sSupPr>
                                  <m:ctrlPr>
                                    <a:rPr lang="en-US" b="1" i="1">
                                      <a:latin typeface="Cambria Math"/>
                                    </a:rPr>
                                  </m:ctrlPr>
                                </m:sSupPr>
                                <m:e>
                                  <m:r>
                                    <a:rPr lang="en-US" b="1" i="1">
                                      <a:latin typeface="Cambria Math"/>
                                    </a:rPr>
                                    <m:t>𝐱</m:t>
                                  </m:r>
                                </m:e>
                                <m:sup>
                                  <m:f>
                                    <m:fPr>
                                      <m:ctrlPr>
                                        <a:rPr lang="en-US" b="1" i="1">
                                          <a:latin typeface="Cambria Math"/>
                                        </a:rPr>
                                      </m:ctrlPr>
                                    </m:fPr>
                                    <m:num>
                                      <m:r>
                                        <a:rPr lang="en-US" b="1" i="1">
                                          <a:latin typeface="Cambria Math"/>
                                        </a:rPr>
                                        <m:t>𝟏</m:t>
                                      </m:r>
                                    </m:num>
                                    <m:den>
                                      <m:r>
                                        <a:rPr lang="en-US" b="1" i="1">
                                          <a:latin typeface="Cambria Math"/>
                                        </a:rPr>
                                        <m:t>𝟐</m:t>
                                      </m:r>
                                    </m:den>
                                  </m:f>
                                </m:sup>
                              </m:sSup>
                            </m:den>
                          </m:f>
                        </m:e>
                      </m:d>
                      <m:r>
                        <a:rPr lang="en-US" b="1">
                          <a:latin typeface="Cambria Math"/>
                        </a:rPr>
                        <m:t>=</m:t>
                      </m:r>
                      <m:d>
                        <m:dPr>
                          <m:begChr m:val="["/>
                          <m:endChr m:val="]"/>
                          <m:ctrlPr>
                            <a:rPr lang="en-US" b="1" i="1">
                              <a:latin typeface="Cambria Math"/>
                            </a:rPr>
                          </m:ctrlPr>
                        </m:dPr>
                        <m:e>
                          <m:f>
                            <m:fPr>
                              <m:ctrlPr>
                                <a:rPr lang="en-US" b="1" i="1">
                                  <a:latin typeface="Cambria Math"/>
                                </a:rPr>
                              </m:ctrlPr>
                            </m:fPr>
                            <m:num>
                              <m:r>
                                <a:rPr lang="en-US" b="1" i="1">
                                  <a:latin typeface="Cambria Math"/>
                                </a:rPr>
                                <m:t>𝐈𝐏𝐓</m:t>
                              </m:r>
                              <m:sSup>
                                <m:sSupPr>
                                  <m:ctrlPr>
                                    <a:rPr lang="en-US" b="1" i="1">
                                      <a:latin typeface="Cambria Math"/>
                                    </a:rPr>
                                  </m:ctrlPr>
                                </m:sSupPr>
                                <m:e>
                                  <m:r>
                                    <a:rPr lang="en-US" b="1" i="1">
                                      <a:latin typeface="Cambria Math"/>
                                    </a:rPr>
                                    <m:t>𝐠</m:t>
                                  </m:r>
                                </m:e>
                                <m:sup>
                                  <m:sSup>
                                    <m:sSupPr>
                                      <m:ctrlPr>
                                        <a:rPr lang="en-US" b="1" i="1">
                                          <a:latin typeface="Cambria Math"/>
                                        </a:rPr>
                                      </m:ctrlPr>
                                    </m:sSupPr>
                                    <m:e>
                                      <m:r>
                                        <a:rPr lang="en-US" b="1" i="1">
                                          <a:latin typeface="Cambria Math"/>
                                        </a:rPr>
                                        <m:t>𝟏</m:t>
                                      </m:r>
                                      <m:r>
                                        <a:rPr lang="en-US" b="1">
                                          <a:latin typeface="Cambria Math"/>
                                        </a:rPr>
                                        <m:t>.</m:t>
                                      </m:r>
                                      <m:r>
                                        <a:rPr lang="en-US" b="1" i="1">
                                          <a:latin typeface="Cambria Math"/>
                                        </a:rPr>
                                        <m:t>𝟓𝟕</m:t>
                                      </m:r>
                                    </m:e>
                                    <m:sup>
                                      <m:f>
                                        <m:fPr>
                                          <m:ctrlPr>
                                            <a:rPr lang="en-US" b="1" i="1">
                                              <a:latin typeface="Cambria Math"/>
                                            </a:rPr>
                                          </m:ctrlPr>
                                        </m:fPr>
                                        <m:num>
                                          <m:r>
                                            <a:rPr lang="en-US" b="1" i="1">
                                              <a:latin typeface="Cambria Math"/>
                                            </a:rPr>
                                            <m:t>𝟏</m:t>
                                          </m:r>
                                        </m:num>
                                        <m:den>
                                          <m:r>
                                            <a:rPr lang="en-US" b="1" i="1">
                                              <a:latin typeface="Cambria Math"/>
                                            </a:rPr>
                                            <m:t>𝟐</m:t>
                                          </m:r>
                                        </m:den>
                                      </m:f>
                                    </m:sup>
                                  </m:sSup>
                                </m:sup>
                              </m:sSup>
                            </m:num>
                            <m:den>
                              <m:r>
                                <a:rPr lang="en-US" b="1" i="1">
                                  <a:latin typeface="Cambria Math"/>
                                </a:rPr>
                                <m:t>𝐈𝐏𝐓</m:t>
                              </m:r>
                              <m:sSup>
                                <m:sSupPr>
                                  <m:ctrlPr>
                                    <a:rPr lang="en-US" b="1" i="1">
                                      <a:latin typeface="Cambria Math"/>
                                    </a:rPr>
                                  </m:ctrlPr>
                                </m:sSupPr>
                                <m:e>
                                  <m:r>
                                    <a:rPr lang="en-US" b="1" i="1">
                                      <a:latin typeface="Cambria Math"/>
                                    </a:rPr>
                                    <m:t>𝐠𝐦𝐚𝐱</m:t>
                                  </m:r>
                                </m:e>
                                <m:sup>
                                  <m:sSup>
                                    <m:sSupPr>
                                      <m:ctrlPr>
                                        <a:rPr lang="en-US" b="1" i="1">
                                          <a:latin typeface="Cambria Math"/>
                                        </a:rPr>
                                      </m:ctrlPr>
                                    </m:sSupPr>
                                    <m:e>
                                      <m:r>
                                        <a:rPr lang="en-US" b="1" i="1">
                                          <a:latin typeface="Cambria Math"/>
                                        </a:rPr>
                                        <m:t>𝟏</m:t>
                                      </m:r>
                                      <m:r>
                                        <a:rPr lang="en-US" b="1">
                                          <a:latin typeface="Cambria Math"/>
                                        </a:rPr>
                                        <m:t>.</m:t>
                                      </m:r>
                                      <m:r>
                                        <a:rPr lang="en-US" b="1" i="1">
                                          <a:latin typeface="Cambria Math"/>
                                        </a:rPr>
                                        <m:t>𝟓𝟕</m:t>
                                      </m:r>
                                    </m:e>
                                    <m:sup>
                                      <m:f>
                                        <m:fPr>
                                          <m:ctrlPr>
                                            <a:rPr lang="en-US" b="1" i="1">
                                              <a:latin typeface="Cambria Math"/>
                                            </a:rPr>
                                          </m:ctrlPr>
                                        </m:fPr>
                                        <m:num>
                                          <m:r>
                                            <a:rPr lang="en-US" b="1" i="1">
                                              <a:latin typeface="Cambria Math"/>
                                            </a:rPr>
                                            <m:t>𝟏</m:t>
                                          </m:r>
                                        </m:num>
                                        <m:den>
                                          <m:r>
                                            <a:rPr lang="en-US" b="1" i="1">
                                              <a:latin typeface="Cambria Math"/>
                                            </a:rPr>
                                            <m:t>𝟐</m:t>
                                          </m:r>
                                        </m:den>
                                      </m:f>
                                    </m:sup>
                                  </m:sSup>
                                </m:sup>
                              </m:sSup>
                            </m:den>
                          </m:f>
                        </m:e>
                      </m:d>
                      <m:r>
                        <a:rPr lang="en-US" b="1">
                          <a:latin typeface="Cambria Math"/>
                        </a:rPr>
                        <m:t>                                          </m:t>
                      </m:r>
                      <m:r>
                        <a:rPr lang="en-US" b="1" i="1">
                          <a:latin typeface="Cambria Math"/>
                        </a:rPr>
                        <m:t>𝟕</m:t>
                      </m:r>
                    </m:oMath>
                  </m:oMathPara>
                </a14:m>
                <a:endParaRPr lang="en-US" dirty="0"/>
              </a:p>
              <a:p>
                <a:pPr marL="0" indent="0">
                  <a:buNone/>
                </a:pPr>
                <a:r>
                  <a:rPr lang="en-US" dirty="0"/>
                  <a:t>Take the Logarithm of equation 7</a:t>
                </a:r>
              </a:p>
              <a:p>
                <a:pPr marL="0" indent="0">
                  <a:buNone/>
                </a:pPr>
                <a14:m>
                  <m:oMathPara xmlns:m="http://schemas.openxmlformats.org/officeDocument/2006/math">
                    <m:oMathParaPr>
                      <m:jc m:val="centerGroup"/>
                    </m:oMathParaPr>
                    <m:oMath xmlns:m="http://schemas.openxmlformats.org/officeDocument/2006/math">
                      <m:func>
                        <m:funcPr>
                          <m:ctrlPr>
                            <a:rPr lang="en-US" b="1" i="1">
                              <a:latin typeface="Cambria Math"/>
                            </a:rPr>
                          </m:ctrlPr>
                        </m:funcPr>
                        <m:fName>
                          <m:r>
                            <a:rPr lang="en-US" b="1" i="1">
                              <a:latin typeface="Cambria Math"/>
                            </a:rPr>
                            <m:t>𝐥𝐨𝐠</m:t>
                          </m:r>
                        </m:fName>
                        <m:e>
                          <m:d>
                            <m:dPr>
                              <m:begChr m:val="["/>
                              <m:endChr m:val="]"/>
                              <m:ctrlPr>
                                <a:rPr lang="en-US" b="1" i="1">
                                  <a:latin typeface="Cambria Math"/>
                                </a:rPr>
                              </m:ctrlPr>
                            </m:dPr>
                            <m:e>
                              <m:f>
                                <m:fPr>
                                  <m:ctrlPr>
                                    <a:rPr lang="en-US" b="1" i="1">
                                      <a:latin typeface="Cambria Math"/>
                                    </a:rPr>
                                  </m:ctrlPr>
                                </m:fPr>
                                <m:num>
                                  <m:sSup>
                                    <m:sSupPr>
                                      <m:ctrlPr>
                                        <a:rPr lang="en-US" b="1" i="1">
                                          <a:latin typeface="Cambria Math"/>
                                        </a:rPr>
                                      </m:ctrlPr>
                                    </m:sSupPr>
                                    <m:e>
                                      <m:r>
                                        <a:rPr lang="en-US" b="1" i="1">
                                          <a:latin typeface="Cambria Math"/>
                                        </a:rPr>
                                        <m:t>𝐤</m:t>
                                      </m:r>
                                    </m:e>
                                    <m:sup>
                                      <m:f>
                                        <m:fPr>
                                          <m:ctrlPr>
                                            <a:rPr lang="en-US" b="1" i="1">
                                              <a:latin typeface="Cambria Math"/>
                                            </a:rPr>
                                          </m:ctrlPr>
                                        </m:fPr>
                                        <m:num>
                                          <m:r>
                                            <a:rPr lang="en-US" b="1" i="1">
                                              <a:latin typeface="Cambria Math"/>
                                            </a:rPr>
                                            <m:t>𝟏</m:t>
                                          </m:r>
                                        </m:num>
                                        <m:den>
                                          <m:r>
                                            <a:rPr lang="en-US" b="1" i="1">
                                              <a:latin typeface="Cambria Math"/>
                                            </a:rPr>
                                            <m:t>𝟐</m:t>
                                          </m:r>
                                        </m:den>
                                      </m:f>
                                    </m:sup>
                                  </m:sSup>
                                </m:num>
                                <m:den>
                                  <m:r>
                                    <a:rPr lang="en-US" b="1" i="1">
                                      <a:latin typeface="Cambria Math"/>
                                    </a:rPr>
                                    <m:t>𝐤𝐦𝐚</m:t>
                                  </m:r>
                                  <m:sSup>
                                    <m:sSupPr>
                                      <m:ctrlPr>
                                        <a:rPr lang="en-US" b="1" i="1">
                                          <a:latin typeface="Cambria Math"/>
                                        </a:rPr>
                                      </m:ctrlPr>
                                    </m:sSupPr>
                                    <m:e>
                                      <m:r>
                                        <a:rPr lang="en-US" b="1" i="1">
                                          <a:latin typeface="Cambria Math"/>
                                        </a:rPr>
                                        <m:t>𝐱</m:t>
                                      </m:r>
                                    </m:e>
                                    <m:sup>
                                      <m:f>
                                        <m:fPr>
                                          <m:ctrlPr>
                                            <a:rPr lang="en-US" b="1" i="1">
                                              <a:latin typeface="Cambria Math"/>
                                            </a:rPr>
                                          </m:ctrlPr>
                                        </m:fPr>
                                        <m:num>
                                          <m:r>
                                            <a:rPr lang="en-US" b="1" i="1">
                                              <a:latin typeface="Cambria Math"/>
                                            </a:rPr>
                                            <m:t>𝟏</m:t>
                                          </m:r>
                                        </m:num>
                                        <m:den>
                                          <m:r>
                                            <a:rPr lang="en-US" b="1" i="1">
                                              <a:latin typeface="Cambria Math"/>
                                            </a:rPr>
                                            <m:t>𝟐</m:t>
                                          </m:r>
                                        </m:den>
                                      </m:f>
                                    </m:sup>
                                  </m:sSup>
                                </m:den>
                              </m:f>
                            </m:e>
                          </m:d>
                        </m:e>
                      </m:func>
                      <m:r>
                        <a:rPr lang="en-US" b="1">
                          <a:latin typeface="Cambria Math"/>
                        </a:rPr>
                        <m:t>=</m:t>
                      </m:r>
                      <m:func>
                        <m:funcPr>
                          <m:ctrlPr>
                            <a:rPr lang="en-US" b="1" i="1">
                              <a:latin typeface="Cambria Math"/>
                            </a:rPr>
                          </m:ctrlPr>
                        </m:funcPr>
                        <m:fName>
                          <m:r>
                            <a:rPr lang="en-US" b="1" i="1">
                              <a:latin typeface="Cambria Math"/>
                            </a:rPr>
                            <m:t>𝐥𝐨𝐠</m:t>
                          </m:r>
                        </m:fName>
                        <m:e>
                          <m:d>
                            <m:dPr>
                              <m:begChr m:val="["/>
                              <m:endChr m:val="]"/>
                              <m:ctrlPr>
                                <a:rPr lang="en-US" b="1" i="1">
                                  <a:latin typeface="Cambria Math"/>
                                </a:rPr>
                              </m:ctrlPr>
                            </m:dPr>
                            <m:e>
                              <m:f>
                                <m:fPr>
                                  <m:ctrlPr>
                                    <a:rPr lang="en-US" b="1" i="1">
                                      <a:latin typeface="Cambria Math"/>
                                    </a:rPr>
                                  </m:ctrlPr>
                                </m:fPr>
                                <m:num>
                                  <m:r>
                                    <a:rPr lang="en-US" b="1" i="1">
                                      <a:latin typeface="Cambria Math"/>
                                    </a:rPr>
                                    <m:t>𝐈𝐏𝐓</m:t>
                                  </m:r>
                                  <m:sSup>
                                    <m:sSupPr>
                                      <m:ctrlPr>
                                        <a:rPr lang="en-US" b="1" i="1">
                                          <a:latin typeface="Cambria Math"/>
                                        </a:rPr>
                                      </m:ctrlPr>
                                    </m:sSupPr>
                                    <m:e>
                                      <m:r>
                                        <a:rPr lang="en-US" b="1" i="1">
                                          <a:latin typeface="Cambria Math"/>
                                        </a:rPr>
                                        <m:t>𝐠</m:t>
                                      </m:r>
                                    </m:e>
                                    <m:sup>
                                      <m:sSup>
                                        <m:sSupPr>
                                          <m:ctrlPr>
                                            <a:rPr lang="en-US" b="1" i="1">
                                              <a:latin typeface="Cambria Math"/>
                                            </a:rPr>
                                          </m:ctrlPr>
                                        </m:sSupPr>
                                        <m:e>
                                          <m:r>
                                            <a:rPr lang="en-US" b="1" i="1">
                                              <a:latin typeface="Cambria Math"/>
                                            </a:rPr>
                                            <m:t>𝟏</m:t>
                                          </m:r>
                                          <m:r>
                                            <a:rPr lang="en-US" b="1">
                                              <a:latin typeface="Cambria Math"/>
                                            </a:rPr>
                                            <m:t>.</m:t>
                                          </m:r>
                                          <m:r>
                                            <a:rPr lang="en-US" b="1" i="1">
                                              <a:latin typeface="Cambria Math"/>
                                            </a:rPr>
                                            <m:t>𝟓𝟕</m:t>
                                          </m:r>
                                        </m:e>
                                        <m:sup>
                                          <m:f>
                                            <m:fPr>
                                              <m:ctrlPr>
                                                <a:rPr lang="en-US" b="1" i="1">
                                                  <a:latin typeface="Cambria Math"/>
                                                </a:rPr>
                                              </m:ctrlPr>
                                            </m:fPr>
                                            <m:num>
                                              <m:r>
                                                <a:rPr lang="en-US" b="1" i="1">
                                                  <a:latin typeface="Cambria Math"/>
                                                </a:rPr>
                                                <m:t>𝟏</m:t>
                                              </m:r>
                                            </m:num>
                                            <m:den>
                                              <m:r>
                                                <a:rPr lang="en-US" b="1" i="1">
                                                  <a:latin typeface="Cambria Math"/>
                                                </a:rPr>
                                                <m:t>𝟐</m:t>
                                              </m:r>
                                            </m:den>
                                          </m:f>
                                        </m:sup>
                                      </m:sSup>
                                    </m:sup>
                                  </m:sSup>
                                </m:num>
                                <m:den>
                                  <m:r>
                                    <a:rPr lang="en-US" b="1" i="1">
                                      <a:latin typeface="Cambria Math"/>
                                    </a:rPr>
                                    <m:t>𝐈𝐏𝐓</m:t>
                                  </m:r>
                                  <m:sSup>
                                    <m:sSupPr>
                                      <m:ctrlPr>
                                        <a:rPr lang="en-US" b="1" i="1">
                                          <a:latin typeface="Cambria Math"/>
                                        </a:rPr>
                                      </m:ctrlPr>
                                    </m:sSupPr>
                                    <m:e>
                                      <m:r>
                                        <a:rPr lang="en-US" b="1" i="1">
                                          <a:latin typeface="Cambria Math"/>
                                        </a:rPr>
                                        <m:t>𝐠𝐦𝐚𝐱</m:t>
                                      </m:r>
                                    </m:e>
                                    <m:sup>
                                      <m:sSup>
                                        <m:sSupPr>
                                          <m:ctrlPr>
                                            <a:rPr lang="en-US" b="1" i="1">
                                              <a:latin typeface="Cambria Math"/>
                                            </a:rPr>
                                          </m:ctrlPr>
                                        </m:sSupPr>
                                        <m:e>
                                          <m:r>
                                            <a:rPr lang="en-US" b="1" i="1">
                                              <a:latin typeface="Cambria Math"/>
                                            </a:rPr>
                                            <m:t>𝟏</m:t>
                                          </m:r>
                                          <m:r>
                                            <a:rPr lang="en-US" b="1">
                                              <a:latin typeface="Cambria Math"/>
                                            </a:rPr>
                                            <m:t>.</m:t>
                                          </m:r>
                                          <m:r>
                                            <a:rPr lang="en-US" b="1" i="1">
                                              <a:latin typeface="Cambria Math"/>
                                            </a:rPr>
                                            <m:t>𝟓𝟕</m:t>
                                          </m:r>
                                        </m:e>
                                        <m:sup>
                                          <m:f>
                                            <m:fPr>
                                              <m:ctrlPr>
                                                <a:rPr lang="en-US" b="1" i="1">
                                                  <a:latin typeface="Cambria Math"/>
                                                </a:rPr>
                                              </m:ctrlPr>
                                            </m:fPr>
                                            <m:num>
                                              <m:r>
                                                <a:rPr lang="en-US" b="1" i="1">
                                                  <a:latin typeface="Cambria Math"/>
                                                </a:rPr>
                                                <m:t>𝟏</m:t>
                                              </m:r>
                                            </m:num>
                                            <m:den>
                                              <m:r>
                                                <a:rPr lang="en-US" b="1" i="1">
                                                  <a:latin typeface="Cambria Math"/>
                                                </a:rPr>
                                                <m:t>𝟐</m:t>
                                              </m:r>
                                            </m:den>
                                          </m:f>
                                        </m:sup>
                                      </m:sSup>
                                    </m:sup>
                                  </m:sSup>
                                </m:den>
                              </m:f>
                            </m:e>
                          </m:d>
                          <m:r>
                            <a:rPr lang="en-US" b="1">
                              <a:latin typeface="Cambria Math"/>
                            </a:rPr>
                            <m:t>                               </m:t>
                          </m:r>
                          <m:r>
                            <a:rPr lang="en-US" b="1" i="1">
                              <a:latin typeface="Cambria Math"/>
                            </a:rPr>
                            <m:t>𝟖</m:t>
                          </m:r>
                        </m:e>
                      </m:func>
                    </m:oMath>
                  </m:oMathPara>
                </a14:m>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2400"/>
                <a:ext cx="8229600" cy="5973763"/>
              </a:xfrm>
              <a:blipFill rotWithShape="1">
                <a:blip r:embed="rId2"/>
                <a:stretch>
                  <a:fillRect l="-889" t="-1633"/>
                </a:stretch>
              </a:blipFill>
            </p:spPr>
            <p:txBody>
              <a:bodyPr/>
              <a:lstStyle/>
              <a:p>
                <a:r>
                  <a:rPr lang="en-US">
                    <a:noFill/>
                  </a:rPr>
                  <a:t> </a:t>
                </a:r>
              </a:p>
            </p:txBody>
          </p:sp>
        </mc:Fallback>
      </mc:AlternateContent>
    </p:spTree>
    <p:extLst>
      <p:ext uri="{BB962C8B-B14F-4D97-AF65-F5344CB8AC3E}">
        <p14:creationId xmlns:p14="http://schemas.microsoft.com/office/powerpoint/2010/main" val="42945120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2400"/>
                <a:ext cx="8229600" cy="5973763"/>
              </a:xfrm>
            </p:spPr>
            <p:txBody>
              <a:bodyPr>
                <a:normAutofit fontScale="70000" lnSpcReduction="20000"/>
              </a:bodyPr>
              <a:lstStyle/>
              <a:p>
                <a:pPr marL="0" indent="0">
                  <a:buNone/>
                </a:pPr>
                <a14:m>
                  <m:oMathPara xmlns:m="http://schemas.openxmlformats.org/officeDocument/2006/math">
                    <m:oMathParaPr>
                      <m:jc m:val="centerGroup"/>
                    </m:oMathParaPr>
                    <m:oMath xmlns:m="http://schemas.openxmlformats.org/officeDocument/2006/math">
                      <m:r>
                        <a:rPr lang="en-US" b="1" i="1">
                          <a:latin typeface="Cambria Math"/>
                        </a:rPr>
                        <m:t>𝑩</m:t>
                      </m:r>
                      <m:r>
                        <a:rPr lang="en-US" b="1" i="1">
                          <a:latin typeface="Cambria Math"/>
                        </a:rPr>
                        <m:t>𝐮𝐭</m:t>
                      </m:r>
                      <m:r>
                        <a:rPr lang="en-US" b="1">
                          <a:latin typeface="Cambria Math"/>
                        </a:rPr>
                        <m:t>; </m:t>
                      </m:r>
                      <m:func>
                        <m:funcPr>
                          <m:ctrlPr>
                            <a:rPr lang="en-US" b="1" i="1">
                              <a:latin typeface="Cambria Math"/>
                            </a:rPr>
                          </m:ctrlPr>
                        </m:funcPr>
                        <m:fName>
                          <m:r>
                            <a:rPr lang="en-US" b="1" i="1">
                              <a:latin typeface="Cambria Math"/>
                            </a:rPr>
                            <m:t>𝐥𝐨𝐠</m:t>
                          </m:r>
                        </m:fName>
                        <m:e>
                          <m:d>
                            <m:dPr>
                              <m:begChr m:val="["/>
                              <m:endChr m:val="]"/>
                              <m:ctrlPr>
                                <a:rPr lang="en-US" b="1" i="1">
                                  <a:latin typeface="Cambria Math"/>
                                </a:rPr>
                              </m:ctrlPr>
                            </m:dPr>
                            <m:e>
                              <m:f>
                                <m:fPr>
                                  <m:ctrlPr>
                                    <a:rPr lang="en-US" b="1" i="1">
                                      <a:latin typeface="Cambria Math"/>
                                    </a:rPr>
                                  </m:ctrlPr>
                                </m:fPr>
                                <m:num>
                                  <m:sSup>
                                    <m:sSupPr>
                                      <m:ctrlPr>
                                        <a:rPr lang="en-US" b="1" i="1">
                                          <a:latin typeface="Cambria Math"/>
                                        </a:rPr>
                                      </m:ctrlPr>
                                    </m:sSupPr>
                                    <m:e>
                                      <m:r>
                                        <a:rPr lang="en-US" b="1" i="1">
                                          <a:latin typeface="Cambria Math"/>
                                        </a:rPr>
                                        <m:t>𝐤</m:t>
                                      </m:r>
                                    </m:e>
                                    <m:sup>
                                      <m:f>
                                        <m:fPr>
                                          <m:ctrlPr>
                                            <a:rPr lang="en-US" b="1" i="1">
                                              <a:latin typeface="Cambria Math"/>
                                            </a:rPr>
                                          </m:ctrlPr>
                                        </m:fPr>
                                        <m:num>
                                          <m:r>
                                            <a:rPr lang="en-US" b="1" i="1">
                                              <a:latin typeface="Cambria Math"/>
                                            </a:rPr>
                                            <m:t>𝟏</m:t>
                                          </m:r>
                                        </m:num>
                                        <m:den>
                                          <m:r>
                                            <a:rPr lang="en-US" b="1" i="1">
                                              <a:latin typeface="Cambria Math"/>
                                            </a:rPr>
                                            <m:t>𝟐</m:t>
                                          </m:r>
                                        </m:den>
                                      </m:f>
                                    </m:sup>
                                  </m:sSup>
                                </m:num>
                                <m:den>
                                  <m:r>
                                    <a:rPr lang="en-US" b="1" i="1">
                                      <a:latin typeface="Cambria Math"/>
                                    </a:rPr>
                                    <m:t>𝐤𝐦𝐚</m:t>
                                  </m:r>
                                  <m:sSup>
                                    <m:sSupPr>
                                      <m:ctrlPr>
                                        <a:rPr lang="en-US" b="1" i="1">
                                          <a:latin typeface="Cambria Math"/>
                                        </a:rPr>
                                      </m:ctrlPr>
                                    </m:sSupPr>
                                    <m:e>
                                      <m:r>
                                        <a:rPr lang="en-US" b="1" i="1">
                                          <a:latin typeface="Cambria Math"/>
                                        </a:rPr>
                                        <m:t>𝐱</m:t>
                                      </m:r>
                                    </m:e>
                                    <m:sup>
                                      <m:f>
                                        <m:fPr>
                                          <m:ctrlPr>
                                            <a:rPr lang="en-US" b="1" i="1">
                                              <a:latin typeface="Cambria Math"/>
                                            </a:rPr>
                                          </m:ctrlPr>
                                        </m:fPr>
                                        <m:num>
                                          <m:r>
                                            <a:rPr lang="en-US" b="1" i="1">
                                              <a:latin typeface="Cambria Math"/>
                                            </a:rPr>
                                            <m:t>𝟏</m:t>
                                          </m:r>
                                        </m:num>
                                        <m:den>
                                          <m:r>
                                            <a:rPr lang="en-US" b="1" i="1">
                                              <a:latin typeface="Cambria Math"/>
                                            </a:rPr>
                                            <m:t>𝟐</m:t>
                                          </m:r>
                                        </m:den>
                                      </m:f>
                                    </m:sup>
                                  </m:sSup>
                                </m:den>
                              </m:f>
                            </m:e>
                          </m:d>
                        </m:e>
                      </m:func>
                      <m:r>
                        <a:rPr lang="en-US" b="1">
                          <a:latin typeface="Cambria Math"/>
                        </a:rPr>
                        <m:t>=</m:t>
                      </m:r>
                      <m:func>
                        <m:funcPr>
                          <m:ctrlPr>
                            <a:rPr lang="en-US" b="1" i="1">
                              <a:latin typeface="Cambria Math"/>
                            </a:rPr>
                          </m:ctrlPr>
                        </m:funcPr>
                        <m:fName>
                          <m:r>
                            <a:rPr lang="en-US" b="1" i="1">
                              <a:latin typeface="Cambria Math"/>
                            </a:rPr>
                            <m:t>𝐥𝐨𝐠</m:t>
                          </m:r>
                        </m:fName>
                        <m:e>
                          <m:f>
                            <m:fPr>
                              <m:ctrlPr>
                                <a:rPr lang="en-US" b="1" i="1">
                                  <a:latin typeface="Cambria Math"/>
                                </a:rPr>
                              </m:ctrlPr>
                            </m:fPr>
                            <m:num>
                              <m:r>
                                <a:rPr lang="en-US" b="1" i="1">
                                  <a:latin typeface="Cambria Math"/>
                                </a:rPr>
                                <m:t>𝐒𝐰</m:t>
                              </m:r>
                            </m:num>
                            <m:den>
                              <m:r>
                                <a:rPr lang="en-US" b="1" i="1">
                                  <a:latin typeface="Cambria Math"/>
                                </a:rPr>
                                <m:t>𝟑</m:t>
                              </m:r>
                              <m:r>
                                <a:rPr lang="en-US" b="1" i="1">
                                  <a:latin typeface="Cambria Math"/>
                                </a:rPr>
                                <m:t>−</m:t>
                              </m:r>
                              <m:r>
                                <a:rPr lang="en-US" b="1" i="1">
                                  <a:latin typeface="Cambria Math"/>
                                </a:rPr>
                                <m:t>𝐃𝐟</m:t>
                              </m:r>
                            </m:den>
                          </m:f>
                          <m:r>
                            <a:rPr lang="en-US" b="1">
                              <a:latin typeface="Cambria Math"/>
                            </a:rPr>
                            <m:t>   </m:t>
                          </m:r>
                        </m:e>
                      </m:func>
                      <m:r>
                        <a:rPr lang="en-US" b="1">
                          <a:latin typeface="Cambria Math"/>
                        </a:rPr>
                        <m:t>                             </m:t>
                      </m:r>
                      <m:r>
                        <a:rPr lang="en-US" b="1" i="1">
                          <a:latin typeface="Cambria Math"/>
                        </a:rPr>
                        <m:t>𝟗</m:t>
                      </m:r>
                    </m:oMath>
                  </m:oMathPara>
                </a14:m>
                <a:endParaRPr lang="en-US" dirty="0"/>
              </a:p>
              <a:p>
                <a:pPr marL="0" indent="0">
                  <a:buNone/>
                </a:pPr>
                <a:r>
                  <a:rPr lang="en-US" dirty="0"/>
                  <a:t>Insert equation 9 into equation 8</a:t>
                </a:r>
              </a:p>
              <a:p>
                <a:pPr marL="0" indent="0">
                  <a:buNone/>
                </a:pPr>
                <a14:m>
                  <m:oMathPara xmlns:m="http://schemas.openxmlformats.org/officeDocument/2006/math">
                    <m:oMathParaPr>
                      <m:jc m:val="centerGroup"/>
                    </m:oMathParaPr>
                    <m:oMath xmlns:m="http://schemas.openxmlformats.org/officeDocument/2006/math">
                      <m:func>
                        <m:funcPr>
                          <m:ctrlPr>
                            <a:rPr lang="en-US" b="1" i="1">
                              <a:latin typeface="Cambria Math"/>
                            </a:rPr>
                          </m:ctrlPr>
                        </m:funcPr>
                        <m:fName>
                          <m:r>
                            <a:rPr lang="en-US" b="1" i="1">
                              <a:latin typeface="Cambria Math"/>
                            </a:rPr>
                            <m:t>𝐥𝐨𝐠</m:t>
                          </m:r>
                        </m:fName>
                        <m:e>
                          <m:f>
                            <m:fPr>
                              <m:ctrlPr>
                                <a:rPr lang="en-US" b="1" i="1">
                                  <a:latin typeface="Cambria Math"/>
                                </a:rPr>
                              </m:ctrlPr>
                            </m:fPr>
                            <m:num>
                              <m:r>
                                <a:rPr lang="en-US" b="1" i="1">
                                  <a:latin typeface="Cambria Math"/>
                                </a:rPr>
                                <m:t>𝐒𝐰</m:t>
                              </m:r>
                            </m:num>
                            <m:den>
                              <m:r>
                                <a:rPr lang="en-US" b="1" i="1">
                                  <a:latin typeface="Cambria Math"/>
                                </a:rPr>
                                <m:t>𝟑</m:t>
                              </m:r>
                              <m:r>
                                <a:rPr lang="en-US" b="1" i="1">
                                  <a:latin typeface="Cambria Math"/>
                                </a:rPr>
                                <m:t>−</m:t>
                              </m:r>
                              <m:r>
                                <a:rPr lang="en-US" b="1" i="1">
                                  <a:latin typeface="Cambria Math"/>
                                </a:rPr>
                                <m:t>𝐃𝐟</m:t>
                              </m:r>
                            </m:den>
                          </m:f>
                          <m:r>
                            <a:rPr lang="en-US" b="1">
                              <a:latin typeface="Cambria Math"/>
                            </a:rPr>
                            <m:t>=</m:t>
                          </m:r>
                          <m:func>
                            <m:funcPr>
                              <m:ctrlPr>
                                <a:rPr lang="en-US" b="1" i="1">
                                  <a:latin typeface="Cambria Math"/>
                                </a:rPr>
                              </m:ctrlPr>
                            </m:funcPr>
                            <m:fName>
                              <m:r>
                                <a:rPr lang="en-US" b="1" i="1">
                                  <a:latin typeface="Cambria Math"/>
                                </a:rPr>
                                <m:t>𝐥𝐨𝐠</m:t>
                              </m:r>
                            </m:fName>
                            <m:e>
                              <m:d>
                                <m:dPr>
                                  <m:begChr m:val="["/>
                                  <m:endChr m:val="]"/>
                                  <m:ctrlPr>
                                    <a:rPr lang="en-US" b="1" i="1">
                                      <a:latin typeface="Cambria Math"/>
                                    </a:rPr>
                                  </m:ctrlPr>
                                </m:dPr>
                                <m:e>
                                  <m:f>
                                    <m:fPr>
                                      <m:ctrlPr>
                                        <a:rPr lang="en-US" b="1" i="1">
                                          <a:latin typeface="Cambria Math"/>
                                        </a:rPr>
                                      </m:ctrlPr>
                                    </m:fPr>
                                    <m:num>
                                      <m:r>
                                        <a:rPr lang="en-US" b="1" i="1">
                                          <a:latin typeface="Cambria Math"/>
                                        </a:rPr>
                                        <m:t>𝐈𝐏𝐓</m:t>
                                      </m:r>
                                      <m:sSup>
                                        <m:sSupPr>
                                          <m:ctrlPr>
                                            <a:rPr lang="en-US" b="1" i="1">
                                              <a:latin typeface="Cambria Math"/>
                                            </a:rPr>
                                          </m:ctrlPr>
                                        </m:sSupPr>
                                        <m:e>
                                          <m:r>
                                            <a:rPr lang="en-US" b="1" i="1">
                                              <a:latin typeface="Cambria Math"/>
                                            </a:rPr>
                                            <m:t>𝐠</m:t>
                                          </m:r>
                                        </m:e>
                                        <m:sup>
                                          <m:sSup>
                                            <m:sSupPr>
                                              <m:ctrlPr>
                                                <a:rPr lang="en-US" b="1" i="1">
                                                  <a:latin typeface="Cambria Math"/>
                                                </a:rPr>
                                              </m:ctrlPr>
                                            </m:sSupPr>
                                            <m:e>
                                              <m:r>
                                                <a:rPr lang="en-US" b="1" i="1">
                                                  <a:latin typeface="Cambria Math"/>
                                                </a:rPr>
                                                <m:t>𝟏</m:t>
                                              </m:r>
                                              <m:r>
                                                <a:rPr lang="en-US" b="1">
                                                  <a:latin typeface="Cambria Math"/>
                                                </a:rPr>
                                                <m:t>.</m:t>
                                              </m:r>
                                              <m:r>
                                                <a:rPr lang="en-US" b="1" i="1">
                                                  <a:latin typeface="Cambria Math"/>
                                                </a:rPr>
                                                <m:t>𝟓𝟕</m:t>
                                              </m:r>
                                            </m:e>
                                            <m:sup>
                                              <m:f>
                                                <m:fPr>
                                                  <m:ctrlPr>
                                                    <a:rPr lang="en-US" b="1" i="1">
                                                      <a:latin typeface="Cambria Math"/>
                                                    </a:rPr>
                                                  </m:ctrlPr>
                                                </m:fPr>
                                                <m:num>
                                                  <m:r>
                                                    <a:rPr lang="en-US" b="1" i="1">
                                                      <a:latin typeface="Cambria Math"/>
                                                    </a:rPr>
                                                    <m:t>𝟏</m:t>
                                                  </m:r>
                                                </m:num>
                                                <m:den>
                                                  <m:r>
                                                    <a:rPr lang="en-US" b="1" i="1">
                                                      <a:latin typeface="Cambria Math"/>
                                                    </a:rPr>
                                                    <m:t>𝟐</m:t>
                                                  </m:r>
                                                </m:den>
                                              </m:f>
                                            </m:sup>
                                          </m:sSup>
                                        </m:sup>
                                      </m:sSup>
                                    </m:num>
                                    <m:den>
                                      <m:r>
                                        <a:rPr lang="en-US" b="1" i="1">
                                          <a:latin typeface="Cambria Math"/>
                                        </a:rPr>
                                        <m:t>𝐈𝐏𝐓</m:t>
                                      </m:r>
                                      <m:sSup>
                                        <m:sSupPr>
                                          <m:ctrlPr>
                                            <a:rPr lang="en-US" b="1" i="1">
                                              <a:latin typeface="Cambria Math"/>
                                            </a:rPr>
                                          </m:ctrlPr>
                                        </m:sSupPr>
                                        <m:e>
                                          <m:r>
                                            <a:rPr lang="en-US" b="1" i="1">
                                              <a:latin typeface="Cambria Math"/>
                                            </a:rPr>
                                            <m:t>𝐠𝐦𝐚𝐱</m:t>
                                          </m:r>
                                        </m:e>
                                        <m:sup>
                                          <m:sSup>
                                            <m:sSupPr>
                                              <m:ctrlPr>
                                                <a:rPr lang="en-US" b="1" i="1">
                                                  <a:latin typeface="Cambria Math"/>
                                                </a:rPr>
                                              </m:ctrlPr>
                                            </m:sSupPr>
                                            <m:e>
                                              <m:r>
                                                <a:rPr lang="en-US" b="1" i="1">
                                                  <a:latin typeface="Cambria Math"/>
                                                </a:rPr>
                                                <m:t>𝟏</m:t>
                                              </m:r>
                                              <m:r>
                                                <a:rPr lang="en-US" b="1">
                                                  <a:latin typeface="Cambria Math"/>
                                                </a:rPr>
                                                <m:t>.</m:t>
                                              </m:r>
                                              <m:r>
                                                <a:rPr lang="en-US" b="1" i="1">
                                                  <a:latin typeface="Cambria Math"/>
                                                </a:rPr>
                                                <m:t>𝟓𝟕</m:t>
                                              </m:r>
                                            </m:e>
                                            <m:sup>
                                              <m:f>
                                                <m:fPr>
                                                  <m:ctrlPr>
                                                    <a:rPr lang="en-US" b="1" i="1">
                                                      <a:latin typeface="Cambria Math"/>
                                                    </a:rPr>
                                                  </m:ctrlPr>
                                                </m:fPr>
                                                <m:num>
                                                  <m:r>
                                                    <a:rPr lang="en-US" b="1" i="1">
                                                      <a:latin typeface="Cambria Math"/>
                                                    </a:rPr>
                                                    <m:t>𝟏</m:t>
                                                  </m:r>
                                                </m:num>
                                                <m:den>
                                                  <m:r>
                                                    <a:rPr lang="en-US" b="1" i="1">
                                                      <a:latin typeface="Cambria Math"/>
                                                    </a:rPr>
                                                    <m:t>𝟐</m:t>
                                                  </m:r>
                                                </m:den>
                                              </m:f>
                                            </m:sup>
                                          </m:sSup>
                                        </m:sup>
                                      </m:sSup>
                                    </m:den>
                                  </m:f>
                                </m:e>
                              </m:d>
                              <m:r>
                                <a:rPr lang="en-US" b="1">
                                  <a:latin typeface="Cambria Math"/>
                                </a:rPr>
                                <m:t>                             </m:t>
                              </m:r>
                              <m:r>
                                <a:rPr lang="en-US" b="1" i="1">
                                  <a:latin typeface="Cambria Math"/>
                                </a:rPr>
                                <m:t>𝟏𝟎</m:t>
                              </m:r>
                            </m:e>
                          </m:func>
                          <m:r>
                            <a:rPr lang="en-US" b="1">
                              <a:latin typeface="Cambria Math"/>
                            </a:rPr>
                            <m:t>   </m:t>
                          </m:r>
                        </m:e>
                      </m:func>
                    </m:oMath>
                  </m:oMathPara>
                </a14:m>
                <a:endParaRPr lang="en-US" dirty="0"/>
              </a:p>
              <a:p>
                <a:pPr marL="0" indent="0">
                  <a:buNone/>
                </a:pPr>
                <a:r>
                  <a:rPr lang="en-US" dirty="0"/>
                  <a:t>If we remove the Log from equation 10</a:t>
                </a:r>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𝐒𝐰</m:t>
                      </m:r>
                      <m:r>
                        <a:rPr lang="en-US" b="1">
                          <a:latin typeface="Cambria Math"/>
                        </a:rPr>
                        <m:t>=</m:t>
                      </m:r>
                      <m:func>
                        <m:funcPr>
                          <m:ctrlPr>
                            <a:rPr lang="en-US" b="1" i="1">
                              <a:latin typeface="Cambria Math"/>
                            </a:rPr>
                          </m:ctrlPr>
                        </m:funcPr>
                        <m:fName>
                          <m:sSup>
                            <m:sSupPr>
                              <m:ctrlPr>
                                <a:rPr lang="en-US" b="1" i="1">
                                  <a:latin typeface="Cambria Math"/>
                                </a:rPr>
                              </m:ctrlPr>
                            </m:sSupPr>
                            <m:e>
                              <m:d>
                                <m:dPr>
                                  <m:begChr m:val="["/>
                                  <m:endChr m:val="]"/>
                                  <m:ctrlPr>
                                    <a:rPr lang="en-US" b="1" i="1">
                                      <a:latin typeface="Cambria Math"/>
                                    </a:rPr>
                                  </m:ctrlPr>
                                </m:dPr>
                                <m:e>
                                  <m:f>
                                    <m:fPr>
                                      <m:ctrlPr>
                                        <a:rPr lang="en-US" b="1" i="1">
                                          <a:latin typeface="Cambria Math"/>
                                        </a:rPr>
                                      </m:ctrlPr>
                                    </m:fPr>
                                    <m:num>
                                      <m:r>
                                        <a:rPr lang="en-US" b="1" i="1">
                                          <a:latin typeface="Cambria Math"/>
                                        </a:rPr>
                                        <m:t>𝐈𝐏𝐓</m:t>
                                      </m:r>
                                      <m:sSup>
                                        <m:sSupPr>
                                          <m:ctrlPr>
                                            <a:rPr lang="en-US" b="1" i="1">
                                              <a:latin typeface="Cambria Math"/>
                                            </a:rPr>
                                          </m:ctrlPr>
                                        </m:sSupPr>
                                        <m:e>
                                          <m:r>
                                            <a:rPr lang="en-US" b="1" i="1">
                                              <a:latin typeface="Cambria Math"/>
                                            </a:rPr>
                                            <m:t>𝐠</m:t>
                                          </m:r>
                                        </m:e>
                                        <m:sup>
                                          <m:sSup>
                                            <m:sSupPr>
                                              <m:ctrlPr>
                                                <a:rPr lang="en-US" b="1" i="1">
                                                  <a:latin typeface="Cambria Math"/>
                                                </a:rPr>
                                              </m:ctrlPr>
                                            </m:sSupPr>
                                            <m:e>
                                              <m:r>
                                                <a:rPr lang="en-US" b="1" i="1">
                                                  <a:latin typeface="Cambria Math"/>
                                                </a:rPr>
                                                <m:t>𝟏</m:t>
                                              </m:r>
                                              <m:r>
                                                <a:rPr lang="en-US" b="1">
                                                  <a:latin typeface="Cambria Math"/>
                                                </a:rPr>
                                                <m:t>.</m:t>
                                              </m:r>
                                              <m:r>
                                                <a:rPr lang="en-US" b="1" i="1">
                                                  <a:latin typeface="Cambria Math"/>
                                                </a:rPr>
                                                <m:t>𝟓𝟕</m:t>
                                              </m:r>
                                            </m:e>
                                            <m:sup>
                                              <m:f>
                                                <m:fPr>
                                                  <m:ctrlPr>
                                                    <a:rPr lang="en-US" b="1" i="1">
                                                      <a:latin typeface="Cambria Math"/>
                                                    </a:rPr>
                                                  </m:ctrlPr>
                                                </m:fPr>
                                                <m:num>
                                                  <m:r>
                                                    <a:rPr lang="en-US" b="1" i="1">
                                                      <a:latin typeface="Cambria Math"/>
                                                    </a:rPr>
                                                    <m:t>𝟏</m:t>
                                                  </m:r>
                                                </m:num>
                                                <m:den>
                                                  <m:r>
                                                    <a:rPr lang="en-US" b="1" i="1">
                                                      <a:latin typeface="Cambria Math"/>
                                                    </a:rPr>
                                                    <m:t>𝟐</m:t>
                                                  </m:r>
                                                </m:den>
                                              </m:f>
                                            </m:sup>
                                          </m:sSup>
                                        </m:sup>
                                      </m:sSup>
                                    </m:num>
                                    <m:den>
                                      <m:r>
                                        <a:rPr lang="en-US" b="1" i="1">
                                          <a:latin typeface="Cambria Math"/>
                                        </a:rPr>
                                        <m:t>𝐈𝐏𝐓</m:t>
                                      </m:r>
                                      <m:sSup>
                                        <m:sSupPr>
                                          <m:ctrlPr>
                                            <a:rPr lang="en-US" b="1" i="1">
                                              <a:latin typeface="Cambria Math"/>
                                            </a:rPr>
                                          </m:ctrlPr>
                                        </m:sSupPr>
                                        <m:e>
                                          <m:r>
                                            <a:rPr lang="en-US" b="1" i="1">
                                              <a:latin typeface="Cambria Math"/>
                                            </a:rPr>
                                            <m:t>𝐠𝐦𝐚𝐱</m:t>
                                          </m:r>
                                        </m:e>
                                        <m:sup>
                                          <m:sSup>
                                            <m:sSupPr>
                                              <m:ctrlPr>
                                                <a:rPr lang="en-US" b="1" i="1">
                                                  <a:latin typeface="Cambria Math"/>
                                                </a:rPr>
                                              </m:ctrlPr>
                                            </m:sSupPr>
                                            <m:e>
                                              <m:r>
                                                <a:rPr lang="en-US" b="1" i="1">
                                                  <a:latin typeface="Cambria Math"/>
                                                </a:rPr>
                                                <m:t>𝟏</m:t>
                                              </m:r>
                                              <m:r>
                                                <a:rPr lang="en-US" b="1">
                                                  <a:latin typeface="Cambria Math"/>
                                                </a:rPr>
                                                <m:t>.</m:t>
                                              </m:r>
                                              <m:r>
                                                <a:rPr lang="en-US" b="1" i="1">
                                                  <a:latin typeface="Cambria Math"/>
                                                </a:rPr>
                                                <m:t>𝟓𝟕</m:t>
                                              </m:r>
                                            </m:e>
                                            <m:sup>
                                              <m:f>
                                                <m:fPr>
                                                  <m:ctrlPr>
                                                    <a:rPr lang="en-US" b="1" i="1">
                                                      <a:latin typeface="Cambria Math"/>
                                                    </a:rPr>
                                                  </m:ctrlPr>
                                                </m:fPr>
                                                <m:num>
                                                  <m:r>
                                                    <a:rPr lang="en-US" b="1" i="1">
                                                      <a:latin typeface="Cambria Math"/>
                                                    </a:rPr>
                                                    <m:t>𝟏</m:t>
                                                  </m:r>
                                                </m:num>
                                                <m:den>
                                                  <m:r>
                                                    <a:rPr lang="en-US" b="1" i="1">
                                                      <a:latin typeface="Cambria Math"/>
                                                    </a:rPr>
                                                    <m:t>𝟐</m:t>
                                                  </m:r>
                                                </m:den>
                                              </m:f>
                                            </m:sup>
                                          </m:sSup>
                                        </m:sup>
                                      </m:sSup>
                                    </m:den>
                                  </m:f>
                                </m:e>
                              </m:d>
                            </m:e>
                            <m:sup>
                              <m:r>
                                <a:rPr lang="en-US" b="1" i="1">
                                  <a:latin typeface="Cambria Math"/>
                                </a:rPr>
                                <m:t>𝟑</m:t>
                              </m:r>
                              <m:r>
                                <a:rPr lang="en-US" b="1" i="1">
                                  <a:latin typeface="Cambria Math"/>
                                </a:rPr>
                                <m:t>−</m:t>
                              </m:r>
                              <m:r>
                                <a:rPr lang="en-US" b="1" i="1">
                                  <a:latin typeface="Cambria Math"/>
                                </a:rPr>
                                <m:t>𝐃𝐟</m:t>
                              </m:r>
                            </m:sup>
                          </m:sSup>
                        </m:fName>
                        <m:e>
                          <m:r>
                            <a:rPr lang="en-US" b="1">
                              <a:latin typeface="Cambria Math"/>
                            </a:rPr>
                            <m:t>                                      </m:t>
                          </m:r>
                          <m:r>
                            <a:rPr lang="en-US" b="1" i="1">
                              <a:latin typeface="Cambria Math"/>
                            </a:rPr>
                            <m:t>𝟏𝟏</m:t>
                          </m:r>
                        </m:e>
                      </m:func>
                    </m:oMath>
                  </m:oMathPara>
                </a14:m>
                <a:endParaRPr lang="en-US" dirty="0"/>
              </a:p>
              <a:p>
                <a:pPr marL="0" indent="0">
                  <a:buNone/>
                </a:pPr>
                <a:r>
                  <a:rPr lang="en-US" b="1" dirty="0"/>
                  <a:t>Equation 11 the proof of equation 1 which relates the water saturation; the geometric relaxation time of induced polarization; the maximum geometric relaxation time of induced polarization; and the fractal dimension</a:t>
                </a: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2400"/>
                <a:ext cx="8229600" cy="5973763"/>
              </a:xfrm>
              <a:blipFill rotWithShape="1">
                <a:blip r:embed="rId2"/>
                <a:stretch>
                  <a:fillRect l="-889" r="-1704"/>
                </a:stretch>
              </a:blipFill>
            </p:spPr>
            <p:txBody>
              <a:bodyPr/>
              <a:lstStyle/>
              <a:p>
                <a:r>
                  <a:rPr lang="en-US">
                    <a:noFill/>
                  </a:rPr>
                  <a:t> </a:t>
                </a:r>
              </a:p>
            </p:txBody>
          </p:sp>
        </mc:Fallback>
      </mc:AlternateContent>
    </p:spTree>
    <p:extLst>
      <p:ext uri="{BB962C8B-B14F-4D97-AF65-F5344CB8AC3E}">
        <p14:creationId xmlns:p14="http://schemas.microsoft.com/office/powerpoint/2010/main" val="8869926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SJ1;</a:t>
            </a:r>
            <a:r>
              <a:rPr lang="el-GR" b="1" dirty="0" smtClean="0">
                <a:cs typeface="Calibri"/>
              </a:rPr>
              <a:t>Φ</a:t>
            </a:r>
            <a:r>
              <a:rPr lang="en-US" b="1" dirty="0" smtClean="0">
                <a:cs typeface="Calibri"/>
              </a:rPr>
              <a:t>=29%;K=1680mD;</a:t>
            </a:r>
            <a:br>
              <a:rPr lang="en-US" b="1" dirty="0" smtClean="0">
                <a:cs typeface="Calibri"/>
              </a:rPr>
            </a:br>
            <a:r>
              <a:rPr lang="en-US" b="1" dirty="0" smtClean="0">
                <a:cs typeface="Calibri"/>
              </a:rPr>
              <a:t>Df=2.7859</a:t>
            </a:r>
            <a:endParaRPr lang="en-US" dirty="0"/>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04800" y="1447800"/>
            <a:ext cx="4222537"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495800" y="1981200"/>
            <a:ext cx="45720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91725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SJ2;</a:t>
            </a:r>
            <a:r>
              <a:rPr lang="el-GR" b="1" dirty="0" smtClean="0">
                <a:cs typeface="Calibri"/>
              </a:rPr>
              <a:t>Φ</a:t>
            </a:r>
            <a:r>
              <a:rPr lang="en-US" b="1" dirty="0" smtClean="0">
                <a:cs typeface="Calibri"/>
              </a:rPr>
              <a:t>=35%;K=1955mD;</a:t>
            </a:r>
            <a:br>
              <a:rPr lang="en-US" b="1" dirty="0" smtClean="0">
                <a:cs typeface="Calibri"/>
              </a:rPr>
            </a:br>
            <a:r>
              <a:rPr lang="en-US" b="1" dirty="0" smtClean="0">
                <a:cs typeface="Calibri"/>
              </a:rPr>
              <a:t>Df=2.7748</a:t>
            </a:r>
            <a:endParaRPr lang="en-US" dirty="0"/>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81000" y="1371600"/>
            <a:ext cx="4038600"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48200" y="1752600"/>
            <a:ext cx="40386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25814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b="1" dirty="0" smtClean="0"/>
              <a:t>Sample SJ3;</a:t>
            </a:r>
            <a:r>
              <a:rPr lang="el-GR" b="1" dirty="0" smtClean="0">
                <a:cs typeface="Calibri"/>
              </a:rPr>
              <a:t>Φ</a:t>
            </a:r>
            <a:r>
              <a:rPr lang="en-US" b="1" dirty="0" smtClean="0">
                <a:cs typeface="Calibri"/>
              </a:rPr>
              <a:t>=34%;K=56mD;</a:t>
            </a:r>
            <a:br>
              <a:rPr lang="en-US" b="1" dirty="0" smtClean="0">
                <a:cs typeface="Calibri"/>
              </a:rPr>
            </a:br>
            <a:r>
              <a:rPr lang="en-US" b="1" dirty="0" smtClean="0">
                <a:cs typeface="Calibri"/>
              </a:rPr>
              <a:t>Df=2.4379</a:t>
            </a:r>
            <a:endParaRPr lang="en-US" dirty="0"/>
          </a:p>
        </p:txBody>
      </p:sp>
      <p:pic>
        <p:nvPicPr>
          <p:cNvPr id="205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28600" y="1752600"/>
            <a:ext cx="426720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495800" y="2133600"/>
            <a:ext cx="41910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10304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SJ4;</a:t>
            </a:r>
            <a:r>
              <a:rPr lang="el-GR" b="1" dirty="0" smtClean="0">
                <a:cs typeface="Calibri"/>
              </a:rPr>
              <a:t>Φ</a:t>
            </a:r>
            <a:r>
              <a:rPr lang="en-US" b="1" dirty="0" smtClean="0">
                <a:cs typeface="Calibri"/>
              </a:rPr>
              <a:t>=30%;K=176mD;</a:t>
            </a:r>
            <a:br>
              <a:rPr lang="en-US" b="1" dirty="0" smtClean="0">
                <a:cs typeface="Calibri"/>
              </a:rPr>
            </a:br>
            <a:r>
              <a:rPr lang="en-US" b="1" dirty="0" smtClean="0">
                <a:cs typeface="Calibri"/>
              </a:rPr>
              <a:t>Df=2.6843</a:t>
            </a:r>
            <a:endParaRPr lang="en-US" dirty="0"/>
          </a:p>
        </p:txBody>
      </p:sp>
      <p:pic>
        <p:nvPicPr>
          <p:cNvPr id="307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1676400"/>
            <a:ext cx="40386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48200" y="2133600"/>
            <a:ext cx="4038600"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74713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71" y="-76200"/>
            <a:ext cx="8229600" cy="609600"/>
          </a:xfrm>
        </p:spPr>
        <p:txBody>
          <a:bodyPr>
            <a:normAutofit fontScale="90000"/>
          </a:bodyPr>
          <a:lstStyle/>
          <a:p>
            <a:r>
              <a:rPr lang="en-US" dirty="0" smtClean="0"/>
              <a:t>Abstract</a:t>
            </a:r>
            <a:endParaRPr lang="en-US" dirty="0"/>
          </a:p>
        </p:txBody>
      </p:sp>
      <p:sp>
        <p:nvSpPr>
          <p:cNvPr id="3" name="Content Placeholder 2"/>
          <p:cNvSpPr>
            <a:spLocks noGrp="1"/>
          </p:cNvSpPr>
          <p:nvPr>
            <p:ph idx="1"/>
          </p:nvPr>
        </p:nvSpPr>
        <p:spPr>
          <a:xfrm>
            <a:off x="457200" y="457200"/>
            <a:ext cx="8229600" cy="6477000"/>
          </a:xfrm>
        </p:spPr>
        <p:txBody>
          <a:bodyPr>
            <a:normAutofit fontScale="70000" lnSpcReduction="20000"/>
          </a:bodyPr>
          <a:lstStyle/>
          <a:p>
            <a:pPr marL="0" indent="0" algn="just">
              <a:buNone/>
            </a:pPr>
            <a:r>
              <a:rPr lang="en-US" sz="3400" dirty="0"/>
              <a:t>Sandstone samples were collected from the surface type section of the Shajara Formation of the Permo-Carboniferous Unayzah Group for detailed reservoir characterization. Capillary pressure experiment was performed to contact porosity and permeability was derived from the Data. Resistivity was calculated from the distribution of pores and the fractal dimension was proven from the relationship between wetting phase saturation and resistivity. In addition to field observation and obtained results of fractal dimension, the Shajara reservoirs of the Shajara Formation of the permo-Carboniferous Unayzah Group were divided here into three fractal dimension units. The Units from base to top are: </a:t>
            </a:r>
            <a:r>
              <a:rPr lang="en-US" sz="3400" b="1" dirty="0">
                <a:solidFill>
                  <a:srgbClr val="00B050"/>
                </a:solidFill>
              </a:rPr>
              <a:t>Lower Shajara Resistivity Fractal dimension Unit, Middle Shajara Resistivity Fractal Dimension Unit, and Upper Shajara Resistivity Fractal Dimension Unit</a:t>
            </a:r>
            <a:r>
              <a:rPr lang="en-US" sz="3400" b="1" dirty="0"/>
              <a:t>. These units were also proved by geometric relaxation time of induced polarization fractal dimension. </a:t>
            </a:r>
            <a:r>
              <a:rPr lang="en-US" sz="3400" dirty="0"/>
              <a:t>It was found that the resistivity fractal dimension is similar to the geometric relaxation time of induced polarization. It was also reported that the obtained fractal dimension speeds with increasing resistivity and relaxation time due to an increase in pore connectivity.  </a:t>
            </a:r>
            <a:r>
              <a:rPr lang="en-US" sz="3400" b="1" dirty="0"/>
              <a:t>   </a:t>
            </a:r>
          </a:p>
          <a:p>
            <a:pPr marL="0" indent="0">
              <a:buNone/>
            </a:pPr>
            <a:endParaRPr lang="en-US" dirty="0"/>
          </a:p>
        </p:txBody>
      </p:sp>
    </p:spTree>
    <p:extLst>
      <p:ext uri="{BB962C8B-B14F-4D97-AF65-F5344CB8AC3E}">
        <p14:creationId xmlns:p14="http://schemas.microsoft.com/office/powerpoint/2010/main" val="39790296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SJ7;</a:t>
            </a:r>
            <a:r>
              <a:rPr lang="el-GR" b="1" dirty="0" smtClean="0">
                <a:cs typeface="Calibri"/>
              </a:rPr>
              <a:t>Φ</a:t>
            </a:r>
            <a:r>
              <a:rPr lang="en-US" b="1" dirty="0" smtClean="0">
                <a:cs typeface="Calibri"/>
              </a:rPr>
              <a:t>=35%;K=1472mD;</a:t>
            </a:r>
            <a:br>
              <a:rPr lang="en-US" b="1" dirty="0" smtClean="0">
                <a:cs typeface="Calibri"/>
              </a:rPr>
            </a:br>
            <a:r>
              <a:rPr lang="en-US" b="1" dirty="0" smtClean="0">
                <a:cs typeface="Calibri"/>
              </a:rPr>
              <a:t>Df=2.7683</a:t>
            </a:r>
            <a:endParaRPr lang="en-US" dirty="0"/>
          </a:p>
        </p:txBody>
      </p:sp>
      <p:pic>
        <p:nvPicPr>
          <p:cNvPr id="409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81000" y="1752600"/>
            <a:ext cx="403860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48200" y="2133600"/>
            <a:ext cx="40386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89272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SJ8;</a:t>
            </a:r>
            <a:r>
              <a:rPr lang="el-GR" b="1" dirty="0" smtClean="0">
                <a:cs typeface="Calibri"/>
              </a:rPr>
              <a:t>Φ</a:t>
            </a:r>
            <a:r>
              <a:rPr lang="en-US" b="1" dirty="0" smtClean="0">
                <a:cs typeface="Calibri"/>
              </a:rPr>
              <a:t>=32%;K=1344mD;</a:t>
            </a:r>
            <a:br>
              <a:rPr lang="en-US" b="1" dirty="0" smtClean="0">
                <a:cs typeface="Calibri"/>
              </a:rPr>
            </a:br>
            <a:r>
              <a:rPr lang="en-US" b="1" dirty="0" smtClean="0">
                <a:cs typeface="Calibri"/>
              </a:rPr>
              <a:t>Df=2.7752</a:t>
            </a:r>
            <a:endParaRPr lang="en-US" dirty="0"/>
          </a:p>
        </p:txBody>
      </p:sp>
      <p:pic>
        <p:nvPicPr>
          <p:cNvPr id="512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1752600"/>
            <a:ext cx="40386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48200" y="2133600"/>
            <a:ext cx="4038600"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56762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SJ9;</a:t>
            </a:r>
            <a:r>
              <a:rPr lang="el-GR" b="1" dirty="0" smtClean="0">
                <a:cs typeface="Calibri"/>
              </a:rPr>
              <a:t>Φ</a:t>
            </a:r>
            <a:r>
              <a:rPr lang="en-US" b="1" dirty="0" smtClean="0">
                <a:cs typeface="Calibri"/>
              </a:rPr>
              <a:t>=31%;K=1394mD;</a:t>
            </a:r>
            <a:br>
              <a:rPr lang="en-US" b="1" dirty="0" smtClean="0">
                <a:cs typeface="Calibri"/>
              </a:rPr>
            </a:br>
            <a:r>
              <a:rPr lang="en-US" b="1" dirty="0" smtClean="0">
                <a:cs typeface="Calibri"/>
              </a:rPr>
              <a:t>Df=2.7786</a:t>
            </a:r>
            <a:endParaRPr lang="en-US" dirty="0"/>
          </a:p>
        </p:txBody>
      </p:sp>
      <p:pic>
        <p:nvPicPr>
          <p:cNvPr id="614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1752600"/>
            <a:ext cx="4038600"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48200" y="2286000"/>
            <a:ext cx="4038600"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59736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SJ11;</a:t>
            </a:r>
            <a:r>
              <a:rPr lang="el-GR" b="1" dirty="0" smtClean="0">
                <a:cs typeface="Calibri"/>
              </a:rPr>
              <a:t>Φ</a:t>
            </a:r>
            <a:r>
              <a:rPr lang="en-US" b="1" dirty="0" smtClean="0">
                <a:cs typeface="Calibri"/>
              </a:rPr>
              <a:t>=36%;K=1197mD;</a:t>
            </a:r>
            <a:br>
              <a:rPr lang="en-US" b="1" dirty="0" smtClean="0">
                <a:cs typeface="Calibri"/>
              </a:rPr>
            </a:br>
            <a:r>
              <a:rPr lang="en-US" b="1" dirty="0" smtClean="0">
                <a:cs typeface="Calibri"/>
              </a:rPr>
              <a:t>Df=2.7586</a:t>
            </a:r>
            <a:endParaRPr lang="en-US" dirty="0"/>
          </a:p>
        </p:txBody>
      </p:sp>
      <p:pic>
        <p:nvPicPr>
          <p:cNvPr id="717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1752600"/>
            <a:ext cx="40386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48200" y="2209800"/>
            <a:ext cx="40386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82593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Sample SJ12;</a:t>
            </a:r>
            <a:r>
              <a:rPr lang="el-GR" b="1" dirty="0">
                <a:cs typeface="Calibri"/>
              </a:rPr>
              <a:t>Φ</a:t>
            </a:r>
            <a:r>
              <a:rPr lang="en-US" b="1" dirty="0">
                <a:cs typeface="Calibri"/>
              </a:rPr>
              <a:t>=28%;K=1440mD;</a:t>
            </a:r>
            <a:br>
              <a:rPr lang="en-US" b="1" dirty="0">
                <a:cs typeface="Calibri"/>
              </a:rPr>
            </a:br>
            <a:r>
              <a:rPr lang="en-US" b="1" dirty="0">
                <a:cs typeface="Calibri"/>
              </a:rPr>
              <a:t>Df=2.7859</a:t>
            </a:r>
            <a:endParaRPr lang="en-US" dirty="0"/>
          </a:p>
        </p:txBody>
      </p:sp>
      <p:pic>
        <p:nvPicPr>
          <p:cNvPr id="819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28600" y="1600200"/>
            <a:ext cx="4267200"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48200" y="1828800"/>
            <a:ext cx="4038600"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83266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Sample SJ13;</a:t>
            </a:r>
            <a:r>
              <a:rPr lang="el-GR" b="1" dirty="0">
                <a:cs typeface="Calibri"/>
              </a:rPr>
              <a:t>Φ</a:t>
            </a:r>
            <a:r>
              <a:rPr lang="en-US" b="1" dirty="0">
                <a:cs typeface="Calibri"/>
              </a:rPr>
              <a:t>=25%;K=973mD;</a:t>
            </a:r>
            <a:br>
              <a:rPr lang="en-US" b="1" dirty="0">
                <a:cs typeface="Calibri"/>
              </a:rPr>
            </a:br>
            <a:r>
              <a:rPr lang="en-US" b="1" dirty="0">
                <a:cs typeface="Calibri"/>
              </a:rPr>
              <a:t>Df=2.7872</a:t>
            </a:r>
            <a:endParaRPr lang="en-US" dirty="0"/>
          </a:p>
        </p:txBody>
      </p:sp>
      <p:pic>
        <p:nvPicPr>
          <p:cNvPr id="921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04800" y="1676400"/>
            <a:ext cx="4191000"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48200" y="2133600"/>
            <a:ext cx="41910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32174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r>
              <a:rPr lang="en-US" sz="2400" b="1" dirty="0">
                <a:latin typeface="Times New Roman" panose="02020603050405020304" pitchFamily="18" charset="0"/>
                <a:cs typeface="Times New Roman" panose="02020603050405020304" pitchFamily="18" charset="0"/>
              </a:rPr>
              <a:t>Petrophysical model showing </a:t>
            </a:r>
            <a:r>
              <a:rPr lang="en-US" sz="2400" b="1" dirty="0" smtClean="0">
                <a:latin typeface="Times New Roman" panose="02020603050405020304" pitchFamily="18" charset="0"/>
                <a:cs typeface="Times New Roman" panose="02020603050405020304" pitchFamily="18" charset="0"/>
              </a:rPr>
              <a:t>Resistivity Fractal </a:t>
            </a:r>
            <a:r>
              <a:rPr lang="en-US" sz="2400" b="1" dirty="0">
                <a:latin typeface="Times New Roman" panose="02020603050405020304" pitchFamily="18" charset="0"/>
                <a:cs typeface="Times New Roman" panose="02020603050405020304" pitchFamily="18" charset="0"/>
              </a:rPr>
              <a:t>Dimension </a:t>
            </a:r>
            <a:r>
              <a:rPr lang="en-US" sz="2400" b="1" dirty="0" smtClean="0">
                <a:latin typeface="Times New Roman" panose="02020603050405020304" pitchFamily="18" charset="0"/>
                <a:cs typeface="Times New Roman" panose="02020603050405020304" pitchFamily="18" charset="0"/>
              </a:rPr>
              <a:t>and Geometric Relaxation Time Fractal Dimension of Induced Polarization</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15941458"/>
              </p:ext>
            </p:extLst>
          </p:nvPr>
        </p:nvGraphicFramePr>
        <p:xfrm>
          <a:off x="457200" y="1097280"/>
          <a:ext cx="8046720" cy="5760720"/>
        </p:xfrm>
        <a:graphic>
          <a:graphicData uri="http://schemas.openxmlformats.org/drawingml/2006/table">
            <a:tbl>
              <a:tblPr firstRow="1" lastCol="1" bandRow="1">
                <a:tableStyleId>{8EC20E35-A176-4012-BC5E-935CFFF8708E}</a:tableStyleId>
              </a:tblPr>
              <a:tblGrid>
                <a:gridCol w="1188720"/>
                <a:gridCol w="1554480"/>
                <a:gridCol w="1554480"/>
                <a:gridCol w="1554480"/>
                <a:gridCol w="2194560"/>
              </a:tblGrid>
              <a:tr h="0">
                <a:tc>
                  <a:txBody>
                    <a:bodyPr/>
                    <a:lstStyle/>
                    <a:p>
                      <a:r>
                        <a:rPr lang="en-US" sz="2000" dirty="0" smtClean="0"/>
                        <a:t>Sample Number</a:t>
                      </a:r>
                      <a:endParaRPr lang="en-US" sz="2000" b="1" dirty="0"/>
                    </a:p>
                  </a:txBody>
                  <a:tcPr/>
                </a:tc>
                <a:tc>
                  <a:txBody>
                    <a:bodyPr/>
                    <a:lstStyle/>
                    <a:p>
                      <a:r>
                        <a:rPr lang="en-US" sz="2000" dirty="0" smtClean="0"/>
                        <a:t>Porosity ( %)</a:t>
                      </a:r>
                      <a:endParaRPr lang="en-US" sz="2000" b="1" dirty="0"/>
                    </a:p>
                  </a:txBody>
                  <a:tcPr/>
                </a:tc>
                <a:tc>
                  <a:txBody>
                    <a:bodyPr/>
                    <a:lstStyle/>
                    <a:p>
                      <a:r>
                        <a:rPr lang="en-US" sz="2000" dirty="0" smtClean="0"/>
                        <a:t>Permeability </a:t>
                      </a:r>
                      <a:r>
                        <a:rPr lang="en-US" sz="2000" dirty="0" smtClean="0"/>
                        <a:t>(mad)</a:t>
                      </a:r>
                      <a:endParaRPr lang="en-US" sz="2000" b="1" dirty="0"/>
                    </a:p>
                  </a:txBody>
                  <a:tcPr/>
                </a:tc>
                <a:tc>
                  <a:txBody>
                    <a:bodyPr/>
                    <a:lstStyle/>
                    <a:p>
                      <a:r>
                        <a:rPr lang="en-US" dirty="0" smtClean="0"/>
                        <a:t>Resistivity Fractal Dimension</a:t>
                      </a:r>
                      <a:endParaRPr lang="en-US" b="1" dirty="0">
                        <a:solidFill>
                          <a:srgbClr val="00B050"/>
                        </a:solidFill>
                      </a:endParaRPr>
                    </a:p>
                  </a:txBody>
                  <a:tcPr/>
                </a:tc>
                <a:tc>
                  <a:txBody>
                    <a:bodyPr/>
                    <a:lstStyle/>
                    <a:p>
                      <a:r>
                        <a:rPr lang="en-US" dirty="0" smtClean="0"/>
                        <a:t>Geometric </a:t>
                      </a:r>
                      <a:r>
                        <a:rPr lang="en-US" spc="0" dirty="0" smtClean="0"/>
                        <a:t>Relaxation</a:t>
                      </a:r>
                      <a:r>
                        <a:rPr lang="en-US" dirty="0" smtClean="0"/>
                        <a:t> Time Fractal Dimension Induced</a:t>
                      </a:r>
                      <a:r>
                        <a:rPr lang="en-US" baseline="0" dirty="0" smtClean="0"/>
                        <a:t> </a:t>
                      </a:r>
                      <a:r>
                        <a:rPr lang="en-US" dirty="0" smtClean="0"/>
                        <a:t>Polarization</a:t>
                      </a:r>
                      <a:endParaRPr lang="en-US" b="1" dirty="0">
                        <a:solidFill>
                          <a:srgbClr val="FFFF00"/>
                        </a:solidFill>
                      </a:endParaRPr>
                    </a:p>
                  </a:txBody>
                  <a:tcPr/>
                </a:tc>
              </a:tr>
              <a:tr h="0">
                <a:tc>
                  <a:txBody>
                    <a:bodyPr/>
                    <a:lstStyle/>
                    <a:p>
                      <a:r>
                        <a:rPr lang="en-US" sz="2400" b="1" dirty="0" smtClean="0"/>
                        <a:t>SJ1</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29</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1680</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solidFill>
                            <a:srgbClr val="00B050"/>
                          </a:solidFill>
                        </a:rPr>
                        <a:t>2.7859 </a:t>
                      </a:r>
                      <a:endParaRPr lang="en-US" sz="2400" b="1" dirty="0">
                        <a:solidFill>
                          <a:srgbClr val="00B050"/>
                        </a:solidFill>
                        <a:latin typeface="Times New Roman" panose="02020603050405020304" pitchFamily="18" charset="0"/>
                        <a:cs typeface="Times New Roman" panose="02020603050405020304" pitchFamily="18" charset="0"/>
                      </a:endParaRPr>
                    </a:p>
                  </a:txBody>
                  <a:tcPr/>
                </a:tc>
                <a:tc>
                  <a:txBody>
                    <a:bodyPr/>
                    <a:lstStyle/>
                    <a:p>
                      <a:r>
                        <a:rPr lang="en-US" sz="2400" dirty="0" smtClean="0">
                          <a:solidFill>
                            <a:srgbClr val="FFFF00"/>
                          </a:solidFill>
                        </a:rPr>
                        <a:t>2.7859 </a:t>
                      </a:r>
                      <a:endParaRPr lang="en-US" sz="2400" b="1" dirty="0">
                        <a:solidFill>
                          <a:srgbClr val="FFFF00"/>
                        </a:solidFill>
                        <a:latin typeface="Times New Roman" panose="02020603050405020304" pitchFamily="18" charset="0"/>
                        <a:cs typeface="Times New Roman" panose="02020603050405020304" pitchFamily="18" charset="0"/>
                      </a:endParaRPr>
                    </a:p>
                  </a:txBody>
                  <a:tcPr/>
                </a:tc>
              </a:tr>
              <a:tr h="0">
                <a:tc>
                  <a:txBody>
                    <a:bodyPr/>
                    <a:lstStyle/>
                    <a:p>
                      <a:r>
                        <a:rPr lang="en-US" sz="2400" b="1" dirty="0" smtClean="0"/>
                        <a:t>SJ2</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35</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1955</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solidFill>
                            <a:srgbClr val="00B050"/>
                          </a:solidFill>
                        </a:rPr>
                        <a:t>2.7748 </a:t>
                      </a:r>
                      <a:endParaRPr lang="en-US" sz="2400" b="1" dirty="0">
                        <a:solidFill>
                          <a:srgbClr val="00B050"/>
                        </a:solidFill>
                        <a:latin typeface="Times New Roman" panose="02020603050405020304" pitchFamily="18" charset="0"/>
                        <a:cs typeface="Times New Roman" panose="02020603050405020304" pitchFamily="18" charset="0"/>
                      </a:endParaRPr>
                    </a:p>
                  </a:txBody>
                  <a:tcPr/>
                </a:tc>
                <a:tc>
                  <a:txBody>
                    <a:bodyPr/>
                    <a:lstStyle/>
                    <a:p>
                      <a:r>
                        <a:rPr lang="en-US" sz="2400" dirty="0" smtClean="0">
                          <a:solidFill>
                            <a:srgbClr val="FFFF00"/>
                          </a:solidFill>
                        </a:rPr>
                        <a:t>2.7748 </a:t>
                      </a:r>
                      <a:endParaRPr lang="en-US" sz="2400" b="1" dirty="0">
                        <a:solidFill>
                          <a:srgbClr val="FFFF00"/>
                        </a:solidFill>
                        <a:latin typeface="Times New Roman" panose="02020603050405020304" pitchFamily="18" charset="0"/>
                        <a:cs typeface="Times New Roman" panose="02020603050405020304" pitchFamily="18" charset="0"/>
                      </a:endParaRPr>
                    </a:p>
                  </a:txBody>
                  <a:tcPr/>
                </a:tc>
              </a:tr>
              <a:tr h="0">
                <a:tc>
                  <a:txBody>
                    <a:bodyPr/>
                    <a:lstStyle/>
                    <a:p>
                      <a:r>
                        <a:rPr lang="en-US" sz="2400" b="1" dirty="0" smtClean="0"/>
                        <a:t>SJ3</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34</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56</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solidFill>
                            <a:srgbClr val="00B050"/>
                          </a:solidFill>
                        </a:rPr>
                        <a:t>2.4379 </a:t>
                      </a:r>
                      <a:endParaRPr lang="en-US" sz="2400" b="1" dirty="0">
                        <a:solidFill>
                          <a:srgbClr val="00B050"/>
                        </a:solidFill>
                        <a:latin typeface="Times New Roman" panose="02020603050405020304" pitchFamily="18" charset="0"/>
                        <a:cs typeface="Times New Roman" panose="02020603050405020304" pitchFamily="18" charset="0"/>
                      </a:endParaRPr>
                    </a:p>
                  </a:txBody>
                  <a:tcPr/>
                </a:tc>
                <a:tc>
                  <a:txBody>
                    <a:bodyPr/>
                    <a:lstStyle/>
                    <a:p>
                      <a:r>
                        <a:rPr lang="en-US" sz="2400" dirty="0" smtClean="0">
                          <a:solidFill>
                            <a:srgbClr val="FFFF00"/>
                          </a:solidFill>
                        </a:rPr>
                        <a:t>2.4379 </a:t>
                      </a:r>
                      <a:endParaRPr lang="en-US" sz="2400" b="1" dirty="0">
                        <a:solidFill>
                          <a:srgbClr val="FFFF00"/>
                        </a:solidFill>
                        <a:latin typeface="Times New Roman" panose="02020603050405020304" pitchFamily="18" charset="0"/>
                        <a:cs typeface="Times New Roman" panose="02020603050405020304" pitchFamily="18" charset="0"/>
                      </a:endParaRPr>
                    </a:p>
                  </a:txBody>
                  <a:tcPr/>
                </a:tc>
              </a:tr>
              <a:tr h="0">
                <a:tc>
                  <a:txBody>
                    <a:bodyPr/>
                    <a:lstStyle/>
                    <a:p>
                      <a:r>
                        <a:rPr lang="en-US" sz="2400" b="1" dirty="0" smtClean="0"/>
                        <a:t>SJ4</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30</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176</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solidFill>
                            <a:srgbClr val="00B050"/>
                          </a:solidFill>
                        </a:rPr>
                        <a:t>2.6843</a:t>
                      </a:r>
                      <a:endParaRPr lang="en-US" sz="2400" b="1" dirty="0">
                        <a:solidFill>
                          <a:srgbClr val="00B050"/>
                        </a:solidFill>
                        <a:latin typeface="Times New Roman" panose="02020603050405020304" pitchFamily="18" charset="0"/>
                        <a:cs typeface="Times New Roman" panose="02020603050405020304" pitchFamily="18" charset="0"/>
                      </a:endParaRPr>
                    </a:p>
                  </a:txBody>
                  <a:tcPr/>
                </a:tc>
                <a:tc>
                  <a:txBody>
                    <a:bodyPr/>
                    <a:lstStyle/>
                    <a:p>
                      <a:r>
                        <a:rPr lang="en-US" sz="2400" dirty="0" smtClean="0">
                          <a:solidFill>
                            <a:srgbClr val="FFFF00"/>
                          </a:solidFill>
                        </a:rPr>
                        <a:t>2.6843</a:t>
                      </a:r>
                      <a:endParaRPr lang="en-US" sz="2400" b="1" dirty="0">
                        <a:solidFill>
                          <a:srgbClr val="FFFF00"/>
                        </a:solidFill>
                        <a:latin typeface="Times New Roman" panose="02020603050405020304" pitchFamily="18" charset="0"/>
                        <a:cs typeface="Times New Roman" panose="02020603050405020304" pitchFamily="18" charset="0"/>
                      </a:endParaRPr>
                    </a:p>
                  </a:txBody>
                  <a:tcPr/>
                </a:tc>
              </a:tr>
              <a:tr h="0">
                <a:tc>
                  <a:txBody>
                    <a:bodyPr/>
                    <a:lstStyle/>
                    <a:p>
                      <a:r>
                        <a:rPr lang="en-US" sz="2400" b="1" dirty="0" smtClean="0"/>
                        <a:t>SJ7</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35</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1472</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solidFill>
                            <a:srgbClr val="00B050"/>
                          </a:solidFill>
                        </a:rPr>
                        <a:t>2.7683</a:t>
                      </a:r>
                      <a:endParaRPr lang="en-US" sz="2400" b="1" dirty="0">
                        <a:solidFill>
                          <a:srgbClr val="00B050"/>
                        </a:solidFill>
                        <a:latin typeface="Times New Roman" panose="02020603050405020304" pitchFamily="18" charset="0"/>
                        <a:cs typeface="Times New Roman" panose="02020603050405020304" pitchFamily="18" charset="0"/>
                      </a:endParaRPr>
                    </a:p>
                  </a:txBody>
                  <a:tcPr/>
                </a:tc>
                <a:tc>
                  <a:txBody>
                    <a:bodyPr/>
                    <a:lstStyle/>
                    <a:p>
                      <a:r>
                        <a:rPr lang="en-US" sz="2400" dirty="0" smtClean="0">
                          <a:solidFill>
                            <a:srgbClr val="FFFF00"/>
                          </a:solidFill>
                        </a:rPr>
                        <a:t>2.7683</a:t>
                      </a:r>
                      <a:endParaRPr lang="en-US" sz="2400" b="1" dirty="0">
                        <a:solidFill>
                          <a:srgbClr val="FFFF00"/>
                        </a:solidFill>
                        <a:latin typeface="Times New Roman" panose="02020603050405020304" pitchFamily="18" charset="0"/>
                        <a:cs typeface="Times New Roman" panose="02020603050405020304" pitchFamily="18" charset="0"/>
                      </a:endParaRPr>
                    </a:p>
                  </a:txBody>
                  <a:tcPr/>
                </a:tc>
              </a:tr>
              <a:tr h="0">
                <a:tc>
                  <a:txBody>
                    <a:bodyPr/>
                    <a:lstStyle/>
                    <a:p>
                      <a:r>
                        <a:rPr lang="en-US" sz="2400" b="1" dirty="0" smtClean="0"/>
                        <a:t>SJ8</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32</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1344</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solidFill>
                            <a:srgbClr val="00B050"/>
                          </a:solidFill>
                        </a:rPr>
                        <a:t>2.7752</a:t>
                      </a:r>
                      <a:endParaRPr lang="en-US" sz="2400" b="1" dirty="0">
                        <a:solidFill>
                          <a:srgbClr val="00B050"/>
                        </a:solidFill>
                        <a:latin typeface="Times New Roman" panose="02020603050405020304" pitchFamily="18" charset="0"/>
                        <a:cs typeface="Times New Roman" panose="02020603050405020304" pitchFamily="18" charset="0"/>
                      </a:endParaRPr>
                    </a:p>
                  </a:txBody>
                  <a:tcPr/>
                </a:tc>
                <a:tc>
                  <a:txBody>
                    <a:bodyPr/>
                    <a:lstStyle/>
                    <a:p>
                      <a:r>
                        <a:rPr lang="en-US" sz="2400" dirty="0" smtClean="0">
                          <a:solidFill>
                            <a:srgbClr val="FFFF00"/>
                          </a:solidFill>
                        </a:rPr>
                        <a:t>2.7752</a:t>
                      </a:r>
                      <a:endParaRPr lang="en-US" sz="2400" b="1" dirty="0">
                        <a:solidFill>
                          <a:srgbClr val="FFFF00"/>
                        </a:solidFill>
                        <a:latin typeface="Times New Roman" panose="02020603050405020304" pitchFamily="18" charset="0"/>
                        <a:cs typeface="Times New Roman" panose="02020603050405020304" pitchFamily="18" charset="0"/>
                      </a:endParaRPr>
                    </a:p>
                  </a:txBody>
                  <a:tcPr/>
                </a:tc>
              </a:tr>
              <a:tr h="0">
                <a:tc>
                  <a:txBody>
                    <a:bodyPr/>
                    <a:lstStyle/>
                    <a:p>
                      <a:r>
                        <a:rPr lang="en-US" sz="2400" b="1" dirty="0" smtClean="0"/>
                        <a:t>SJ9</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31</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1394</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solidFill>
                            <a:srgbClr val="00B050"/>
                          </a:solidFill>
                        </a:rPr>
                        <a:t>2.7786</a:t>
                      </a:r>
                      <a:endParaRPr lang="en-US" sz="2400" b="1" dirty="0">
                        <a:solidFill>
                          <a:srgbClr val="00B050"/>
                        </a:solidFill>
                        <a:latin typeface="Times New Roman" panose="02020603050405020304" pitchFamily="18" charset="0"/>
                        <a:cs typeface="Times New Roman" panose="02020603050405020304" pitchFamily="18" charset="0"/>
                      </a:endParaRPr>
                    </a:p>
                  </a:txBody>
                  <a:tcPr/>
                </a:tc>
                <a:tc>
                  <a:txBody>
                    <a:bodyPr/>
                    <a:lstStyle/>
                    <a:p>
                      <a:r>
                        <a:rPr lang="en-US" sz="2400" dirty="0" smtClean="0">
                          <a:solidFill>
                            <a:srgbClr val="FFFF00"/>
                          </a:solidFill>
                        </a:rPr>
                        <a:t>2.7786</a:t>
                      </a:r>
                      <a:endParaRPr lang="en-US" sz="2400" b="1" dirty="0">
                        <a:solidFill>
                          <a:srgbClr val="FFFF00"/>
                        </a:solidFill>
                        <a:latin typeface="Times New Roman" panose="02020603050405020304" pitchFamily="18" charset="0"/>
                        <a:cs typeface="Times New Roman" panose="02020603050405020304" pitchFamily="18" charset="0"/>
                      </a:endParaRPr>
                    </a:p>
                  </a:txBody>
                  <a:tcPr/>
                </a:tc>
              </a:tr>
              <a:tr h="0">
                <a:tc>
                  <a:txBody>
                    <a:bodyPr/>
                    <a:lstStyle/>
                    <a:p>
                      <a:r>
                        <a:rPr lang="en-US" sz="2400" b="1" dirty="0" smtClean="0"/>
                        <a:t>SJ11</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36</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1197</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solidFill>
                            <a:srgbClr val="00B050"/>
                          </a:solidFill>
                        </a:rPr>
                        <a:t>2.7586 </a:t>
                      </a:r>
                      <a:endParaRPr lang="en-US" sz="2400" b="1" dirty="0">
                        <a:solidFill>
                          <a:srgbClr val="00B050"/>
                        </a:solidFill>
                        <a:latin typeface="Times New Roman" panose="02020603050405020304" pitchFamily="18" charset="0"/>
                        <a:cs typeface="Times New Roman" panose="02020603050405020304" pitchFamily="18" charset="0"/>
                      </a:endParaRPr>
                    </a:p>
                  </a:txBody>
                  <a:tcPr/>
                </a:tc>
                <a:tc>
                  <a:txBody>
                    <a:bodyPr/>
                    <a:lstStyle/>
                    <a:p>
                      <a:r>
                        <a:rPr lang="en-US" sz="2400" dirty="0" smtClean="0">
                          <a:solidFill>
                            <a:srgbClr val="FFFF00"/>
                          </a:solidFill>
                        </a:rPr>
                        <a:t>2.7586 </a:t>
                      </a:r>
                      <a:endParaRPr lang="en-US" sz="2400" b="1" dirty="0">
                        <a:solidFill>
                          <a:srgbClr val="FFFF00"/>
                        </a:solidFill>
                        <a:latin typeface="Times New Roman" panose="02020603050405020304" pitchFamily="18" charset="0"/>
                        <a:cs typeface="Times New Roman" panose="02020603050405020304" pitchFamily="18" charset="0"/>
                      </a:endParaRPr>
                    </a:p>
                  </a:txBody>
                  <a:tcPr/>
                </a:tc>
              </a:tr>
              <a:tr h="0">
                <a:tc>
                  <a:txBody>
                    <a:bodyPr/>
                    <a:lstStyle/>
                    <a:p>
                      <a:r>
                        <a:rPr lang="en-US" sz="2400" b="1" dirty="0" smtClean="0"/>
                        <a:t>SJ12</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28</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1440</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solidFill>
                            <a:srgbClr val="00B050"/>
                          </a:solidFill>
                        </a:rPr>
                        <a:t>2.7859 </a:t>
                      </a:r>
                      <a:endParaRPr lang="en-US" sz="2400" b="1" dirty="0">
                        <a:solidFill>
                          <a:srgbClr val="00B050"/>
                        </a:solidFill>
                        <a:latin typeface="Times New Roman" panose="02020603050405020304" pitchFamily="18" charset="0"/>
                        <a:cs typeface="Times New Roman" panose="02020603050405020304" pitchFamily="18" charset="0"/>
                      </a:endParaRPr>
                    </a:p>
                  </a:txBody>
                  <a:tcPr/>
                </a:tc>
                <a:tc>
                  <a:txBody>
                    <a:bodyPr/>
                    <a:lstStyle/>
                    <a:p>
                      <a:r>
                        <a:rPr lang="en-US" sz="2400" dirty="0" smtClean="0">
                          <a:solidFill>
                            <a:srgbClr val="FFFF00"/>
                          </a:solidFill>
                        </a:rPr>
                        <a:t>2.7859 </a:t>
                      </a:r>
                      <a:endParaRPr lang="en-US" sz="2400" b="1" dirty="0">
                        <a:solidFill>
                          <a:srgbClr val="FFFF00"/>
                        </a:solidFill>
                        <a:latin typeface="Times New Roman" panose="02020603050405020304" pitchFamily="18" charset="0"/>
                        <a:cs typeface="Times New Roman" panose="02020603050405020304" pitchFamily="18" charset="0"/>
                      </a:endParaRPr>
                    </a:p>
                  </a:txBody>
                  <a:tcPr/>
                </a:tc>
              </a:tr>
              <a:tr h="0">
                <a:tc>
                  <a:txBody>
                    <a:bodyPr/>
                    <a:lstStyle/>
                    <a:p>
                      <a:r>
                        <a:rPr lang="en-US" sz="2400" b="1" dirty="0" smtClean="0"/>
                        <a:t>SJ13</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25</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973</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solidFill>
                            <a:srgbClr val="00B050"/>
                          </a:solidFill>
                        </a:rPr>
                        <a:t>2.7872</a:t>
                      </a:r>
                      <a:endParaRPr lang="en-US" sz="2400" b="1" dirty="0">
                        <a:solidFill>
                          <a:srgbClr val="00B050"/>
                        </a:solidFill>
                        <a:latin typeface="Times New Roman" panose="02020603050405020304" pitchFamily="18" charset="0"/>
                        <a:cs typeface="Times New Roman" panose="02020603050405020304" pitchFamily="18" charset="0"/>
                      </a:endParaRPr>
                    </a:p>
                  </a:txBody>
                  <a:tcPr/>
                </a:tc>
                <a:tc>
                  <a:txBody>
                    <a:bodyPr/>
                    <a:lstStyle/>
                    <a:p>
                      <a:r>
                        <a:rPr lang="en-US" sz="2400" dirty="0" smtClean="0">
                          <a:solidFill>
                            <a:srgbClr val="FFFF00"/>
                          </a:solidFill>
                        </a:rPr>
                        <a:t>2.7872</a:t>
                      </a:r>
                      <a:endParaRPr lang="en-US" sz="2400" b="1" dirty="0">
                        <a:solidFill>
                          <a:srgbClr val="FFFF00"/>
                        </a:solidFill>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13140694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630362"/>
          </a:xfrm>
        </p:spPr>
        <p:txBody>
          <a:bodyPr>
            <a:normAutofit/>
          </a:bodyPr>
          <a:lstStyle/>
          <a:p>
            <a:r>
              <a:rPr lang="en-US" sz="2400" b="1" dirty="0" smtClean="0"/>
              <a:t>Resistivity fractal dimension versus geometric relaxation time fractal dimension of induced polarization showing the thee Shajara Reservoirs of the shajara Formation of the Permo-Carboniferous </a:t>
            </a:r>
            <a:r>
              <a:rPr lang="en-US" sz="2400" b="1" dirty="0" err="1" smtClean="0"/>
              <a:t>Unayzag</a:t>
            </a:r>
            <a:r>
              <a:rPr lang="en-US" sz="2400" b="1" dirty="0" smtClean="0"/>
              <a:t> Group, saudi </a:t>
            </a:r>
            <a:r>
              <a:rPr lang="en-US" sz="2400" b="1" dirty="0" err="1" smtClean="0"/>
              <a:t>arabia</a:t>
            </a:r>
            <a:endParaRPr lang="en-US" sz="2400" b="1"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1752600"/>
            <a:ext cx="6934199" cy="4876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57831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a:t>Conclusions</a:t>
            </a:r>
            <a:endParaRPr lang="en-US" dirty="0"/>
          </a:p>
        </p:txBody>
      </p:sp>
      <p:sp>
        <p:nvSpPr>
          <p:cNvPr id="3" name="Content Placeholder 2"/>
          <p:cNvSpPr>
            <a:spLocks noGrp="1"/>
          </p:cNvSpPr>
          <p:nvPr>
            <p:ph idx="1"/>
          </p:nvPr>
        </p:nvSpPr>
        <p:spPr>
          <a:xfrm>
            <a:off x="457200" y="1066800"/>
            <a:ext cx="8229600" cy="5059363"/>
          </a:xfrm>
        </p:spPr>
        <p:txBody>
          <a:bodyPr>
            <a:normAutofit lnSpcReduction="10000"/>
          </a:bodyPr>
          <a:lstStyle/>
          <a:p>
            <a:pPr>
              <a:buFont typeface="Wingdings" panose="05000000000000000000" pitchFamily="2" charset="2"/>
              <a:buChar char="v"/>
            </a:pPr>
            <a:r>
              <a:rPr lang="en-US" b="1" dirty="0"/>
              <a:t>The sandstones of the Shajara Reservoirs of the Shajara formation of the permo-Carboniferous unayzah group were divided here into three units </a:t>
            </a:r>
            <a:r>
              <a:rPr lang="en-US" b="1" dirty="0" smtClean="0"/>
              <a:t>based on resistivity fractal dimension.</a:t>
            </a:r>
          </a:p>
          <a:p>
            <a:pPr>
              <a:buFont typeface="Wingdings" panose="05000000000000000000" pitchFamily="2" charset="2"/>
              <a:buChar char="v"/>
            </a:pPr>
            <a:r>
              <a:rPr lang="en-US" b="1" dirty="0"/>
              <a:t> </a:t>
            </a:r>
            <a:r>
              <a:rPr lang="en-US" dirty="0"/>
              <a:t>The Units from base to top are: </a:t>
            </a:r>
            <a:r>
              <a:rPr lang="en-US" b="1" dirty="0">
                <a:solidFill>
                  <a:srgbClr val="00B050"/>
                </a:solidFill>
              </a:rPr>
              <a:t>Lower Shajara Resistivity Fractal dimension Unit, Middle Shajara Resistivity Fractal Dimension Unit, and Upper Shajara Resistivity Fractal Dimension Unit</a:t>
            </a:r>
            <a:r>
              <a:rPr lang="en-US" b="1" dirty="0" smtClean="0"/>
              <a:t>. </a:t>
            </a:r>
          </a:p>
          <a:p>
            <a:pPr marL="0" indent="0">
              <a:buNone/>
            </a:pPr>
            <a:endParaRPr lang="en-US" b="1" dirty="0"/>
          </a:p>
          <a:p>
            <a:pPr marL="0" indent="0">
              <a:buNone/>
            </a:pPr>
            <a:endParaRPr lang="en-US" dirty="0"/>
          </a:p>
        </p:txBody>
      </p:sp>
    </p:spTree>
    <p:extLst>
      <p:ext uri="{BB962C8B-B14F-4D97-AF65-F5344CB8AC3E}">
        <p14:creationId xmlns:p14="http://schemas.microsoft.com/office/powerpoint/2010/main" val="38465330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a:buFont typeface="Wingdings" panose="05000000000000000000" pitchFamily="2" charset="2"/>
              <a:buChar char="v"/>
            </a:pPr>
            <a:r>
              <a:rPr lang="en-US" b="1" dirty="0" smtClean="0"/>
              <a:t> These </a:t>
            </a:r>
            <a:r>
              <a:rPr lang="en-US" b="1" dirty="0"/>
              <a:t>units were also proved by geometric relaxation time of induced polarization fractal dimension</a:t>
            </a:r>
            <a:r>
              <a:rPr lang="en-US" b="1" dirty="0" smtClean="0"/>
              <a:t>.</a:t>
            </a:r>
          </a:p>
          <a:p>
            <a:pPr>
              <a:buFont typeface="Wingdings" panose="05000000000000000000" pitchFamily="2" charset="2"/>
              <a:buChar char="v"/>
            </a:pPr>
            <a:r>
              <a:rPr lang="en-US" b="1" dirty="0"/>
              <a:t> </a:t>
            </a:r>
            <a:r>
              <a:rPr lang="en-US" b="1" dirty="0" smtClean="0"/>
              <a:t>The fractal dimension was found to increase with increasing grain size and permeability. </a:t>
            </a:r>
            <a:endParaRPr lang="en-US" dirty="0"/>
          </a:p>
        </p:txBody>
      </p:sp>
    </p:spTree>
    <p:extLst>
      <p:ext uri="{BB962C8B-B14F-4D97-AF65-F5344CB8AC3E}">
        <p14:creationId xmlns:p14="http://schemas.microsoft.com/office/powerpoint/2010/main" val="23367726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10000"/>
          </a:bodyPr>
          <a:lstStyle/>
          <a:p>
            <a:pPr marL="0" indent="0">
              <a:buNone/>
            </a:pPr>
            <a:r>
              <a:rPr lang="en-US" b="1" dirty="0"/>
              <a:t>Al-Khidir et al 2010 Reservoirs Heterogeneity Characterization of the Shajara Member: Permo-Carboniferous Unayzah Formation. </a:t>
            </a:r>
          </a:p>
          <a:p>
            <a:pPr marL="0" indent="0">
              <a:buNone/>
            </a:pPr>
            <a:r>
              <a:rPr lang="en-US" dirty="0"/>
              <a:t>The 2nd Saudi meeting on Oil and Natural Gas Exploration and production Technologies</a:t>
            </a:r>
          </a:p>
          <a:p>
            <a:pPr marL="0" indent="0">
              <a:buNone/>
            </a:pPr>
            <a:r>
              <a:rPr lang="en-US" dirty="0"/>
              <a:t>King Fahad university of Petroleum and minerals Campus, Dhahran, saudi Arabia December 18 - 20, 2010</a:t>
            </a:r>
          </a:p>
          <a:p>
            <a:pPr marL="0" indent="0">
              <a:buNone/>
            </a:pPr>
            <a:r>
              <a:rPr lang="en-US" dirty="0">
                <a:hlinkClick r:id="rId2"/>
              </a:rPr>
              <a:t>http://saudiarabiaoilandgas.com/magazines/SAOG_ISSUE_17/saog17.pdf</a:t>
            </a:r>
            <a:endParaRPr lang="en-US" dirty="0"/>
          </a:p>
          <a:p>
            <a:pPr marL="0" indent="0">
              <a:buNone/>
            </a:pPr>
            <a:r>
              <a:rPr lang="en-US" b="1" dirty="0"/>
              <a:t>Al-khidir et al 2011 Bimodal pore size behavior of the Shajara Formation Reservoirs of the Permo-Carboniferous Unayzah Group, Saudi Arabia</a:t>
            </a:r>
            <a:endParaRPr lang="en-US" dirty="0"/>
          </a:p>
        </p:txBody>
      </p:sp>
    </p:spTree>
    <p:extLst>
      <p:ext uri="{BB962C8B-B14F-4D97-AF65-F5344CB8AC3E}">
        <p14:creationId xmlns:p14="http://schemas.microsoft.com/office/powerpoint/2010/main" val="36577976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Thank You</a:t>
            </a:r>
            <a:endParaRPr lang="en-US" b="1" dirty="0"/>
          </a:p>
        </p:txBody>
      </p:sp>
    </p:spTree>
    <p:extLst>
      <p:ext uri="{BB962C8B-B14F-4D97-AF65-F5344CB8AC3E}">
        <p14:creationId xmlns:p14="http://schemas.microsoft.com/office/powerpoint/2010/main" val="2958470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20000"/>
          </a:bodyPr>
          <a:lstStyle/>
          <a:p>
            <a:pPr marL="0" indent="0">
              <a:buNone/>
            </a:pPr>
            <a:r>
              <a:rPr lang="en-US" b="1" dirty="0"/>
              <a:t>Journal of petroleum exploration and Production technology</a:t>
            </a:r>
            <a:endParaRPr lang="en-US" dirty="0"/>
          </a:p>
          <a:p>
            <a:pPr marL="0" indent="0">
              <a:buNone/>
            </a:pPr>
            <a:r>
              <a:rPr lang="en-US" dirty="0">
                <a:hlinkClick r:id="rId2"/>
              </a:rPr>
              <a:t>http://www.springer.com</a:t>
            </a:r>
            <a:r>
              <a:rPr lang="en-US" dirty="0"/>
              <a:t>.</a:t>
            </a:r>
          </a:p>
          <a:p>
            <a:pPr marL="0" indent="0">
              <a:buNone/>
            </a:pPr>
            <a:r>
              <a:rPr lang="en-US" b="1" dirty="0"/>
              <a:t>Al-khidir et al 2012 Characterization of heterogeneity of the Shajara reservoirs of the Shajara formation of the Permo-Carboniferous Unayzah group. </a:t>
            </a:r>
          </a:p>
          <a:p>
            <a:pPr marL="0" indent="0">
              <a:buNone/>
            </a:pPr>
            <a:r>
              <a:rPr lang="en-US" b="1" dirty="0"/>
              <a:t>Arabian Journal of Geoscienes</a:t>
            </a:r>
            <a:r>
              <a:rPr lang="en-US" dirty="0"/>
              <a:t> </a:t>
            </a:r>
          </a:p>
          <a:p>
            <a:pPr marL="0" indent="0">
              <a:buNone/>
            </a:pPr>
            <a:r>
              <a:rPr lang="en-US" dirty="0">
                <a:hlinkClick r:id="rId2"/>
              </a:rPr>
              <a:t>http://www.springer.com</a:t>
            </a:r>
            <a:endParaRPr lang="en-US" dirty="0"/>
          </a:p>
          <a:p>
            <a:pPr marL="0" indent="0">
              <a:buNone/>
            </a:pPr>
            <a:r>
              <a:rPr lang="en-US" b="1" dirty="0"/>
              <a:t>Al-Khidir et al Geoscience; New Findings Reported from King Saud University Describe Advances in Geoscience Science Letter (Oct 25, 2013): 359.</a:t>
            </a:r>
          </a:p>
          <a:p>
            <a:pPr marL="0" indent="0">
              <a:buNone/>
            </a:pPr>
            <a:r>
              <a:rPr lang="en-US" b="1" dirty="0">
                <a:hlinkClick r:id="rId3"/>
              </a:rPr>
              <a:t>http://search.proquest.com/docview/1442487929?accountid=44936</a:t>
            </a:r>
            <a:endParaRPr lang="en-US" b="1" dirty="0"/>
          </a:p>
        </p:txBody>
      </p:sp>
    </p:spTree>
    <p:extLst>
      <p:ext uri="{BB962C8B-B14F-4D97-AF65-F5344CB8AC3E}">
        <p14:creationId xmlns:p14="http://schemas.microsoft.com/office/powerpoint/2010/main" val="39843802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lnSpcReduction="10000"/>
          </a:bodyPr>
          <a:lstStyle/>
          <a:p>
            <a:pPr marL="0" indent="0">
              <a:buNone/>
            </a:pPr>
            <a:r>
              <a:rPr lang="en-US" b="1" dirty="0"/>
              <a:t>Al-Khidir et al 2013 Differential Capacity Fractal Dimension and Water Saturation Fractal Dimension as Parameters for Reservoir Characterization: Shajara Formation of the Permo-Carboniferous Unayzah Group as a Case Study.</a:t>
            </a:r>
            <a:endParaRPr lang="en-US" dirty="0"/>
          </a:p>
          <a:p>
            <a:pPr marL="0" indent="0">
              <a:buNone/>
            </a:pPr>
            <a:r>
              <a:rPr lang="en-US" dirty="0"/>
              <a:t>10th Meeting of the Saudi Society for Geoscience “Geosciences for Sustainable Development”</a:t>
            </a:r>
          </a:p>
          <a:p>
            <a:pPr marL="0" indent="0">
              <a:buNone/>
            </a:pPr>
            <a:r>
              <a:rPr lang="en-US" dirty="0"/>
              <a:t>15-17 April, 2013 King Fahad university of petroleum and minerals Campus, Dhahran, Saudi Arabia.</a:t>
            </a:r>
          </a:p>
          <a:p>
            <a:pPr marL="0" indent="0">
              <a:buNone/>
            </a:pPr>
            <a:endParaRPr lang="en-US" dirty="0"/>
          </a:p>
        </p:txBody>
      </p:sp>
    </p:spTree>
    <p:extLst>
      <p:ext uri="{BB962C8B-B14F-4D97-AF65-F5344CB8AC3E}">
        <p14:creationId xmlns:p14="http://schemas.microsoft.com/office/powerpoint/2010/main" val="30861082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pPr marL="0" indent="0">
              <a:buNone/>
            </a:pPr>
            <a:r>
              <a:rPr lang="en-US" b="1" dirty="0"/>
              <a:t>Al-Khidir 2015 Induced Polarization Relaxation Time Fractal Dimension Derived from Capillary pressure data for characterizing Shajara Reservoirs of the shajara Formation of the Permo-carboniferous Unayzah Group.</a:t>
            </a:r>
          </a:p>
          <a:p>
            <a:pPr marL="0" indent="0">
              <a:buNone/>
            </a:pPr>
            <a:r>
              <a:rPr lang="en-US" dirty="0"/>
              <a:t>The Eleventh International Geological Conference 23 – 25 Rajab 1436 12 – 14 May 2015.  </a:t>
            </a:r>
          </a:p>
          <a:p>
            <a:pPr marL="0" indent="0">
              <a:buNone/>
            </a:pPr>
            <a:r>
              <a:rPr lang="en-US" dirty="0">
                <a:hlinkClick r:id="rId2"/>
              </a:rPr>
              <a:t>https://sciences.ksu.edu.sa/sites/sciences.ksu.edu.sa/files/imce_images/program-geo.pdf</a:t>
            </a:r>
            <a:endParaRPr lang="en-US" dirty="0"/>
          </a:p>
          <a:p>
            <a:pPr marL="0" indent="0">
              <a:buNone/>
            </a:pPr>
            <a:endParaRPr lang="en-US" dirty="0"/>
          </a:p>
        </p:txBody>
      </p:sp>
    </p:spTree>
    <p:extLst>
      <p:ext uri="{BB962C8B-B14F-4D97-AF65-F5344CB8AC3E}">
        <p14:creationId xmlns:p14="http://schemas.microsoft.com/office/powerpoint/2010/main" val="3072698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pPr marL="0" indent="0">
              <a:buNone/>
            </a:pPr>
            <a:r>
              <a:rPr lang="en-US" b="1" dirty="0" smtClean="0"/>
              <a:t>Al-Khidir 2017 </a:t>
            </a:r>
            <a:r>
              <a:rPr lang="en-US" b="1" dirty="0"/>
              <a:t>Nuclear magnetic resonance relaxation time as a diagnostic parameter for reservoir </a:t>
            </a:r>
            <a:r>
              <a:rPr lang="en-US" dirty="0"/>
              <a:t>.</a:t>
            </a:r>
            <a:r>
              <a:rPr lang="en-US" b="1" dirty="0" smtClean="0"/>
              <a:t>International </a:t>
            </a:r>
            <a:r>
              <a:rPr lang="en-US" b="1" dirty="0"/>
              <a:t>Conference </a:t>
            </a:r>
            <a:r>
              <a:rPr lang="en-US" b="1" dirty="0" smtClean="0"/>
              <a:t>on </a:t>
            </a:r>
            <a:r>
              <a:rPr lang="en-US" dirty="0" smtClean="0"/>
              <a:t>Petrochemical Engineering July </a:t>
            </a:r>
            <a:r>
              <a:rPr lang="en-US" dirty="0"/>
              <a:t>10-12, 2017 Dubai, </a:t>
            </a:r>
            <a:r>
              <a:rPr lang="en-US" dirty="0" smtClean="0"/>
              <a:t>UAE. </a:t>
            </a:r>
            <a:endParaRPr lang="en-US" dirty="0"/>
          </a:p>
          <a:p>
            <a:pPr marL="0" indent="0">
              <a:buNone/>
            </a:pPr>
            <a:endParaRPr lang="en-US" b="1" dirty="0" smtClean="0"/>
          </a:p>
          <a:p>
            <a:pPr marL="0" indent="0">
              <a:buNone/>
            </a:pPr>
            <a:r>
              <a:rPr lang="en-US" b="1" dirty="0" smtClean="0"/>
              <a:t>Al-Khidir 2017 Pressure </a:t>
            </a:r>
            <a:r>
              <a:rPr lang="en-US" b="1" dirty="0"/>
              <a:t>Head Fractal Dimension for Characterizing Shajara Reservoirs of the Shajara Formation of the Permo-Carboniferous Unayzah Group, Saudi </a:t>
            </a:r>
            <a:r>
              <a:rPr lang="en-US" b="1" dirty="0" smtClean="0"/>
              <a:t>Arabia.</a:t>
            </a:r>
            <a:r>
              <a:rPr lang="en-US" dirty="0" smtClean="0"/>
              <a:t> </a:t>
            </a:r>
            <a:r>
              <a:rPr lang="en-US" dirty="0"/>
              <a:t>Archives of Petroleum </a:t>
            </a:r>
            <a:r>
              <a:rPr lang="en-US" dirty="0" smtClean="0"/>
              <a:t>Environmental Biotechnology.</a:t>
            </a:r>
            <a:endParaRPr lang="en-US" dirty="0"/>
          </a:p>
        </p:txBody>
      </p:sp>
    </p:spTree>
    <p:extLst>
      <p:ext uri="{BB962C8B-B14F-4D97-AF65-F5344CB8AC3E}">
        <p14:creationId xmlns:p14="http://schemas.microsoft.com/office/powerpoint/2010/main" val="24809725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a:t>Theoretical background </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914400"/>
                <a:ext cx="8229600" cy="5791200"/>
              </a:xfrm>
            </p:spPr>
            <p:txBody>
              <a:bodyPr>
                <a:normAutofit fontScale="55000" lnSpcReduction="20000"/>
              </a:bodyPr>
              <a:lstStyle/>
              <a:p>
                <a:pPr marL="0" indent="0">
                  <a:buNone/>
                </a:pPr>
                <a:r>
                  <a:rPr lang="en-US" sz="3600" dirty="0" smtClean="0"/>
                  <a:t>The resistivity can be scaled as</a:t>
                </a:r>
              </a:p>
              <a:p>
                <a:pPr marL="0" indent="0">
                  <a:buNone/>
                </a:pPr>
                <a14:m>
                  <m:oMathPara xmlns:m="http://schemas.openxmlformats.org/officeDocument/2006/math">
                    <m:oMathParaPr>
                      <m:jc m:val="centerGroup"/>
                    </m:oMathParaPr>
                    <m:oMath xmlns:m="http://schemas.openxmlformats.org/officeDocument/2006/math">
                      <m:sSub>
                        <m:sSubPr>
                          <m:ctrlPr>
                            <a:rPr lang="en-US" sz="4400" b="1" i="1">
                              <a:latin typeface="Cambria Math"/>
                            </a:rPr>
                          </m:ctrlPr>
                        </m:sSubPr>
                        <m:e>
                          <m:r>
                            <a:rPr lang="en-US" sz="4400" b="1" i="0">
                              <a:latin typeface="Cambria Math"/>
                            </a:rPr>
                            <m:t>𝐒</m:t>
                          </m:r>
                        </m:e>
                        <m:sub>
                          <m:r>
                            <a:rPr lang="en-US" sz="4400" b="1" i="0">
                              <a:latin typeface="Cambria Math"/>
                            </a:rPr>
                            <m:t>𝐰</m:t>
                          </m:r>
                        </m:sub>
                      </m:sSub>
                      <m:r>
                        <a:rPr lang="en-US" sz="4400" b="1" i="0">
                          <a:latin typeface="Cambria Math"/>
                        </a:rPr>
                        <m:t>=</m:t>
                      </m:r>
                      <m:sSup>
                        <m:sSupPr>
                          <m:ctrlPr>
                            <a:rPr lang="en-US" sz="4400" b="1" i="1">
                              <a:latin typeface="Cambria Math"/>
                            </a:rPr>
                          </m:ctrlPr>
                        </m:sSupPr>
                        <m:e>
                          <m:d>
                            <m:dPr>
                              <m:begChr m:val="["/>
                              <m:endChr m:val="]"/>
                              <m:ctrlPr>
                                <a:rPr lang="en-US" sz="4400" b="1" i="1">
                                  <a:latin typeface="Cambria Math"/>
                                </a:rPr>
                              </m:ctrlPr>
                            </m:dPr>
                            <m:e>
                              <m:f>
                                <m:fPr>
                                  <m:ctrlPr>
                                    <a:rPr lang="en-US" sz="4400" b="1" i="1">
                                      <a:latin typeface="Cambria Math"/>
                                    </a:rPr>
                                  </m:ctrlPr>
                                </m:fPr>
                                <m:num>
                                  <m:r>
                                    <a:rPr lang="en-US" sz="4400" b="1" i="0">
                                      <a:latin typeface="Cambria Math"/>
                                    </a:rPr>
                                    <m:t>𝛀</m:t>
                                  </m:r>
                                </m:num>
                                <m:den>
                                  <m:sSub>
                                    <m:sSubPr>
                                      <m:ctrlPr>
                                        <a:rPr lang="en-US" sz="4400" b="1" i="1">
                                          <a:latin typeface="Cambria Math"/>
                                        </a:rPr>
                                      </m:ctrlPr>
                                    </m:sSubPr>
                                    <m:e>
                                      <m:r>
                                        <a:rPr lang="en-US" sz="4400" b="1" i="0">
                                          <a:latin typeface="Cambria Math"/>
                                        </a:rPr>
                                        <m:t>𝛀</m:t>
                                      </m:r>
                                    </m:e>
                                    <m:sub>
                                      <m:r>
                                        <a:rPr lang="en-US" sz="4400" b="1" i="0">
                                          <a:latin typeface="Cambria Math"/>
                                        </a:rPr>
                                        <m:t>𝐦𝐚𝐱</m:t>
                                      </m:r>
                                    </m:sub>
                                  </m:sSub>
                                </m:den>
                              </m:f>
                            </m:e>
                          </m:d>
                        </m:e>
                        <m:sup>
                          <m:r>
                            <a:rPr lang="en-US" sz="4400" b="1" i="0">
                              <a:latin typeface="Cambria Math"/>
                            </a:rPr>
                            <m:t>𝟑</m:t>
                          </m:r>
                          <m:r>
                            <a:rPr lang="en-US" sz="4400" b="1" i="0">
                              <a:latin typeface="Cambria Math"/>
                            </a:rPr>
                            <m:t>−</m:t>
                          </m:r>
                          <m:r>
                            <a:rPr lang="en-US" sz="4400" b="1" i="0">
                              <a:latin typeface="Cambria Math"/>
                            </a:rPr>
                            <m:t>𝐃𝐟</m:t>
                          </m:r>
                        </m:sup>
                      </m:sSup>
                      <m:r>
                        <a:rPr lang="en-US" sz="4400" b="1" i="0">
                          <a:latin typeface="Cambria Math"/>
                        </a:rPr>
                        <m:t>                    </m:t>
                      </m:r>
                      <m:r>
                        <a:rPr lang="en-US" sz="4400" b="1" i="0" smtClean="0">
                          <a:latin typeface="Cambria Math"/>
                        </a:rPr>
                        <m:t>               </m:t>
                      </m:r>
                      <m:r>
                        <a:rPr lang="en-US" sz="4400" b="1" i="0">
                          <a:latin typeface="Cambria Math"/>
                        </a:rPr>
                        <m:t> </m:t>
                      </m:r>
                      <m:r>
                        <a:rPr lang="en-US" sz="4400" b="1" i="0">
                          <a:latin typeface="Cambria Math"/>
                        </a:rPr>
                        <m:t>𝟏</m:t>
                      </m:r>
                    </m:oMath>
                  </m:oMathPara>
                </a14:m>
                <a:endParaRPr lang="en-US" sz="4400" b="1" dirty="0"/>
              </a:p>
              <a:p>
                <a:pPr marL="0" indent="0">
                  <a:buNone/>
                </a:pPr>
                <a:r>
                  <a:rPr lang="en-US" sz="3600" b="1" dirty="0"/>
                  <a:t>Where S</a:t>
                </a:r>
                <a:r>
                  <a:rPr lang="en-US" sz="3600" b="1" baseline="-25000" dirty="0"/>
                  <a:t>w</a:t>
                </a:r>
                <a:r>
                  <a:rPr lang="en-US" sz="3600" b="1" dirty="0"/>
                  <a:t> is the water saturation; Ω is the resistivity in ohm meter; Ω max is the maximum resistivity and Df is the fractal dimension. </a:t>
                </a:r>
                <a:endParaRPr lang="en-US" sz="3600" dirty="0"/>
              </a:p>
              <a:p>
                <a:pPr marL="0" indent="0">
                  <a:buNone/>
                </a:pPr>
                <a:r>
                  <a:rPr lang="en-US" sz="3600" b="1" dirty="0"/>
                  <a:t>Equation 1 can be proofed from</a:t>
                </a:r>
                <a:endParaRPr lang="en-US" sz="3600" dirty="0"/>
              </a:p>
              <a:p>
                <a:pPr marL="0" indent="0">
                  <a:buNone/>
                </a:pPr>
                <a14:m>
                  <m:oMathPara xmlns:m="http://schemas.openxmlformats.org/officeDocument/2006/math">
                    <m:oMathParaPr>
                      <m:jc m:val="centerGroup"/>
                    </m:oMathParaPr>
                    <m:oMath xmlns:m="http://schemas.openxmlformats.org/officeDocument/2006/math">
                      <m:r>
                        <a:rPr lang="en-US" sz="4400" b="1" i="0">
                          <a:latin typeface="Cambria Math"/>
                        </a:rPr>
                        <m:t>𝐤</m:t>
                      </m:r>
                      <m:r>
                        <a:rPr lang="en-US" sz="4400" b="1" i="0">
                          <a:latin typeface="Cambria Math"/>
                        </a:rPr>
                        <m:t>=</m:t>
                      </m:r>
                      <m:d>
                        <m:dPr>
                          <m:begChr m:val="["/>
                          <m:endChr m:val="]"/>
                          <m:ctrlPr>
                            <a:rPr lang="en-US" sz="4400" b="1" i="1">
                              <a:latin typeface="Cambria Math"/>
                            </a:rPr>
                          </m:ctrlPr>
                        </m:dPr>
                        <m:e>
                          <m:f>
                            <m:fPr>
                              <m:ctrlPr>
                                <a:rPr lang="en-US" sz="4400" b="1" i="1">
                                  <a:latin typeface="Cambria Math"/>
                                </a:rPr>
                              </m:ctrlPr>
                            </m:fPr>
                            <m:num>
                              <m:r>
                                <a:rPr lang="en-US" sz="4400" b="1" i="0">
                                  <a:latin typeface="Cambria Math"/>
                                </a:rPr>
                                <m:t>𝟏</m:t>
                              </m:r>
                            </m:num>
                            <m:den>
                              <m:r>
                                <a:rPr lang="en-US" sz="4400" b="1" i="0">
                                  <a:latin typeface="Cambria Math"/>
                                </a:rPr>
                                <m:t>𝟏𝟐𝟎</m:t>
                              </m:r>
                            </m:den>
                          </m:f>
                          <m:r>
                            <a:rPr lang="en-US" sz="4400" b="1" i="0">
                              <a:latin typeface="Cambria Math"/>
                            </a:rPr>
                            <m:t>∗</m:t>
                          </m:r>
                          <m:f>
                            <m:fPr>
                              <m:ctrlPr>
                                <a:rPr lang="en-US" sz="4400" b="1" i="1">
                                  <a:latin typeface="Cambria Math"/>
                                </a:rPr>
                              </m:ctrlPr>
                            </m:fPr>
                            <m:num>
                              <m:r>
                                <a:rPr lang="en-US" sz="4400" b="1" i="0">
                                  <a:latin typeface="Cambria Math"/>
                                </a:rPr>
                                <m:t>𝟏</m:t>
                              </m:r>
                            </m:num>
                            <m:den>
                              <m:sSup>
                                <m:sSupPr>
                                  <m:ctrlPr>
                                    <a:rPr lang="en-US" sz="4400" b="1" i="1">
                                      <a:latin typeface="Cambria Math"/>
                                    </a:rPr>
                                  </m:ctrlPr>
                                </m:sSupPr>
                                <m:e>
                                  <m:r>
                                    <a:rPr lang="en-US" sz="4400" b="1" i="0">
                                      <a:latin typeface="Cambria Math"/>
                                    </a:rPr>
                                    <m:t>𝐅</m:t>
                                  </m:r>
                                </m:e>
                                <m:sup>
                                  <m:r>
                                    <a:rPr lang="en-US" sz="4400" b="1" i="0">
                                      <a:latin typeface="Cambria Math"/>
                                    </a:rPr>
                                    <m:t>𝟑</m:t>
                                  </m:r>
                                </m:sup>
                              </m:sSup>
                            </m:den>
                          </m:f>
                          <m:r>
                            <a:rPr lang="en-US" sz="4400" b="1" i="0">
                              <a:latin typeface="Cambria Math"/>
                            </a:rPr>
                            <m:t>∗</m:t>
                          </m:r>
                          <m:f>
                            <m:fPr>
                              <m:ctrlPr>
                                <a:rPr lang="en-US" sz="4400" b="1" i="1">
                                  <a:latin typeface="Cambria Math"/>
                                </a:rPr>
                              </m:ctrlPr>
                            </m:fPr>
                            <m:num>
                              <m:r>
                                <a:rPr lang="en-US" sz="4400" b="1" i="0">
                                  <a:latin typeface="Cambria Math"/>
                                </a:rPr>
                                <m:t>𝟏</m:t>
                              </m:r>
                            </m:num>
                            <m:den>
                              <m:sSup>
                                <m:sSupPr>
                                  <m:ctrlPr>
                                    <a:rPr lang="en-US" sz="4400" b="1" i="1">
                                      <a:latin typeface="Cambria Math"/>
                                    </a:rPr>
                                  </m:ctrlPr>
                                </m:sSupPr>
                                <m:e>
                                  <m:r>
                                    <a:rPr lang="en-US" sz="4400" b="1" i="0">
                                      <a:latin typeface="Cambria Math"/>
                                    </a:rPr>
                                    <m:t>𝛔</m:t>
                                  </m:r>
                                </m:e>
                                <m:sup>
                                  <m:r>
                                    <a:rPr lang="en-US" sz="4400" b="1" i="0">
                                      <a:latin typeface="Cambria Math"/>
                                    </a:rPr>
                                    <m:t>𝟐</m:t>
                                  </m:r>
                                </m:sup>
                              </m:sSup>
                            </m:den>
                          </m:f>
                        </m:e>
                      </m:d>
                      <m:r>
                        <a:rPr lang="en-US" sz="4400" b="1" i="0">
                          <a:latin typeface="Cambria Math"/>
                        </a:rPr>
                        <m:t>                    </m:t>
                      </m:r>
                      <m:r>
                        <a:rPr lang="en-US" sz="4400" b="1" i="0" smtClean="0">
                          <a:latin typeface="Cambria Math"/>
                        </a:rPr>
                        <m:t>          </m:t>
                      </m:r>
                      <m:r>
                        <a:rPr lang="en-US" sz="4400" b="1" i="0">
                          <a:latin typeface="Cambria Math"/>
                        </a:rPr>
                        <m:t> </m:t>
                      </m:r>
                      <m:r>
                        <a:rPr lang="en-US" sz="4400" b="1" i="0">
                          <a:latin typeface="Cambria Math"/>
                        </a:rPr>
                        <m:t>𝟐</m:t>
                      </m:r>
                    </m:oMath>
                  </m:oMathPara>
                </a14:m>
                <a:endParaRPr lang="en-US" sz="4400" b="1" dirty="0"/>
              </a:p>
              <a:p>
                <a:pPr marL="0" indent="0">
                  <a:buNone/>
                </a:pPr>
                <a:r>
                  <a:rPr lang="en-US" sz="3600" b="1" dirty="0"/>
                  <a:t>Where k is the permeability in millidarcy </a:t>
                </a:r>
                <a:r>
                  <a:rPr lang="en-US" sz="3600" b="1" dirty="0" smtClean="0"/>
                  <a:t>(mad) </a:t>
                </a:r>
                <a:r>
                  <a:rPr lang="en-US" sz="3600" b="1" dirty="0"/>
                  <a:t>; 1/120 is a constant ; F is the formation electrical resistivity factor in zero dimension ; and σ is the quadrature conductivity. </a:t>
                </a:r>
                <a:endParaRPr lang="en-US" sz="3600" dirty="0"/>
              </a:p>
              <a:p>
                <a:pPr marL="0" indent="0">
                  <a:buNone/>
                </a:pPr>
                <a14:m>
                  <m:oMathPara xmlns:m="http://schemas.openxmlformats.org/officeDocument/2006/math">
                    <m:oMathParaPr>
                      <m:jc m:val="centerGroup"/>
                    </m:oMathParaPr>
                    <m:oMath xmlns:m="http://schemas.openxmlformats.org/officeDocument/2006/math">
                      <m:r>
                        <a:rPr lang="en-US" sz="4400" b="1" i="0">
                          <a:latin typeface="Cambria Math"/>
                        </a:rPr>
                        <m:t>𝐁𝐮𝐭</m:t>
                      </m:r>
                      <m:r>
                        <a:rPr lang="en-US" sz="4400" b="1" i="0">
                          <a:latin typeface="Cambria Math"/>
                        </a:rPr>
                        <m:t>;</m:t>
                      </m:r>
                      <m:f>
                        <m:fPr>
                          <m:ctrlPr>
                            <a:rPr lang="en-US" sz="4400" b="1" i="1">
                              <a:latin typeface="Cambria Math"/>
                            </a:rPr>
                          </m:ctrlPr>
                        </m:fPr>
                        <m:num>
                          <m:r>
                            <a:rPr lang="en-US" sz="4400" b="1" i="0">
                              <a:latin typeface="Cambria Math"/>
                            </a:rPr>
                            <m:t>𝟏</m:t>
                          </m:r>
                        </m:num>
                        <m:den>
                          <m:sSup>
                            <m:sSupPr>
                              <m:ctrlPr>
                                <a:rPr lang="en-US" sz="4400" b="1" i="1">
                                  <a:latin typeface="Cambria Math"/>
                                </a:rPr>
                              </m:ctrlPr>
                            </m:sSupPr>
                            <m:e>
                              <m:r>
                                <a:rPr lang="en-US" sz="4400" b="1" i="0">
                                  <a:latin typeface="Cambria Math"/>
                                </a:rPr>
                                <m:t>𝛔</m:t>
                              </m:r>
                            </m:e>
                            <m:sup>
                              <m:r>
                                <a:rPr lang="en-US" sz="4400" b="1" i="0">
                                  <a:latin typeface="Cambria Math"/>
                                </a:rPr>
                                <m:t>𝟐</m:t>
                              </m:r>
                            </m:sup>
                          </m:sSup>
                        </m:den>
                      </m:f>
                      <m:r>
                        <a:rPr lang="en-US" sz="4400" b="1" i="0">
                          <a:latin typeface="Cambria Math"/>
                        </a:rPr>
                        <m:t>=</m:t>
                      </m:r>
                      <m:sSup>
                        <m:sSupPr>
                          <m:ctrlPr>
                            <a:rPr lang="en-US" sz="4400" b="1" i="1">
                              <a:latin typeface="Cambria Math"/>
                            </a:rPr>
                          </m:ctrlPr>
                        </m:sSupPr>
                        <m:e>
                          <m:r>
                            <a:rPr lang="en-US" sz="4400" b="1" i="0">
                              <a:latin typeface="Cambria Math"/>
                            </a:rPr>
                            <m:t>𝛀</m:t>
                          </m:r>
                        </m:e>
                        <m:sup>
                          <m:r>
                            <a:rPr lang="en-US" sz="4400" b="1" i="0">
                              <a:latin typeface="Cambria Math"/>
                            </a:rPr>
                            <m:t>𝟐</m:t>
                          </m:r>
                        </m:sup>
                      </m:sSup>
                      <m:r>
                        <a:rPr lang="en-US" sz="4400" b="1" i="0">
                          <a:latin typeface="Cambria Math"/>
                        </a:rPr>
                        <m:t>                                       </m:t>
                      </m:r>
                      <m:r>
                        <a:rPr lang="en-US" sz="4400" b="1" i="0" smtClean="0">
                          <a:latin typeface="Cambria Math"/>
                        </a:rPr>
                        <m:t>       </m:t>
                      </m:r>
                      <m:r>
                        <a:rPr lang="en-US" sz="4400" b="1" i="0">
                          <a:latin typeface="Cambria Math"/>
                        </a:rPr>
                        <m:t>𝟑</m:t>
                      </m:r>
                    </m:oMath>
                  </m:oMathPara>
                </a14:m>
                <a:endParaRPr lang="en-US" sz="4400" dirty="0"/>
              </a:p>
              <a:p>
                <a:pPr marL="0" indent="0">
                  <a:buNone/>
                </a:pPr>
                <a:r>
                  <a:rPr lang="en-US" sz="3600" b="1" dirty="0"/>
                  <a:t>Insert equation 3 into equation 2  </a:t>
                </a:r>
                <a:endParaRPr lang="en-US" sz="3600" dirty="0"/>
              </a:p>
              <a:p>
                <a:pPr marL="0" indent="0">
                  <a:buNone/>
                </a:pPr>
                <a14:m>
                  <m:oMathPara xmlns:m="http://schemas.openxmlformats.org/officeDocument/2006/math">
                    <m:oMathParaPr>
                      <m:jc m:val="centerGroup"/>
                    </m:oMathParaPr>
                    <m:oMath xmlns:m="http://schemas.openxmlformats.org/officeDocument/2006/math">
                      <m:r>
                        <a:rPr lang="en-US" sz="4400" b="1" i="1">
                          <a:latin typeface="Cambria Math"/>
                        </a:rPr>
                        <m:t>𝒌</m:t>
                      </m:r>
                      <m:r>
                        <a:rPr lang="en-US" sz="4400" b="1">
                          <a:latin typeface="Cambria Math"/>
                        </a:rPr>
                        <m:t>=[</m:t>
                      </m:r>
                      <m:f>
                        <m:fPr>
                          <m:ctrlPr>
                            <a:rPr lang="en-US" sz="4400" b="1" i="1">
                              <a:latin typeface="Cambria Math"/>
                            </a:rPr>
                          </m:ctrlPr>
                        </m:fPr>
                        <m:num>
                          <m:r>
                            <a:rPr lang="en-US" sz="4400" b="1" i="1">
                              <a:latin typeface="Cambria Math"/>
                            </a:rPr>
                            <m:t>𝟏</m:t>
                          </m:r>
                        </m:num>
                        <m:den>
                          <m:r>
                            <a:rPr lang="en-US" sz="4400" b="1" i="1">
                              <a:latin typeface="Cambria Math"/>
                            </a:rPr>
                            <m:t>𝟏𝟐𝟎</m:t>
                          </m:r>
                        </m:den>
                      </m:f>
                      <m:r>
                        <a:rPr lang="en-US" sz="4400" b="1" i="1">
                          <a:latin typeface="Cambria Math"/>
                        </a:rPr>
                        <m:t>∗</m:t>
                      </m:r>
                      <m:f>
                        <m:fPr>
                          <m:ctrlPr>
                            <a:rPr lang="en-US" sz="4400" b="1" i="1">
                              <a:latin typeface="Cambria Math"/>
                            </a:rPr>
                          </m:ctrlPr>
                        </m:fPr>
                        <m:num>
                          <m:r>
                            <a:rPr lang="en-US" sz="4400" b="1" i="1">
                              <a:latin typeface="Cambria Math"/>
                            </a:rPr>
                            <m:t>𝟏</m:t>
                          </m:r>
                        </m:num>
                        <m:den>
                          <m:sSup>
                            <m:sSupPr>
                              <m:ctrlPr>
                                <a:rPr lang="en-US" sz="4400" b="1" i="1">
                                  <a:latin typeface="Cambria Math"/>
                                </a:rPr>
                              </m:ctrlPr>
                            </m:sSupPr>
                            <m:e>
                              <m:r>
                                <a:rPr lang="en-US" sz="4400" b="1" i="1">
                                  <a:latin typeface="Cambria Math"/>
                                </a:rPr>
                                <m:t>𝑭</m:t>
                              </m:r>
                            </m:e>
                            <m:sup>
                              <m:r>
                                <a:rPr lang="en-US" sz="4400" b="1" i="1">
                                  <a:latin typeface="Cambria Math"/>
                                </a:rPr>
                                <m:t>𝟑</m:t>
                              </m:r>
                            </m:sup>
                          </m:sSup>
                        </m:den>
                      </m:f>
                      <m:r>
                        <a:rPr lang="en-US" sz="4400" b="1" i="1">
                          <a:latin typeface="Cambria Math"/>
                        </a:rPr>
                        <m:t>∗</m:t>
                      </m:r>
                      <m:sSup>
                        <m:sSupPr>
                          <m:ctrlPr>
                            <a:rPr lang="en-US" sz="4400" b="1" i="1">
                              <a:latin typeface="Cambria Math"/>
                            </a:rPr>
                          </m:ctrlPr>
                        </m:sSupPr>
                        <m:e>
                          <m:r>
                            <a:rPr lang="en-US" sz="4400" b="1" i="1">
                              <a:latin typeface="Cambria Math"/>
                            </a:rPr>
                            <m:t>𝜴</m:t>
                          </m:r>
                        </m:e>
                        <m:sup>
                          <m:r>
                            <a:rPr lang="en-US" sz="4400" b="1" i="1">
                              <a:latin typeface="Cambria Math"/>
                            </a:rPr>
                            <m:t>𝟐</m:t>
                          </m:r>
                        </m:sup>
                      </m:sSup>
                      <m:r>
                        <a:rPr lang="en-US" sz="4400" b="1" i="1" smtClean="0">
                          <a:latin typeface="Cambria Math"/>
                        </a:rPr>
                        <m:t>]</m:t>
                      </m:r>
                      <m:r>
                        <a:rPr lang="en-US" sz="4400" b="1" i="1">
                          <a:latin typeface="Cambria Math"/>
                        </a:rPr>
                        <m:t>                                </m:t>
                      </m:r>
                      <m:r>
                        <a:rPr lang="en-US" sz="4400" b="1" i="1" smtClean="0">
                          <a:latin typeface="Cambria Math"/>
                        </a:rPr>
                        <m:t>  </m:t>
                      </m:r>
                      <m:r>
                        <a:rPr lang="en-US" sz="4400" b="1" i="1">
                          <a:latin typeface="Cambria Math"/>
                        </a:rPr>
                        <m:t>𝟒</m:t>
                      </m:r>
                    </m:oMath>
                  </m:oMathPara>
                </a14:m>
                <a:endParaRPr lang="en-US" sz="4400" b="1" dirty="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914400"/>
                <a:ext cx="8229600" cy="5791200"/>
              </a:xfrm>
              <a:blipFill rotWithShape="1">
                <a:blip r:embed="rId2"/>
                <a:stretch>
                  <a:fillRect l="-741" t="-1474" r="-444"/>
                </a:stretch>
              </a:blipFill>
            </p:spPr>
            <p:txBody>
              <a:bodyPr/>
              <a:lstStyle/>
              <a:p>
                <a:r>
                  <a:rPr lang="en-US">
                    <a:noFill/>
                  </a:rPr>
                  <a:t> </a:t>
                </a:r>
              </a:p>
            </p:txBody>
          </p:sp>
        </mc:Fallback>
      </mc:AlternateContent>
    </p:spTree>
    <p:extLst>
      <p:ext uri="{BB962C8B-B14F-4D97-AF65-F5344CB8AC3E}">
        <p14:creationId xmlns:p14="http://schemas.microsoft.com/office/powerpoint/2010/main" val="34701954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2400"/>
                <a:ext cx="8229600" cy="5973763"/>
              </a:xfrm>
            </p:spPr>
            <p:txBody>
              <a:bodyPr>
                <a:normAutofit lnSpcReduction="10000"/>
              </a:bodyPr>
              <a:lstStyle/>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𝐈𝐟</m:t>
                      </m:r>
                      <m:d>
                        <m:dPr>
                          <m:begChr m:val="["/>
                          <m:endChr m:val="]"/>
                          <m:ctrlPr>
                            <a:rPr lang="en-US" b="1" i="1">
                              <a:latin typeface="Cambria Math"/>
                            </a:rPr>
                          </m:ctrlPr>
                        </m:dPr>
                        <m:e>
                          <m:f>
                            <m:fPr>
                              <m:ctrlPr>
                                <a:rPr lang="en-US" b="1" i="1">
                                  <a:latin typeface="Cambria Math"/>
                                </a:rPr>
                              </m:ctrlPr>
                            </m:fPr>
                            <m:num>
                              <m:r>
                                <a:rPr lang="en-US" b="1" i="1">
                                  <a:latin typeface="Cambria Math"/>
                                </a:rPr>
                                <m:t>𝟏</m:t>
                              </m:r>
                            </m:num>
                            <m:den>
                              <m:r>
                                <a:rPr lang="en-US" b="1" i="1">
                                  <a:latin typeface="Cambria Math"/>
                                </a:rPr>
                                <m:t>𝟏𝟐𝟎</m:t>
                              </m:r>
                            </m:den>
                          </m:f>
                          <m:r>
                            <a:rPr lang="en-US" b="1" i="1">
                              <a:latin typeface="Cambria Math"/>
                            </a:rPr>
                            <m:t>∗</m:t>
                          </m:r>
                          <m:f>
                            <m:fPr>
                              <m:ctrlPr>
                                <a:rPr lang="en-US" b="1" i="1">
                                  <a:latin typeface="Cambria Math"/>
                                </a:rPr>
                              </m:ctrlPr>
                            </m:fPr>
                            <m:num>
                              <m:r>
                                <a:rPr lang="en-US" b="1" i="1">
                                  <a:latin typeface="Cambria Math"/>
                                </a:rPr>
                                <m:t>𝟏</m:t>
                              </m:r>
                            </m:num>
                            <m:den>
                              <m:sSup>
                                <m:sSupPr>
                                  <m:ctrlPr>
                                    <a:rPr lang="en-US" b="1" i="1">
                                      <a:latin typeface="Cambria Math"/>
                                    </a:rPr>
                                  </m:ctrlPr>
                                </m:sSupPr>
                                <m:e>
                                  <m:r>
                                    <a:rPr lang="en-US" b="1" i="1">
                                      <a:latin typeface="Cambria Math"/>
                                    </a:rPr>
                                    <m:t>𝐅</m:t>
                                  </m:r>
                                </m:e>
                                <m:sup>
                                  <m:r>
                                    <a:rPr lang="en-US" b="1" i="1">
                                      <a:latin typeface="Cambria Math"/>
                                    </a:rPr>
                                    <m:t>𝟑</m:t>
                                  </m:r>
                                </m:sup>
                              </m:sSup>
                            </m:den>
                          </m:f>
                          <m:r>
                            <a:rPr lang="en-US" b="1" i="1">
                              <a:latin typeface="Cambria Math"/>
                            </a:rPr>
                            <m:t>∗</m:t>
                          </m:r>
                          <m:sSup>
                            <m:sSupPr>
                              <m:ctrlPr>
                                <a:rPr lang="en-US" b="1" i="1">
                                  <a:latin typeface="Cambria Math"/>
                                </a:rPr>
                              </m:ctrlPr>
                            </m:sSupPr>
                            <m:e>
                              <m:r>
                                <a:rPr lang="en-US" b="1" i="1">
                                  <a:latin typeface="Cambria Math"/>
                                </a:rPr>
                                <m:t>𝛀</m:t>
                              </m:r>
                            </m:e>
                            <m:sup>
                              <m:r>
                                <a:rPr lang="en-US" b="1" i="1">
                                  <a:latin typeface="Cambria Math"/>
                                </a:rPr>
                                <m:t>𝟐</m:t>
                              </m:r>
                            </m:sup>
                          </m:sSup>
                        </m:e>
                      </m:d>
                      <m:r>
                        <a:rPr lang="en-US" b="1" i="0">
                          <a:latin typeface="Cambria Math"/>
                        </a:rPr>
                        <m:t>=</m:t>
                      </m:r>
                      <m:f>
                        <m:fPr>
                          <m:ctrlPr>
                            <a:rPr lang="en-US" b="1" i="1">
                              <a:latin typeface="Cambria Math"/>
                            </a:rPr>
                          </m:ctrlPr>
                        </m:fPr>
                        <m:num>
                          <m:sSup>
                            <m:sSupPr>
                              <m:ctrlPr>
                                <a:rPr lang="en-US" b="1" i="1">
                                  <a:latin typeface="Cambria Math"/>
                                </a:rPr>
                              </m:ctrlPr>
                            </m:sSupPr>
                            <m:e>
                              <m:r>
                                <a:rPr lang="en-US" b="1" i="1">
                                  <a:latin typeface="Cambria Math"/>
                                </a:rPr>
                                <m:t>𝐫</m:t>
                              </m:r>
                            </m:e>
                            <m:sup>
                              <m:r>
                                <a:rPr lang="en-US" b="1" i="1">
                                  <a:latin typeface="Cambria Math"/>
                                </a:rPr>
                                <m:t>𝟐</m:t>
                              </m:r>
                            </m:sup>
                          </m:sSup>
                        </m:num>
                        <m:den>
                          <m:r>
                            <a:rPr lang="en-US" b="1" i="1">
                              <a:latin typeface="Cambria Math"/>
                            </a:rPr>
                            <m:t>𝟖</m:t>
                          </m:r>
                          <m:r>
                            <a:rPr lang="en-US" b="1" i="1">
                              <a:latin typeface="Cambria Math"/>
                            </a:rPr>
                            <m:t>∗</m:t>
                          </m:r>
                          <m:r>
                            <a:rPr lang="en-US" b="1" i="1">
                              <a:latin typeface="Cambria Math"/>
                            </a:rPr>
                            <m:t>𝐅</m:t>
                          </m:r>
                        </m:den>
                      </m:f>
                      <m:r>
                        <a:rPr lang="en-US" b="1">
                          <a:latin typeface="Cambria Math"/>
                        </a:rPr>
                        <m:t>=</m:t>
                      </m:r>
                      <m:r>
                        <a:rPr lang="en-US" b="1" i="1">
                          <a:latin typeface="Cambria Math"/>
                        </a:rPr>
                        <m:t>𝐤</m:t>
                      </m:r>
                      <m:r>
                        <a:rPr lang="en-US" b="1" i="1">
                          <a:latin typeface="Cambria Math"/>
                        </a:rPr>
                        <m:t>              </m:t>
                      </m:r>
                      <m:r>
                        <a:rPr lang="en-US" b="1" i="1">
                          <a:latin typeface="Cambria Math"/>
                        </a:rPr>
                        <m:t>𝟓</m:t>
                      </m:r>
                    </m:oMath>
                  </m:oMathPara>
                </a14:m>
                <a:endParaRPr lang="en-US" dirty="0"/>
              </a:p>
              <a:p>
                <a:pPr marL="0" indent="0">
                  <a:buNone/>
                </a:pPr>
                <a:r>
                  <a:rPr lang="en-US" b="1" dirty="0"/>
                  <a:t> </a:t>
                </a:r>
                <a:endParaRPr lang="en-US" dirty="0"/>
              </a:p>
              <a:p>
                <a:pPr marL="0" indent="0">
                  <a:buNone/>
                </a:pPr>
                <a:r>
                  <a:rPr lang="en-US" b="1" dirty="0"/>
                  <a:t>r in equation 5 is the pore throat radius. Equation 5 after rearrange will become</a:t>
                </a:r>
                <a:endParaRPr lang="en-US" dirty="0"/>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𝟖</m:t>
                      </m:r>
                      <m:r>
                        <a:rPr lang="en-US" b="1" i="1">
                          <a:latin typeface="Cambria Math"/>
                        </a:rPr>
                        <m:t>∗</m:t>
                      </m:r>
                      <m:r>
                        <a:rPr lang="en-US" b="1" i="1">
                          <a:latin typeface="Cambria Math"/>
                        </a:rPr>
                        <m:t>𝐅</m:t>
                      </m:r>
                      <m:r>
                        <a:rPr lang="en-US" b="1" i="1">
                          <a:latin typeface="Cambria Math"/>
                        </a:rPr>
                        <m:t>∗</m:t>
                      </m:r>
                      <m:sSup>
                        <m:sSupPr>
                          <m:ctrlPr>
                            <a:rPr lang="en-US" b="1" i="1">
                              <a:latin typeface="Cambria Math"/>
                            </a:rPr>
                          </m:ctrlPr>
                        </m:sSupPr>
                        <m:e>
                          <m:r>
                            <a:rPr lang="en-US" b="1" i="1">
                              <a:latin typeface="Cambria Math"/>
                            </a:rPr>
                            <m:t>𝛀</m:t>
                          </m:r>
                        </m:e>
                        <m:sup>
                          <m:r>
                            <a:rPr lang="en-US" b="1" i="1">
                              <a:latin typeface="Cambria Math"/>
                            </a:rPr>
                            <m:t>𝟐</m:t>
                          </m:r>
                        </m:sup>
                      </m:sSup>
                      <m:r>
                        <a:rPr lang="en-US" b="1">
                          <a:latin typeface="Cambria Math"/>
                        </a:rPr>
                        <m:t>=</m:t>
                      </m:r>
                      <m:d>
                        <m:dPr>
                          <m:begChr m:val="["/>
                          <m:endChr m:val="]"/>
                          <m:ctrlPr>
                            <a:rPr lang="en-US" b="1" i="1">
                              <a:latin typeface="Cambria Math"/>
                            </a:rPr>
                          </m:ctrlPr>
                        </m:dPr>
                        <m:e>
                          <m:r>
                            <a:rPr lang="en-US" b="1" i="1">
                              <a:latin typeface="Cambria Math"/>
                            </a:rPr>
                            <m:t>𝟏𝟐𝟎</m:t>
                          </m:r>
                          <m:r>
                            <a:rPr lang="en-US" b="1" i="1">
                              <a:latin typeface="Cambria Math"/>
                            </a:rPr>
                            <m:t>∗</m:t>
                          </m:r>
                          <m:sSup>
                            <m:sSupPr>
                              <m:ctrlPr>
                                <a:rPr lang="en-US" b="1" i="1">
                                  <a:latin typeface="Cambria Math"/>
                                </a:rPr>
                              </m:ctrlPr>
                            </m:sSupPr>
                            <m:e>
                              <m:r>
                                <a:rPr lang="en-US" b="1" i="1">
                                  <a:latin typeface="Cambria Math"/>
                                </a:rPr>
                                <m:t>𝐅</m:t>
                              </m:r>
                            </m:e>
                            <m:sup>
                              <m:r>
                                <a:rPr lang="en-US" b="1" i="1">
                                  <a:latin typeface="Cambria Math"/>
                                </a:rPr>
                                <m:t>𝟑</m:t>
                              </m:r>
                            </m:sup>
                          </m:sSup>
                          <m:r>
                            <a:rPr lang="en-US" b="1" i="1">
                              <a:latin typeface="Cambria Math"/>
                            </a:rPr>
                            <m:t>∗</m:t>
                          </m:r>
                          <m:sSup>
                            <m:sSupPr>
                              <m:ctrlPr>
                                <a:rPr lang="en-US" b="1" i="1">
                                  <a:latin typeface="Cambria Math"/>
                                </a:rPr>
                              </m:ctrlPr>
                            </m:sSupPr>
                            <m:e>
                              <m:r>
                                <a:rPr lang="en-US" b="1" i="1">
                                  <a:latin typeface="Cambria Math"/>
                                </a:rPr>
                                <m:t>𝐫</m:t>
                              </m:r>
                            </m:e>
                            <m:sup>
                              <m:r>
                                <a:rPr lang="en-US" b="1" i="1">
                                  <a:latin typeface="Cambria Math"/>
                                </a:rPr>
                                <m:t>𝟐</m:t>
                              </m:r>
                            </m:sup>
                          </m:sSup>
                          <m:r>
                            <a:rPr lang="en-US" b="1">
                              <a:latin typeface="Cambria Math"/>
                            </a:rPr>
                            <m:t> </m:t>
                          </m:r>
                        </m:e>
                      </m:d>
                      <m:r>
                        <a:rPr lang="en-US" b="1">
                          <a:latin typeface="Cambria Math"/>
                        </a:rPr>
                        <m:t>                   </m:t>
                      </m:r>
                      <m:r>
                        <a:rPr lang="en-US" b="1" i="1">
                          <a:latin typeface="Cambria Math"/>
                        </a:rPr>
                        <m:t>𝟔</m:t>
                      </m:r>
                    </m:oMath>
                  </m:oMathPara>
                </a14:m>
                <a:endParaRPr lang="en-US" dirty="0"/>
              </a:p>
              <a:p>
                <a:pPr marL="0" indent="0">
                  <a:buNone/>
                </a:pPr>
                <a:r>
                  <a:rPr lang="en-US" b="1" dirty="0"/>
                  <a:t>Equation 6 after simplification will result in</a:t>
                </a:r>
                <a:endParaRPr lang="en-US" dirty="0"/>
              </a:p>
              <a:p>
                <a:pPr marL="0" indent="0">
                  <a:buNone/>
                </a:pPr>
                <a14:m>
                  <m:oMathPara xmlns:m="http://schemas.openxmlformats.org/officeDocument/2006/math">
                    <m:oMathParaPr>
                      <m:jc m:val="centerGroup"/>
                    </m:oMathParaPr>
                    <m:oMath xmlns:m="http://schemas.openxmlformats.org/officeDocument/2006/math">
                      <m:sSup>
                        <m:sSupPr>
                          <m:ctrlPr>
                            <a:rPr lang="en-US" b="1" i="1">
                              <a:latin typeface="Cambria Math"/>
                            </a:rPr>
                          </m:ctrlPr>
                        </m:sSupPr>
                        <m:e>
                          <m:r>
                            <a:rPr lang="en-US" b="1" i="0">
                              <a:latin typeface="Cambria Math"/>
                            </a:rPr>
                            <m:t>𝛀</m:t>
                          </m:r>
                        </m:e>
                        <m:sup>
                          <m:r>
                            <a:rPr lang="en-US" b="1" i="0">
                              <a:latin typeface="Cambria Math"/>
                            </a:rPr>
                            <m:t>𝟐</m:t>
                          </m:r>
                        </m:sup>
                      </m:sSup>
                      <m:r>
                        <a:rPr lang="en-US" b="1" i="0">
                          <a:latin typeface="Cambria Math"/>
                        </a:rPr>
                        <m:t>=</m:t>
                      </m:r>
                      <m:d>
                        <m:dPr>
                          <m:begChr m:val="["/>
                          <m:endChr m:val="]"/>
                          <m:ctrlPr>
                            <a:rPr lang="en-US" b="1" i="1">
                              <a:latin typeface="Cambria Math"/>
                            </a:rPr>
                          </m:ctrlPr>
                        </m:dPr>
                        <m:e>
                          <m:r>
                            <a:rPr lang="en-US" b="1" i="0">
                              <a:latin typeface="Cambria Math"/>
                            </a:rPr>
                            <m:t>𝟏𝟓</m:t>
                          </m:r>
                          <m:r>
                            <a:rPr lang="en-US" b="1" i="0">
                              <a:latin typeface="Cambria Math"/>
                            </a:rPr>
                            <m:t>∗</m:t>
                          </m:r>
                          <m:sSup>
                            <m:sSupPr>
                              <m:ctrlPr>
                                <a:rPr lang="en-US" b="1" i="1">
                                  <a:latin typeface="Cambria Math"/>
                                </a:rPr>
                              </m:ctrlPr>
                            </m:sSupPr>
                            <m:e>
                              <m:r>
                                <a:rPr lang="en-US" b="1" i="0">
                                  <a:latin typeface="Cambria Math"/>
                                </a:rPr>
                                <m:t>𝐅</m:t>
                              </m:r>
                            </m:e>
                            <m:sup>
                              <m:r>
                                <a:rPr lang="en-US" b="1" i="0">
                                  <a:latin typeface="Cambria Math"/>
                                </a:rPr>
                                <m:t>𝟐</m:t>
                              </m:r>
                            </m:sup>
                          </m:sSup>
                          <m:r>
                            <a:rPr lang="en-US" b="1" i="0">
                              <a:latin typeface="Cambria Math"/>
                            </a:rPr>
                            <m:t>∗</m:t>
                          </m:r>
                          <m:sSup>
                            <m:sSupPr>
                              <m:ctrlPr>
                                <a:rPr lang="en-US" b="1" i="1">
                                  <a:latin typeface="Cambria Math"/>
                                </a:rPr>
                              </m:ctrlPr>
                            </m:sSupPr>
                            <m:e>
                              <m:r>
                                <a:rPr lang="en-US" b="1" i="0">
                                  <a:latin typeface="Cambria Math"/>
                                </a:rPr>
                                <m:t>𝐫</m:t>
                              </m:r>
                            </m:e>
                            <m:sup>
                              <m:r>
                                <a:rPr lang="en-US" b="1" i="0">
                                  <a:latin typeface="Cambria Math"/>
                                </a:rPr>
                                <m:t>𝟐</m:t>
                              </m:r>
                            </m:sup>
                          </m:sSup>
                        </m:e>
                      </m:d>
                      <m:r>
                        <a:rPr lang="en-US" b="1" i="0">
                          <a:latin typeface="Cambria Math"/>
                        </a:rPr>
                        <m:t>                                     </m:t>
                      </m:r>
                      <m:r>
                        <a:rPr lang="en-US" b="1" i="0">
                          <a:latin typeface="Cambria Math"/>
                        </a:rPr>
                        <m:t>𝟕</m:t>
                      </m:r>
                    </m:oMath>
                  </m:oMathPara>
                </a14:m>
                <a:endParaRPr lang="en-US" b="1" dirty="0"/>
              </a:p>
              <a:p>
                <a:pPr marL="0" indent="0">
                  <a:buNone/>
                </a:pPr>
                <a:r>
                  <a:rPr lang="en-US" b="1" dirty="0"/>
                  <a:t>Take the square root of both sides of Equation 7</a:t>
                </a:r>
                <a:endParaRPr lang="en-US" dirty="0"/>
              </a:p>
              <a:p>
                <a:pPr marL="0" indent="0">
                  <a:buNone/>
                </a:pPr>
                <a14:m>
                  <m:oMath xmlns:m="http://schemas.openxmlformats.org/officeDocument/2006/math">
                    <m:rad>
                      <m:radPr>
                        <m:degHide m:val="on"/>
                        <m:ctrlPr>
                          <a:rPr lang="en-US" b="1" i="1">
                            <a:latin typeface="Cambria Math"/>
                          </a:rPr>
                        </m:ctrlPr>
                      </m:radPr>
                      <m:deg/>
                      <m:e>
                        <m:sSup>
                          <m:sSupPr>
                            <m:ctrlPr>
                              <a:rPr lang="en-US" b="1" i="1">
                                <a:latin typeface="Cambria Math"/>
                              </a:rPr>
                            </m:ctrlPr>
                          </m:sSupPr>
                          <m:e>
                            <m:r>
                              <a:rPr lang="en-US" b="1" i="0">
                                <a:latin typeface="Cambria Math"/>
                              </a:rPr>
                              <m:t>𝛀</m:t>
                            </m:r>
                          </m:e>
                          <m:sup>
                            <m:r>
                              <a:rPr lang="en-US" b="1" i="0">
                                <a:latin typeface="Cambria Math"/>
                              </a:rPr>
                              <m:t>𝟐</m:t>
                            </m:r>
                          </m:sup>
                        </m:sSup>
                      </m:e>
                    </m:rad>
                    <m:r>
                      <a:rPr lang="en-US" b="1" i="0">
                        <a:latin typeface="Cambria Math"/>
                      </a:rPr>
                      <m:t>=</m:t>
                    </m:r>
                    <m:rad>
                      <m:radPr>
                        <m:degHide m:val="on"/>
                        <m:ctrlPr>
                          <a:rPr lang="en-US" b="1" i="1">
                            <a:latin typeface="Cambria Math"/>
                          </a:rPr>
                        </m:ctrlPr>
                      </m:radPr>
                      <m:deg/>
                      <m:e>
                        <m:d>
                          <m:dPr>
                            <m:begChr m:val="["/>
                            <m:endChr m:val="]"/>
                            <m:ctrlPr>
                              <a:rPr lang="en-US" b="1" i="1">
                                <a:latin typeface="Cambria Math"/>
                              </a:rPr>
                            </m:ctrlPr>
                          </m:dPr>
                          <m:e>
                            <m:r>
                              <a:rPr lang="en-US" b="1" i="0">
                                <a:latin typeface="Cambria Math"/>
                              </a:rPr>
                              <m:t>𝟏𝟓</m:t>
                            </m:r>
                            <m:r>
                              <a:rPr lang="en-US" b="1" i="0">
                                <a:latin typeface="Cambria Math"/>
                              </a:rPr>
                              <m:t>∗</m:t>
                            </m:r>
                            <m:sSup>
                              <m:sSupPr>
                                <m:ctrlPr>
                                  <a:rPr lang="en-US" b="1" i="1">
                                    <a:latin typeface="Cambria Math"/>
                                  </a:rPr>
                                </m:ctrlPr>
                              </m:sSupPr>
                              <m:e>
                                <m:r>
                                  <a:rPr lang="en-US" b="1" i="0">
                                    <a:latin typeface="Cambria Math"/>
                                  </a:rPr>
                                  <m:t>𝐅</m:t>
                                </m:r>
                              </m:e>
                              <m:sup>
                                <m:r>
                                  <a:rPr lang="en-US" b="1" i="0">
                                    <a:latin typeface="Cambria Math"/>
                                  </a:rPr>
                                  <m:t>𝟐</m:t>
                                </m:r>
                              </m:sup>
                            </m:sSup>
                            <m:r>
                              <a:rPr lang="en-US" b="1" i="0">
                                <a:latin typeface="Cambria Math"/>
                              </a:rPr>
                              <m:t>∗</m:t>
                            </m:r>
                            <m:sSup>
                              <m:sSupPr>
                                <m:ctrlPr>
                                  <a:rPr lang="en-US" b="1" i="1">
                                    <a:latin typeface="Cambria Math"/>
                                  </a:rPr>
                                </m:ctrlPr>
                              </m:sSupPr>
                              <m:e>
                                <m:r>
                                  <a:rPr lang="en-US" b="1" i="0">
                                    <a:latin typeface="Cambria Math"/>
                                  </a:rPr>
                                  <m:t>𝐫</m:t>
                                </m:r>
                              </m:e>
                              <m:sup>
                                <m:r>
                                  <a:rPr lang="en-US" b="1" i="0">
                                    <a:latin typeface="Cambria Math"/>
                                  </a:rPr>
                                  <m:t>𝟐</m:t>
                                </m:r>
                              </m:sup>
                            </m:sSup>
                          </m:e>
                        </m:d>
                      </m:e>
                    </m:rad>
                  </m:oMath>
                </a14:m>
                <a:r>
                  <a:rPr lang="en-US" b="1" dirty="0"/>
                  <a:t>                            </a:t>
                </a:r>
                <a:r>
                  <a:rPr lang="en-US" b="1" dirty="0" smtClean="0"/>
                  <a:t>          </a:t>
                </a:r>
                <a:r>
                  <a:rPr lang="en-US" b="1" dirty="0"/>
                  <a:t>8</a:t>
                </a: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2400"/>
                <a:ext cx="8229600" cy="5973763"/>
              </a:xfrm>
              <a:blipFill rotWithShape="1">
                <a:blip r:embed="rId2"/>
                <a:stretch>
                  <a:fillRect l="-1704"/>
                </a:stretch>
              </a:blipFill>
            </p:spPr>
            <p:txBody>
              <a:bodyPr/>
              <a:lstStyle/>
              <a:p>
                <a:r>
                  <a:rPr lang="en-US">
                    <a:noFill/>
                  </a:rPr>
                  <a:t> </a:t>
                </a:r>
              </a:p>
            </p:txBody>
          </p:sp>
        </mc:Fallback>
      </mc:AlternateContent>
    </p:spTree>
    <p:extLst>
      <p:ext uri="{BB962C8B-B14F-4D97-AF65-F5344CB8AC3E}">
        <p14:creationId xmlns:p14="http://schemas.microsoft.com/office/powerpoint/2010/main" val="32171448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1729</Words>
  <Application>Microsoft Office PowerPoint</Application>
  <PresentationFormat>On-screen Show (4:3)</PresentationFormat>
  <Paragraphs>162</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 On the equality of resistivity fractal dimension and geometric relaxation time fractal dimension of induced polarization for characterizing Shajara Reservoirs of the Shajara Formation of the Permo-Carboniferous Unayzah Group, Saudi Arabia.”   Professor: Khalid Elyas Mohamed Elameen Alkhidir khalkhidir@ksu.edu.sa kalkhidir@ksu.edu.sa  College of Engineering, King Saud university, Saudi Arabia </vt:lpstr>
      <vt:lpstr>Abstract</vt:lpstr>
      <vt:lpstr>PowerPoint Presentation</vt:lpstr>
      <vt:lpstr>PowerPoint Presentation</vt:lpstr>
      <vt:lpstr>PowerPoint Presentation</vt:lpstr>
      <vt:lpstr>PowerPoint Presentation</vt:lpstr>
      <vt:lpstr>PowerPoint Presentation</vt:lpstr>
      <vt:lpstr>Theoretical background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Sample SJ1;Φ=29%;K=1680mD; Df=2.7859</vt:lpstr>
      <vt:lpstr>Sample SJ2;Φ=35%;K=1955mD; Df=2.7748</vt:lpstr>
      <vt:lpstr>Sample SJ3;Φ=34%;K=56mD; Df=2.4379</vt:lpstr>
      <vt:lpstr>Sample SJ4;Φ=30%;K=176mD; Df=2.6843</vt:lpstr>
      <vt:lpstr>Sample SJ7;Φ=35%;K=1472mD; Df=2.7683</vt:lpstr>
      <vt:lpstr>Sample SJ8;Φ=32%;K=1344mD; Df=2.7752</vt:lpstr>
      <vt:lpstr>Sample SJ9;Φ=31%;K=1394mD; Df=2.7786</vt:lpstr>
      <vt:lpstr>Sample SJ11;Φ=36%;K=1197mD; Df=2.7586</vt:lpstr>
      <vt:lpstr>Sample SJ12;Φ=28%;K=1440mD; Df=2.7859</vt:lpstr>
      <vt:lpstr>Sample SJ13;Φ=25%;K=973mD; Df=2.7872</vt:lpstr>
      <vt:lpstr>Petrophysical model showing Resistivity Fractal Dimension and Geometric Relaxation Time Fractal Dimension of Induced Polarization</vt:lpstr>
      <vt:lpstr>Resistivity fractal dimension versus geometric relaxation time fractal dimension of induced polarization showing the thee Shajara Reservoirs of the shajara Formation of the Permo-Carboniferous Unayzag Group, saudi arabia</vt:lpstr>
      <vt:lpstr>Conclusions</vt:lpstr>
      <vt:lpstr>PowerPoint Presentation</vt:lpstr>
      <vt:lpstr>Thank You</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20</cp:revision>
  <dcterms:created xsi:type="dcterms:W3CDTF">2017-09-20T06:49:52Z</dcterms:created>
  <dcterms:modified xsi:type="dcterms:W3CDTF">2017-09-28T11:38:33Z</dcterms:modified>
</cp:coreProperties>
</file>