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5" r:id="rId6"/>
    <p:sldId id="260" r:id="rId7"/>
    <p:sldId id="259" r:id="rId8"/>
    <p:sldId id="261" r:id="rId9"/>
    <p:sldId id="266" r:id="rId10"/>
    <p:sldId id="262" r:id="rId11"/>
    <p:sldId id="267" r:id="rId12"/>
    <p:sldId id="263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29" d="100"/>
          <a:sy n="29" d="100"/>
        </p:scale>
        <p:origin x="-72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17DF0A3-270C-44F7-A7E8-336C11508FBF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6C64F1F-7866-484F-92F6-58FC76656E2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tb/" TargetMode="External"/><Relationship Id="rId2" Type="http://schemas.openxmlformats.org/officeDocument/2006/relationships/hyperlink" Target="http://www.cdc.gov/fungal/diseases/aspergillosis/defini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dc.gov/copd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 noGrp="1"/>
          </p:cNvSpPr>
          <p:nvPr>
            <p:ph type="ctrTitle"/>
          </p:nvPr>
        </p:nvSpPr>
        <p:spPr>
          <a:xfrm>
            <a:off x="755576" y="1844825"/>
            <a:ext cx="7702624" cy="324036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•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opportunistic Pathogens</a:t>
            </a:r>
            <a:r>
              <a:rPr lang="en-US" b="1" dirty="0"/>
              <a:t/>
            </a:r>
            <a:br>
              <a:rPr lang="en-US" b="1" dirty="0"/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Aspergillus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species</a:t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rmAutofit/>
          </a:bodyPr>
          <a:lstStyle/>
          <a:p>
            <a:r>
              <a:rPr lang="en-US" dirty="0" smtClean="0"/>
              <a:t>The presence of hyaline, branching </a:t>
            </a:r>
            <a:r>
              <a:rPr lang="en-US" dirty="0" err="1" smtClean="0"/>
              <a:t>septate</a:t>
            </a:r>
            <a:r>
              <a:rPr lang="en-US" dirty="0" smtClean="0"/>
              <a:t> </a:t>
            </a:r>
            <a:r>
              <a:rPr lang="en-US" dirty="0" err="1" smtClean="0"/>
              <a:t>hyphae</a:t>
            </a:r>
            <a:r>
              <a:rPr lang="en-US" dirty="0" smtClean="0"/>
              <a:t>, consistent with </a:t>
            </a:r>
            <a:r>
              <a:rPr lang="en-US" dirty="0" err="1" smtClean="0"/>
              <a:t>Aspergillus</a:t>
            </a:r>
            <a:r>
              <a:rPr lang="en-US" dirty="0" smtClean="0"/>
              <a:t> in any specimen, from a patient with supporting clinical symptoms should be considered significant. </a:t>
            </a:r>
          </a:p>
          <a:p>
            <a:r>
              <a:rPr lang="en-US" b="1" dirty="0"/>
              <a:t>2</a:t>
            </a:r>
            <a:r>
              <a:rPr lang="en-US" b="1" dirty="0" smtClean="0"/>
              <a:t>. Culture: </a:t>
            </a:r>
            <a:r>
              <a:rPr lang="en-US" dirty="0" smtClean="0"/>
              <a:t>Clinical specimens should be inoculated onto primary isolation media, like </a:t>
            </a:r>
            <a:r>
              <a:rPr lang="en-US" dirty="0" err="1" smtClean="0"/>
              <a:t>Sabouraud's</a:t>
            </a:r>
            <a:r>
              <a:rPr lang="en-US" dirty="0" smtClean="0"/>
              <a:t> dextrose agar. Colonies are fast growing and may be white, yellow, yellow-brown, brown to black or green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umigatus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556792"/>
            <a:ext cx="3096344" cy="280831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48680"/>
            <a:ext cx="8229600" cy="5976664"/>
          </a:xfrm>
        </p:spPr>
        <p:txBody>
          <a:bodyPr>
            <a:normAutofit fontScale="92500" lnSpcReduction="10000"/>
          </a:bodyPr>
          <a:lstStyle/>
          <a:p>
            <a:r>
              <a:rPr lang="en-US" b="1" u="none" strike="noStrike" dirty="0" smtClean="0">
                <a:solidFill>
                  <a:srgbClr val="FF0000"/>
                </a:solidFill>
              </a:rPr>
              <a:t>Treatment for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Aspergillosis</a:t>
            </a:r>
            <a:endParaRPr lang="en-US" b="1" u="none" strike="noStrike" dirty="0" smtClean="0">
              <a:solidFill>
                <a:srgbClr val="FF0000"/>
              </a:solidFill>
            </a:endParaRPr>
          </a:p>
          <a:p>
            <a:r>
              <a:rPr lang="en-US" b="1" u="none" strike="noStrike" dirty="0" smtClean="0">
                <a:solidFill>
                  <a:srgbClr val="00B050"/>
                </a:solidFill>
              </a:rPr>
              <a:t>Allergic forms of </a:t>
            </a:r>
            <a:r>
              <a:rPr lang="en-US" b="1" u="none" strike="noStrike" dirty="0" err="1" smtClean="0">
                <a:solidFill>
                  <a:srgbClr val="00B050"/>
                </a:solidFill>
              </a:rPr>
              <a:t>aspergillosis</a:t>
            </a:r>
            <a:endParaRPr lang="en-US" b="1" u="none" strike="noStrike" dirty="0" smtClean="0">
              <a:solidFill>
                <a:srgbClr val="00B050"/>
              </a:solidFill>
            </a:endParaRPr>
          </a:p>
          <a:p>
            <a:endParaRPr lang="en-US" b="1" u="none" strike="noStrike" dirty="0" smtClean="0"/>
          </a:p>
          <a:p>
            <a:r>
              <a:rPr lang="en-US" u="none" strike="noStrike" dirty="0" smtClean="0"/>
              <a:t>For allergic forms of </a:t>
            </a:r>
            <a:r>
              <a:rPr lang="en-US" u="none" strike="noStrike" dirty="0" err="1" smtClean="0"/>
              <a:t>aspergillosis</a:t>
            </a:r>
            <a:r>
              <a:rPr lang="en-US" u="none" strike="noStrike" dirty="0" smtClean="0"/>
              <a:t> such as allergic </a:t>
            </a:r>
            <a:r>
              <a:rPr lang="en-US" u="none" strike="noStrike" dirty="0" err="1" smtClean="0"/>
              <a:t>bronchopulmonary</a:t>
            </a:r>
            <a:r>
              <a:rPr lang="en-US" u="none" strike="noStrike" dirty="0" smtClean="0"/>
              <a:t> </a:t>
            </a:r>
            <a:r>
              <a:rPr lang="en-US" u="none" strike="noStrike" dirty="0" err="1" smtClean="0"/>
              <a:t>aspergillosis</a:t>
            </a:r>
            <a:r>
              <a:rPr lang="en-US" u="none" strike="noStrike" dirty="0" smtClean="0"/>
              <a:t> (ABPA) or allergic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 sinusitis, the recommended treatment is </a:t>
            </a:r>
            <a:r>
              <a:rPr lang="en-US" u="none" strike="noStrike" dirty="0" err="1" smtClean="0">
                <a:solidFill>
                  <a:srgbClr val="FF0000"/>
                </a:solidFill>
              </a:rPr>
              <a:t>itraconazole</a:t>
            </a:r>
            <a:r>
              <a:rPr lang="en-US" u="none" strike="noStrike" dirty="0" smtClean="0"/>
              <a:t>, a prescription antifungal medication. Corticosteroids may also be helpful.</a:t>
            </a:r>
          </a:p>
          <a:p>
            <a:r>
              <a:rPr lang="en-US" b="1" u="none" strike="noStrike" dirty="0" smtClean="0">
                <a:solidFill>
                  <a:srgbClr val="00B050"/>
                </a:solidFill>
              </a:rPr>
              <a:t>Invasive </a:t>
            </a:r>
            <a:r>
              <a:rPr lang="en-US" b="1" u="none" strike="noStrike" dirty="0" err="1" smtClean="0">
                <a:solidFill>
                  <a:srgbClr val="00B050"/>
                </a:solidFill>
              </a:rPr>
              <a:t>aspergillosis</a:t>
            </a:r>
            <a:endParaRPr lang="en-US" b="1" u="none" strike="noStrike" dirty="0" smtClean="0">
              <a:solidFill>
                <a:srgbClr val="00B050"/>
              </a:solidFill>
            </a:endParaRPr>
          </a:p>
          <a:p>
            <a:r>
              <a:rPr lang="en-US" u="none" strike="noStrike" dirty="0" smtClean="0"/>
              <a:t>Invasive </a:t>
            </a:r>
            <a:r>
              <a:rPr lang="en-US" u="none" strike="noStrike" dirty="0" err="1" smtClean="0"/>
              <a:t>aspergillosis</a:t>
            </a:r>
            <a:r>
              <a:rPr lang="en-US" u="none" strike="noStrike" dirty="0" smtClean="0"/>
              <a:t> needs to be treated with prescription antifungal medication, usually </a:t>
            </a:r>
            <a:r>
              <a:rPr lang="en-US" u="none" strike="noStrike" dirty="0" err="1" smtClean="0">
                <a:solidFill>
                  <a:srgbClr val="FF0000"/>
                </a:solidFill>
              </a:rPr>
              <a:t>voriconazole</a:t>
            </a:r>
            <a:r>
              <a:rPr lang="en-US" u="none" strike="noStrike" dirty="0" smtClean="0"/>
              <a:t>.. People who have severe cases of </a:t>
            </a:r>
            <a:r>
              <a:rPr lang="en-US" u="none" strike="noStrike" dirty="0" err="1" smtClean="0"/>
              <a:t>aspergillosis</a:t>
            </a:r>
            <a:r>
              <a:rPr lang="en-US" u="none" strike="noStrike" dirty="0" smtClean="0"/>
              <a:t> may need surgery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en-US" u="none" strike="noStrike" dirty="0" err="1" smtClean="0"/>
              <a:t>Aspergillosis</a:t>
            </a:r>
            <a:r>
              <a:rPr lang="en-US" u="none" strike="noStrike" dirty="0" smtClean="0"/>
              <a:t> is an infection caused by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, a common mold that lives indoors and outdoors. Most people breathe in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 spores every day without getting sick. However, people with weakened immune systems or lung diseases are at a higher risk of developing health problems due to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. The types of health problems caused by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 include allergic reactions, lung infections, and infections in other organs.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/>
          <a:lstStyle/>
          <a:p>
            <a:endParaRPr lang="ar-SA" dirty="0"/>
          </a:p>
          <a:p>
            <a:r>
              <a:rPr lang="en-US" b="1" dirty="0" smtClean="0">
                <a:solidFill>
                  <a:srgbClr val="FF0000"/>
                </a:solidFill>
              </a:rPr>
              <a:t>Causative agents:</a:t>
            </a:r>
          </a:p>
          <a:p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  <a:r>
              <a:rPr lang="en-US" i="1" dirty="0" err="1" smtClean="0"/>
              <a:t>flavus</a:t>
            </a:r>
            <a:r>
              <a:rPr lang="en-US" i="1" dirty="0" smtClean="0"/>
              <a:t>, </a:t>
            </a:r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  <a:r>
              <a:rPr lang="en-US" i="1" dirty="0" err="1" smtClean="0"/>
              <a:t>fumigatus</a:t>
            </a:r>
            <a:r>
              <a:rPr lang="en-US" i="1" dirty="0" smtClean="0"/>
              <a:t>, </a:t>
            </a:r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  <a:r>
              <a:rPr lang="en-US" i="1" dirty="0" err="1" smtClean="0"/>
              <a:t>nidulans</a:t>
            </a:r>
            <a:r>
              <a:rPr lang="en-US" i="1" dirty="0" smtClean="0"/>
              <a:t>, </a:t>
            </a:r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  <a:r>
              <a:rPr lang="en-US" i="1" dirty="0" err="1" smtClean="0"/>
              <a:t>niger</a:t>
            </a:r>
            <a:r>
              <a:rPr lang="en-US" i="1" dirty="0" smtClean="0"/>
              <a:t>, </a:t>
            </a:r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  <a:r>
              <a:rPr lang="en-US" i="1" dirty="0" err="1" smtClean="0"/>
              <a:t>terreu</a:t>
            </a:r>
            <a:r>
              <a:rPr lang="en-US" dirty="0" err="1" smtClean="0"/>
              <a:t>s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92500" lnSpcReduction="10000"/>
          </a:bodyPr>
          <a:lstStyle/>
          <a:p>
            <a:r>
              <a:rPr lang="en-US" u="none" strike="noStrike" dirty="0" smtClean="0"/>
              <a:t>There are different types of </a:t>
            </a:r>
            <a:r>
              <a:rPr lang="en-US" u="none" strike="noStrike" dirty="0" err="1" smtClean="0"/>
              <a:t>aspergillosis</a:t>
            </a:r>
            <a:r>
              <a:rPr lang="en-US" u="none" strike="noStrike" dirty="0" smtClean="0"/>
              <a:t>. Some types are mild, but some of them are very serious</a:t>
            </a:r>
          </a:p>
          <a:p>
            <a:r>
              <a:rPr lang="en-US" b="1" u="none" strike="noStrike" dirty="0" smtClean="0">
                <a:solidFill>
                  <a:srgbClr val="FF0000"/>
                </a:solidFill>
              </a:rPr>
              <a:t>Types of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aspergillosis</a:t>
            </a:r>
            <a:endParaRPr lang="en-US" b="1" u="none" strike="noStrike" dirty="0" smtClean="0">
              <a:solidFill>
                <a:srgbClr val="FF0000"/>
              </a:solidFill>
            </a:endParaRPr>
          </a:p>
          <a:p>
            <a:r>
              <a:rPr lang="en-US" b="1" u="none" strike="noStrike" dirty="0" smtClean="0">
                <a:solidFill>
                  <a:srgbClr val="FF0000"/>
                </a:solidFill>
              </a:rPr>
              <a:t>Allergic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bronchopulmonary</a:t>
            </a:r>
            <a:r>
              <a:rPr lang="en-US" b="1" u="none" strike="noStrike" dirty="0" smtClean="0">
                <a:solidFill>
                  <a:srgbClr val="FF0000"/>
                </a:solidFill>
              </a:rPr>
              <a:t>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aspergillosis</a:t>
            </a:r>
            <a:r>
              <a:rPr lang="en-US" b="1" u="none" strike="noStrike" dirty="0" smtClean="0">
                <a:solidFill>
                  <a:srgbClr val="FF0000"/>
                </a:solidFill>
              </a:rPr>
              <a:t> (ABPA)</a:t>
            </a:r>
            <a:r>
              <a:rPr lang="en-US" u="none" strike="noStrike" dirty="0" smtClean="0">
                <a:solidFill>
                  <a:srgbClr val="FF0000"/>
                </a:solidFill>
              </a:rPr>
              <a:t>:</a:t>
            </a:r>
            <a:r>
              <a:rPr lang="en-US" u="none" strike="noStrike" dirty="0" smtClean="0"/>
              <a:t>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 causes inflammation in the lungs and allergy symptoms such as coughing and wheezing, but doesn’t cause an infection</a:t>
            </a:r>
          </a:p>
          <a:p>
            <a:r>
              <a:rPr lang="en-US" b="1" u="none" strike="noStrike" dirty="0" smtClean="0">
                <a:solidFill>
                  <a:srgbClr val="FF0000"/>
                </a:solidFill>
              </a:rPr>
              <a:t>Allergic </a:t>
            </a:r>
            <a:r>
              <a:rPr lang="en-US" b="1" i="1" u="none" strike="noStrike" dirty="0" err="1" smtClean="0">
                <a:solidFill>
                  <a:srgbClr val="FF0000"/>
                </a:solidFill>
              </a:rPr>
              <a:t>Aspergillus</a:t>
            </a:r>
            <a:r>
              <a:rPr lang="en-US" b="1" u="none" strike="noStrike" dirty="0" smtClean="0">
                <a:solidFill>
                  <a:srgbClr val="FF0000"/>
                </a:solidFill>
              </a:rPr>
              <a:t> sinusitis</a:t>
            </a:r>
            <a:r>
              <a:rPr lang="en-US" u="none" strike="noStrike" dirty="0" smtClean="0"/>
              <a:t>: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 causes inflammation in the sinuses </a:t>
            </a:r>
          </a:p>
          <a:p>
            <a:r>
              <a:rPr lang="en-US" b="1" u="none" strike="noStrike" dirty="0" err="1" smtClean="0">
                <a:solidFill>
                  <a:srgbClr val="FF0000"/>
                </a:solidFill>
              </a:rPr>
              <a:t>Aspergilloma</a:t>
            </a:r>
            <a:r>
              <a:rPr lang="en-US" u="none" strike="noStrike" dirty="0" smtClean="0">
                <a:solidFill>
                  <a:srgbClr val="FF0000"/>
                </a:solidFill>
              </a:rPr>
              <a:t>: </a:t>
            </a:r>
            <a:r>
              <a:rPr lang="en-US" u="none" strike="noStrike" dirty="0" smtClean="0"/>
              <a:t>also called a “fungus ball.”, it is a ball of </a:t>
            </a:r>
            <a:r>
              <a:rPr lang="en-US" i="1" u="none" strike="noStrike" dirty="0" err="1" smtClean="0"/>
              <a:t>Aspergillus</a:t>
            </a:r>
            <a:r>
              <a:rPr lang="en-US" u="none" strike="noStrike" dirty="0" smtClean="0"/>
              <a:t> that grows in the lungs or sinuses, but usually does not spread to other parts of the body.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sp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3453730" cy="2301825"/>
          </a:xfrm>
        </p:spPr>
      </p:pic>
      <p:pic>
        <p:nvPicPr>
          <p:cNvPr id="5" name="Picture 4" descr="asp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908720"/>
            <a:ext cx="2492112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r>
              <a:rPr lang="en-US" sz="2800" b="1" u="none" strike="noStrike" dirty="0" smtClean="0">
                <a:solidFill>
                  <a:srgbClr val="FF0000"/>
                </a:solidFill>
              </a:rPr>
              <a:t>Chronic pulmonary </a:t>
            </a:r>
            <a:r>
              <a:rPr lang="en-US" sz="2800" b="1" u="none" strike="noStrike" dirty="0" err="1" smtClean="0">
                <a:solidFill>
                  <a:srgbClr val="FF0000"/>
                </a:solidFill>
              </a:rPr>
              <a:t>aspergillosis</a:t>
            </a:r>
            <a:r>
              <a:rPr lang="en-US" sz="2800" u="none" strike="noStrike" dirty="0" smtClean="0"/>
              <a:t>: </a:t>
            </a:r>
            <a:r>
              <a:rPr lang="en-US" sz="2800" i="1" u="none" strike="noStrike" dirty="0" err="1" smtClean="0"/>
              <a:t>Aspergillus</a:t>
            </a:r>
            <a:r>
              <a:rPr lang="en-US" sz="2800" u="none" strike="noStrike" dirty="0" smtClean="0"/>
              <a:t> cause cavities in the lungs. </a:t>
            </a:r>
          </a:p>
          <a:p>
            <a:r>
              <a:rPr lang="en-US" sz="2800" b="1" u="none" strike="noStrike" dirty="0" smtClean="0">
                <a:solidFill>
                  <a:srgbClr val="FF0000"/>
                </a:solidFill>
              </a:rPr>
              <a:t>Invasive </a:t>
            </a:r>
            <a:r>
              <a:rPr lang="en-US" sz="2800" b="1" u="none" strike="noStrike" dirty="0" err="1" smtClean="0">
                <a:solidFill>
                  <a:srgbClr val="FF0000"/>
                </a:solidFill>
              </a:rPr>
              <a:t>aspergillosis</a:t>
            </a:r>
            <a:r>
              <a:rPr lang="en-US" sz="2800" u="none" strike="noStrike" dirty="0" smtClean="0"/>
              <a:t>: a serious infection that usually affects people who have weakened immune system. Invasive </a:t>
            </a:r>
            <a:r>
              <a:rPr lang="en-US" sz="2800" u="none" strike="noStrike" dirty="0" err="1" smtClean="0"/>
              <a:t>aspergillosis</a:t>
            </a:r>
            <a:r>
              <a:rPr lang="en-US" sz="2800" u="none" strike="noStrike" dirty="0" smtClean="0"/>
              <a:t> most commonly affects the lungs, but it can also spread to other parts of the body.</a:t>
            </a:r>
          </a:p>
          <a:p>
            <a:r>
              <a:rPr lang="en-US" sz="2800" b="1" u="none" strike="noStrike" dirty="0" err="1" smtClean="0">
                <a:solidFill>
                  <a:srgbClr val="FF0000"/>
                </a:solidFill>
              </a:rPr>
              <a:t>Cutaneous</a:t>
            </a:r>
            <a:r>
              <a:rPr lang="en-US" sz="2800" b="1" u="none" strike="noStrike" dirty="0" smtClean="0">
                <a:solidFill>
                  <a:srgbClr val="FF0000"/>
                </a:solidFill>
              </a:rPr>
              <a:t> (skin) </a:t>
            </a:r>
            <a:r>
              <a:rPr lang="en-US" sz="2800" b="1" u="none" strike="noStrike" dirty="0" err="1" smtClean="0">
                <a:solidFill>
                  <a:srgbClr val="FF0000"/>
                </a:solidFill>
              </a:rPr>
              <a:t>aspergillosis</a:t>
            </a:r>
            <a:r>
              <a:rPr lang="en-US" sz="2800" u="none" strike="noStrike" dirty="0" smtClean="0"/>
              <a:t>: </a:t>
            </a:r>
            <a:r>
              <a:rPr lang="en-US" sz="2800" i="1" u="none" strike="noStrike" dirty="0" err="1" smtClean="0"/>
              <a:t>Aspergillus</a:t>
            </a:r>
            <a:r>
              <a:rPr lang="en-US" sz="2800" u="none" strike="noStrike" dirty="0" smtClean="0"/>
              <a:t> enters the body through a break in the skin (for example, after surgery or a burn wound) and causes infection, usually in people who have weakened immune systems.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92500" lnSpcReduction="20000"/>
          </a:bodyPr>
          <a:lstStyle/>
          <a:p>
            <a:r>
              <a:rPr lang="en-US" u="none" strike="noStrike" dirty="0" smtClean="0">
                <a:solidFill>
                  <a:srgbClr val="FF0000"/>
                </a:solidFill>
              </a:rPr>
              <a:t>The different </a:t>
            </a:r>
            <a:r>
              <a:rPr lang="en-US" i="1" u="none" strike="noStrike" dirty="0" smtClean="0">
                <a:solidFill>
                  <a:srgbClr val="FF0000"/>
                </a:solidFill>
                <a:hlinkClick r:id="rId2"/>
              </a:rPr>
              <a:t>types of </a:t>
            </a:r>
            <a:r>
              <a:rPr lang="en-US" i="1" u="none" strike="noStrike" dirty="0" err="1" smtClean="0">
                <a:solidFill>
                  <a:srgbClr val="FF0000"/>
                </a:solidFill>
                <a:hlinkClick r:id="rId2"/>
              </a:rPr>
              <a:t>aspergillosis</a:t>
            </a:r>
            <a:r>
              <a:rPr lang="en-US" u="none" strike="noStrike" dirty="0" smtClean="0">
                <a:solidFill>
                  <a:srgbClr val="FF0000"/>
                </a:solidFill>
              </a:rPr>
              <a:t> affect different groups of people</a:t>
            </a:r>
          </a:p>
          <a:p>
            <a:r>
              <a:rPr lang="en-US" b="1" u="none" strike="noStrike" dirty="0" smtClean="0">
                <a:solidFill>
                  <a:srgbClr val="FF0000"/>
                </a:solidFill>
              </a:rPr>
              <a:t>Allergic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bronchopulmonary</a:t>
            </a:r>
            <a:r>
              <a:rPr lang="en-US" b="1" u="none" strike="noStrike" dirty="0" smtClean="0">
                <a:solidFill>
                  <a:srgbClr val="FF0000"/>
                </a:solidFill>
              </a:rPr>
              <a:t>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aspergillosis</a:t>
            </a:r>
            <a:r>
              <a:rPr lang="en-US" b="1" u="none" strike="noStrike" dirty="0" smtClean="0">
                <a:solidFill>
                  <a:srgbClr val="FF0000"/>
                </a:solidFill>
              </a:rPr>
              <a:t> (ABPA</a:t>
            </a:r>
            <a:r>
              <a:rPr lang="en-US" b="1" u="none" strike="noStrike" dirty="0" smtClean="0"/>
              <a:t>) </a:t>
            </a:r>
            <a:r>
              <a:rPr lang="en-US" u="none" strike="noStrike" dirty="0" smtClean="0"/>
              <a:t>most often occurs in people who have cystic fibrosis or asthma. </a:t>
            </a:r>
          </a:p>
          <a:p>
            <a:r>
              <a:rPr lang="en-US" b="1" u="none" strike="noStrike" dirty="0" err="1" smtClean="0">
                <a:solidFill>
                  <a:srgbClr val="FF0000"/>
                </a:solidFill>
              </a:rPr>
              <a:t>Aspergillomas</a:t>
            </a:r>
            <a:r>
              <a:rPr lang="en-US" b="1" u="none" strike="noStrike" dirty="0" smtClean="0"/>
              <a:t> </a:t>
            </a:r>
            <a:r>
              <a:rPr lang="en-US" u="none" strike="noStrike" dirty="0" smtClean="0"/>
              <a:t>usually affect people who have other lung diseases like </a:t>
            </a:r>
            <a:r>
              <a:rPr lang="en-US" i="1" u="none" strike="noStrike" dirty="0" smtClean="0">
                <a:hlinkClick r:id="rId3"/>
              </a:rPr>
              <a:t>tuberculosis</a:t>
            </a:r>
            <a:r>
              <a:rPr lang="en-US" u="none" strike="noStrike" dirty="0" smtClean="0"/>
              <a:t>. </a:t>
            </a:r>
          </a:p>
          <a:p>
            <a:r>
              <a:rPr lang="en-US" b="1" u="none" strike="noStrike" dirty="0" smtClean="0">
                <a:solidFill>
                  <a:srgbClr val="FF0000"/>
                </a:solidFill>
              </a:rPr>
              <a:t>Chronic pulmonary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aspergillosis</a:t>
            </a:r>
            <a:r>
              <a:rPr lang="en-US" b="1" u="none" strike="noStrike" dirty="0" smtClean="0">
                <a:solidFill>
                  <a:srgbClr val="FF0000"/>
                </a:solidFill>
              </a:rPr>
              <a:t> </a:t>
            </a:r>
            <a:r>
              <a:rPr lang="en-US" u="none" strike="noStrike" dirty="0" smtClean="0"/>
              <a:t>typically occurs in people who have other lung diseases, including tuberculosis, </a:t>
            </a:r>
            <a:r>
              <a:rPr lang="en-US" i="1" u="none" strike="noStrike" dirty="0" smtClean="0">
                <a:hlinkClick r:id="rId4"/>
              </a:rPr>
              <a:t>chronic obstructive pulmonary disease (COPD</a:t>
            </a:r>
            <a:r>
              <a:rPr lang="en-US" i="1" u="none" strike="noStrike" dirty="0" smtClean="0"/>
              <a:t>)</a:t>
            </a:r>
            <a:r>
              <a:rPr lang="en-US" u="none" strike="noStrike" dirty="0" smtClean="0"/>
              <a:t>.</a:t>
            </a:r>
          </a:p>
          <a:p>
            <a:r>
              <a:rPr lang="en-US" b="1" u="none" strike="noStrike" dirty="0" smtClean="0">
                <a:solidFill>
                  <a:srgbClr val="FF0000"/>
                </a:solidFill>
              </a:rPr>
              <a:t>Invasive </a:t>
            </a:r>
            <a:r>
              <a:rPr lang="en-US" b="1" u="none" strike="noStrike" dirty="0" err="1" smtClean="0">
                <a:solidFill>
                  <a:srgbClr val="FF0000"/>
                </a:solidFill>
              </a:rPr>
              <a:t>aspergillosis</a:t>
            </a:r>
            <a:r>
              <a:rPr lang="en-US" b="1" u="none" strike="noStrike" dirty="0" smtClean="0">
                <a:solidFill>
                  <a:srgbClr val="FF0000"/>
                </a:solidFill>
              </a:rPr>
              <a:t> </a:t>
            </a:r>
            <a:r>
              <a:rPr lang="en-US" u="none" strike="noStrike" dirty="0" smtClean="0"/>
              <a:t>affects people who have weakened immune systems, such as people who have had a stem cell transplant or organ transplant, are getting chemotherapy for cancer, or are taking high doses of corticosteroids.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Laboratory diagnosis: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76872"/>
            <a:ext cx="8147248" cy="3849291"/>
          </a:xfrm>
        </p:spPr>
        <p:txBody>
          <a:bodyPr>
            <a:normAutofit/>
          </a:bodyPr>
          <a:lstStyle/>
          <a:p>
            <a:r>
              <a:rPr lang="en-US" b="1" dirty="0"/>
              <a:t>1</a:t>
            </a:r>
            <a:r>
              <a:rPr lang="en-US" b="1" dirty="0" smtClean="0"/>
              <a:t>. Direct Microscopy:</a:t>
            </a:r>
            <a:r>
              <a:rPr lang="en-US" dirty="0" smtClean="0"/>
              <a:t> (a) Sputum, make wet mounts in either 10% KOH &amp; Parker ink or </a:t>
            </a:r>
            <a:r>
              <a:rPr lang="en-US" dirty="0" err="1" smtClean="0"/>
              <a:t>Calcofluor</a:t>
            </a:r>
            <a:r>
              <a:rPr lang="en-US" dirty="0" smtClean="0"/>
              <a:t> and/or Gram stained smears; (b) Tissue sections should be stained with H&amp;E, GMS and PAS digest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 rot="10800000" flipV="1">
            <a:off x="2339752" y="1263243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1–Wet </a:t>
            </a:r>
            <a:r>
              <a:rPr lang="en-US" dirty="0">
                <a:solidFill>
                  <a:srgbClr val="FF0000"/>
                </a:solidFill>
              </a:rPr>
              <a:t>mounts (unstained)</a:t>
            </a:r>
          </a:p>
          <a:p>
            <a:r>
              <a:rPr lang="en-US" dirty="0">
                <a:solidFill>
                  <a:srgbClr val="FF0000"/>
                </a:solidFill>
              </a:rPr>
              <a:t>2–Stained preparations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sp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268760"/>
            <a:ext cx="3779480" cy="302433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</TotalTime>
  <Words>560</Words>
  <Application>Microsoft Office PowerPoint</Application>
  <PresentationFormat>On-screen Show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Aspect</vt:lpstr>
      <vt:lpstr>• opportunistic Pathogens  –Aspergillus species </vt:lpstr>
      <vt:lpstr>Slide 2</vt:lpstr>
      <vt:lpstr>Slide 3</vt:lpstr>
      <vt:lpstr>Slide 4</vt:lpstr>
      <vt:lpstr>Slide 5</vt:lpstr>
      <vt:lpstr>Slide 6</vt:lpstr>
      <vt:lpstr>Slide 7</vt:lpstr>
      <vt:lpstr>Laboratory diagnosis: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• opportunistic Pathogens  –Aspergillus species –Pneumocystis  carinii</dc:title>
  <dc:creator>user</dc:creator>
  <cp:lastModifiedBy>user</cp:lastModifiedBy>
  <cp:revision>8</cp:revision>
  <dcterms:created xsi:type="dcterms:W3CDTF">2015-03-10T18:57:31Z</dcterms:created>
  <dcterms:modified xsi:type="dcterms:W3CDTF">2015-03-11T04:30:31Z</dcterms:modified>
</cp:coreProperties>
</file>