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3" r:id="rId5"/>
    <p:sldId id="259" r:id="rId6"/>
    <p:sldId id="260" r:id="rId7"/>
    <p:sldId id="261" r:id="rId8"/>
    <p:sldId id="266" r:id="rId9"/>
    <p:sldId id="262" r:id="rId10"/>
    <p:sldId id="264" r:id="rId11"/>
    <p:sldId id="265" r:id="rId12"/>
    <p:sldId id="267" r:id="rId13"/>
    <p:sldId id="270" r:id="rId14"/>
    <p:sldId id="268" r:id="rId15"/>
    <p:sldId id="272" r:id="rId16"/>
    <p:sldId id="271"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4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1B8ABB09-4A1D-463E-8065-109CC2B7EFAA}" type="datetimeFigureOut">
              <a:rPr lang="ar-SA" smtClean="0"/>
              <a:t>13/05/36</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13/05/36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1B8ABB09-4A1D-463E-8065-109CC2B7EFAA}" type="datetimeFigureOut">
              <a:rPr lang="ar-SA" smtClean="0"/>
              <a:t>13/05/36</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1B8ABB09-4A1D-463E-8065-109CC2B7EFAA}" type="datetimeFigureOut">
              <a:rPr lang="ar-SA" smtClean="0"/>
              <a:t>13/05/36</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0B34F065-1154-456A-91E3-76DE8E75E17B}" type="slidenum">
              <a:rPr lang="ar-SA" smtClean="0"/>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1B8ABB09-4A1D-463E-8065-109CC2B7EFAA}" type="datetimeFigureOut">
              <a:rPr lang="ar-SA" smtClean="0"/>
              <a:t>13/05/36</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1B8ABB09-4A1D-463E-8065-109CC2B7EFAA}" type="datetimeFigureOut">
              <a:rPr lang="ar-SA" smtClean="0"/>
              <a:t>13/05/36</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13/05/36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1B8ABB09-4A1D-463E-8065-109CC2B7EFAA}" type="datetimeFigureOut">
              <a:rPr lang="ar-SA" smtClean="0"/>
              <a:t>13/05/36</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1B8ABB09-4A1D-463E-8065-109CC2B7EFAA}" type="datetimeFigureOut">
              <a:rPr lang="ar-SA" smtClean="0"/>
              <a:t>13/05/36</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1B8ABB09-4A1D-463E-8065-109CC2B7EFAA}" type="datetimeFigureOut">
              <a:rPr lang="ar-SA" smtClean="0"/>
              <a:t>13/05/36</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B8ABB09-4A1D-463E-8065-109CC2B7EFAA}" type="datetimeFigureOut">
              <a:rPr lang="ar-SA" smtClean="0"/>
              <a:t>13/05/36</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B34F065-1154-456A-91E3-76DE8E75E17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a:solidFill>
                  <a:srgbClr val="FF0000"/>
                </a:solidFill>
              </a:rPr>
              <a:t>opportunistic Pathogens</a:t>
            </a:r>
            <a:endParaRPr lang="ar-SA" dirty="0">
              <a:solidFill>
                <a:srgbClr val="FF0000"/>
              </a:solidFill>
            </a:endParaRPr>
          </a:p>
        </p:txBody>
      </p:sp>
    </p:spTree>
    <p:extLst>
      <p:ext uri="{BB962C8B-B14F-4D97-AF65-F5344CB8AC3E}">
        <p14:creationId xmlns:p14="http://schemas.microsoft.com/office/powerpoint/2010/main" val="2716522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00437" y="414561"/>
            <a:ext cx="2143125" cy="1447800"/>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3000" y="433611"/>
            <a:ext cx="2143125" cy="1581150"/>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371" y="262161"/>
            <a:ext cx="2143125" cy="1752600"/>
          </a:xfrm>
          <a:prstGeom prst="rect">
            <a:avLst/>
          </a:prstGeom>
        </p:spPr>
      </p:pic>
      <p:sp>
        <p:nvSpPr>
          <p:cNvPr id="7" name="مستطيل 6"/>
          <p:cNvSpPr/>
          <p:nvPr/>
        </p:nvSpPr>
        <p:spPr>
          <a:xfrm>
            <a:off x="3302198" y="3244334"/>
            <a:ext cx="2539605" cy="369332"/>
          </a:xfrm>
          <a:prstGeom prst="rect">
            <a:avLst/>
          </a:prstGeom>
        </p:spPr>
        <p:txBody>
          <a:bodyPr wrap="none">
            <a:spAutoFit/>
          </a:bodyPr>
          <a:lstStyle/>
          <a:p>
            <a:r>
              <a:rPr lang="en-US" dirty="0"/>
              <a:t>Culture of C. </a:t>
            </a:r>
            <a:r>
              <a:rPr lang="en-US" dirty="0" err="1"/>
              <a:t>neoformans</a:t>
            </a:r>
            <a:endParaRPr lang="ar-SA" dirty="0"/>
          </a:p>
        </p:txBody>
      </p:sp>
      <p:sp>
        <p:nvSpPr>
          <p:cNvPr id="8" name="مستطيل 7"/>
          <p:cNvSpPr/>
          <p:nvPr/>
        </p:nvSpPr>
        <p:spPr>
          <a:xfrm>
            <a:off x="6343001" y="3105835"/>
            <a:ext cx="2261447" cy="923330"/>
          </a:xfrm>
          <a:prstGeom prst="rect">
            <a:avLst/>
          </a:prstGeom>
        </p:spPr>
        <p:txBody>
          <a:bodyPr wrap="square">
            <a:spAutoFit/>
          </a:bodyPr>
          <a:lstStyle/>
          <a:p>
            <a:r>
              <a:rPr lang="en-US" dirty="0"/>
              <a:t>India ink preparation showing capsules of C. </a:t>
            </a:r>
            <a:r>
              <a:rPr lang="en-US" dirty="0" err="1"/>
              <a:t>neoformans</a:t>
            </a:r>
            <a:endParaRPr lang="ar-SA" dirty="0"/>
          </a:p>
        </p:txBody>
      </p:sp>
      <p:sp>
        <p:nvSpPr>
          <p:cNvPr id="9" name="مستطيل 8"/>
          <p:cNvSpPr/>
          <p:nvPr/>
        </p:nvSpPr>
        <p:spPr>
          <a:xfrm>
            <a:off x="876834" y="2233093"/>
            <a:ext cx="1966974" cy="1754326"/>
          </a:xfrm>
          <a:prstGeom prst="rect">
            <a:avLst/>
          </a:prstGeom>
        </p:spPr>
        <p:txBody>
          <a:bodyPr wrap="square">
            <a:spAutoFit/>
          </a:bodyPr>
          <a:lstStyle/>
          <a:p>
            <a:r>
              <a:rPr lang="en-US" dirty="0"/>
              <a:t>Bird seed agar plate showing brown colonies of C. </a:t>
            </a:r>
            <a:r>
              <a:rPr lang="en-US" dirty="0" err="1"/>
              <a:t>neoformans</a:t>
            </a:r>
            <a:r>
              <a:rPr lang="en-US" dirty="0"/>
              <a:t> and white colonies of Candida </a:t>
            </a:r>
            <a:r>
              <a:rPr lang="en-US" dirty="0" err="1"/>
              <a:t>albicans</a:t>
            </a:r>
            <a:endParaRPr lang="ar-SA" dirty="0"/>
          </a:p>
        </p:txBody>
      </p:sp>
    </p:spTree>
    <p:extLst>
      <p:ext uri="{BB962C8B-B14F-4D97-AF65-F5344CB8AC3E}">
        <p14:creationId xmlns:p14="http://schemas.microsoft.com/office/powerpoint/2010/main" val="143956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treatment</a:t>
            </a:r>
            <a:endParaRPr lang="ar-SA" dirty="0">
              <a:solidFill>
                <a:srgbClr val="FF0000"/>
              </a:solidFill>
            </a:endParaRPr>
          </a:p>
        </p:txBody>
      </p:sp>
      <p:sp>
        <p:nvSpPr>
          <p:cNvPr id="3" name="عنصر نائب للمحتوى 2"/>
          <p:cNvSpPr>
            <a:spLocks noGrp="1"/>
          </p:cNvSpPr>
          <p:nvPr>
            <p:ph idx="1"/>
          </p:nvPr>
        </p:nvSpPr>
        <p:spPr/>
        <p:txBody>
          <a:bodyPr/>
          <a:lstStyle/>
          <a:p>
            <a:r>
              <a:rPr lang="en-US" dirty="0"/>
              <a:t>Systemic </a:t>
            </a:r>
            <a:r>
              <a:rPr lang="en-US" dirty="0" err="1"/>
              <a:t>cryptococcosisrequires</a:t>
            </a:r>
            <a:r>
              <a:rPr lang="en-US" dirty="0"/>
              <a:t> immediate treatment with amphotericin B and fluconazole over a period of weeks or months</a:t>
            </a:r>
            <a:endParaRPr lang="ar-SA" dirty="0"/>
          </a:p>
        </p:txBody>
      </p:sp>
    </p:spTree>
    <p:extLst>
      <p:ext uri="{BB962C8B-B14F-4D97-AF65-F5344CB8AC3E}">
        <p14:creationId xmlns:p14="http://schemas.microsoft.com/office/powerpoint/2010/main" val="2485115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Candida </a:t>
            </a:r>
            <a:r>
              <a:rPr lang="en-US" dirty="0" err="1">
                <a:solidFill>
                  <a:srgbClr val="FF0000"/>
                </a:solidFill>
              </a:rPr>
              <a:t>albicans</a:t>
            </a:r>
            <a:endParaRPr lang="ar-SA" dirty="0">
              <a:solidFill>
                <a:srgbClr val="FF0000"/>
              </a:solidFill>
            </a:endParaRPr>
          </a:p>
        </p:txBody>
      </p:sp>
      <p:sp>
        <p:nvSpPr>
          <p:cNvPr id="3" name="عنصر نائب للمحتوى 2"/>
          <p:cNvSpPr>
            <a:spLocks noGrp="1"/>
          </p:cNvSpPr>
          <p:nvPr>
            <p:ph idx="1"/>
          </p:nvPr>
        </p:nvSpPr>
        <p:spPr/>
        <p:txBody>
          <a:bodyPr/>
          <a:lstStyle/>
          <a:p>
            <a:r>
              <a:rPr lang="en-US" dirty="0">
                <a:solidFill>
                  <a:srgbClr val="FF0000"/>
                </a:solidFill>
              </a:rPr>
              <a:t>Secondary Pathogens</a:t>
            </a:r>
          </a:p>
          <a:p>
            <a:r>
              <a:rPr lang="en-US" dirty="0"/>
              <a:t>–Cryptococcus </a:t>
            </a:r>
            <a:r>
              <a:rPr lang="en-US" dirty="0" err="1"/>
              <a:t>neoformans</a:t>
            </a:r>
            <a:endParaRPr lang="en-US" dirty="0"/>
          </a:p>
          <a:p>
            <a:r>
              <a:rPr lang="en-US" dirty="0">
                <a:solidFill>
                  <a:srgbClr val="FF0000"/>
                </a:solidFill>
              </a:rPr>
              <a:t>–Candida </a:t>
            </a:r>
            <a:r>
              <a:rPr lang="en-US" dirty="0" err="1">
                <a:solidFill>
                  <a:srgbClr val="FF0000"/>
                </a:solidFill>
              </a:rPr>
              <a:t>albicans</a:t>
            </a:r>
            <a:endParaRPr lang="en-US" dirty="0">
              <a:solidFill>
                <a:srgbClr val="FF0000"/>
              </a:solidFill>
            </a:endParaRPr>
          </a:p>
          <a:p>
            <a:r>
              <a:rPr lang="en-US" dirty="0"/>
              <a:t>–</a:t>
            </a:r>
            <a:r>
              <a:rPr lang="en-US" dirty="0" err="1"/>
              <a:t>Aspergillusspecies</a:t>
            </a:r>
            <a:endParaRPr lang="en-US" dirty="0"/>
          </a:p>
          <a:p>
            <a:r>
              <a:rPr lang="en-US" dirty="0"/>
              <a:t>–Pneumocystis </a:t>
            </a:r>
            <a:r>
              <a:rPr lang="en-US" dirty="0" err="1"/>
              <a:t>carinii</a:t>
            </a:r>
            <a:endParaRPr lang="ar-SA" dirty="0"/>
          </a:p>
        </p:txBody>
      </p:sp>
    </p:spTree>
    <p:extLst>
      <p:ext uri="{BB962C8B-B14F-4D97-AF65-F5344CB8AC3E}">
        <p14:creationId xmlns:p14="http://schemas.microsoft.com/office/powerpoint/2010/main" val="510355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Candida </a:t>
            </a:r>
            <a:r>
              <a:rPr lang="en-US" dirty="0" err="1">
                <a:solidFill>
                  <a:srgbClr val="FF0000"/>
                </a:solidFill>
              </a:rPr>
              <a:t>albicans</a:t>
            </a:r>
            <a:r>
              <a:rPr lang="en-US" dirty="0">
                <a:solidFill>
                  <a:srgbClr val="FF0000"/>
                </a:solidFill>
              </a:rPr>
              <a:t> </a:t>
            </a:r>
            <a:endParaRPr lang="ar-SA" dirty="0">
              <a:solidFill>
                <a:srgbClr val="FF0000"/>
              </a:solidFill>
            </a:endParaRPr>
          </a:p>
        </p:txBody>
      </p:sp>
      <p:sp>
        <p:nvSpPr>
          <p:cNvPr id="3" name="عنصر نائب للمحتوى 2"/>
          <p:cNvSpPr>
            <a:spLocks noGrp="1"/>
          </p:cNvSpPr>
          <p:nvPr>
            <p:ph idx="1"/>
          </p:nvPr>
        </p:nvSpPr>
        <p:spPr/>
        <p:txBody>
          <a:bodyPr>
            <a:normAutofit fontScale="85000" lnSpcReduction="10000"/>
          </a:bodyPr>
          <a:lstStyle/>
          <a:p>
            <a:r>
              <a:rPr lang="en-US" dirty="0" smtClean="0"/>
              <a:t>Candida </a:t>
            </a:r>
            <a:r>
              <a:rPr lang="en-US" dirty="0" err="1" smtClean="0"/>
              <a:t>albicans</a:t>
            </a:r>
            <a:r>
              <a:rPr lang="en-US" dirty="0" smtClean="0"/>
              <a:t> is a dimorphic fungus, i.e. it can take two forms. Most of the time it exists as oval, single yeast cells, which reproduce by budding. Most yeasts do not produce mycelia (a mass of branching, threadlike </a:t>
            </a:r>
            <a:r>
              <a:rPr lang="en-US" dirty="0" err="1" smtClean="0"/>
              <a:t>hyphal</a:t>
            </a:r>
            <a:r>
              <a:rPr lang="en-US" dirty="0" smtClean="0"/>
              <a:t> filaments), </a:t>
            </a:r>
            <a:r>
              <a:rPr lang="en-US" dirty="0" smtClean="0">
                <a:solidFill>
                  <a:srgbClr val="00B050"/>
                </a:solidFill>
              </a:rPr>
              <a:t>In normal </a:t>
            </a:r>
            <a:r>
              <a:rPr lang="en-US" dirty="0">
                <a:solidFill>
                  <a:srgbClr val="00B050"/>
                </a:solidFill>
              </a:rPr>
              <a:t>room </a:t>
            </a:r>
            <a:r>
              <a:rPr lang="en-US" dirty="0" smtClean="0">
                <a:solidFill>
                  <a:srgbClr val="00B050"/>
                </a:solidFill>
              </a:rPr>
              <a:t>temperatures the </a:t>
            </a:r>
            <a:r>
              <a:rPr lang="en-US" dirty="0">
                <a:solidFill>
                  <a:srgbClr val="00B050"/>
                </a:solidFill>
              </a:rPr>
              <a:t>organism </a:t>
            </a:r>
            <a:r>
              <a:rPr lang="en-US" dirty="0" smtClean="0">
                <a:solidFill>
                  <a:srgbClr val="00B050"/>
                </a:solidFill>
              </a:rPr>
              <a:t>found in yeast form</a:t>
            </a:r>
            <a:r>
              <a:rPr lang="en-US" dirty="0" smtClean="0"/>
              <a:t>,</a:t>
            </a:r>
          </a:p>
          <a:p>
            <a:r>
              <a:rPr lang="en-US" dirty="0" smtClean="0"/>
              <a:t> </a:t>
            </a:r>
            <a:r>
              <a:rPr lang="en-US" dirty="0" smtClean="0">
                <a:solidFill>
                  <a:srgbClr val="00B0F0"/>
                </a:solidFill>
              </a:rPr>
              <a:t>but under physiological conditions (body temperature, pH, and the presence of serum) it may develop into a </a:t>
            </a:r>
            <a:r>
              <a:rPr lang="en-US" dirty="0" err="1" smtClean="0">
                <a:solidFill>
                  <a:srgbClr val="00B0F0"/>
                </a:solidFill>
              </a:rPr>
              <a:t>hyphal</a:t>
            </a:r>
            <a:r>
              <a:rPr lang="en-US" dirty="0" smtClean="0">
                <a:solidFill>
                  <a:srgbClr val="00B0F0"/>
                </a:solidFill>
              </a:rPr>
              <a:t> form</a:t>
            </a:r>
            <a:r>
              <a:rPr lang="en-US" dirty="0" smtClean="0"/>
              <a:t>.</a:t>
            </a:r>
          </a:p>
          <a:p>
            <a:r>
              <a:rPr lang="en-US" dirty="0" smtClean="0"/>
              <a:t> </a:t>
            </a:r>
            <a:r>
              <a:rPr lang="en-US" dirty="0" err="1" smtClean="0">
                <a:solidFill>
                  <a:srgbClr val="FF0000"/>
                </a:solidFill>
              </a:rPr>
              <a:t>Pseudohyphae</a:t>
            </a:r>
            <a:r>
              <a:rPr lang="en-US" dirty="0">
                <a:solidFill>
                  <a:srgbClr val="FF0000"/>
                </a:solidFill>
              </a:rPr>
              <a:t>(</a:t>
            </a:r>
            <a:r>
              <a:rPr lang="en-US" dirty="0" smtClean="0">
                <a:solidFill>
                  <a:srgbClr val="FF0000"/>
                </a:solidFill>
              </a:rPr>
              <a:t> composed of chains of cells) are also common. </a:t>
            </a:r>
            <a:endParaRPr lang="ar-SA" dirty="0">
              <a:solidFill>
                <a:srgbClr val="FF0000"/>
              </a:solidFill>
            </a:endParaRPr>
          </a:p>
        </p:txBody>
      </p:sp>
    </p:spTree>
    <p:extLst>
      <p:ext uri="{BB962C8B-B14F-4D97-AF65-F5344CB8AC3E}">
        <p14:creationId xmlns:p14="http://schemas.microsoft.com/office/powerpoint/2010/main" val="3614811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Candidiasis</a:t>
            </a:r>
            <a:endParaRPr lang="ar-SA" dirty="0">
              <a:solidFill>
                <a:srgbClr val="FF0000"/>
              </a:solidFill>
            </a:endParaRPr>
          </a:p>
        </p:txBody>
      </p:sp>
      <p:sp>
        <p:nvSpPr>
          <p:cNvPr id="3" name="عنصر نائب للمحتوى 2"/>
          <p:cNvSpPr>
            <a:spLocks noGrp="1"/>
          </p:cNvSpPr>
          <p:nvPr>
            <p:ph idx="1"/>
          </p:nvPr>
        </p:nvSpPr>
        <p:spPr/>
        <p:txBody>
          <a:bodyPr>
            <a:normAutofit fontScale="70000" lnSpcReduction="20000"/>
          </a:bodyPr>
          <a:lstStyle/>
          <a:p>
            <a:r>
              <a:rPr lang="en-US" dirty="0"/>
              <a:t>Candidiasis is a fungal infection caused by yeasts that belong to the genus Candida. There are over 20 species of Candida yeasts that can cause infection in humans, the most common of which is Candida </a:t>
            </a:r>
            <a:r>
              <a:rPr lang="en-US" dirty="0" err="1"/>
              <a:t>albicans</a:t>
            </a:r>
            <a:r>
              <a:rPr lang="en-US" dirty="0"/>
              <a:t>. Candida yeasts normally live on the skin and mucous membranes without causing infection; however, overgrowth of these organisms can cause symptoms to develop. Symptoms of candidiasis vary depending on the area of the body that is infected.  </a:t>
            </a:r>
          </a:p>
          <a:p>
            <a:endParaRPr lang="en-US" dirty="0"/>
          </a:p>
          <a:p>
            <a:r>
              <a:rPr lang="en-US" dirty="0"/>
              <a:t>Candidiasis that develops in the mouth or throat is called “thrush” or </a:t>
            </a:r>
            <a:r>
              <a:rPr lang="en-US" dirty="0" err="1"/>
              <a:t>oropharyngeal</a:t>
            </a:r>
            <a:r>
              <a:rPr lang="en-US" dirty="0"/>
              <a:t> candidiasis. Candidiasis in the vagina is commonly referred to as a “yeast infection.” Invasive candidiasis occurs when Candida species enter the bloodstream and spread throughout the body. </a:t>
            </a:r>
          </a:p>
        </p:txBody>
      </p:sp>
    </p:spTree>
    <p:extLst>
      <p:ext uri="{BB962C8B-B14F-4D97-AF65-F5344CB8AC3E}">
        <p14:creationId xmlns:p14="http://schemas.microsoft.com/office/powerpoint/2010/main" val="3856653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txBody>
          <a:bodyPr/>
          <a:lstStyle/>
          <a:p>
            <a:r>
              <a:rPr lang="en-US" dirty="0">
                <a:solidFill>
                  <a:srgbClr val="FF0000"/>
                </a:solidFill>
              </a:rPr>
              <a:t>Diagnosis of Candidiasis</a:t>
            </a:r>
            <a:endParaRPr lang="ar-SA" dirty="0">
              <a:solidFill>
                <a:srgbClr val="FF0000"/>
              </a:solidFill>
            </a:endParaRPr>
          </a:p>
        </p:txBody>
      </p:sp>
      <p:sp>
        <p:nvSpPr>
          <p:cNvPr id="3" name="عنصر نائب للمحتوى 2"/>
          <p:cNvSpPr>
            <a:spLocks noGrp="1"/>
          </p:cNvSpPr>
          <p:nvPr>
            <p:ph idx="1"/>
          </p:nvPr>
        </p:nvSpPr>
        <p:spPr/>
        <p:txBody>
          <a:bodyPr>
            <a:normAutofit fontScale="85000" lnSpcReduction="10000"/>
          </a:bodyPr>
          <a:lstStyle/>
          <a:p>
            <a:r>
              <a:rPr lang="en-US" dirty="0"/>
              <a:t>Direct Microscopy: (a) Skin and nails should be examined using 10% KOH and Parker ink or </a:t>
            </a:r>
            <a:r>
              <a:rPr lang="en-US" dirty="0" err="1"/>
              <a:t>calcofluor</a:t>
            </a:r>
            <a:r>
              <a:rPr lang="en-US" dirty="0"/>
              <a:t> white mounts; (b) Exudates and body fluids should be centrifuged and the sediment examined using either 10% KOH and Parker ink or </a:t>
            </a:r>
            <a:r>
              <a:rPr lang="en-US" dirty="0" err="1"/>
              <a:t>calcofluor</a:t>
            </a:r>
            <a:r>
              <a:rPr lang="en-US" dirty="0"/>
              <a:t> white mounts and/or gram stained smears; (c) Tissue sections should be stained using PAS digest, </a:t>
            </a:r>
            <a:r>
              <a:rPr lang="en-US" dirty="0" smtClean="0"/>
              <a:t>or </a:t>
            </a:r>
            <a:r>
              <a:rPr lang="en-US" dirty="0"/>
              <a:t>Gram </a:t>
            </a:r>
            <a:r>
              <a:rPr lang="en-US" dirty="0" smtClean="0"/>
              <a:t>stain</a:t>
            </a:r>
            <a:endParaRPr lang="en-US" dirty="0"/>
          </a:p>
          <a:p>
            <a:r>
              <a:rPr lang="en-US" dirty="0" smtClean="0"/>
              <a:t>Examine </a:t>
            </a:r>
            <a:r>
              <a:rPr lang="en-US" dirty="0"/>
              <a:t>specimens for the presence of small, round to oval, thin-walled, clusters of budding yeast cells (</a:t>
            </a:r>
            <a:r>
              <a:rPr lang="en-US" dirty="0" err="1"/>
              <a:t>blastoconidia</a:t>
            </a:r>
            <a:r>
              <a:rPr lang="en-US" dirty="0"/>
              <a:t>) and branching </a:t>
            </a:r>
            <a:r>
              <a:rPr lang="en-US" dirty="0" err="1" smtClean="0"/>
              <a:t>pseudohyphae</a:t>
            </a:r>
            <a:endParaRPr lang="ar-SA" dirty="0"/>
          </a:p>
        </p:txBody>
      </p:sp>
    </p:spTree>
    <p:extLst>
      <p:ext uri="{BB962C8B-B14F-4D97-AF65-F5344CB8AC3E}">
        <p14:creationId xmlns:p14="http://schemas.microsoft.com/office/powerpoint/2010/main" val="3308837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00808"/>
            <a:ext cx="8229600" cy="4754000"/>
          </a:xfrm>
        </p:spPr>
        <p:txBody>
          <a:bodyPr>
            <a:normAutofit/>
          </a:bodyPr>
          <a:lstStyle/>
          <a:p>
            <a:r>
              <a:rPr lang="en-US" dirty="0"/>
              <a:t>On </a:t>
            </a:r>
            <a:r>
              <a:rPr lang="en-US" dirty="0" err="1"/>
              <a:t>Sabouraud's</a:t>
            </a:r>
            <a:r>
              <a:rPr lang="en-US" dirty="0"/>
              <a:t> dextrose agar colonies are white to cream colored, smooth, glabrous and yeast-like in appearance</a:t>
            </a:r>
            <a:r>
              <a:rPr lang="en-US" dirty="0" smtClean="0"/>
              <a:t>.</a:t>
            </a:r>
          </a:p>
          <a:p>
            <a:endParaRPr lang="en-US" dirty="0"/>
          </a:p>
          <a:p>
            <a:endParaRPr lang="en-US" dirty="0" smtClean="0"/>
          </a:p>
          <a:p>
            <a:pPr marL="64008" indent="0">
              <a:buNone/>
            </a:pPr>
            <a:endParaRPr lang="en-US" dirty="0" smtClean="0"/>
          </a:p>
          <a:p>
            <a:r>
              <a:rPr lang="en-US" dirty="0" smtClean="0"/>
              <a:t>Microscopic </a:t>
            </a:r>
            <a:r>
              <a:rPr lang="en-US" dirty="0"/>
              <a:t>morphology </a:t>
            </a:r>
            <a:r>
              <a:rPr lang="en-US" dirty="0" smtClean="0"/>
              <a:t>shows </a:t>
            </a:r>
            <a:r>
              <a:rPr lang="en-US" dirty="0"/>
              <a:t>spherical to </a:t>
            </a:r>
            <a:r>
              <a:rPr lang="en-US" dirty="0" err="1"/>
              <a:t>subspherical</a:t>
            </a:r>
            <a:r>
              <a:rPr lang="en-US" dirty="0"/>
              <a:t> budding yeast-like cells or </a:t>
            </a:r>
            <a:r>
              <a:rPr lang="en-US" dirty="0" err="1" smtClean="0"/>
              <a:t>blastoconidia</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01112"/>
            <a:ext cx="2143125" cy="1400175"/>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3140968"/>
            <a:ext cx="2143125" cy="1562100"/>
          </a:xfrm>
          <a:prstGeom prst="rect">
            <a:avLst/>
          </a:prstGeom>
        </p:spPr>
      </p:pic>
    </p:spTree>
    <p:extLst>
      <p:ext uri="{BB962C8B-B14F-4D97-AF65-F5344CB8AC3E}">
        <p14:creationId xmlns:p14="http://schemas.microsoft.com/office/powerpoint/2010/main" val="3173829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16686" y="2924944"/>
            <a:ext cx="2143125" cy="1409700"/>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4385" y="332656"/>
            <a:ext cx="2143125" cy="1409700"/>
          </a:xfrm>
          <a:prstGeom prst="rect">
            <a:avLst/>
          </a:prstGeom>
        </p:spPr>
      </p:pic>
      <p:sp>
        <p:nvSpPr>
          <p:cNvPr id="6" name="مستطيل 5"/>
          <p:cNvSpPr/>
          <p:nvPr/>
        </p:nvSpPr>
        <p:spPr>
          <a:xfrm>
            <a:off x="2302249" y="1797001"/>
            <a:ext cx="4572000" cy="923330"/>
          </a:xfrm>
          <a:prstGeom prst="rect">
            <a:avLst/>
          </a:prstGeom>
        </p:spPr>
        <p:txBody>
          <a:bodyPr>
            <a:spAutoFit/>
          </a:bodyPr>
          <a:lstStyle/>
          <a:p>
            <a:r>
              <a:rPr lang="en-US" dirty="0"/>
              <a:t>10% KOH mount showing the presence of budding yeast cells and </a:t>
            </a:r>
            <a:r>
              <a:rPr lang="en-US" dirty="0" err="1"/>
              <a:t>pseudohyphae</a:t>
            </a:r>
            <a:r>
              <a:rPr lang="en-US" dirty="0"/>
              <a:t> in a skin scraping</a:t>
            </a:r>
            <a:endParaRPr lang="ar-SA" dirty="0"/>
          </a:p>
        </p:txBody>
      </p:sp>
      <p:sp>
        <p:nvSpPr>
          <p:cNvPr id="7" name="مستطيل 6"/>
          <p:cNvSpPr/>
          <p:nvPr/>
        </p:nvSpPr>
        <p:spPr>
          <a:xfrm>
            <a:off x="2195736" y="4437112"/>
            <a:ext cx="4572000" cy="646331"/>
          </a:xfrm>
          <a:prstGeom prst="rect">
            <a:avLst/>
          </a:prstGeom>
        </p:spPr>
        <p:txBody>
          <a:bodyPr>
            <a:spAutoFit/>
          </a:bodyPr>
          <a:lstStyle/>
          <a:p>
            <a:r>
              <a:rPr lang="en-US" dirty="0"/>
              <a:t>PAS stained smear showing the presence of budding yeast cells and </a:t>
            </a:r>
            <a:r>
              <a:rPr lang="en-US" dirty="0" err="1" smtClean="0"/>
              <a:t>pseudohyphae</a:t>
            </a:r>
            <a:r>
              <a:rPr lang="en-US" dirty="0" smtClean="0"/>
              <a:t>    </a:t>
            </a:r>
            <a:endParaRPr lang="ar-SA" dirty="0"/>
          </a:p>
        </p:txBody>
      </p:sp>
    </p:spTree>
    <p:extLst>
      <p:ext uri="{BB962C8B-B14F-4D97-AF65-F5344CB8AC3E}">
        <p14:creationId xmlns:p14="http://schemas.microsoft.com/office/powerpoint/2010/main" val="2479486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051720" y="1600201"/>
            <a:ext cx="5976664" cy="3196952"/>
          </a:xfrm>
        </p:spPr>
        <p:txBody>
          <a:bodyPr/>
          <a:lstStyle/>
          <a:p>
            <a:r>
              <a:rPr lang="en-US" dirty="0">
                <a:solidFill>
                  <a:srgbClr val="002060"/>
                </a:solidFill>
              </a:rPr>
              <a:t>• opportunistic Pathogens</a:t>
            </a:r>
          </a:p>
          <a:p>
            <a:r>
              <a:rPr lang="en-US" dirty="0"/>
              <a:t>–</a:t>
            </a:r>
            <a:r>
              <a:rPr lang="en-US" dirty="0">
                <a:solidFill>
                  <a:srgbClr val="FF0000"/>
                </a:solidFill>
              </a:rPr>
              <a:t>Cryptococcus </a:t>
            </a:r>
            <a:r>
              <a:rPr lang="en-US" dirty="0" err="1">
                <a:solidFill>
                  <a:srgbClr val="FF0000"/>
                </a:solidFill>
              </a:rPr>
              <a:t>neoformans</a:t>
            </a:r>
            <a:endParaRPr lang="en-US" dirty="0">
              <a:solidFill>
                <a:srgbClr val="FF0000"/>
              </a:solidFill>
            </a:endParaRPr>
          </a:p>
          <a:p>
            <a:r>
              <a:rPr lang="en-US" dirty="0"/>
              <a:t>–Candida </a:t>
            </a:r>
            <a:r>
              <a:rPr lang="en-US" dirty="0" err="1"/>
              <a:t>albicans</a:t>
            </a:r>
            <a:endParaRPr lang="en-US" dirty="0"/>
          </a:p>
          <a:p>
            <a:r>
              <a:rPr lang="en-US" dirty="0"/>
              <a:t>–</a:t>
            </a:r>
            <a:r>
              <a:rPr lang="en-US" dirty="0" err="1"/>
              <a:t>Aspergillusspecies</a:t>
            </a:r>
            <a:endParaRPr lang="en-US" dirty="0"/>
          </a:p>
          <a:p>
            <a:r>
              <a:rPr lang="en-US" dirty="0"/>
              <a:t>–Pneumocystis </a:t>
            </a:r>
            <a:r>
              <a:rPr lang="en-US" dirty="0" err="1"/>
              <a:t>carinii</a:t>
            </a:r>
            <a:endParaRPr lang="ar-SA" dirty="0"/>
          </a:p>
        </p:txBody>
      </p:sp>
    </p:spTree>
    <p:extLst>
      <p:ext uri="{BB962C8B-B14F-4D97-AF65-F5344CB8AC3E}">
        <p14:creationId xmlns:p14="http://schemas.microsoft.com/office/powerpoint/2010/main" val="810788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rPr>
              <a:t>Cryptococcus </a:t>
            </a:r>
            <a:r>
              <a:rPr lang="en-US" dirty="0" err="1">
                <a:solidFill>
                  <a:srgbClr val="FF0000"/>
                </a:solidFill>
              </a:rPr>
              <a:t>neoformans</a:t>
            </a:r>
            <a:r>
              <a:rPr lang="en-US" dirty="0">
                <a:solidFill>
                  <a:srgbClr val="FF0000"/>
                </a:solidFill>
              </a:rPr>
              <a:t> </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r>
              <a:rPr lang="en-US" dirty="0"/>
              <a:t>Cryptococcus </a:t>
            </a:r>
            <a:r>
              <a:rPr lang="en-US" dirty="0" err="1"/>
              <a:t>neoformans</a:t>
            </a:r>
            <a:r>
              <a:rPr lang="en-US" dirty="0"/>
              <a:t> is a fungus that lives in the environment throughout the world. People can become infected with C. </a:t>
            </a:r>
            <a:r>
              <a:rPr lang="en-US" dirty="0" err="1"/>
              <a:t>neoformans</a:t>
            </a:r>
            <a:r>
              <a:rPr lang="en-US" dirty="0"/>
              <a:t> after breathing in the microscopic fungus, although most people who are exposed to the fungus never get sick from it. C. </a:t>
            </a:r>
            <a:r>
              <a:rPr lang="en-US" dirty="0" err="1"/>
              <a:t>neoformans</a:t>
            </a:r>
            <a:r>
              <a:rPr lang="en-US" dirty="0"/>
              <a:t> infections are extremely rare in people who are otherwise healthy; most cases occur in people who have weakened immune systems, particularly those who have advanced HIV/AIDS</a:t>
            </a:r>
            <a:endParaRPr lang="ar-SA" dirty="0"/>
          </a:p>
        </p:txBody>
      </p:sp>
    </p:spTree>
    <p:extLst>
      <p:ext uri="{BB962C8B-B14F-4D97-AF65-F5344CB8AC3E}">
        <p14:creationId xmlns:p14="http://schemas.microsoft.com/office/powerpoint/2010/main" val="744678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073427"/>
          </a:xfrm>
        </p:spPr>
        <p:txBody>
          <a:bodyPr>
            <a:normAutofit/>
          </a:bodyPr>
          <a:lstStyle/>
          <a:p>
            <a:r>
              <a:rPr lang="en-US" dirty="0"/>
              <a:t>It has been isolated from various sources in nature </a:t>
            </a:r>
            <a:r>
              <a:rPr lang="en-US" dirty="0" smtClean="0"/>
              <a:t>especially </a:t>
            </a:r>
            <a:r>
              <a:rPr lang="en-US" dirty="0"/>
              <a:t>with pigeon excreta.   The fungus has also been isolated from the dung of caged birds including </a:t>
            </a:r>
            <a:r>
              <a:rPr lang="en-US" dirty="0" err="1" smtClean="0"/>
              <a:t>canarie</a:t>
            </a:r>
            <a:r>
              <a:rPr lang="en-US" dirty="0" smtClean="0"/>
              <a:t> sand parrots </a:t>
            </a:r>
            <a:r>
              <a:rPr lang="en-US" dirty="0"/>
              <a:t>and </a:t>
            </a:r>
            <a:r>
              <a:rPr lang="en-US" dirty="0" smtClean="0"/>
              <a:t>Other </a:t>
            </a:r>
            <a:r>
              <a:rPr lang="en-US" dirty="0"/>
              <a:t>environmental isolations of C. </a:t>
            </a:r>
            <a:r>
              <a:rPr lang="en-US" dirty="0" err="1"/>
              <a:t>neoformans</a:t>
            </a:r>
            <a:r>
              <a:rPr lang="en-US" dirty="0"/>
              <a:t> </a:t>
            </a:r>
            <a:r>
              <a:rPr lang="en-US" dirty="0" smtClean="0"/>
              <a:t>have </a:t>
            </a:r>
            <a:r>
              <a:rPr lang="en-US" dirty="0"/>
              <a:t>been from rotting vegetables, fruits and fruit juices, wood, dairy products and soil. </a:t>
            </a:r>
            <a:endParaRPr lang="ar-SA" dirty="0"/>
          </a:p>
        </p:txBody>
      </p:sp>
    </p:spTree>
    <p:extLst>
      <p:ext uri="{BB962C8B-B14F-4D97-AF65-F5344CB8AC3E}">
        <p14:creationId xmlns:p14="http://schemas.microsoft.com/office/powerpoint/2010/main" val="3906485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145435"/>
          </a:xfrm>
        </p:spPr>
        <p:txBody>
          <a:bodyPr/>
          <a:lstStyle/>
          <a:p>
            <a:r>
              <a:rPr lang="en-US" dirty="0"/>
              <a:t>Infection with the fungus Cryptococcus (either C. </a:t>
            </a:r>
            <a:r>
              <a:rPr lang="en-US" dirty="0" err="1"/>
              <a:t>neoformans</a:t>
            </a:r>
            <a:r>
              <a:rPr lang="en-US" dirty="0"/>
              <a:t> or C. </a:t>
            </a:r>
            <a:r>
              <a:rPr lang="en-US" dirty="0" err="1"/>
              <a:t>gattii</a:t>
            </a:r>
            <a:r>
              <a:rPr lang="en-US" dirty="0"/>
              <a:t>) is called </a:t>
            </a:r>
            <a:r>
              <a:rPr lang="en-US" dirty="0" err="1"/>
              <a:t>cryptococcosis</a:t>
            </a:r>
            <a:r>
              <a:rPr lang="en-US" dirty="0"/>
              <a:t>. </a:t>
            </a:r>
            <a:r>
              <a:rPr lang="en-US" dirty="0" err="1"/>
              <a:t>Cryptococcosis</a:t>
            </a:r>
            <a:r>
              <a:rPr lang="en-US" dirty="0"/>
              <a:t> usually affects the lungs or the central nervous system (the brain and spinal cord), but it can also affect other parts of the body. Brain infections due to the fungus Cryptococcus are called </a:t>
            </a:r>
            <a:r>
              <a:rPr lang="en-US" dirty="0" err="1"/>
              <a:t>cryptococcal</a:t>
            </a:r>
            <a:r>
              <a:rPr lang="en-US" dirty="0"/>
              <a:t> meningitis. </a:t>
            </a:r>
            <a:endParaRPr lang="ar-SA" dirty="0"/>
          </a:p>
        </p:txBody>
      </p:sp>
    </p:spTree>
    <p:extLst>
      <p:ext uri="{BB962C8B-B14F-4D97-AF65-F5344CB8AC3E}">
        <p14:creationId xmlns:p14="http://schemas.microsoft.com/office/powerpoint/2010/main" val="32912295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548680"/>
            <a:ext cx="8229600" cy="5577483"/>
          </a:xfrm>
        </p:spPr>
        <p:txBody>
          <a:bodyPr>
            <a:normAutofit fontScale="40000" lnSpcReduction="20000"/>
          </a:bodyPr>
          <a:lstStyle/>
          <a:p>
            <a:r>
              <a:rPr lang="en-US" dirty="0"/>
              <a:t>C. </a:t>
            </a:r>
            <a:r>
              <a:rPr lang="en-US" dirty="0" err="1"/>
              <a:t>neoformans</a:t>
            </a:r>
            <a:r>
              <a:rPr lang="en-US" dirty="0"/>
              <a:t> usually infects the lungs or the central nervous system (the brain and spinal cord), but it can also affect other parts of the body. The symptoms of the infection depend on the parts of the body that are affected.1-4</a:t>
            </a:r>
          </a:p>
          <a:p>
            <a:r>
              <a:rPr lang="en-US" dirty="0"/>
              <a:t> </a:t>
            </a:r>
          </a:p>
          <a:p>
            <a:r>
              <a:rPr lang="en-US" dirty="0">
                <a:solidFill>
                  <a:srgbClr val="FF0000"/>
                </a:solidFill>
              </a:rPr>
              <a:t>In the lungs</a:t>
            </a:r>
          </a:p>
          <a:p>
            <a:endParaRPr lang="en-US" dirty="0"/>
          </a:p>
          <a:p>
            <a:r>
              <a:rPr lang="en-US" dirty="0"/>
              <a:t> A C. </a:t>
            </a:r>
            <a:r>
              <a:rPr lang="en-US" dirty="0" err="1"/>
              <a:t>neoformans</a:t>
            </a:r>
            <a:r>
              <a:rPr lang="en-US" dirty="0"/>
              <a:t> infection in the lungs can cause a pneumonia-like illness. The symptoms are often similar to those of many other illnesses, and can include:</a:t>
            </a:r>
          </a:p>
          <a:p>
            <a:r>
              <a:rPr lang="en-US" dirty="0"/>
              <a:t> •Cough</a:t>
            </a:r>
          </a:p>
          <a:p>
            <a:r>
              <a:rPr lang="en-US" dirty="0"/>
              <a:t>•Shortness of breath</a:t>
            </a:r>
          </a:p>
          <a:p>
            <a:r>
              <a:rPr lang="en-US" dirty="0"/>
              <a:t>•Chest pain</a:t>
            </a:r>
          </a:p>
          <a:p>
            <a:r>
              <a:rPr lang="en-US" dirty="0"/>
              <a:t>•Fever</a:t>
            </a:r>
          </a:p>
          <a:p>
            <a:r>
              <a:rPr lang="en-US" dirty="0"/>
              <a:t> </a:t>
            </a:r>
          </a:p>
          <a:p>
            <a:r>
              <a:rPr lang="en-US" dirty="0"/>
              <a:t>I</a:t>
            </a:r>
            <a:r>
              <a:rPr lang="en-US" dirty="0">
                <a:solidFill>
                  <a:srgbClr val="FF0000"/>
                </a:solidFill>
              </a:rPr>
              <a:t>n the brain (</a:t>
            </a:r>
            <a:r>
              <a:rPr lang="en-US" dirty="0" err="1">
                <a:solidFill>
                  <a:srgbClr val="FF0000"/>
                </a:solidFill>
              </a:rPr>
              <a:t>cryptococcal</a:t>
            </a:r>
            <a:r>
              <a:rPr lang="en-US" dirty="0">
                <a:solidFill>
                  <a:srgbClr val="FF0000"/>
                </a:solidFill>
              </a:rPr>
              <a:t> meningitis) </a:t>
            </a:r>
          </a:p>
          <a:p>
            <a:endParaRPr lang="en-US" dirty="0"/>
          </a:p>
          <a:p>
            <a:endParaRPr lang="en-US" dirty="0"/>
          </a:p>
          <a:p>
            <a:endParaRPr lang="en-US" dirty="0"/>
          </a:p>
          <a:p>
            <a:endParaRPr lang="en-US" dirty="0"/>
          </a:p>
          <a:p>
            <a:r>
              <a:rPr lang="en-US" dirty="0"/>
              <a:t>Headache, fever, and neck pain are common symptoms of </a:t>
            </a:r>
            <a:r>
              <a:rPr lang="en-US" dirty="0" err="1"/>
              <a:t>cryptococcal</a:t>
            </a:r>
            <a:r>
              <a:rPr lang="en-US" dirty="0"/>
              <a:t> meningitis.</a:t>
            </a:r>
          </a:p>
          <a:p>
            <a:endParaRPr lang="en-US" dirty="0"/>
          </a:p>
          <a:p>
            <a:r>
              <a:rPr lang="en-US" dirty="0"/>
              <a:t> </a:t>
            </a:r>
            <a:r>
              <a:rPr lang="en-US" dirty="0" err="1"/>
              <a:t>Cryptococcal</a:t>
            </a:r>
            <a:r>
              <a:rPr lang="en-US" dirty="0"/>
              <a:t> meningitis is an infection caused by the fungus Cryptococcus after it spreads from the lungs to the brain. The symptoms of </a:t>
            </a:r>
            <a:r>
              <a:rPr lang="en-US" dirty="0" err="1"/>
              <a:t>cryptococcal</a:t>
            </a:r>
            <a:r>
              <a:rPr lang="en-US" dirty="0"/>
              <a:t> meningitis include:</a:t>
            </a:r>
          </a:p>
          <a:p>
            <a:r>
              <a:rPr lang="en-US" dirty="0"/>
              <a:t> •Headache</a:t>
            </a:r>
          </a:p>
          <a:p>
            <a:r>
              <a:rPr lang="en-US" dirty="0"/>
              <a:t>•Fever</a:t>
            </a:r>
          </a:p>
          <a:p>
            <a:r>
              <a:rPr lang="en-US" dirty="0"/>
              <a:t>•Neck pain</a:t>
            </a:r>
          </a:p>
          <a:p>
            <a:r>
              <a:rPr lang="en-US" dirty="0"/>
              <a:t>•Nausea and vomiting</a:t>
            </a:r>
          </a:p>
          <a:p>
            <a:r>
              <a:rPr lang="en-US" dirty="0"/>
              <a:t>•Sensitivity to light</a:t>
            </a:r>
          </a:p>
          <a:p>
            <a:r>
              <a:rPr lang="en-US" dirty="0"/>
              <a:t>•Confusion or changes in behavior</a:t>
            </a:r>
          </a:p>
          <a:p>
            <a:endParaRPr lang="ar-SA" dirty="0"/>
          </a:p>
        </p:txBody>
      </p:sp>
    </p:spTree>
    <p:extLst>
      <p:ext uri="{BB962C8B-B14F-4D97-AF65-F5344CB8AC3E}">
        <p14:creationId xmlns:p14="http://schemas.microsoft.com/office/powerpoint/2010/main" val="2562319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796136" y="873587"/>
            <a:ext cx="3168352" cy="2232248"/>
          </a:xfrm>
        </p:spPr>
      </p:pic>
      <p:pic>
        <p:nvPicPr>
          <p:cNvPr id="5" name="صورة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1620" y="1412776"/>
            <a:ext cx="3528392" cy="1440160"/>
          </a:xfrm>
          <a:prstGeom prst="rect">
            <a:avLst/>
          </a:prstGeom>
        </p:spPr>
      </p:pic>
      <p:sp>
        <p:nvSpPr>
          <p:cNvPr id="6" name="مستطيل 5"/>
          <p:cNvSpPr/>
          <p:nvPr/>
        </p:nvSpPr>
        <p:spPr>
          <a:xfrm>
            <a:off x="6012160" y="3105835"/>
            <a:ext cx="2736304" cy="923330"/>
          </a:xfrm>
          <a:prstGeom prst="rect">
            <a:avLst/>
          </a:prstGeom>
        </p:spPr>
        <p:txBody>
          <a:bodyPr wrap="square">
            <a:spAutoFit/>
          </a:bodyPr>
          <a:lstStyle/>
          <a:p>
            <a:r>
              <a:rPr lang="en-US" dirty="0"/>
              <a:t>Cough is a common symptom of Cryptococcus infection in the lungs</a:t>
            </a:r>
            <a:endParaRPr lang="ar-SA" dirty="0"/>
          </a:p>
        </p:txBody>
      </p:sp>
      <p:sp>
        <p:nvSpPr>
          <p:cNvPr id="12" name="مستطيل 11"/>
          <p:cNvSpPr/>
          <p:nvPr/>
        </p:nvSpPr>
        <p:spPr>
          <a:xfrm>
            <a:off x="1151620" y="3105835"/>
            <a:ext cx="3276364" cy="923330"/>
          </a:xfrm>
          <a:prstGeom prst="rect">
            <a:avLst/>
          </a:prstGeom>
        </p:spPr>
        <p:txBody>
          <a:bodyPr wrap="square">
            <a:spAutoFit/>
          </a:bodyPr>
          <a:lstStyle/>
          <a:p>
            <a:r>
              <a:rPr lang="en-US" dirty="0"/>
              <a:t>Headache, fever, and neck pain are common symptoms of </a:t>
            </a:r>
            <a:r>
              <a:rPr lang="en-US" dirty="0" err="1"/>
              <a:t>cryptococcal</a:t>
            </a:r>
            <a:r>
              <a:rPr lang="en-US" dirty="0"/>
              <a:t> meningitis.</a:t>
            </a:r>
            <a:endParaRPr lang="ar-SA" dirty="0"/>
          </a:p>
        </p:txBody>
      </p:sp>
    </p:spTree>
    <p:extLst>
      <p:ext uri="{BB962C8B-B14F-4D97-AF65-F5344CB8AC3E}">
        <p14:creationId xmlns:p14="http://schemas.microsoft.com/office/powerpoint/2010/main" val="2983029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24128" y="467553"/>
            <a:ext cx="2794000" cy="2778075"/>
          </a:xfrm>
        </p:spPr>
      </p:pic>
      <p:sp>
        <p:nvSpPr>
          <p:cNvPr id="5" name="مستطيل 4"/>
          <p:cNvSpPr/>
          <p:nvPr/>
        </p:nvSpPr>
        <p:spPr>
          <a:xfrm>
            <a:off x="2123728" y="3477180"/>
            <a:ext cx="4572000" cy="1200329"/>
          </a:xfrm>
          <a:prstGeom prst="rect">
            <a:avLst/>
          </a:prstGeom>
        </p:spPr>
        <p:txBody>
          <a:bodyPr>
            <a:spAutoFit/>
          </a:bodyPr>
          <a:lstStyle/>
          <a:p>
            <a:r>
              <a:rPr lang="en-US" dirty="0"/>
              <a:t>C. </a:t>
            </a:r>
            <a:r>
              <a:rPr lang="en-US" dirty="0" err="1"/>
              <a:t>neoformans</a:t>
            </a:r>
            <a:r>
              <a:rPr lang="en-US" dirty="0"/>
              <a:t> grows as a yeast (unicellular) and replicates by budding. It makes hyphae, and eventually creates </a:t>
            </a:r>
            <a:r>
              <a:rPr lang="en-US" dirty="0" err="1"/>
              <a:t>basidiospores</a:t>
            </a:r>
            <a:r>
              <a:rPr lang="en-US" dirty="0"/>
              <a:t> at the end of the hyphae before producing spores</a:t>
            </a:r>
            <a:endParaRPr lang="ar-SA" dirty="0"/>
          </a:p>
        </p:txBody>
      </p:sp>
      <p:sp>
        <p:nvSpPr>
          <p:cNvPr id="6" name="مستطيل 5"/>
          <p:cNvSpPr/>
          <p:nvPr/>
        </p:nvSpPr>
        <p:spPr>
          <a:xfrm>
            <a:off x="3419872" y="153306"/>
            <a:ext cx="1872208" cy="369332"/>
          </a:xfrm>
          <a:prstGeom prst="rect">
            <a:avLst/>
          </a:prstGeom>
        </p:spPr>
        <p:txBody>
          <a:bodyPr wrap="square">
            <a:spAutoFit/>
          </a:bodyPr>
          <a:lstStyle/>
          <a:p>
            <a:r>
              <a:rPr lang="en-US" dirty="0">
                <a:solidFill>
                  <a:srgbClr val="FF0000"/>
                </a:solidFill>
              </a:rPr>
              <a:t>Diagnosis</a:t>
            </a:r>
            <a:endParaRPr lang="ar-SA"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4855"/>
            <a:ext cx="3190875"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0439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fontScale="70000" lnSpcReduction="20000"/>
          </a:bodyPr>
          <a:lstStyle/>
          <a:p>
            <a:r>
              <a:rPr lang="en-US" dirty="0"/>
              <a:t>Culture: Colonies (SDA) cream-</a:t>
            </a:r>
            <a:r>
              <a:rPr lang="en-US" dirty="0" err="1"/>
              <a:t>coloured</a:t>
            </a:r>
            <a:r>
              <a:rPr lang="en-US" dirty="0"/>
              <a:t> smooth, </a:t>
            </a:r>
            <a:r>
              <a:rPr lang="en-US" dirty="0" err="1"/>
              <a:t>mucoid</a:t>
            </a:r>
            <a:r>
              <a:rPr lang="en-US" dirty="0"/>
              <a:t> yeast-like colonies.</a:t>
            </a:r>
          </a:p>
          <a:p>
            <a:r>
              <a:rPr lang="en-US" dirty="0"/>
              <a:t> </a:t>
            </a:r>
          </a:p>
          <a:p>
            <a:r>
              <a:rPr lang="en-US" dirty="0"/>
              <a:t>Microscopy: </a:t>
            </a:r>
            <a:r>
              <a:rPr lang="en-US" dirty="0" err="1"/>
              <a:t>Globose</a:t>
            </a:r>
            <a:r>
              <a:rPr lang="en-US" dirty="0"/>
              <a:t> to ovoid budding yeast-like </a:t>
            </a:r>
            <a:r>
              <a:rPr lang="en-US" dirty="0" smtClean="0"/>
              <a:t>cells.</a:t>
            </a:r>
            <a:endParaRPr lang="en-US" dirty="0"/>
          </a:p>
          <a:p>
            <a:r>
              <a:rPr lang="en-US" dirty="0"/>
              <a:t> </a:t>
            </a:r>
          </a:p>
          <a:p>
            <a:r>
              <a:rPr lang="en-US" dirty="0"/>
              <a:t>India Ink Preparation: Positive - Distinct, wide gelatinous capsules are present.</a:t>
            </a:r>
          </a:p>
          <a:p>
            <a:r>
              <a:rPr lang="en-US" dirty="0"/>
              <a:t> </a:t>
            </a:r>
          </a:p>
          <a:p>
            <a:r>
              <a:rPr lang="en-US" dirty="0" smtClean="0"/>
              <a:t> </a:t>
            </a:r>
            <a:endParaRPr lang="en-US" dirty="0"/>
          </a:p>
          <a:p>
            <a:r>
              <a:rPr lang="en-US" dirty="0"/>
              <a:t>Bird Seed Agar: Colonies turn dark brown in </a:t>
            </a:r>
            <a:r>
              <a:rPr lang="en-US" dirty="0" err="1"/>
              <a:t>colour</a:t>
            </a:r>
            <a:r>
              <a:rPr lang="en-US" dirty="0"/>
              <a:t> as colonies selectively absorb a brown pigment from this media (</a:t>
            </a:r>
            <a:r>
              <a:rPr lang="en-US" dirty="0" err="1"/>
              <a:t>Staib</a:t>
            </a:r>
            <a:r>
              <a:rPr lang="en-US" dirty="0"/>
              <a:t>, 1987).</a:t>
            </a:r>
          </a:p>
          <a:p>
            <a:r>
              <a:rPr lang="en-US" dirty="0" smtClean="0"/>
              <a:t> </a:t>
            </a:r>
            <a:endParaRPr lang="en-US" dirty="0"/>
          </a:p>
          <a:p>
            <a:r>
              <a:rPr lang="en-US" dirty="0" err="1"/>
              <a:t>Creatinine</a:t>
            </a:r>
            <a:r>
              <a:rPr lang="en-US" dirty="0"/>
              <a:t> dextrose </a:t>
            </a:r>
            <a:r>
              <a:rPr lang="en-US" dirty="0" err="1"/>
              <a:t>bromothymol</a:t>
            </a:r>
            <a:r>
              <a:rPr lang="en-US" dirty="0"/>
              <a:t> blue thymine (CDBT) </a:t>
            </a:r>
            <a:r>
              <a:rPr lang="en-US" dirty="0" err="1"/>
              <a:t>agar:Cryptococcus</a:t>
            </a:r>
            <a:r>
              <a:rPr lang="en-US" dirty="0"/>
              <a:t> </a:t>
            </a:r>
            <a:r>
              <a:rPr lang="en-US" dirty="0" err="1"/>
              <a:t>neoformans</a:t>
            </a:r>
            <a:r>
              <a:rPr lang="en-US" dirty="0"/>
              <a:t> </a:t>
            </a:r>
            <a:r>
              <a:rPr lang="en-US" dirty="0" smtClean="0"/>
              <a:t>grows </a:t>
            </a:r>
            <a:r>
              <a:rPr lang="en-US" dirty="0"/>
              <a:t>as bright red colonies, turning the medium a bright orange after 5 </a:t>
            </a:r>
            <a:r>
              <a:rPr lang="en-US" dirty="0" smtClean="0"/>
              <a:t>days</a:t>
            </a:r>
            <a:endParaRPr lang="ar-SA" dirty="0"/>
          </a:p>
        </p:txBody>
      </p:sp>
    </p:spTree>
    <p:extLst>
      <p:ext uri="{BB962C8B-B14F-4D97-AF65-F5344CB8AC3E}">
        <p14:creationId xmlns:p14="http://schemas.microsoft.com/office/powerpoint/2010/main" val="27510601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86</TotalTime>
  <Words>968</Words>
  <Application>Microsoft Office PowerPoint</Application>
  <PresentationFormat>عرض على الشاشة (3:4)‏</PresentationFormat>
  <Paragraphs>77</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حيوية</vt:lpstr>
      <vt:lpstr>opportunistic Pathogens</vt:lpstr>
      <vt:lpstr>عرض تقديمي في PowerPoint</vt:lpstr>
      <vt:lpstr>Cryptococcus neoformans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treatment</vt:lpstr>
      <vt:lpstr>Candida albicans</vt:lpstr>
      <vt:lpstr>Candida albicans </vt:lpstr>
      <vt:lpstr>Candidiasis</vt:lpstr>
      <vt:lpstr>Diagnosis of Candidiasis</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Amal Alotibi</dc:creator>
  <cp:lastModifiedBy>Amal Alotibi</cp:lastModifiedBy>
  <cp:revision>10</cp:revision>
  <dcterms:created xsi:type="dcterms:W3CDTF">2015-03-03T05:46:34Z</dcterms:created>
  <dcterms:modified xsi:type="dcterms:W3CDTF">2015-03-03T07:23:46Z</dcterms:modified>
</cp:coreProperties>
</file>