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 id="2147483852" r:id="rId2"/>
  </p:sldMasterIdLst>
  <p:notesMasterIdLst>
    <p:notesMasterId r:id="rId58"/>
  </p:notesMasterIdLst>
  <p:sldIdLst>
    <p:sldId id="257" r:id="rId3"/>
    <p:sldId id="258" r:id="rId4"/>
    <p:sldId id="271" r:id="rId5"/>
    <p:sldId id="272" r:id="rId6"/>
    <p:sldId id="273" r:id="rId7"/>
    <p:sldId id="301" r:id="rId8"/>
    <p:sldId id="302" r:id="rId9"/>
    <p:sldId id="303" r:id="rId10"/>
    <p:sldId id="274" r:id="rId11"/>
    <p:sldId id="275" r:id="rId12"/>
    <p:sldId id="276" r:id="rId13"/>
    <p:sldId id="259" r:id="rId14"/>
    <p:sldId id="269" r:id="rId15"/>
    <p:sldId id="270" r:id="rId16"/>
    <p:sldId id="260" r:id="rId17"/>
    <p:sldId id="261" r:id="rId18"/>
    <p:sldId id="262" r:id="rId19"/>
    <p:sldId id="263" r:id="rId20"/>
    <p:sldId id="265" r:id="rId21"/>
    <p:sldId id="266" r:id="rId22"/>
    <p:sldId id="267" r:id="rId23"/>
    <p:sldId id="268" r:id="rId24"/>
    <p:sldId id="280" r:id="rId25"/>
    <p:sldId id="287" r:id="rId26"/>
    <p:sldId id="281" r:id="rId27"/>
    <p:sldId id="282" r:id="rId28"/>
    <p:sldId id="283" r:id="rId29"/>
    <p:sldId id="284" r:id="rId30"/>
    <p:sldId id="285" r:id="rId31"/>
    <p:sldId id="286"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5" r:id="rId46"/>
    <p:sldId id="306" r:id="rId47"/>
    <p:sldId id="304" r:id="rId48"/>
    <p:sldId id="307" r:id="rId49"/>
    <p:sldId id="309" r:id="rId50"/>
    <p:sldId id="310" r:id="rId51"/>
    <p:sldId id="312" r:id="rId52"/>
    <p:sldId id="313" r:id="rId53"/>
    <p:sldId id="314" r:id="rId54"/>
    <p:sldId id="316" r:id="rId55"/>
    <p:sldId id="317" r:id="rId56"/>
    <p:sldId id="318"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E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5C9A55-68BA-4171-B737-F5A06BC9C7BD}" type="doc">
      <dgm:prSet loTypeId="urn:microsoft.com/office/officeart/2005/8/layout/venn1" loCatId="relationship" qsTypeId="urn:microsoft.com/office/officeart/2005/8/quickstyle/3d3" qsCatId="3D" csTypeId="urn:microsoft.com/office/officeart/2005/8/colors/accent1_2" csCatId="accent1" phldr="1"/>
      <dgm:spPr/>
    </dgm:pt>
    <dgm:pt modelId="{EA3A6AFF-6762-47B2-B72B-01CC2AEEB665}">
      <dgm:prSet/>
      <dgm:spPr>
        <a:solidFill>
          <a:srgbClr val="C00000">
            <a:alpha val="50000"/>
          </a:srgb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b="1" i="0" u="none" strike="noStrike" cap="none" normalizeH="0" baseline="0" dirty="0" smtClean="0">
              <a:ln w="57150"/>
              <a:effectLst/>
              <a:latin typeface="Times New Roman" pitchFamily="18" charset="0"/>
            </a:rPr>
            <a:t>Genetics</a:t>
          </a:r>
        </a:p>
      </dgm:t>
    </dgm:pt>
    <dgm:pt modelId="{FBB4F868-D7C6-4D22-929D-5FFE6E0DA21F}" type="parTrans" cxnId="{D5CD9797-F009-4BE3-B30D-5CC809BC2C45}">
      <dgm:prSet/>
      <dgm:spPr/>
      <dgm:t>
        <a:bodyPr/>
        <a:lstStyle/>
        <a:p>
          <a:endParaRPr lang="en-US"/>
        </a:p>
      </dgm:t>
    </dgm:pt>
    <dgm:pt modelId="{10E7C22B-4FE5-48E3-8C89-6C9EE186F8F5}" type="sibTrans" cxnId="{D5CD9797-F009-4BE3-B30D-5CC809BC2C45}">
      <dgm:prSet/>
      <dgm:spPr/>
      <dgm:t>
        <a:bodyPr/>
        <a:lstStyle/>
        <a:p>
          <a:endParaRPr lang="en-US"/>
        </a:p>
      </dgm:t>
    </dgm:pt>
    <dgm:pt modelId="{15D0F779-F405-4696-B0A9-BD1DB1CFED17}">
      <dgm:prSet/>
      <dgm:spPr>
        <a:solidFill>
          <a:srgbClr val="0000FF">
            <a:alpha val="50000"/>
          </a:srgbClr>
        </a:solidFill>
      </dgm:spPr>
      <dgm:t>
        <a:bodyPr/>
        <a:lstStyle/>
        <a:p>
          <a:pPr marR="0" rtl="0" eaLnBrk="1" fontAlgn="base" latinLnBrk="0" hangingPunct="1">
            <a:buClrTx/>
            <a:buSzTx/>
            <a:buFontTx/>
            <a:tabLst/>
          </a:pPr>
          <a:r>
            <a:rPr kumimoji="0" lang="en-US" altLang="en-US" b="1" i="0" u="none" strike="noStrike" cap="none" normalizeH="0" baseline="0" dirty="0" smtClean="0">
              <a:ln/>
              <a:effectLst/>
              <a:latin typeface="Times New Roman" pitchFamily="18" charset="0"/>
            </a:rPr>
            <a:t> Behavior</a:t>
          </a:r>
          <a:endParaRPr kumimoji="0" lang="en-US" altLang="en-US" b="1" i="0" u="none" strike="noStrike" cap="none" normalizeH="0" baseline="0" dirty="0" smtClean="0">
            <a:ln w="57150"/>
            <a:effectLst/>
            <a:latin typeface="Times New Roman" pitchFamily="18" charset="0"/>
          </a:endParaRPr>
        </a:p>
      </dgm:t>
    </dgm:pt>
    <dgm:pt modelId="{3BE663F4-FE54-4E21-A834-AB3F5252FE41}" type="parTrans" cxnId="{69BCD957-7B09-414C-8BD7-21141A5BDB4C}">
      <dgm:prSet/>
      <dgm:spPr/>
      <dgm:t>
        <a:bodyPr/>
        <a:lstStyle/>
        <a:p>
          <a:endParaRPr lang="en-US"/>
        </a:p>
      </dgm:t>
    </dgm:pt>
    <dgm:pt modelId="{A784216B-090D-4F49-94CE-2C5D6AAB7D74}" type="sibTrans" cxnId="{69BCD957-7B09-414C-8BD7-21141A5BDB4C}">
      <dgm:prSet/>
      <dgm:spPr/>
      <dgm:t>
        <a:bodyPr/>
        <a:lstStyle/>
        <a:p>
          <a:endParaRPr lang="en-US"/>
        </a:p>
      </dgm:t>
    </dgm:pt>
    <dgm:pt modelId="{E542579F-54F2-42ED-B1A1-2CABA367C097}">
      <dgm:prSet/>
      <dgm:spPr>
        <a:solidFill>
          <a:srgbClr val="00B050">
            <a:alpha val="50000"/>
          </a:srgbClr>
        </a:solidFill>
      </dgm:spPr>
      <dgm:t>
        <a:bodyPr/>
        <a:lstStyle/>
        <a:p>
          <a:pPr marR="0" rtl="0" eaLnBrk="1" fontAlgn="base" latinLnBrk="0" hangingPunct="1">
            <a:buClrTx/>
            <a:buSzTx/>
            <a:buFontTx/>
            <a:tabLst/>
          </a:pPr>
          <a:r>
            <a:rPr kumimoji="0" lang="en-US" altLang="en-US" b="1" i="0" u="none" strike="noStrike" cap="none" normalizeH="0" baseline="0" dirty="0" smtClean="0">
              <a:ln/>
              <a:effectLst/>
              <a:latin typeface="Times New Roman" pitchFamily="18" charset="0"/>
            </a:rPr>
            <a:t>Environment</a:t>
          </a:r>
          <a:endParaRPr kumimoji="0" lang="en-US" altLang="en-US" b="1" i="0" u="none" strike="noStrike" cap="none" normalizeH="0" baseline="0" dirty="0" smtClean="0">
            <a:ln w="57150"/>
            <a:effectLst/>
            <a:latin typeface="Times New Roman" pitchFamily="18" charset="0"/>
          </a:endParaRPr>
        </a:p>
      </dgm:t>
    </dgm:pt>
    <dgm:pt modelId="{E592A57A-B800-4CB1-9D5D-FF55EDB1AFB1}" type="parTrans" cxnId="{CA625394-3C9A-4693-A769-A4BA9E5B27B1}">
      <dgm:prSet/>
      <dgm:spPr/>
      <dgm:t>
        <a:bodyPr/>
        <a:lstStyle/>
        <a:p>
          <a:endParaRPr lang="en-US"/>
        </a:p>
      </dgm:t>
    </dgm:pt>
    <dgm:pt modelId="{342EB829-2F51-430F-A7C2-3D07485F84D5}" type="sibTrans" cxnId="{CA625394-3C9A-4693-A769-A4BA9E5B27B1}">
      <dgm:prSet/>
      <dgm:spPr/>
      <dgm:t>
        <a:bodyPr/>
        <a:lstStyle/>
        <a:p>
          <a:endParaRPr lang="en-US"/>
        </a:p>
      </dgm:t>
    </dgm:pt>
    <dgm:pt modelId="{BF479731-AEA9-4A35-AA60-E5EBE0229E20}" type="pres">
      <dgm:prSet presAssocID="{9A5C9A55-68BA-4171-B737-F5A06BC9C7BD}" presName="compositeShape" presStyleCnt="0">
        <dgm:presLayoutVars>
          <dgm:chMax val="7"/>
          <dgm:dir/>
          <dgm:resizeHandles val="exact"/>
        </dgm:presLayoutVars>
      </dgm:prSet>
      <dgm:spPr/>
    </dgm:pt>
    <dgm:pt modelId="{5D60FF10-B3F6-4A68-B381-856C6C79903F}" type="pres">
      <dgm:prSet presAssocID="{EA3A6AFF-6762-47B2-B72B-01CC2AEEB665}" presName="circ1" presStyleLbl="vennNode1" presStyleIdx="0" presStyleCnt="3" custScaleX="123188" custScaleY="108998"/>
      <dgm:spPr/>
      <dgm:t>
        <a:bodyPr/>
        <a:lstStyle/>
        <a:p>
          <a:endParaRPr lang="en-US"/>
        </a:p>
      </dgm:t>
    </dgm:pt>
    <dgm:pt modelId="{C9156E1B-3D74-42C4-AB9C-91A64998B214}" type="pres">
      <dgm:prSet presAssocID="{EA3A6AFF-6762-47B2-B72B-01CC2AEEB665}" presName="circ1Tx" presStyleLbl="revTx" presStyleIdx="0" presStyleCnt="0">
        <dgm:presLayoutVars>
          <dgm:chMax val="0"/>
          <dgm:chPref val="0"/>
          <dgm:bulletEnabled val="1"/>
        </dgm:presLayoutVars>
      </dgm:prSet>
      <dgm:spPr/>
      <dgm:t>
        <a:bodyPr/>
        <a:lstStyle/>
        <a:p>
          <a:endParaRPr lang="en-US"/>
        </a:p>
      </dgm:t>
    </dgm:pt>
    <dgm:pt modelId="{37546FE9-3567-48B3-A6F3-E7773000827E}" type="pres">
      <dgm:prSet presAssocID="{15D0F779-F405-4696-B0A9-BD1DB1CFED17}" presName="circ2" presStyleLbl="vennNode1" presStyleIdx="1" presStyleCnt="3" custScaleX="123188" custScaleY="108998"/>
      <dgm:spPr/>
      <dgm:t>
        <a:bodyPr/>
        <a:lstStyle/>
        <a:p>
          <a:endParaRPr lang="en-US"/>
        </a:p>
      </dgm:t>
    </dgm:pt>
    <dgm:pt modelId="{A925CC15-B849-490B-A95A-BA216496B7CD}" type="pres">
      <dgm:prSet presAssocID="{15D0F779-F405-4696-B0A9-BD1DB1CFED17}" presName="circ2Tx" presStyleLbl="revTx" presStyleIdx="0" presStyleCnt="0">
        <dgm:presLayoutVars>
          <dgm:chMax val="0"/>
          <dgm:chPref val="0"/>
          <dgm:bulletEnabled val="1"/>
        </dgm:presLayoutVars>
      </dgm:prSet>
      <dgm:spPr/>
      <dgm:t>
        <a:bodyPr/>
        <a:lstStyle/>
        <a:p>
          <a:endParaRPr lang="en-US"/>
        </a:p>
      </dgm:t>
    </dgm:pt>
    <dgm:pt modelId="{41B9B2C6-DF10-49F5-B9E1-B9F72E596AE5}" type="pres">
      <dgm:prSet presAssocID="{E542579F-54F2-42ED-B1A1-2CABA367C097}" presName="circ3" presStyleLbl="vennNode1" presStyleIdx="2" presStyleCnt="3" custScaleX="123188" custScaleY="108998"/>
      <dgm:spPr/>
      <dgm:t>
        <a:bodyPr/>
        <a:lstStyle/>
        <a:p>
          <a:endParaRPr lang="en-US"/>
        </a:p>
      </dgm:t>
    </dgm:pt>
    <dgm:pt modelId="{602E357E-8DE2-481A-8BFD-1C889F555970}" type="pres">
      <dgm:prSet presAssocID="{E542579F-54F2-42ED-B1A1-2CABA367C097}" presName="circ3Tx" presStyleLbl="revTx" presStyleIdx="0" presStyleCnt="0">
        <dgm:presLayoutVars>
          <dgm:chMax val="0"/>
          <dgm:chPref val="0"/>
          <dgm:bulletEnabled val="1"/>
        </dgm:presLayoutVars>
      </dgm:prSet>
      <dgm:spPr/>
      <dgm:t>
        <a:bodyPr/>
        <a:lstStyle/>
        <a:p>
          <a:endParaRPr lang="en-US"/>
        </a:p>
      </dgm:t>
    </dgm:pt>
  </dgm:ptLst>
  <dgm:cxnLst>
    <dgm:cxn modelId="{69BCD957-7B09-414C-8BD7-21141A5BDB4C}" srcId="{9A5C9A55-68BA-4171-B737-F5A06BC9C7BD}" destId="{15D0F779-F405-4696-B0A9-BD1DB1CFED17}" srcOrd="1" destOrd="0" parTransId="{3BE663F4-FE54-4E21-A834-AB3F5252FE41}" sibTransId="{A784216B-090D-4F49-94CE-2C5D6AAB7D74}"/>
    <dgm:cxn modelId="{4C016E1A-BCA6-4573-B69F-7A93FB9C2127}" type="presOf" srcId="{15D0F779-F405-4696-B0A9-BD1DB1CFED17}" destId="{37546FE9-3567-48B3-A6F3-E7773000827E}" srcOrd="0" destOrd="0" presId="urn:microsoft.com/office/officeart/2005/8/layout/venn1"/>
    <dgm:cxn modelId="{FD4DEB3E-8998-4DCB-997B-DB49D70D9BCD}" type="presOf" srcId="{15D0F779-F405-4696-B0A9-BD1DB1CFED17}" destId="{A925CC15-B849-490B-A95A-BA216496B7CD}" srcOrd="1" destOrd="0" presId="urn:microsoft.com/office/officeart/2005/8/layout/venn1"/>
    <dgm:cxn modelId="{B54CDA89-D4A6-4A33-BE0D-ABF3D83A7742}" type="presOf" srcId="{EA3A6AFF-6762-47B2-B72B-01CC2AEEB665}" destId="{5D60FF10-B3F6-4A68-B381-856C6C79903F}" srcOrd="0" destOrd="0" presId="urn:microsoft.com/office/officeart/2005/8/layout/venn1"/>
    <dgm:cxn modelId="{DA18ECB3-3E5E-406E-B985-2102FFA02C3B}" type="presOf" srcId="{EA3A6AFF-6762-47B2-B72B-01CC2AEEB665}" destId="{C9156E1B-3D74-42C4-AB9C-91A64998B214}" srcOrd="1" destOrd="0" presId="urn:microsoft.com/office/officeart/2005/8/layout/venn1"/>
    <dgm:cxn modelId="{CA625394-3C9A-4693-A769-A4BA9E5B27B1}" srcId="{9A5C9A55-68BA-4171-B737-F5A06BC9C7BD}" destId="{E542579F-54F2-42ED-B1A1-2CABA367C097}" srcOrd="2" destOrd="0" parTransId="{E592A57A-B800-4CB1-9D5D-FF55EDB1AFB1}" sibTransId="{342EB829-2F51-430F-A7C2-3D07485F84D5}"/>
    <dgm:cxn modelId="{759F1565-8C7B-40E3-9603-3D4DC39F56B4}" type="presOf" srcId="{E542579F-54F2-42ED-B1A1-2CABA367C097}" destId="{41B9B2C6-DF10-49F5-B9E1-B9F72E596AE5}" srcOrd="0" destOrd="0" presId="urn:microsoft.com/office/officeart/2005/8/layout/venn1"/>
    <dgm:cxn modelId="{28BB305B-DF2B-479A-AB3E-BC45ED2ACCA4}" type="presOf" srcId="{E542579F-54F2-42ED-B1A1-2CABA367C097}" destId="{602E357E-8DE2-481A-8BFD-1C889F555970}" srcOrd="1" destOrd="0" presId="urn:microsoft.com/office/officeart/2005/8/layout/venn1"/>
    <dgm:cxn modelId="{6F4C2C26-0F3C-42EB-981F-D0B80C77792D}" type="presOf" srcId="{9A5C9A55-68BA-4171-B737-F5A06BC9C7BD}" destId="{BF479731-AEA9-4A35-AA60-E5EBE0229E20}" srcOrd="0" destOrd="0" presId="urn:microsoft.com/office/officeart/2005/8/layout/venn1"/>
    <dgm:cxn modelId="{D5CD9797-F009-4BE3-B30D-5CC809BC2C45}" srcId="{9A5C9A55-68BA-4171-B737-F5A06BC9C7BD}" destId="{EA3A6AFF-6762-47B2-B72B-01CC2AEEB665}" srcOrd="0" destOrd="0" parTransId="{FBB4F868-D7C6-4D22-929D-5FFE6E0DA21F}" sibTransId="{10E7C22B-4FE5-48E3-8C89-6C9EE186F8F5}"/>
    <dgm:cxn modelId="{2A7F9465-C1CB-4941-9E52-782A21B0A7C2}" type="presParOf" srcId="{BF479731-AEA9-4A35-AA60-E5EBE0229E20}" destId="{5D60FF10-B3F6-4A68-B381-856C6C79903F}" srcOrd="0" destOrd="0" presId="urn:microsoft.com/office/officeart/2005/8/layout/venn1"/>
    <dgm:cxn modelId="{1FF91B7E-3FF7-4873-AE4E-CA24779DA472}" type="presParOf" srcId="{BF479731-AEA9-4A35-AA60-E5EBE0229E20}" destId="{C9156E1B-3D74-42C4-AB9C-91A64998B214}" srcOrd="1" destOrd="0" presId="urn:microsoft.com/office/officeart/2005/8/layout/venn1"/>
    <dgm:cxn modelId="{D65930C4-7A6D-46C5-A72B-35DBE6D4CC64}" type="presParOf" srcId="{BF479731-AEA9-4A35-AA60-E5EBE0229E20}" destId="{37546FE9-3567-48B3-A6F3-E7773000827E}" srcOrd="2" destOrd="0" presId="urn:microsoft.com/office/officeart/2005/8/layout/venn1"/>
    <dgm:cxn modelId="{DC77C89A-8A39-431E-BA33-0E5EE163D89C}" type="presParOf" srcId="{BF479731-AEA9-4A35-AA60-E5EBE0229E20}" destId="{A925CC15-B849-490B-A95A-BA216496B7CD}" srcOrd="3" destOrd="0" presId="urn:microsoft.com/office/officeart/2005/8/layout/venn1"/>
    <dgm:cxn modelId="{A44D0560-138B-4295-97CD-3E7CB1E6F04C}" type="presParOf" srcId="{BF479731-AEA9-4A35-AA60-E5EBE0229E20}" destId="{41B9B2C6-DF10-49F5-B9E1-B9F72E596AE5}" srcOrd="4" destOrd="0" presId="urn:microsoft.com/office/officeart/2005/8/layout/venn1"/>
    <dgm:cxn modelId="{E2AF2533-B981-4925-8593-8DA20C9B7476}" type="presParOf" srcId="{BF479731-AEA9-4A35-AA60-E5EBE0229E20}" destId="{602E357E-8DE2-481A-8BFD-1C889F555970}"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5CD704-5D52-49D7-901E-337F02FF8A12}" type="datetimeFigureOut">
              <a:rPr lang="en-US" smtClean="0"/>
              <a:t>1/4/2017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72F0AE-187A-4172-9FE5-FD136D44AFD7}" type="slidenum">
              <a:rPr lang="en-US" smtClean="0"/>
              <a:t>‹#›</a:t>
            </a:fld>
            <a:endParaRPr lang="en-US"/>
          </a:p>
        </p:txBody>
      </p:sp>
    </p:spTree>
    <p:extLst>
      <p:ext uri="{BB962C8B-B14F-4D97-AF65-F5344CB8AC3E}">
        <p14:creationId xmlns:p14="http://schemas.microsoft.com/office/powerpoint/2010/main" val="4034188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Excludes exposure that occur due to individual choice (smoking, diet habits) and risk factors due to  socioculturaltural factors (violent crime).</a:t>
            </a:r>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49131-1A95-4EEF-85F2-00BEFD66CE27}" type="slidenum">
              <a:rPr lang="en-US" smtClean="0"/>
              <a:pPr fontAlgn="base">
                <a:spcBef>
                  <a:spcPct val="0"/>
                </a:spcBef>
                <a:spcAft>
                  <a:spcPct val="0"/>
                </a:spcAft>
                <a:defRPr/>
              </a:pPr>
              <a:t>3</a:t>
            </a:fld>
            <a:endParaRPr lang="en-US" smtClean="0"/>
          </a:p>
        </p:txBody>
      </p:sp>
    </p:spTree>
    <p:extLst>
      <p:ext uri="{BB962C8B-B14F-4D97-AF65-F5344CB8AC3E}">
        <p14:creationId xmlns:p14="http://schemas.microsoft.com/office/powerpoint/2010/main" val="2773021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Excludes exposure that occur due to individual choice (smoking, diet habits) and risk factors due to  socioculturaltural factors (violent crime).</a:t>
            </a:r>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49131-1A95-4EEF-85F2-00BEFD66CE27}" type="slidenum">
              <a:rPr lang="en-US" smtClean="0"/>
              <a:pPr fontAlgn="base">
                <a:spcBef>
                  <a:spcPct val="0"/>
                </a:spcBef>
                <a:spcAft>
                  <a:spcPct val="0"/>
                </a:spcAft>
                <a:defRPr/>
              </a:pPr>
              <a:t>4</a:t>
            </a:fld>
            <a:endParaRPr lang="en-US" smtClean="0"/>
          </a:p>
        </p:txBody>
      </p:sp>
    </p:spTree>
    <p:extLst>
      <p:ext uri="{BB962C8B-B14F-4D97-AF65-F5344CB8AC3E}">
        <p14:creationId xmlns:p14="http://schemas.microsoft.com/office/powerpoint/2010/main" val="288907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Excludes exposure that occur due to individual choice (smoking, diet habits) and risk factors due to  socioculturaltural factors (violent crime).</a:t>
            </a:r>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49131-1A95-4EEF-85F2-00BEFD66CE27}" type="slidenum">
              <a:rPr lang="en-US" smtClean="0"/>
              <a:pPr fontAlgn="base">
                <a:spcBef>
                  <a:spcPct val="0"/>
                </a:spcBef>
                <a:spcAft>
                  <a:spcPct val="0"/>
                </a:spcAft>
                <a:defRPr/>
              </a:pPr>
              <a:t>5</a:t>
            </a:fld>
            <a:endParaRPr lang="en-US" smtClean="0"/>
          </a:p>
        </p:txBody>
      </p:sp>
    </p:spTree>
    <p:extLst>
      <p:ext uri="{BB962C8B-B14F-4D97-AF65-F5344CB8AC3E}">
        <p14:creationId xmlns:p14="http://schemas.microsoft.com/office/powerpoint/2010/main" val="1963960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Excludes exposure that occur due to individual choice (smoking, diet habits) and risk factors due to  socioculturaltural factors (violent crime).</a:t>
            </a:r>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49131-1A95-4EEF-85F2-00BEFD66CE27}" type="slidenum">
              <a:rPr lang="en-US" smtClean="0"/>
              <a:pPr fontAlgn="base">
                <a:spcBef>
                  <a:spcPct val="0"/>
                </a:spcBef>
                <a:spcAft>
                  <a:spcPct val="0"/>
                </a:spcAft>
                <a:defRPr/>
              </a:pPr>
              <a:t>6</a:t>
            </a:fld>
            <a:endParaRPr lang="en-US" smtClean="0"/>
          </a:p>
        </p:txBody>
      </p:sp>
    </p:spTree>
    <p:extLst>
      <p:ext uri="{BB962C8B-B14F-4D97-AF65-F5344CB8AC3E}">
        <p14:creationId xmlns:p14="http://schemas.microsoft.com/office/powerpoint/2010/main" val="4015735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Excludes exposure that occur due to individual choice (smoking, diet habits) and risk factors due to  socioculturaltural factors (violent crime).</a:t>
            </a:r>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49131-1A95-4EEF-85F2-00BEFD66CE27}" type="slidenum">
              <a:rPr lang="en-US" smtClean="0"/>
              <a:pPr fontAlgn="base">
                <a:spcBef>
                  <a:spcPct val="0"/>
                </a:spcBef>
                <a:spcAft>
                  <a:spcPct val="0"/>
                </a:spcAft>
                <a:defRPr/>
              </a:pPr>
              <a:t>7</a:t>
            </a:fld>
            <a:endParaRPr lang="en-US" smtClean="0"/>
          </a:p>
        </p:txBody>
      </p:sp>
    </p:spTree>
    <p:extLst>
      <p:ext uri="{BB962C8B-B14F-4D97-AF65-F5344CB8AC3E}">
        <p14:creationId xmlns:p14="http://schemas.microsoft.com/office/powerpoint/2010/main" val="3356434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Excludes exposure that occur due to individual choice (smoking, diet habits) and risk factors due to  socioculturaltural factors (violent crime).</a:t>
            </a:r>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49131-1A95-4EEF-85F2-00BEFD66CE27}" type="slidenum">
              <a:rPr lang="en-US" smtClean="0"/>
              <a:pPr fontAlgn="base">
                <a:spcBef>
                  <a:spcPct val="0"/>
                </a:spcBef>
                <a:spcAft>
                  <a:spcPct val="0"/>
                </a:spcAft>
                <a:defRPr/>
              </a:pPr>
              <a:t>8</a:t>
            </a:fld>
            <a:endParaRPr lang="en-US" smtClean="0"/>
          </a:p>
        </p:txBody>
      </p:sp>
    </p:spTree>
    <p:extLst>
      <p:ext uri="{BB962C8B-B14F-4D97-AF65-F5344CB8AC3E}">
        <p14:creationId xmlns:p14="http://schemas.microsoft.com/office/powerpoint/2010/main" val="510686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Poor countries hazards kept under control in industrialized countries  by major investments in good quality housing, community infrastructure</a:t>
            </a:r>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E9A25A-F70B-459E-BEE1-AEDF11D451A0}" type="slidenum">
              <a:rPr lang="en-US" smtClean="0"/>
              <a:pPr fontAlgn="base">
                <a:spcBef>
                  <a:spcPct val="0"/>
                </a:spcBef>
                <a:spcAft>
                  <a:spcPct val="0"/>
                </a:spcAft>
                <a:defRPr/>
              </a:pPr>
              <a:t>11</a:t>
            </a:fld>
            <a:endParaRPr lang="en-US" smtClean="0"/>
          </a:p>
        </p:txBody>
      </p:sp>
    </p:spTree>
    <p:extLst>
      <p:ext uri="{BB962C8B-B14F-4D97-AF65-F5344CB8AC3E}">
        <p14:creationId xmlns:p14="http://schemas.microsoft.com/office/powerpoint/2010/main" val="759006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6.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243427-A454-4191-AE80-947D2F251996}" type="datetime1">
              <a:rPr lang="ar-SA" smtClean="0"/>
              <a:t>06/04/1438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F8BCC5-CB40-4F30-B1FC-3C97A1E389B7}" type="datetime1">
              <a:rPr lang="ar-SA" smtClean="0"/>
              <a:t>06/04/1438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FEDB04-7B42-4F19-B131-568B327C6279}" type="datetime1">
              <a:rPr lang="ar-SA" smtClean="0"/>
              <a:t>06/04/1438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1081088"/>
            <a:ext cx="9144000" cy="5776912"/>
          </a:xfrm>
          <a:prstGeom prst="rect">
            <a:avLst/>
          </a:prstGeom>
          <a:gradFill rotWithShape="1">
            <a:gsLst>
              <a:gs pos="0">
                <a:srgbClr val="1663A2">
                  <a:gamma/>
                  <a:shade val="0"/>
                  <a:invGamma/>
                </a:srgbClr>
              </a:gs>
              <a:gs pos="100000">
                <a:srgbClr val="1663A2"/>
              </a:gs>
            </a:gsLst>
            <a:lin ang="5400000" scaled="1"/>
          </a:gradFill>
          <a:ln w="9525">
            <a:noFill/>
            <a:miter lim="800000"/>
            <a:headEnd/>
            <a:tailEnd/>
          </a:ln>
          <a:effectLst/>
        </p:spPr>
        <p:txBody>
          <a:bodyPr wrap="none" anchor="ctr"/>
          <a:lstStyle/>
          <a:p>
            <a:pPr fontAlgn="base">
              <a:spcBef>
                <a:spcPct val="0"/>
              </a:spcBef>
              <a:spcAft>
                <a:spcPct val="0"/>
              </a:spcAft>
              <a:defRPr/>
            </a:pPr>
            <a:endParaRPr lang="en-US">
              <a:solidFill>
                <a:srgbClr val="FFFFFF"/>
              </a:solidFill>
            </a:endParaRPr>
          </a:p>
        </p:txBody>
      </p:sp>
      <p:pic>
        <p:nvPicPr>
          <p:cNvPr id="5" name="Picture 22" descr="main header new 3 yell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0" descr="HHS_NIH_WHT_ppt_title_siz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9013" y="5764213"/>
            <a:ext cx="29749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1" descr="NIEHS4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249238"/>
            <a:ext cx="22860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257175" y="1851025"/>
            <a:ext cx="8629650" cy="1470025"/>
          </a:xfrm>
        </p:spPr>
        <p:txBody>
          <a:bodyPr anchor="b"/>
          <a:lstStyle>
            <a:lvl1pPr algn="ctr">
              <a:defRPr sz="4300" b="0">
                <a:latin typeface="Arial Narrow" pitchFamily="34" charset="0"/>
              </a:defRPr>
            </a:lvl1pPr>
          </a:lstStyle>
          <a:p>
            <a:r>
              <a:rPr lang="en-US"/>
              <a:t>Click to Add Title</a:t>
            </a:r>
          </a:p>
        </p:txBody>
      </p:sp>
      <p:sp>
        <p:nvSpPr>
          <p:cNvPr id="3075" name="Rectangle 3"/>
          <p:cNvSpPr>
            <a:spLocks noGrp="1" noChangeArrowheads="1"/>
          </p:cNvSpPr>
          <p:nvPr>
            <p:ph type="subTitle" idx="1"/>
          </p:nvPr>
        </p:nvSpPr>
        <p:spPr>
          <a:xfrm>
            <a:off x="1019175" y="3505200"/>
            <a:ext cx="7105650" cy="1752600"/>
          </a:xfrm>
        </p:spPr>
        <p:txBody>
          <a:bodyPr/>
          <a:lstStyle>
            <a:lvl1pPr marL="0" indent="0" algn="ctr">
              <a:buFontTx/>
              <a:buNone/>
              <a:defRPr sz="2600">
                <a:solidFill>
                  <a:schemeClr val="accent1"/>
                </a:solidFill>
              </a:defRPr>
            </a:lvl1pPr>
          </a:lstStyle>
          <a:p>
            <a:r>
              <a:rPr lang="en-US"/>
              <a:t>Click to Add Subtitle</a:t>
            </a:r>
          </a:p>
        </p:txBody>
      </p:sp>
    </p:spTree>
    <p:extLst>
      <p:ext uri="{BB962C8B-B14F-4D97-AF65-F5344CB8AC3E}">
        <p14:creationId xmlns:p14="http://schemas.microsoft.com/office/powerpoint/2010/main" val="718415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44264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19422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747838"/>
            <a:ext cx="3810000" cy="4195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747838"/>
            <a:ext cx="3810000" cy="4195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4319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0358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475157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54478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2210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19D3CF-2F8A-47EC-AA25-AE8F2196C5F6}" type="datetime1">
              <a:rPr lang="ar-SA" smtClean="0"/>
              <a:t>06/04/1438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753550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00748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90600"/>
            <a:ext cx="2057400" cy="4953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90600"/>
            <a:ext cx="6019800" cy="4953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4153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A00836-7625-4608-9FEE-3957DBF03048}" type="datetime1">
              <a:rPr lang="ar-SA" smtClean="0"/>
              <a:t>06/04/1438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FAD701C-CC00-44A4-BE0C-3214A181A2D0}" type="datetime1">
              <a:rPr lang="ar-SA" smtClean="0"/>
              <a:t>06/04/1438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C33229-6B5C-45C3-84C5-8738D0BE0473}" type="datetime1">
              <a:rPr lang="ar-SA" smtClean="0"/>
              <a:t>06/04/1438</a:t>
            </a:fld>
            <a:endParaRPr lang="en-US"/>
          </a:p>
        </p:txBody>
      </p:sp>
      <p:sp>
        <p:nvSpPr>
          <p:cNvPr id="8" name="Footer Placeholder 7"/>
          <p:cNvSpPr>
            <a:spLocks noGrp="1"/>
          </p:cNvSpPr>
          <p:nvPr>
            <p:ph type="ftr" sz="quarter" idx="11"/>
          </p:nvPr>
        </p:nvSpPr>
        <p:spPr/>
        <p:txBody>
          <a:bodyPr/>
          <a:lstStyle/>
          <a:p>
            <a:r>
              <a:rPr lang="en-US" smtClean="0"/>
              <a:t>Dr. Mohammed Alnaif</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329481-7DC9-4688-9F09-6EE47B0E0941}" type="datetime1">
              <a:rPr lang="ar-SA" smtClean="0"/>
              <a:t>06/04/1438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380B86-4032-434F-A25E-8FA37C51D7E5}" type="datetime1">
              <a:rPr lang="ar-SA" smtClean="0"/>
              <a:t>06/04/1438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AE0867-6541-4DFB-9EE1-00F882272A23}" type="datetime1">
              <a:rPr lang="ar-SA" smtClean="0"/>
              <a:t>06/04/1438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4CE3E0-23C0-4E2B-8734-E02669515BBF}" type="datetime1">
              <a:rPr lang="ar-SA" smtClean="0"/>
              <a:t>06/04/1438</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7660073A-7BA8-4502-84BD-332AABC5B802}" type="datetime1">
              <a:rPr lang="ar-SA" smtClean="0"/>
              <a:t>06/04/1438</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r>
              <a:rPr lang="en-US" smtClean="0"/>
              <a:t>Dr. Mohammed Alnaif</a:t>
            </a:r>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EEEECDCC-63C2-4492-ADC6-A6890B1EB7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1042" name="Rectangle 18"/>
          <p:cNvSpPr>
            <a:spLocks noChangeArrowheads="1"/>
          </p:cNvSpPr>
          <p:nvPr/>
        </p:nvSpPr>
        <p:spPr bwMode="auto">
          <a:xfrm>
            <a:off x="0" y="692150"/>
            <a:ext cx="9144000" cy="6165850"/>
          </a:xfrm>
          <a:prstGeom prst="rect">
            <a:avLst/>
          </a:prstGeom>
          <a:gradFill rotWithShape="1">
            <a:gsLst>
              <a:gs pos="0">
                <a:srgbClr val="1663A2">
                  <a:gamma/>
                  <a:shade val="0"/>
                  <a:invGamma/>
                </a:srgbClr>
              </a:gs>
              <a:gs pos="100000">
                <a:srgbClr val="1663A2"/>
              </a:gs>
            </a:gsLst>
            <a:lin ang="5400000" scaled="1"/>
          </a:gradFill>
          <a:ln w="9525">
            <a:noFill/>
            <a:miter lim="800000"/>
            <a:headEnd/>
            <a:tailEnd/>
          </a:ln>
          <a:effectLst/>
        </p:spPr>
        <p:txBody>
          <a:bodyPr wrap="none" anchor="ctr"/>
          <a:lstStyle/>
          <a:p>
            <a:pPr fontAlgn="base">
              <a:spcBef>
                <a:spcPct val="0"/>
              </a:spcBef>
              <a:spcAft>
                <a:spcPct val="0"/>
              </a:spcAft>
              <a:defRPr/>
            </a:pPr>
            <a:endParaRPr lang="en-US">
              <a:solidFill>
                <a:srgbClr val="FFFFFF"/>
              </a:solidFill>
            </a:endParaRPr>
          </a:p>
        </p:txBody>
      </p:sp>
      <p:pic>
        <p:nvPicPr>
          <p:cNvPr id="1027" name="Picture 20" descr="inside header new 3 yellow"/>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57200" y="990600"/>
            <a:ext cx="82296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9" name="Rectangle 3"/>
          <p:cNvSpPr>
            <a:spLocks noGrp="1" noChangeArrowheads="1"/>
          </p:cNvSpPr>
          <p:nvPr>
            <p:ph type="body" idx="1"/>
          </p:nvPr>
        </p:nvSpPr>
        <p:spPr bwMode="auto">
          <a:xfrm>
            <a:off x="914400" y="1747838"/>
            <a:ext cx="7772400" cy="419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30" name="Picture 16" descr="HHS_NIH_WHT_pptsiz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77063" y="6075363"/>
            <a:ext cx="2090737"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7" descr="NIEHS4C"/>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2400" y="120650"/>
            <a:ext cx="165735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317118"/>
      </p:ext>
    </p:extLst>
  </p:cSld>
  <p:clrMap bg1="dk2" tx1="lt1" bg2="dk1"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iming>
    <p:tnLst>
      <p:par>
        <p:cTn id="1" dur="indefinite" restart="never" nodeType="tmRoot"/>
      </p:par>
    </p:tnLst>
  </p:timing>
  <p:hf hdr="0"/>
  <p:txStyles>
    <p:titleStyle>
      <a:lvl1pPr algn="l" rtl="0" eaLnBrk="0" fontAlgn="base" hangingPunct="0">
        <a:spcBef>
          <a:spcPct val="0"/>
        </a:spcBef>
        <a:spcAft>
          <a:spcPct val="0"/>
        </a:spcAft>
        <a:defRPr sz="2600" b="1">
          <a:solidFill>
            <a:schemeClr val="accent1"/>
          </a:solidFill>
          <a:latin typeface="+mj-lt"/>
          <a:ea typeface="+mj-ea"/>
          <a:cs typeface="+mj-cs"/>
        </a:defRPr>
      </a:lvl1pPr>
      <a:lvl2pPr algn="l" rtl="0" eaLnBrk="0" fontAlgn="base" hangingPunct="0">
        <a:spcBef>
          <a:spcPct val="0"/>
        </a:spcBef>
        <a:spcAft>
          <a:spcPct val="0"/>
        </a:spcAft>
        <a:defRPr sz="2600" b="1">
          <a:solidFill>
            <a:schemeClr val="accent1"/>
          </a:solidFill>
          <a:latin typeface="Arial" charset="0"/>
        </a:defRPr>
      </a:lvl2pPr>
      <a:lvl3pPr algn="l" rtl="0" eaLnBrk="0" fontAlgn="base" hangingPunct="0">
        <a:spcBef>
          <a:spcPct val="0"/>
        </a:spcBef>
        <a:spcAft>
          <a:spcPct val="0"/>
        </a:spcAft>
        <a:defRPr sz="2600" b="1">
          <a:solidFill>
            <a:schemeClr val="accent1"/>
          </a:solidFill>
          <a:latin typeface="Arial" charset="0"/>
        </a:defRPr>
      </a:lvl3pPr>
      <a:lvl4pPr algn="l" rtl="0" eaLnBrk="0" fontAlgn="base" hangingPunct="0">
        <a:spcBef>
          <a:spcPct val="0"/>
        </a:spcBef>
        <a:spcAft>
          <a:spcPct val="0"/>
        </a:spcAft>
        <a:defRPr sz="2600" b="1">
          <a:solidFill>
            <a:schemeClr val="accent1"/>
          </a:solidFill>
          <a:latin typeface="Arial" charset="0"/>
        </a:defRPr>
      </a:lvl4pPr>
      <a:lvl5pPr algn="l" rtl="0" eaLnBrk="0" fontAlgn="base" hangingPunct="0">
        <a:spcBef>
          <a:spcPct val="0"/>
        </a:spcBef>
        <a:spcAft>
          <a:spcPct val="0"/>
        </a:spcAft>
        <a:defRPr sz="2600" b="1">
          <a:solidFill>
            <a:schemeClr val="accent1"/>
          </a:solidFill>
          <a:latin typeface="Arial" charset="0"/>
        </a:defRPr>
      </a:lvl5pPr>
      <a:lvl6pPr marL="457200" algn="l" rtl="0" fontAlgn="base">
        <a:spcBef>
          <a:spcPct val="0"/>
        </a:spcBef>
        <a:spcAft>
          <a:spcPct val="0"/>
        </a:spcAft>
        <a:defRPr sz="2600" b="1">
          <a:solidFill>
            <a:schemeClr val="accent1"/>
          </a:solidFill>
          <a:latin typeface="Arial" charset="0"/>
        </a:defRPr>
      </a:lvl6pPr>
      <a:lvl7pPr marL="914400" algn="l" rtl="0" fontAlgn="base">
        <a:spcBef>
          <a:spcPct val="0"/>
        </a:spcBef>
        <a:spcAft>
          <a:spcPct val="0"/>
        </a:spcAft>
        <a:defRPr sz="2600" b="1">
          <a:solidFill>
            <a:schemeClr val="accent1"/>
          </a:solidFill>
          <a:latin typeface="Arial" charset="0"/>
        </a:defRPr>
      </a:lvl7pPr>
      <a:lvl8pPr marL="1371600" algn="l" rtl="0" fontAlgn="base">
        <a:spcBef>
          <a:spcPct val="0"/>
        </a:spcBef>
        <a:spcAft>
          <a:spcPct val="0"/>
        </a:spcAft>
        <a:defRPr sz="2600" b="1">
          <a:solidFill>
            <a:schemeClr val="accent1"/>
          </a:solidFill>
          <a:latin typeface="Arial" charset="0"/>
        </a:defRPr>
      </a:lvl8pPr>
      <a:lvl9pPr marL="1828800" algn="l" rtl="0" fontAlgn="base">
        <a:spcBef>
          <a:spcPct val="0"/>
        </a:spcBef>
        <a:spcAft>
          <a:spcPct val="0"/>
        </a:spcAft>
        <a:defRPr sz="2600" b="1">
          <a:solidFill>
            <a:schemeClr val="accent1"/>
          </a:solidFill>
          <a:latin typeface="Arial" charset="0"/>
        </a:defRPr>
      </a:lvl9pPr>
    </p:titleStyle>
    <p:bodyStyle>
      <a:lvl1pPr marL="225425" indent="-225425" algn="l" rtl="0" eaLnBrk="0" fontAlgn="base" hangingPunct="0">
        <a:lnSpc>
          <a:spcPct val="90000"/>
        </a:lnSpc>
        <a:spcBef>
          <a:spcPct val="70000"/>
        </a:spcBef>
        <a:spcAft>
          <a:spcPct val="0"/>
        </a:spcAft>
        <a:buClr>
          <a:schemeClr val="accent1"/>
        </a:buClr>
        <a:buChar char="•"/>
        <a:defRPr sz="2000">
          <a:solidFill>
            <a:schemeClr val="tx1"/>
          </a:solidFill>
          <a:latin typeface="+mn-lt"/>
          <a:ea typeface="+mn-ea"/>
          <a:cs typeface="+mn-cs"/>
        </a:defRPr>
      </a:lvl1pPr>
      <a:lvl2pPr marL="576263" indent="-236538" algn="l" rtl="0" eaLnBrk="0" fontAlgn="base" hangingPunct="0">
        <a:lnSpc>
          <a:spcPct val="90000"/>
        </a:lnSpc>
        <a:spcBef>
          <a:spcPct val="70000"/>
        </a:spcBef>
        <a:spcAft>
          <a:spcPct val="0"/>
        </a:spcAft>
        <a:buClr>
          <a:schemeClr val="accent1"/>
        </a:buClr>
        <a:buChar char="–"/>
        <a:defRPr>
          <a:solidFill>
            <a:schemeClr val="tx1"/>
          </a:solidFill>
          <a:latin typeface="+mn-lt"/>
        </a:defRPr>
      </a:lvl2pPr>
      <a:lvl3pPr marL="857250" indent="-166688" algn="l" rtl="0" eaLnBrk="0" fontAlgn="base" hangingPunct="0">
        <a:lnSpc>
          <a:spcPct val="90000"/>
        </a:lnSpc>
        <a:spcBef>
          <a:spcPct val="70000"/>
        </a:spcBef>
        <a:spcAft>
          <a:spcPct val="0"/>
        </a:spcAft>
        <a:buClr>
          <a:schemeClr val="accent1"/>
        </a:buClr>
        <a:buChar char="•"/>
        <a:defRPr>
          <a:solidFill>
            <a:schemeClr val="tx1"/>
          </a:solidFill>
          <a:latin typeface="+mn-lt"/>
        </a:defRPr>
      </a:lvl3pPr>
      <a:lvl4pPr marL="1139825" indent="-168275" algn="l" rtl="0" eaLnBrk="0" fontAlgn="base" hangingPunct="0">
        <a:lnSpc>
          <a:spcPct val="90000"/>
        </a:lnSpc>
        <a:spcBef>
          <a:spcPct val="70000"/>
        </a:spcBef>
        <a:spcAft>
          <a:spcPct val="0"/>
        </a:spcAft>
        <a:buClr>
          <a:schemeClr val="accent1"/>
        </a:buClr>
        <a:buChar char="–"/>
        <a:defRPr sz="1600">
          <a:solidFill>
            <a:schemeClr val="tx1"/>
          </a:solidFill>
          <a:latin typeface="+mn-lt"/>
        </a:defRPr>
      </a:lvl4pPr>
      <a:lvl5pPr marL="1433513" indent="-179388" algn="l" rtl="0" eaLnBrk="0" fontAlgn="base" hangingPunct="0">
        <a:lnSpc>
          <a:spcPct val="90000"/>
        </a:lnSpc>
        <a:spcBef>
          <a:spcPct val="70000"/>
        </a:spcBef>
        <a:spcAft>
          <a:spcPct val="0"/>
        </a:spcAft>
        <a:buClr>
          <a:schemeClr val="accent1"/>
        </a:buClr>
        <a:buChar char="•"/>
        <a:defRPr sz="1600">
          <a:solidFill>
            <a:schemeClr val="tx1"/>
          </a:solidFill>
          <a:latin typeface="+mn-lt"/>
        </a:defRPr>
      </a:lvl5pPr>
      <a:lvl6pPr marL="1890713" indent="-179388" algn="l" rtl="0" fontAlgn="base">
        <a:lnSpc>
          <a:spcPct val="90000"/>
        </a:lnSpc>
        <a:spcBef>
          <a:spcPct val="70000"/>
        </a:spcBef>
        <a:spcAft>
          <a:spcPct val="0"/>
        </a:spcAft>
        <a:buClr>
          <a:schemeClr val="accent1"/>
        </a:buClr>
        <a:buChar char="•"/>
        <a:defRPr sz="1600">
          <a:solidFill>
            <a:schemeClr val="tx1"/>
          </a:solidFill>
          <a:latin typeface="+mn-lt"/>
        </a:defRPr>
      </a:lvl6pPr>
      <a:lvl7pPr marL="2347913" indent="-179388" algn="l" rtl="0" fontAlgn="base">
        <a:lnSpc>
          <a:spcPct val="90000"/>
        </a:lnSpc>
        <a:spcBef>
          <a:spcPct val="70000"/>
        </a:spcBef>
        <a:spcAft>
          <a:spcPct val="0"/>
        </a:spcAft>
        <a:buClr>
          <a:schemeClr val="accent1"/>
        </a:buClr>
        <a:buChar char="•"/>
        <a:defRPr sz="1600">
          <a:solidFill>
            <a:schemeClr val="tx1"/>
          </a:solidFill>
          <a:latin typeface="+mn-lt"/>
        </a:defRPr>
      </a:lvl7pPr>
      <a:lvl8pPr marL="2805113" indent="-179388" algn="l" rtl="0" fontAlgn="base">
        <a:lnSpc>
          <a:spcPct val="90000"/>
        </a:lnSpc>
        <a:spcBef>
          <a:spcPct val="70000"/>
        </a:spcBef>
        <a:spcAft>
          <a:spcPct val="0"/>
        </a:spcAft>
        <a:buClr>
          <a:schemeClr val="accent1"/>
        </a:buClr>
        <a:buChar char="•"/>
        <a:defRPr sz="1600">
          <a:solidFill>
            <a:schemeClr val="tx1"/>
          </a:solidFill>
          <a:latin typeface="+mn-lt"/>
        </a:defRPr>
      </a:lvl8pPr>
      <a:lvl9pPr marL="3262313" indent="-179388" algn="l" rtl="0" fontAlgn="base">
        <a:lnSpc>
          <a:spcPct val="90000"/>
        </a:lnSpc>
        <a:spcBef>
          <a:spcPct val="70000"/>
        </a:spcBef>
        <a:spcAft>
          <a:spcPct val="0"/>
        </a:spcAft>
        <a:buClr>
          <a:schemeClr val="accent1"/>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652736"/>
          </a:xfrm>
        </p:spPr>
        <p:txBody>
          <a:bodyPr>
            <a:noAutofit/>
          </a:bodyPr>
          <a:lstStyle/>
          <a:p>
            <a:pPr marL="182880" indent="0" algn="ctr" rtl="0">
              <a:buNone/>
            </a:pPr>
            <a:r>
              <a:rPr lang="en-US" sz="2400" dirty="0" smtClean="0">
                <a:solidFill>
                  <a:schemeClr val="tx1"/>
                </a:solidFill>
                <a:latin typeface="Times New Roman" panose="02020603050405020304" pitchFamily="18" charset="0"/>
                <a:cs typeface="Times New Roman" panose="02020603050405020304" pitchFamily="18" charset="0"/>
              </a:rPr>
              <a:t>King Saud University</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College of Business Administration</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Department of Health Administration </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Masters` Program</a:t>
            </a:r>
            <a:endParaRPr lang="ar-SA" sz="24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2514600"/>
            <a:ext cx="7330008" cy="31242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507 –</a:t>
            </a:r>
            <a:r>
              <a:rPr lang="en-US" sz="2400" b="1" u="sng" dirty="0">
                <a:solidFill>
                  <a:schemeClr val="tx1"/>
                </a:solidFill>
                <a:latin typeface="Times New Roman" panose="02020603050405020304" pitchFamily="18" charset="0"/>
                <a:cs typeface="Times New Roman" panose="02020603050405020304" pitchFamily="18" charset="0"/>
              </a:rPr>
              <a:t> </a:t>
            </a:r>
            <a:r>
              <a:rPr lang="en-US" sz="2400" b="1" i="1" u="sng" dirty="0">
                <a:solidFill>
                  <a:schemeClr val="tx1"/>
                </a:solidFill>
                <a:latin typeface="Times New Roman" panose="02020603050405020304" pitchFamily="18" charset="0"/>
                <a:cs typeface="Times New Roman" panose="02020603050405020304" pitchFamily="18" charset="0"/>
              </a:rPr>
              <a:t>Introduction to Public Health</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First Semester 1437/ </a:t>
            </a:r>
            <a:r>
              <a:rPr lang="en-US" sz="2400" b="1" i="1" u="sng" dirty="0" smtClean="0">
                <a:solidFill>
                  <a:schemeClr val="tx1"/>
                </a:solidFill>
                <a:latin typeface="Times New Roman" panose="02020603050405020304" pitchFamily="18" charset="0"/>
                <a:cs typeface="Times New Roman" panose="02020603050405020304" pitchFamily="18" charset="0"/>
              </a:rPr>
              <a:t>1438</a:t>
            </a:r>
          </a:p>
          <a:p>
            <a:pPr algn="ctr"/>
            <a:endParaRPr lang="en-US" sz="2400" b="1" dirty="0" smtClean="0">
              <a:solidFill>
                <a:schemeClr val="tx1"/>
              </a:solidFill>
              <a:effectLst/>
              <a:latin typeface="Times New Roman" panose="02020603050405020304" pitchFamily="18" charset="0"/>
              <a:cs typeface="Times New Roman" panose="02020603050405020304" pitchFamily="18" charset="0"/>
            </a:endParaRPr>
          </a:p>
          <a:p>
            <a:pPr algn="ctr"/>
            <a:r>
              <a:rPr lang="en-US" sz="24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hlinkClick r:id="rId2"/>
              </a:rPr>
              <a:t>alnaif@ksu.edu.sa</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B9B4C9A7-8265-45A0-8CC4-C6AAC81CD29D}"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Tree>
    <p:extLst>
      <p:ext uri="{BB962C8B-B14F-4D97-AF65-F5344CB8AC3E}">
        <p14:creationId xmlns:p14="http://schemas.microsoft.com/office/powerpoint/2010/main" val="2813037959"/>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467600" cy="762000"/>
          </a:xfrm>
        </p:spPr>
        <p:txBody>
          <a:bodyPr>
            <a:normAutofit/>
          </a:bodyPr>
          <a:lstStyle/>
          <a:p>
            <a:pPr algn="ctr">
              <a:defRPr/>
            </a:pP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en-US" sz="3600" b="1" dirty="0"/>
          </a:p>
        </p:txBody>
      </p:sp>
      <p:sp>
        <p:nvSpPr>
          <p:cNvPr id="19459" name="Content Placeholder 2"/>
          <p:cNvSpPr>
            <a:spLocks noGrp="1"/>
          </p:cNvSpPr>
          <p:nvPr>
            <p:ph idx="1"/>
          </p:nvPr>
        </p:nvSpPr>
        <p:spPr>
          <a:xfrm>
            <a:off x="457200" y="1447800"/>
            <a:ext cx="8229600" cy="4876800"/>
          </a:xfrm>
        </p:spPr>
        <p:txBody>
          <a:bodyPr>
            <a:noAutofit/>
          </a:bodyPr>
          <a:lstStyle/>
          <a:p>
            <a:pPr marL="457200" indent="-457200">
              <a:spcBef>
                <a:spcPts val="0"/>
              </a:spcBef>
              <a:spcAft>
                <a:spcPts val="0"/>
              </a:spcAft>
              <a:buClr>
                <a:srgbClr val="0000FF"/>
              </a:buClr>
              <a:buNone/>
            </a:pPr>
            <a:r>
              <a:rPr lang="en-US" sz="2400" b="1" dirty="0">
                <a:solidFill>
                  <a:srgbClr val="0000FF"/>
                </a:solidFill>
                <a:latin typeface="Times New Roman" panose="02020603050405020304" pitchFamily="18" charset="0"/>
                <a:cs typeface="Times New Roman" panose="02020603050405020304" pitchFamily="18" charset="0"/>
              </a:rPr>
              <a:t>Environmental Exposures</a:t>
            </a:r>
            <a:endParaRPr lang="en-US" altLang="en-US" sz="2400" b="1" dirty="0" smtClean="0">
              <a:solidFill>
                <a:srgbClr val="0000FF"/>
              </a:solidFill>
              <a:latin typeface="Times New Roman" panose="02020603050405020304" pitchFamily="18" charset="0"/>
              <a:cs typeface="Times New Roman" panose="02020603050405020304" pitchFamily="18" charset="0"/>
            </a:endParaRPr>
          </a:p>
          <a:p>
            <a:pPr marL="457200" indent="-457200" eaLnBrk="1" hangingPunct="1">
              <a:spcBef>
                <a:spcPts val="0"/>
              </a:spcBef>
              <a:spcAft>
                <a:spcPts val="0"/>
              </a:spcAft>
              <a:buClr>
                <a:srgbClr val="0000FF"/>
              </a:buClr>
              <a:buFont typeface="Wingdings" panose="05000000000000000000" pitchFamily="2" charset="2"/>
              <a:buChar char="§"/>
            </a:pPr>
            <a:r>
              <a:rPr lang="en-US" altLang="en-US" sz="2400" b="1" dirty="0" smtClean="0">
                <a:solidFill>
                  <a:srgbClr val="0000FF"/>
                </a:solidFill>
                <a:latin typeface="Times New Roman" panose="02020603050405020304" pitchFamily="18" charset="0"/>
                <a:cs typeface="Times New Roman" panose="02020603050405020304" pitchFamily="18" charset="0"/>
              </a:rPr>
              <a:t>Natural exposures</a:t>
            </a:r>
          </a:p>
          <a:p>
            <a:pPr marL="857250" lvl="2" indent="-457200">
              <a:spcBef>
                <a:spcPts val="0"/>
              </a:spcBef>
              <a:spcAft>
                <a:spcPts val="0"/>
              </a:spcAft>
              <a:buClr>
                <a:srgbClr val="0000FF"/>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Seasonal, latitudinal, altitudinal gradients in solar irradiation</a:t>
            </a:r>
          </a:p>
          <a:p>
            <a:pPr marL="857250" lvl="2" indent="-457200">
              <a:spcBef>
                <a:spcPts val="0"/>
              </a:spcBef>
              <a:spcAft>
                <a:spcPts val="0"/>
              </a:spcAft>
              <a:buClr>
                <a:srgbClr val="0000FF"/>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Extremes of hot/cold weather</a:t>
            </a:r>
          </a:p>
          <a:p>
            <a:pPr marL="857250" lvl="2" indent="-457200">
              <a:spcBef>
                <a:spcPts val="0"/>
              </a:spcBef>
              <a:spcAft>
                <a:spcPts val="0"/>
              </a:spcAft>
              <a:buClr>
                <a:srgbClr val="0000FF"/>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Physical disasters</a:t>
            </a:r>
          </a:p>
          <a:p>
            <a:pPr marL="857250" lvl="2" indent="-457200">
              <a:spcBef>
                <a:spcPts val="0"/>
              </a:spcBef>
              <a:spcAft>
                <a:spcPts val="0"/>
              </a:spcAft>
              <a:buClr>
                <a:srgbClr val="0000FF"/>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Local micronutrient deficiencies in soil</a:t>
            </a:r>
          </a:p>
          <a:p>
            <a:pPr marL="457200" indent="-457200" eaLnBrk="1" hangingPunct="1">
              <a:spcBef>
                <a:spcPts val="0"/>
              </a:spcBef>
              <a:spcAft>
                <a:spcPts val="0"/>
              </a:spcAft>
              <a:buClr>
                <a:srgbClr val="0000FF"/>
              </a:buClr>
              <a:buFont typeface="Wingdings" panose="05000000000000000000" pitchFamily="2" charset="2"/>
              <a:buChar char="§"/>
            </a:pPr>
            <a:r>
              <a:rPr lang="en-US" altLang="en-US" sz="2400" b="1" dirty="0" smtClean="0">
                <a:solidFill>
                  <a:srgbClr val="0000FF"/>
                </a:solidFill>
                <a:latin typeface="Times New Roman" panose="02020603050405020304" pitchFamily="18" charset="0"/>
                <a:cs typeface="Times New Roman" panose="02020603050405020304" pitchFamily="18" charset="0"/>
              </a:rPr>
              <a:t>Human interventions</a:t>
            </a:r>
          </a:p>
          <a:p>
            <a:pPr marL="857250" lvl="2" indent="-457200">
              <a:spcBef>
                <a:spcPts val="0"/>
              </a:spcBef>
              <a:spcAft>
                <a:spcPts val="0"/>
              </a:spcAft>
              <a:buClr>
                <a:srgbClr val="0000FF"/>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Chemical contaminants → air, water, soil, food, work place</a:t>
            </a:r>
          </a:p>
          <a:p>
            <a:pPr marL="857250" lvl="2" indent="-457200">
              <a:spcBef>
                <a:spcPts val="0"/>
              </a:spcBef>
              <a:spcAft>
                <a:spcPts val="0"/>
              </a:spcAft>
              <a:buClr>
                <a:srgbClr val="0000FF"/>
              </a:buClr>
              <a:buFont typeface="Arial" panose="020B0604020202020204" pitchFamily="34" charset="0"/>
              <a:buChar char="•"/>
            </a:pPr>
            <a:r>
              <a:rPr lang="en-US" altLang="en-US" sz="2400" b="1" dirty="0" smtClean="0">
                <a:solidFill>
                  <a:schemeClr val="tx1"/>
                </a:solidFill>
                <a:latin typeface="Times New Roman" panose="02020603050405020304" pitchFamily="18" charset="0"/>
                <a:cs typeface="Times New Roman" panose="02020603050405020304" pitchFamily="18" charset="0"/>
              </a:rPr>
              <a:t>Physical hazards: ionizing radiation, urban noise, road trauma</a:t>
            </a:r>
          </a:p>
        </p:txBody>
      </p:sp>
      <p:sp>
        <p:nvSpPr>
          <p:cNvPr id="3" name="Date Placeholder 2"/>
          <p:cNvSpPr>
            <a:spLocks noGrp="1"/>
          </p:cNvSpPr>
          <p:nvPr>
            <p:ph type="dt" sz="half" idx="10"/>
          </p:nvPr>
        </p:nvSpPr>
        <p:spPr/>
        <p:txBody>
          <a:bodyPr/>
          <a:lstStyle/>
          <a:p>
            <a:fld id="{38C0F191-A70F-483D-9B83-D01BCD983374}" type="datetime1">
              <a:rPr lang="ar-SA" smtClean="0"/>
              <a:t>06/04/1438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10</a:t>
            </a:fld>
            <a:endParaRPr lang="en-US"/>
          </a:p>
        </p:txBody>
      </p:sp>
    </p:spTree>
    <p:extLst>
      <p:ext uri="{BB962C8B-B14F-4D97-AF65-F5344CB8AC3E}">
        <p14:creationId xmlns:p14="http://schemas.microsoft.com/office/powerpoint/2010/main" val="2612279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609600"/>
          </a:xfrm>
        </p:spPr>
        <p:txBody>
          <a:bodyPr>
            <a:normAutofit/>
          </a:bodyPr>
          <a:lstStyle/>
          <a:p>
            <a:pPr algn="ctr">
              <a:defRPr/>
            </a:pPr>
            <a:r>
              <a:rPr lang="en-US" b="1" dirty="0">
                <a:solidFill>
                  <a:schemeClr val="tx1"/>
                </a:solidFill>
                <a:latin typeface="Times New Roman" panose="02020603050405020304" pitchFamily="18" charset="0"/>
                <a:cs typeface="Times New Roman" panose="02020603050405020304" pitchFamily="18" charset="0"/>
              </a:rPr>
              <a:t>Environmental Public Health</a:t>
            </a:r>
            <a:endParaRPr lang="en-US" b="1" dirty="0"/>
          </a:p>
        </p:txBody>
      </p:sp>
      <p:sp>
        <p:nvSpPr>
          <p:cNvPr id="3" name="Content Placeholder 2"/>
          <p:cNvSpPr>
            <a:spLocks noGrp="1"/>
          </p:cNvSpPr>
          <p:nvPr>
            <p:ph idx="1"/>
          </p:nvPr>
        </p:nvSpPr>
        <p:spPr>
          <a:xfrm>
            <a:off x="533400" y="1295400"/>
            <a:ext cx="8229600" cy="5029200"/>
          </a:xfrm>
        </p:spPr>
        <p:txBody>
          <a:bodyPr>
            <a:noAutofit/>
          </a:bodyPr>
          <a:lstStyle/>
          <a:p>
            <a:pPr marL="0" indent="0">
              <a:spcBef>
                <a:spcPts val="0"/>
              </a:spcBef>
              <a:spcAft>
                <a:spcPts val="0"/>
              </a:spcAft>
              <a:buClr>
                <a:srgbClr val="0000FF"/>
              </a:buClr>
              <a:buNone/>
              <a:defRPr/>
            </a:pPr>
            <a:r>
              <a:rPr lang="en-US" sz="2400" b="1" dirty="0">
                <a:solidFill>
                  <a:srgbClr val="0000FF"/>
                </a:solidFill>
                <a:latin typeface="Times New Roman" panose="02020603050405020304" pitchFamily="18" charset="0"/>
                <a:cs typeface="Times New Roman" panose="02020603050405020304" pitchFamily="18" charset="0"/>
              </a:rPr>
              <a:t>Major Environmental concerns</a:t>
            </a:r>
            <a:endParaRPr lang="en-US" sz="2400" b="1" dirty="0" smtClean="0">
              <a:solidFill>
                <a:srgbClr val="0000FF"/>
              </a:solidFill>
              <a:latin typeface="Times New Roman" panose="02020603050405020304" pitchFamily="18" charset="0"/>
              <a:cs typeface="Times New Roman" panose="02020603050405020304" pitchFamily="18" charset="0"/>
            </a:endParaRPr>
          </a:p>
          <a:p>
            <a:pPr eaLnBrk="1" fontAlgn="auto" hangingPunct="1">
              <a:spcBef>
                <a:spcPts val="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Industrialized countries</a:t>
            </a:r>
          </a:p>
          <a:p>
            <a:pPr marL="857250" lvl="2" indent="-457200">
              <a:spcBef>
                <a:spcPts val="0"/>
              </a:spcBef>
              <a:spcAft>
                <a:spcPts val="0"/>
              </a:spcAft>
              <a:buClr>
                <a:srgbClr val="0000FF"/>
              </a:buClr>
              <a:buFont typeface="Arial" panose="020B0604020202020204" pitchFamily="34" charset="0"/>
              <a:buChar char="•"/>
              <a:defRPr/>
            </a:pPr>
            <a:r>
              <a:rPr lang="en-US" sz="2200" b="1" dirty="0" smtClean="0">
                <a:solidFill>
                  <a:schemeClr val="tx1"/>
                </a:solidFill>
                <a:latin typeface="Times New Roman" panose="02020603050405020304" pitchFamily="18" charset="0"/>
                <a:cs typeface="Times New Roman" panose="02020603050405020304" pitchFamily="18" charset="0"/>
              </a:rPr>
              <a:t>Chemical contaminants→ regional, global air/water/soil/food</a:t>
            </a:r>
          </a:p>
          <a:p>
            <a:pPr marL="857250" lvl="2" indent="-457200">
              <a:spcBef>
                <a:spcPts val="0"/>
              </a:spcBef>
              <a:spcAft>
                <a:spcPts val="0"/>
              </a:spcAft>
              <a:buClr>
                <a:srgbClr val="0000FF"/>
              </a:buClr>
              <a:buFont typeface="Arial" panose="020B0604020202020204" pitchFamily="34" charset="0"/>
              <a:buChar char="•"/>
              <a:defRPr/>
            </a:pPr>
            <a:r>
              <a:rPr lang="en-US" sz="2200" b="1" dirty="0" smtClean="0">
                <a:solidFill>
                  <a:schemeClr val="tx1"/>
                </a:solidFill>
                <a:latin typeface="Times New Roman" panose="02020603050405020304" pitchFamily="18" charset="0"/>
                <a:cs typeface="Times New Roman" panose="02020603050405020304" pitchFamily="18" charset="0"/>
              </a:rPr>
              <a:t>Physical hazards (ionizing radiation, urban noise, road trauma)</a:t>
            </a:r>
          </a:p>
          <a:p>
            <a:pPr marL="857250" lvl="2" indent="-457200">
              <a:spcBef>
                <a:spcPts val="0"/>
              </a:spcBef>
              <a:spcAft>
                <a:spcPts val="0"/>
              </a:spcAft>
              <a:buClr>
                <a:srgbClr val="0000FF"/>
              </a:buClr>
              <a:buFont typeface="Arial" panose="020B0604020202020204" pitchFamily="34" charset="0"/>
              <a:buChar char="•"/>
              <a:defRPr/>
            </a:pPr>
            <a:r>
              <a:rPr lang="en-US" sz="2200" b="1" dirty="0" smtClean="0">
                <a:solidFill>
                  <a:schemeClr val="tx1"/>
                </a:solidFill>
                <a:latin typeface="Times New Roman" panose="02020603050405020304" pitchFamily="18" charset="0"/>
                <a:cs typeface="Times New Roman" panose="02020603050405020304" pitchFamily="18" charset="0"/>
              </a:rPr>
              <a:t>Hazards controlled by major investments in housing, community infra structure (drinking water supply, sewerage, solid waste collection, etc)</a:t>
            </a:r>
          </a:p>
          <a:p>
            <a:pPr eaLnBrk="1" fontAlgn="auto" hangingPunct="1">
              <a:spcBef>
                <a:spcPts val="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Low &amp; middle income countries</a:t>
            </a:r>
          </a:p>
          <a:p>
            <a:pPr marL="857250" lvl="2" indent="-457200">
              <a:spcBef>
                <a:spcPts val="0"/>
              </a:spcBef>
              <a:spcAft>
                <a:spcPts val="0"/>
              </a:spcAft>
              <a:buClr>
                <a:srgbClr val="0000FF"/>
              </a:buClr>
              <a:buFont typeface="Arial" panose="020B0604020202020204" pitchFamily="34" charset="0"/>
              <a:buChar char="•"/>
              <a:defRPr/>
            </a:pPr>
            <a:r>
              <a:rPr lang="en-US" sz="2200" b="1" dirty="0" smtClean="0">
                <a:solidFill>
                  <a:schemeClr val="tx1"/>
                </a:solidFill>
                <a:latin typeface="Times New Roman" panose="02020603050405020304" pitchFamily="18" charset="0"/>
                <a:cs typeface="Times New Roman" panose="02020603050405020304" pitchFamily="18" charset="0"/>
              </a:rPr>
              <a:t>Microbiological quality of drinking water/food</a:t>
            </a:r>
          </a:p>
          <a:p>
            <a:pPr marL="857250" lvl="2" indent="-457200">
              <a:spcBef>
                <a:spcPts val="0"/>
              </a:spcBef>
              <a:spcAft>
                <a:spcPts val="0"/>
              </a:spcAft>
              <a:buClr>
                <a:srgbClr val="0000FF"/>
              </a:buClr>
              <a:buFont typeface="Arial" panose="020B0604020202020204" pitchFamily="34" charset="0"/>
              <a:buChar char="•"/>
              <a:defRPr/>
            </a:pPr>
            <a:r>
              <a:rPr lang="en-US" sz="2200" b="1" dirty="0" smtClean="0">
                <a:solidFill>
                  <a:schemeClr val="tx1"/>
                </a:solidFill>
                <a:latin typeface="Times New Roman" panose="02020603050405020304" pitchFamily="18" charset="0"/>
                <a:cs typeface="Times New Roman" panose="02020603050405020304" pitchFamily="18" charset="0"/>
              </a:rPr>
              <a:t>Physical safety of housing/work</a:t>
            </a:r>
          </a:p>
          <a:p>
            <a:pPr marL="857250" lvl="2" indent="-457200">
              <a:spcBef>
                <a:spcPts val="0"/>
              </a:spcBef>
              <a:spcAft>
                <a:spcPts val="0"/>
              </a:spcAft>
              <a:buClr>
                <a:srgbClr val="0000FF"/>
              </a:buClr>
              <a:buFont typeface="Arial" panose="020B0604020202020204" pitchFamily="34" charset="0"/>
              <a:buChar char="•"/>
              <a:defRPr/>
            </a:pPr>
            <a:r>
              <a:rPr lang="en-US" sz="2200" b="1" dirty="0" smtClean="0">
                <a:solidFill>
                  <a:schemeClr val="tx1"/>
                </a:solidFill>
                <a:latin typeface="Times New Roman" panose="02020603050405020304" pitchFamily="18" charset="0"/>
                <a:cs typeface="Times New Roman" panose="02020603050405020304" pitchFamily="18" charset="0"/>
              </a:rPr>
              <a:t>Indoor air pollution</a:t>
            </a:r>
          </a:p>
          <a:p>
            <a:pPr marL="857250" lvl="2" indent="-457200">
              <a:spcBef>
                <a:spcPts val="0"/>
              </a:spcBef>
              <a:spcAft>
                <a:spcPts val="0"/>
              </a:spcAft>
              <a:buClr>
                <a:srgbClr val="0000FF"/>
              </a:buClr>
              <a:buFont typeface="Arial" panose="020B0604020202020204" pitchFamily="34" charset="0"/>
              <a:buChar char="•"/>
              <a:defRPr/>
            </a:pPr>
            <a:r>
              <a:rPr lang="en-US" sz="2200" b="1" dirty="0" smtClean="0">
                <a:solidFill>
                  <a:schemeClr val="tx1"/>
                </a:solidFill>
                <a:latin typeface="Times New Roman" panose="02020603050405020304" pitchFamily="18" charset="0"/>
                <a:cs typeface="Times New Roman" panose="02020603050405020304" pitchFamily="18" charset="0"/>
              </a:rPr>
              <a:t>Road hazards</a:t>
            </a:r>
          </a:p>
        </p:txBody>
      </p:sp>
      <p:sp>
        <p:nvSpPr>
          <p:cNvPr id="4" name="Date Placeholder 3"/>
          <p:cNvSpPr>
            <a:spLocks noGrp="1"/>
          </p:cNvSpPr>
          <p:nvPr>
            <p:ph type="dt" sz="half" idx="10"/>
          </p:nvPr>
        </p:nvSpPr>
        <p:spPr/>
        <p:txBody>
          <a:bodyPr/>
          <a:lstStyle/>
          <a:p>
            <a:fld id="{B9ABB9BB-4ED4-490C-AD06-9DB50D93727D}" type="datetime1">
              <a:rPr lang="ar-SA" smtClean="0"/>
              <a:t>06/04/1438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11</a:t>
            </a:fld>
            <a:endParaRPr lang="en-US"/>
          </a:p>
        </p:txBody>
      </p:sp>
    </p:spTree>
    <p:extLst>
      <p:ext uri="{BB962C8B-B14F-4D97-AF65-F5344CB8AC3E}">
        <p14:creationId xmlns:p14="http://schemas.microsoft.com/office/powerpoint/2010/main" val="2927550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19200"/>
            <a:ext cx="8077200" cy="48768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Environmental Public Health </a:t>
            </a:r>
            <a:r>
              <a:rPr lang="en-US" sz="2800" b="1" dirty="0">
                <a:solidFill>
                  <a:schemeClr val="tx1"/>
                </a:solidFill>
                <a:latin typeface="Times New Roman" panose="02020603050405020304" pitchFamily="18" charset="0"/>
                <a:cs typeface="Times New Roman" panose="02020603050405020304" pitchFamily="18" charset="0"/>
              </a:rPr>
              <a:t>(</a:t>
            </a:r>
            <a:r>
              <a:rPr lang="en-US" sz="2800" b="1" dirty="0">
                <a:solidFill>
                  <a:srgbClr val="0000FF"/>
                </a:solidFill>
                <a:latin typeface="Times New Roman" panose="02020603050405020304" pitchFamily="18" charset="0"/>
                <a:cs typeface="Times New Roman" panose="02020603050405020304" pitchFamily="18" charset="0"/>
              </a:rPr>
              <a:t>EPH</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EPH </a:t>
            </a:r>
            <a:r>
              <a:rPr lang="en-US" sz="2800" b="1" dirty="0" smtClean="0">
                <a:solidFill>
                  <a:schemeClr val="tx1"/>
                </a:solidFill>
                <a:latin typeface="Times New Roman" panose="02020603050405020304" pitchFamily="18" charset="0"/>
                <a:cs typeface="Times New Roman" panose="02020603050405020304" pitchFamily="18" charset="0"/>
              </a:rPr>
              <a:t>is </a:t>
            </a:r>
            <a:r>
              <a:rPr lang="en-US" sz="2800" b="1" dirty="0">
                <a:solidFill>
                  <a:schemeClr val="tx1"/>
                </a:solidFill>
                <a:latin typeface="Times New Roman" panose="02020603050405020304" pitchFamily="18" charset="0"/>
                <a:cs typeface="Times New Roman" panose="02020603050405020304" pitchFamily="18" charset="0"/>
              </a:rPr>
              <a:t>concerned with preventing diseases of environmental origin.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diseases can arise from exposures to infectious pathogens in food, water, air, animals, or vectors (such as mosquitoes, lice, and ticks); toxicants (including pesticides, heavy metals, carbon monoxide, airborne particulates); excess radiation; or lack of physical exercise (for example, resulting from a poorly built environment)</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06744A87-1374-4553-8630-9A3C4C075641}"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12</a:t>
            </a:fld>
            <a:endParaRPr lang="ar-SA"/>
          </a:p>
        </p:txBody>
      </p:sp>
    </p:spTree>
    <p:extLst>
      <p:ext uri="{BB962C8B-B14F-4D97-AF65-F5344CB8AC3E}">
        <p14:creationId xmlns:p14="http://schemas.microsoft.com/office/powerpoint/2010/main" val="360135978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19200"/>
            <a:ext cx="8077200" cy="48768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Environmental Public Health </a:t>
            </a:r>
            <a:r>
              <a:rPr lang="en-US" sz="2800" b="1" dirty="0">
                <a:solidFill>
                  <a:schemeClr val="tx1"/>
                </a:solidFill>
                <a:latin typeface="Times New Roman" panose="02020603050405020304" pitchFamily="18" charset="0"/>
                <a:cs typeface="Times New Roman" panose="02020603050405020304" pitchFamily="18" charset="0"/>
              </a:rPr>
              <a:t>(</a:t>
            </a:r>
            <a:r>
              <a:rPr lang="en-US" sz="2800" b="1" dirty="0">
                <a:solidFill>
                  <a:srgbClr val="0000FF"/>
                </a:solidFill>
                <a:latin typeface="Times New Roman" panose="02020603050405020304" pitchFamily="18" charset="0"/>
                <a:cs typeface="Times New Roman" panose="02020603050405020304" pitchFamily="18" charset="0"/>
              </a:rPr>
              <a:t>EPH</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r>
              <a:rPr lang="en-US" sz="2800" b="1" dirty="0">
                <a:solidFill>
                  <a:srgbClr val="0000FF"/>
                </a:solidFill>
                <a:latin typeface="Times New Roman" panose="02020603050405020304" pitchFamily="18" charset="0"/>
                <a:cs typeface="Times New Roman" panose="02020603050405020304" pitchFamily="18" charset="0"/>
              </a:rPr>
              <a:t>WHO Definition of Environmental Health</a:t>
            </a:r>
            <a:endParaRPr lang="en-US" sz="2800" dirty="0">
              <a:solidFill>
                <a:srgbClr val="0000FF"/>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Environmental health </a:t>
            </a:r>
            <a:r>
              <a:rPr lang="en-US" sz="2800" b="1" dirty="0">
                <a:solidFill>
                  <a:schemeClr val="tx1"/>
                </a:solidFill>
                <a:latin typeface="Times New Roman" panose="02020603050405020304" pitchFamily="18" charset="0"/>
                <a:cs typeface="Times New Roman" panose="02020603050405020304" pitchFamily="18" charset="0"/>
              </a:rPr>
              <a:t>comprises those aspects of human health, including quality of life, that are determined by physical, biological, social, and psychosocial factors in the environment. It also refers to the theory and practice of assessing, correcting, controlling, and preventing those factors in the environment that can potentially affect adversely the health of present and future generations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C081F2D1-43E9-4F6D-8730-E5101D88B3D5}"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13</a:t>
            </a:fld>
            <a:endParaRPr lang="ar-SA"/>
          </a:p>
        </p:txBody>
      </p:sp>
    </p:spTree>
    <p:extLst>
      <p:ext uri="{BB962C8B-B14F-4D97-AF65-F5344CB8AC3E}">
        <p14:creationId xmlns:p14="http://schemas.microsoft.com/office/powerpoint/2010/main" val="83569072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19200"/>
            <a:ext cx="8077200" cy="5029200"/>
          </a:xfrm>
        </p:spPr>
        <p:txBody>
          <a:bodyPr>
            <a:normAutofit fontScale="85000" lnSpcReduction="10000"/>
          </a:bodyPr>
          <a:lstStyle/>
          <a:p>
            <a:r>
              <a:rPr lang="en-US" sz="3300" b="1" dirty="0" smtClean="0">
                <a:solidFill>
                  <a:srgbClr val="0000FF"/>
                </a:solidFill>
                <a:latin typeface="Times New Roman" panose="02020603050405020304" pitchFamily="18" charset="0"/>
                <a:cs typeface="Times New Roman" panose="02020603050405020304" pitchFamily="18" charset="0"/>
              </a:rPr>
              <a:t>Facets </a:t>
            </a:r>
            <a:r>
              <a:rPr lang="en-US" sz="3300" b="1" dirty="0">
                <a:solidFill>
                  <a:srgbClr val="0000FF"/>
                </a:solidFill>
                <a:latin typeface="Times New Roman" panose="02020603050405020304" pitchFamily="18" charset="0"/>
                <a:cs typeface="Times New Roman" panose="02020603050405020304" pitchFamily="18" charset="0"/>
              </a:rPr>
              <a:t>of Environmental Health </a:t>
            </a:r>
            <a:r>
              <a:rPr lang="en-US" sz="2800" b="1" dirty="0">
                <a:solidFill>
                  <a:schemeClr val="tx1"/>
                </a:solidFill>
                <a:latin typeface="Times New Roman" panose="02020603050405020304" pitchFamily="18" charset="0"/>
                <a:cs typeface="Times New Roman" panose="02020603050405020304" pitchFamily="18" charset="0"/>
              </a:rPr>
              <a:t> </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Environmental epidemiology </a:t>
            </a:r>
            <a:r>
              <a:rPr lang="en-US" sz="2800" b="1" dirty="0">
                <a:solidFill>
                  <a:schemeClr val="tx1"/>
                </a:solidFill>
                <a:latin typeface="Times New Roman" panose="02020603050405020304" pitchFamily="18" charset="0"/>
                <a:cs typeface="Times New Roman" panose="02020603050405020304" pitchFamily="18" charset="0"/>
              </a:rPr>
              <a:t>− Associations between exposure to environmental agents and subsequent development of disease  </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Environmental toxicology </a:t>
            </a:r>
            <a:r>
              <a:rPr lang="en-US" sz="2800" b="1" dirty="0">
                <a:solidFill>
                  <a:schemeClr val="tx1"/>
                </a:solidFill>
                <a:latin typeface="Times New Roman" panose="02020603050405020304" pitchFamily="18" charset="0"/>
                <a:cs typeface="Times New Roman" panose="02020603050405020304" pitchFamily="18" charset="0"/>
              </a:rPr>
              <a:t>− Causal mechanisms between exposure and subsequent </a:t>
            </a:r>
            <a:r>
              <a:rPr lang="en-US" sz="2800" b="1" dirty="0" smtClean="0">
                <a:solidFill>
                  <a:schemeClr val="tx1"/>
                </a:solidFill>
                <a:latin typeface="Times New Roman" panose="02020603050405020304" pitchFamily="18" charset="0"/>
                <a:cs typeface="Times New Roman" panose="02020603050405020304" pitchFamily="18" charset="0"/>
              </a:rPr>
              <a:t>development </a:t>
            </a:r>
            <a:r>
              <a:rPr lang="en-US" sz="2800" b="1" dirty="0">
                <a:solidFill>
                  <a:schemeClr val="tx1"/>
                </a:solidFill>
                <a:latin typeface="Times New Roman" panose="02020603050405020304" pitchFamily="18" charset="0"/>
                <a:cs typeface="Times New Roman" panose="02020603050405020304" pitchFamily="18" charset="0"/>
              </a:rPr>
              <a:t>of disease  </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Environmental engineering </a:t>
            </a:r>
            <a:r>
              <a:rPr lang="en-US" sz="2800" b="1" dirty="0">
                <a:solidFill>
                  <a:schemeClr val="tx1"/>
                </a:solidFill>
                <a:latin typeface="Times New Roman" panose="02020603050405020304" pitchFamily="18" charset="0"/>
                <a:cs typeface="Times New Roman" panose="02020603050405020304" pitchFamily="18" charset="0"/>
              </a:rPr>
              <a:t>− Factors that govern and reduce exposure  </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Preventive medicine </a:t>
            </a:r>
            <a:r>
              <a:rPr lang="en-US" sz="2800" b="1" dirty="0">
                <a:solidFill>
                  <a:schemeClr val="tx1"/>
                </a:solidFill>
                <a:latin typeface="Times New Roman" panose="02020603050405020304" pitchFamily="18" charset="0"/>
                <a:cs typeface="Times New Roman" panose="02020603050405020304" pitchFamily="18" charset="0"/>
              </a:rPr>
              <a:t>− Factors that govern and reduce disease development  </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Law</a:t>
            </a:r>
            <a:r>
              <a:rPr lang="en-US" sz="2800" b="1" dirty="0">
                <a:solidFill>
                  <a:schemeClr val="tx1"/>
                </a:solidFill>
                <a:latin typeface="Times New Roman" panose="02020603050405020304" pitchFamily="18" charset="0"/>
                <a:cs typeface="Times New Roman" panose="02020603050405020304" pitchFamily="18" charset="0"/>
              </a:rPr>
              <a:t> − Development of appropriate legislation to protect public </a:t>
            </a:r>
            <a:r>
              <a:rPr lang="en-US" sz="2800" b="1" dirty="0" smtClean="0">
                <a:solidFill>
                  <a:schemeClr val="tx1"/>
                </a:solidFill>
                <a:latin typeface="Times New Roman" panose="02020603050405020304" pitchFamily="18" charset="0"/>
                <a:cs typeface="Times New Roman" panose="02020603050405020304" pitchFamily="18" charset="0"/>
              </a:rPr>
              <a:t>health.</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D500DECB-BDFD-475F-8476-83205D8D2012}"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14</a:t>
            </a:fld>
            <a:endParaRPr lang="ar-SA"/>
          </a:p>
        </p:txBody>
      </p:sp>
    </p:spTree>
    <p:extLst>
      <p:ext uri="{BB962C8B-B14F-4D97-AF65-F5344CB8AC3E}">
        <p14:creationId xmlns:p14="http://schemas.microsoft.com/office/powerpoint/2010/main" val="299790432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219200"/>
            <a:ext cx="8077200" cy="48768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Environmental Public Health </a:t>
            </a:r>
            <a:r>
              <a:rPr lang="en-US" sz="2800" b="1" dirty="0">
                <a:solidFill>
                  <a:schemeClr val="tx1"/>
                </a:solidFill>
                <a:latin typeface="Times New Roman" panose="02020603050405020304" pitchFamily="18" charset="0"/>
                <a:cs typeface="Times New Roman" panose="02020603050405020304" pitchFamily="18" charset="0"/>
              </a:rPr>
              <a:t>(</a:t>
            </a:r>
            <a:r>
              <a:rPr lang="en-US" sz="2800" b="1" dirty="0">
                <a:solidFill>
                  <a:srgbClr val="0000FF"/>
                </a:solidFill>
                <a:latin typeface="Times New Roman" panose="02020603050405020304" pitchFamily="18" charset="0"/>
                <a:cs typeface="Times New Roman" panose="02020603050405020304" pitchFamily="18" charset="0"/>
              </a:rPr>
              <a:t>EPH</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EPH</a:t>
            </a:r>
            <a:r>
              <a:rPr lang="en-US" sz="2800" b="1" dirty="0">
                <a:solidFill>
                  <a:schemeClr val="tx1"/>
                </a:solidFill>
                <a:latin typeface="Times New Roman" panose="02020603050405020304" pitchFamily="18" charset="0"/>
                <a:cs typeface="Times New Roman" panose="02020603050405020304" pitchFamily="18" charset="0"/>
              </a:rPr>
              <a:t> prevention and control programs are focused on the population’s health rather than on individual disease care.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Moreover</a:t>
            </a:r>
            <a:r>
              <a:rPr lang="en-US" sz="2800" b="1" dirty="0">
                <a:solidFill>
                  <a:schemeClr val="tx1"/>
                </a:solidFill>
                <a:latin typeface="Times New Roman" panose="02020603050405020304" pitchFamily="18" charset="0"/>
                <a:cs typeface="Times New Roman" panose="02020603050405020304" pitchFamily="18" charset="0"/>
              </a:rPr>
              <a:t>, EPH is seen as a critical factor in a “one health” concept of the inextricable linkages of human, animal, and environmental health.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600"/>
              </a:spcBef>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Understanding </a:t>
            </a:r>
            <a:r>
              <a:rPr lang="en-US" sz="2800" b="1" i="1" dirty="0">
                <a:solidFill>
                  <a:schemeClr val="tx1"/>
                </a:solidFill>
                <a:latin typeface="Times New Roman" panose="02020603050405020304" pitchFamily="18" charset="0"/>
                <a:cs typeface="Times New Roman" panose="02020603050405020304" pitchFamily="18" charset="0"/>
              </a:rPr>
              <a:t>one health </a:t>
            </a:r>
            <a:r>
              <a:rPr lang="en-US" sz="2800" b="1" dirty="0">
                <a:solidFill>
                  <a:schemeClr val="tx1"/>
                </a:solidFill>
                <a:latin typeface="Times New Roman" panose="02020603050405020304" pitchFamily="18" charset="0"/>
                <a:cs typeface="Times New Roman" panose="02020603050405020304" pitchFamily="18" charset="0"/>
              </a:rPr>
              <a:t>and our ability to effectively use to advantage the human – animal – environment interface is now a new dictum for health professionals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1C98F66-EAB7-42D5-AB04-758958190196}"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15</a:t>
            </a:fld>
            <a:endParaRPr lang="ar-SA"/>
          </a:p>
        </p:txBody>
      </p:sp>
    </p:spTree>
    <p:extLst>
      <p:ext uri="{BB962C8B-B14F-4D97-AF65-F5344CB8AC3E}">
        <p14:creationId xmlns:p14="http://schemas.microsoft.com/office/powerpoint/2010/main" val="417863311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48768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Environmental Public Health: History and Progression</a:t>
            </a:r>
          </a:p>
          <a:p>
            <a:pPr marL="457200" indent="-457200">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Early societies learned that basic sanitation, clean water and removal of waste and vermin were critical to population health.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Humans </a:t>
            </a:r>
            <a:r>
              <a:rPr lang="en-US" sz="2800" b="1" dirty="0">
                <a:solidFill>
                  <a:schemeClr val="tx1"/>
                </a:solidFill>
                <a:latin typeface="Times New Roman" panose="02020603050405020304" pitchFamily="18" charset="0"/>
                <a:cs typeface="Times New Roman" panose="02020603050405020304" pitchFamily="18" charset="0"/>
              </a:rPr>
              <a:t>remained healthier when they followed Hygiene principles, creating a healthy environment and preventing disease.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Today</a:t>
            </a:r>
            <a:r>
              <a:rPr lang="en-US" sz="2800" b="1" dirty="0">
                <a:solidFill>
                  <a:schemeClr val="tx1"/>
                </a:solidFill>
                <a:latin typeface="Times New Roman" panose="02020603050405020304" pitchFamily="18" charset="0"/>
                <a:cs typeface="Times New Roman" panose="02020603050405020304" pitchFamily="18" charset="0"/>
              </a:rPr>
              <a:t>, we see how altering our environment in an unsustainable way has impacted climate change and humankind’s morbidity and mortality</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1F9EA66-E401-408C-8D15-D8F84E285738}"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16</a:t>
            </a:fld>
            <a:endParaRPr lang="ar-SA"/>
          </a:p>
        </p:txBody>
      </p:sp>
    </p:spTree>
    <p:extLst>
      <p:ext uri="{BB962C8B-B14F-4D97-AF65-F5344CB8AC3E}">
        <p14:creationId xmlns:p14="http://schemas.microsoft.com/office/powerpoint/2010/main" val="274162122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48768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Environmental Public Health: History and Progression</a:t>
            </a:r>
          </a:p>
          <a:p>
            <a:pPr marL="457200" indent="-457200">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For example, sprawling communities centered on automobile travel lead to issues such as traffic injury, air pollution, and lack of exercise manifesting as asthma, hypertension, and stress - related illness.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Moreover</a:t>
            </a:r>
            <a:r>
              <a:rPr lang="en-US" sz="2800" b="1" dirty="0">
                <a:solidFill>
                  <a:schemeClr val="tx1"/>
                </a:solidFill>
                <a:latin typeface="Times New Roman" panose="02020603050405020304" pitchFamily="18" charset="0"/>
                <a:cs typeface="Times New Roman" panose="02020603050405020304" pitchFamily="18" charset="0"/>
              </a:rPr>
              <a:t>, failing to design communities in a way that promotes neighborhood interaction reduces community resilience. This is most noticeable following a disaster such as a hurricane, when environmental public health plays a profound role in restoring clean water, removing waste, and controlling vermin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A6DE8DD-9FCA-4CC5-843F-E3DE53A07A3E}"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17</a:t>
            </a:fld>
            <a:endParaRPr lang="ar-SA"/>
          </a:p>
        </p:txBody>
      </p:sp>
    </p:spTree>
    <p:extLst>
      <p:ext uri="{BB962C8B-B14F-4D97-AF65-F5344CB8AC3E}">
        <p14:creationId xmlns:p14="http://schemas.microsoft.com/office/powerpoint/2010/main" val="355073139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48768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Environmental Public Health: History and Progression</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Environmental public health professionals </a:t>
            </a:r>
            <a:r>
              <a:rPr lang="en-US" sz="2800" b="1" dirty="0">
                <a:solidFill>
                  <a:schemeClr val="tx1"/>
                </a:solidFill>
                <a:latin typeface="Times New Roman" panose="02020603050405020304" pitchFamily="18" charset="0"/>
                <a:cs typeface="Times New Roman" panose="02020603050405020304" pitchFamily="18" charset="0"/>
              </a:rPr>
              <a:t>are from various backgrounds, including but not limited to biology, chemistry, geology, hydrology, human and veterinary medicine, land use planning, toxicology, health physics, education, and epidemiology.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Environmental </a:t>
            </a:r>
            <a:r>
              <a:rPr lang="en-US" sz="2800" b="1" dirty="0">
                <a:solidFill>
                  <a:srgbClr val="0000FF"/>
                </a:solidFill>
                <a:latin typeface="Times New Roman" panose="02020603050405020304" pitchFamily="18" charset="0"/>
                <a:cs typeface="Times New Roman" panose="02020603050405020304" pitchFamily="18" charset="0"/>
              </a:rPr>
              <a:t>public health professionals </a:t>
            </a:r>
            <a:r>
              <a:rPr lang="en-US" sz="2800" b="1" dirty="0">
                <a:solidFill>
                  <a:schemeClr val="tx1"/>
                </a:solidFill>
                <a:latin typeface="Times New Roman" panose="02020603050405020304" pitchFamily="18" charset="0"/>
                <a:cs typeface="Times New Roman" panose="02020603050405020304" pitchFamily="18" charset="0"/>
              </a:rPr>
              <a:t>are policy makers, health educators, facility inspectors, and first responders. The ten essential environmental public health services provide the fundamental framework for the profession’s performance standards by describing the environmental public health activities that should be undertaken in all </a:t>
            </a:r>
            <a:r>
              <a:rPr lang="en-US" sz="2800" b="1" dirty="0" smtClean="0">
                <a:solidFill>
                  <a:schemeClr val="tx1"/>
                </a:solidFill>
                <a:latin typeface="Times New Roman" panose="02020603050405020304" pitchFamily="18" charset="0"/>
                <a:cs typeface="Times New Roman" panose="02020603050405020304" pitchFamily="18" charset="0"/>
              </a:rPr>
              <a:t>communities.</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12192746-D997-469B-9246-74F357AA76A8}"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18</a:t>
            </a:fld>
            <a:endParaRPr lang="ar-SA"/>
          </a:p>
        </p:txBody>
      </p:sp>
    </p:spTree>
    <p:extLst>
      <p:ext uri="{BB962C8B-B14F-4D97-AF65-F5344CB8AC3E}">
        <p14:creationId xmlns:p14="http://schemas.microsoft.com/office/powerpoint/2010/main" val="429345900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458200" cy="533400"/>
          </a:xfrm>
        </p:spPr>
        <p:txBody>
          <a:bodyPr/>
          <a:lstStyle/>
          <a:p>
            <a:pPr algn="l"/>
            <a:r>
              <a:rPr lang="en-US" sz="2000" b="1" dirty="0">
                <a:solidFill>
                  <a:srgbClr val="0000FF"/>
                </a:solidFill>
                <a:latin typeface="Times New Roman" panose="02020603050405020304" pitchFamily="18" charset="0"/>
                <a:cs typeface="Times New Roman" panose="02020603050405020304" pitchFamily="18" charset="0"/>
              </a:rPr>
              <a:t>TEN ESSENTIAL ENVIRONMENTAL PUBLIC HEALTH </a:t>
            </a:r>
            <a:r>
              <a:rPr lang="en-US" sz="2000" b="1" dirty="0" smtClean="0">
                <a:solidFill>
                  <a:srgbClr val="0000FF"/>
                </a:solidFill>
                <a:latin typeface="Times New Roman" panose="02020603050405020304" pitchFamily="18" charset="0"/>
                <a:cs typeface="Times New Roman" panose="02020603050405020304" pitchFamily="18" charset="0"/>
              </a:rPr>
              <a:t>SERVICES</a:t>
            </a:r>
            <a:endParaRPr lang="en-US" sz="2000" dirty="0">
              <a:solidFill>
                <a:srgbClr val="0000FF"/>
              </a:solidFill>
            </a:endParaRPr>
          </a:p>
        </p:txBody>
      </p:sp>
      <p:sp>
        <p:nvSpPr>
          <p:cNvPr id="3" name="Text Placeholder 2"/>
          <p:cNvSpPr>
            <a:spLocks noGrp="1"/>
          </p:cNvSpPr>
          <p:nvPr>
            <p:ph type="body" idx="1"/>
          </p:nvPr>
        </p:nvSpPr>
        <p:spPr>
          <a:xfrm>
            <a:off x="457200" y="762000"/>
            <a:ext cx="8381999" cy="5943600"/>
          </a:xfrm>
        </p:spPr>
        <p:txBody>
          <a:bodyPr>
            <a:normAutofit lnSpcReduction="10000"/>
          </a:bodyPr>
          <a:lstStyle/>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Monitor </a:t>
            </a:r>
            <a:r>
              <a:rPr lang="en-US" b="1" dirty="0">
                <a:solidFill>
                  <a:schemeClr val="tx1"/>
                </a:solidFill>
                <a:latin typeface="Times New Roman" panose="02020603050405020304" pitchFamily="18" charset="0"/>
                <a:cs typeface="Times New Roman" panose="02020603050405020304" pitchFamily="18" charset="0"/>
              </a:rPr>
              <a:t>environmental and health status to identify and solve community environmental health </a:t>
            </a:r>
            <a:r>
              <a:rPr lang="en-US" b="1" dirty="0" smtClean="0">
                <a:solidFill>
                  <a:schemeClr val="tx1"/>
                </a:solidFill>
                <a:latin typeface="Times New Roman" panose="02020603050405020304" pitchFamily="18" charset="0"/>
                <a:cs typeface="Times New Roman" panose="02020603050405020304" pitchFamily="18" charset="0"/>
              </a:rPr>
              <a:t>problems.</a:t>
            </a: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Diagnose </a:t>
            </a:r>
            <a:r>
              <a:rPr lang="en-US" b="1" dirty="0">
                <a:solidFill>
                  <a:schemeClr val="tx1"/>
                </a:solidFill>
                <a:latin typeface="Times New Roman" panose="02020603050405020304" pitchFamily="18" charset="0"/>
                <a:cs typeface="Times New Roman" panose="02020603050405020304" pitchFamily="18" charset="0"/>
              </a:rPr>
              <a:t>and investigate environmental health problems and health hazards in the </a:t>
            </a:r>
            <a:r>
              <a:rPr lang="en-US" b="1" dirty="0" smtClean="0">
                <a:solidFill>
                  <a:schemeClr val="tx1"/>
                </a:solidFill>
                <a:latin typeface="Times New Roman" panose="02020603050405020304" pitchFamily="18" charset="0"/>
                <a:cs typeface="Times New Roman" panose="02020603050405020304" pitchFamily="18" charset="0"/>
              </a:rPr>
              <a:t>community.</a:t>
            </a: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Inform</a:t>
            </a:r>
            <a:r>
              <a:rPr lang="en-US" b="1" dirty="0">
                <a:solidFill>
                  <a:schemeClr val="tx1"/>
                </a:solidFill>
                <a:latin typeface="Times New Roman" panose="02020603050405020304" pitchFamily="18" charset="0"/>
                <a:cs typeface="Times New Roman" panose="02020603050405020304" pitchFamily="18" charset="0"/>
              </a:rPr>
              <a:t>, educate, and empower people regarding environmental health issues.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Mobilize </a:t>
            </a:r>
            <a:r>
              <a:rPr lang="en-US" b="1" dirty="0">
                <a:solidFill>
                  <a:schemeClr val="tx1"/>
                </a:solidFill>
                <a:latin typeface="Times New Roman" panose="02020603050405020304" pitchFamily="18" charset="0"/>
                <a:cs typeface="Times New Roman" panose="02020603050405020304" pitchFamily="18" charset="0"/>
              </a:rPr>
              <a:t>community partnerships and actions to identify and solve environmental health </a:t>
            </a:r>
            <a:r>
              <a:rPr lang="en-US" b="1" dirty="0" smtClean="0">
                <a:solidFill>
                  <a:schemeClr val="tx1"/>
                </a:solidFill>
                <a:latin typeface="Times New Roman" panose="02020603050405020304" pitchFamily="18" charset="0"/>
                <a:cs typeface="Times New Roman" panose="02020603050405020304" pitchFamily="18" charset="0"/>
              </a:rPr>
              <a:t>problems.</a:t>
            </a: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Develop </a:t>
            </a:r>
            <a:r>
              <a:rPr lang="en-US" b="1" dirty="0">
                <a:solidFill>
                  <a:schemeClr val="tx1"/>
                </a:solidFill>
                <a:latin typeface="Times New Roman" panose="02020603050405020304" pitchFamily="18" charset="0"/>
                <a:cs typeface="Times New Roman" panose="02020603050405020304" pitchFamily="18" charset="0"/>
              </a:rPr>
              <a:t>policies and plans that support individual and community environmental health </a:t>
            </a:r>
            <a:r>
              <a:rPr lang="en-US" b="1" dirty="0" smtClean="0">
                <a:solidFill>
                  <a:schemeClr val="tx1"/>
                </a:solidFill>
                <a:latin typeface="Times New Roman" panose="02020603050405020304" pitchFamily="18" charset="0"/>
                <a:cs typeface="Times New Roman" panose="02020603050405020304" pitchFamily="18" charset="0"/>
              </a:rPr>
              <a:t>efforts.</a:t>
            </a: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Enforce </a:t>
            </a:r>
            <a:r>
              <a:rPr lang="en-US" b="1" dirty="0">
                <a:solidFill>
                  <a:schemeClr val="tx1"/>
                </a:solidFill>
                <a:latin typeface="Times New Roman" panose="02020603050405020304" pitchFamily="18" charset="0"/>
                <a:cs typeface="Times New Roman" panose="02020603050405020304" pitchFamily="18" charset="0"/>
              </a:rPr>
              <a:t>laws and regulations that protect environmental health and ensure </a:t>
            </a:r>
            <a:r>
              <a:rPr lang="en-US" b="1" dirty="0" smtClean="0">
                <a:solidFill>
                  <a:schemeClr val="tx1"/>
                </a:solidFill>
                <a:latin typeface="Times New Roman" panose="02020603050405020304" pitchFamily="18" charset="0"/>
                <a:cs typeface="Times New Roman" panose="02020603050405020304" pitchFamily="18" charset="0"/>
              </a:rPr>
              <a:t>safety.</a:t>
            </a: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Link </a:t>
            </a:r>
            <a:r>
              <a:rPr lang="en-US" b="1" dirty="0">
                <a:solidFill>
                  <a:schemeClr val="tx1"/>
                </a:solidFill>
                <a:latin typeface="Times New Roman" panose="02020603050405020304" pitchFamily="18" charset="0"/>
                <a:cs typeface="Times New Roman" panose="02020603050405020304" pitchFamily="18" charset="0"/>
              </a:rPr>
              <a:t>people to needed environmental health services and assure the provision of environmental health services when otherwise unavailable.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Assure </a:t>
            </a:r>
            <a:r>
              <a:rPr lang="en-US" b="1" dirty="0">
                <a:solidFill>
                  <a:schemeClr val="tx1"/>
                </a:solidFill>
                <a:latin typeface="Times New Roman" panose="02020603050405020304" pitchFamily="18" charset="0"/>
                <a:cs typeface="Times New Roman" panose="02020603050405020304" pitchFamily="18" charset="0"/>
              </a:rPr>
              <a:t>a competent environmental health care </a:t>
            </a:r>
            <a:r>
              <a:rPr lang="en-US" b="1" dirty="0" smtClean="0">
                <a:solidFill>
                  <a:schemeClr val="tx1"/>
                </a:solidFill>
                <a:latin typeface="Times New Roman" panose="02020603050405020304" pitchFamily="18" charset="0"/>
                <a:cs typeface="Times New Roman" panose="02020603050405020304" pitchFamily="18" charset="0"/>
              </a:rPr>
              <a:t>workforce.</a:t>
            </a: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Evaluate </a:t>
            </a:r>
            <a:r>
              <a:rPr lang="en-US" b="1" dirty="0">
                <a:solidFill>
                  <a:schemeClr val="tx1"/>
                </a:solidFill>
                <a:latin typeface="Times New Roman" panose="02020603050405020304" pitchFamily="18" charset="0"/>
                <a:cs typeface="Times New Roman" panose="02020603050405020304" pitchFamily="18" charset="0"/>
              </a:rPr>
              <a:t>effectiveness, accessibility, and quality of personal and population -based environmental health </a:t>
            </a:r>
            <a:r>
              <a:rPr lang="en-US" b="1" dirty="0" smtClean="0">
                <a:solidFill>
                  <a:schemeClr val="tx1"/>
                </a:solidFill>
                <a:latin typeface="Times New Roman" panose="02020603050405020304" pitchFamily="18" charset="0"/>
                <a:cs typeface="Times New Roman" panose="02020603050405020304" pitchFamily="18" charset="0"/>
              </a:rPr>
              <a:t>services.</a:t>
            </a:r>
          </a:p>
          <a:p>
            <a:pPr marL="342900" indent="-342900" algn="l">
              <a:buClr>
                <a:srgbClr val="0000FF"/>
              </a:buClr>
              <a:buFont typeface="+mj-lt"/>
              <a:buAutoNum type="arabicPeriod"/>
            </a:pPr>
            <a:r>
              <a:rPr lang="en-US" b="1" dirty="0" smtClean="0">
                <a:solidFill>
                  <a:schemeClr val="tx1"/>
                </a:solidFill>
                <a:latin typeface="Times New Roman" panose="02020603050405020304" pitchFamily="18" charset="0"/>
                <a:cs typeface="Times New Roman" panose="02020603050405020304" pitchFamily="18" charset="0"/>
              </a:rPr>
              <a:t>Research </a:t>
            </a:r>
            <a:r>
              <a:rPr lang="en-US" b="1" dirty="0">
                <a:solidFill>
                  <a:schemeClr val="tx1"/>
                </a:solidFill>
                <a:latin typeface="Times New Roman" panose="02020603050405020304" pitchFamily="18" charset="0"/>
                <a:cs typeface="Times New Roman" panose="02020603050405020304" pitchFamily="18" charset="0"/>
              </a:rPr>
              <a:t>for new insights and innovative solutions to environmental health problems and issues.</a:t>
            </a:r>
          </a:p>
          <a:p>
            <a:pPr algn="l"/>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1F899BD-D32C-4BAD-A7CD-BAF158AB1941}" type="datetime1">
              <a:rPr lang="ar-SA" smtClean="0"/>
              <a:t>06/04/1438</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19</a:t>
            </a:fld>
            <a:endParaRPr lang="en-US"/>
          </a:p>
        </p:txBody>
      </p:sp>
    </p:spTree>
    <p:extLst>
      <p:ext uri="{BB962C8B-B14F-4D97-AF65-F5344CB8AC3E}">
        <p14:creationId xmlns:p14="http://schemas.microsoft.com/office/powerpoint/2010/main" val="36133928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828800"/>
            <a:ext cx="8077200" cy="38100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LEARNING OBJECTIVES</a:t>
            </a:r>
          </a:p>
          <a:p>
            <a:pPr marL="45720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Understand the elements of environmental public health practice.</a:t>
            </a:r>
          </a:p>
          <a:p>
            <a:pPr marL="45720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Understand the use of environmental epidemiology in public health.</a:t>
            </a:r>
          </a:p>
          <a:p>
            <a:pPr marL="457200"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Describe disease processes that result from environmental exposures.</a:t>
            </a: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49F1D9B6-6953-4888-9298-D4B8C0BA78AF}"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a:t>
            </a:fld>
            <a:endParaRPr lang="ar-SA"/>
          </a:p>
        </p:txBody>
      </p:sp>
    </p:spTree>
    <p:extLst>
      <p:ext uri="{BB962C8B-B14F-4D97-AF65-F5344CB8AC3E}">
        <p14:creationId xmlns:p14="http://schemas.microsoft.com/office/powerpoint/2010/main" val="287165875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77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Environmental Public Health: History and Progression</a:t>
            </a:r>
          </a:p>
          <a:p>
            <a:pPr marL="457200" indent="-457200">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To assess and quantify environmental risks to health, EPH uses environmental epidemiology as a critical tool for surveillance, scientific evaluation, and risk communication for adverse health outcomes.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health and environmental data gathered and information used forms the foundation for setting policy and practice.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International Society for Environmental Epidemiology </a:t>
            </a:r>
            <a:r>
              <a:rPr lang="en-US" sz="2800" b="1" dirty="0">
                <a:solidFill>
                  <a:schemeClr val="tx1"/>
                </a:solidFill>
                <a:latin typeface="Times New Roman" panose="02020603050405020304" pitchFamily="18" charset="0"/>
                <a:cs typeface="Times New Roman" panose="02020603050405020304" pitchFamily="18" charset="0"/>
              </a:rPr>
              <a:t>(</a:t>
            </a:r>
            <a:r>
              <a:rPr lang="en-US" sz="2800" b="1" dirty="0">
                <a:solidFill>
                  <a:srgbClr val="0000FF"/>
                </a:solidFill>
                <a:latin typeface="Times New Roman" panose="02020603050405020304" pitchFamily="18" charset="0"/>
                <a:cs typeface="Times New Roman" panose="02020603050405020304" pitchFamily="18" charset="0"/>
              </a:rPr>
              <a:t>ISEE</a:t>
            </a:r>
            <a:r>
              <a:rPr lang="en-US" sz="2800" b="1" dirty="0">
                <a:solidFill>
                  <a:schemeClr val="tx1"/>
                </a:solidFill>
                <a:latin typeface="Times New Roman" panose="02020603050405020304" pitchFamily="18" charset="0"/>
                <a:cs typeface="Times New Roman" panose="02020603050405020304" pitchFamily="18" charset="0"/>
              </a:rPr>
              <a:t>) has adopted the following definition: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3100" b="1" dirty="0" smtClean="0">
                <a:solidFill>
                  <a:schemeClr val="tx1"/>
                </a:solidFill>
                <a:latin typeface="Times New Roman" panose="02020603050405020304" pitchFamily="18" charset="0"/>
                <a:cs typeface="Times New Roman" panose="02020603050405020304" pitchFamily="18" charset="0"/>
              </a:rPr>
              <a:t>“</a:t>
            </a:r>
            <a:r>
              <a:rPr lang="en-US" sz="3100" b="1" dirty="0">
                <a:solidFill>
                  <a:srgbClr val="0000FF"/>
                </a:solidFill>
                <a:latin typeface="Times New Roman" panose="02020603050405020304" pitchFamily="18" charset="0"/>
                <a:cs typeface="Times New Roman" panose="02020603050405020304" pitchFamily="18" charset="0"/>
              </a:rPr>
              <a:t>Environmental epidemiology </a:t>
            </a:r>
            <a:r>
              <a:rPr lang="en-US" sz="3100" b="1" dirty="0">
                <a:solidFill>
                  <a:schemeClr val="tx1"/>
                </a:solidFill>
                <a:latin typeface="Times New Roman" panose="02020603050405020304" pitchFamily="18" charset="0"/>
                <a:cs typeface="Times New Roman" panose="02020603050405020304" pitchFamily="18" charset="0"/>
              </a:rPr>
              <a:t>is the study of the effect on human health of physical, biologic, and chemical factors in the external environment, broadly conceived. By examining specific populations or communities exposed to different ambient environments, it seeks to clarify the relationship between physical, biologic, or chemical factors and human health. </a:t>
            </a:r>
            <a:r>
              <a:rPr lang="en-US" sz="3100" b="1" dirty="0" smtClean="0">
                <a:solidFill>
                  <a:schemeClr val="tx1"/>
                </a:solidFill>
                <a:latin typeface="Times New Roman" panose="02020603050405020304" pitchFamily="18" charset="0"/>
                <a:cs typeface="Times New Roman" panose="02020603050405020304" pitchFamily="18" charset="0"/>
              </a:rPr>
              <a:t>”</a:t>
            </a:r>
            <a:endParaRPr lang="en-US" sz="3100" b="1" dirty="0">
              <a:solidFill>
                <a:schemeClr val="tx1"/>
              </a:solidFill>
              <a:latin typeface="Times New Roman" panose="02020603050405020304" pitchFamily="18" charset="0"/>
              <a:cs typeface="Times New Roman" panose="02020603050405020304" pitchFamily="18" charset="0"/>
            </a:endParaRPr>
          </a:p>
          <a:p>
            <a:endParaRPr lang="en-US" sz="31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FF5C40C-0FF1-4718-B7E6-5C26A146EC9C}"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20</a:t>
            </a:fld>
            <a:endParaRPr lang="ar-SA"/>
          </a:p>
        </p:txBody>
      </p:sp>
    </p:spTree>
    <p:extLst>
      <p:ext uri="{BB962C8B-B14F-4D97-AF65-F5344CB8AC3E}">
        <p14:creationId xmlns:p14="http://schemas.microsoft.com/office/powerpoint/2010/main" val="277734421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143000"/>
            <a:ext cx="8305800" cy="5257800"/>
          </a:xfrm>
        </p:spPr>
        <p:txBody>
          <a:bodyPr>
            <a:normAutofit/>
          </a:bodyPr>
          <a:lstStyle/>
          <a:p>
            <a:r>
              <a:rPr lang="en-US" sz="2800" b="1" dirty="0">
                <a:solidFill>
                  <a:srgbClr val="0000FF"/>
                </a:solidFill>
                <a:latin typeface="Times New Roman" panose="02020603050405020304" pitchFamily="18" charset="0"/>
                <a:cs typeface="Times New Roman" panose="02020603050405020304" pitchFamily="18" charset="0"/>
              </a:rPr>
              <a:t>ENVIRONMENTAL HEALTH PROGRAMS</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Environmental public health </a:t>
            </a:r>
            <a:r>
              <a:rPr lang="en-US" sz="2800" b="1" dirty="0">
                <a:solidFill>
                  <a:schemeClr val="tx1"/>
                </a:solidFill>
                <a:latin typeface="Times New Roman" panose="02020603050405020304" pitchFamily="18" charset="0"/>
                <a:cs typeface="Times New Roman" panose="02020603050405020304" pitchFamily="18" charset="0"/>
              </a:rPr>
              <a:t>protects human health from environmental hazards and threats. Drinking water quality, food safety, and sewage treatment and disposal are the most commonly thought - of programs in environmental health, but this worldwide profession includes a wide variety of </a:t>
            </a:r>
            <a:r>
              <a:rPr lang="en-US" sz="2800" b="1" dirty="0" smtClean="0">
                <a:solidFill>
                  <a:schemeClr val="tx1"/>
                </a:solidFill>
                <a:latin typeface="Times New Roman" panose="02020603050405020304" pitchFamily="18" charset="0"/>
                <a:cs typeface="Times New Roman" panose="02020603050405020304" pitchFamily="18" charset="0"/>
              </a:rPr>
              <a:t>programs.</a:t>
            </a: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term </a:t>
            </a:r>
            <a:r>
              <a:rPr lang="en-US" sz="2800" b="1" dirty="0">
                <a:solidFill>
                  <a:srgbClr val="0000FF"/>
                </a:solidFill>
                <a:latin typeface="Times New Roman" panose="02020603050405020304" pitchFamily="18" charset="0"/>
                <a:cs typeface="Times New Roman" panose="02020603050405020304" pitchFamily="18" charset="0"/>
              </a:rPr>
              <a:t>environment</a:t>
            </a:r>
            <a:r>
              <a:rPr lang="en-US" sz="2800" b="1" dirty="0">
                <a:solidFill>
                  <a:schemeClr val="tx1"/>
                </a:solidFill>
                <a:latin typeface="Times New Roman" panose="02020603050405020304" pitchFamily="18" charset="0"/>
                <a:cs typeface="Times New Roman" panose="02020603050405020304" pitchFamily="18" charset="0"/>
              </a:rPr>
              <a:t> encompasses personal, occupational, global and natural environment (such as land, water, air, etc.). </a:t>
            </a: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EE1DFD6-E90D-45E4-BE62-3D8AC62E06FE}"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21</a:t>
            </a:fld>
            <a:endParaRPr lang="ar-SA"/>
          </a:p>
        </p:txBody>
      </p:sp>
    </p:spTree>
    <p:extLst>
      <p:ext uri="{BB962C8B-B14F-4D97-AF65-F5344CB8AC3E}">
        <p14:creationId xmlns:p14="http://schemas.microsoft.com/office/powerpoint/2010/main" val="299307646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ENVIRONMENTAL HEALTH PROGRAMS</a:t>
            </a:r>
          </a:p>
          <a:p>
            <a:pPr marL="457200" indent="-457200">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aim of </a:t>
            </a:r>
            <a:r>
              <a:rPr lang="en-US" sz="2800" b="1" dirty="0">
                <a:solidFill>
                  <a:srgbClr val="0000FF"/>
                </a:solidFill>
                <a:latin typeface="Times New Roman" panose="02020603050405020304" pitchFamily="18" charset="0"/>
                <a:cs typeface="Times New Roman" panose="02020603050405020304" pitchFamily="18" charset="0"/>
              </a:rPr>
              <a:t>environmental health services </a:t>
            </a:r>
            <a:r>
              <a:rPr lang="en-US" sz="2800" b="1" dirty="0">
                <a:solidFill>
                  <a:schemeClr val="tx1"/>
                </a:solidFill>
                <a:latin typeface="Times New Roman" panose="02020603050405020304" pitchFamily="18" charset="0"/>
                <a:cs typeface="Times New Roman" panose="02020603050405020304" pitchFamily="18" charset="0"/>
              </a:rPr>
              <a:t>is to protect and enhance environmental quality for all people.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Every </a:t>
            </a:r>
            <a:r>
              <a:rPr lang="en-US" sz="2800" b="1" dirty="0">
                <a:solidFill>
                  <a:schemeClr val="tx1"/>
                </a:solidFill>
                <a:latin typeface="Times New Roman" panose="02020603050405020304" pitchFamily="18" charset="0"/>
                <a:cs typeface="Times New Roman" panose="02020603050405020304" pitchFamily="18" charset="0"/>
              </a:rPr>
              <a:t>kind of chemical, biological, physical, and other related factors that can have an impact on the behavior of a human being and harm his or her health are considered to be potentially dangerous and are concerns of </a:t>
            </a:r>
            <a:r>
              <a:rPr lang="en-US" sz="2800" b="1" dirty="0">
                <a:solidFill>
                  <a:srgbClr val="0000FF"/>
                </a:solidFill>
                <a:latin typeface="Times New Roman" panose="02020603050405020304" pitchFamily="18" charset="0"/>
                <a:cs typeface="Times New Roman" panose="02020603050405020304" pitchFamily="18" charset="0"/>
              </a:rPr>
              <a:t>environmental health</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No </a:t>
            </a:r>
            <a:r>
              <a:rPr lang="en-US" sz="2800" b="1" dirty="0">
                <a:solidFill>
                  <a:schemeClr val="tx1"/>
                </a:solidFill>
                <a:latin typeface="Times New Roman" panose="02020603050405020304" pitchFamily="18" charset="0"/>
                <a:cs typeface="Times New Roman" panose="02020603050405020304" pitchFamily="18" charset="0"/>
              </a:rPr>
              <a:t>matter where in the world or which programs are being regulated and enforced, </a:t>
            </a:r>
            <a:r>
              <a:rPr lang="en-US" sz="2800" b="1" dirty="0">
                <a:solidFill>
                  <a:srgbClr val="0000FF"/>
                </a:solidFill>
                <a:latin typeface="Times New Roman" panose="02020603050405020304" pitchFamily="18" charset="0"/>
                <a:cs typeface="Times New Roman" panose="02020603050405020304" pitchFamily="18" charset="0"/>
              </a:rPr>
              <a:t>environmental health programs</a:t>
            </a:r>
            <a:r>
              <a:rPr lang="en-US" sz="2800" b="1" dirty="0">
                <a:solidFill>
                  <a:schemeClr val="tx1"/>
                </a:solidFill>
                <a:latin typeface="Times New Roman" panose="02020603050405020304" pitchFamily="18" charset="0"/>
                <a:cs typeface="Times New Roman" panose="02020603050405020304" pitchFamily="18" charset="0"/>
              </a:rPr>
              <a:t> have one thing in common: they are all about prevention and creating health - supportive environments. Keeping people healthy is far less expensive than healing an ill population</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800" b="1" dirty="0">
              <a:solidFill>
                <a:schemeClr val="tx1"/>
              </a:solidFill>
              <a:latin typeface="Times New Roman" panose="02020603050405020304" pitchFamily="18" charset="0"/>
              <a:cs typeface="Times New Roman" panose="02020603050405020304" pitchFamily="18" charset="0"/>
            </a:endParaRPr>
          </a:p>
          <a:p>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93B0E8-8644-4932-B061-29A2574F67D1}"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22</a:t>
            </a:fld>
            <a:endParaRPr lang="ar-SA"/>
          </a:p>
        </p:txBody>
      </p:sp>
    </p:spTree>
    <p:extLst>
      <p:ext uri="{BB962C8B-B14F-4D97-AF65-F5344CB8AC3E}">
        <p14:creationId xmlns:p14="http://schemas.microsoft.com/office/powerpoint/2010/main" val="21113592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1219200"/>
            <a:ext cx="8686800" cy="5257800"/>
          </a:xfrm>
        </p:spPr>
        <p:txBody>
          <a:bodyPr>
            <a:normAutofit/>
          </a:bodyPr>
          <a:lstStyle/>
          <a:p>
            <a:pPr>
              <a:spcBef>
                <a:spcPts val="0"/>
              </a:spcBef>
            </a:pPr>
            <a:r>
              <a:rPr lang="en-US" sz="2800" b="1" dirty="0" smtClean="0">
                <a:solidFill>
                  <a:srgbClr val="0000FF"/>
                </a:solidFill>
                <a:latin typeface="Times New Roman" panose="02020603050405020304" pitchFamily="18" charset="0"/>
                <a:cs typeface="Times New Roman" panose="02020603050405020304" pitchFamily="18" charset="0"/>
              </a:rPr>
              <a:t>Preventing </a:t>
            </a:r>
            <a:r>
              <a:rPr lang="en-US" sz="2800" b="1" dirty="0">
                <a:solidFill>
                  <a:srgbClr val="0000FF"/>
                </a:solidFill>
                <a:latin typeface="Times New Roman" panose="02020603050405020304" pitchFamily="18" charset="0"/>
                <a:cs typeface="Times New Roman" panose="02020603050405020304" pitchFamily="18" charset="0"/>
              </a:rPr>
              <a:t>Infectious Diseases of Environmental Origin</a:t>
            </a:r>
          </a:p>
          <a:p>
            <a:pPr marL="457200" indent="-457200">
              <a:spcBef>
                <a:spcPts val="0"/>
              </a:spcBef>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An infectious disease </a:t>
            </a:r>
            <a:r>
              <a:rPr lang="en-US" sz="2800" b="1" dirty="0">
                <a:solidFill>
                  <a:schemeClr val="tx1"/>
                </a:solidFill>
                <a:latin typeface="Times New Roman" panose="02020603050405020304" pitchFamily="18" charset="0"/>
                <a:cs typeface="Times New Roman" panose="02020603050405020304" pitchFamily="18" charset="0"/>
              </a:rPr>
              <a:t>is an illness stemming from an organism’s exposure to pathogens such as viruses, bacteria, fungi, protozoa, multicellular parasites, and aberrant proteins known as prions.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0"/>
              </a:spcBef>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rgbClr val="0000FF"/>
                </a:solidFill>
                <a:latin typeface="Times New Roman" panose="02020603050405020304" pitchFamily="18" charset="0"/>
                <a:cs typeface="Times New Roman" panose="02020603050405020304" pitchFamily="18" charset="0"/>
              </a:rPr>
              <a:t>pathogens</a:t>
            </a:r>
            <a:r>
              <a:rPr lang="en-US" sz="2800" b="1" dirty="0">
                <a:solidFill>
                  <a:schemeClr val="tx1"/>
                </a:solidFill>
                <a:latin typeface="Times New Roman" panose="02020603050405020304" pitchFamily="18" charset="0"/>
                <a:cs typeface="Times New Roman" panose="02020603050405020304" pitchFamily="18" charset="0"/>
              </a:rPr>
              <a:t> may be able to cause disease in animals or plants.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spcBef>
                <a:spcPts val="0"/>
              </a:spcBef>
              <a:buClr>
                <a:srgbClr val="0000FF"/>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Infectious </a:t>
            </a:r>
            <a:r>
              <a:rPr lang="en-US" sz="2800" b="1" dirty="0">
                <a:solidFill>
                  <a:srgbClr val="0000FF"/>
                </a:solidFill>
                <a:latin typeface="Times New Roman" panose="02020603050405020304" pitchFamily="18" charset="0"/>
                <a:cs typeface="Times New Roman" panose="02020603050405020304" pitchFamily="18" charset="0"/>
              </a:rPr>
              <a:t>pathologies </a:t>
            </a:r>
            <a:r>
              <a:rPr lang="en-US" sz="2800" b="1" dirty="0">
                <a:solidFill>
                  <a:schemeClr val="tx1"/>
                </a:solidFill>
                <a:latin typeface="Times New Roman" panose="02020603050405020304" pitchFamily="18" charset="0"/>
                <a:cs typeface="Times New Roman" panose="02020603050405020304" pitchFamily="18" charset="0"/>
              </a:rPr>
              <a:t>are usually qualified as contagious or communicable diseases due to the potential of transmission from one person or species to another</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800" b="1" dirty="0">
              <a:solidFill>
                <a:schemeClr val="tx1"/>
              </a:solidFill>
              <a:latin typeface="Times New Roman" panose="02020603050405020304" pitchFamily="18" charset="0"/>
              <a:cs typeface="Times New Roman" panose="02020603050405020304" pitchFamily="18" charset="0"/>
            </a:endParaRPr>
          </a:p>
          <a:p>
            <a:pPr>
              <a:spcBef>
                <a:spcPts val="0"/>
              </a:spcBef>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7B5D59A5-1E90-4877-805B-6EB36A5B7F2A}" type="datetime1">
              <a:rPr lang="ar-SA" smtClean="0"/>
              <a:t>06/04/1438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23</a:t>
            </a:fld>
            <a:endParaRPr lang="ar-SA"/>
          </a:p>
        </p:txBody>
      </p:sp>
    </p:spTree>
    <p:extLst>
      <p:ext uri="{BB962C8B-B14F-4D97-AF65-F5344CB8AC3E}">
        <p14:creationId xmlns:p14="http://schemas.microsoft.com/office/powerpoint/2010/main" val="234680017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05800" cy="651010"/>
          </a:xfrm>
          <a:solidFill>
            <a:srgbClr val="CCECFF"/>
          </a:solidFill>
        </p:spPr>
        <p:txBody>
          <a:bodyPr/>
          <a:lstStyle/>
          <a:p>
            <a:r>
              <a:rPr lang="en-US" sz="2400" b="1" dirty="0">
                <a:solidFill>
                  <a:srgbClr val="0000FF"/>
                </a:solidFill>
                <a:latin typeface="Times New Roman" panose="02020603050405020304" pitchFamily="18" charset="0"/>
                <a:cs typeface="Times New Roman" panose="02020603050405020304" pitchFamily="18" charset="0"/>
              </a:rPr>
              <a:t>FIGURE 9.1 Relationships between Host, Environment, and Interaction in Infectious Disease</a:t>
            </a:r>
          </a:p>
        </p:txBody>
      </p:sp>
      <p:graphicFrame>
        <p:nvGraphicFramePr>
          <p:cNvPr id="4" name="Diagram 3"/>
          <p:cNvGraphicFramePr/>
          <p:nvPr>
            <p:extLst>
              <p:ext uri="{D42A27DB-BD31-4B8C-83A1-F6EECF244321}">
                <p14:modId xmlns:p14="http://schemas.microsoft.com/office/powerpoint/2010/main" val="3527462324"/>
              </p:ext>
            </p:extLst>
          </p:nvPr>
        </p:nvGraphicFramePr>
        <p:xfrm>
          <a:off x="1219200" y="990600"/>
          <a:ext cx="73914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Arrow Connector 4"/>
          <p:cNvCxnSpPr/>
          <p:nvPr/>
        </p:nvCxnSpPr>
        <p:spPr>
          <a:xfrm>
            <a:off x="1676400" y="3962400"/>
            <a:ext cx="3200400" cy="0"/>
          </a:xfrm>
          <a:prstGeom prst="straightConnector1">
            <a:avLst/>
          </a:prstGeom>
          <a:ln w="571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28600" y="3581400"/>
            <a:ext cx="1676400"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Disease</a:t>
            </a:r>
            <a:endParaRPr lang="en-US" sz="3200" b="1" dirty="0">
              <a:latin typeface="Times New Roman" panose="02020603050405020304" pitchFamily="18" charset="0"/>
              <a:cs typeface="Times New Roman" panose="02020603050405020304" pitchFamily="18" charset="0"/>
            </a:endParaRPr>
          </a:p>
        </p:txBody>
      </p:sp>
      <p:sp>
        <p:nvSpPr>
          <p:cNvPr id="12" name="Date Placeholder 11"/>
          <p:cNvSpPr>
            <a:spLocks noGrp="1"/>
          </p:cNvSpPr>
          <p:nvPr>
            <p:ph type="dt" sz="half" idx="10"/>
          </p:nvPr>
        </p:nvSpPr>
        <p:spPr/>
        <p:txBody>
          <a:bodyPr/>
          <a:lstStyle/>
          <a:p>
            <a:fld id="{DC4C5D94-57E4-406D-81E4-61F0B9B016AA}" type="datetime1">
              <a:rPr lang="ar-SA" smtClean="0"/>
              <a:t>06/04/1438</a:t>
            </a:fld>
            <a:endParaRPr lang="en-US"/>
          </a:p>
        </p:txBody>
      </p:sp>
      <p:sp>
        <p:nvSpPr>
          <p:cNvPr id="13" name="Footer Placeholder 12"/>
          <p:cNvSpPr>
            <a:spLocks noGrp="1"/>
          </p:cNvSpPr>
          <p:nvPr>
            <p:ph type="ftr" sz="quarter" idx="11"/>
          </p:nvPr>
        </p:nvSpPr>
        <p:spPr/>
        <p:txBody>
          <a:bodyPr/>
          <a:lstStyle/>
          <a:p>
            <a:r>
              <a:rPr lang="en-US" smtClean="0"/>
              <a:t>Dr. Mohammed Alnaif</a:t>
            </a:r>
            <a:endParaRPr lang="en-US"/>
          </a:p>
        </p:txBody>
      </p:sp>
      <p:sp>
        <p:nvSpPr>
          <p:cNvPr id="14" name="Slide Number Placeholder 13"/>
          <p:cNvSpPr>
            <a:spLocks noGrp="1"/>
          </p:cNvSpPr>
          <p:nvPr>
            <p:ph type="sldNum" sz="quarter" idx="12"/>
          </p:nvPr>
        </p:nvSpPr>
        <p:spPr/>
        <p:txBody>
          <a:bodyPr/>
          <a:lstStyle/>
          <a:p>
            <a:fld id="{EEEECDCC-63C2-4492-ADC6-A6890B1EB79E}" type="slidenum">
              <a:rPr lang="en-US" smtClean="0"/>
              <a:t>24</a:t>
            </a:fld>
            <a:endParaRPr lang="en-US"/>
          </a:p>
        </p:txBody>
      </p:sp>
    </p:spTree>
    <p:extLst>
      <p:ext uri="{BB962C8B-B14F-4D97-AF65-F5344CB8AC3E}">
        <p14:creationId xmlns:p14="http://schemas.microsoft.com/office/powerpoint/2010/main" val="9771433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1219200"/>
            <a:ext cx="8686800" cy="5257800"/>
          </a:xfrm>
        </p:spPr>
        <p:txBody>
          <a:bodyPr>
            <a:normAutofit/>
          </a:bodyPr>
          <a:lstStyle/>
          <a:p>
            <a:pPr>
              <a:spcBef>
                <a:spcPts val="0"/>
              </a:spcBef>
            </a:pPr>
            <a:r>
              <a:rPr lang="en-US" sz="2800" b="1" dirty="0" smtClean="0">
                <a:solidFill>
                  <a:srgbClr val="0000FF"/>
                </a:solidFill>
                <a:latin typeface="Times New Roman" panose="02020603050405020304" pitchFamily="18" charset="0"/>
                <a:cs typeface="Times New Roman" panose="02020603050405020304" pitchFamily="18" charset="0"/>
              </a:rPr>
              <a:t>Preventing </a:t>
            </a:r>
            <a:r>
              <a:rPr lang="en-US" sz="2800" b="1" dirty="0">
                <a:solidFill>
                  <a:srgbClr val="0000FF"/>
                </a:solidFill>
                <a:latin typeface="Times New Roman" panose="02020603050405020304" pitchFamily="18" charset="0"/>
                <a:cs typeface="Times New Roman" panose="02020603050405020304" pitchFamily="18" charset="0"/>
              </a:rPr>
              <a:t>Infectious Diseases of Environmental Origin</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Epidemiologists</a:t>
            </a:r>
            <a:r>
              <a:rPr lang="en-US" sz="2800" b="1" dirty="0">
                <a:solidFill>
                  <a:schemeClr val="tx1"/>
                </a:solidFill>
                <a:latin typeface="Times New Roman" panose="02020603050405020304" pitchFamily="18" charset="0"/>
                <a:cs typeface="Times New Roman" panose="02020603050405020304" pitchFamily="18" charset="0"/>
              </a:rPr>
              <a:t> classify infectious diseases in a population as being </a:t>
            </a:r>
            <a:r>
              <a:rPr lang="en-US" sz="2800" b="1" dirty="0">
                <a:solidFill>
                  <a:srgbClr val="0000FF"/>
                </a:solidFill>
                <a:latin typeface="Times New Roman" panose="02020603050405020304" pitchFamily="18" charset="0"/>
                <a:cs typeface="Times New Roman" panose="02020603050405020304" pitchFamily="18" charset="0"/>
              </a:rPr>
              <a:t>sporadic</a:t>
            </a:r>
            <a:r>
              <a:rPr lang="en-US" sz="2800" b="1" dirty="0">
                <a:solidFill>
                  <a:schemeClr val="tx1"/>
                </a:solidFill>
                <a:latin typeface="Times New Roman" panose="02020603050405020304" pitchFamily="18" charset="0"/>
                <a:cs typeface="Times New Roman" panose="02020603050405020304" pitchFamily="18" charset="0"/>
              </a:rPr>
              <a:t> (occasional occurrence), </a:t>
            </a:r>
            <a:r>
              <a:rPr lang="en-US" sz="2800" b="1" dirty="0">
                <a:solidFill>
                  <a:srgbClr val="0000FF"/>
                </a:solidFill>
                <a:latin typeface="Times New Roman" panose="02020603050405020304" pitchFamily="18" charset="0"/>
                <a:cs typeface="Times New Roman" panose="02020603050405020304" pitchFamily="18" charset="0"/>
              </a:rPr>
              <a:t>endemic</a:t>
            </a:r>
            <a:r>
              <a:rPr lang="en-US" sz="2800" b="1" dirty="0">
                <a:solidFill>
                  <a:schemeClr val="tx1"/>
                </a:solidFill>
                <a:latin typeface="Times New Roman" panose="02020603050405020304" pitchFamily="18" charset="0"/>
                <a:cs typeface="Times New Roman" panose="02020603050405020304" pitchFamily="18" charset="0"/>
              </a:rPr>
              <a:t> (regular cases often occurring in a region), </a:t>
            </a:r>
            <a:r>
              <a:rPr lang="en-US" sz="2800" b="1" dirty="0">
                <a:solidFill>
                  <a:srgbClr val="0000FF"/>
                </a:solidFill>
                <a:latin typeface="Times New Roman" panose="02020603050405020304" pitchFamily="18" charset="0"/>
                <a:cs typeface="Times New Roman" panose="02020603050405020304" pitchFamily="18" charset="0"/>
              </a:rPr>
              <a:t>epidemic</a:t>
            </a:r>
            <a:r>
              <a:rPr lang="en-US" sz="2800" b="1" dirty="0">
                <a:solidFill>
                  <a:schemeClr val="tx1"/>
                </a:solidFill>
                <a:latin typeface="Times New Roman" panose="02020603050405020304" pitchFamily="18" charset="0"/>
                <a:cs typeface="Times New Roman" panose="02020603050405020304" pitchFamily="18" charset="0"/>
              </a:rPr>
              <a:t> (an unusually high number of cases in a region), or </a:t>
            </a:r>
            <a:r>
              <a:rPr lang="en-US" sz="2800" b="1" dirty="0">
                <a:solidFill>
                  <a:srgbClr val="0000FF"/>
                </a:solidFill>
                <a:latin typeface="Times New Roman" panose="02020603050405020304" pitchFamily="18" charset="0"/>
                <a:cs typeface="Times New Roman" panose="02020603050405020304" pitchFamily="18" charset="0"/>
              </a:rPr>
              <a:t>pandemic</a:t>
            </a:r>
            <a:r>
              <a:rPr lang="en-US" sz="2800" b="1" dirty="0">
                <a:solidFill>
                  <a:schemeClr val="tx1"/>
                </a:solidFill>
                <a:latin typeface="Times New Roman" panose="02020603050405020304" pitchFamily="18" charset="0"/>
                <a:cs typeface="Times New Roman" panose="02020603050405020304" pitchFamily="18" charset="0"/>
              </a:rPr>
              <a:t> (a global epidemic</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There </a:t>
            </a:r>
            <a:r>
              <a:rPr lang="en-US" sz="2800" b="1" dirty="0">
                <a:solidFill>
                  <a:schemeClr val="tx1"/>
                </a:solidFill>
                <a:latin typeface="Times New Roman" panose="02020603050405020304" pitchFamily="18" charset="0"/>
                <a:cs typeface="Times New Roman" panose="02020603050405020304" pitchFamily="18" charset="0"/>
              </a:rPr>
              <a:t>are many ways that </a:t>
            </a:r>
            <a:r>
              <a:rPr lang="en-US" sz="2800" b="1" dirty="0">
                <a:solidFill>
                  <a:srgbClr val="0000FF"/>
                </a:solidFill>
                <a:latin typeface="Times New Roman" panose="02020603050405020304" pitchFamily="18" charset="0"/>
                <a:cs typeface="Times New Roman" panose="02020603050405020304" pitchFamily="18" charset="0"/>
              </a:rPr>
              <a:t>infectious diseases </a:t>
            </a:r>
            <a:r>
              <a:rPr lang="en-US" sz="2800" b="1" dirty="0">
                <a:solidFill>
                  <a:schemeClr val="tx1"/>
                </a:solidFill>
                <a:latin typeface="Times New Roman" panose="02020603050405020304" pitchFamily="18" charset="0"/>
                <a:cs typeface="Times New Roman" panose="02020603050405020304" pitchFamily="18" charset="0"/>
              </a:rPr>
              <a:t>can be transmitted to a host. </a:t>
            </a:r>
            <a:r>
              <a:rPr lang="en-US" sz="2800" b="1" dirty="0">
                <a:solidFill>
                  <a:srgbClr val="0000FF"/>
                </a:solidFill>
                <a:latin typeface="Times New Roman" panose="02020603050405020304" pitchFamily="18" charset="0"/>
                <a:cs typeface="Times New Roman" panose="02020603050405020304" pitchFamily="18" charset="0"/>
              </a:rPr>
              <a:t>Environmental epidemiologists </a:t>
            </a:r>
            <a:r>
              <a:rPr lang="en-US" sz="2800" b="1" dirty="0">
                <a:solidFill>
                  <a:schemeClr val="tx1"/>
                </a:solidFill>
                <a:latin typeface="Times New Roman" panose="02020603050405020304" pitchFamily="18" charset="0"/>
                <a:cs typeface="Times New Roman" panose="02020603050405020304" pitchFamily="18" charset="0"/>
              </a:rPr>
              <a:t>describe how infectious disease agents spread to humans by classifying them as having either </a:t>
            </a:r>
            <a:r>
              <a:rPr lang="en-US" sz="2800" b="1" dirty="0">
                <a:solidFill>
                  <a:srgbClr val="0000FF"/>
                </a:solidFill>
                <a:latin typeface="Times New Roman" panose="02020603050405020304" pitchFamily="18" charset="0"/>
                <a:cs typeface="Times New Roman" panose="02020603050405020304" pitchFamily="18" charset="0"/>
              </a:rPr>
              <a:t>direct</a:t>
            </a:r>
            <a:r>
              <a:rPr lang="en-US" sz="2800" b="1" dirty="0">
                <a:solidFill>
                  <a:schemeClr val="tx1"/>
                </a:solidFill>
                <a:latin typeface="Times New Roman" panose="02020603050405020304" pitchFamily="18" charset="0"/>
                <a:cs typeface="Times New Roman" panose="02020603050405020304" pitchFamily="18" charset="0"/>
              </a:rPr>
              <a:t> or </a:t>
            </a:r>
            <a:r>
              <a:rPr lang="en-US" sz="2800" b="1" dirty="0">
                <a:solidFill>
                  <a:srgbClr val="0000FF"/>
                </a:solidFill>
                <a:latin typeface="Times New Roman" panose="02020603050405020304" pitchFamily="18" charset="0"/>
                <a:cs typeface="Times New Roman" panose="02020603050405020304" pitchFamily="18" charset="0"/>
              </a:rPr>
              <a:t>indirect transmission</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22BDB881-E7DC-4778-B4F8-B4C7F37ACD18}"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25</a:t>
            </a:fld>
            <a:endParaRPr lang="ar-SA"/>
          </a:p>
        </p:txBody>
      </p:sp>
    </p:spTree>
    <p:extLst>
      <p:ext uri="{BB962C8B-B14F-4D97-AF65-F5344CB8AC3E}">
        <p14:creationId xmlns:p14="http://schemas.microsoft.com/office/powerpoint/2010/main" val="355938239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1219200"/>
            <a:ext cx="8686800" cy="5257800"/>
          </a:xfrm>
        </p:spPr>
        <p:txBody>
          <a:bodyPr>
            <a:normAutofit fontScale="92500" lnSpcReduction="20000"/>
          </a:bodyPr>
          <a:lstStyle/>
          <a:p>
            <a:pPr>
              <a:spcBef>
                <a:spcPts val="0"/>
              </a:spcBef>
            </a:pPr>
            <a:r>
              <a:rPr lang="en-US" sz="2800" b="1" dirty="0" smtClean="0">
                <a:solidFill>
                  <a:srgbClr val="0000FF"/>
                </a:solidFill>
                <a:latin typeface="Times New Roman" panose="02020603050405020304" pitchFamily="18" charset="0"/>
                <a:cs typeface="Times New Roman" panose="02020603050405020304" pitchFamily="18" charset="0"/>
              </a:rPr>
              <a:t>Preventing </a:t>
            </a:r>
            <a:r>
              <a:rPr lang="en-US" sz="2800" b="1" dirty="0">
                <a:solidFill>
                  <a:srgbClr val="0000FF"/>
                </a:solidFill>
                <a:latin typeface="Times New Roman" panose="02020603050405020304" pitchFamily="18" charset="0"/>
                <a:cs typeface="Times New Roman" panose="02020603050405020304" pitchFamily="18" charset="0"/>
              </a:rPr>
              <a:t>Infectious Diseases of Environmental Origin</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Direct transmission </a:t>
            </a:r>
            <a:r>
              <a:rPr lang="en-US" sz="2800" b="1" dirty="0">
                <a:solidFill>
                  <a:schemeClr val="tx1"/>
                </a:solidFill>
                <a:latin typeface="Times New Roman" panose="02020603050405020304" pitchFamily="18" charset="0"/>
                <a:cs typeface="Times New Roman" panose="02020603050405020304" pitchFamily="18" charset="0"/>
              </a:rPr>
              <a:t>occurs when there is physical contact with an infected person or animal; in other words, when an infected host transmits an infectious agent directly to another. Typically, direct transmission occurs through touching, kissing, biting, or sexual contact.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Indirect </a:t>
            </a:r>
            <a:r>
              <a:rPr lang="en-US" sz="2800" b="1" dirty="0">
                <a:solidFill>
                  <a:srgbClr val="0000FF"/>
                </a:solidFill>
                <a:latin typeface="Times New Roman" panose="02020603050405020304" pitchFamily="18" charset="0"/>
                <a:cs typeface="Times New Roman" panose="02020603050405020304" pitchFamily="18" charset="0"/>
              </a:rPr>
              <a:t>transmission </a:t>
            </a:r>
            <a:r>
              <a:rPr lang="en-US" sz="2800" b="1" dirty="0">
                <a:solidFill>
                  <a:schemeClr val="tx1"/>
                </a:solidFill>
                <a:latin typeface="Times New Roman" panose="02020603050405020304" pitchFamily="18" charset="0"/>
                <a:cs typeface="Times New Roman" panose="02020603050405020304" pitchFamily="18" charset="0"/>
              </a:rPr>
              <a:t>occurs when there is no direct contact with an infected source. In this case, a susceptible host can be infected via food, water, or inanimate objects such as toys, soiled clothes, or even a computer keyboard. Vector - borne and airborne transmissions are two forms of indirect transmission of infectious disease</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91012C99-9F69-4B76-97FB-2A6BE4990EDD}"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26</a:t>
            </a:fld>
            <a:endParaRPr lang="ar-SA"/>
          </a:p>
        </p:txBody>
      </p:sp>
    </p:spTree>
    <p:extLst>
      <p:ext uri="{BB962C8B-B14F-4D97-AF65-F5344CB8AC3E}">
        <p14:creationId xmlns:p14="http://schemas.microsoft.com/office/powerpoint/2010/main" val="329170566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1219200"/>
            <a:ext cx="8686800" cy="5257800"/>
          </a:xfrm>
        </p:spPr>
        <p:txBody>
          <a:bodyPr>
            <a:normAutofit fontScale="85000" lnSpcReduction="10000"/>
          </a:bodyPr>
          <a:lstStyle/>
          <a:p>
            <a:pPr>
              <a:spcBef>
                <a:spcPts val="0"/>
              </a:spcBef>
            </a:pPr>
            <a:r>
              <a:rPr lang="en-US" sz="2800" b="1" dirty="0" smtClean="0">
                <a:solidFill>
                  <a:srgbClr val="0000FF"/>
                </a:solidFill>
                <a:latin typeface="Times New Roman" panose="02020603050405020304" pitchFamily="18" charset="0"/>
                <a:cs typeface="Times New Roman" panose="02020603050405020304" pitchFamily="18" charset="0"/>
              </a:rPr>
              <a:t>Preventing </a:t>
            </a:r>
            <a:r>
              <a:rPr lang="en-US" sz="2800" b="1" dirty="0">
                <a:solidFill>
                  <a:srgbClr val="0000FF"/>
                </a:solidFill>
                <a:latin typeface="Times New Roman" panose="02020603050405020304" pitchFamily="18" charset="0"/>
                <a:cs typeface="Times New Roman" panose="02020603050405020304" pitchFamily="18" charset="0"/>
              </a:rPr>
              <a:t>Infectious Diseases of Environmental Origin</a:t>
            </a:r>
          </a:p>
          <a:p>
            <a:pPr marL="457200" indent="-457200">
              <a:buClr>
                <a:srgbClr val="0000FF"/>
              </a:buClr>
              <a:buFont typeface="Wingdings" panose="05000000000000000000" pitchFamily="2" charset="2"/>
              <a:buChar char="§"/>
            </a:pPr>
            <a:r>
              <a:rPr lang="en-US" sz="2800" b="1" dirty="0">
                <a:solidFill>
                  <a:srgbClr val="0000FF"/>
                </a:solidFill>
                <a:latin typeface="Times New Roman" panose="02020603050405020304" pitchFamily="18" charset="0"/>
                <a:cs typeface="Times New Roman" panose="02020603050405020304" pitchFamily="18" charset="0"/>
              </a:rPr>
              <a:t>Vector - borne diseases </a:t>
            </a:r>
            <a:r>
              <a:rPr lang="en-US" sz="2800" b="1" dirty="0">
                <a:solidFill>
                  <a:schemeClr val="tx1"/>
                </a:solidFill>
                <a:latin typeface="Times New Roman" panose="02020603050405020304" pitchFamily="18" charset="0"/>
                <a:cs typeface="Times New Roman" panose="02020603050405020304" pitchFamily="18" charset="0"/>
              </a:rPr>
              <a:t>include those transmitted by flies, ticks, mosquitoes, and lice. The mosquito is responsible for the most common vector - borne diseases, including malaria, West Nile virus, and dengue and yellow fevers.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In </a:t>
            </a:r>
            <a:r>
              <a:rPr lang="en-US" sz="2800" b="1" dirty="0">
                <a:solidFill>
                  <a:srgbClr val="0000FF"/>
                </a:solidFill>
                <a:latin typeface="Times New Roman" panose="02020603050405020304" pitchFamily="18" charset="0"/>
                <a:cs typeface="Times New Roman" panose="02020603050405020304" pitchFamily="18" charset="0"/>
              </a:rPr>
              <a:t>2002, malaria </a:t>
            </a:r>
            <a:r>
              <a:rPr lang="en-US" sz="2800" b="1" dirty="0">
                <a:solidFill>
                  <a:schemeClr val="tx1"/>
                </a:solidFill>
                <a:latin typeface="Times New Roman" panose="02020603050405020304" pitchFamily="18" charset="0"/>
                <a:cs typeface="Times New Roman" panose="02020603050405020304" pitchFamily="18" charset="0"/>
              </a:rPr>
              <a:t>was the fourth leading cause of death in children in developing countries, responsible for 11 percent of all childhood mortality. The female mosquito transfers pathogens in her saliva when taking a blood meal from a host.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Public </a:t>
            </a:r>
            <a:r>
              <a:rPr lang="en-US" sz="2800" b="1" dirty="0">
                <a:solidFill>
                  <a:srgbClr val="0000FF"/>
                </a:solidFill>
                <a:latin typeface="Times New Roman" panose="02020603050405020304" pitchFamily="18" charset="0"/>
                <a:cs typeface="Times New Roman" panose="02020603050405020304" pitchFamily="18" charset="0"/>
              </a:rPr>
              <a:t>health messages to prevent mosquito - borne diseases </a:t>
            </a:r>
            <a:r>
              <a:rPr lang="en-US" sz="2800" b="1" dirty="0">
                <a:solidFill>
                  <a:schemeClr val="tx1"/>
                </a:solidFill>
                <a:latin typeface="Times New Roman" panose="02020603050405020304" pitchFamily="18" charset="0"/>
                <a:cs typeface="Times New Roman" panose="02020603050405020304" pitchFamily="18" charset="0"/>
              </a:rPr>
              <a:t>are aimed at avoiding mosquito bites: repair window and door screens, wear long pants and long – sleeved shirts, and use insect repellents such as DEET according to the manufacturer’s specifications</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689AC82D-3AEF-4974-8F24-0978EE2017BB}"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27</a:t>
            </a:fld>
            <a:endParaRPr lang="ar-SA" dirty="0"/>
          </a:p>
        </p:txBody>
      </p:sp>
    </p:spTree>
    <p:extLst>
      <p:ext uri="{BB962C8B-B14F-4D97-AF65-F5344CB8AC3E}">
        <p14:creationId xmlns:p14="http://schemas.microsoft.com/office/powerpoint/2010/main" val="252936733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1219200"/>
            <a:ext cx="8686800" cy="5257800"/>
          </a:xfrm>
        </p:spPr>
        <p:txBody>
          <a:bodyPr>
            <a:normAutofit lnSpcReduction="10000"/>
          </a:bodyPr>
          <a:lstStyle/>
          <a:p>
            <a:r>
              <a:rPr lang="en-US" sz="2800" b="1" dirty="0" smtClean="0">
                <a:solidFill>
                  <a:srgbClr val="0000FF"/>
                </a:solidFill>
                <a:latin typeface="Times New Roman" panose="02020603050405020304" pitchFamily="18" charset="0"/>
                <a:cs typeface="Times New Roman" panose="02020603050405020304" pitchFamily="18" charset="0"/>
              </a:rPr>
              <a:t>Chronic </a:t>
            </a:r>
            <a:r>
              <a:rPr lang="en-US" sz="2800" b="1" dirty="0">
                <a:solidFill>
                  <a:srgbClr val="0000FF"/>
                </a:solidFill>
                <a:latin typeface="Times New Roman" panose="02020603050405020304" pitchFamily="18" charset="0"/>
                <a:cs typeface="Times New Roman" panose="02020603050405020304" pitchFamily="18" charset="0"/>
              </a:rPr>
              <a:t>Diseases and Environmental Health</a:t>
            </a:r>
          </a:p>
          <a:p>
            <a:pPr marL="457200" indent="-457200">
              <a:buClr>
                <a:srgbClr val="0000FF"/>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Chronic diseases </a:t>
            </a:r>
            <a:r>
              <a:rPr lang="en-US" sz="2400" b="1" dirty="0">
                <a:solidFill>
                  <a:schemeClr val="tx1"/>
                </a:solidFill>
                <a:latin typeface="Times New Roman" panose="02020603050405020304" pitchFamily="18" charset="0"/>
                <a:cs typeface="Times New Roman" panose="02020603050405020304" pitchFamily="18" charset="0"/>
              </a:rPr>
              <a:t>are those of slow progression or long duration. They rarely resolve spontaneously. According to </a:t>
            </a:r>
            <a:r>
              <a:rPr lang="en-US" sz="2400" b="1" dirty="0">
                <a:solidFill>
                  <a:srgbClr val="0000FF"/>
                </a:solidFill>
                <a:latin typeface="Times New Roman" panose="02020603050405020304" pitchFamily="18" charset="0"/>
                <a:cs typeface="Times New Roman" panose="02020603050405020304" pitchFamily="18" charset="0"/>
              </a:rPr>
              <a:t>WHO</a:t>
            </a:r>
            <a:r>
              <a:rPr lang="en-US" sz="2400" b="1" dirty="0">
                <a:solidFill>
                  <a:schemeClr val="tx1"/>
                </a:solidFill>
                <a:latin typeface="Times New Roman" panose="02020603050405020304" pitchFamily="18" charset="0"/>
                <a:cs typeface="Times New Roman" panose="02020603050405020304" pitchFamily="18" charset="0"/>
              </a:rPr>
              <a:t> chronic diseases account for seven of every ten deaths. Although these diseases are among the most common and costly health problems, most are preventable, primarily through behavior modification.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 </a:t>
            </a:r>
            <a:r>
              <a:rPr lang="en-US" sz="2400" b="1" dirty="0">
                <a:solidFill>
                  <a:schemeClr val="tx1"/>
                </a:solidFill>
                <a:latin typeface="Times New Roman" panose="02020603050405020304" pitchFamily="18" charset="0"/>
                <a:cs typeface="Times New Roman" panose="02020603050405020304" pitchFamily="18" charset="0"/>
              </a:rPr>
              <a:t>senior scholar at the Institute of Medicine (IOM) has estimated that the largest contributor to early deaths, accounting for 40%, is behavior. In addition, 30% of early deaths are attributable to genetics, 20% stem from the social and physical environments, and 10% are the result of substandard medical care</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28</a:t>
            </a:fld>
            <a:endParaRPr lang="ar-SA" dirty="0"/>
          </a:p>
        </p:txBody>
      </p:sp>
    </p:spTree>
    <p:extLst>
      <p:ext uri="{BB962C8B-B14F-4D97-AF65-F5344CB8AC3E}">
        <p14:creationId xmlns:p14="http://schemas.microsoft.com/office/powerpoint/2010/main" val="147781253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1219200"/>
            <a:ext cx="8686800" cy="52578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Chronic </a:t>
            </a:r>
            <a:r>
              <a:rPr lang="en-US" sz="2800" b="1" dirty="0">
                <a:solidFill>
                  <a:srgbClr val="0000FF"/>
                </a:solidFill>
                <a:latin typeface="Times New Roman" panose="02020603050405020304" pitchFamily="18" charset="0"/>
                <a:cs typeface="Times New Roman" panose="02020603050405020304" pitchFamily="18" charset="0"/>
              </a:rPr>
              <a:t>Diseases and Environmental Health</a:t>
            </a:r>
          </a:p>
          <a:p>
            <a:pPr marL="457200" indent="-457200">
              <a:buClr>
                <a:srgbClr val="0000FF"/>
              </a:buClr>
              <a:buFont typeface="Wingdings" panose="05000000000000000000" pitchFamily="2" charset="2"/>
              <a:buChar char="§"/>
            </a:pPr>
            <a:r>
              <a:rPr lang="en-US" sz="2800" b="1" dirty="0" smtClean="0">
                <a:solidFill>
                  <a:srgbClr val="0000FF"/>
                </a:solidFill>
                <a:latin typeface="Times New Roman" panose="02020603050405020304" pitchFamily="18" charset="0"/>
                <a:cs typeface="Times New Roman" panose="02020603050405020304" pitchFamily="18" charset="0"/>
              </a:rPr>
              <a:t>Behavior </a:t>
            </a:r>
            <a:r>
              <a:rPr lang="en-US" sz="2800" b="1" dirty="0">
                <a:solidFill>
                  <a:srgbClr val="0000FF"/>
                </a:solidFill>
                <a:latin typeface="Times New Roman" panose="02020603050405020304" pitchFamily="18" charset="0"/>
                <a:cs typeface="Times New Roman" panose="02020603050405020304" pitchFamily="18" charset="0"/>
              </a:rPr>
              <a:t>and environment </a:t>
            </a:r>
            <a:r>
              <a:rPr lang="en-US" sz="2800" b="1" dirty="0">
                <a:solidFill>
                  <a:schemeClr val="tx1"/>
                </a:solidFill>
                <a:latin typeface="Times New Roman" panose="02020603050405020304" pitchFamily="18" charset="0"/>
                <a:cs typeface="Times New Roman" panose="02020603050405020304" pitchFamily="18" charset="0"/>
              </a:rPr>
              <a:t>are intrinsically linked. Our </a:t>
            </a:r>
            <a:r>
              <a:rPr lang="en-US" sz="2800" b="1" dirty="0">
                <a:solidFill>
                  <a:srgbClr val="0000FF"/>
                </a:solidFill>
                <a:latin typeface="Times New Roman" panose="02020603050405020304" pitchFamily="18" charset="0"/>
                <a:cs typeface="Times New Roman" panose="02020603050405020304" pitchFamily="18" charset="0"/>
              </a:rPr>
              <a:t>physical environment</a:t>
            </a:r>
            <a:r>
              <a:rPr lang="en-US" sz="2800" b="1" dirty="0">
                <a:solidFill>
                  <a:schemeClr val="tx1"/>
                </a:solidFill>
                <a:latin typeface="Times New Roman" panose="02020603050405020304" pitchFamily="18" charset="0"/>
                <a:cs typeface="Times New Roman" panose="02020603050405020304" pitchFamily="18" charset="0"/>
              </a:rPr>
              <a:t>, the objects we surround ourselves with and the places we make for ourselves can have a potent influence both on what we do and on how we think.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There </a:t>
            </a:r>
            <a:r>
              <a:rPr lang="en-US" sz="2800" b="1" dirty="0">
                <a:solidFill>
                  <a:schemeClr val="tx1"/>
                </a:solidFill>
                <a:latin typeface="Times New Roman" panose="02020603050405020304" pitchFamily="18" charset="0"/>
                <a:cs typeface="Times New Roman" panose="02020603050405020304" pitchFamily="18" charset="0"/>
              </a:rPr>
              <a:t>are many </a:t>
            </a:r>
            <a:r>
              <a:rPr lang="en-US" sz="2800" b="1" dirty="0">
                <a:solidFill>
                  <a:srgbClr val="0000FF"/>
                </a:solidFill>
                <a:latin typeface="Times New Roman" panose="02020603050405020304" pitchFamily="18" charset="0"/>
                <a:cs typeface="Times New Roman" panose="02020603050405020304" pitchFamily="18" charset="0"/>
              </a:rPr>
              <a:t>chronic diseases </a:t>
            </a:r>
            <a:r>
              <a:rPr lang="en-US" sz="2800" b="1" dirty="0">
                <a:solidFill>
                  <a:schemeClr val="tx1"/>
                </a:solidFill>
                <a:latin typeface="Times New Roman" panose="02020603050405020304" pitchFamily="18" charset="0"/>
                <a:cs typeface="Times New Roman" panose="02020603050405020304" pitchFamily="18" charset="0"/>
              </a:rPr>
              <a:t>that have environmental contributors.  </a:t>
            </a:r>
            <a:r>
              <a:rPr lang="en-US" sz="2800" b="1" dirty="0">
                <a:solidFill>
                  <a:srgbClr val="0000FF"/>
                </a:solidFill>
                <a:latin typeface="Times New Roman" panose="02020603050405020304" pitchFamily="18" charset="0"/>
                <a:cs typeface="Times New Roman" panose="02020603050405020304" pitchFamily="18" charset="0"/>
              </a:rPr>
              <a:t>Obesity</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cancer</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asthma</a:t>
            </a:r>
            <a:r>
              <a:rPr lang="en-US" sz="2800" b="1" dirty="0">
                <a:solidFill>
                  <a:schemeClr val="tx1"/>
                </a:solidFill>
                <a:latin typeface="Times New Roman" panose="02020603050405020304" pitchFamily="18" charset="0"/>
                <a:cs typeface="Times New Roman" panose="02020603050405020304" pitchFamily="18" charset="0"/>
              </a:rPr>
              <a:t> are three of the most common, and they will be discussed in more detail </a:t>
            </a:r>
            <a:r>
              <a:rPr lang="en-US" sz="2800" b="1" dirty="0" smtClean="0">
                <a:solidFill>
                  <a:schemeClr val="tx1"/>
                </a:solidFill>
                <a:latin typeface="Times New Roman" panose="02020603050405020304" pitchFamily="18" charset="0"/>
                <a:cs typeface="Times New Roman" panose="02020603050405020304" pitchFamily="18" charset="0"/>
              </a:rPr>
              <a:t>here.</a:t>
            </a: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29</a:t>
            </a:fld>
            <a:endParaRPr lang="ar-SA" dirty="0"/>
          </a:p>
        </p:txBody>
      </p:sp>
    </p:spTree>
    <p:extLst>
      <p:ext uri="{BB962C8B-B14F-4D97-AF65-F5344CB8AC3E}">
        <p14:creationId xmlns:p14="http://schemas.microsoft.com/office/powerpoint/2010/main" val="339484929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90600" y="304800"/>
            <a:ext cx="7467600" cy="9144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Environmental Public Health </a:t>
            </a:r>
            <a:endParaRPr lang="en-US" altLang="en-US" b="1" dirty="0" smtClean="0"/>
          </a:p>
        </p:txBody>
      </p:sp>
      <p:sp>
        <p:nvSpPr>
          <p:cNvPr id="15363" name="Content Placeholder 2"/>
          <p:cNvSpPr>
            <a:spLocks noGrp="1"/>
          </p:cNvSpPr>
          <p:nvPr>
            <p:ph idx="1"/>
          </p:nvPr>
        </p:nvSpPr>
        <p:spPr>
          <a:xfrm>
            <a:off x="609600" y="1447800"/>
            <a:ext cx="8001000" cy="4191000"/>
          </a:xfrm>
        </p:spPr>
        <p:txBody>
          <a:bodyPr>
            <a:normAutofit/>
          </a:bodyPr>
          <a:lstStyle/>
          <a:p>
            <a:pPr marL="0" indent="0">
              <a:buNone/>
            </a:pPr>
            <a:r>
              <a:rPr lang="en-US" altLang="en-US" sz="3200" b="1" dirty="0">
                <a:solidFill>
                  <a:srgbClr val="0000FF"/>
                </a:solidFill>
                <a:latin typeface="Times New Roman" panose="02020603050405020304" pitchFamily="18" charset="0"/>
                <a:cs typeface="Times New Roman" panose="02020603050405020304" pitchFamily="18" charset="0"/>
              </a:rPr>
              <a:t>Definitions of Environment</a:t>
            </a:r>
            <a:endParaRPr lang="en-US" altLang="en-US" sz="3200" b="1" dirty="0" smtClean="0">
              <a:solidFill>
                <a:srgbClr val="0000FF"/>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Refers to our natural surroundings &amp; their resources + built conditions + social relations </a:t>
            </a:r>
          </a:p>
          <a:p>
            <a:pPr marL="457200" indent="-457200">
              <a:buClr>
                <a:srgbClr val="0000FF"/>
              </a:buClr>
              <a:buFont typeface="Wingdings" panose="05000000000000000000" pitchFamily="2" charset="2"/>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The combined exposures &amp; processes that impinge on individuals &amp; groups</a:t>
            </a:r>
          </a:p>
          <a:p>
            <a:pPr marL="457200" indent="-457200">
              <a:buClr>
                <a:srgbClr val="0000FF"/>
              </a:buClr>
              <a:buFont typeface="Wingdings" panose="05000000000000000000" pitchFamily="2" charset="2"/>
              <a:buChar char="§"/>
            </a:pPr>
            <a:r>
              <a:rPr lang="en-US" altLang="en-US" sz="2800" b="1" dirty="0" smtClean="0">
                <a:solidFill>
                  <a:schemeClr val="tx1"/>
                </a:solidFill>
                <a:latin typeface="Times New Roman" panose="02020603050405020304" pitchFamily="18" charset="0"/>
                <a:cs typeface="Times New Roman" panose="02020603050405020304" pitchFamily="18" charset="0"/>
              </a:rPr>
              <a:t>Are beyond the immediate control of individuals</a:t>
            </a:r>
          </a:p>
        </p:txBody>
      </p:sp>
      <p:sp>
        <p:nvSpPr>
          <p:cNvPr id="2" name="Date Placeholder 1"/>
          <p:cNvSpPr>
            <a:spLocks noGrp="1"/>
          </p:cNvSpPr>
          <p:nvPr>
            <p:ph type="dt" sz="half" idx="10"/>
          </p:nvPr>
        </p:nvSpPr>
        <p:spPr/>
        <p:txBody>
          <a:bodyPr/>
          <a:lstStyle/>
          <a:p>
            <a:fld id="{37EE0EC5-9C9E-46E1-BE30-8C484352EE50}" type="datetime1">
              <a:rPr lang="ar-SA" smtClean="0"/>
              <a:t>06/04/1438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3</a:t>
            </a:fld>
            <a:endParaRPr lang="en-US"/>
          </a:p>
        </p:txBody>
      </p:sp>
    </p:spTree>
    <p:extLst>
      <p:ext uri="{BB962C8B-B14F-4D97-AF65-F5344CB8AC3E}">
        <p14:creationId xmlns:p14="http://schemas.microsoft.com/office/powerpoint/2010/main" val="35575214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1219200"/>
            <a:ext cx="8686800" cy="52578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Chronic </a:t>
            </a:r>
            <a:r>
              <a:rPr lang="en-US" sz="2800" b="1" dirty="0">
                <a:solidFill>
                  <a:srgbClr val="0000FF"/>
                </a:solidFill>
                <a:latin typeface="Times New Roman" panose="02020603050405020304" pitchFamily="18" charset="0"/>
                <a:cs typeface="Times New Roman" panose="02020603050405020304" pitchFamily="18" charset="0"/>
              </a:rPr>
              <a:t>Diseases and Environmental Health</a:t>
            </a:r>
          </a:p>
          <a:p>
            <a:pPr lvl="1" algn="l"/>
            <a:r>
              <a:rPr lang="en-US" sz="2800" b="1" i="1" dirty="0">
                <a:solidFill>
                  <a:srgbClr val="C00000"/>
                </a:solidFill>
                <a:latin typeface="Times New Roman" panose="02020603050405020304" pitchFamily="18" charset="0"/>
                <a:cs typeface="Times New Roman" panose="02020603050405020304" pitchFamily="18" charset="0"/>
              </a:rPr>
              <a:t>Surrounding ourselves with cars, roads and ample parking — but neither sidewalks to walk on, nor destinations worth walking to — increases how much we drive, and decreases how much we walk. Still, many transportation planners interpret the decision to hop in a car as an expression of a deep - seated personal preference, rather than a choice </a:t>
            </a:r>
            <a:r>
              <a:rPr lang="en-US" sz="2800" b="1" i="1" dirty="0" smtClean="0">
                <a:solidFill>
                  <a:srgbClr val="C00000"/>
                </a:solidFill>
                <a:latin typeface="Times New Roman" panose="02020603050405020304" pitchFamily="18" charset="0"/>
                <a:cs typeface="Times New Roman" panose="02020603050405020304" pitchFamily="18" charset="0"/>
              </a:rPr>
              <a:t>that’ s </a:t>
            </a:r>
            <a:r>
              <a:rPr lang="en-US" sz="2800" b="1" i="1" dirty="0">
                <a:solidFill>
                  <a:srgbClr val="C00000"/>
                </a:solidFill>
                <a:latin typeface="Times New Roman" panose="02020603050405020304" pitchFamily="18" charset="0"/>
                <a:cs typeface="Times New Roman" panose="02020603050405020304" pitchFamily="18" charset="0"/>
              </a:rPr>
              <a:t>powerfully influenced by the built environment.</a:t>
            </a:r>
          </a:p>
          <a:p>
            <a:pPr algn="r" rtl="1"/>
            <a:r>
              <a:rPr lang="en-US" sz="2800" b="1" i="1" dirty="0">
                <a:solidFill>
                  <a:srgbClr val="0000FF"/>
                </a:solidFill>
                <a:latin typeface="Times New Roman" panose="02020603050405020304" pitchFamily="18" charset="0"/>
                <a:cs typeface="Times New Roman" panose="02020603050405020304" pitchFamily="18" charset="0"/>
              </a:rPr>
              <a:t>Clark Williams - </a:t>
            </a:r>
            <a:r>
              <a:rPr lang="en-US" sz="2800" b="1" i="1" dirty="0" smtClean="0">
                <a:solidFill>
                  <a:srgbClr val="0000FF"/>
                </a:solidFill>
                <a:latin typeface="Times New Roman" panose="02020603050405020304" pitchFamily="18" charset="0"/>
                <a:cs typeface="Times New Roman" panose="02020603050405020304" pitchFamily="18" charset="0"/>
              </a:rPr>
              <a:t>Derry</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30</a:t>
            </a:fld>
            <a:endParaRPr lang="ar-SA" dirty="0"/>
          </a:p>
        </p:txBody>
      </p:sp>
    </p:spTree>
    <p:extLst>
      <p:ext uri="{BB962C8B-B14F-4D97-AF65-F5344CB8AC3E}">
        <p14:creationId xmlns:p14="http://schemas.microsoft.com/office/powerpoint/2010/main" val="52834005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85000" lnSpcReduction="10000"/>
          </a:bodyPr>
          <a:lstStyle/>
          <a:p>
            <a:r>
              <a:rPr lang="en-US" sz="2800" b="1" dirty="0" smtClean="0">
                <a:solidFill>
                  <a:srgbClr val="0000FF"/>
                </a:solidFill>
                <a:latin typeface="Times New Roman" panose="02020603050405020304" pitchFamily="18" charset="0"/>
                <a:cs typeface="Times New Roman" panose="02020603050405020304" pitchFamily="18" charset="0"/>
              </a:rPr>
              <a:t>Chronic </a:t>
            </a:r>
            <a:r>
              <a:rPr lang="en-US" sz="2800" b="1" dirty="0">
                <a:solidFill>
                  <a:srgbClr val="0000FF"/>
                </a:solidFill>
                <a:latin typeface="Times New Roman" panose="02020603050405020304" pitchFamily="18" charset="0"/>
                <a:cs typeface="Times New Roman" panose="02020603050405020304" pitchFamily="18" charset="0"/>
              </a:rPr>
              <a:t>Diseases and Environmental Health</a:t>
            </a:r>
          </a:p>
          <a:p>
            <a:pPr marL="457200" indent="-457200">
              <a:buClr>
                <a:srgbClr val="0000FF"/>
              </a:buClr>
              <a:buFont typeface="Wingdings" panose="05000000000000000000" pitchFamily="2" charset="2"/>
              <a:buChar char="§"/>
            </a:pPr>
            <a:r>
              <a:rPr lang="en-US" sz="3200" b="1" dirty="0" smtClean="0">
                <a:solidFill>
                  <a:srgbClr val="0000FF"/>
                </a:solidFill>
                <a:latin typeface="Times New Roman" panose="02020603050405020304" pitchFamily="18" charset="0"/>
                <a:cs typeface="Times New Roman" panose="02020603050405020304" pitchFamily="18" charset="0"/>
              </a:rPr>
              <a:t>Obesity. </a:t>
            </a:r>
            <a:r>
              <a:rPr lang="en-US" sz="3200" b="1" dirty="0" smtClean="0">
                <a:solidFill>
                  <a:schemeClr val="tx1"/>
                </a:solidFill>
                <a:latin typeface="Times New Roman" panose="02020603050405020304" pitchFamily="18" charset="0"/>
                <a:cs typeface="Times New Roman" panose="02020603050405020304" pitchFamily="18" charset="0"/>
              </a:rPr>
              <a:t>An </a:t>
            </a:r>
            <a:r>
              <a:rPr lang="en-US" sz="3200" b="1" dirty="0">
                <a:solidFill>
                  <a:schemeClr val="tx1"/>
                </a:solidFill>
                <a:latin typeface="Times New Roman" panose="02020603050405020304" pitchFamily="18" charset="0"/>
                <a:cs typeface="Times New Roman" panose="02020603050405020304" pitchFamily="18" charset="0"/>
              </a:rPr>
              <a:t>emerging body of evidence shows that transportation and land use patterns can influence people’s decisions to be physically active or not.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3200" b="1" dirty="0" smtClean="0">
                <a:solidFill>
                  <a:srgbClr val="0000FF"/>
                </a:solidFill>
                <a:latin typeface="Times New Roman" panose="02020603050405020304" pitchFamily="18" charset="0"/>
                <a:cs typeface="Times New Roman" panose="02020603050405020304" pitchFamily="18" charset="0"/>
              </a:rPr>
              <a:t>Community</a:t>
            </a:r>
            <a:r>
              <a:rPr lang="en-US" sz="3200" b="1" dirty="0" smtClean="0">
                <a:solidFill>
                  <a:schemeClr val="tx1"/>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design characteristics such as the provision of biking and walking trails and access to public transit increase the likelihood of pursuing exercise and decrease the dependence on vehicles.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Instead </a:t>
            </a:r>
            <a:r>
              <a:rPr lang="en-US" sz="3200" b="1" dirty="0">
                <a:solidFill>
                  <a:schemeClr val="tx1"/>
                </a:solidFill>
                <a:latin typeface="Times New Roman" panose="02020603050405020304" pitchFamily="18" charset="0"/>
                <a:cs typeface="Times New Roman" panose="02020603050405020304" pitchFamily="18" charset="0"/>
              </a:rPr>
              <a:t>of designing our communities to encourage physical activity, we have been shaping our built environment to encourage getting into and staying in our cars</a:t>
            </a:r>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31</a:t>
            </a:fld>
            <a:endParaRPr lang="ar-SA" dirty="0"/>
          </a:p>
        </p:txBody>
      </p:sp>
    </p:spTree>
    <p:extLst>
      <p:ext uri="{BB962C8B-B14F-4D97-AF65-F5344CB8AC3E}">
        <p14:creationId xmlns:p14="http://schemas.microsoft.com/office/powerpoint/2010/main" val="75617565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a:bodyPr>
          <a:lstStyle/>
          <a:p>
            <a:r>
              <a:rPr lang="en-US" sz="3200" b="1" dirty="0" smtClean="0">
                <a:solidFill>
                  <a:srgbClr val="0000FF"/>
                </a:solidFill>
                <a:latin typeface="Times New Roman" panose="02020603050405020304" pitchFamily="18" charset="0"/>
                <a:cs typeface="Times New Roman" panose="02020603050405020304" pitchFamily="18" charset="0"/>
              </a:rPr>
              <a:t>Chronic </a:t>
            </a:r>
            <a:r>
              <a:rPr lang="en-US" sz="3200" b="1" dirty="0">
                <a:solidFill>
                  <a:srgbClr val="0000FF"/>
                </a:solidFill>
                <a:latin typeface="Times New Roman" panose="02020603050405020304" pitchFamily="18" charset="0"/>
                <a:cs typeface="Times New Roman" panose="02020603050405020304" pitchFamily="18" charset="0"/>
              </a:rPr>
              <a:t>Diseases and Environmental Health</a:t>
            </a:r>
          </a:p>
          <a:p>
            <a:pPr marL="457200" indent="-457200">
              <a:buClr>
                <a:srgbClr val="0000FF"/>
              </a:buClr>
              <a:buFont typeface="Wingdings" panose="05000000000000000000" pitchFamily="2" charset="2"/>
              <a:buChar char="§"/>
            </a:pPr>
            <a:r>
              <a:rPr lang="en-US" sz="3200" b="1" dirty="0" smtClean="0">
                <a:solidFill>
                  <a:srgbClr val="0000FF"/>
                </a:solidFill>
                <a:latin typeface="Times New Roman" panose="02020603050405020304" pitchFamily="18" charset="0"/>
                <a:cs typeface="Times New Roman" panose="02020603050405020304" pitchFamily="18" charset="0"/>
              </a:rPr>
              <a:t>Obesity. </a:t>
            </a:r>
            <a:r>
              <a:rPr lang="en-US" sz="2800" b="1" dirty="0">
                <a:solidFill>
                  <a:schemeClr val="tx1"/>
                </a:solidFill>
                <a:latin typeface="Times New Roman" panose="02020603050405020304" pitchFamily="18" charset="0"/>
                <a:cs typeface="Times New Roman" panose="02020603050405020304" pitchFamily="18" charset="0"/>
              </a:rPr>
              <a:t>Neighborhood characteristics associated with higher levels of physical activity include high density, mixed - use development, good public transportation, and proximity to destinations.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addition, bicycle and pedestrian facilities, good street connectivity, the presence of parks and open space, and a feeling of safety can all promote more </a:t>
            </a:r>
            <a:r>
              <a:rPr lang="en-US" sz="2800" b="1" dirty="0" smtClean="0">
                <a:solidFill>
                  <a:schemeClr val="tx1"/>
                </a:solidFill>
                <a:latin typeface="Times New Roman" panose="02020603050405020304" pitchFamily="18" charset="0"/>
                <a:cs typeface="Times New Roman" panose="02020603050405020304" pitchFamily="18" charset="0"/>
              </a:rPr>
              <a:t>exercise.</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32</a:t>
            </a:fld>
            <a:endParaRPr lang="ar-SA" dirty="0"/>
          </a:p>
        </p:txBody>
      </p:sp>
    </p:spTree>
    <p:extLst>
      <p:ext uri="{BB962C8B-B14F-4D97-AF65-F5344CB8AC3E}">
        <p14:creationId xmlns:p14="http://schemas.microsoft.com/office/powerpoint/2010/main" val="38355945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77500" lnSpcReduction="20000"/>
          </a:bodyPr>
          <a:lstStyle/>
          <a:p>
            <a:r>
              <a:rPr lang="en-US" sz="3200" b="1" dirty="0" smtClean="0">
                <a:solidFill>
                  <a:srgbClr val="0000FF"/>
                </a:solidFill>
                <a:latin typeface="Times New Roman" panose="02020603050405020304" pitchFamily="18" charset="0"/>
                <a:cs typeface="Times New Roman" panose="02020603050405020304" pitchFamily="18" charset="0"/>
              </a:rPr>
              <a:t>Chronic </a:t>
            </a:r>
            <a:r>
              <a:rPr lang="en-US" sz="3200" b="1" dirty="0">
                <a:solidFill>
                  <a:srgbClr val="0000FF"/>
                </a:solidFill>
                <a:latin typeface="Times New Roman" panose="02020603050405020304" pitchFamily="18" charset="0"/>
                <a:cs typeface="Times New Roman" panose="02020603050405020304" pitchFamily="18" charset="0"/>
              </a:rPr>
              <a:t>Diseases and Environmental Health</a:t>
            </a:r>
          </a:p>
          <a:p>
            <a:pPr marL="457200" indent="-457200">
              <a:buClr>
                <a:srgbClr val="0000FF"/>
              </a:buClr>
              <a:buFont typeface="Wingdings" panose="05000000000000000000" pitchFamily="2" charset="2"/>
              <a:buChar char="§"/>
            </a:pPr>
            <a:r>
              <a:rPr lang="en-US" sz="3200" b="1" dirty="0">
                <a:solidFill>
                  <a:srgbClr val="0000FF"/>
                </a:solidFill>
                <a:latin typeface="Times New Roman" panose="02020603050405020304" pitchFamily="18" charset="0"/>
                <a:cs typeface="Times New Roman" panose="02020603050405020304" pitchFamily="18" charset="0"/>
              </a:rPr>
              <a:t>Cancer</a:t>
            </a:r>
            <a:r>
              <a:rPr lang="en-US" sz="3200" b="1" dirty="0">
                <a:solidFill>
                  <a:schemeClr val="tx1"/>
                </a:solidFill>
                <a:latin typeface="Times New Roman" panose="02020603050405020304" pitchFamily="18" charset="0"/>
                <a:cs typeface="Times New Roman" panose="02020603050405020304" pitchFamily="18" charset="0"/>
              </a:rPr>
              <a:t> is a generic term for a large group of diseases that can affect any part of the body; other terms used to denote cancer are </a:t>
            </a:r>
            <a:r>
              <a:rPr lang="en-US" sz="3200" b="1" i="1" dirty="0">
                <a:solidFill>
                  <a:srgbClr val="0000FF"/>
                </a:solidFill>
                <a:latin typeface="Times New Roman" panose="02020603050405020304" pitchFamily="18" charset="0"/>
                <a:cs typeface="Times New Roman" panose="02020603050405020304" pitchFamily="18" charset="0"/>
              </a:rPr>
              <a:t>malignant tumors </a:t>
            </a:r>
            <a:r>
              <a:rPr lang="en-US" sz="3200" b="1" dirty="0">
                <a:solidFill>
                  <a:schemeClr val="tx1"/>
                </a:solidFill>
                <a:latin typeface="Times New Roman" panose="02020603050405020304" pitchFamily="18" charset="0"/>
                <a:cs typeface="Times New Roman" panose="02020603050405020304" pitchFamily="18" charset="0"/>
              </a:rPr>
              <a:t>and </a:t>
            </a:r>
            <a:r>
              <a:rPr lang="en-US" sz="3200" b="1" i="1" dirty="0">
                <a:solidFill>
                  <a:srgbClr val="0000FF"/>
                </a:solidFill>
                <a:latin typeface="Times New Roman" panose="02020603050405020304" pitchFamily="18" charset="0"/>
                <a:cs typeface="Times New Roman" panose="02020603050405020304" pitchFamily="18" charset="0"/>
              </a:rPr>
              <a:t>neoplasms</a:t>
            </a:r>
            <a:r>
              <a:rPr lang="en-US" sz="3200" b="1" dirty="0">
                <a:solidFill>
                  <a:schemeClr val="tx1"/>
                </a:solidFill>
                <a:latin typeface="Times New Roman" panose="02020603050405020304" pitchFamily="18" charset="0"/>
                <a:cs typeface="Times New Roman" panose="02020603050405020304" pitchFamily="18" charset="0"/>
              </a:rPr>
              <a:t>.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3200" b="1" dirty="0" smtClean="0">
                <a:solidFill>
                  <a:schemeClr val="tx1"/>
                </a:solidFill>
                <a:latin typeface="Times New Roman" panose="02020603050405020304" pitchFamily="18" charset="0"/>
                <a:cs typeface="Times New Roman" panose="02020603050405020304" pitchFamily="18" charset="0"/>
              </a:rPr>
              <a:t>One </a:t>
            </a:r>
            <a:r>
              <a:rPr lang="en-US" sz="3200" b="1" dirty="0">
                <a:solidFill>
                  <a:schemeClr val="tx1"/>
                </a:solidFill>
                <a:latin typeface="Times New Roman" panose="02020603050405020304" pitchFamily="18" charset="0"/>
                <a:cs typeface="Times New Roman" panose="02020603050405020304" pitchFamily="18" charset="0"/>
              </a:rPr>
              <a:t>defining feature of cancer is the rapid creation of abnormal cells that grow beyond their usual boundaries. These cells can then invade adjoining parts of the body or spread to other organs (</a:t>
            </a:r>
            <a:r>
              <a:rPr lang="en-US" sz="3200" b="1" dirty="0">
                <a:solidFill>
                  <a:srgbClr val="0000FF"/>
                </a:solidFill>
                <a:latin typeface="Times New Roman" panose="02020603050405020304" pitchFamily="18" charset="0"/>
                <a:cs typeface="Times New Roman" panose="02020603050405020304" pitchFamily="18" charset="0"/>
              </a:rPr>
              <a:t>metastasize</a:t>
            </a:r>
            <a:r>
              <a:rPr lang="en-US" sz="3200" b="1" dirty="0">
                <a:solidFill>
                  <a:schemeClr val="tx1"/>
                </a:solidFill>
                <a:latin typeface="Times New Roman" panose="02020603050405020304" pitchFamily="18" charset="0"/>
                <a:cs typeface="Times New Roman" panose="02020603050405020304" pitchFamily="18" charset="0"/>
              </a:rPr>
              <a:t>).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3200" b="1" dirty="0" smtClean="0">
                <a:solidFill>
                  <a:srgbClr val="0000FF"/>
                </a:solidFill>
                <a:latin typeface="Times New Roman" panose="02020603050405020304" pitchFamily="18" charset="0"/>
                <a:cs typeface="Times New Roman" panose="02020603050405020304" pitchFamily="18" charset="0"/>
              </a:rPr>
              <a:t>Cancer</a:t>
            </a:r>
            <a:r>
              <a:rPr lang="en-US" sz="3200" b="1" dirty="0" smtClean="0">
                <a:solidFill>
                  <a:schemeClr val="tx1"/>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is a leading cause of death worldwide, accounting for 7.4 million deaths in 2004 (around 13 percent of all deaths). The most frequent types of cancers found globally include lung, stomach, liver, colorectal, esophagus, and prostate among men and breast, lung, stomach, colorectal, and cervical among women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33</a:t>
            </a:fld>
            <a:endParaRPr lang="ar-SA" dirty="0"/>
          </a:p>
        </p:txBody>
      </p:sp>
    </p:spTree>
    <p:extLst>
      <p:ext uri="{BB962C8B-B14F-4D97-AF65-F5344CB8AC3E}">
        <p14:creationId xmlns:p14="http://schemas.microsoft.com/office/powerpoint/2010/main" val="274739379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92500" lnSpcReduction="20000"/>
          </a:bodyPr>
          <a:lstStyle/>
          <a:p>
            <a:r>
              <a:rPr lang="en-US" sz="3000" b="1" dirty="0" smtClean="0">
                <a:solidFill>
                  <a:srgbClr val="0000FF"/>
                </a:solidFill>
                <a:latin typeface="Times New Roman" panose="02020603050405020304" pitchFamily="18" charset="0"/>
                <a:cs typeface="Times New Roman" panose="02020603050405020304" pitchFamily="18" charset="0"/>
              </a:rPr>
              <a:t>Chronic </a:t>
            </a:r>
            <a:r>
              <a:rPr lang="en-US" sz="3000" b="1" dirty="0">
                <a:solidFill>
                  <a:srgbClr val="0000FF"/>
                </a:solidFill>
                <a:latin typeface="Times New Roman" panose="02020603050405020304" pitchFamily="18" charset="0"/>
                <a:cs typeface="Times New Roman" panose="02020603050405020304" pitchFamily="18" charset="0"/>
              </a:rPr>
              <a:t>Diseases and Environmental Health</a:t>
            </a:r>
          </a:p>
          <a:p>
            <a:pPr marL="457200" indent="-457200">
              <a:buClr>
                <a:srgbClr val="0000FF"/>
              </a:buClr>
              <a:buFont typeface="Wingdings" panose="05000000000000000000" pitchFamily="2" charset="2"/>
              <a:buChar char="§"/>
            </a:pPr>
            <a:r>
              <a:rPr lang="en-US" sz="3200" b="1" dirty="0">
                <a:solidFill>
                  <a:srgbClr val="0000FF"/>
                </a:solidFill>
                <a:latin typeface="Times New Roman" panose="02020603050405020304" pitchFamily="18" charset="0"/>
                <a:cs typeface="Times New Roman" panose="02020603050405020304" pitchFamily="18" charset="0"/>
              </a:rPr>
              <a:t>Cancer</a:t>
            </a:r>
            <a:r>
              <a:rPr lang="en-US" sz="3200" b="1" dirty="0">
                <a:solidFill>
                  <a:schemeClr val="tx1"/>
                </a:solidFill>
                <a:latin typeface="Times New Roman" panose="02020603050405020304" pitchFamily="18" charset="0"/>
                <a:cs typeface="Times New Roman" panose="02020603050405020304" pitchFamily="18" charset="0"/>
              </a:rPr>
              <a:t> </a:t>
            </a:r>
            <a:r>
              <a:rPr lang="en-US" sz="2400" b="1" dirty="0" smtClean="0">
                <a:solidFill>
                  <a:schemeClr val="tx1"/>
                </a:solidFill>
                <a:latin typeface="Times New Roman" panose="02020603050405020304" pitchFamily="18" charset="0"/>
                <a:cs typeface="Times New Roman" panose="02020603050405020304" pitchFamily="18" charset="0"/>
              </a:rPr>
              <a:t>may </a:t>
            </a:r>
            <a:r>
              <a:rPr lang="en-US" sz="2400" b="1" dirty="0">
                <a:solidFill>
                  <a:schemeClr val="tx1"/>
                </a:solidFill>
                <a:latin typeface="Times New Roman" panose="02020603050405020304" pitchFamily="18" charset="0"/>
                <a:cs typeface="Times New Roman" panose="02020603050405020304" pitchFamily="18" charset="0"/>
              </a:rPr>
              <a:t>occur because of genetic factors or environmental exposures that alter or potentiate genes.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harmful health effects of </a:t>
            </a:r>
            <a:r>
              <a:rPr lang="en-US" sz="2400" b="1" i="1" dirty="0">
                <a:solidFill>
                  <a:srgbClr val="0000FF"/>
                </a:solidFill>
                <a:latin typeface="Times New Roman" panose="02020603050405020304" pitchFamily="18" charset="0"/>
                <a:cs typeface="Times New Roman" panose="02020603050405020304" pitchFamily="18" charset="0"/>
              </a:rPr>
              <a:t>environmental exposure </a:t>
            </a:r>
            <a:r>
              <a:rPr lang="en-US" sz="2400" b="1" dirty="0">
                <a:solidFill>
                  <a:schemeClr val="tx1"/>
                </a:solidFill>
                <a:latin typeface="Times New Roman" panose="02020603050405020304" pitchFamily="18" charset="0"/>
                <a:cs typeface="Times New Roman" panose="02020603050405020304" pitchFamily="18" charset="0"/>
              </a:rPr>
              <a:t>depend on the dose, strength of the physical or chemical agent, and the length of exposure. It has been said that genetics loads the gun and environmental exposure pulls the trigger.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Environmental </a:t>
            </a:r>
            <a:r>
              <a:rPr lang="en-US" sz="2400" b="1" dirty="0">
                <a:solidFill>
                  <a:schemeClr val="tx1"/>
                </a:solidFill>
                <a:latin typeface="Times New Roman" panose="02020603050405020304" pitchFamily="18" charset="0"/>
                <a:cs typeface="Times New Roman" panose="02020603050405020304" pitchFamily="18" charset="0"/>
              </a:rPr>
              <a:t>causes of cancer include physical and chemical carcinogens such as components of tobacco smoke (such as benzene), ultraviolet and ionizing radiation, asbestos, aflatoxin (a food contaminant), and arsenic (a drinking water contaminant).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Therefore</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environmental pollution </a:t>
            </a:r>
            <a:r>
              <a:rPr lang="en-US" sz="2400" b="1" dirty="0">
                <a:solidFill>
                  <a:schemeClr val="tx1"/>
                </a:solidFill>
                <a:latin typeface="Times New Roman" panose="02020603050405020304" pitchFamily="18" charset="0"/>
                <a:cs typeface="Times New Roman" panose="02020603050405020304" pitchFamily="18" charset="0"/>
              </a:rPr>
              <a:t>through chemicals or radionuclides in tobacco smoke, drinking water, air, and food may contribute to cancer</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34</a:t>
            </a:fld>
            <a:endParaRPr lang="ar-SA" dirty="0"/>
          </a:p>
        </p:txBody>
      </p:sp>
    </p:spTree>
    <p:extLst>
      <p:ext uri="{BB962C8B-B14F-4D97-AF65-F5344CB8AC3E}">
        <p14:creationId xmlns:p14="http://schemas.microsoft.com/office/powerpoint/2010/main" val="58676974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lnSpcReduction="10000"/>
          </a:bodyPr>
          <a:lstStyle/>
          <a:p>
            <a:r>
              <a:rPr lang="en-US" sz="3000" b="1" dirty="0" smtClean="0">
                <a:solidFill>
                  <a:srgbClr val="0000FF"/>
                </a:solidFill>
                <a:latin typeface="Times New Roman" panose="02020603050405020304" pitchFamily="18" charset="0"/>
                <a:cs typeface="Times New Roman" panose="02020603050405020304" pitchFamily="18" charset="0"/>
              </a:rPr>
              <a:t>Chronic </a:t>
            </a:r>
            <a:r>
              <a:rPr lang="en-US" sz="3000" b="1" dirty="0">
                <a:solidFill>
                  <a:srgbClr val="0000FF"/>
                </a:solidFill>
                <a:latin typeface="Times New Roman" panose="02020603050405020304" pitchFamily="18" charset="0"/>
                <a:cs typeface="Times New Roman" panose="02020603050405020304" pitchFamily="18" charset="0"/>
              </a:rPr>
              <a:t>Diseases and Environmental Health</a:t>
            </a:r>
          </a:p>
          <a:p>
            <a:pPr marL="457200" indent="-457200">
              <a:buClr>
                <a:srgbClr val="0000FF"/>
              </a:buClr>
              <a:buFont typeface="Wingdings" panose="05000000000000000000" pitchFamily="2" charset="2"/>
              <a:buChar char="§"/>
            </a:pPr>
            <a:r>
              <a:rPr lang="en-US" sz="3200" b="1" dirty="0" smtClean="0">
                <a:solidFill>
                  <a:srgbClr val="0000FF"/>
                </a:solidFill>
                <a:latin typeface="Times New Roman" panose="02020603050405020304" pitchFamily="18" charset="0"/>
                <a:cs typeface="Times New Roman" panose="02020603050405020304" pitchFamily="18" charset="0"/>
              </a:rPr>
              <a:t>Cancer</a:t>
            </a:r>
            <a:r>
              <a:rPr lang="en-US" sz="32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Determining whether an environmental chemical is associated with cancer can be researched in two ways: through </a:t>
            </a:r>
            <a:r>
              <a:rPr lang="en-US" sz="2400" b="1" dirty="0">
                <a:solidFill>
                  <a:srgbClr val="0000FF"/>
                </a:solidFill>
                <a:latin typeface="Times New Roman" panose="02020603050405020304" pitchFamily="18" charset="0"/>
                <a:cs typeface="Times New Roman" panose="02020603050405020304" pitchFamily="18" charset="0"/>
              </a:rPr>
              <a:t>human</a:t>
            </a:r>
            <a:r>
              <a:rPr lang="en-US" sz="2400" b="1" dirty="0">
                <a:solidFill>
                  <a:schemeClr val="tx1"/>
                </a:solidFill>
                <a:latin typeface="Times New Roman" panose="02020603050405020304" pitchFamily="18" charset="0"/>
                <a:cs typeface="Times New Roman" panose="02020603050405020304" pitchFamily="18" charset="0"/>
              </a:rPr>
              <a:t> or other </a:t>
            </a:r>
            <a:r>
              <a:rPr lang="en-US" sz="2400" b="1" dirty="0">
                <a:solidFill>
                  <a:srgbClr val="0000FF"/>
                </a:solidFill>
                <a:latin typeface="Times New Roman" panose="02020603050405020304" pitchFamily="18" charset="0"/>
                <a:cs typeface="Times New Roman" panose="02020603050405020304" pitchFamily="18" charset="0"/>
              </a:rPr>
              <a:t>animal studies </a:t>
            </a:r>
            <a:r>
              <a:rPr lang="en-US" sz="2400" b="1" dirty="0">
                <a:solidFill>
                  <a:schemeClr val="tx1"/>
                </a:solidFill>
                <a:latin typeface="Times New Roman" panose="02020603050405020304" pitchFamily="18" charset="0"/>
                <a:cs typeface="Times New Roman" panose="02020603050405020304" pitchFamily="18" charset="0"/>
              </a:rPr>
              <a:t>(in vivo) and through laboratory experiments (in vitro). </a:t>
            </a:r>
          </a:p>
          <a:p>
            <a:r>
              <a:rPr lang="en-US" sz="2400" b="1" dirty="0" smtClean="0">
                <a:solidFill>
                  <a:srgbClr val="0000FF"/>
                </a:solidFill>
                <a:latin typeface="Times New Roman" panose="02020603050405020304" pitchFamily="18" charset="0"/>
                <a:cs typeface="Times New Roman" panose="02020603050405020304" pitchFamily="18" charset="0"/>
              </a:rPr>
              <a:t>Human </a:t>
            </a:r>
            <a:r>
              <a:rPr lang="en-US" sz="2400" b="1" dirty="0">
                <a:solidFill>
                  <a:srgbClr val="0000FF"/>
                </a:solidFill>
                <a:latin typeface="Times New Roman" panose="02020603050405020304" pitchFamily="18" charset="0"/>
                <a:cs typeface="Times New Roman" panose="02020603050405020304" pitchFamily="18" charset="0"/>
              </a:rPr>
              <a:t>Studies</a:t>
            </a:r>
          </a:p>
          <a:p>
            <a:pPr marL="457200" indent="-457200">
              <a:buClr>
                <a:srgbClr val="0000FF"/>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Human studies </a:t>
            </a:r>
            <a:r>
              <a:rPr lang="en-US" sz="2400" b="1" dirty="0">
                <a:solidFill>
                  <a:schemeClr val="tx1"/>
                </a:solidFill>
                <a:latin typeface="Times New Roman" panose="02020603050405020304" pitchFamily="18" charset="0"/>
                <a:cs typeface="Times New Roman" panose="02020603050405020304" pitchFamily="18" charset="0"/>
              </a:rPr>
              <a:t>are used to determine with the most certainty whether a substance causes cancer. Most cancer - causing chemicals were first recognized in occupational settings. The workplace is unique because workers are often exposed to large amounts of chemicals. Benzene, asbestos, vinyl chloride, and arsenic are examples of toxic substances that are known human carcinogens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35</a:t>
            </a:fld>
            <a:endParaRPr lang="ar-SA" dirty="0"/>
          </a:p>
        </p:txBody>
      </p:sp>
    </p:spTree>
    <p:extLst>
      <p:ext uri="{BB962C8B-B14F-4D97-AF65-F5344CB8AC3E}">
        <p14:creationId xmlns:p14="http://schemas.microsoft.com/office/powerpoint/2010/main" val="21795241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70000" lnSpcReduction="20000"/>
          </a:bodyPr>
          <a:lstStyle/>
          <a:p>
            <a:r>
              <a:rPr lang="en-US" sz="4000" b="1" dirty="0" smtClean="0">
                <a:solidFill>
                  <a:srgbClr val="0000FF"/>
                </a:solidFill>
                <a:latin typeface="Times New Roman" panose="02020603050405020304" pitchFamily="18" charset="0"/>
                <a:cs typeface="Times New Roman" panose="02020603050405020304" pitchFamily="18" charset="0"/>
              </a:rPr>
              <a:t>Chronic </a:t>
            </a:r>
            <a:r>
              <a:rPr lang="en-US" sz="4000" b="1" dirty="0">
                <a:solidFill>
                  <a:srgbClr val="0000FF"/>
                </a:solidFill>
                <a:latin typeface="Times New Roman" panose="02020603050405020304" pitchFamily="18" charset="0"/>
                <a:cs typeface="Times New Roman" panose="02020603050405020304" pitchFamily="18" charset="0"/>
              </a:rPr>
              <a:t>Diseases and Environmental Health</a:t>
            </a:r>
          </a:p>
          <a:p>
            <a:r>
              <a:rPr lang="en-US" sz="3400" b="1" dirty="0">
                <a:solidFill>
                  <a:srgbClr val="0000FF"/>
                </a:solidFill>
                <a:latin typeface="Times New Roman" panose="02020603050405020304" pitchFamily="18" charset="0"/>
                <a:cs typeface="Times New Roman" panose="02020603050405020304" pitchFamily="18" charset="0"/>
              </a:rPr>
              <a:t>Animal Studies</a:t>
            </a:r>
          </a:p>
          <a:p>
            <a:pPr marL="457200" indent="-457200">
              <a:buClr>
                <a:srgbClr val="0000FF"/>
              </a:buClr>
              <a:buFont typeface="Wingdings" panose="05000000000000000000" pitchFamily="2" charset="2"/>
              <a:buChar char="§"/>
            </a:pPr>
            <a:r>
              <a:rPr lang="en-US" sz="3400" b="1" dirty="0">
                <a:solidFill>
                  <a:schemeClr val="tx1"/>
                </a:solidFill>
                <a:latin typeface="Times New Roman" panose="02020603050405020304" pitchFamily="18" charset="0"/>
                <a:cs typeface="Times New Roman" panose="02020603050405020304" pitchFamily="18" charset="0"/>
              </a:rPr>
              <a:t>Some </a:t>
            </a:r>
            <a:r>
              <a:rPr lang="en-US" sz="3400" b="1" dirty="0">
                <a:solidFill>
                  <a:srgbClr val="0000FF"/>
                </a:solidFill>
                <a:latin typeface="Times New Roman" panose="02020603050405020304" pitchFamily="18" charset="0"/>
                <a:cs typeface="Times New Roman" panose="02020603050405020304" pitchFamily="18" charset="0"/>
              </a:rPr>
              <a:t>chemicals</a:t>
            </a:r>
            <a:r>
              <a:rPr lang="en-US" sz="3400" b="1" dirty="0">
                <a:solidFill>
                  <a:schemeClr val="tx1"/>
                </a:solidFill>
                <a:latin typeface="Times New Roman" panose="02020603050405020304" pitchFamily="18" charset="0"/>
                <a:cs typeface="Times New Roman" panose="02020603050405020304" pitchFamily="18" charset="0"/>
              </a:rPr>
              <a:t> have been shown to cause </a:t>
            </a:r>
            <a:r>
              <a:rPr lang="en-US" sz="3400" b="1" dirty="0">
                <a:solidFill>
                  <a:srgbClr val="0000FF"/>
                </a:solidFill>
                <a:latin typeface="Times New Roman" panose="02020603050405020304" pitchFamily="18" charset="0"/>
                <a:cs typeface="Times New Roman" panose="02020603050405020304" pitchFamily="18" charset="0"/>
              </a:rPr>
              <a:t>cancer</a:t>
            </a:r>
            <a:r>
              <a:rPr lang="en-US" sz="3400" b="1" dirty="0">
                <a:solidFill>
                  <a:schemeClr val="tx1"/>
                </a:solidFill>
                <a:latin typeface="Times New Roman" panose="02020603050405020304" pitchFamily="18" charset="0"/>
                <a:cs typeface="Times New Roman" panose="02020603050405020304" pitchFamily="18" charset="0"/>
              </a:rPr>
              <a:t> in animals. Rodents (mice and rats) are typically used to study whether environmental chemicals can cause cancer.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3400" b="1" dirty="0" smtClean="0">
                <a:solidFill>
                  <a:schemeClr val="tx1"/>
                </a:solidFill>
                <a:latin typeface="Times New Roman" panose="02020603050405020304" pitchFamily="18" charset="0"/>
                <a:cs typeface="Times New Roman" panose="02020603050405020304" pitchFamily="18" charset="0"/>
              </a:rPr>
              <a:t>The </a:t>
            </a:r>
            <a:r>
              <a:rPr lang="en-US" sz="3400" b="1" dirty="0">
                <a:solidFill>
                  <a:srgbClr val="0000FF"/>
                </a:solidFill>
                <a:latin typeface="Times New Roman" panose="02020603050405020304" pitchFamily="18" charset="0"/>
                <a:cs typeface="Times New Roman" panose="02020603050405020304" pitchFamily="18" charset="0"/>
              </a:rPr>
              <a:t>chemical exposures </a:t>
            </a:r>
            <a:r>
              <a:rPr lang="en-US" sz="3400" b="1" dirty="0">
                <a:solidFill>
                  <a:schemeClr val="tx1"/>
                </a:solidFill>
                <a:latin typeface="Times New Roman" panose="02020603050405020304" pitchFamily="18" charset="0"/>
                <a:cs typeface="Times New Roman" panose="02020603050405020304" pitchFamily="18" charset="0"/>
              </a:rPr>
              <a:t>are usually at much higher levels than would occur among humans. Scientists reason that if no cancer is seen at an extremely high level of exposure, then the chemical most likely does not cause cancer at lower levels either.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3400" b="1" dirty="0" smtClean="0">
                <a:solidFill>
                  <a:srgbClr val="0000FF"/>
                </a:solidFill>
                <a:latin typeface="Times New Roman" panose="02020603050405020304" pitchFamily="18" charset="0"/>
                <a:cs typeface="Times New Roman" panose="02020603050405020304" pitchFamily="18" charset="0"/>
              </a:rPr>
              <a:t>Animals</a:t>
            </a:r>
            <a:r>
              <a:rPr lang="en-US" sz="3400" b="1" dirty="0" smtClean="0">
                <a:solidFill>
                  <a:schemeClr val="tx1"/>
                </a:solidFill>
                <a:latin typeface="Times New Roman" panose="02020603050405020304" pitchFamily="18" charset="0"/>
                <a:cs typeface="Times New Roman" panose="02020603050405020304" pitchFamily="18" charset="0"/>
              </a:rPr>
              <a:t> </a:t>
            </a:r>
            <a:r>
              <a:rPr lang="en-US" sz="3400" b="1" dirty="0">
                <a:solidFill>
                  <a:schemeClr val="tx1"/>
                </a:solidFill>
                <a:latin typeface="Times New Roman" panose="02020603050405020304" pitchFamily="18" charset="0"/>
                <a:cs typeface="Times New Roman" panose="02020603050405020304" pitchFamily="18" charset="0"/>
              </a:rPr>
              <a:t>may have responses to chemicals similar to humans, but most chemicals tested on animals alone are classified by the United States Environmental Protection Agency (EPA) as “</a:t>
            </a:r>
            <a:r>
              <a:rPr lang="en-US" sz="3400" b="1" dirty="0">
                <a:solidFill>
                  <a:srgbClr val="0000FF"/>
                </a:solidFill>
                <a:latin typeface="Times New Roman" panose="02020603050405020304" pitchFamily="18" charset="0"/>
                <a:cs typeface="Times New Roman" panose="02020603050405020304" pitchFamily="18" charset="0"/>
              </a:rPr>
              <a:t>possible or probable human carcinogens</a:t>
            </a:r>
            <a:r>
              <a:rPr lang="en-US" sz="3400" b="1" dirty="0" smtClean="0">
                <a:solidFill>
                  <a:schemeClr val="tx1"/>
                </a:solidFill>
                <a:latin typeface="Times New Roman" panose="02020603050405020304" pitchFamily="18" charset="0"/>
                <a:cs typeface="Times New Roman" panose="02020603050405020304" pitchFamily="18" charset="0"/>
              </a:rPr>
              <a:t>.”</a:t>
            </a:r>
            <a:endParaRPr lang="en-US" sz="3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36</a:t>
            </a:fld>
            <a:endParaRPr lang="ar-SA" dirty="0"/>
          </a:p>
        </p:txBody>
      </p:sp>
    </p:spTree>
    <p:extLst>
      <p:ext uri="{BB962C8B-B14F-4D97-AF65-F5344CB8AC3E}">
        <p14:creationId xmlns:p14="http://schemas.microsoft.com/office/powerpoint/2010/main" val="390812269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92500" lnSpcReduction="10000"/>
          </a:bodyPr>
          <a:lstStyle/>
          <a:p>
            <a:r>
              <a:rPr lang="en-US" sz="3200" b="1" dirty="0" smtClean="0">
                <a:solidFill>
                  <a:srgbClr val="0000FF"/>
                </a:solidFill>
                <a:latin typeface="Times New Roman" panose="02020603050405020304" pitchFamily="18" charset="0"/>
                <a:cs typeface="Times New Roman" panose="02020603050405020304" pitchFamily="18" charset="0"/>
              </a:rPr>
              <a:t>Chronic </a:t>
            </a:r>
            <a:r>
              <a:rPr lang="en-US" sz="3200" b="1" dirty="0">
                <a:solidFill>
                  <a:srgbClr val="0000FF"/>
                </a:solidFill>
                <a:latin typeface="Times New Roman" panose="02020603050405020304" pitchFamily="18" charset="0"/>
                <a:cs typeface="Times New Roman" panose="02020603050405020304" pitchFamily="18" charset="0"/>
              </a:rPr>
              <a:t>Diseases and Environmental Health</a:t>
            </a:r>
          </a:p>
          <a:p>
            <a:r>
              <a:rPr lang="en-US" sz="2800" b="1" dirty="0">
                <a:solidFill>
                  <a:srgbClr val="0000FF"/>
                </a:solidFill>
                <a:latin typeface="Times New Roman" panose="02020603050405020304" pitchFamily="18" charset="0"/>
                <a:cs typeface="Times New Roman" panose="02020603050405020304" pitchFamily="18" charset="0"/>
              </a:rPr>
              <a:t>Individual Risk and Cancer</a:t>
            </a:r>
          </a:p>
          <a:p>
            <a:pPr marL="457200" indent="-457200">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risk of cancer </a:t>
            </a:r>
            <a:r>
              <a:rPr lang="en-US" sz="2800" b="1" dirty="0">
                <a:solidFill>
                  <a:schemeClr val="tx1"/>
                </a:solidFill>
                <a:latin typeface="Times New Roman" panose="02020603050405020304" pitchFamily="18" charset="0"/>
                <a:cs typeface="Times New Roman" panose="02020603050405020304" pitchFamily="18" charset="0"/>
              </a:rPr>
              <a:t>after being exposed to a chemical depends upon many things: the amount of a chemical, the length of time exposed, the number of times exposed, and the route (oral, dermal, etc.) of contaminant exposure all determine an individual ’ s risk.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It </a:t>
            </a:r>
            <a:r>
              <a:rPr lang="en-US" sz="2800" b="1" dirty="0">
                <a:solidFill>
                  <a:schemeClr val="tx1"/>
                </a:solidFill>
                <a:latin typeface="Times New Roman" panose="02020603050405020304" pitchFamily="18" charset="0"/>
                <a:cs typeface="Times New Roman" panose="02020603050405020304" pitchFamily="18" charset="0"/>
              </a:rPr>
              <a:t>may only take one molecule of a carcinogen to genetically alter a cell.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Often </a:t>
            </a:r>
            <a:r>
              <a:rPr lang="en-US" sz="2800" b="1" dirty="0">
                <a:solidFill>
                  <a:schemeClr val="tx1"/>
                </a:solidFill>
                <a:latin typeface="Times New Roman" panose="02020603050405020304" pitchFamily="18" charset="0"/>
                <a:cs typeface="Times New Roman" panose="02020603050405020304" pitchFamily="18" charset="0"/>
              </a:rPr>
              <a:t>it seems there is a cluster of cancers in a particular community</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37</a:t>
            </a:fld>
            <a:endParaRPr lang="ar-SA" dirty="0"/>
          </a:p>
        </p:txBody>
      </p:sp>
    </p:spTree>
    <p:extLst>
      <p:ext uri="{BB962C8B-B14F-4D97-AF65-F5344CB8AC3E}">
        <p14:creationId xmlns:p14="http://schemas.microsoft.com/office/powerpoint/2010/main" val="2730813275"/>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85000" lnSpcReduction="20000"/>
          </a:bodyPr>
          <a:lstStyle/>
          <a:p>
            <a:r>
              <a:rPr lang="en-US" sz="3200" b="1" dirty="0" smtClean="0">
                <a:solidFill>
                  <a:srgbClr val="0000FF"/>
                </a:solidFill>
                <a:latin typeface="Times New Roman" panose="02020603050405020304" pitchFamily="18" charset="0"/>
                <a:cs typeface="Times New Roman" panose="02020603050405020304" pitchFamily="18" charset="0"/>
              </a:rPr>
              <a:t>Chronic </a:t>
            </a:r>
            <a:r>
              <a:rPr lang="en-US" sz="3200" b="1" dirty="0">
                <a:solidFill>
                  <a:srgbClr val="0000FF"/>
                </a:solidFill>
                <a:latin typeface="Times New Roman" panose="02020603050405020304" pitchFamily="18" charset="0"/>
                <a:cs typeface="Times New Roman" panose="02020603050405020304" pitchFamily="18" charset="0"/>
              </a:rPr>
              <a:t>Diseases and Environmental Health</a:t>
            </a:r>
          </a:p>
          <a:p>
            <a:r>
              <a:rPr lang="en-US" sz="2800" b="1" dirty="0">
                <a:solidFill>
                  <a:srgbClr val="0000FF"/>
                </a:solidFill>
                <a:latin typeface="Times New Roman" panose="02020603050405020304" pitchFamily="18" charset="0"/>
                <a:cs typeface="Times New Roman" panose="02020603050405020304" pitchFamily="18" charset="0"/>
              </a:rPr>
              <a:t>Individual Risk and Cancer</a:t>
            </a:r>
          </a:p>
          <a:p>
            <a:pPr marL="457200" indent="-457200">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natural tendency is to blame something in the </a:t>
            </a:r>
            <a:r>
              <a:rPr lang="en-US" sz="2800" b="1" dirty="0">
                <a:solidFill>
                  <a:srgbClr val="0000FF"/>
                </a:solidFill>
                <a:latin typeface="Times New Roman" panose="02020603050405020304" pitchFamily="18" charset="0"/>
                <a:cs typeface="Times New Roman" panose="02020603050405020304" pitchFamily="18" charset="0"/>
              </a:rPr>
              <a:t>environment</a:t>
            </a:r>
            <a:r>
              <a:rPr lang="en-US" sz="2800" b="1" dirty="0">
                <a:solidFill>
                  <a:schemeClr val="tx1"/>
                </a:solidFill>
                <a:latin typeface="Times New Roman" panose="02020603050405020304" pitchFamily="18" charset="0"/>
                <a:cs typeface="Times New Roman" panose="02020603050405020304" pitchFamily="18" charset="0"/>
              </a:rPr>
              <a:t>. However, this is rarely confirmed because cancer is common in populations, different types of cancer have different causes, and the cause for many cancers is not known.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Because </a:t>
            </a:r>
            <a:r>
              <a:rPr lang="en-US" sz="2800" b="1" dirty="0">
                <a:solidFill>
                  <a:schemeClr val="tx1"/>
                </a:solidFill>
                <a:latin typeface="Times New Roman" panose="02020603050405020304" pitchFamily="18" charset="0"/>
                <a:cs typeface="Times New Roman" panose="02020603050405020304" pitchFamily="18" charset="0"/>
              </a:rPr>
              <a:t>cancer’s latency period is comparatively long, it is difficult to recreate exposures that occurred years or decades earlier. It is not unusual to have many cases of cancer in a single community, especially in an aging community.</a:t>
            </a:r>
          </a:p>
          <a:p>
            <a:pPr marL="457200" indent="-457200">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In fact, cancers often occur in clusters and are not evenly spread out in the population. This does not necessarily mean that they are related</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38</a:t>
            </a:fld>
            <a:endParaRPr lang="ar-SA" dirty="0"/>
          </a:p>
        </p:txBody>
      </p:sp>
    </p:spTree>
    <p:extLst>
      <p:ext uri="{BB962C8B-B14F-4D97-AF65-F5344CB8AC3E}">
        <p14:creationId xmlns:p14="http://schemas.microsoft.com/office/powerpoint/2010/main" val="116264133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92500"/>
          </a:bodyPr>
          <a:lstStyle/>
          <a:p>
            <a:r>
              <a:rPr lang="en-US" sz="3200" b="1" dirty="0" smtClean="0">
                <a:solidFill>
                  <a:srgbClr val="0000FF"/>
                </a:solidFill>
                <a:latin typeface="Times New Roman" panose="02020603050405020304" pitchFamily="18" charset="0"/>
                <a:cs typeface="Times New Roman" panose="02020603050405020304" pitchFamily="18" charset="0"/>
              </a:rPr>
              <a:t>Chronic </a:t>
            </a:r>
            <a:r>
              <a:rPr lang="en-US" sz="3200" b="1" dirty="0">
                <a:solidFill>
                  <a:srgbClr val="0000FF"/>
                </a:solidFill>
                <a:latin typeface="Times New Roman" panose="02020603050405020304" pitchFamily="18" charset="0"/>
                <a:cs typeface="Times New Roman" panose="02020603050405020304" pitchFamily="18" charset="0"/>
              </a:rPr>
              <a:t>Diseases and Environmental Health</a:t>
            </a:r>
          </a:p>
          <a:p>
            <a:r>
              <a:rPr lang="en-US" sz="2800" b="1" dirty="0">
                <a:solidFill>
                  <a:srgbClr val="0000FF"/>
                </a:solidFill>
                <a:latin typeface="Times New Roman" panose="02020603050405020304" pitchFamily="18" charset="0"/>
                <a:cs typeface="Times New Roman" panose="02020603050405020304" pitchFamily="18" charset="0"/>
              </a:rPr>
              <a:t>Controlling Cancer - Causing Chemicals</a:t>
            </a:r>
          </a:p>
          <a:p>
            <a:pPr marL="457200" indent="-457200">
              <a:buClr>
                <a:srgbClr val="0000FF"/>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To minimize exposure to known cancer - causing chemicals, standards are set at precautionary levels.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These </a:t>
            </a:r>
            <a:r>
              <a:rPr lang="en-US" sz="2400" b="1" dirty="0">
                <a:solidFill>
                  <a:schemeClr val="tx1"/>
                </a:solidFill>
                <a:latin typeface="Times New Roman" panose="02020603050405020304" pitchFamily="18" charset="0"/>
                <a:cs typeface="Times New Roman" panose="02020603050405020304" pitchFamily="18" charset="0"/>
              </a:rPr>
              <a:t>standards help protect people from high levels of chemicals in the workplace and at home.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They </a:t>
            </a:r>
            <a:r>
              <a:rPr lang="en-US" sz="2400" b="1" dirty="0">
                <a:solidFill>
                  <a:schemeClr val="tx1"/>
                </a:solidFill>
                <a:latin typeface="Times New Roman" panose="02020603050405020304" pitchFamily="18" charset="0"/>
                <a:cs typeface="Times New Roman" panose="02020603050405020304" pitchFamily="18" charset="0"/>
              </a:rPr>
              <a:t>also protect our natural resources: water, plants, and air.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There </a:t>
            </a:r>
            <a:r>
              <a:rPr lang="en-US" sz="2400" b="1" dirty="0">
                <a:solidFill>
                  <a:schemeClr val="tx1"/>
                </a:solidFill>
                <a:latin typeface="Times New Roman" panose="02020603050405020304" pitchFamily="18" charset="0"/>
                <a:cs typeface="Times New Roman" panose="02020603050405020304" pitchFamily="18" charset="0"/>
              </a:rPr>
              <a:t>are over forty known or suspected carcinogens present in tobacco smoke. Progress has been made in controlling exposure to secondhand smoke in public buildings and on the job.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More </a:t>
            </a:r>
            <a:r>
              <a:rPr lang="en-US" sz="2400" b="1" dirty="0">
                <a:solidFill>
                  <a:schemeClr val="tx1"/>
                </a:solidFill>
                <a:latin typeface="Times New Roman" panose="02020603050405020304" pitchFamily="18" charset="0"/>
                <a:cs typeface="Times New Roman" panose="02020603050405020304" pitchFamily="18" charset="0"/>
              </a:rPr>
              <a:t>information is needed to determine safe levels of individual chemicals and combinations of chemicals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39</a:t>
            </a:fld>
            <a:endParaRPr lang="ar-SA" dirty="0"/>
          </a:p>
        </p:txBody>
      </p:sp>
    </p:spTree>
    <p:extLst>
      <p:ext uri="{BB962C8B-B14F-4D97-AF65-F5344CB8AC3E}">
        <p14:creationId xmlns:p14="http://schemas.microsoft.com/office/powerpoint/2010/main" val="289135760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90600" y="304800"/>
            <a:ext cx="7467600" cy="9144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Environmental Public Health </a:t>
            </a:r>
            <a:endParaRPr lang="en-US" altLang="en-US" b="1" dirty="0" smtClean="0"/>
          </a:p>
        </p:txBody>
      </p:sp>
      <p:sp>
        <p:nvSpPr>
          <p:cNvPr id="7" name="Content Placeholder 2"/>
          <p:cNvSpPr>
            <a:spLocks noGrp="1"/>
          </p:cNvSpPr>
          <p:nvPr>
            <p:ph idx="1"/>
          </p:nvPr>
        </p:nvSpPr>
        <p:spPr>
          <a:xfrm>
            <a:off x="762000" y="1219200"/>
            <a:ext cx="7848600" cy="5029199"/>
          </a:xfrm>
        </p:spPr>
        <p:txBody>
          <a:bodyPr>
            <a:noAutofit/>
          </a:bodyPr>
          <a:lstStyle/>
          <a:p>
            <a:pPr marL="36576" indent="0">
              <a:spcBef>
                <a:spcPts val="600"/>
              </a:spcBef>
              <a:spcAft>
                <a:spcPts val="0"/>
              </a:spcAft>
              <a:buClr>
                <a:srgbClr val="0000FF"/>
              </a:buClr>
              <a:buNone/>
              <a:defRPr/>
            </a:pPr>
            <a:r>
              <a:rPr lang="en-US" altLang="en-US" sz="3200" b="1" dirty="0">
                <a:solidFill>
                  <a:srgbClr val="0000FF"/>
                </a:solidFill>
                <a:latin typeface="Times New Roman" panose="02020603050405020304" pitchFamily="18" charset="0"/>
                <a:cs typeface="Times New Roman" panose="02020603050405020304" pitchFamily="18" charset="0"/>
              </a:rPr>
              <a:t>Definitions of Environment</a:t>
            </a:r>
          </a:p>
          <a:p>
            <a:pPr marL="420624" indent="-384048" eaLnBrk="1" fontAlgn="auto" hangingPunct="1">
              <a:spcBef>
                <a:spcPts val="60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Natural environment</a:t>
            </a:r>
          </a:p>
          <a:p>
            <a:pPr marL="790956" lvl="1" indent="-342900" eaLnBrk="1" fontAlgn="auto" hangingPunct="1">
              <a:spcBef>
                <a:spcPts val="600"/>
              </a:spcBef>
              <a:spcAft>
                <a:spcPts val="0"/>
              </a:spcAft>
              <a:buClr>
                <a:srgbClr val="0000FF"/>
              </a:buClr>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Physical, chemical, biological factors &amp; processes external to people</a:t>
            </a:r>
          </a:p>
          <a:p>
            <a:pPr marL="420624" indent="-384048" eaLnBrk="1" fontAlgn="auto" hangingPunct="1">
              <a:spcBef>
                <a:spcPts val="60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Built environment</a:t>
            </a:r>
          </a:p>
          <a:p>
            <a:pPr marL="790956" lvl="1" indent="-342900" eaLnBrk="1" fontAlgn="auto" hangingPunct="1">
              <a:spcBef>
                <a:spcPts val="600"/>
              </a:spcBef>
              <a:spcAft>
                <a:spcPts val="0"/>
              </a:spcAft>
              <a:buClr>
                <a:srgbClr val="0000FF"/>
              </a:buClr>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Human made settings – buildings, housing, sanitation, transportation systems – all settings</a:t>
            </a:r>
          </a:p>
          <a:p>
            <a:pPr marL="420624" indent="-384048" eaLnBrk="1" fontAlgn="auto" hangingPunct="1">
              <a:spcBef>
                <a:spcPts val="60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Social environment</a:t>
            </a:r>
          </a:p>
          <a:p>
            <a:pPr marL="790956" lvl="1" indent="-342900" eaLnBrk="1" fontAlgn="auto" hangingPunct="1">
              <a:spcBef>
                <a:spcPts val="600"/>
              </a:spcBef>
              <a:spcAft>
                <a:spcPts val="0"/>
              </a:spcAft>
              <a:buClr>
                <a:srgbClr val="0000FF"/>
              </a:buClr>
              <a:buFont typeface="Arial" panose="020B0604020202020204" pitchFamily="34" charset="0"/>
              <a:buChar char="•"/>
              <a:defRPr/>
            </a:pPr>
            <a:r>
              <a:rPr lang="en-US" sz="2400" b="1" dirty="0" smtClean="0">
                <a:solidFill>
                  <a:schemeClr val="tx1"/>
                </a:solidFill>
                <a:latin typeface="Times New Roman" panose="02020603050405020304" pitchFamily="18" charset="0"/>
                <a:cs typeface="Times New Roman" panose="02020603050405020304" pitchFamily="18" charset="0"/>
              </a:rPr>
              <a:t>Conditions w/in which people live, shaped by cultural, social, economic, political relations &amp; factors</a:t>
            </a:r>
          </a:p>
        </p:txBody>
      </p:sp>
      <p:sp>
        <p:nvSpPr>
          <p:cNvPr id="2" name="Date Placeholder 1"/>
          <p:cNvSpPr>
            <a:spLocks noGrp="1"/>
          </p:cNvSpPr>
          <p:nvPr>
            <p:ph type="dt" sz="half" idx="10"/>
          </p:nvPr>
        </p:nvSpPr>
        <p:spPr/>
        <p:txBody>
          <a:bodyPr/>
          <a:lstStyle/>
          <a:p>
            <a:fld id="{730797BA-3F46-4DE7-8142-0FBE8D6329D9}" type="datetime1">
              <a:rPr lang="ar-SA" smtClean="0"/>
              <a:t>06/04/1438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a:t>
            </a:fld>
            <a:endParaRPr lang="en-US"/>
          </a:p>
        </p:txBody>
      </p:sp>
    </p:spTree>
    <p:extLst>
      <p:ext uri="{BB962C8B-B14F-4D97-AF65-F5344CB8AC3E}">
        <p14:creationId xmlns:p14="http://schemas.microsoft.com/office/powerpoint/2010/main" val="28433762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70000" lnSpcReduction="20000"/>
          </a:bodyPr>
          <a:lstStyle/>
          <a:p>
            <a:r>
              <a:rPr lang="en-US" sz="3200" b="1" dirty="0" smtClean="0">
                <a:solidFill>
                  <a:srgbClr val="0000FF"/>
                </a:solidFill>
                <a:latin typeface="Times New Roman" panose="02020603050405020304" pitchFamily="18" charset="0"/>
                <a:cs typeface="Times New Roman" panose="02020603050405020304" pitchFamily="18" charset="0"/>
              </a:rPr>
              <a:t>Chronic </a:t>
            </a:r>
            <a:r>
              <a:rPr lang="en-US" sz="3200" b="1" dirty="0">
                <a:solidFill>
                  <a:srgbClr val="0000FF"/>
                </a:solidFill>
                <a:latin typeface="Times New Roman" panose="02020603050405020304" pitchFamily="18" charset="0"/>
                <a:cs typeface="Times New Roman" panose="02020603050405020304" pitchFamily="18" charset="0"/>
              </a:rPr>
              <a:t>Diseases and Environmental Health</a:t>
            </a:r>
          </a:p>
          <a:p>
            <a:pPr marL="457200" indent="-457200">
              <a:buClr>
                <a:srgbClr val="0000FF"/>
              </a:buClr>
              <a:buFont typeface="Wingdings" panose="05000000000000000000" pitchFamily="2" charset="2"/>
              <a:buChar char="§"/>
            </a:pPr>
            <a:r>
              <a:rPr lang="en-US" sz="3600" b="1" dirty="0">
                <a:solidFill>
                  <a:srgbClr val="0000FF"/>
                </a:solidFill>
                <a:latin typeface="Times New Roman" panose="02020603050405020304" pitchFamily="18" charset="0"/>
                <a:cs typeface="Times New Roman" panose="02020603050405020304" pitchFamily="18" charset="0"/>
              </a:rPr>
              <a:t>Asthma</a:t>
            </a:r>
            <a:r>
              <a:rPr lang="en-US" sz="2800" b="1" dirty="0">
                <a:solidFill>
                  <a:schemeClr val="tx1"/>
                </a:solidFill>
                <a:latin typeface="Times New Roman" panose="02020603050405020304" pitchFamily="18" charset="0"/>
                <a:cs typeface="Times New Roman" panose="02020603050405020304" pitchFamily="18" charset="0"/>
              </a:rPr>
              <a:t>, a </a:t>
            </a:r>
            <a:r>
              <a:rPr lang="en-US" sz="2800" b="1" dirty="0">
                <a:solidFill>
                  <a:srgbClr val="0000FF"/>
                </a:solidFill>
                <a:latin typeface="Times New Roman" panose="02020603050405020304" pitchFamily="18" charset="0"/>
                <a:cs typeface="Times New Roman" panose="02020603050405020304" pitchFamily="18" charset="0"/>
              </a:rPr>
              <a:t>chronic disease </a:t>
            </a:r>
            <a:r>
              <a:rPr lang="en-US" sz="2800" b="1" dirty="0">
                <a:solidFill>
                  <a:schemeClr val="tx1"/>
                </a:solidFill>
                <a:latin typeface="Times New Roman" panose="02020603050405020304" pitchFamily="18" charset="0"/>
                <a:cs typeface="Times New Roman" panose="02020603050405020304" pitchFamily="18" charset="0"/>
              </a:rPr>
              <a:t>that affects the lungs, is a leading cause of pediatric morbidity, emergency department visits, and hospitalization.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Common </a:t>
            </a:r>
            <a:r>
              <a:rPr lang="en-US" sz="2800" b="1" dirty="0">
                <a:solidFill>
                  <a:schemeClr val="tx1"/>
                </a:solidFill>
                <a:latin typeface="Times New Roman" panose="02020603050405020304" pitchFamily="18" charset="0"/>
                <a:cs typeface="Times New Roman" panose="02020603050405020304" pitchFamily="18" charset="0"/>
              </a:rPr>
              <a:t>signs and symptoms include frequent episodic wheezing, shortness of breath, tightening of the chest, and coughing either at night or in the morning.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Although </a:t>
            </a:r>
            <a:r>
              <a:rPr lang="en-US" sz="2800" b="1" dirty="0">
                <a:solidFill>
                  <a:schemeClr val="tx1"/>
                </a:solidFill>
                <a:latin typeface="Times New Roman" panose="02020603050405020304" pitchFamily="18" charset="0"/>
                <a:cs typeface="Times New Roman" panose="02020603050405020304" pitchFamily="18" charset="0"/>
              </a:rPr>
              <a:t>asthma medications are available, environmental triggers make it challenging for affected individuals to manage this disease.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Some </a:t>
            </a:r>
            <a:r>
              <a:rPr lang="en-US" sz="2800" b="1" dirty="0">
                <a:solidFill>
                  <a:schemeClr val="tx1"/>
                </a:solidFill>
                <a:latin typeface="Times New Roman" panose="02020603050405020304" pitchFamily="18" charset="0"/>
                <a:cs typeface="Times New Roman" panose="02020603050405020304" pitchFamily="18" charset="0"/>
              </a:rPr>
              <a:t>important environmental triggers are tobacco smoke, dust mites, outdoor pollution (particulate matter), cockroach allergens, pet dander, mold, and high humidity.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During </a:t>
            </a:r>
            <a:r>
              <a:rPr lang="en-US" sz="2800" b="1" dirty="0">
                <a:solidFill>
                  <a:schemeClr val="tx1"/>
                </a:solidFill>
                <a:latin typeface="Times New Roman" panose="02020603050405020304" pitchFamily="18" charset="0"/>
                <a:cs typeface="Times New Roman" panose="02020603050405020304" pitchFamily="18" charset="0"/>
              </a:rPr>
              <a:t>an asthma attack, the airways constrict and become clogged with mucus, making it difficult to breathe. This air obstruction can cause shortness of breath and low blood oxygen, leading to hospitalization.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Asthma </a:t>
            </a:r>
            <a:r>
              <a:rPr lang="en-US" sz="2800" b="1" dirty="0">
                <a:solidFill>
                  <a:schemeClr val="tx1"/>
                </a:solidFill>
                <a:latin typeface="Times New Roman" panose="02020603050405020304" pitchFamily="18" charset="0"/>
                <a:cs typeface="Times New Roman" panose="02020603050405020304" pitchFamily="18" charset="0"/>
              </a:rPr>
              <a:t>attacks frequently occur when asthma is not managed and in the presence of environmental triggers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40</a:t>
            </a:fld>
            <a:endParaRPr lang="ar-SA" dirty="0"/>
          </a:p>
        </p:txBody>
      </p:sp>
    </p:spTree>
    <p:extLst>
      <p:ext uri="{BB962C8B-B14F-4D97-AF65-F5344CB8AC3E}">
        <p14:creationId xmlns:p14="http://schemas.microsoft.com/office/powerpoint/2010/main" val="231477756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92500" lnSpcReduction="10000"/>
          </a:bodyPr>
          <a:lstStyle/>
          <a:p>
            <a:r>
              <a:rPr lang="en-US" sz="2400" b="1" dirty="0">
                <a:solidFill>
                  <a:srgbClr val="0000FF"/>
                </a:solidFill>
                <a:latin typeface="Times New Roman" panose="02020603050405020304" pitchFamily="18" charset="0"/>
                <a:cs typeface="Times New Roman" panose="02020603050405020304" pitchFamily="18" charset="0"/>
              </a:rPr>
              <a:t>Preventing Adverse Chemical Exposure</a:t>
            </a:r>
          </a:p>
          <a:p>
            <a:pPr marL="457200" indent="-457200">
              <a:buClr>
                <a:srgbClr val="0000FF"/>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Toxicants</a:t>
            </a:r>
            <a:r>
              <a:rPr lang="en-US" sz="2400" b="1" dirty="0">
                <a:solidFill>
                  <a:schemeClr val="tx1"/>
                </a:solidFill>
                <a:latin typeface="Times New Roman" panose="02020603050405020304" pitchFamily="18" charset="0"/>
                <a:cs typeface="Times New Roman" panose="02020603050405020304" pitchFamily="18" charset="0"/>
              </a:rPr>
              <a:t> are chemicals that have an adverse impact on organisms, such as pesticides.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 </a:t>
            </a:r>
            <a:r>
              <a:rPr lang="en-US" sz="2400" b="1" dirty="0">
                <a:solidFill>
                  <a:srgbClr val="0000FF"/>
                </a:solidFill>
                <a:latin typeface="Times New Roman" panose="02020603050405020304" pitchFamily="18" charset="0"/>
                <a:cs typeface="Times New Roman" panose="02020603050405020304" pitchFamily="18" charset="0"/>
              </a:rPr>
              <a:t>toxicant</a:t>
            </a:r>
            <a:r>
              <a:rPr lang="en-US" sz="2400" b="1" dirty="0">
                <a:solidFill>
                  <a:schemeClr val="tx1"/>
                </a:solidFill>
                <a:latin typeface="Times New Roman" panose="02020603050405020304" pitchFamily="18" charset="0"/>
                <a:cs typeface="Times New Roman" panose="02020603050405020304" pitchFamily="18" charset="0"/>
              </a:rPr>
              <a:t> from a biological source is a toxin (for example, botulinum toxin). A developmental toxicant is called a teratogen.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Toxicity</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can occur through many environmental media, including drinking, bathing, and recreational water; food; indoor and outdoor air (including things such as pesticide drift); pharmaceuticals; and any number of other products we use in daily life.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Public </a:t>
            </a:r>
            <a:r>
              <a:rPr lang="en-US" sz="2400" b="1" dirty="0">
                <a:solidFill>
                  <a:srgbClr val="0000FF"/>
                </a:solidFill>
                <a:latin typeface="Times New Roman" panose="02020603050405020304" pitchFamily="18" charset="0"/>
                <a:cs typeface="Times New Roman" panose="02020603050405020304" pitchFamily="18" charset="0"/>
              </a:rPr>
              <a:t>health </a:t>
            </a:r>
            <a:r>
              <a:rPr lang="en-US" sz="2400" b="1" dirty="0">
                <a:solidFill>
                  <a:schemeClr val="tx1"/>
                </a:solidFill>
                <a:latin typeface="Times New Roman" panose="02020603050405020304" pitchFamily="18" charset="0"/>
                <a:cs typeface="Times New Roman" panose="02020603050405020304" pitchFamily="18" charset="0"/>
              </a:rPr>
              <a:t>seeks to provide sound policies and practices for case surveillance, risk assessment, and data analysis for the public and the scientific communities to prevent diseases related to chemical </a:t>
            </a:r>
            <a:r>
              <a:rPr lang="en-US" sz="2400" b="1" dirty="0" smtClean="0">
                <a:solidFill>
                  <a:schemeClr val="tx1"/>
                </a:solidFill>
                <a:latin typeface="Times New Roman" panose="02020603050405020304" pitchFamily="18" charset="0"/>
                <a:cs typeface="Times New Roman" panose="02020603050405020304" pitchFamily="18" charset="0"/>
              </a:rPr>
              <a:t>exposures.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41</a:t>
            </a:fld>
            <a:endParaRPr lang="ar-SA" dirty="0"/>
          </a:p>
        </p:txBody>
      </p:sp>
    </p:spTree>
    <p:extLst>
      <p:ext uri="{BB962C8B-B14F-4D97-AF65-F5344CB8AC3E}">
        <p14:creationId xmlns:p14="http://schemas.microsoft.com/office/powerpoint/2010/main" val="231011434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92500" lnSpcReduction="10000"/>
          </a:bodyPr>
          <a:lstStyle/>
          <a:p>
            <a:r>
              <a:rPr lang="en-US" sz="2400" b="1" dirty="0">
                <a:solidFill>
                  <a:srgbClr val="0000FF"/>
                </a:solidFill>
                <a:latin typeface="Times New Roman" panose="02020603050405020304" pitchFamily="18" charset="0"/>
                <a:cs typeface="Times New Roman" panose="02020603050405020304" pitchFamily="18" charset="0"/>
              </a:rPr>
              <a:t>Preventing Adverse Chemical Exposure</a:t>
            </a:r>
          </a:p>
          <a:p>
            <a:pPr marL="342900" indent="-342900">
              <a:buClr>
                <a:srgbClr val="0000FF"/>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According to the CDC, around 250,000 children between the ages of one and five in the </a:t>
            </a:r>
            <a:r>
              <a:rPr lang="en-US" sz="2400" b="1" dirty="0" smtClean="0">
                <a:solidFill>
                  <a:schemeClr val="tx1"/>
                </a:solidFill>
                <a:latin typeface="Times New Roman" panose="02020603050405020304" pitchFamily="18" charset="0"/>
                <a:cs typeface="Times New Roman" panose="02020603050405020304" pitchFamily="18" charset="0"/>
              </a:rPr>
              <a:t>United States </a:t>
            </a:r>
            <a:r>
              <a:rPr lang="en-US" sz="2400" b="1" dirty="0">
                <a:solidFill>
                  <a:schemeClr val="tx1"/>
                </a:solidFill>
                <a:latin typeface="Times New Roman" panose="02020603050405020304" pitchFamily="18" charset="0"/>
                <a:cs typeface="Times New Roman" panose="02020603050405020304" pitchFamily="18" charset="0"/>
              </a:rPr>
              <a:t>have </a:t>
            </a:r>
            <a:r>
              <a:rPr lang="en-US" sz="2400" b="1" dirty="0">
                <a:solidFill>
                  <a:srgbClr val="0000FF"/>
                </a:solidFill>
                <a:latin typeface="Times New Roman" panose="02020603050405020304" pitchFamily="18" charset="0"/>
                <a:cs typeface="Times New Roman" panose="02020603050405020304" pitchFamily="18" charset="0"/>
              </a:rPr>
              <a:t>blood lead levels </a:t>
            </a:r>
            <a:r>
              <a:rPr lang="en-US" sz="2400" b="1" dirty="0">
                <a:solidFill>
                  <a:schemeClr val="tx1"/>
                </a:solidFill>
                <a:latin typeface="Times New Roman" panose="02020603050405020304" pitchFamily="18" charset="0"/>
                <a:cs typeface="Times New Roman" panose="02020603050405020304" pitchFamily="18" charset="0"/>
              </a:rPr>
              <a:t>that exceed the standard. </a:t>
            </a: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Childhood </a:t>
            </a:r>
            <a:r>
              <a:rPr lang="en-US" sz="2400" b="1" dirty="0">
                <a:solidFill>
                  <a:schemeClr val="tx1"/>
                </a:solidFill>
                <a:latin typeface="Times New Roman" panose="02020603050405020304" pitchFamily="18" charset="0"/>
                <a:cs typeface="Times New Roman" panose="02020603050405020304" pitchFamily="18" charset="0"/>
              </a:rPr>
              <a:t>lead exposure raises the issue of </a:t>
            </a:r>
            <a:r>
              <a:rPr lang="en-US" sz="2400" b="1" dirty="0">
                <a:solidFill>
                  <a:srgbClr val="0000FF"/>
                </a:solidFill>
                <a:latin typeface="Times New Roman" panose="02020603050405020304" pitchFamily="18" charset="0"/>
                <a:cs typeface="Times New Roman" panose="02020603050405020304" pitchFamily="18" charset="0"/>
              </a:rPr>
              <a:t>environmental justice</a:t>
            </a:r>
            <a:r>
              <a:rPr lang="en-US" sz="2400" b="1" dirty="0">
                <a:solidFill>
                  <a:schemeClr val="tx1"/>
                </a:solidFill>
                <a:latin typeface="Times New Roman" panose="02020603050405020304" pitchFamily="18" charset="0"/>
                <a:cs typeface="Times New Roman" panose="02020603050405020304" pitchFamily="18" charset="0"/>
              </a:rPr>
              <a:t>, or equitably distributing the risks associated with an environmental toxicant.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Environmental </a:t>
            </a:r>
            <a:r>
              <a:rPr lang="en-US" sz="2400" b="1" dirty="0">
                <a:solidFill>
                  <a:srgbClr val="0000FF"/>
                </a:solidFill>
                <a:latin typeface="Times New Roman" panose="02020603050405020304" pitchFamily="18" charset="0"/>
                <a:cs typeface="Times New Roman" panose="02020603050405020304" pitchFamily="18" charset="0"/>
              </a:rPr>
              <a:t>injustices </a:t>
            </a:r>
            <a:r>
              <a:rPr lang="en-US" sz="2400" b="1" dirty="0">
                <a:solidFill>
                  <a:schemeClr val="tx1"/>
                </a:solidFill>
                <a:latin typeface="Times New Roman" panose="02020603050405020304" pitchFamily="18" charset="0"/>
                <a:cs typeface="Times New Roman" panose="02020603050405020304" pitchFamily="18" charset="0"/>
              </a:rPr>
              <a:t>occur when economically disadvantaged populations are overrepresented in environmental contaminant exposures, leading to health disparities.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Environmental </a:t>
            </a:r>
            <a:r>
              <a:rPr lang="en-US" sz="2400" b="1" dirty="0">
                <a:solidFill>
                  <a:schemeClr val="tx1"/>
                </a:solidFill>
                <a:latin typeface="Times New Roman" panose="02020603050405020304" pitchFamily="18" charset="0"/>
                <a:cs typeface="Times New Roman" panose="02020603050405020304" pitchFamily="18" charset="0"/>
              </a:rPr>
              <a:t>justice is a concept related to social justice, one of the hallmarks of public health described in Chapter 1 . Lead exposure is much more common among low - income, minority, and immigrant children in the United States than among higher income, White, non - Hispanic </a:t>
            </a:r>
            <a:r>
              <a:rPr lang="en-US" sz="2400" b="1" dirty="0" smtClean="0">
                <a:solidFill>
                  <a:schemeClr val="tx1"/>
                </a:solidFill>
                <a:latin typeface="Times New Roman" panose="02020603050405020304" pitchFamily="18" charset="0"/>
                <a:cs typeface="Times New Roman" panose="02020603050405020304" pitchFamily="18" charset="0"/>
              </a:rPr>
              <a:t>children.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42</a:t>
            </a:fld>
            <a:endParaRPr lang="ar-SA" dirty="0"/>
          </a:p>
        </p:txBody>
      </p:sp>
    </p:spTree>
    <p:extLst>
      <p:ext uri="{BB962C8B-B14F-4D97-AF65-F5344CB8AC3E}">
        <p14:creationId xmlns:p14="http://schemas.microsoft.com/office/powerpoint/2010/main" val="2639840246"/>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a:bodyPr>
          <a:lstStyle/>
          <a:p>
            <a:r>
              <a:rPr lang="en-US" sz="3200" b="1" dirty="0">
                <a:solidFill>
                  <a:srgbClr val="0000FF"/>
                </a:solidFill>
                <a:latin typeface="Times New Roman" panose="02020603050405020304" pitchFamily="18" charset="0"/>
                <a:cs typeface="Times New Roman" panose="02020603050405020304" pitchFamily="18" charset="0"/>
              </a:rPr>
              <a:t>Preventing Adverse Chemical </a:t>
            </a:r>
            <a:r>
              <a:rPr lang="en-US" sz="3200" b="1" dirty="0" smtClean="0">
                <a:solidFill>
                  <a:srgbClr val="0000FF"/>
                </a:solidFill>
                <a:latin typeface="Times New Roman" panose="02020603050405020304" pitchFamily="18" charset="0"/>
                <a:cs typeface="Times New Roman" panose="02020603050405020304" pitchFamily="18" charset="0"/>
              </a:rPr>
              <a:t>Exposure</a:t>
            </a:r>
          </a:p>
          <a:p>
            <a:pPr marL="342900" indent="-342900">
              <a:buClr>
                <a:srgbClr val="0000FF"/>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Different individuals and different species develop disease at different </a:t>
            </a:r>
            <a:r>
              <a:rPr lang="en-US" sz="2400" b="1" dirty="0">
                <a:solidFill>
                  <a:srgbClr val="0000FF"/>
                </a:solidFill>
                <a:latin typeface="Times New Roman" panose="02020603050405020304" pitchFamily="18" charset="0"/>
                <a:cs typeface="Times New Roman" panose="02020603050405020304" pitchFamily="18" charset="0"/>
              </a:rPr>
              <a:t>chemical exposure </a:t>
            </a:r>
            <a:r>
              <a:rPr lang="en-US" sz="2400" b="1" dirty="0">
                <a:solidFill>
                  <a:schemeClr val="tx1"/>
                </a:solidFill>
                <a:latin typeface="Times New Roman" panose="02020603050405020304" pitchFamily="18" charset="0"/>
                <a:cs typeface="Times New Roman" panose="02020603050405020304" pitchFamily="18" charset="0"/>
              </a:rPr>
              <a:t>levels because of varying susceptibility among individuals and genetic predispositions.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no observed adverse effect level </a:t>
            </a:r>
            <a:r>
              <a:rPr lang="en-US" sz="2400" b="1" dirty="0">
                <a:solidFill>
                  <a:schemeClr val="tx1"/>
                </a:solidFill>
                <a:latin typeface="Times New Roman" panose="02020603050405020304" pitchFamily="18" charset="0"/>
                <a:cs typeface="Times New Roman" panose="02020603050405020304" pitchFamily="18" charset="0"/>
              </a:rPr>
              <a:t>(</a:t>
            </a:r>
            <a:r>
              <a:rPr lang="en-US" sz="2400" b="1" dirty="0">
                <a:solidFill>
                  <a:srgbClr val="0000FF"/>
                </a:solidFill>
                <a:latin typeface="Times New Roman" panose="02020603050405020304" pitchFamily="18" charset="0"/>
                <a:cs typeface="Times New Roman" panose="02020603050405020304" pitchFamily="18" charset="0"/>
              </a:rPr>
              <a:t>NOAEL</a:t>
            </a:r>
            <a:r>
              <a:rPr lang="en-US" sz="2400" b="1" dirty="0">
                <a:solidFill>
                  <a:schemeClr val="tx1"/>
                </a:solidFill>
                <a:latin typeface="Times New Roman" panose="02020603050405020304" pitchFamily="18" charset="0"/>
                <a:cs typeface="Times New Roman" panose="02020603050405020304" pitchFamily="18" charset="0"/>
              </a:rPr>
              <a:t>) is the highest dose at which no measurable or observable toxic or adverse effect is seen.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lowest observed adverse effect level </a:t>
            </a:r>
            <a:r>
              <a:rPr lang="en-US" sz="2400" b="1" dirty="0">
                <a:solidFill>
                  <a:schemeClr val="tx1"/>
                </a:solidFill>
                <a:latin typeface="Times New Roman" panose="02020603050405020304" pitchFamily="18" charset="0"/>
                <a:cs typeface="Times New Roman" panose="02020603050405020304" pitchFamily="18" charset="0"/>
              </a:rPr>
              <a:t>(</a:t>
            </a:r>
            <a:r>
              <a:rPr lang="en-US" sz="2400" b="1" dirty="0">
                <a:solidFill>
                  <a:srgbClr val="0000FF"/>
                </a:solidFill>
                <a:latin typeface="Times New Roman" panose="02020603050405020304" pitchFamily="18" charset="0"/>
                <a:cs typeface="Times New Roman" panose="02020603050405020304" pitchFamily="18" charset="0"/>
              </a:rPr>
              <a:t>LOAEL</a:t>
            </a:r>
            <a:r>
              <a:rPr lang="en-US" sz="2400" b="1" dirty="0">
                <a:solidFill>
                  <a:schemeClr val="tx1"/>
                </a:solidFill>
                <a:latin typeface="Times New Roman" panose="02020603050405020304" pitchFamily="18" charset="0"/>
                <a:cs typeface="Times New Roman" panose="02020603050405020304" pitchFamily="18" charset="0"/>
              </a:rPr>
              <a:t>) is the lowest dose at which an adverse effect occurs. </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43</a:t>
            </a:fld>
            <a:endParaRPr lang="ar-SA" dirty="0"/>
          </a:p>
        </p:txBody>
      </p:sp>
    </p:spTree>
    <p:extLst>
      <p:ext uri="{BB962C8B-B14F-4D97-AF65-F5344CB8AC3E}">
        <p14:creationId xmlns:p14="http://schemas.microsoft.com/office/powerpoint/2010/main" val="3723938048"/>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a:bodyPr>
          <a:lstStyle/>
          <a:p>
            <a:r>
              <a:rPr lang="en-US" sz="3200" b="1" dirty="0">
                <a:solidFill>
                  <a:srgbClr val="0000FF"/>
                </a:solidFill>
                <a:latin typeface="Times New Roman" panose="02020603050405020304" pitchFamily="18" charset="0"/>
                <a:cs typeface="Times New Roman" panose="02020603050405020304" pitchFamily="18" charset="0"/>
              </a:rPr>
              <a:t>Preventing Adverse Chemical </a:t>
            </a:r>
            <a:r>
              <a:rPr lang="en-US" sz="3200" b="1" dirty="0" smtClean="0">
                <a:solidFill>
                  <a:srgbClr val="0000FF"/>
                </a:solidFill>
                <a:latin typeface="Times New Roman" panose="02020603050405020304" pitchFamily="18" charset="0"/>
                <a:cs typeface="Times New Roman" panose="02020603050405020304" pitchFamily="18" charset="0"/>
              </a:rPr>
              <a:t>Exposure</a:t>
            </a: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rgbClr val="0000FF"/>
                </a:solidFill>
                <a:latin typeface="Times New Roman" panose="02020603050405020304" pitchFamily="18" charset="0"/>
                <a:cs typeface="Times New Roman" panose="02020603050405020304" pitchFamily="18" charset="0"/>
              </a:rPr>
              <a:t>NOAEL</a:t>
            </a:r>
            <a:r>
              <a:rPr lang="en-US" sz="2400" b="1" dirty="0">
                <a:solidFill>
                  <a:schemeClr val="tx1"/>
                </a:solidFill>
                <a:latin typeface="Times New Roman" panose="02020603050405020304" pitchFamily="18" charset="0"/>
                <a:cs typeface="Times New Roman" panose="02020603050405020304" pitchFamily="18" charset="0"/>
              </a:rPr>
              <a:t> or </a:t>
            </a:r>
            <a:r>
              <a:rPr lang="en-US" sz="2400" b="1" dirty="0">
                <a:solidFill>
                  <a:srgbClr val="0000FF"/>
                </a:solidFill>
                <a:latin typeface="Times New Roman" panose="02020603050405020304" pitchFamily="18" charset="0"/>
                <a:cs typeface="Times New Roman" panose="02020603050405020304" pitchFamily="18" charset="0"/>
              </a:rPr>
              <a:t>LOAEL</a:t>
            </a:r>
            <a:r>
              <a:rPr lang="en-US" sz="2400" b="1" dirty="0">
                <a:solidFill>
                  <a:schemeClr val="tx1"/>
                </a:solidFill>
                <a:latin typeface="Times New Roman" panose="02020603050405020304" pitchFamily="18" charset="0"/>
                <a:cs typeface="Times New Roman" panose="02020603050405020304" pitchFamily="18" charset="0"/>
              </a:rPr>
              <a:t> is used to calculate the risk reference dose, a daily dose for humans that carries a low risk of harmful effects.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Specifically</a:t>
            </a:r>
            <a:r>
              <a:rPr lang="en-US" sz="2400" b="1" dirty="0">
                <a:solidFill>
                  <a:schemeClr val="tx1"/>
                </a:solidFill>
                <a:latin typeface="Times New Roman" panose="02020603050405020304" pitchFamily="18" charset="0"/>
                <a:cs typeface="Times New Roman" panose="02020603050405020304" pitchFamily="18" charset="0"/>
              </a:rPr>
              <a:t>, the risk reference dose is the </a:t>
            </a:r>
            <a:r>
              <a:rPr lang="en-US" sz="2400" b="1" dirty="0">
                <a:solidFill>
                  <a:srgbClr val="0000FF"/>
                </a:solidFill>
                <a:latin typeface="Times New Roman" panose="02020603050405020304" pitchFamily="18" charset="0"/>
                <a:cs typeface="Times New Roman" panose="02020603050405020304" pitchFamily="18" charset="0"/>
              </a:rPr>
              <a:t>LOAEL</a:t>
            </a:r>
            <a:r>
              <a:rPr lang="en-US" sz="2400" b="1" dirty="0">
                <a:solidFill>
                  <a:schemeClr val="tx1"/>
                </a:solidFill>
                <a:latin typeface="Times New Roman" panose="02020603050405020304" pitchFamily="18" charset="0"/>
                <a:cs typeface="Times New Roman" panose="02020603050405020304" pitchFamily="18" charset="0"/>
              </a:rPr>
              <a:t> or </a:t>
            </a:r>
            <a:r>
              <a:rPr lang="en-US" sz="2400" b="1" dirty="0">
                <a:solidFill>
                  <a:srgbClr val="0000FF"/>
                </a:solidFill>
                <a:latin typeface="Times New Roman" panose="02020603050405020304" pitchFamily="18" charset="0"/>
                <a:cs typeface="Times New Roman" panose="02020603050405020304" pitchFamily="18" charset="0"/>
              </a:rPr>
              <a:t>NOAEL</a:t>
            </a:r>
            <a:r>
              <a:rPr lang="en-US" sz="2400" b="1" dirty="0">
                <a:solidFill>
                  <a:schemeClr val="tx1"/>
                </a:solidFill>
                <a:latin typeface="Times New Roman" panose="02020603050405020304" pitchFamily="18" charset="0"/>
                <a:cs typeface="Times New Roman" panose="02020603050405020304" pitchFamily="18" charset="0"/>
              </a:rPr>
              <a:t> divided by uncertainty factors.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These </a:t>
            </a:r>
            <a:r>
              <a:rPr lang="en-US" sz="2400" b="1" dirty="0">
                <a:solidFill>
                  <a:schemeClr val="tx1"/>
                </a:solidFill>
                <a:latin typeface="Times New Roman" panose="02020603050405020304" pitchFamily="18" charset="0"/>
                <a:cs typeface="Times New Roman" panose="02020603050405020304" pitchFamily="18" charset="0"/>
              </a:rPr>
              <a:t>uncertainty factors include susceptibility in humans, extrapolating from animal data to human data.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Additional </a:t>
            </a:r>
            <a:r>
              <a:rPr lang="en-US" sz="2400" b="1" dirty="0">
                <a:solidFill>
                  <a:schemeClr val="tx1"/>
                </a:solidFill>
                <a:latin typeface="Times New Roman" panose="02020603050405020304" pitchFamily="18" charset="0"/>
                <a:cs typeface="Times New Roman" panose="02020603050405020304" pitchFamily="18" charset="0"/>
              </a:rPr>
              <a:t>uncertainty can be used for a steep dose - response curve and limited </a:t>
            </a:r>
            <a:r>
              <a:rPr lang="en-US" sz="2400" b="1" dirty="0" smtClean="0">
                <a:solidFill>
                  <a:schemeClr val="tx1"/>
                </a:solidFill>
                <a:latin typeface="Times New Roman" panose="02020603050405020304" pitchFamily="18" charset="0"/>
                <a:cs typeface="Times New Roman" panose="02020603050405020304" pitchFamily="18" charset="0"/>
              </a:rPr>
              <a:t>data.</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44</a:t>
            </a:fld>
            <a:endParaRPr lang="ar-SA" dirty="0"/>
          </a:p>
        </p:txBody>
      </p:sp>
    </p:spTree>
    <p:extLst>
      <p:ext uri="{BB962C8B-B14F-4D97-AF65-F5344CB8AC3E}">
        <p14:creationId xmlns:p14="http://schemas.microsoft.com/office/powerpoint/2010/main" val="391971614"/>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a:bodyPr>
          <a:lstStyle/>
          <a:p>
            <a:r>
              <a:rPr lang="en-US" sz="3200" b="1" dirty="0">
                <a:solidFill>
                  <a:srgbClr val="0000FF"/>
                </a:solidFill>
                <a:latin typeface="Times New Roman" panose="02020603050405020304" pitchFamily="18" charset="0"/>
                <a:cs typeface="Times New Roman" panose="02020603050405020304" pitchFamily="18" charset="0"/>
              </a:rPr>
              <a:t>Preventing Adverse Chemical </a:t>
            </a:r>
            <a:r>
              <a:rPr lang="en-US" sz="3200" b="1" dirty="0" smtClean="0">
                <a:solidFill>
                  <a:srgbClr val="0000FF"/>
                </a:solidFill>
                <a:latin typeface="Times New Roman" panose="02020603050405020304" pitchFamily="18" charset="0"/>
                <a:cs typeface="Times New Roman" panose="02020603050405020304" pitchFamily="18" charset="0"/>
              </a:rPr>
              <a:t>Exposure</a:t>
            </a:r>
          </a:p>
          <a:p>
            <a:pPr marL="342900" indent="-342900">
              <a:buClr>
                <a:srgbClr val="0000FF"/>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A </a:t>
            </a:r>
            <a:r>
              <a:rPr lang="en-US" sz="2400" b="1" dirty="0">
                <a:solidFill>
                  <a:srgbClr val="0000FF"/>
                </a:solidFill>
                <a:latin typeface="Times New Roman" panose="02020603050405020304" pitchFamily="18" charset="0"/>
                <a:cs typeface="Times New Roman" panose="02020603050405020304" pitchFamily="18" charset="0"/>
              </a:rPr>
              <a:t>dose - response relationship </a:t>
            </a:r>
            <a:r>
              <a:rPr lang="en-US" sz="2400" b="1" dirty="0">
                <a:solidFill>
                  <a:schemeClr val="tx1"/>
                </a:solidFill>
                <a:latin typeface="Times New Roman" panose="02020603050405020304" pitchFamily="18" charset="0"/>
                <a:cs typeface="Times New Roman" panose="02020603050405020304" pitchFamily="18" charset="0"/>
              </a:rPr>
              <a:t>is one in which the severity of the toxic effect correlates with an increase in the level of the toxicant (exposure).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Exposure </a:t>
            </a:r>
            <a:r>
              <a:rPr lang="en-US" sz="2400" b="1" dirty="0">
                <a:solidFill>
                  <a:srgbClr val="0000FF"/>
                </a:solidFill>
                <a:latin typeface="Times New Roman" panose="02020603050405020304" pitchFamily="18" charset="0"/>
                <a:cs typeface="Times New Roman" panose="02020603050405020304" pitchFamily="18" charset="0"/>
              </a:rPr>
              <a:t>assessment </a:t>
            </a:r>
            <a:r>
              <a:rPr lang="en-US" sz="2400" b="1" dirty="0">
                <a:solidFill>
                  <a:schemeClr val="tx1"/>
                </a:solidFill>
                <a:latin typeface="Times New Roman" panose="02020603050405020304" pitchFamily="18" charset="0"/>
                <a:cs typeface="Times New Roman" panose="02020603050405020304" pitchFamily="18" charset="0"/>
              </a:rPr>
              <a:t>involves characterizing the type, duration, intensity, and timing of exposure, but consideration of the </a:t>
            </a:r>
            <a:r>
              <a:rPr lang="en-US" sz="2400" b="1" dirty="0">
                <a:solidFill>
                  <a:srgbClr val="0000FF"/>
                </a:solidFill>
                <a:latin typeface="Times New Roman" panose="02020603050405020304" pitchFamily="18" charset="0"/>
                <a:cs typeface="Times New Roman" panose="02020603050405020304" pitchFamily="18" charset="0"/>
              </a:rPr>
              <a:t>gene – environment </a:t>
            </a:r>
            <a:r>
              <a:rPr lang="en-US" sz="2400" b="1" dirty="0">
                <a:solidFill>
                  <a:schemeClr val="tx1"/>
                </a:solidFill>
                <a:latin typeface="Times New Roman" panose="02020603050405020304" pitchFamily="18" charset="0"/>
                <a:cs typeface="Times New Roman" panose="02020603050405020304" pitchFamily="18" charset="0"/>
              </a:rPr>
              <a:t>interaction may also be important.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Environmental </a:t>
            </a:r>
            <a:r>
              <a:rPr lang="en-US" sz="2400" b="1" dirty="0">
                <a:solidFill>
                  <a:srgbClr val="0000FF"/>
                </a:solidFill>
                <a:latin typeface="Times New Roman" panose="02020603050405020304" pitchFamily="18" charset="0"/>
                <a:cs typeface="Times New Roman" panose="02020603050405020304" pitchFamily="18" charset="0"/>
              </a:rPr>
              <a:t>epidemiology </a:t>
            </a:r>
            <a:r>
              <a:rPr lang="en-US" sz="2400" b="1" dirty="0">
                <a:solidFill>
                  <a:schemeClr val="tx1"/>
                </a:solidFill>
                <a:latin typeface="Times New Roman" panose="02020603050405020304" pitchFamily="18" charset="0"/>
                <a:cs typeface="Times New Roman" panose="02020603050405020304" pitchFamily="18" charset="0"/>
              </a:rPr>
              <a:t>and toxicology research may someday be expanded to screen and discover genetic variability involving environmental chemicals and their metabolism.</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45</a:t>
            </a:fld>
            <a:endParaRPr lang="ar-SA" dirty="0"/>
          </a:p>
        </p:txBody>
      </p:sp>
    </p:spTree>
    <p:extLst>
      <p:ext uri="{BB962C8B-B14F-4D97-AF65-F5344CB8AC3E}">
        <p14:creationId xmlns:p14="http://schemas.microsoft.com/office/powerpoint/2010/main" val="2024102950"/>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a:bodyPr>
          <a:lstStyle/>
          <a:p>
            <a:r>
              <a:rPr lang="en-US" sz="2400" b="1" dirty="0">
                <a:solidFill>
                  <a:srgbClr val="0000FF"/>
                </a:solidFill>
                <a:latin typeface="Times New Roman" panose="02020603050405020304" pitchFamily="18" charset="0"/>
                <a:cs typeface="Times New Roman" panose="02020603050405020304" pitchFamily="18" charset="0"/>
              </a:rPr>
              <a:t>Preventing Adverse Chemical </a:t>
            </a:r>
            <a:r>
              <a:rPr lang="en-US" sz="2400" b="1" dirty="0" smtClean="0">
                <a:solidFill>
                  <a:srgbClr val="0000FF"/>
                </a:solidFill>
                <a:latin typeface="Times New Roman" panose="02020603050405020304" pitchFamily="18" charset="0"/>
                <a:cs typeface="Times New Roman" panose="02020603050405020304" pitchFamily="18" charset="0"/>
              </a:rPr>
              <a:t>Exposure</a:t>
            </a:r>
          </a:p>
          <a:p>
            <a:pPr>
              <a:buClr>
                <a:srgbClr val="0000FF"/>
              </a:buClr>
            </a:pPr>
            <a:r>
              <a:rPr lang="en-US" sz="2400" b="1" dirty="0" smtClean="0">
                <a:solidFill>
                  <a:srgbClr val="0000FF"/>
                </a:solidFill>
                <a:latin typeface="Times New Roman" panose="02020603050405020304" pitchFamily="18" charset="0"/>
                <a:cs typeface="Times New Roman" panose="02020603050405020304" pitchFamily="18" charset="0"/>
              </a:rPr>
              <a:t>Acute </a:t>
            </a:r>
            <a:r>
              <a:rPr lang="en-US" sz="2400" b="1" dirty="0">
                <a:solidFill>
                  <a:srgbClr val="0000FF"/>
                </a:solidFill>
                <a:latin typeface="Times New Roman" panose="02020603050405020304" pitchFamily="18" charset="0"/>
                <a:cs typeface="Times New Roman" panose="02020603050405020304" pitchFamily="18" charset="0"/>
              </a:rPr>
              <a:t>Chemical Exposure </a:t>
            </a:r>
            <a:r>
              <a:rPr lang="en-US" sz="2400" b="1" dirty="0" smtClean="0">
                <a:solidFill>
                  <a:srgbClr val="0000FF"/>
                </a:solidFill>
                <a:latin typeface="Times New Roman" panose="02020603050405020304" pitchFamily="18" charset="0"/>
                <a:cs typeface="Times New Roman" panose="02020603050405020304" pitchFamily="18" charset="0"/>
              </a:rPr>
              <a:t>Surveillance </a:t>
            </a: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World Health Organization (WHO) estimates that there are over 3 million cases of pesticide poisoning resulting in 220,000 deaths each year.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Fumigants</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are readily absorbed through the lungs as a gas</a:t>
            </a:r>
            <a:r>
              <a:rPr lang="en-US" sz="2400" b="1" dirty="0" smtClean="0">
                <a:solidFill>
                  <a:schemeClr val="tx1"/>
                </a:solidFill>
                <a:latin typeface="Times New Roman" panose="02020603050405020304" pitchFamily="18" charset="0"/>
                <a:cs typeface="Times New Roman" panose="02020603050405020304" pitchFamily="18" charset="0"/>
              </a:rPr>
              <a:t>.</a:t>
            </a: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In </a:t>
            </a:r>
            <a:r>
              <a:rPr lang="en-US" sz="2400" b="1" dirty="0">
                <a:solidFill>
                  <a:schemeClr val="tx1"/>
                </a:solidFill>
                <a:latin typeface="Times New Roman" panose="02020603050405020304" pitchFamily="18" charset="0"/>
                <a:cs typeface="Times New Roman" panose="02020603050405020304" pitchFamily="18" charset="0"/>
              </a:rPr>
              <a:t>addition, </a:t>
            </a:r>
            <a:r>
              <a:rPr lang="en-US" sz="2400" b="1" dirty="0">
                <a:solidFill>
                  <a:srgbClr val="0000FF"/>
                </a:solidFill>
                <a:latin typeface="Times New Roman" panose="02020603050405020304" pitchFamily="18" charset="0"/>
                <a:cs typeface="Times New Roman" panose="02020603050405020304" pitchFamily="18" charset="0"/>
              </a:rPr>
              <a:t>pesticides</a:t>
            </a:r>
            <a:r>
              <a:rPr lang="en-US" sz="2400" b="1" dirty="0">
                <a:solidFill>
                  <a:schemeClr val="tx1"/>
                </a:solidFill>
                <a:latin typeface="Times New Roman" panose="02020603050405020304" pitchFamily="18" charset="0"/>
                <a:cs typeface="Times New Roman" panose="02020603050405020304" pitchFamily="18" charset="0"/>
              </a:rPr>
              <a:t> may be absorbed through the skin during application or when harvesting crops sprayed with pesticides.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Pesticides</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also can be absorbed in the gut after ingestion of fruits or vegetables contaminated with pesticide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46</a:t>
            </a:fld>
            <a:endParaRPr lang="ar-SA" dirty="0"/>
          </a:p>
        </p:txBody>
      </p:sp>
    </p:spTree>
    <p:extLst>
      <p:ext uri="{BB962C8B-B14F-4D97-AF65-F5344CB8AC3E}">
        <p14:creationId xmlns:p14="http://schemas.microsoft.com/office/powerpoint/2010/main" val="1819197386"/>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a:bodyPr>
          <a:lstStyle/>
          <a:p>
            <a:r>
              <a:rPr lang="en-US" sz="2400" b="1" dirty="0">
                <a:solidFill>
                  <a:srgbClr val="0000FF"/>
                </a:solidFill>
                <a:latin typeface="Times New Roman" panose="02020603050405020304" pitchFamily="18" charset="0"/>
                <a:cs typeface="Times New Roman" panose="02020603050405020304" pitchFamily="18" charset="0"/>
              </a:rPr>
              <a:t>Preventing Adverse Chemical </a:t>
            </a:r>
            <a:r>
              <a:rPr lang="en-US" sz="2400" b="1" dirty="0" smtClean="0">
                <a:solidFill>
                  <a:srgbClr val="0000FF"/>
                </a:solidFill>
                <a:latin typeface="Times New Roman" panose="02020603050405020304" pitchFamily="18" charset="0"/>
                <a:cs typeface="Times New Roman" panose="02020603050405020304" pitchFamily="18" charset="0"/>
              </a:rPr>
              <a:t>Exposure</a:t>
            </a:r>
          </a:p>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Chemical Exposure in Water</a:t>
            </a:r>
            <a:r>
              <a:rPr lang="en-US" sz="2800" b="1" dirty="0" smtClean="0">
                <a:solidFill>
                  <a:schemeClr val="tx1"/>
                </a:solidFill>
                <a:latin typeface="Times New Roman" panose="02020603050405020304" pitchFamily="18" charset="0"/>
                <a:cs typeface="Times New Roman" panose="02020603050405020304" pitchFamily="18" charset="0"/>
              </a:rPr>
              <a:t> </a:t>
            </a: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evidenced by the efforts of the earliest societies and the experience of John Snow, safe, clean drinking water is an important part of daily life.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800" b="1" dirty="0" smtClean="0">
                <a:solidFill>
                  <a:schemeClr val="tx1"/>
                </a:solidFill>
                <a:latin typeface="Times New Roman" panose="02020603050405020304" pitchFamily="18" charset="0"/>
                <a:cs typeface="Times New Roman" panose="02020603050405020304" pitchFamily="18" charset="0"/>
              </a:rPr>
              <a:t>Beyond </a:t>
            </a:r>
            <a:r>
              <a:rPr lang="en-US" sz="2800" b="1" dirty="0">
                <a:solidFill>
                  <a:schemeClr val="tx1"/>
                </a:solidFill>
                <a:latin typeface="Times New Roman" panose="02020603050405020304" pitchFamily="18" charset="0"/>
                <a:cs typeface="Times New Roman" panose="02020603050405020304" pitchFamily="18" charset="0"/>
              </a:rPr>
              <a:t>carrying infectious agents such as cholera or supporting the life cycle of vectors such as mosquitoes, water may contain chemicals and toxicants that are harmful to human health</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smtClean="0">
              <a:solidFill>
                <a:schemeClr val="tx1"/>
              </a:solidFill>
              <a:latin typeface="Times New Roman" panose="02020603050405020304" pitchFamily="18" charset="0"/>
              <a:cs typeface="Times New Roman" panose="02020603050405020304" pitchFamily="18" charset="0"/>
            </a:endParaRPr>
          </a:p>
          <a:p>
            <a:pPr>
              <a:buClr>
                <a:srgbClr val="0000FF"/>
              </a:buClr>
            </a:pP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47</a:t>
            </a:fld>
            <a:endParaRPr lang="ar-SA" dirty="0"/>
          </a:p>
        </p:txBody>
      </p:sp>
    </p:spTree>
    <p:extLst>
      <p:ext uri="{BB962C8B-B14F-4D97-AF65-F5344CB8AC3E}">
        <p14:creationId xmlns:p14="http://schemas.microsoft.com/office/powerpoint/2010/main" val="3307244297"/>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fontScale="92500" lnSpcReduction="10000"/>
          </a:bodyPr>
          <a:lstStyle/>
          <a:p>
            <a:r>
              <a:rPr lang="en-US" sz="2400" b="1" dirty="0">
                <a:solidFill>
                  <a:srgbClr val="0000FF"/>
                </a:solidFill>
                <a:latin typeface="Times New Roman" panose="02020603050405020304" pitchFamily="18" charset="0"/>
                <a:cs typeface="Times New Roman" panose="02020603050405020304" pitchFamily="18" charset="0"/>
              </a:rPr>
              <a:t>Preventing Adverse Chemical </a:t>
            </a:r>
            <a:r>
              <a:rPr lang="en-US" sz="2400" b="1" dirty="0" smtClean="0">
                <a:solidFill>
                  <a:srgbClr val="0000FF"/>
                </a:solidFill>
                <a:latin typeface="Times New Roman" panose="02020603050405020304" pitchFamily="18" charset="0"/>
                <a:cs typeface="Times New Roman" panose="02020603050405020304" pitchFamily="18" charset="0"/>
              </a:rPr>
              <a:t>Exposure</a:t>
            </a:r>
          </a:p>
          <a:p>
            <a:pPr>
              <a:buClr>
                <a:srgbClr val="0000FF"/>
              </a:buClr>
            </a:pPr>
            <a:r>
              <a:rPr lang="en-US" sz="2400" b="1" dirty="0" smtClean="0">
                <a:solidFill>
                  <a:srgbClr val="0000FF"/>
                </a:solidFill>
                <a:latin typeface="Times New Roman" panose="02020603050405020304" pitchFamily="18" charset="0"/>
                <a:cs typeface="Times New Roman" panose="02020603050405020304" pitchFamily="18" charset="0"/>
              </a:rPr>
              <a:t>Chemical </a:t>
            </a:r>
            <a:r>
              <a:rPr lang="en-US" sz="2400" b="1" dirty="0">
                <a:solidFill>
                  <a:srgbClr val="0000FF"/>
                </a:solidFill>
                <a:latin typeface="Times New Roman" panose="02020603050405020304" pitchFamily="18" charset="0"/>
                <a:cs typeface="Times New Roman" panose="02020603050405020304" pitchFamily="18" charset="0"/>
              </a:rPr>
              <a:t>Exposure in </a:t>
            </a:r>
            <a:r>
              <a:rPr lang="en-US" sz="2400" b="1" dirty="0" smtClean="0">
                <a:solidFill>
                  <a:srgbClr val="0000FF"/>
                </a:solidFill>
                <a:latin typeface="Times New Roman" panose="02020603050405020304" pitchFamily="18" charset="0"/>
                <a:cs typeface="Times New Roman" panose="02020603050405020304" pitchFamily="18" charset="0"/>
              </a:rPr>
              <a:t>Air </a:t>
            </a: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Humans </a:t>
            </a:r>
            <a:r>
              <a:rPr lang="en-US" sz="2400" b="1" dirty="0">
                <a:solidFill>
                  <a:schemeClr val="tx1"/>
                </a:solidFill>
                <a:latin typeface="Times New Roman" panose="02020603050405020304" pitchFamily="18" charset="0"/>
                <a:cs typeface="Times New Roman" panose="02020603050405020304" pitchFamily="18" charset="0"/>
              </a:rPr>
              <a:t>are constantly surrounded by air; it touches our skin, enters our lungs, and even makes its way into our gastrointestinal tracts.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Air </a:t>
            </a:r>
            <a:r>
              <a:rPr lang="en-US" sz="2400" b="1" dirty="0">
                <a:solidFill>
                  <a:schemeClr val="tx1"/>
                </a:solidFill>
                <a:latin typeface="Times New Roman" panose="02020603050405020304" pitchFamily="18" charset="0"/>
                <a:cs typeface="Times New Roman" panose="02020603050405020304" pitchFamily="18" charset="0"/>
              </a:rPr>
              <a:t>is an important potential exposure medium for a variety of chemicals that may impact health.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Particulate </a:t>
            </a:r>
            <a:r>
              <a:rPr lang="en-US" sz="2400" b="1" dirty="0">
                <a:solidFill>
                  <a:srgbClr val="0000FF"/>
                </a:solidFill>
                <a:latin typeface="Times New Roman" panose="02020603050405020304" pitchFamily="18" charset="0"/>
                <a:cs typeface="Times New Roman" panose="02020603050405020304" pitchFamily="18" charset="0"/>
              </a:rPr>
              <a:t>matter (PM) </a:t>
            </a:r>
            <a:r>
              <a:rPr lang="en-US" sz="2400" b="1" dirty="0">
                <a:solidFill>
                  <a:schemeClr val="tx1"/>
                </a:solidFill>
                <a:latin typeface="Times New Roman" panose="02020603050405020304" pitchFamily="18" charset="0"/>
                <a:cs typeface="Times New Roman" panose="02020603050405020304" pitchFamily="18" charset="0"/>
              </a:rPr>
              <a:t>is the term used to describe small compounds and particles that are suspended in the air and can be drawn into the lungs.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Particulate </a:t>
            </a:r>
            <a:r>
              <a:rPr lang="en-US" sz="2400" b="1" dirty="0">
                <a:solidFill>
                  <a:srgbClr val="0000FF"/>
                </a:solidFill>
                <a:latin typeface="Times New Roman" panose="02020603050405020304" pitchFamily="18" charset="0"/>
                <a:cs typeface="Times New Roman" panose="02020603050405020304" pitchFamily="18" charset="0"/>
              </a:rPr>
              <a:t>matter </a:t>
            </a:r>
            <a:r>
              <a:rPr lang="en-US" sz="2400" b="1" dirty="0">
                <a:solidFill>
                  <a:schemeClr val="tx1"/>
                </a:solidFill>
                <a:latin typeface="Times New Roman" panose="02020603050405020304" pitchFamily="18" charset="0"/>
                <a:cs typeface="Times New Roman" panose="02020603050405020304" pitchFamily="18" charset="0"/>
              </a:rPr>
              <a:t>includes smoke, fi ne dust, and even droplets formed during industrial processes.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It </a:t>
            </a:r>
            <a:r>
              <a:rPr lang="en-US" sz="2400" b="1" dirty="0">
                <a:solidFill>
                  <a:schemeClr val="tx1"/>
                </a:solidFill>
                <a:latin typeface="Times New Roman" panose="02020603050405020304" pitchFamily="18" charset="0"/>
                <a:cs typeface="Times New Roman" panose="02020603050405020304" pitchFamily="18" charset="0"/>
              </a:rPr>
              <a:t>is a human health concern because it can be inhaled into various regions of the lungs with harmful effects.</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48</a:t>
            </a:fld>
            <a:endParaRPr lang="ar-SA" dirty="0"/>
          </a:p>
        </p:txBody>
      </p:sp>
    </p:spTree>
    <p:extLst>
      <p:ext uri="{BB962C8B-B14F-4D97-AF65-F5344CB8AC3E}">
        <p14:creationId xmlns:p14="http://schemas.microsoft.com/office/powerpoint/2010/main" val="195645938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19200"/>
            <a:ext cx="8305800" cy="5257800"/>
          </a:xfrm>
        </p:spPr>
        <p:txBody>
          <a:bodyPr>
            <a:normAutofit/>
          </a:bodyPr>
          <a:lstStyle/>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Preventing Excess Radiation Exposure </a:t>
            </a: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Radiation</a:t>
            </a:r>
            <a:r>
              <a:rPr lang="en-US" sz="2400" b="1" dirty="0" smtClean="0">
                <a:solidFill>
                  <a:schemeClr val="tx1"/>
                </a:solidFill>
                <a:latin typeface="Times New Roman" panose="02020603050405020304" pitchFamily="18" charset="0"/>
                <a:cs typeface="Times New Roman" panose="02020603050405020304" pitchFamily="18" charset="0"/>
              </a:rPr>
              <a:t> is energy that travels in the form of waves or high - speed particles. According to the EPA, 80 percent of radiation sources are natural and 20 percent are synthetic (human - made). </a:t>
            </a: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All humans are exposed to some form of radiation in their daily lives, for example, from solar radiation, watching television, using a computer monitor, or from a medical X - ray machine. </a:t>
            </a: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Although excess radiation can be considered harmful, there are many benefits of radiation applications found in medicine, industry, and science.</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49</a:t>
            </a:fld>
            <a:endParaRPr lang="ar-SA" dirty="0"/>
          </a:p>
        </p:txBody>
      </p:sp>
    </p:spTree>
    <p:extLst>
      <p:ext uri="{BB962C8B-B14F-4D97-AF65-F5344CB8AC3E}">
        <p14:creationId xmlns:p14="http://schemas.microsoft.com/office/powerpoint/2010/main" val="400061822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90600" y="304800"/>
            <a:ext cx="7467600" cy="9144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Environmental Public Health </a:t>
            </a:r>
            <a:endParaRPr lang="en-US" altLang="en-US" b="1" dirty="0" smtClean="0"/>
          </a:p>
        </p:txBody>
      </p:sp>
      <p:sp>
        <p:nvSpPr>
          <p:cNvPr id="5" name="Content Placeholder 2"/>
          <p:cNvSpPr>
            <a:spLocks noGrp="1"/>
          </p:cNvSpPr>
          <p:nvPr>
            <p:ph idx="1"/>
          </p:nvPr>
        </p:nvSpPr>
        <p:spPr>
          <a:xfrm>
            <a:off x="533400" y="1295401"/>
            <a:ext cx="8305800" cy="4952999"/>
          </a:xfrm>
        </p:spPr>
        <p:txBody>
          <a:bodyPr>
            <a:noAutofit/>
          </a:bodyPr>
          <a:lstStyle/>
          <a:p>
            <a:pPr marL="0" indent="0">
              <a:spcBef>
                <a:spcPts val="0"/>
              </a:spcBef>
              <a:buClr>
                <a:srgbClr val="0000FF"/>
              </a:buClr>
              <a:buNone/>
            </a:pPr>
            <a:r>
              <a:rPr lang="en-US" altLang="en-US" sz="3200" b="1" dirty="0">
                <a:solidFill>
                  <a:srgbClr val="0000FF"/>
                </a:solidFill>
                <a:latin typeface="Times New Roman" panose="02020603050405020304" pitchFamily="18" charset="0"/>
                <a:cs typeface="Times New Roman" panose="02020603050405020304" pitchFamily="18" charset="0"/>
              </a:rPr>
              <a:t>Definitions of Environment</a:t>
            </a:r>
          </a:p>
          <a:p>
            <a:pPr eaLnBrk="1" hangingPunct="1">
              <a:spcBef>
                <a:spcPts val="0"/>
              </a:spcBef>
              <a:buClr>
                <a:srgbClr val="0000FF"/>
              </a:buClr>
              <a:buFont typeface="Wingdings" panose="05000000000000000000" pitchFamily="2" charset="2"/>
              <a:buChar char="§"/>
            </a:pPr>
            <a:r>
              <a:rPr lang="en-US" altLang="en-US" sz="2400" b="1" dirty="0" smtClean="0">
                <a:solidFill>
                  <a:srgbClr val="0000FF"/>
                </a:solidFill>
                <a:latin typeface="Times New Roman" panose="02020603050405020304" pitchFamily="18" charset="0"/>
                <a:cs typeface="Times New Roman" panose="02020603050405020304" pitchFamily="18" charset="0"/>
              </a:rPr>
              <a:t>Ecology</a:t>
            </a:r>
          </a:p>
          <a:p>
            <a:pPr marL="857250" lvl="2" indent="-457200">
              <a:spcBef>
                <a:spcPts val="0"/>
              </a:spcBef>
              <a:buClr>
                <a:srgbClr val="0000FF"/>
              </a:buClr>
              <a:buFont typeface="Arial" panose="020B0604020202020204" pitchFamily="34" charset="0"/>
              <a:buChar char="•"/>
            </a:pPr>
            <a:r>
              <a:rPr lang="en-US" altLang="en-US" sz="2200" b="1" dirty="0" smtClean="0">
                <a:solidFill>
                  <a:schemeClr val="tx1"/>
                </a:solidFill>
                <a:latin typeface="Times New Roman" panose="02020603050405020304" pitchFamily="18" charset="0"/>
                <a:cs typeface="Times New Roman" panose="02020603050405020304" pitchFamily="18" charset="0"/>
              </a:rPr>
              <a:t>Study of relationships &amp; interactions between living organisms &amp; their environment</a:t>
            </a:r>
          </a:p>
          <a:p>
            <a:pPr eaLnBrk="1" hangingPunct="1">
              <a:spcBef>
                <a:spcPts val="0"/>
              </a:spcBef>
              <a:buClr>
                <a:srgbClr val="0000FF"/>
              </a:buClr>
              <a:buFont typeface="Wingdings" panose="05000000000000000000" pitchFamily="2" charset="2"/>
              <a:buChar char="§"/>
            </a:pPr>
            <a:r>
              <a:rPr lang="en-US" altLang="en-US" sz="2400" b="1" dirty="0" smtClean="0">
                <a:solidFill>
                  <a:srgbClr val="0000FF"/>
                </a:solidFill>
                <a:latin typeface="Times New Roman" panose="02020603050405020304" pitchFamily="18" charset="0"/>
                <a:cs typeface="Times New Roman" panose="02020603050405020304" pitchFamily="18" charset="0"/>
              </a:rPr>
              <a:t>Ecosystem</a:t>
            </a:r>
          </a:p>
          <a:p>
            <a:pPr marL="857250" lvl="2" indent="-457200">
              <a:spcBef>
                <a:spcPts val="0"/>
              </a:spcBef>
              <a:buClr>
                <a:srgbClr val="0000FF"/>
              </a:buClr>
              <a:buFont typeface="Arial" panose="020B0604020202020204" pitchFamily="34" charset="0"/>
              <a:buChar char="•"/>
            </a:pPr>
            <a:r>
              <a:rPr lang="en-US" altLang="en-US" sz="2200" b="1" dirty="0" smtClean="0">
                <a:solidFill>
                  <a:schemeClr val="tx1"/>
                </a:solidFill>
                <a:latin typeface="Times New Roman" panose="02020603050405020304" pitchFamily="18" charset="0"/>
                <a:cs typeface="Times New Roman" panose="02020603050405020304" pitchFamily="18" charset="0"/>
              </a:rPr>
              <a:t>System formed by the interaction of a community of organisms &amp; their natural environment  geographically defined</a:t>
            </a:r>
          </a:p>
          <a:p>
            <a:pPr eaLnBrk="1" hangingPunct="1">
              <a:spcBef>
                <a:spcPts val="0"/>
              </a:spcBef>
              <a:buClr>
                <a:srgbClr val="0000FF"/>
              </a:buClr>
              <a:buFont typeface="Wingdings" panose="05000000000000000000" pitchFamily="2" charset="2"/>
              <a:buChar char="§"/>
            </a:pPr>
            <a:r>
              <a:rPr lang="en-US" altLang="en-US" sz="2400" b="1" dirty="0" smtClean="0">
                <a:solidFill>
                  <a:srgbClr val="0000FF"/>
                </a:solidFill>
                <a:latin typeface="Times New Roman" panose="02020603050405020304" pitchFamily="18" charset="0"/>
                <a:cs typeface="Times New Roman" panose="02020603050405020304" pitchFamily="18" charset="0"/>
              </a:rPr>
              <a:t>Political ecology</a:t>
            </a:r>
          </a:p>
          <a:p>
            <a:pPr marL="857250" lvl="2" indent="-457200">
              <a:spcBef>
                <a:spcPts val="0"/>
              </a:spcBef>
              <a:buClr>
                <a:srgbClr val="0000FF"/>
              </a:buClr>
              <a:buFont typeface="Arial" panose="020B0604020202020204" pitchFamily="34" charset="0"/>
              <a:buChar char="•"/>
            </a:pPr>
            <a:r>
              <a:rPr lang="en-US" altLang="en-US" sz="2200" b="1" dirty="0" smtClean="0">
                <a:solidFill>
                  <a:schemeClr val="tx1"/>
                </a:solidFill>
                <a:latin typeface="Times New Roman" panose="02020603050405020304" pitchFamily="18" charset="0"/>
                <a:cs typeface="Times New Roman" panose="02020603050405020304" pitchFamily="18" charset="0"/>
              </a:rPr>
              <a:t>Understanding of the relationship &amp; tensions </a:t>
            </a:r>
            <a:r>
              <a:rPr lang="en-US" altLang="en-US" sz="2200" b="1" dirty="0">
                <a:solidFill>
                  <a:schemeClr val="tx1"/>
                </a:solidFill>
                <a:latin typeface="Times New Roman" panose="02020603050405020304" pitchFamily="18" charset="0"/>
                <a:cs typeface="Times New Roman" panose="02020603050405020304" pitchFamily="18" charset="0"/>
              </a:rPr>
              <a:t>between natural </a:t>
            </a:r>
            <a:r>
              <a:rPr lang="en-US" altLang="en-US" sz="2200" b="1" dirty="0" smtClean="0">
                <a:solidFill>
                  <a:schemeClr val="tx1"/>
                </a:solidFill>
                <a:latin typeface="Times New Roman" panose="02020603050405020304" pitchFamily="18" charset="0"/>
                <a:cs typeface="Times New Roman" panose="02020603050405020304" pitchFamily="18" charset="0"/>
              </a:rPr>
              <a:t>(environment) &amp; human led change</a:t>
            </a:r>
            <a:endParaRPr lang="en-US" alt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3FB5CA3D-2ECF-4D57-823D-AB249B7AA118}" type="datetime1">
              <a:rPr lang="ar-SA" smtClean="0"/>
              <a:t>06/04/1438</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5</a:t>
            </a:fld>
            <a:endParaRPr lang="en-US"/>
          </a:p>
        </p:txBody>
      </p:sp>
    </p:spTree>
    <p:extLst>
      <p:ext uri="{BB962C8B-B14F-4D97-AF65-F5344CB8AC3E}">
        <p14:creationId xmlns:p14="http://schemas.microsoft.com/office/powerpoint/2010/main" val="36549099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066800"/>
            <a:ext cx="8305800" cy="5410200"/>
          </a:xfrm>
        </p:spPr>
        <p:txBody>
          <a:bodyPr>
            <a:normAutofit fontScale="92500"/>
          </a:bodyPr>
          <a:lstStyle/>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Preventing Excess Radiation Exposure </a:t>
            </a:r>
          </a:p>
          <a:p>
            <a:pPr marL="457200" indent="-457200">
              <a:buClr>
                <a:srgbClr val="0000FF"/>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There are two major types of radiation: </a:t>
            </a:r>
            <a:r>
              <a:rPr lang="en-US" sz="2400" b="1" dirty="0">
                <a:solidFill>
                  <a:srgbClr val="0000FF"/>
                </a:solidFill>
                <a:latin typeface="Times New Roman" panose="02020603050405020304" pitchFamily="18" charset="0"/>
                <a:cs typeface="Times New Roman" panose="02020603050405020304" pitchFamily="18" charset="0"/>
              </a:rPr>
              <a:t>nonionizing</a:t>
            </a:r>
            <a:r>
              <a:rPr lang="en-US" sz="2400" b="1" dirty="0">
                <a:solidFill>
                  <a:schemeClr val="tx1"/>
                </a:solidFill>
                <a:latin typeface="Times New Roman" panose="02020603050405020304" pitchFamily="18" charset="0"/>
                <a:cs typeface="Times New Roman" panose="02020603050405020304" pitchFamily="18" charset="0"/>
              </a:rPr>
              <a:t> and </a:t>
            </a:r>
            <a:r>
              <a:rPr lang="en-US" sz="2400" b="1" dirty="0">
                <a:solidFill>
                  <a:srgbClr val="0000FF"/>
                </a:solidFill>
                <a:latin typeface="Times New Roman" panose="02020603050405020304" pitchFamily="18" charset="0"/>
                <a:cs typeface="Times New Roman" panose="02020603050405020304" pitchFamily="18" charset="0"/>
              </a:rPr>
              <a:t>ionizing</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radiation</a:t>
            </a:r>
            <a:r>
              <a:rPr lang="en-US" sz="2400" b="1" dirty="0">
                <a:solidFill>
                  <a:schemeClr val="tx1"/>
                </a:solidFill>
                <a:latin typeface="Times New Roman" panose="02020603050405020304" pitchFamily="18" charset="0"/>
                <a:cs typeface="Times New Roman" panose="02020603050405020304" pitchFamily="18" charset="0"/>
              </a:rPr>
              <a:t>. What separates the two types is the ability to chemically move and change the structure of atoms.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Nonionizing </a:t>
            </a:r>
            <a:r>
              <a:rPr lang="en-US" sz="2400" b="1" dirty="0">
                <a:solidFill>
                  <a:srgbClr val="0000FF"/>
                </a:solidFill>
                <a:latin typeface="Times New Roman" panose="02020603050405020304" pitchFamily="18" charset="0"/>
                <a:cs typeface="Times New Roman" panose="02020603050405020304" pitchFamily="18" charset="0"/>
              </a:rPr>
              <a:t>radiation </a:t>
            </a:r>
            <a:r>
              <a:rPr lang="en-US" sz="2400" b="1" dirty="0">
                <a:solidFill>
                  <a:schemeClr val="tx1"/>
                </a:solidFill>
                <a:latin typeface="Times New Roman" panose="02020603050405020304" pitchFamily="18" charset="0"/>
                <a:cs typeface="Times New Roman" panose="02020603050405020304" pitchFamily="18" charset="0"/>
              </a:rPr>
              <a:t>is the weaker of the two types. It has the ability to move atoms around, but it does not have the ability to chemically change, or ionize, them.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Visible </a:t>
            </a:r>
            <a:r>
              <a:rPr lang="en-US" sz="2400" b="1" dirty="0">
                <a:solidFill>
                  <a:schemeClr val="tx1"/>
                </a:solidFill>
                <a:latin typeface="Times New Roman" panose="02020603050405020304" pitchFamily="18" charset="0"/>
                <a:cs typeface="Times New Roman" panose="02020603050405020304" pitchFamily="18" charset="0"/>
              </a:rPr>
              <a:t>light, microwave, and radio waves are examples of </a:t>
            </a:r>
            <a:r>
              <a:rPr lang="en-US" sz="2400" b="1" dirty="0">
                <a:solidFill>
                  <a:srgbClr val="0000FF"/>
                </a:solidFill>
                <a:latin typeface="Times New Roman" panose="02020603050405020304" pitchFamily="18" charset="0"/>
                <a:cs typeface="Times New Roman" panose="02020603050405020304" pitchFamily="18" charset="0"/>
              </a:rPr>
              <a:t>nonionizing radiation</a:t>
            </a:r>
            <a:r>
              <a:rPr lang="en-US" sz="2400" b="1" dirty="0">
                <a:solidFill>
                  <a:schemeClr val="tx1"/>
                </a:solidFill>
                <a:latin typeface="Times New Roman" panose="02020603050405020304" pitchFamily="18" charset="0"/>
                <a:cs typeface="Times New Roman" panose="02020603050405020304" pitchFamily="18" charset="0"/>
              </a:rPr>
              <a:t>. Although this type of radiation is the weaker of the two, it still has the potential to induce or pose harm.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Strong </a:t>
            </a:r>
            <a:r>
              <a:rPr lang="en-US" sz="2400" b="1" dirty="0">
                <a:solidFill>
                  <a:srgbClr val="0000FF"/>
                </a:solidFill>
                <a:latin typeface="Times New Roman" panose="02020603050405020304" pitchFamily="18" charset="0"/>
                <a:cs typeface="Times New Roman" panose="02020603050405020304" pitchFamily="18" charset="0"/>
              </a:rPr>
              <a:t>nonionizing radiation </a:t>
            </a:r>
            <a:r>
              <a:rPr lang="en-US" sz="2400" b="1" dirty="0">
                <a:solidFill>
                  <a:schemeClr val="tx1"/>
                </a:solidFill>
                <a:latin typeface="Times New Roman" panose="02020603050405020304" pitchFamily="18" charset="0"/>
                <a:cs typeface="Times New Roman" panose="02020603050405020304" pitchFamily="18" charset="0"/>
              </a:rPr>
              <a:t>has a heating effect, which can burn and cause </a:t>
            </a:r>
            <a:r>
              <a:rPr lang="en-US" sz="2400" b="1" i="1" dirty="0">
                <a:solidFill>
                  <a:srgbClr val="0000FF"/>
                </a:solidFill>
                <a:latin typeface="Times New Roman" panose="02020603050405020304" pitchFamily="18" charset="0"/>
                <a:cs typeface="Times New Roman" panose="02020603050405020304" pitchFamily="18" charset="0"/>
              </a:rPr>
              <a:t>erythema</a:t>
            </a:r>
            <a:r>
              <a:rPr lang="en-US" sz="2400" b="1" i="1" dirty="0">
                <a:solidFill>
                  <a:schemeClr val="tx1"/>
                </a:solidFill>
                <a:latin typeface="Times New Roman" panose="02020603050405020304" pitchFamily="18" charset="0"/>
                <a:cs typeface="Times New Roman" panose="02020603050405020304" pitchFamily="18" charset="0"/>
              </a:rPr>
              <a:t>,</a:t>
            </a:r>
            <a:r>
              <a:rPr lang="en-US" sz="2400" b="1" dirty="0">
                <a:solidFill>
                  <a:schemeClr val="tx1"/>
                </a:solidFill>
                <a:latin typeface="Times New Roman" panose="02020603050405020304" pitchFamily="18" charset="0"/>
                <a:cs typeface="Times New Roman" panose="02020603050405020304" pitchFamily="18" charset="0"/>
              </a:rPr>
              <a:t> a redness of the skin such as sunburn</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50</a:t>
            </a:fld>
            <a:endParaRPr lang="ar-SA" dirty="0"/>
          </a:p>
        </p:txBody>
      </p:sp>
    </p:spTree>
    <p:extLst>
      <p:ext uri="{BB962C8B-B14F-4D97-AF65-F5344CB8AC3E}">
        <p14:creationId xmlns:p14="http://schemas.microsoft.com/office/powerpoint/2010/main" val="3836991845"/>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788" y="381000"/>
            <a:ext cx="6250632"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2209800"/>
            <a:ext cx="8305800" cy="4267200"/>
          </a:xfrm>
        </p:spPr>
        <p:txBody>
          <a:bodyPr>
            <a:normAutofit/>
          </a:bodyPr>
          <a:lstStyle/>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Preventing Excess Radiation Exposure </a:t>
            </a:r>
          </a:p>
          <a:p>
            <a:pPr marL="457200" indent="-457200">
              <a:buClr>
                <a:srgbClr val="0000FF"/>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Ionizing radiation </a:t>
            </a:r>
            <a:r>
              <a:rPr lang="en-US" sz="2400" b="1" dirty="0">
                <a:solidFill>
                  <a:schemeClr val="tx1"/>
                </a:solidFill>
                <a:latin typeface="Times New Roman" panose="02020603050405020304" pitchFamily="18" charset="0"/>
                <a:cs typeface="Times New Roman" panose="02020603050405020304" pitchFamily="18" charset="0"/>
              </a:rPr>
              <a:t>is energy in the form of waves or particles that has enough force to remove electrons from atoms.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Like </a:t>
            </a:r>
            <a:r>
              <a:rPr lang="en-US" sz="2400" b="1" dirty="0">
                <a:solidFill>
                  <a:srgbClr val="0000FF"/>
                </a:solidFill>
                <a:latin typeface="Times New Roman" panose="02020603050405020304" pitchFamily="18" charset="0"/>
                <a:cs typeface="Times New Roman" panose="02020603050405020304" pitchFamily="18" charset="0"/>
              </a:rPr>
              <a:t>nonionizing radiation</a:t>
            </a:r>
            <a:r>
              <a:rPr lang="en-US" sz="2400" b="1" dirty="0">
                <a:solidFill>
                  <a:schemeClr val="tx1"/>
                </a:solidFill>
                <a:latin typeface="Times New Roman" panose="02020603050405020304" pitchFamily="18" charset="0"/>
                <a:cs typeface="Times New Roman" panose="02020603050405020304" pitchFamily="18" charset="0"/>
              </a:rPr>
              <a:t>, it has the ability to move atoms around and most notably, chemically change the structure of them.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characteristic is what makes the </a:t>
            </a:r>
            <a:r>
              <a:rPr lang="en-US" sz="2400" b="1" dirty="0">
                <a:solidFill>
                  <a:srgbClr val="0000FF"/>
                </a:solidFill>
                <a:latin typeface="Times New Roman" panose="02020603050405020304" pitchFamily="18" charset="0"/>
                <a:cs typeface="Times New Roman" panose="02020603050405020304" pitchFamily="18" charset="0"/>
              </a:rPr>
              <a:t>ionizing</a:t>
            </a:r>
            <a:r>
              <a:rPr lang="en-US" sz="2400" b="1" dirty="0">
                <a:solidFill>
                  <a:schemeClr val="tx1"/>
                </a:solidFill>
                <a:latin typeface="Times New Roman" panose="02020603050405020304" pitchFamily="18" charset="0"/>
                <a:cs typeface="Times New Roman" panose="02020603050405020304" pitchFamily="18" charset="0"/>
              </a:rPr>
              <a:t> form of radiation a threat to humans and the environment</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51</a:t>
            </a:fld>
            <a:endParaRPr lang="ar-SA" dirty="0"/>
          </a:p>
        </p:txBody>
      </p:sp>
      <p:pic>
        <p:nvPicPr>
          <p:cNvPr id="7" name="Picture 6" descr="Image result for Universal Symbol of Radiation Warni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56780" y="242468"/>
            <a:ext cx="1743501" cy="1447800"/>
          </a:xfrm>
          <a:prstGeom prst="rect">
            <a:avLst/>
          </a:prstGeom>
          <a:noFill/>
          <a:ln>
            <a:noFill/>
          </a:ln>
        </p:spPr>
      </p:pic>
      <p:sp>
        <p:nvSpPr>
          <p:cNvPr id="8" name="TextBox 7"/>
          <p:cNvSpPr txBox="1"/>
          <p:nvPr/>
        </p:nvSpPr>
        <p:spPr>
          <a:xfrm>
            <a:off x="6218830" y="1655232"/>
            <a:ext cx="2819399" cy="646331"/>
          </a:xfrm>
          <a:prstGeom prst="rect">
            <a:avLst/>
          </a:prstGeom>
          <a:noFill/>
        </p:spPr>
        <p:txBody>
          <a:bodyPr wrap="square" rtlCol="0">
            <a:spAutoFit/>
          </a:bodyPr>
          <a:lstStyle/>
          <a:p>
            <a:pPr algn="ctr"/>
            <a:r>
              <a:rPr lang="en-US" b="1" dirty="0">
                <a:solidFill>
                  <a:srgbClr val="C00000"/>
                </a:solidFill>
                <a:latin typeface="Times New Roman" panose="02020603050405020304" pitchFamily="18" charset="0"/>
                <a:cs typeface="Times New Roman" panose="02020603050405020304" pitchFamily="18" charset="0"/>
              </a:rPr>
              <a:t>Universal Symbol of Radiation Warning</a:t>
            </a:r>
            <a:endParaRPr lang="en-US"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8614445"/>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0984" y="231114"/>
            <a:ext cx="6250632"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969450"/>
            <a:ext cx="8610600" cy="5507550"/>
          </a:xfrm>
        </p:spPr>
        <p:txBody>
          <a:bodyPr>
            <a:normAutofit/>
          </a:bodyPr>
          <a:lstStyle/>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Preventing Excess Radiation Exposure </a:t>
            </a:r>
          </a:p>
          <a:p>
            <a:pPr marL="457200" indent="-457200">
              <a:buClr>
                <a:srgbClr val="0000FF"/>
              </a:buClr>
              <a:buFont typeface="Wingdings" panose="05000000000000000000" pitchFamily="2" charset="2"/>
              <a:buChar char="§"/>
            </a:pPr>
            <a:r>
              <a:rPr lang="en-US" sz="2400" dirty="0">
                <a:solidFill>
                  <a:srgbClr val="0000FF"/>
                </a:solidFill>
                <a:latin typeface="Times New Roman" panose="02020603050405020304" pitchFamily="18" charset="0"/>
                <a:cs typeface="Times New Roman" panose="02020603050405020304" pitchFamily="18" charset="0"/>
              </a:rPr>
              <a:t>Ionizing radiation </a:t>
            </a:r>
            <a:r>
              <a:rPr lang="en-US" sz="2400" dirty="0">
                <a:solidFill>
                  <a:schemeClr val="tx1"/>
                </a:solidFill>
                <a:latin typeface="Times New Roman" panose="02020603050405020304" pitchFamily="18" charset="0"/>
                <a:cs typeface="Times New Roman" panose="02020603050405020304" pitchFamily="18" charset="0"/>
              </a:rPr>
              <a:t>consists of three major forms: </a:t>
            </a:r>
            <a:r>
              <a:rPr lang="en-US" sz="2400" dirty="0">
                <a:solidFill>
                  <a:srgbClr val="0000FF"/>
                </a:solidFill>
                <a:latin typeface="Times New Roman" panose="02020603050405020304" pitchFamily="18" charset="0"/>
                <a:cs typeface="Times New Roman" panose="02020603050405020304" pitchFamily="18" charset="0"/>
              </a:rPr>
              <a:t>alpha particles</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a:solidFill>
                  <a:srgbClr val="0000FF"/>
                </a:solidFill>
                <a:latin typeface="Times New Roman" panose="02020603050405020304" pitchFamily="18" charset="0"/>
                <a:cs typeface="Times New Roman" panose="02020603050405020304" pitchFamily="18" charset="0"/>
              </a:rPr>
              <a:t>beta particles</a:t>
            </a:r>
            <a:r>
              <a:rPr lang="en-US" sz="2400" dirty="0">
                <a:solidFill>
                  <a:schemeClr val="tx1"/>
                </a:solidFill>
                <a:latin typeface="Times New Roman" panose="02020603050405020304" pitchFamily="18" charset="0"/>
                <a:cs typeface="Times New Roman" panose="02020603050405020304" pitchFamily="18" charset="0"/>
              </a:rPr>
              <a:t>, and </a:t>
            </a:r>
            <a:r>
              <a:rPr lang="en-US" sz="2400" dirty="0">
                <a:solidFill>
                  <a:srgbClr val="0000FF"/>
                </a:solidFill>
                <a:latin typeface="Times New Roman" panose="02020603050405020304" pitchFamily="18" charset="0"/>
                <a:cs typeface="Times New Roman" panose="02020603050405020304" pitchFamily="18" charset="0"/>
              </a:rPr>
              <a:t>gamma rays</a:t>
            </a:r>
            <a:r>
              <a:rPr lang="en-US" sz="2400" dirty="0">
                <a:solidFill>
                  <a:schemeClr val="tx1"/>
                </a:solidFill>
                <a:latin typeface="Times New Roman" panose="02020603050405020304" pitchFamily="18" charset="0"/>
                <a:cs typeface="Times New Roman" panose="02020603050405020304" pitchFamily="18" charset="0"/>
              </a:rPr>
              <a:t>. As shown in Figure 9.6, the characteristic difference between each subgroup of radiation is the ability to penetrate the skin or enter the human body</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52</a:t>
            </a:fld>
            <a:endParaRPr lang="ar-SA" dirty="0"/>
          </a:p>
        </p:txBody>
      </p:sp>
      <p:pic>
        <p:nvPicPr>
          <p:cNvPr id="10" name="Picture 9" descr="Image result for alpha particles"/>
          <p:cNvPicPr/>
          <p:nvPr/>
        </p:nvPicPr>
        <p:blipFill>
          <a:blip r:embed="rId2">
            <a:extLst>
              <a:ext uri="{28A0092B-C50C-407E-A947-70E740481C1C}">
                <a14:useLocalDpi xmlns:a14="http://schemas.microsoft.com/office/drawing/2010/main" val="0"/>
              </a:ext>
            </a:extLst>
          </a:blip>
          <a:srcRect/>
          <a:stretch>
            <a:fillRect/>
          </a:stretch>
        </p:blipFill>
        <p:spPr bwMode="auto">
          <a:xfrm>
            <a:off x="1141687" y="3201727"/>
            <a:ext cx="7164113" cy="3324225"/>
          </a:xfrm>
          <a:prstGeom prst="rect">
            <a:avLst/>
          </a:prstGeom>
          <a:noFill/>
          <a:ln>
            <a:noFill/>
          </a:ln>
        </p:spPr>
      </p:pic>
      <p:sp>
        <p:nvSpPr>
          <p:cNvPr id="11" name="TextBox 10"/>
          <p:cNvSpPr txBox="1"/>
          <p:nvPr/>
        </p:nvSpPr>
        <p:spPr>
          <a:xfrm>
            <a:off x="1119443" y="5913187"/>
            <a:ext cx="1242757" cy="369332"/>
          </a:xfrm>
          <a:prstGeom prst="rect">
            <a:avLst/>
          </a:prstGeom>
          <a:noFill/>
        </p:spPr>
        <p:txBody>
          <a:bodyPr wrap="square" rtlCol="0">
            <a:spAutoFit/>
          </a:bodyPr>
          <a:lstStyle/>
          <a:p>
            <a:r>
              <a:rPr lang="en-US" dirty="0">
                <a:solidFill>
                  <a:srgbClr val="0000FF"/>
                </a:solidFill>
                <a:latin typeface="Times New Roman" panose="02020603050405020304" pitchFamily="18" charset="0"/>
                <a:cs typeface="Times New Roman" panose="02020603050405020304" pitchFamily="18" charset="0"/>
              </a:rPr>
              <a:t>Figure 9.6,</a:t>
            </a:r>
            <a:endParaRPr lang="en-US" dirty="0">
              <a:solidFill>
                <a:srgbClr val="0000FF"/>
              </a:solidFill>
            </a:endParaRPr>
          </a:p>
        </p:txBody>
      </p:sp>
    </p:spTree>
    <p:extLst>
      <p:ext uri="{BB962C8B-B14F-4D97-AF65-F5344CB8AC3E}">
        <p14:creationId xmlns:p14="http://schemas.microsoft.com/office/powerpoint/2010/main" val="2225268063"/>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0984" y="231114"/>
            <a:ext cx="6250632"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969450"/>
            <a:ext cx="8610600" cy="5507550"/>
          </a:xfrm>
        </p:spPr>
        <p:txBody>
          <a:bodyPr>
            <a:normAutofit lnSpcReduction="10000"/>
          </a:bodyPr>
          <a:lstStyle/>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Preventing Excess Radiation Exposure </a:t>
            </a:r>
          </a:p>
          <a:p>
            <a:r>
              <a:rPr lang="en-US" sz="2400" b="1" dirty="0">
                <a:solidFill>
                  <a:srgbClr val="0000FF"/>
                </a:solidFill>
                <a:latin typeface="Times New Roman" panose="02020603050405020304" pitchFamily="18" charset="0"/>
                <a:cs typeface="Times New Roman" panose="02020603050405020304" pitchFamily="18" charset="0"/>
              </a:rPr>
              <a:t>Radon and Public Health</a:t>
            </a:r>
          </a:p>
          <a:p>
            <a:pPr marL="342900" indent="-342900">
              <a:buClr>
                <a:srgbClr val="0000FF"/>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Radon</a:t>
            </a:r>
            <a:r>
              <a:rPr lang="en-US" sz="2400" b="1" dirty="0">
                <a:solidFill>
                  <a:schemeClr val="tx1"/>
                </a:solidFill>
                <a:latin typeface="Times New Roman" panose="02020603050405020304" pitchFamily="18" charset="0"/>
                <a:cs typeface="Times New Roman" panose="02020603050405020304" pitchFamily="18" charset="0"/>
              </a:rPr>
              <a:t> is a naturally occurring colorless, odorless, and tasteless radioactive gas.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Radon</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is formed as a result of the natural decay of uranium throughout the earth’s crust.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As </a:t>
            </a:r>
            <a:r>
              <a:rPr lang="en-US" sz="2400" b="1" dirty="0">
                <a:solidFill>
                  <a:srgbClr val="0000FF"/>
                </a:solidFill>
                <a:latin typeface="Times New Roman" panose="02020603050405020304" pitchFamily="18" charset="0"/>
                <a:cs typeface="Times New Roman" panose="02020603050405020304" pitchFamily="18" charset="0"/>
              </a:rPr>
              <a:t>radon</a:t>
            </a:r>
            <a:r>
              <a:rPr lang="en-US" sz="2400" b="1" dirty="0">
                <a:solidFill>
                  <a:schemeClr val="tx1"/>
                </a:solidFill>
                <a:latin typeface="Times New Roman" panose="02020603050405020304" pitchFamily="18" charset="0"/>
                <a:cs typeface="Times New Roman" panose="02020603050405020304" pitchFamily="18" charset="0"/>
              </a:rPr>
              <a:t> decays, it is released as tiny particles and rises up through the soil or rock to the surface of the earth. If these particles are inhaled over time, radon particles can alter the cells in the human lungs, causing lung cancer.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Radon</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represents a serious environmental health concern. It is the second leading cause of lung cancer in smokers (following smoking), and the number one cause of lung cancer in nonsmokers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53</a:t>
            </a:fld>
            <a:endParaRPr lang="ar-SA" dirty="0"/>
          </a:p>
        </p:txBody>
      </p:sp>
    </p:spTree>
    <p:extLst>
      <p:ext uri="{BB962C8B-B14F-4D97-AF65-F5344CB8AC3E}">
        <p14:creationId xmlns:p14="http://schemas.microsoft.com/office/powerpoint/2010/main" val="2798312904"/>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0984" y="231114"/>
            <a:ext cx="6250632" cy="662136"/>
          </a:xfrm>
        </p:spPr>
        <p:txBody>
          <a:bodyPr>
            <a:noAutofit/>
          </a:bodyPr>
          <a:lstStyle/>
          <a:p>
            <a:pPr marL="182880" algn="ctr"/>
            <a:r>
              <a:rPr lang="en-US" sz="3600" b="1" dirty="0">
                <a:solidFill>
                  <a:schemeClr val="tx1"/>
                </a:solidFill>
                <a:latin typeface="Times New Roman" panose="02020603050405020304" pitchFamily="18" charset="0"/>
                <a:cs typeface="Times New Roman" panose="02020603050405020304" pitchFamily="18" charset="0"/>
              </a:rPr>
              <a:t>Environmental Public Health </a:t>
            </a:r>
            <a:endParaRPr lang="ar-SA" sz="36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969450"/>
            <a:ext cx="8610600" cy="5507550"/>
          </a:xfrm>
        </p:spPr>
        <p:txBody>
          <a:bodyPr>
            <a:normAutofit/>
          </a:bodyPr>
          <a:lstStyle/>
          <a:p>
            <a:pPr>
              <a:buClr>
                <a:srgbClr val="0000FF"/>
              </a:buClr>
            </a:pPr>
            <a:r>
              <a:rPr lang="en-US" sz="2800" b="1" dirty="0" smtClean="0">
                <a:solidFill>
                  <a:srgbClr val="0000FF"/>
                </a:solidFill>
                <a:latin typeface="Times New Roman" panose="02020603050405020304" pitchFamily="18" charset="0"/>
                <a:cs typeface="Times New Roman" panose="02020603050405020304" pitchFamily="18" charset="0"/>
              </a:rPr>
              <a:t>Preventing Excess Radiation Exposure </a:t>
            </a:r>
          </a:p>
          <a:p>
            <a:r>
              <a:rPr lang="en-US" sz="2800" b="1" dirty="0">
                <a:solidFill>
                  <a:srgbClr val="0000FF"/>
                </a:solidFill>
                <a:latin typeface="Times New Roman" panose="02020603050405020304" pitchFamily="18" charset="0"/>
                <a:cs typeface="Times New Roman" panose="02020603050405020304" pitchFamily="18" charset="0"/>
              </a:rPr>
              <a:t>Radiation Misuse</a:t>
            </a:r>
          </a:p>
          <a:p>
            <a:pPr marL="342900" indent="-342900">
              <a:buClr>
                <a:srgbClr val="0000FF"/>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Misuse of radiation </a:t>
            </a:r>
            <a:r>
              <a:rPr lang="en-US" sz="2400" b="1" dirty="0">
                <a:solidFill>
                  <a:schemeClr val="tx1"/>
                </a:solidFill>
                <a:latin typeface="Times New Roman" panose="02020603050405020304" pitchFamily="18" charset="0"/>
                <a:cs typeface="Times New Roman" panose="02020603050405020304" pitchFamily="18" charset="0"/>
              </a:rPr>
              <a:t>can be disastrous and pose serious risks if exposure occurs.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rgbClr val="0000FF"/>
                </a:solidFill>
                <a:latin typeface="Times New Roman" panose="02020603050405020304" pitchFamily="18" charset="0"/>
                <a:cs typeface="Times New Roman" panose="02020603050405020304" pitchFamily="18" charset="0"/>
              </a:rPr>
              <a:t>Examples</a:t>
            </a:r>
            <a:r>
              <a:rPr lang="en-US" sz="2400" b="1" dirty="0" smtClean="0">
                <a:solidFill>
                  <a:schemeClr val="tx1"/>
                </a:solidFill>
                <a:latin typeface="Times New Roman" panose="02020603050405020304" pitchFamily="18" charset="0"/>
                <a:cs typeface="Times New Roman" panose="02020603050405020304" pitchFamily="18" charset="0"/>
              </a:rPr>
              <a:t> </a:t>
            </a:r>
            <a:r>
              <a:rPr lang="en-US" sz="2400" b="1" dirty="0">
                <a:solidFill>
                  <a:schemeClr val="tx1"/>
                </a:solidFill>
                <a:latin typeface="Times New Roman" panose="02020603050405020304" pitchFamily="18" charset="0"/>
                <a:cs typeface="Times New Roman" panose="02020603050405020304" pitchFamily="18" charset="0"/>
              </a:rPr>
              <a:t>include nuclear accidents such as the 1979 Three - Mile Island partial core meltdown; environmental radioactive pollution from past nuclear weapons testing; inappropriate nuclear waste disposal from transportation; and storage, loss, and abuse of radioactive sources.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42900" indent="-342900">
              <a:buClr>
                <a:srgbClr val="0000FF"/>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By </a:t>
            </a:r>
            <a:r>
              <a:rPr lang="en-US" sz="2400" b="1" dirty="0">
                <a:solidFill>
                  <a:schemeClr val="tx1"/>
                </a:solidFill>
                <a:latin typeface="Times New Roman" panose="02020603050405020304" pitchFamily="18" charset="0"/>
                <a:cs typeface="Times New Roman" panose="02020603050405020304" pitchFamily="18" charset="0"/>
              </a:rPr>
              <a:t>effectively educating and raising the awareness of the risks posed by radiation and radon, environmental health and safety experts can protect the public’s health</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6400800" y="6172200"/>
            <a:ext cx="2133600" cy="365125"/>
          </a:xfrm>
        </p:spPr>
        <p:txBody>
          <a:bodyPr/>
          <a:lstStyle/>
          <a:p>
            <a:fld id="{6415F950-B08A-4B30-AC46-D55348F18FE3}" type="datetime1">
              <a:rPr lang="ar-SA" smtClean="0"/>
              <a:t>06/04/1438</a:t>
            </a:fld>
            <a:endParaRPr lang="ar-SA" dirty="0"/>
          </a:p>
        </p:txBody>
      </p:sp>
      <p:sp>
        <p:nvSpPr>
          <p:cNvPr id="6" name="Footer Placeholder 5"/>
          <p:cNvSpPr>
            <a:spLocks noGrp="1"/>
          </p:cNvSpPr>
          <p:nvPr>
            <p:ph type="ftr" sz="quarter" idx="11"/>
          </p:nvPr>
        </p:nvSpPr>
        <p:spPr>
          <a:xfrm>
            <a:off x="1143000" y="6248400"/>
            <a:ext cx="5256399" cy="365125"/>
          </a:xfrm>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a:xfrm>
            <a:off x="533400" y="6248400"/>
            <a:ext cx="608287" cy="365125"/>
          </a:xfrm>
        </p:spPr>
        <p:txBody>
          <a:bodyPr/>
          <a:lstStyle/>
          <a:p>
            <a:fld id="{B3988F7D-D297-40C4-B76C-B7BD2903FBFC}" type="slidenum">
              <a:rPr lang="ar-SA" smtClean="0"/>
              <a:pPr/>
              <a:t>54</a:t>
            </a:fld>
            <a:endParaRPr lang="ar-SA" dirty="0"/>
          </a:p>
        </p:txBody>
      </p:sp>
    </p:spTree>
    <p:extLst>
      <p:ext uri="{BB962C8B-B14F-4D97-AF65-F5344CB8AC3E}">
        <p14:creationId xmlns:p14="http://schemas.microsoft.com/office/powerpoint/2010/main" val="878394359"/>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885511">
            <a:off x="568922" y="2340256"/>
            <a:ext cx="7581399" cy="1915075"/>
          </a:xfrm>
        </p:spPr>
        <p:txBody>
          <a:bodyPr/>
          <a:lstStyle/>
          <a:p>
            <a:pPr algn="ctr"/>
            <a:r>
              <a:rPr lang="en-US" sz="9600" b="1" dirty="0" smtClean="0">
                <a:solidFill>
                  <a:srgbClr val="0000FF"/>
                </a:solidFill>
                <a:latin typeface="AR DECODE" panose="02000000000000000000" pitchFamily="2" charset="0"/>
              </a:rPr>
              <a:t>THANK YOU</a:t>
            </a:r>
            <a:endParaRPr lang="en-US" sz="9600" b="1" dirty="0">
              <a:solidFill>
                <a:srgbClr val="0000FF"/>
              </a:solidFill>
              <a:latin typeface="AR DECODE" panose="02000000000000000000" pitchFamily="2" charset="0"/>
            </a:endParaRPr>
          </a:p>
        </p:txBody>
      </p:sp>
      <p:sp>
        <p:nvSpPr>
          <p:cNvPr id="3" name="Date Placeholder 2"/>
          <p:cNvSpPr>
            <a:spLocks noGrp="1"/>
          </p:cNvSpPr>
          <p:nvPr>
            <p:ph type="dt" sz="half" idx="10"/>
          </p:nvPr>
        </p:nvSpPr>
        <p:spPr/>
        <p:txBody>
          <a:bodyPr/>
          <a:lstStyle/>
          <a:p>
            <a:fld id="{6D329481-7DC9-4688-9F09-6EE47B0E0941}" type="datetime1">
              <a:rPr lang="ar-SA" smtClean="0"/>
              <a:t>06/04/1438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55</a:t>
            </a:fld>
            <a:endParaRPr lang="en-US"/>
          </a:p>
        </p:txBody>
      </p:sp>
    </p:spTree>
    <p:extLst>
      <p:ext uri="{BB962C8B-B14F-4D97-AF65-F5344CB8AC3E}">
        <p14:creationId xmlns:p14="http://schemas.microsoft.com/office/powerpoint/2010/main" val="2781297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90600" y="304800"/>
            <a:ext cx="7467600" cy="9144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Environmental Public Health </a:t>
            </a:r>
            <a:endParaRPr lang="en-US" altLang="en-US" b="1" dirty="0" smtClean="0"/>
          </a:p>
        </p:txBody>
      </p:sp>
      <p:sp>
        <p:nvSpPr>
          <p:cNvPr id="5" name="Content Placeholder 2"/>
          <p:cNvSpPr>
            <a:spLocks noGrp="1"/>
          </p:cNvSpPr>
          <p:nvPr>
            <p:ph idx="1"/>
          </p:nvPr>
        </p:nvSpPr>
        <p:spPr>
          <a:xfrm>
            <a:off x="533400" y="1295401"/>
            <a:ext cx="8458200" cy="5181599"/>
          </a:xfrm>
        </p:spPr>
        <p:txBody>
          <a:bodyPr>
            <a:noAutofit/>
          </a:bodyPr>
          <a:lstStyle/>
          <a:p>
            <a:pPr marL="0" indent="0">
              <a:spcBef>
                <a:spcPts val="0"/>
              </a:spcBef>
              <a:spcAft>
                <a:spcPts val="0"/>
              </a:spcAft>
              <a:buClr>
                <a:srgbClr val="0000FF"/>
              </a:buClr>
              <a:buNone/>
            </a:pPr>
            <a:r>
              <a:rPr lang="en-US" altLang="en-US" sz="2800" b="1" dirty="0">
                <a:solidFill>
                  <a:srgbClr val="0000FF"/>
                </a:solidFill>
                <a:latin typeface="Times New Roman" panose="02020603050405020304" pitchFamily="18" charset="0"/>
                <a:cs typeface="Times New Roman" panose="02020603050405020304" pitchFamily="18" charset="0"/>
              </a:rPr>
              <a:t>Definitions of Environment</a:t>
            </a:r>
          </a:p>
          <a:p>
            <a:pPr marL="0" indent="0">
              <a:spcAft>
                <a:spcPts val="0"/>
              </a:spcAft>
              <a:buNone/>
            </a:pPr>
            <a:r>
              <a:rPr lang="en-US" sz="2800" b="1" dirty="0">
                <a:solidFill>
                  <a:srgbClr val="0000FF"/>
                </a:solidFill>
                <a:latin typeface="Times New Roman" panose="02020603050405020304" pitchFamily="18" charset="0"/>
                <a:cs typeface="Times New Roman" panose="02020603050405020304" pitchFamily="18" charset="0"/>
              </a:rPr>
              <a:t>The Realm of Ecology</a:t>
            </a:r>
          </a:p>
          <a:p>
            <a:pPr>
              <a:spcBef>
                <a:spcPts val="0"/>
              </a:spcBef>
              <a:spcAft>
                <a:spcPts val="0"/>
              </a:spcAft>
              <a:buClr>
                <a:srgbClr val="0000FF"/>
              </a:buClr>
              <a:buFont typeface="Wingdings" panose="05000000000000000000" pitchFamily="2" charset="2"/>
              <a:buChar char="§"/>
            </a:pPr>
            <a:r>
              <a:rPr lang="en-US" sz="2400" b="1" dirty="0">
                <a:solidFill>
                  <a:srgbClr val="0000FF"/>
                </a:solidFill>
                <a:latin typeface="Times New Roman" panose="02020603050405020304" pitchFamily="18" charset="0"/>
                <a:cs typeface="Times New Roman" panose="02020603050405020304" pitchFamily="18" charset="0"/>
              </a:rPr>
              <a:t>Ecologists</a:t>
            </a:r>
            <a:r>
              <a:rPr lang="en-US" sz="2400" b="1" dirty="0">
                <a:solidFill>
                  <a:schemeClr val="tx1"/>
                </a:solidFill>
                <a:latin typeface="Times New Roman" panose="02020603050405020304" pitchFamily="18" charset="0"/>
                <a:cs typeface="Times New Roman" panose="02020603050405020304" pitchFamily="18" charset="0"/>
              </a:rPr>
              <a:t> are concerned with five levels of organization of matter – </a:t>
            </a:r>
            <a:r>
              <a:rPr lang="en-US" sz="2400" b="1" dirty="0">
                <a:solidFill>
                  <a:srgbClr val="0000FF"/>
                </a:solidFill>
                <a:latin typeface="Times New Roman" panose="02020603050405020304" pitchFamily="18" charset="0"/>
                <a:cs typeface="Times New Roman" panose="02020603050405020304" pitchFamily="18" charset="0"/>
              </a:rPr>
              <a:t>organism, population, communities, ecosystems, and the ecosphere</a:t>
            </a:r>
            <a:r>
              <a:rPr lang="en-US" sz="2400" b="1" dirty="0">
                <a:solidFill>
                  <a:schemeClr val="tx1"/>
                </a:solidFill>
                <a:latin typeface="Times New Roman" panose="02020603050405020304" pitchFamily="18" charset="0"/>
                <a:cs typeface="Times New Roman" panose="02020603050405020304" pitchFamily="18" charset="0"/>
              </a:rPr>
              <a:t>.</a:t>
            </a:r>
          </a:p>
          <a:p>
            <a:pPr>
              <a:spcBef>
                <a:spcPts val="0"/>
              </a:spcBef>
              <a:spcAft>
                <a:spcPts val="0"/>
              </a:spcAft>
              <a:buClr>
                <a:srgbClr val="0000FF"/>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A group of individual </a:t>
            </a:r>
            <a:r>
              <a:rPr lang="en-US" sz="2400" b="1" dirty="0">
                <a:solidFill>
                  <a:srgbClr val="0000FF"/>
                </a:solidFill>
                <a:latin typeface="Times New Roman" panose="02020603050405020304" pitchFamily="18" charset="0"/>
                <a:cs typeface="Times New Roman" panose="02020603050405020304" pitchFamily="18" charset="0"/>
              </a:rPr>
              <a:t>organisms</a:t>
            </a:r>
            <a:r>
              <a:rPr lang="en-US" sz="2400" b="1" dirty="0">
                <a:solidFill>
                  <a:schemeClr val="tx1"/>
                </a:solidFill>
                <a:latin typeface="Times New Roman" panose="02020603050405020304" pitchFamily="18" charset="0"/>
                <a:cs typeface="Times New Roman" panose="02020603050405020304" pitchFamily="18" charset="0"/>
              </a:rPr>
              <a:t> (cats, orange trees) of the same kind (species) is called a </a:t>
            </a:r>
            <a:r>
              <a:rPr lang="en-US" sz="2400" b="1" dirty="0">
                <a:solidFill>
                  <a:srgbClr val="0000FF"/>
                </a:solidFill>
                <a:latin typeface="Times New Roman" panose="02020603050405020304" pitchFamily="18" charset="0"/>
                <a:cs typeface="Times New Roman" panose="02020603050405020304" pitchFamily="18" charset="0"/>
              </a:rPr>
              <a:t>population</a:t>
            </a:r>
          </a:p>
          <a:p>
            <a:pPr>
              <a:spcBef>
                <a:spcPts val="0"/>
              </a:spcBef>
              <a:spcAft>
                <a:spcPts val="0"/>
              </a:spcAft>
              <a:buClr>
                <a:srgbClr val="0000FF"/>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A </a:t>
            </a:r>
            <a:r>
              <a:rPr lang="en-US" sz="2400" b="1" dirty="0">
                <a:solidFill>
                  <a:srgbClr val="0000FF"/>
                </a:solidFill>
                <a:latin typeface="Times New Roman" panose="02020603050405020304" pitchFamily="18" charset="0"/>
                <a:cs typeface="Times New Roman" panose="02020603050405020304" pitchFamily="18" charset="0"/>
              </a:rPr>
              <a:t>population</a:t>
            </a:r>
            <a:r>
              <a:rPr lang="en-US" sz="2400" b="1" dirty="0">
                <a:solidFill>
                  <a:schemeClr val="tx1"/>
                </a:solidFill>
                <a:latin typeface="Times New Roman" panose="02020603050405020304" pitchFamily="18" charset="0"/>
                <a:cs typeface="Times New Roman" panose="02020603050405020304" pitchFamily="18" charset="0"/>
              </a:rPr>
              <a:t> may be local or global, depending on the size of the geographic system under study. It may include all of the cats and orange trees on earth or all of the cats and orange trees in Riyadh. In nature we find several </a:t>
            </a:r>
            <a:r>
              <a:rPr lang="en-US" sz="2400" b="1" dirty="0">
                <a:solidFill>
                  <a:srgbClr val="0000FF"/>
                </a:solidFill>
                <a:latin typeface="Times New Roman" panose="02020603050405020304" pitchFamily="18" charset="0"/>
                <a:cs typeface="Times New Roman" panose="02020603050405020304" pitchFamily="18" charset="0"/>
              </a:rPr>
              <a:t>populations</a:t>
            </a:r>
            <a:r>
              <a:rPr lang="en-US" sz="2400" b="1" dirty="0">
                <a:solidFill>
                  <a:schemeClr val="tx1"/>
                </a:solidFill>
                <a:latin typeface="Times New Roman" panose="02020603050405020304" pitchFamily="18" charset="0"/>
                <a:cs typeface="Times New Roman" panose="02020603050405020304" pitchFamily="18" charset="0"/>
              </a:rPr>
              <a:t> of different </a:t>
            </a:r>
            <a:r>
              <a:rPr lang="en-US" sz="2400" b="1" dirty="0">
                <a:solidFill>
                  <a:srgbClr val="0000FF"/>
                </a:solidFill>
                <a:latin typeface="Times New Roman" panose="02020603050405020304" pitchFamily="18" charset="0"/>
                <a:cs typeface="Times New Roman" panose="02020603050405020304" pitchFamily="18" charset="0"/>
              </a:rPr>
              <a:t>organisms</a:t>
            </a:r>
            <a:r>
              <a:rPr lang="en-US" sz="2400" b="1" dirty="0">
                <a:solidFill>
                  <a:schemeClr val="tx1"/>
                </a:solidFill>
                <a:latin typeface="Times New Roman" panose="02020603050405020304" pitchFamily="18" charset="0"/>
                <a:cs typeface="Times New Roman" panose="02020603050405020304" pitchFamily="18" charset="0"/>
              </a:rPr>
              <a:t> living in a particular </a:t>
            </a:r>
            <a:r>
              <a:rPr lang="en-US" sz="2400" b="1" dirty="0" smtClean="0">
                <a:solidFill>
                  <a:schemeClr val="tx1"/>
                </a:solidFill>
                <a:latin typeface="Times New Roman" panose="02020603050405020304" pitchFamily="18" charset="0"/>
                <a:cs typeface="Times New Roman" panose="02020603050405020304" pitchFamily="18" charset="0"/>
              </a:rPr>
              <a:t>area.</a:t>
            </a:r>
            <a:endParaRPr lang="en-US" alt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3FB5CA3D-2ECF-4D57-823D-AB249B7AA118}" type="datetime1">
              <a:rPr lang="ar-SA" smtClean="0"/>
              <a:t>06/04/1438</a:t>
            </a:fld>
            <a:endParaRPr lang="en-US"/>
          </a:p>
        </p:txBody>
      </p:sp>
      <p:sp>
        <p:nvSpPr>
          <p:cNvPr id="3" name="Footer Placeholder 2"/>
          <p:cNvSpPr>
            <a:spLocks noGrp="1"/>
          </p:cNvSpPr>
          <p:nvPr>
            <p:ph type="ftr" sz="quarter" idx="11"/>
          </p:nvPr>
        </p:nvSpPr>
        <p:spPr>
          <a:xfrm>
            <a:off x="1143000" y="6248400"/>
            <a:ext cx="5256399" cy="365125"/>
          </a:xfrm>
        </p:spPr>
        <p:txBody>
          <a:bodyPr/>
          <a:lstStyle/>
          <a:p>
            <a:r>
              <a:rPr lang="en-US" dirty="0" smtClean="0"/>
              <a:t>Dr. Mohammed Alnaif</a:t>
            </a:r>
            <a:endParaRPr lang="en-US" dirty="0"/>
          </a:p>
        </p:txBody>
      </p:sp>
      <p:sp>
        <p:nvSpPr>
          <p:cNvPr id="4" name="Slide Number Placeholder 3"/>
          <p:cNvSpPr>
            <a:spLocks noGrp="1"/>
          </p:cNvSpPr>
          <p:nvPr>
            <p:ph type="sldNum" sz="quarter" idx="12"/>
          </p:nvPr>
        </p:nvSpPr>
        <p:spPr>
          <a:xfrm>
            <a:off x="609600" y="6248400"/>
            <a:ext cx="608287" cy="365125"/>
          </a:xfrm>
        </p:spPr>
        <p:txBody>
          <a:bodyPr/>
          <a:lstStyle/>
          <a:p>
            <a:fld id="{EEEECDCC-63C2-4492-ADC6-A6890B1EB79E}" type="slidenum">
              <a:rPr lang="en-US" smtClean="0"/>
              <a:t>6</a:t>
            </a:fld>
            <a:endParaRPr lang="en-US" dirty="0"/>
          </a:p>
        </p:txBody>
      </p:sp>
    </p:spTree>
    <p:extLst>
      <p:ext uri="{BB962C8B-B14F-4D97-AF65-F5344CB8AC3E}">
        <p14:creationId xmlns:p14="http://schemas.microsoft.com/office/powerpoint/2010/main" val="1718619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90600" y="304800"/>
            <a:ext cx="7467600" cy="9144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Environmental Public Health </a:t>
            </a:r>
            <a:endParaRPr lang="en-US" altLang="en-US" b="1" dirty="0" smtClean="0"/>
          </a:p>
        </p:txBody>
      </p:sp>
      <p:sp>
        <p:nvSpPr>
          <p:cNvPr id="5" name="Content Placeholder 2"/>
          <p:cNvSpPr>
            <a:spLocks noGrp="1"/>
          </p:cNvSpPr>
          <p:nvPr>
            <p:ph idx="1"/>
          </p:nvPr>
        </p:nvSpPr>
        <p:spPr>
          <a:xfrm>
            <a:off x="533400" y="1295401"/>
            <a:ext cx="8458200" cy="5105399"/>
          </a:xfrm>
        </p:spPr>
        <p:txBody>
          <a:bodyPr>
            <a:noAutofit/>
          </a:bodyPr>
          <a:lstStyle/>
          <a:p>
            <a:pPr marL="0" indent="0">
              <a:spcBef>
                <a:spcPts val="0"/>
              </a:spcBef>
              <a:spcAft>
                <a:spcPts val="0"/>
              </a:spcAft>
              <a:buClr>
                <a:srgbClr val="0000FF"/>
              </a:buClr>
              <a:buNone/>
            </a:pPr>
            <a:r>
              <a:rPr lang="en-US" altLang="en-US" sz="2800" b="1" dirty="0">
                <a:solidFill>
                  <a:srgbClr val="0000FF"/>
                </a:solidFill>
                <a:latin typeface="Times New Roman" panose="02020603050405020304" pitchFamily="18" charset="0"/>
                <a:cs typeface="Times New Roman" panose="02020603050405020304" pitchFamily="18" charset="0"/>
              </a:rPr>
              <a:t>Definitions of Environment</a:t>
            </a:r>
          </a:p>
          <a:p>
            <a:pPr marL="0" indent="0">
              <a:spcAft>
                <a:spcPts val="0"/>
              </a:spcAft>
              <a:buNone/>
            </a:pPr>
            <a:r>
              <a:rPr lang="en-US" sz="2800" b="1" dirty="0">
                <a:solidFill>
                  <a:srgbClr val="0000FF"/>
                </a:solidFill>
                <a:latin typeface="Times New Roman" panose="02020603050405020304" pitchFamily="18" charset="0"/>
                <a:cs typeface="Times New Roman" panose="02020603050405020304" pitchFamily="18" charset="0"/>
              </a:rPr>
              <a:t>The Realm of Ecology</a:t>
            </a:r>
          </a:p>
          <a:p>
            <a:pPr marL="457200" indent="-457200">
              <a:spcBef>
                <a:spcPts val="0"/>
              </a:spcBef>
              <a:spcAft>
                <a:spcPts val="0"/>
              </a:spcAft>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populations</a:t>
            </a:r>
            <a:r>
              <a:rPr lang="en-US" sz="2800" b="1" dirty="0">
                <a:solidFill>
                  <a:schemeClr val="tx1"/>
                </a:solidFill>
                <a:latin typeface="Times New Roman" panose="02020603050405020304" pitchFamily="18" charset="0"/>
                <a:cs typeface="Times New Roman" panose="02020603050405020304" pitchFamily="18" charset="0"/>
              </a:rPr>
              <a:t> of plants and animals living and interacting in a given locality are called a </a:t>
            </a:r>
            <a:r>
              <a:rPr lang="en-US" sz="2800" b="1" dirty="0">
                <a:solidFill>
                  <a:srgbClr val="0000FF"/>
                </a:solidFill>
                <a:latin typeface="Times New Roman" panose="02020603050405020304" pitchFamily="18" charset="0"/>
                <a:cs typeface="Times New Roman" panose="02020603050405020304" pitchFamily="18" charset="0"/>
              </a:rPr>
              <a:t>community</a:t>
            </a:r>
            <a:r>
              <a:rPr lang="en-US" sz="2800" b="1" dirty="0">
                <a:solidFill>
                  <a:schemeClr val="tx1"/>
                </a:solidFill>
                <a:latin typeface="Times New Roman" panose="02020603050405020304" pitchFamily="18" charset="0"/>
                <a:cs typeface="Times New Roman" panose="02020603050405020304" pitchFamily="18" charset="0"/>
              </a:rPr>
              <a:t>, or </a:t>
            </a:r>
            <a:r>
              <a:rPr lang="en-US" sz="2800" b="1" dirty="0">
                <a:solidFill>
                  <a:srgbClr val="0000FF"/>
                </a:solidFill>
                <a:latin typeface="Times New Roman" panose="02020603050405020304" pitchFamily="18" charset="0"/>
                <a:cs typeface="Times New Roman" panose="02020603050405020304" pitchFamily="18" charset="0"/>
              </a:rPr>
              <a:t>natural community</a:t>
            </a:r>
            <a:r>
              <a:rPr lang="en-US" sz="2800" b="1" dirty="0">
                <a:solidFill>
                  <a:schemeClr val="tx1"/>
                </a:solidFill>
                <a:latin typeface="Times New Roman" panose="02020603050405020304" pitchFamily="18" charset="0"/>
                <a:cs typeface="Times New Roman" panose="02020603050405020304" pitchFamily="18" charset="0"/>
              </a:rPr>
              <a:t>. Each </a:t>
            </a:r>
            <a:r>
              <a:rPr lang="en-US" sz="2800" b="1" dirty="0">
                <a:solidFill>
                  <a:srgbClr val="0000FF"/>
                </a:solidFill>
                <a:latin typeface="Times New Roman" panose="02020603050405020304" pitchFamily="18" charset="0"/>
                <a:cs typeface="Times New Roman" panose="02020603050405020304" pitchFamily="18" charset="0"/>
              </a:rPr>
              <a:t>organism</a:t>
            </a:r>
            <a:r>
              <a:rPr lang="en-US" sz="2800" b="1" dirty="0">
                <a:solidFill>
                  <a:schemeClr val="tx1"/>
                </a:solidFill>
                <a:latin typeface="Times New Roman" panose="02020603050405020304" pitchFamily="18" charset="0"/>
                <a:cs typeface="Times New Roman" panose="02020603050405020304" pitchFamily="18" charset="0"/>
              </a:rPr>
              <a:t> in such a </a:t>
            </a:r>
            <a:r>
              <a:rPr lang="en-US" sz="2800" b="1" dirty="0">
                <a:solidFill>
                  <a:srgbClr val="0000FF"/>
                </a:solidFill>
                <a:latin typeface="Times New Roman" panose="02020603050405020304" pitchFamily="18" charset="0"/>
                <a:cs typeface="Times New Roman" panose="02020603050405020304" pitchFamily="18" charset="0"/>
              </a:rPr>
              <a:t>community</a:t>
            </a:r>
            <a:r>
              <a:rPr lang="en-US" sz="2800" b="1" dirty="0">
                <a:solidFill>
                  <a:schemeClr val="tx1"/>
                </a:solidFill>
                <a:latin typeface="Times New Roman" panose="02020603050405020304" pitchFamily="18" charset="0"/>
                <a:cs typeface="Times New Roman" panose="02020603050405020304" pitchFamily="18" charset="0"/>
              </a:rPr>
              <a:t> has a </a:t>
            </a:r>
            <a:r>
              <a:rPr lang="en-US" sz="2800" b="1" dirty="0">
                <a:solidFill>
                  <a:srgbClr val="0000FF"/>
                </a:solidFill>
                <a:latin typeface="Times New Roman" panose="02020603050405020304" pitchFamily="18" charset="0"/>
                <a:cs typeface="Times New Roman" panose="02020603050405020304" pitchFamily="18" charset="0"/>
              </a:rPr>
              <a:t>Habitat</a:t>
            </a:r>
            <a:r>
              <a:rPr lang="en-US" sz="2800" b="1" dirty="0">
                <a:solidFill>
                  <a:schemeClr val="tx1"/>
                </a:solidFill>
                <a:latin typeface="Times New Roman" panose="02020603050405020304" pitchFamily="18" charset="0"/>
                <a:cs typeface="Times New Roman" panose="02020603050405020304" pitchFamily="18" charset="0"/>
              </a:rPr>
              <a:t> the place where it lives.</a:t>
            </a:r>
          </a:p>
          <a:p>
            <a:pPr marL="457200" indent="-457200">
              <a:spcBef>
                <a:spcPts val="0"/>
              </a:spcBef>
              <a:spcAft>
                <a:spcPts val="0"/>
              </a:spcAft>
              <a:buClr>
                <a:srgbClr val="0000FF"/>
              </a:buClr>
              <a:buFont typeface="Wingdings" panose="05000000000000000000" pitchFamily="2" charset="2"/>
              <a:buChar char="§"/>
            </a:pPr>
            <a:r>
              <a:rPr lang="en-US" sz="2800" b="1" dirty="0">
                <a:solidFill>
                  <a:schemeClr val="tx1"/>
                </a:solidFill>
                <a:latin typeface="Times New Roman" panose="02020603050405020304" pitchFamily="18" charset="0"/>
                <a:cs typeface="Times New Roman" panose="02020603050405020304" pitchFamily="18" charset="0"/>
              </a:rPr>
              <a:t>A </a:t>
            </a:r>
            <a:r>
              <a:rPr lang="en-US" sz="2800" b="1" dirty="0">
                <a:solidFill>
                  <a:srgbClr val="0000FF"/>
                </a:solidFill>
                <a:latin typeface="Times New Roman" panose="02020603050405020304" pitchFamily="18" charset="0"/>
                <a:cs typeface="Times New Roman" panose="02020603050405020304" pitchFamily="18" charset="0"/>
              </a:rPr>
              <a:t>community</a:t>
            </a:r>
            <a:r>
              <a:rPr lang="en-US" sz="2800" b="1" dirty="0">
                <a:solidFill>
                  <a:schemeClr val="tx1"/>
                </a:solidFill>
                <a:latin typeface="Times New Roman" panose="02020603050405020304" pitchFamily="18" charset="0"/>
                <a:cs typeface="Times New Roman" panose="02020603050405020304" pitchFamily="18" charset="0"/>
              </a:rPr>
              <a:t> of living things interacting with one another and with their physical environment (solar energy, air, water, soil, heat, wind, and various essential chemical) is called an </a:t>
            </a:r>
            <a:r>
              <a:rPr lang="en-US" sz="2800" b="1" dirty="0">
                <a:solidFill>
                  <a:srgbClr val="0000FF"/>
                </a:solidFill>
                <a:latin typeface="Times New Roman" panose="02020603050405020304" pitchFamily="18" charset="0"/>
                <a:cs typeface="Times New Roman" panose="02020603050405020304" pitchFamily="18" charset="0"/>
              </a:rPr>
              <a:t>ecological system or </a:t>
            </a:r>
            <a:r>
              <a:rPr lang="en-US" sz="2800" b="1" dirty="0" smtClean="0">
                <a:solidFill>
                  <a:srgbClr val="0000FF"/>
                </a:solidFill>
                <a:latin typeface="Times New Roman" panose="02020603050405020304" pitchFamily="18" charset="0"/>
                <a:cs typeface="Times New Roman" panose="02020603050405020304" pitchFamily="18" charset="0"/>
              </a:rPr>
              <a:t>ecosystem</a:t>
            </a:r>
            <a:r>
              <a:rPr lang="en-US" sz="2800" b="1" dirty="0">
                <a:solidFill>
                  <a:srgbClr val="0000FF"/>
                </a:solidFill>
                <a:latin typeface="Times New Roman" panose="02020603050405020304" pitchFamily="18" charset="0"/>
                <a:cs typeface="Times New Roman" panose="02020603050405020304" pitchFamily="18" charset="0"/>
              </a:rPr>
              <a:t>.</a:t>
            </a:r>
            <a:endParaRPr lang="en-US" altLang="en-US" sz="2800" b="1" dirty="0" smtClean="0">
              <a:solidFill>
                <a:srgbClr val="0000FF"/>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3FB5CA3D-2ECF-4D57-823D-AB249B7AA118}" type="datetime1">
              <a:rPr lang="ar-SA" smtClean="0"/>
              <a:t>06/04/1438</a:t>
            </a:fld>
            <a:endParaRPr lang="en-US"/>
          </a:p>
        </p:txBody>
      </p:sp>
      <p:sp>
        <p:nvSpPr>
          <p:cNvPr id="3" name="Footer Placeholder 2"/>
          <p:cNvSpPr>
            <a:spLocks noGrp="1"/>
          </p:cNvSpPr>
          <p:nvPr>
            <p:ph type="ftr" sz="quarter" idx="11"/>
          </p:nvPr>
        </p:nvSpPr>
        <p:spPr>
          <a:xfrm>
            <a:off x="1143000" y="6248400"/>
            <a:ext cx="5256399" cy="365125"/>
          </a:xfrm>
        </p:spPr>
        <p:txBody>
          <a:bodyPr/>
          <a:lstStyle/>
          <a:p>
            <a:r>
              <a:rPr lang="en-US" dirty="0" smtClean="0"/>
              <a:t>Dr. Mohammed Alnaif</a:t>
            </a:r>
            <a:endParaRPr lang="en-US" dirty="0"/>
          </a:p>
        </p:txBody>
      </p:sp>
      <p:sp>
        <p:nvSpPr>
          <p:cNvPr id="4" name="Slide Number Placeholder 3"/>
          <p:cNvSpPr>
            <a:spLocks noGrp="1"/>
          </p:cNvSpPr>
          <p:nvPr>
            <p:ph type="sldNum" sz="quarter" idx="12"/>
          </p:nvPr>
        </p:nvSpPr>
        <p:spPr>
          <a:xfrm>
            <a:off x="609600" y="6248400"/>
            <a:ext cx="608287" cy="365125"/>
          </a:xfrm>
        </p:spPr>
        <p:txBody>
          <a:bodyPr/>
          <a:lstStyle/>
          <a:p>
            <a:fld id="{EEEECDCC-63C2-4492-ADC6-A6890B1EB79E}" type="slidenum">
              <a:rPr lang="en-US" smtClean="0"/>
              <a:t>7</a:t>
            </a:fld>
            <a:endParaRPr lang="en-US" dirty="0"/>
          </a:p>
        </p:txBody>
      </p:sp>
    </p:spTree>
    <p:extLst>
      <p:ext uri="{BB962C8B-B14F-4D97-AF65-F5344CB8AC3E}">
        <p14:creationId xmlns:p14="http://schemas.microsoft.com/office/powerpoint/2010/main" val="3085447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90600" y="304800"/>
            <a:ext cx="7467600" cy="9144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Environmental Public Health </a:t>
            </a:r>
            <a:endParaRPr lang="en-US" altLang="en-US" b="1" dirty="0" smtClean="0"/>
          </a:p>
        </p:txBody>
      </p:sp>
      <p:sp>
        <p:nvSpPr>
          <p:cNvPr id="5" name="Content Placeholder 2"/>
          <p:cNvSpPr>
            <a:spLocks noGrp="1"/>
          </p:cNvSpPr>
          <p:nvPr>
            <p:ph idx="1"/>
          </p:nvPr>
        </p:nvSpPr>
        <p:spPr>
          <a:xfrm>
            <a:off x="533400" y="1295401"/>
            <a:ext cx="8458200" cy="5105399"/>
          </a:xfrm>
        </p:spPr>
        <p:txBody>
          <a:bodyPr>
            <a:noAutofit/>
          </a:bodyPr>
          <a:lstStyle/>
          <a:p>
            <a:pPr marL="0" indent="0">
              <a:spcBef>
                <a:spcPts val="0"/>
              </a:spcBef>
              <a:spcAft>
                <a:spcPts val="0"/>
              </a:spcAft>
              <a:buClr>
                <a:srgbClr val="0000FF"/>
              </a:buClr>
              <a:buNone/>
            </a:pPr>
            <a:r>
              <a:rPr lang="en-US" altLang="en-US" sz="2800" b="1" dirty="0">
                <a:solidFill>
                  <a:srgbClr val="0000FF"/>
                </a:solidFill>
                <a:latin typeface="Times New Roman" panose="02020603050405020304" pitchFamily="18" charset="0"/>
                <a:cs typeface="Times New Roman" panose="02020603050405020304" pitchFamily="18" charset="0"/>
              </a:rPr>
              <a:t>Definitions of Environment</a:t>
            </a:r>
          </a:p>
          <a:p>
            <a:pPr marL="0" indent="0">
              <a:spcAft>
                <a:spcPts val="0"/>
              </a:spcAft>
              <a:buNone/>
            </a:pPr>
            <a:r>
              <a:rPr lang="en-US" sz="2800" b="1" dirty="0">
                <a:solidFill>
                  <a:srgbClr val="0000FF"/>
                </a:solidFill>
                <a:latin typeface="Times New Roman" panose="02020603050405020304" pitchFamily="18" charset="0"/>
                <a:cs typeface="Times New Roman" panose="02020603050405020304" pitchFamily="18" charset="0"/>
              </a:rPr>
              <a:t>The Realm of Ecology</a:t>
            </a:r>
          </a:p>
          <a:p>
            <a:pPr marL="457200" indent="-457200">
              <a:buClr>
                <a:srgbClr val="0000FF"/>
              </a:buClr>
              <a:buFont typeface="Wingdings" panose="05000000000000000000" pitchFamily="2" charset="2"/>
              <a:buChar char="§"/>
            </a:pPr>
            <a:r>
              <a:rPr lang="en-US" sz="2600" b="1" dirty="0">
                <a:solidFill>
                  <a:schemeClr val="tx1"/>
                </a:solidFill>
                <a:latin typeface="Times New Roman" panose="02020603050405020304" pitchFamily="18" charset="0"/>
                <a:cs typeface="Times New Roman" panose="02020603050405020304" pitchFamily="18" charset="0"/>
              </a:rPr>
              <a:t>An </a:t>
            </a:r>
            <a:r>
              <a:rPr lang="en-US" sz="2600" b="1" dirty="0">
                <a:solidFill>
                  <a:srgbClr val="0000FF"/>
                </a:solidFill>
                <a:latin typeface="Times New Roman" panose="02020603050405020304" pitchFamily="18" charset="0"/>
                <a:cs typeface="Times New Roman" panose="02020603050405020304" pitchFamily="18" charset="0"/>
              </a:rPr>
              <a:t>ecosystem</a:t>
            </a:r>
            <a:r>
              <a:rPr lang="en-US" sz="2600" b="1" dirty="0">
                <a:solidFill>
                  <a:schemeClr val="tx1"/>
                </a:solidFill>
                <a:latin typeface="Times New Roman" panose="02020603050405020304" pitchFamily="18" charset="0"/>
                <a:cs typeface="Times New Roman" panose="02020603050405020304" pitchFamily="18" charset="0"/>
              </a:rPr>
              <a:t> is any area with a boundary through which an input and output of energy and matter can be measured and related to one or more </a:t>
            </a:r>
            <a:r>
              <a:rPr lang="en-US" sz="2600" b="1" dirty="0">
                <a:solidFill>
                  <a:srgbClr val="0000FF"/>
                </a:solidFill>
                <a:latin typeface="Times New Roman" panose="02020603050405020304" pitchFamily="18" charset="0"/>
                <a:cs typeface="Times New Roman" panose="02020603050405020304" pitchFamily="18" charset="0"/>
              </a:rPr>
              <a:t>environmental factors</a:t>
            </a:r>
            <a:r>
              <a:rPr lang="en-US" sz="2600" b="1" dirty="0">
                <a:solidFill>
                  <a:schemeClr val="tx1"/>
                </a:solidFill>
                <a:latin typeface="Times New Roman" panose="02020603050405020304" pitchFamily="18" charset="0"/>
                <a:cs typeface="Times New Roman" panose="02020603050405020304" pitchFamily="18" charset="0"/>
              </a:rPr>
              <a:t>.</a:t>
            </a:r>
          </a:p>
          <a:p>
            <a:pPr marL="457200" indent="-457200">
              <a:buClr>
                <a:srgbClr val="0000FF"/>
              </a:buClr>
              <a:buFont typeface="Wingdings" panose="05000000000000000000" pitchFamily="2" charset="2"/>
              <a:buChar char="§"/>
            </a:pPr>
            <a:r>
              <a:rPr lang="en-US" sz="2600" b="1" dirty="0">
                <a:solidFill>
                  <a:schemeClr val="tx1"/>
                </a:solidFill>
                <a:latin typeface="Times New Roman" panose="02020603050405020304" pitchFamily="18" charset="0"/>
                <a:cs typeface="Times New Roman" panose="02020603050405020304" pitchFamily="18" charset="0"/>
              </a:rPr>
              <a:t>All of the various </a:t>
            </a:r>
            <a:r>
              <a:rPr lang="en-US" sz="2600" b="1" dirty="0">
                <a:solidFill>
                  <a:srgbClr val="0000FF"/>
                </a:solidFill>
                <a:latin typeface="Times New Roman" panose="02020603050405020304" pitchFamily="18" charset="0"/>
                <a:cs typeface="Times New Roman" panose="02020603050405020304" pitchFamily="18" charset="0"/>
              </a:rPr>
              <a:t>ecosystems</a:t>
            </a:r>
            <a:r>
              <a:rPr lang="en-US" sz="2600" b="1" dirty="0">
                <a:solidFill>
                  <a:schemeClr val="tx1"/>
                </a:solidFill>
                <a:latin typeface="Times New Roman" panose="02020603050405020304" pitchFamily="18" charset="0"/>
                <a:cs typeface="Times New Roman" panose="02020603050405020304" pitchFamily="18" charset="0"/>
              </a:rPr>
              <a:t> in the planet, along with their interactions, makeup the largest life unit, or planetary </a:t>
            </a:r>
            <a:r>
              <a:rPr lang="en-US" sz="2600" b="1" dirty="0">
                <a:solidFill>
                  <a:srgbClr val="0000FF"/>
                </a:solidFill>
                <a:latin typeface="Times New Roman" panose="02020603050405020304" pitchFamily="18" charset="0"/>
                <a:cs typeface="Times New Roman" panose="02020603050405020304" pitchFamily="18" charset="0"/>
              </a:rPr>
              <a:t>ecosystem</a:t>
            </a:r>
            <a:r>
              <a:rPr lang="en-US" sz="2600" b="1" dirty="0">
                <a:solidFill>
                  <a:schemeClr val="tx1"/>
                </a:solidFill>
                <a:latin typeface="Times New Roman" panose="02020603050405020304" pitchFamily="18" charset="0"/>
                <a:cs typeface="Times New Roman" panose="02020603050405020304" pitchFamily="18" charset="0"/>
              </a:rPr>
              <a:t>, called </a:t>
            </a:r>
            <a:r>
              <a:rPr lang="en-US" sz="2600" b="1" dirty="0">
                <a:solidFill>
                  <a:srgbClr val="0000FF"/>
                </a:solidFill>
                <a:latin typeface="Times New Roman" panose="02020603050405020304" pitchFamily="18" charset="0"/>
                <a:cs typeface="Times New Roman" panose="02020603050405020304" pitchFamily="18" charset="0"/>
              </a:rPr>
              <a:t>ecosphere</a:t>
            </a:r>
            <a:r>
              <a:rPr lang="en-US" sz="2600" b="1" dirty="0">
                <a:solidFill>
                  <a:schemeClr val="tx1"/>
                </a:solidFill>
                <a:latin typeface="Times New Roman" panose="02020603050405020304" pitchFamily="18" charset="0"/>
                <a:cs typeface="Times New Roman" panose="02020603050405020304" pitchFamily="18" charset="0"/>
              </a:rPr>
              <a:t> or </a:t>
            </a:r>
            <a:r>
              <a:rPr lang="en-US" sz="2600" b="1" dirty="0">
                <a:solidFill>
                  <a:srgbClr val="0000FF"/>
                </a:solidFill>
                <a:latin typeface="Times New Roman" panose="02020603050405020304" pitchFamily="18" charset="0"/>
                <a:cs typeface="Times New Roman" panose="02020603050405020304" pitchFamily="18" charset="0"/>
              </a:rPr>
              <a:t>biosphere</a:t>
            </a:r>
            <a:r>
              <a:rPr lang="en-US" sz="2600" b="1" dirty="0">
                <a:solidFill>
                  <a:schemeClr val="tx1"/>
                </a:solidFill>
                <a:latin typeface="Times New Roman" panose="02020603050405020304" pitchFamily="18" charset="0"/>
                <a:cs typeface="Times New Roman" panose="02020603050405020304" pitchFamily="18" charset="0"/>
              </a:rPr>
              <a:t>.</a:t>
            </a:r>
          </a:p>
          <a:p>
            <a:pPr marL="457200" indent="-457200">
              <a:buClr>
                <a:srgbClr val="0000FF"/>
              </a:buClr>
              <a:buFont typeface="Wingdings" panose="05000000000000000000" pitchFamily="2" charset="2"/>
              <a:buChar char="§"/>
            </a:pPr>
            <a:r>
              <a:rPr lang="en-US" sz="2600" b="1" dirty="0">
                <a:solidFill>
                  <a:schemeClr val="tx1"/>
                </a:solidFill>
                <a:latin typeface="Times New Roman" panose="02020603050405020304" pitchFamily="18" charset="0"/>
                <a:cs typeface="Times New Roman" panose="02020603050405020304" pitchFamily="18" charset="0"/>
              </a:rPr>
              <a:t>An </a:t>
            </a:r>
            <a:r>
              <a:rPr lang="en-US" sz="2600" b="1" dirty="0">
                <a:solidFill>
                  <a:srgbClr val="0000FF"/>
                </a:solidFill>
                <a:latin typeface="Times New Roman" panose="02020603050405020304" pitchFamily="18" charset="0"/>
                <a:cs typeface="Times New Roman" panose="02020603050405020304" pitchFamily="18" charset="0"/>
              </a:rPr>
              <a:t>ecosphere</a:t>
            </a:r>
            <a:r>
              <a:rPr lang="en-US" sz="2600" b="1" dirty="0">
                <a:solidFill>
                  <a:schemeClr val="tx1"/>
                </a:solidFill>
                <a:latin typeface="Times New Roman" panose="02020603050405020304" pitchFamily="18" charset="0"/>
                <a:cs typeface="Times New Roman" panose="02020603050405020304" pitchFamily="18" charset="0"/>
              </a:rPr>
              <a:t> includes all forms of life and every relationship that binds them together</a:t>
            </a:r>
            <a:r>
              <a:rPr lang="en-US" sz="2600" b="1" dirty="0" smtClean="0">
                <a:solidFill>
                  <a:schemeClr val="tx1"/>
                </a:solidFill>
                <a:latin typeface="Times New Roman" panose="02020603050405020304" pitchFamily="18" charset="0"/>
                <a:cs typeface="Times New Roman" panose="02020603050405020304" pitchFamily="18" charset="0"/>
              </a:rPr>
              <a:t>.</a:t>
            </a:r>
            <a:endParaRPr lang="en-US" altLang="en-US" sz="2600" b="1" dirty="0" smtClean="0">
              <a:solidFill>
                <a:schemeClr val="tx1"/>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3FB5CA3D-2ECF-4D57-823D-AB249B7AA118}" type="datetime1">
              <a:rPr lang="ar-SA" smtClean="0"/>
              <a:t>06/04/1438</a:t>
            </a:fld>
            <a:endParaRPr lang="en-US"/>
          </a:p>
        </p:txBody>
      </p:sp>
      <p:sp>
        <p:nvSpPr>
          <p:cNvPr id="3" name="Footer Placeholder 2"/>
          <p:cNvSpPr>
            <a:spLocks noGrp="1"/>
          </p:cNvSpPr>
          <p:nvPr>
            <p:ph type="ftr" sz="quarter" idx="11"/>
          </p:nvPr>
        </p:nvSpPr>
        <p:spPr>
          <a:xfrm>
            <a:off x="1143000" y="6248400"/>
            <a:ext cx="5256399" cy="365125"/>
          </a:xfrm>
        </p:spPr>
        <p:txBody>
          <a:bodyPr/>
          <a:lstStyle/>
          <a:p>
            <a:r>
              <a:rPr lang="en-US" dirty="0" smtClean="0"/>
              <a:t>Dr. Mohammed Alnaif</a:t>
            </a:r>
            <a:endParaRPr lang="en-US" dirty="0"/>
          </a:p>
        </p:txBody>
      </p:sp>
      <p:sp>
        <p:nvSpPr>
          <p:cNvPr id="4" name="Slide Number Placeholder 3"/>
          <p:cNvSpPr>
            <a:spLocks noGrp="1"/>
          </p:cNvSpPr>
          <p:nvPr>
            <p:ph type="sldNum" sz="quarter" idx="12"/>
          </p:nvPr>
        </p:nvSpPr>
        <p:spPr>
          <a:xfrm>
            <a:off x="609600" y="6248400"/>
            <a:ext cx="608287" cy="365125"/>
          </a:xfrm>
        </p:spPr>
        <p:txBody>
          <a:bodyPr/>
          <a:lstStyle/>
          <a:p>
            <a:fld id="{EEEECDCC-63C2-4492-ADC6-A6890B1EB79E}" type="slidenum">
              <a:rPr lang="en-US" smtClean="0"/>
              <a:t>8</a:t>
            </a:fld>
            <a:endParaRPr lang="en-US" dirty="0"/>
          </a:p>
        </p:txBody>
      </p:sp>
    </p:spTree>
    <p:extLst>
      <p:ext uri="{BB962C8B-B14F-4D97-AF65-F5344CB8AC3E}">
        <p14:creationId xmlns:p14="http://schemas.microsoft.com/office/powerpoint/2010/main" val="778933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90600" y="228600"/>
            <a:ext cx="7467600" cy="762000"/>
          </a:xfrm>
        </p:spPr>
        <p:txBody>
          <a:bodyPr/>
          <a:lstStyle/>
          <a:p>
            <a:pPr algn="ctr"/>
            <a:r>
              <a:rPr lang="en-US" b="1" dirty="0">
                <a:solidFill>
                  <a:schemeClr val="tx1"/>
                </a:solidFill>
                <a:latin typeface="Times New Roman" panose="02020603050405020304" pitchFamily="18" charset="0"/>
                <a:cs typeface="Times New Roman" panose="02020603050405020304" pitchFamily="18" charset="0"/>
              </a:rPr>
              <a:t>Environmental Public Health </a:t>
            </a:r>
            <a:endParaRPr lang="en-US" altLang="en-US" b="1" dirty="0" smtClean="0"/>
          </a:p>
        </p:txBody>
      </p:sp>
      <p:sp>
        <p:nvSpPr>
          <p:cNvPr id="3" name="Content Placeholder 2"/>
          <p:cNvSpPr>
            <a:spLocks noGrp="1"/>
          </p:cNvSpPr>
          <p:nvPr>
            <p:ph idx="1"/>
          </p:nvPr>
        </p:nvSpPr>
        <p:spPr>
          <a:xfrm>
            <a:off x="381000" y="1066800"/>
            <a:ext cx="8534400" cy="5181600"/>
          </a:xfrm>
        </p:spPr>
        <p:txBody>
          <a:bodyPr>
            <a:noAutofit/>
          </a:bodyPr>
          <a:lstStyle/>
          <a:p>
            <a:pPr marL="322326" indent="-285750">
              <a:spcBef>
                <a:spcPts val="0"/>
              </a:spcBef>
              <a:spcAft>
                <a:spcPts val="0"/>
              </a:spcAft>
              <a:buClr>
                <a:srgbClr val="0000FF"/>
              </a:buClr>
              <a:buFont typeface="Wingdings" panose="05000000000000000000" pitchFamily="2" charset="2"/>
              <a:buChar char="§"/>
              <a:defRPr/>
            </a:pPr>
            <a:r>
              <a:rPr lang="en-US" altLang="en-US" sz="2400" b="1" dirty="0">
                <a:solidFill>
                  <a:srgbClr val="0000FF"/>
                </a:solidFill>
                <a:latin typeface="Times New Roman" panose="02020603050405020304" pitchFamily="18" charset="0"/>
                <a:cs typeface="Times New Roman" panose="02020603050405020304" pitchFamily="18" charset="0"/>
              </a:rPr>
              <a:t>Environment:  Categorized</a:t>
            </a:r>
            <a:endParaRPr lang="en-US" sz="2400" b="1" dirty="0" smtClean="0">
              <a:solidFill>
                <a:srgbClr val="0000FF"/>
              </a:solidFill>
              <a:latin typeface="Times New Roman" panose="02020603050405020304" pitchFamily="18" charset="0"/>
              <a:cs typeface="Times New Roman" panose="02020603050405020304" pitchFamily="18" charset="0"/>
            </a:endParaRPr>
          </a:p>
          <a:p>
            <a:pPr marL="420624" indent="-384048" eaLnBrk="1" fontAlgn="auto" hangingPunct="1">
              <a:spcBef>
                <a:spcPts val="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Environmental media</a:t>
            </a:r>
          </a:p>
          <a:p>
            <a:pPr marL="790956" lvl="1" indent="-342900" eaLnBrk="1" fontAlgn="auto" hangingPunct="1">
              <a:spcBef>
                <a:spcPts val="0"/>
              </a:spcBef>
              <a:spcAft>
                <a:spcPts val="0"/>
              </a:spcAft>
              <a:buClr>
                <a:srgbClr val="0000FF"/>
              </a:buClr>
              <a:buFont typeface="Arial" panose="020B0604020202020204" pitchFamily="34" charset="0"/>
              <a:buChar char="•"/>
              <a:defRPr/>
            </a:pPr>
            <a:r>
              <a:rPr lang="en-US" sz="2000" b="1" dirty="0" smtClean="0">
                <a:solidFill>
                  <a:schemeClr val="tx1"/>
                </a:solidFill>
                <a:latin typeface="Times New Roman" panose="02020603050405020304" pitchFamily="18" charset="0"/>
                <a:cs typeface="Times New Roman" panose="02020603050405020304" pitchFamily="18" charset="0"/>
              </a:rPr>
              <a:t>Air, water, soil &amp; food</a:t>
            </a:r>
          </a:p>
          <a:p>
            <a:pPr marL="420624" indent="-384048" eaLnBrk="1" fontAlgn="auto" hangingPunct="1">
              <a:spcBef>
                <a:spcPts val="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Economic sector</a:t>
            </a:r>
          </a:p>
          <a:p>
            <a:pPr marL="790956" lvl="1" indent="-342900" eaLnBrk="1" fontAlgn="auto" hangingPunct="1">
              <a:spcBef>
                <a:spcPts val="0"/>
              </a:spcBef>
              <a:spcAft>
                <a:spcPts val="0"/>
              </a:spcAft>
              <a:buClr>
                <a:srgbClr val="0000FF"/>
              </a:buClr>
              <a:buFont typeface="Arial" panose="020B0604020202020204" pitchFamily="34" charset="0"/>
              <a:buChar char="•"/>
              <a:defRPr/>
            </a:pPr>
            <a:r>
              <a:rPr lang="en-US" sz="2000" b="1" dirty="0" smtClean="0">
                <a:solidFill>
                  <a:schemeClr val="tx1"/>
                </a:solidFill>
                <a:latin typeface="Times New Roman" panose="02020603050405020304" pitchFamily="18" charset="0"/>
                <a:cs typeface="Times New Roman" panose="02020603050405020304" pitchFamily="18" charset="0"/>
              </a:rPr>
              <a:t>Transport, land use, energy generation</a:t>
            </a:r>
          </a:p>
          <a:p>
            <a:pPr marL="420624" indent="-384048" eaLnBrk="1" fontAlgn="auto" hangingPunct="1">
              <a:spcBef>
                <a:spcPts val="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Physical scale</a:t>
            </a:r>
          </a:p>
          <a:p>
            <a:pPr marL="790956" lvl="1" indent="-342900" eaLnBrk="1" fontAlgn="auto" hangingPunct="1">
              <a:spcBef>
                <a:spcPts val="0"/>
              </a:spcBef>
              <a:spcAft>
                <a:spcPts val="0"/>
              </a:spcAft>
              <a:buClr>
                <a:srgbClr val="0000FF"/>
              </a:buClr>
              <a:buFont typeface="Arial" panose="020B0604020202020204" pitchFamily="34" charset="0"/>
              <a:buChar char="•"/>
              <a:defRPr/>
            </a:pPr>
            <a:r>
              <a:rPr lang="en-US" sz="2000" b="1" dirty="0" smtClean="0">
                <a:solidFill>
                  <a:schemeClr val="tx1"/>
                </a:solidFill>
                <a:latin typeface="Times New Roman" panose="02020603050405020304" pitchFamily="18" charset="0"/>
                <a:cs typeface="Times New Roman" panose="02020603050405020304" pitchFamily="18" charset="0"/>
              </a:rPr>
              <a:t>Local, regional, global</a:t>
            </a:r>
          </a:p>
          <a:p>
            <a:pPr marL="420624" indent="-384048" eaLnBrk="1" fontAlgn="auto" hangingPunct="1">
              <a:spcBef>
                <a:spcPts val="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Setting</a:t>
            </a:r>
          </a:p>
          <a:p>
            <a:pPr marL="790956" lvl="1" indent="-342900" eaLnBrk="1" fontAlgn="auto" hangingPunct="1">
              <a:spcBef>
                <a:spcPts val="0"/>
              </a:spcBef>
              <a:spcAft>
                <a:spcPts val="0"/>
              </a:spcAft>
              <a:buClr>
                <a:srgbClr val="0000FF"/>
              </a:buClr>
              <a:buFont typeface="Arial" panose="020B0604020202020204" pitchFamily="34" charset="0"/>
              <a:buChar char="•"/>
              <a:defRPr/>
            </a:pPr>
            <a:r>
              <a:rPr lang="en-US" sz="2000" b="1" dirty="0" smtClean="0">
                <a:solidFill>
                  <a:schemeClr val="tx1"/>
                </a:solidFill>
                <a:latin typeface="Times New Roman" panose="02020603050405020304" pitchFamily="18" charset="0"/>
                <a:cs typeface="Times New Roman" panose="02020603050405020304" pitchFamily="18" charset="0"/>
              </a:rPr>
              <a:t>Household, working place, urban environment</a:t>
            </a:r>
          </a:p>
          <a:p>
            <a:pPr marL="420624" indent="-384048" eaLnBrk="1" fontAlgn="auto" hangingPunct="1">
              <a:spcBef>
                <a:spcPts val="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Disease outcome</a:t>
            </a:r>
          </a:p>
          <a:p>
            <a:pPr marL="790956" lvl="1" indent="-342900" eaLnBrk="1" fontAlgn="auto" hangingPunct="1">
              <a:spcBef>
                <a:spcPts val="0"/>
              </a:spcBef>
              <a:spcAft>
                <a:spcPts val="0"/>
              </a:spcAft>
              <a:buClr>
                <a:srgbClr val="0000FF"/>
              </a:buClr>
              <a:buFont typeface="Arial" panose="020B0604020202020204" pitchFamily="34" charset="0"/>
              <a:buChar char="•"/>
              <a:defRPr/>
            </a:pPr>
            <a:r>
              <a:rPr lang="en-US" sz="2000" b="1" dirty="0" smtClean="0">
                <a:solidFill>
                  <a:schemeClr val="tx1"/>
                </a:solidFill>
                <a:latin typeface="Times New Roman" panose="02020603050405020304" pitchFamily="18" charset="0"/>
                <a:cs typeface="Times New Roman" panose="02020603050405020304" pitchFamily="18" charset="0"/>
              </a:rPr>
              <a:t>Infections, cancers, chronic diseases, endocrine disruptions, behavior/mental health, congenital anomalies </a:t>
            </a:r>
          </a:p>
          <a:p>
            <a:pPr marL="420624" indent="-384048" eaLnBrk="1" fontAlgn="auto" hangingPunct="1">
              <a:spcBef>
                <a:spcPts val="0"/>
              </a:spcBef>
              <a:spcAft>
                <a:spcPts val="0"/>
              </a:spcAft>
              <a:buClr>
                <a:srgbClr val="0000FF"/>
              </a:buClr>
              <a:buFont typeface="Wingdings" panose="05000000000000000000" pitchFamily="2" charset="2"/>
              <a:buChar char="§"/>
              <a:defRPr/>
            </a:pPr>
            <a:r>
              <a:rPr lang="en-US" sz="2400" b="1" dirty="0" smtClean="0">
                <a:solidFill>
                  <a:srgbClr val="0000FF"/>
                </a:solidFill>
                <a:latin typeface="Times New Roman" panose="02020603050405020304" pitchFamily="18" charset="0"/>
                <a:cs typeface="Times New Roman" panose="02020603050405020304" pitchFamily="18" charset="0"/>
              </a:rPr>
              <a:t>Cross scale</a:t>
            </a:r>
          </a:p>
          <a:p>
            <a:pPr marL="790956" lvl="1" indent="-342900" eaLnBrk="1" fontAlgn="auto" hangingPunct="1">
              <a:spcBef>
                <a:spcPts val="0"/>
              </a:spcBef>
              <a:spcAft>
                <a:spcPts val="0"/>
              </a:spcAft>
              <a:buClr>
                <a:srgbClr val="0000FF"/>
              </a:buClr>
              <a:buFont typeface="Arial" panose="020B0604020202020204" pitchFamily="34" charset="0"/>
              <a:buChar char="•"/>
              <a:defRPr/>
            </a:pPr>
            <a:r>
              <a:rPr lang="en-US" sz="2000" b="1" dirty="0" smtClean="0">
                <a:solidFill>
                  <a:schemeClr val="tx1"/>
                </a:solidFill>
                <a:latin typeface="Times New Roman" panose="02020603050405020304" pitchFamily="18" charset="0"/>
                <a:cs typeface="Times New Roman" panose="02020603050405020304" pitchFamily="18" charset="0"/>
              </a:rPr>
              <a:t>Scale at which an environmental health impact occurs may not be the scale at which the exposure was initiated</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2" name="Date Placeholder 1"/>
          <p:cNvSpPr>
            <a:spLocks noGrp="1"/>
          </p:cNvSpPr>
          <p:nvPr>
            <p:ph type="dt" sz="half" idx="10"/>
          </p:nvPr>
        </p:nvSpPr>
        <p:spPr/>
        <p:txBody>
          <a:bodyPr/>
          <a:lstStyle/>
          <a:p>
            <a:fld id="{81E4099C-084C-4681-A69C-5F6F968AC346}" type="datetime1">
              <a:rPr lang="ar-SA" smtClean="0"/>
              <a:t>06/04/1438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9</a:t>
            </a:fld>
            <a:endParaRPr lang="en-US"/>
          </a:p>
        </p:txBody>
      </p:sp>
    </p:spTree>
    <p:extLst>
      <p:ext uri="{BB962C8B-B14F-4D97-AF65-F5344CB8AC3E}">
        <p14:creationId xmlns:p14="http://schemas.microsoft.com/office/powerpoint/2010/main" val="62357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Blue banner interior">
  <a:themeElements>
    <a:clrScheme name="Blue banner interior 15">
      <a:dk1>
        <a:srgbClr val="1C1C1C"/>
      </a:dk1>
      <a:lt1>
        <a:srgbClr val="FFFFFF"/>
      </a:lt1>
      <a:dk2>
        <a:srgbClr val="5F5F5F"/>
      </a:dk2>
      <a:lt2>
        <a:srgbClr val="65C7BA"/>
      </a:lt2>
      <a:accent1>
        <a:srgbClr val="F6C852"/>
      </a:accent1>
      <a:accent2>
        <a:srgbClr val="EE5D38"/>
      </a:accent2>
      <a:accent3>
        <a:srgbClr val="B6B6B6"/>
      </a:accent3>
      <a:accent4>
        <a:srgbClr val="DADADA"/>
      </a:accent4>
      <a:accent5>
        <a:srgbClr val="FAE0B3"/>
      </a:accent5>
      <a:accent6>
        <a:srgbClr val="D85332"/>
      </a:accent6>
      <a:hlink>
        <a:srgbClr val="1C50A9"/>
      </a:hlink>
      <a:folHlink>
        <a:srgbClr val="008998"/>
      </a:folHlink>
    </a:clrScheme>
    <a:fontScheme name="Blue banner interio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 banner interio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ue banner interio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ue banner interio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banner interio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ue banner interio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ue banner interio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ue banner interio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ue banner interio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 banner interio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 banner interio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 banner interio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ue banner interio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ue banner interior 13">
        <a:dk1>
          <a:srgbClr val="FFFFFF"/>
        </a:dk1>
        <a:lt1>
          <a:srgbClr val="FFFFFF"/>
        </a:lt1>
        <a:dk2>
          <a:srgbClr val="65C7BA"/>
        </a:dk2>
        <a:lt2>
          <a:srgbClr val="095D9C"/>
        </a:lt2>
        <a:accent1>
          <a:srgbClr val="F6C852"/>
        </a:accent1>
        <a:accent2>
          <a:srgbClr val="EE5D38"/>
        </a:accent2>
        <a:accent3>
          <a:srgbClr val="FFFFFF"/>
        </a:accent3>
        <a:accent4>
          <a:srgbClr val="DADADA"/>
        </a:accent4>
        <a:accent5>
          <a:srgbClr val="FAE0B3"/>
        </a:accent5>
        <a:accent6>
          <a:srgbClr val="D85332"/>
        </a:accent6>
        <a:hlink>
          <a:srgbClr val="1C50A9"/>
        </a:hlink>
        <a:folHlink>
          <a:srgbClr val="008998"/>
        </a:folHlink>
      </a:clrScheme>
      <a:clrMap bg1="lt1" tx1="dk1" bg2="lt2" tx2="dk2" accent1="accent1" accent2="accent2" accent3="accent3" accent4="accent4" accent5="accent5" accent6="accent6" hlink="hlink" folHlink="folHlink"/>
    </a:extraClrScheme>
    <a:extraClrScheme>
      <a:clrScheme name="Blue banner interior 14">
        <a:dk1>
          <a:srgbClr val="FFFFFF"/>
        </a:dk1>
        <a:lt1>
          <a:srgbClr val="FFFFFF"/>
        </a:lt1>
        <a:dk2>
          <a:srgbClr val="65C7BA"/>
        </a:dk2>
        <a:lt2>
          <a:srgbClr val="1C1C1C"/>
        </a:lt2>
        <a:accent1>
          <a:srgbClr val="F6C852"/>
        </a:accent1>
        <a:accent2>
          <a:srgbClr val="EE5D38"/>
        </a:accent2>
        <a:accent3>
          <a:srgbClr val="FFFFFF"/>
        </a:accent3>
        <a:accent4>
          <a:srgbClr val="DADADA"/>
        </a:accent4>
        <a:accent5>
          <a:srgbClr val="FAE0B3"/>
        </a:accent5>
        <a:accent6>
          <a:srgbClr val="D85332"/>
        </a:accent6>
        <a:hlink>
          <a:srgbClr val="1C50A9"/>
        </a:hlink>
        <a:folHlink>
          <a:srgbClr val="008998"/>
        </a:folHlink>
      </a:clrScheme>
      <a:clrMap bg1="lt1" tx1="dk1" bg2="lt2" tx2="dk2" accent1="accent1" accent2="accent2" accent3="accent3" accent4="accent4" accent5="accent5" accent6="accent6" hlink="hlink" folHlink="folHlink"/>
    </a:extraClrScheme>
    <a:extraClrScheme>
      <a:clrScheme name="Blue banner interior 15">
        <a:dk1>
          <a:srgbClr val="1C1C1C"/>
        </a:dk1>
        <a:lt1>
          <a:srgbClr val="FFFFFF"/>
        </a:lt1>
        <a:dk2>
          <a:srgbClr val="5F5F5F"/>
        </a:dk2>
        <a:lt2>
          <a:srgbClr val="65C7BA"/>
        </a:lt2>
        <a:accent1>
          <a:srgbClr val="F6C852"/>
        </a:accent1>
        <a:accent2>
          <a:srgbClr val="EE5D38"/>
        </a:accent2>
        <a:accent3>
          <a:srgbClr val="B6B6B6"/>
        </a:accent3>
        <a:accent4>
          <a:srgbClr val="DADADA"/>
        </a:accent4>
        <a:accent5>
          <a:srgbClr val="FAE0B3"/>
        </a:accent5>
        <a:accent6>
          <a:srgbClr val="D85332"/>
        </a:accent6>
        <a:hlink>
          <a:srgbClr val="1C50A9"/>
        </a:hlink>
        <a:folHlink>
          <a:srgbClr val="008998"/>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TM02455596[[fn=Spring]]</Template>
  <TotalTime>905</TotalTime>
  <Words>5472</Words>
  <Application>Microsoft Office PowerPoint</Application>
  <PresentationFormat>On-screen Show (4:3)</PresentationFormat>
  <Paragraphs>498</Paragraphs>
  <Slides>55</Slides>
  <Notes>7</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55</vt:i4>
      </vt:variant>
    </vt:vector>
  </HeadingPairs>
  <TitlesOfParts>
    <vt:vector size="68" baseType="lpstr">
      <vt:lpstr>AR DECODE</vt:lpstr>
      <vt:lpstr>Arial</vt:lpstr>
      <vt:lpstr>Arial Narrow</vt:lpstr>
      <vt:lpstr>Calibri</vt:lpstr>
      <vt:lpstr>Courier New</vt:lpstr>
      <vt:lpstr>Tahoma</vt:lpstr>
      <vt:lpstr>Times New Roman</vt:lpstr>
      <vt:lpstr>Trebuchet MS</vt:lpstr>
      <vt:lpstr>Verdana</vt:lpstr>
      <vt:lpstr>Wingdings</vt:lpstr>
      <vt:lpstr>Wingdings 2</vt:lpstr>
      <vt:lpstr>Spring</vt:lpstr>
      <vt:lpstr>Blue banner interior</vt:lpstr>
      <vt:lpstr>King Saud University College of Business Administration Department of Health Administration  Masters` Program</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TEN ESSENTIAL ENVIRONMENTAL PUBLIC HEALTH SERVICES</vt:lpstr>
      <vt:lpstr>Environmental Public Health </vt:lpstr>
      <vt:lpstr>Environmental Public Health </vt:lpstr>
      <vt:lpstr>Environmental Public Health </vt:lpstr>
      <vt:lpstr>Environmental Public Health </vt:lpstr>
      <vt:lpstr>FIGURE 9.1 Relationships between Host, Environment, and Interaction in Infectious Disease</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Environmental Public Health </vt:lpstr>
      <vt:lpstr>THANK YOU</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Masters` Program</dc:title>
  <dc:creator>alnaif</dc:creator>
  <cp:lastModifiedBy>Mohammed Alnaif</cp:lastModifiedBy>
  <cp:revision>44</cp:revision>
  <dcterms:created xsi:type="dcterms:W3CDTF">2016-12-22T20:00:21Z</dcterms:created>
  <dcterms:modified xsi:type="dcterms:W3CDTF">2017-01-04T12:07:14Z</dcterms:modified>
</cp:coreProperties>
</file>