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8" r:id="rId1"/>
  </p:sldMasterIdLst>
  <p:notesMasterIdLst>
    <p:notesMasterId r:id="rId65"/>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91F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D7B288-3BF2-488B-A0B2-DF9CFC4F2432}" type="datetimeFigureOut">
              <a:rPr lang="en-US" smtClean="0"/>
              <a:t>4/16/2016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97E9C71-31FE-400E-B2AD-FB6605466FD5}" type="slidenum">
              <a:rPr lang="en-US" smtClean="0"/>
              <a:t>‹#›</a:t>
            </a:fld>
            <a:endParaRPr lang="en-US"/>
          </a:p>
        </p:txBody>
      </p:sp>
    </p:spTree>
    <p:extLst>
      <p:ext uri="{BB962C8B-B14F-4D97-AF65-F5344CB8AC3E}">
        <p14:creationId xmlns:p14="http://schemas.microsoft.com/office/powerpoint/2010/main" val="34840934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1</a:t>
            </a:fld>
            <a:endParaRPr lang="ar-S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13</a:t>
            </a:fld>
            <a:endParaRPr lang="ar-S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14</a:t>
            </a:fld>
            <a:endParaRPr lang="ar-S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15</a:t>
            </a:fld>
            <a:endParaRPr lang="ar-S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16</a:t>
            </a:fld>
            <a:endParaRPr lang="ar-S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17</a:t>
            </a:fld>
            <a:endParaRPr lang="ar-SA"/>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18</a:t>
            </a:fld>
            <a:endParaRPr lang="ar-SA"/>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19</a:t>
            </a:fld>
            <a:endParaRPr lang="ar-SA"/>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20</a:t>
            </a:fld>
            <a:endParaRPr lang="ar-SA"/>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21</a:t>
            </a:fld>
            <a:endParaRPr lang="ar-SA"/>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22</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2</a:t>
            </a:fld>
            <a:endParaRPr lang="ar-SA"/>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23</a:t>
            </a:fld>
            <a:endParaRPr lang="ar-SA"/>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24</a:t>
            </a:fld>
            <a:endParaRPr lang="ar-SA"/>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25</a:t>
            </a:fld>
            <a:endParaRPr lang="ar-SA"/>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26</a:t>
            </a:fld>
            <a:endParaRPr lang="ar-SA"/>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27</a:t>
            </a:fld>
            <a:endParaRPr lang="ar-SA"/>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28</a:t>
            </a:fld>
            <a:endParaRPr lang="ar-SA"/>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29</a:t>
            </a:fld>
            <a:endParaRPr lang="ar-SA"/>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30</a:t>
            </a:fld>
            <a:endParaRPr lang="ar-SA"/>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31</a:t>
            </a:fld>
            <a:endParaRPr lang="ar-SA"/>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32</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3</a:t>
            </a:fld>
            <a:endParaRPr lang="ar-SA"/>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33</a:t>
            </a:fld>
            <a:endParaRPr lang="ar-SA"/>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34</a:t>
            </a:fld>
            <a:endParaRPr lang="ar-SA"/>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35</a:t>
            </a:fld>
            <a:endParaRPr lang="ar-SA"/>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36</a:t>
            </a:fld>
            <a:endParaRPr lang="ar-SA"/>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37</a:t>
            </a:fld>
            <a:endParaRPr lang="ar-SA"/>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38</a:t>
            </a:fld>
            <a:endParaRPr lang="ar-SA"/>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39</a:t>
            </a:fld>
            <a:endParaRPr lang="ar-SA"/>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40</a:t>
            </a:fld>
            <a:endParaRPr lang="ar-SA"/>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41</a:t>
            </a:fld>
            <a:endParaRPr lang="ar-SA"/>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42</a:t>
            </a:fld>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4</a:t>
            </a:fld>
            <a:endParaRPr lang="ar-SA"/>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43</a:t>
            </a:fld>
            <a:endParaRPr lang="ar-SA"/>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44</a:t>
            </a:fld>
            <a:endParaRPr lang="ar-SA"/>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45</a:t>
            </a:fld>
            <a:endParaRPr lang="ar-SA"/>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46</a:t>
            </a:fld>
            <a:endParaRPr lang="ar-SA"/>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47</a:t>
            </a:fld>
            <a:endParaRPr lang="ar-SA"/>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48</a:t>
            </a:fld>
            <a:endParaRPr lang="ar-SA"/>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49</a:t>
            </a:fld>
            <a:endParaRPr lang="ar-SA"/>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50</a:t>
            </a:fld>
            <a:endParaRPr lang="ar-SA"/>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51</a:t>
            </a:fld>
            <a:endParaRPr lang="ar-SA"/>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52</a:t>
            </a:fld>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5</a:t>
            </a:fld>
            <a:endParaRPr lang="ar-SA"/>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53</a:t>
            </a:fld>
            <a:endParaRPr lang="ar-SA"/>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54</a:t>
            </a:fld>
            <a:endParaRPr lang="ar-SA"/>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55</a:t>
            </a:fld>
            <a:endParaRPr lang="ar-SA"/>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56</a:t>
            </a:fld>
            <a:endParaRPr lang="ar-SA"/>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57</a:t>
            </a:fld>
            <a:endParaRPr lang="ar-SA"/>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58</a:t>
            </a:fld>
            <a:endParaRPr lang="ar-SA"/>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59</a:t>
            </a:fld>
            <a:endParaRPr lang="ar-SA"/>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60</a:t>
            </a:fld>
            <a:endParaRPr lang="ar-SA"/>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61</a:t>
            </a:fld>
            <a:endParaRPr lang="ar-SA"/>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62</a:t>
            </a:fld>
            <a:endParaRPr lang="ar-S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9</a:t>
            </a:fld>
            <a:endParaRPr lang="ar-S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10</a:t>
            </a:fld>
            <a:endParaRPr lang="ar-S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11</a:t>
            </a:fld>
            <a:endParaRPr lang="ar-S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12</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05ED7237-9CAE-4428-8D12-40362B378BC3}" type="datetimeFigureOut">
              <a:rPr lang="en-US" smtClean="0"/>
              <a:t>4/16/2016</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EEEECDCC-63C2-4492-ADC6-A6890B1EB79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5ED7237-9CAE-4428-8D12-40362B378BC3}" type="datetimeFigureOut">
              <a:rPr lang="en-US" smtClean="0"/>
              <a:t>4/16/2016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5ED7237-9CAE-4428-8D12-40362B378BC3}" type="datetimeFigureOut">
              <a:rPr lang="en-US" smtClean="0"/>
              <a:t>4/16/2016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05ED7237-9CAE-4428-8D12-40362B378BC3}" type="datetimeFigureOut">
              <a:rPr lang="en-US" smtClean="0"/>
              <a:t>4/16/2016</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EEEECDCC-63C2-4492-ADC6-A6890B1EB79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05ED7237-9CAE-4428-8D12-40362B378BC3}" type="datetimeFigureOut">
              <a:rPr lang="en-US" smtClean="0"/>
              <a:t>4/16/2016</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EEEECDCC-63C2-4492-ADC6-A6890B1EB79E}" type="slidenum">
              <a:rPr lang="en-US" smtClean="0"/>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05ED7237-9CAE-4428-8D12-40362B378BC3}" type="datetimeFigureOut">
              <a:rPr lang="en-US" smtClean="0"/>
              <a:t>4/16/2016</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05ED7237-9CAE-4428-8D12-40362B378BC3}" type="datetimeFigureOut">
              <a:rPr lang="en-US" smtClean="0"/>
              <a:t>4/16/2016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EEEECDCC-63C2-4492-ADC6-A6890B1EB79E}" type="slidenum">
              <a:rPr lang="en-US" smtClean="0"/>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05ED7237-9CAE-4428-8D12-40362B378BC3}" type="datetimeFigureOut">
              <a:rPr lang="en-US" smtClean="0"/>
              <a:t>4/16/2016</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5ED7237-9CAE-4428-8D12-40362B378BC3}" type="datetimeFigureOut">
              <a:rPr lang="en-US" smtClean="0"/>
              <a:t>4/16/2016</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05ED7237-9CAE-4428-8D12-40362B378BC3}" type="datetimeFigureOut">
              <a:rPr lang="en-US" smtClean="0"/>
              <a:t>4/16/2016</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05ED7237-9CAE-4428-8D12-40362B378BC3}" type="datetimeFigureOut">
              <a:rPr lang="en-US" smtClean="0"/>
              <a:t>4/16/2016</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EEEECDCC-63C2-4492-ADC6-A6890B1EB79E}" type="slidenum">
              <a:rPr lang="en-US" smtClean="0"/>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05ED7237-9CAE-4428-8D12-40362B378BC3}" type="datetimeFigureOut">
              <a:rPr lang="en-US" smtClean="0"/>
              <a:t>4/16/2016</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EEEECDCC-63C2-4492-ADC6-A6890B1EB79E}" type="slidenum">
              <a:rPr lang="en-US" smtClean="0"/>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lnaif@ksu.edu.sa"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404664"/>
            <a:ext cx="8382000" cy="1881336"/>
          </a:xfrm>
        </p:spPr>
        <p:txBody>
          <a:bodyPr>
            <a:noAutofit/>
          </a:bodyPr>
          <a:lstStyle/>
          <a:p>
            <a:pPr algn="ctr"/>
            <a:r>
              <a:rPr lang="en-US" sz="2400" b="1" dirty="0" smtClean="0">
                <a:solidFill>
                  <a:schemeClr val="tx1"/>
                </a:solidFill>
                <a:latin typeface="Times New Roman" panose="02020603050405020304" pitchFamily="18" charset="0"/>
                <a:cs typeface="Times New Roman" panose="02020603050405020304" pitchFamily="18" charset="0"/>
              </a:rPr>
              <a:t>King Saud University</a:t>
            </a:r>
            <a:br>
              <a:rPr lang="en-US" sz="2400" b="1" dirty="0" smtClean="0">
                <a:solidFill>
                  <a:schemeClr val="tx1"/>
                </a:solidFill>
                <a:latin typeface="Times New Roman" panose="02020603050405020304" pitchFamily="18" charset="0"/>
                <a:cs typeface="Times New Roman" panose="02020603050405020304" pitchFamily="18" charset="0"/>
              </a:rPr>
            </a:br>
            <a:r>
              <a:rPr lang="en-US" sz="2400" b="1" dirty="0" smtClean="0">
                <a:solidFill>
                  <a:schemeClr val="tx1"/>
                </a:solidFill>
                <a:latin typeface="Times New Roman" panose="02020603050405020304" pitchFamily="18" charset="0"/>
                <a:cs typeface="Times New Roman" panose="02020603050405020304" pitchFamily="18" charset="0"/>
              </a:rPr>
              <a:t>College of Business Administration</a:t>
            </a:r>
            <a:br>
              <a:rPr lang="en-US" sz="2400" b="1" dirty="0" smtClean="0">
                <a:solidFill>
                  <a:schemeClr val="tx1"/>
                </a:solidFill>
                <a:latin typeface="Times New Roman" panose="02020603050405020304" pitchFamily="18" charset="0"/>
                <a:cs typeface="Times New Roman" panose="02020603050405020304" pitchFamily="18" charset="0"/>
              </a:rPr>
            </a:br>
            <a:r>
              <a:rPr lang="en-US" sz="2400" b="1" dirty="0" smtClean="0">
                <a:solidFill>
                  <a:schemeClr val="tx1"/>
                </a:solidFill>
                <a:latin typeface="Times New Roman" panose="02020603050405020304" pitchFamily="18" charset="0"/>
                <a:cs typeface="Times New Roman" panose="02020603050405020304" pitchFamily="18" charset="0"/>
              </a:rPr>
              <a:t>Department of Health Administration </a:t>
            </a:r>
            <a:br>
              <a:rPr lang="en-US" sz="2400" b="1" dirty="0" smtClean="0">
                <a:solidFill>
                  <a:schemeClr val="tx1"/>
                </a:solidFill>
                <a:latin typeface="Times New Roman" panose="02020603050405020304" pitchFamily="18" charset="0"/>
                <a:cs typeface="Times New Roman" panose="02020603050405020304" pitchFamily="18" charset="0"/>
              </a:rPr>
            </a:br>
            <a:r>
              <a:rPr lang="en-US" sz="2400" b="1" dirty="0" smtClean="0">
                <a:solidFill>
                  <a:schemeClr val="tx1"/>
                </a:solidFill>
                <a:latin typeface="Times New Roman" panose="02020603050405020304" pitchFamily="18" charset="0"/>
                <a:cs typeface="Times New Roman" panose="02020603050405020304" pitchFamily="18" charset="0"/>
              </a:rPr>
              <a:t>Masters` Program</a:t>
            </a:r>
            <a:endParaRPr lang="ar-SA" sz="2400" b="1" dirty="0">
              <a:solidFill>
                <a:schemeClr val="tx1"/>
              </a:solidFill>
              <a:latin typeface="Times New Roman" pitchFamily="18" charset="0"/>
              <a:cs typeface="Times New Roman" pitchFamily="18" charset="0"/>
            </a:endParaRPr>
          </a:p>
        </p:txBody>
      </p:sp>
      <p:sp>
        <p:nvSpPr>
          <p:cNvPr id="3" name="Subtitle 2"/>
          <p:cNvSpPr>
            <a:spLocks noGrp="1"/>
          </p:cNvSpPr>
          <p:nvPr>
            <p:ph type="subTitle" idx="1"/>
          </p:nvPr>
        </p:nvSpPr>
        <p:spPr>
          <a:xfrm>
            <a:off x="395536" y="2667000"/>
            <a:ext cx="8208912" cy="3138264"/>
          </a:xfrm>
        </p:spPr>
        <p:txBody>
          <a:bodyPr>
            <a:noAutofit/>
          </a:bodyPr>
          <a:lstStyle/>
          <a:p>
            <a:pPr algn="ctr"/>
            <a:r>
              <a:rPr lang="en-US" sz="3200" b="1" i="1" u="sng" dirty="0">
                <a:solidFill>
                  <a:schemeClr val="tx1"/>
                </a:solidFill>
                <a:latin typeface="Times New Roman" panose="02020603050405020304" pitchFamily="18" charset="0"/>
                <a:cs typeface="Times New Roman" panose="02020603050405020304" pitchFamily="18" charset="0"/>
              </a:rPr>
              <a:t>PA 509-Quality Control in Healthcare</a:t>
            </a:r>
            <a:r>
              <a:rPr lang="en-US" sz="3200" b="1" i="1" dirty="0" smtClean="0">
                <a:solidFill>
                  <a:schemeClr val="tx1"/>
                </a:solidFill>
                <a:effectLst/>
                <a:latin typeface="Times New Roman" panose="02020603050405020304" pitchFamily="18" charset="0"/>
                <a:cs typeface="Times New Roman" panose="02020603050405020304" pitchFamily="18" charset="0"/>
              </a:rPr>
              <a:t>  Second Semester 1436/ 1437</a:t>
            </a:r>
          </a:p>
          <a:p>
            <a:pPr algn="ctr" rtl="0"/>
            <a:endParaRPr lang="en-US" sz="3200" b="1" dirty="0" smtClean="0">
              <a:solidFill>
                <a:schemeClr val="tx1"/>
              </a:solidFill>
              <a:effectLst/>
              <a:latin typeface="Times New Roman" panose="02020603050405020304" pitchFamily="18" charset="0"/>
              <a:cs typeface="Times New Roman" panose="02020603050405020304" pitchFamily="18" charset="0"/>
            </a:endParaRPr>
          </a:p>
          <a:p>
            <a:pPr algn="ctr" rtl="0"/>
            <a:r>
              <a:rPr lang="en-US" sz="3200" b="1" dirty="0" smtClean="0">
                <a:solidFill>
                  <a:schemeClr val="tx1"/>
                </a:solidFill>
                <a:effectLst/>
                <a:latin typeface="Times New Roman" panose="02020603050405020304" pitchFamily="18" charset="0"/>
                <a:cs typeface="Times New Roman" panose="02020603050405020304" pitchFamily="18" charset="0"/>
              </a:rPr>
              <a:t>Mohammed S. Alnaif, Ph D.</a:t>
            </a:r>
            <a:r>
              <a:rPr lang="en-US" sz="3200" b="1" dirty="0" smtClean="0">
                <a:solidFill>
                  <a:schemeClr val="tx1"/>
                </a:solidFill>
                <a:latin typeface="Times New Roman" panose="02020603050405020304" pitchFamily="18" charset="0"/>
                <a:cs typeface="Times New Roman" panose="02020603050405020304" pitchFamily="18" charset="0"/>
              </a:rPr>
              <a:t/>
            </a:r>
            <a:br>
              <a:rPr lang="en-US" sz="3200" b="1" dirty="0" smtClean="0">
                <a:solidFill>
                  <a:schemeClr val="tx1"/>
                </a:solidFill>
                <a:latin typeface="Times New Roman" panose="02020603050405020304" pitchFamily="18" charset="0"/>
                <a:cs typeface="Times New Roman" panose="02020603050405020304" pitchFamily="18" charset="0"/>
              </a:rPr>
            </a:br>
            <a:r>
              <a:rPr lang="en-US" sz="3200" b="1" dirty="0" smtClean="0">
                <a:solidFill>
                  <a:srgbClr val="0000FF"/>
                </a:solidFill>
                <a:latin typeface="Times New Roman" panose="02020603050405020304" pitchFamily="18" charset="0"/>
                <a:cs typeface="Times New Roman" panose="02020603050405020304" pitchFamily="18" charset="0"/>
                <a:hlinkClick r:id="rId3"/>
              </a:rPr>
              <a:t>alnaif@ksu.edu.sa</a:t>
            </a:r>
            <a:endParaRPr lang="en-US" sz="3200" b="1" dirty="0" smtClean="0">
              <a:solidFill>
                <a:srgbClr val="0000FF"/>
              </a:solidFill>
              <a:latin typeface="Times New Roman" panose="02020603050405020304" pitchFamily="18" charset="0"/>
              <a:cs typeface="Times New Roman" panose="02020603050405020304" pitchFamily="18" charset="0"/>
            </a:endParaRPr>
          </a:p>
          <a:p>
            <a:pPr algn="ctr" rtl="0"/>
            <a:r>
              <a:rPr lang="en-US" sz="3200" b="1" dirty="0" smtClean="0">
                <a:solidFill>
                  <a:schemeClr val="tx1"/>
                </a:solidFill>
                <a:effectLst/>
                <a:latin typeface="Times New Roman" panose="02020603050405020304" pitchFamily="18" charset="0"/>
                <a:cs typeface="Times New Roman" panose="02020603050405020304" pitchFamily="18" charset="0"/>
              </a:rPr>
              <a:t>Office Phone # 469-3681</a:t>
            </a:r>
            <a:endParaRPr lang="ar-SA" sz="3200" b="1" dirty="0" smtClean="0">
              <a:solidFill>
                <a:schemeClr val="tx1"/>
              </a:solidFill>
              <a:effectLst/>
              <a:latin typeface="Times New Roman" panose="02020603050405020304" pitchFamily="18" charset="0"/>
              <a:cs typeface="Times New Roman" panose="02020603050405020304" pitchFamily="18" charset="0"/>
            </a:endParaRPr>
          </a:p>
          <a:p>
            <a:pPr algn="ctr" rtl="0"/>
            <a:endParaRPr lang="ar-SA" sz="3200" b="1" dirty="0">
              <a:solidFill>
                <a:schemeClr val="tx1"/>
              </a:solidFill>
              <a:latin typeface="Times New Roman"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a:t>
            </a:fld>
            <a:endParaRPr lang="en-US"/>
          </a:p>
        </p:txBody>
      </p:sp>
    </p:spTree>
    <p:extLst>
      <p:ext uri="{BB962C8B-B14F-4D97-AF65-F5344CB8AC3E}">
        <p14:creationId xmlns:p14="http://schemas.microsoft.com/office/powerpoint/2010/main" val="1579999056"/>
      </p:ext>
    </p:extLst>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10</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371600"/>
            <a:ext cx="8458200" cy="4876800"/>
          </a:xfrm>
        </p:spPr>
        <p:txBody>
          <a:bodyPr anchor="t" anchorCtr="0">
            <a:normAutofit/>
          </a:bodyPr>
          <a:lstStyle/>
          <a:p>
            <a:r>
              <a:rPr lang="en-US" sz="3200" b="1" dirty="0">
                <a:solidFill>
                  <a:srgbClr val="291FF5"/>
                </a:solidFill>
                <a:latin typeface="Times New Roman" panose="02020603050405020304" pitchFamily="18" charset="0"/>
                <a:cs typeface="Times New Roman" panose="02020603050405020304" pitchFamily="18" charset="0"/>
              </a:rPr>
              <a:t>Categories of Data: Case example</a:t>
            </a:r>
          </a:p>
          <a:p>
            <a:pPr marL="342900" indent="-342900">
              <a:buClr>
                <a:srgbClr val="C00000"/>
              </a:buClr>
              <a:buFont typeface="Wingdings" panose="05000000000000000000" pitchFamily="2" charset="2"/>
              <a:buChar char="§"/>
            </a:pPr>
            <a:r>
              <a:rPr lang="en-US" b="1" dirty="0">
                <a:solidFill>
                  <a:schemeClr val="tx1"/>
                </a:solidFill>
                <a:latin typeface="Times New Roman" panose="02020603050405020304" pitchFamily="18" charset="0"/>
                <a:cs typeface="Times New Roman" panose="02020603050405020304" pitchFamily="18" charset="0"/>
              </a:rPr>
              <a:t>To complete the measurement set, the team includes the results of patients’ functional status (following their treatments). This information can be obtained from patients’ EHRs (if it has been included in them) or by using survey tools during follow-up visits.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C00000"/>
              </a:buClr>
              <a:buFont typeface="Wingdings" panose="05000000000000000000" pitchFamily="2" charset="2"/>
              <a:buChar char="§"/>
            </a:pPr>
            <a:r>
              <a:rPr lang="en-US" b="1" dirty="0" smtClean="0">
                <a:solidFill>
                  <a:schemeClr val="tx1"/>
                </a:solidFill>
                <a:latin typeface="Times New Roman" panose="02020603050405020304" pitchFamily="18" charset="0"/>
                <a:cs typeface="Times New Roman" panose="02020603050405020304" pitchFamily="18" charset="0"/>
              </a:rPr>
              <a:t>Many </a:t>
            </a:r>
            <a:r>
              <a:rPr lang="en-US" b="1" dirty="0">
                <a:solidFill>
                  <a:schemeClr val="tx1"/>
                </a:solidFill>
                <a:latin typeface="Times New Roman" panose="02020603050405020304" pitchFamily="18" charset="0"/>
                <a:cs typeface="Times New Roman" panose="02020603050405020304" pitchFamily="18" charset="0"/>
              </a:rPr>
              <a:t>hospital procedures are performed to improve patients’ functional status. A patient who undergoes a total knee replacement, for example, should experience less knee pain when he or she walks, have a good range of joint motion, and be able to perform the activities of daily living that most of us take for granted. </a:t>
            </a:r>
          </a:p>
        </p:txBody>
      </p:sp>
    </p:spTree>
    <p:extLst>
      <p:ext uri="{BB962C8B-B14F-4D97-AF65-F5344CB8AC3E}">
        <p14:creationId xmlns:p14="http://schemas.microsoft.com/office/powerpoint/2010/main" val="1245694578"/>
      </p:ext>
    </p:extLst>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11</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371600"/>
            <a:ext cx="8458200" cy="4876800"/>
          </a:xfrm>
        </p:spPr>
        <p:txBody>
          <a:bodyPr anchor="t" anchorCtr="0">
            <a:normAutofit/>
          </a:bodyPr>
          <a:lstStyle/>
          <a:p>
            <a:r>
              <a:rPr lang="en-US" sz="3200" b="1" dirty="0">
                <a:solidFill>
                  <a:srgbClr val="291FF5"/>
                </a:solidFill>
                <a:latin typeface="Times New Roman" panose="02020603050405020304" pitchFamily="18" charset="0"/>
                <a:cs typeface="Times New Roman" panose="02020603050405020304" pitchFamily="18" charset="0"/>
              </a:rPr>
              <a:t>Categories of Data: Case example</a:t>
            </a:r>
          </a:p>
          <a:p>
            <a:pPr marL="342900" indent="-342900">
              <a:buClr>
                <a:srgbClr val="C00000"/>
              </a:buClr>
              <a:buFont typeface="Wingdings" panose="05000000000000000000" pitchFamily="2" charset="2"/>
              <a:buChar char="§"/>
            </a:pPr>
            <a:r>
              <a:rPr lang="en-US" b="1" dirty="0">
                <a:solidFill>
                  <a:schemeClr val="tx1"/>
                </a:solidFill>
                <a:latin typeface="Times New Roman" panose="02020603050405020304" pitchFamily="18" charset="0"/>
                <a:cs typeface="Times New Roman" panose="02020603050405020304" pitchFamily="18" charset="0"/>
              </a:rPr>
              <a:t>For this report, the team examines patients’ functional status before and after hospitalization to demonstrate that their treatments were effective.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C00000"/>
              </a:buClr>
              <a:buFont typeface="Wingdings" panose="05000000000000000000" pitchFamily="2" charset="2"/>
              <a:buChar char="§"/>
            </a:pPr>
            <a:r>
              <a:rPr lang="en-US" b="1" dirty="0" smtClean="0">
                <a:solidFill>
                  <a:srgbClr val="291FF5"/>
                </a:solidFill>
                <a:latin typeface="Times New Roman" panose="02020603050405020304" pitchFamily="18" charset="0"/>
                <a:cs typeface="Times New Roman" panose="02020603050405020304" pitchFamily="18" charset="0"/>
              </a:rPr>
              <a:t>In </a:t>
            </a:r>
            <a:r>
              <a:rPr lang="en-US" b="1" dirty="0">
                <a:solidFill>
                  <a:srgbClr val="291FF5"/>
                </a:solidFill>
                <a:latin typeface="Times New Roman" panose="02020603050405020304" pitchFamily="18" charset="0"/>
                <a:cs typeface="Times New Roman" panose="02020603050405020304" pitchFamily="18" charset="0"/>
              </a:rPr>
              <a:t>summary</a:t>
            </a:r>
            <a:r>
              <a:rPr lang="en-US" b="1" dirty="0">
                <a:solidFill>
                  <a:schemeClr val="tx1"/>
                </a:solidFill>
                <a:latin typeface="Times New Roman" panose="02020603050405020304" pitchFamily="18" charset="0"/>
                <a:cs typeface="Times New Roman" panose="02020603050405020304" pitchFamily="18" charset="0"/>
              </a:rPr>
              <a:t>, when designing data collection efforts, quality improvement teams need to maintain a balanced perspective of the process of care by collecting data in all four categories: clinical quality, financial performance, patient satisfaction, and functional status.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C00000"/>
              </a:buClr>
              <a:buFont typeface="Wingdings" panose="05000000000000000000" pitchFamily="2" charset="2"/>
              <a:buChar char="§"/>
            </a:pPr>
            <a:r>
              <a:rPr lang="en-US" b="1" dirty="0" smtClean="0">
                <a:solidFill>
                  <a:schemeClr val="tx1"/>
                </a:solidFill>
                <a:latin typeface="Times New Roman" panose="02020603050405020304" pitchFamily="18" charset="0"/>
                <a:cs typeface="Times New Roman" panose="02020603050405020304" pitchFamily="18" charset="0"/>
              </a:rPr>
              <a:t>Teams </a:t>
            </a:r>
            <a:r>
              <a:rPr lang="en-US" b="1" dirty="0">
                <a:solidFill>
                  <a:schemeClr val="tx1"/>
                </a:solidFill>
                <a:latin typeface="Times New Roman" panose="02020603050405020304" pitchFamily="18" charset="0"/>
                <a:cs typeface="Times New Roman" panose="02020603050405020304" pitchFamily="18" charset="0"/>
              </a:rPr>
              <a:t>that fail to maintain this balance may overlook critical information</a:t>
            </a:r>
            <a:r>
              <a:rPr lang="en-US" b="1" dirty="0" smtClean="0">
                <a:solidFill>
                  <a:schemeClr val="tx1"/>
                </a:solidFill>
                <a:latin typeface="Times New Roman" panose="02020603050405020304" pitchFamily="18" charset="0"/>
                <a:cs typeface="Times New Roman" panose="02020603050405020304" pitchFamily="18" charset="0"/>
              </a:rPr>
              <a:t>. </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8756925"/>
      </p:ext>
    </p:extLst>
  </p:cSld>
  <p:clrMapOvr>
    <a:masterClrMapping/>
  </p:clrMapOvr>
  <p:transition>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12</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371600"/>
            <a:ext cx="8458200" cy="4876800"/>
          </a:xfrm>
        </p:spPr>
        <p:txBody>
          <a:bodyPr anchor="t" anchorCtr="0">
            <a:normAutofit/>
          </a:bodyPr>
          <a:lstStyle/>
          <a:p>
            <a:r>
              <a:rPr lang="en-US" sz="3200" b="1" dirty="0">
                <a:solidFill>
                  <a:srgbClr val="291FF5"/>
                </a:solidFill>
                <a:latin typeface="Times New Roman" panose="02020603050405020304" pitchFamily="18" charset="0"/>
                <a:cs typeface="Times New Roman" panose="02020603050405020304" pitchFamily="18" charset="0"/>
              </a:rPr>
              <a:t>Considerations in Data Collection</a:t>
            </a:r>
          </a:p>
          <a:p>
            <a:r>
              <a:rPr lang="en-US" sz="3200" b="1" dirty="0">
                <a:solidFill>
                  <a:srgbClr val="291FF5"/>
                </a:solidFill>
                <a:latin typeface="Times New Roman" panose="02020603050405020304" pitchFamily="18" charset="0"/>
                <a:cs typeface="Times New Roman" panose="02020603050405020304" pitchFamily="18" charset="0"/>
              </a:rPr>
              <a:t>Time and Cost Involved in Data Collection</a:t>
            </a:r>
          </a:p>
          <a:p>
            <a:pPr marL="457200" indent="-457200">
              <a:buClr>
                <a:srgbClr val="C00000"/>
              </a:buClr>
              <a:buFont typeface="Wingdings" panose="05000000000000000000" pitchFamily="2" charset="2"/>
              <a:buChar char="§"/>
            </a:pPr>
            <a:r>
              <a:rPr lang="en-US" sz="3200" b="1" dirty="0">
                <a:solidFill>
                  <a:schemeClr val="tx1"/>
                </a:solidFill>
                <a:latin typeface="Times New Roman" panose="02020603050405020304" pitchFamily="18" charset="0"/>
                <a:cs typeface="Times New Roman" panose="02020603050405020304" pitchFamily="18" charset="0"/>
              </a:rPr>
              <a:t>The key is to balance the cost of data collection and the value of the data to your improvement efforts. </a:t>
            </a:r>
            <a:endParaRPr lang="en-US" sz="32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3200" b="1" dirty="0" smtClean="0">
                <a:solidFill>
                  <a:schemeClr val="tx1"/>
                </a:solidFill>
                <a:latin typeface="Times New Roman" panose="02020603050405020304" pitchFamily="18" charset="0"/>
                <a:cs typeface="Times New Roman" panose="02020603050405020304" pitchFamily="18" charset="0"/>
              </a:rPr>
              <a:t>In </a:t>
            </a:r>
            <a:r>
              <a:rPr lang="en-US" sz="3200" b="1" dirty="0">
                <a:solidFill>
                  <a:schemeClr val="tx1"/>
                </a:solidFill>
                <a:latin typeface="Times New Roman" panose="02020603050405020304" pitchFamily="18" charset="0"/>
                <a:cs typeface="Times New Roman" panose="02020603050405020304" pitchFamily="18" charset="0"/>
              </a:rPr>
              <a:t>other words, are the cost and time spent collecting data worth the effort? </a:t>
            </a:r>
            <a:endParaRPr lang="en-US" sz="32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3200" b="1" dirty="0" smtClean="0">
                <a:solidFill>
                  <a:schemeClr val="tx1"/>
                </a:solidFill>
                <a:latin typeface="Times New Roman" panose="02020603050405020304" pitchFamily="18" charset="0"/>
                <a:cs typeface="Times New Roman" panose="02020603050405020304" pitchFamily="18" charset="0"/>
              </a:rPr>
              <a:t>Will </a:t>
            </a:r>
            <a:r>
              <a:rPr lang="en-US" sz="3200" b="1" dirty="0">
                <a:solidFill>
                  <a:schemeClr val="tx1"/>
                </a:solidFill>
                <a:latin typeface="Times New Roman" panose="02020603050405020304" pitchFamily="18" charset="0"/>
                <a:cs typeface="Times New Roman" panose="02020603050405020304" pitchFamily="18" charset="0"/>
              </a:rPr>
              <a:t>the data have the power to drive change and improvement</a:t>
            </a:r>
            <a:r>
              <a:rPr lang="en-US" sz="3200" b="1" dirty="0" smtClean="0">
                <a:solidFill>
                  <a:schemeClr val="tx1"/>
                </a:solidFill>
                <a:latin typeface="Times New Roman" panose="02020603050405020304" pitchFamily="18" charset="0"/>
                <a:cs typeface="Times New Roman" panose="02020603050405020304" pitchFamily="18" charset="0"/>
              </a:rPr>
              <a:t>?</a:t>
            </a:r>
            <a:r>
              <a:rPr lang="en-US" b="1" dirty="0" smtClean="0">
                <a:solidFill>
                  <a:schemeClr val="tx1"/>
                </a:solidFill>
                <a:latin typeface="Times New Roman" panose="02020603050405020304" pitchFamily="18" charset="0"/>
                <a:cs typeface="Times New Roman" panose="02020603050405020304" pitchFamily="18" charset="0"/>
              </a:rPr>
              <a:t> </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17400475"/>
      </p:ext>
    </p:extLst>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13</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295400"/>
            <a:ext cx="8534400" cy="5029200"/>
          </a:xfrm>
        </p:spPr>
        <p:txBody>
          <a:bodyPr anchor="t" anchorCtr="0">
            <a:normAutofit fontScale="77500" lnSpcReduction="20000"/>
          </a:bodyPr>
          <a:lstStyle/>
          <a:p>
            <a:r>
              <a:rPr lang="en-US" sz="3200" b="1" dirty="0">
                <a:solidFill>
                  <a:srgbClr val="291FF5"/>
                </a:solidFill>
                <a:latin typeface="Times New Roman" panose="02020603050405020304" pitchFamily="18" charset="0"/>
                <a:cs typeface="Times New Roman" panose="02020603050405020304" pitchFamily="18" charset="0"/>
              </a:rPr>
              <a:t>Considerations in Data Collection</a:t>
            </a:r>
          </a:p>
          <a:p>
            <a:r>
              <a:rPr lang="en-US" sz="3200" b="1" dirty="0">
                <a:solidFill>
                  <a:srgbClr val="291FF5"/>
                </a:solidFill>
                <a:latin typeface="Times New Roman" panose="02020603050405020304" pitchFamily="18" charset="0"/>
                <a:cs typeface="Times New Roman" panose="02020603050405020304" pitchFamily="18" charset="0"/>
              </a:rPr>
              <a:t>Time and Cost Involved in Data Collection</a:t>
            </a:r>
          </a:p>
          <a:p>
            <a:pPr marL="457200" indent="-457200">
              <a:buClr>
                <a:srgbClr val="C00000"/>
              </a:buClr>
              <a:buFont typeface="Wingdings" panose="05000000000000000000" pitchFamily="2" charset="2"/>
              <a:buChar char="§"/>
            </a:pPr>
            <a:r>
              <a:rPr lang="en-US" sz="3200" b="1" dirty="0">
                <a:solidFill>
                  <a:schemeClr val="tx1"/>
                </a:solidFill>
                <a:latin typeface="Times New Roman" panose="02020603050405020304" pitchFamily="18" charset="0"/>
                <a:cs typeface="Times New Roman" panose="02020603050405020304" pitchFamily="18" charset="0"/>
              </a:rPr>
              <a:t>Generally, medical record review and prospective data collection are considered the most time-intensive and expensive ways to collect information. </a:t>
            </a:r>
            <a:endParaRPr lang="en-US" sz="32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3200" b="1" dirty="0" smtClean="0">
                <a:solidFill>
                  <a:schemeClr val="tx1"/>
                </a:solidFill>
                <a:latin typeface="Times New Roman" panose="02020603050405020304" pitchFamily="18" charset="0"/>
                <a:cs typeface="Times New Roman" panose="02020603050405020304" pitchFamily="18" charset="0"/>
              </a:rPr>
              <a:t>Many </a:t>
            </a:r>
            <a:r>
              <a:rPr lang="en-US" sz="3200" b="1" dirty="0">
                <a:solidFill>
                  <a:schemeClr val="tx1"/>
                </a:solidFill>
                <a:latin typeface="Times New Roman" panose="02020603050405020304" pitchFamily="18" charset="0"/>
                <a:cs typeface="Times New Roman" panose="02020603050405020304" pitchFamily="18" charset="0"/>
              </a:rPr>
              <a:t>reserve these methods for highly specialized improvement projects or use them to answer questions that have surfaced following review of administrative data sets. </a:t>
            </a:r>
            <a:endParaRPr lang="en-US" sz="32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3200" b="1" dirty="0" smtClean="0">
                <a:solidFill>
                  <a:schemeClr val="tx1"/>
                </a:solidFill>
                <a:latin typeface="Times New Roman" panose="02020603050405020304" pitchFamily="18" charset="0"/>
                <a:cs typeface="Times New Roman" panose="02020603050405020304" pitchFamily="18" charset="0"/>
              </a:rPr>
              <a:t>Use </a:t>
            </a:r>
            <a:r>
              <a:rPr lang="en-US" sz="3200" b="1" dirty="0">
                <a:solidFill>
                  <a:schemeClr val="tx1"/>
                </a:solidFill>
                <a:latin typeface="Times New Roman" panose="02020603050405020304" pitchFamily="18" charset="0"/>
                <a:cs typeface="Times New Roman" panose="02020603050405020304" pitchFamily="18" charset="0"/>
              </a:rPr>
              <a:t>of administrative data is often considered cost-effective, especially because the credibility of administrative databases has improved and continues to improve through the efforts of coding and billing regulations, initiatives, and rule-based software development. </a:t>
            </a:r>
            <a:r>
              <a:rPr lang="en-US" b="1" dirty="0" smtClean="0">
                <a:solidFill>
                  <a:schemeClr val="tx1"/>
                </a:solidFill>
                <a:latin typeface="Times New Roman" panose="02020603050405020304" pitchFamily="18" charset="0"/>
                <a:cs typeface="Times New Roman" panose="02020603050405020304" pitchFamily="18" charset="0"/>
              </a:rPr>
              <a:t> </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26678390"/>
      </p:ext>
    </p:extLst>
  </p:cSld>
  <p:clrMapOvr>
    <a:masterClrMapping/>
  </p:clrMapOvr>
  <p:transition>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14</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295400"/>
            <a:ext cx="8534400" cy="5029200"/>
          </a:xfrm>
        </p:spPr>
        <p:txBody>
          <a:bodyPr anchor="t" anchorCtr="0">
            <a:normAutofit fontScale="62500" lnSpcReduction="20000"/>
          </a:bodyPr>
          <a:lstStyle/>
          <a:p>
            <a:r>
              <a:rPr lang="en-US" sz="3200" b="1" dirty="0">
                <a:solidFill>
                  <a:srgbClr val="291FF5"/>
                </a:solidFill>
                <a:latin typeface="Times New Roman" panose="02020603050405020304" pitchFamily="18" charset="0"/>
                <a:cs typeface="Times New Roman" panose="02020603050405020304" pitchFamily="18" charset="0"/>
              </a:rPr>
              <a:t>Considerations in Data Collection</a:t>
            </a:r>
          </a:p>
          <a:p>
            <a:r>
              <a:rPr lang="en-US" sz="3200" b="1" dirty="0">
                <a:solidFill>
                  <a:srgbClr val="291FF5"/>
                </a:solidFill>
                <a:latin typeface="Times New Roman" panose="02020603050405020304" pitchFamily="18" charset="0"/>
                <a:cs typeface="Times New Roman" panose="02020603050405020304" pitchFamily="18" charset="0"/>
              </a:rPr>
              <a:t>Time and Cost Involved in Data Collection</a:t>
            </a:r>
          </a:p>
          <a:p>
            <a:pPr marL="457200" indent="-457200">
              <a:buClr>
                <a:srgbClr val="C00000"/>
              </a:buClr>
              <a:buFont typeface="Wingdings" panose="05000000000000000000" pitchFamily="2" charset="2"/>
              <a:buChar char="§"/>
            </a:pPr>
            <a:r>
              <a:rPr lang="en-US" sz="4200" b="1" dirty="0" smtClean="0">
                <a:solidFill>
                  <a:schemeClr val="tx1"/>
                </a:solidFill>
                <a:latin typeface="Times New Roman" panose="02020603050405020304" pitchFamily="18" charset="0"/>
                <a:cs typeface="Times New Roman" panose="02020603050405020304" pitchFamily="18" charset="0"/>
              </a:rPr>
              <a:t>The following situation illustrates how the cost-effectiveness of an administrative system can be combined with the detailed information available in a medical record review. </a:t>
            </a:r>
          </a:p>
          <a:p>
            <a:pPr marL="457200" indent="-457200">
              <a:buClr>
                <a:srgbClr val="C00000"/>
              </a:buClr>
              <a:buFont typeface="Wingdings" panose="05000000000000000000" pitchFamily="2" charset="2"/>
              <a:buChar char="§"/>
            </a:pPr>
            <a:r>
              <a:rPr lang="en-US" sz="4200" b="1" dirty="0" smtClean="0">
                <a:solidFill>
                  <a:schemeClr val="tx1"/>
                </a:solidFill>
                <a:latin typeface="Times New Roman" panose="02020603050405020304" pitchFamily="18" charset="0"/>
                <a:cs typeface="Times New Roman" panose="02020603050405020304" pitchFamily="18" charset="0"/>
              </a:rPr>
              <a:t>A data analyst using a clinical decision support system (administrative database) discovered a higher-than-expected incidence of renal failure (a serious complication) following coronary artery bypass surgery. </a:t>
            </a:r>
          </a:p>
          <a:p>
            <a:pPr marL="457200" indent="-457200">
              <a:buClr>
                <a:srgbClr val="C00000"/>
              </a:buClr>
              <a:buFont typeface="Wingdings" panose="05000000000000000000" pitchFamily="2" charset="2"/>
              <a:buChar char="§"/>
            </a:pPr>
            <a:r>
              <a:rPr lang="en-US" sz="4200" b="1" dirty="0" smtClean="0">
                <a:solidFill>
                  <a:schemeClr val="tx1"/>
                </a:solidFill>
                <a:latin typeface="Times New Roman" panose="02020603050405020304" pitchFamily="18" charset="0"/>
                <a:cs typeface="Times New Roman" panose="02020603050405020304" pitchFamily="18" charset="0"/>
              </a:rPr>
              <a:t>The rate was well above 10 percent for the most recent 12 months (more than 800 patients were included in the data set) and had slowly increased over the past six quarters.</a:t>
            </a:r>
          </a:p>
        </p:txBody>
      </p:sp>
    </p:spTree>
    <p:extLst>
      <p:ext uri="{BB962C8B-B14F-4D97-AF65-F5344CB8AC3E}">
        <p14:creationId xmlns:p14="http://schemas.microsoft.com/office/powerpoint/2010/main" val="1869388820"/>
      </p:ext>
    </p:extLst>
  </p:cSld>
  <p:clrMapOvr>
    <a:masterClrMapping/>
  </p:clrMapOvr>
  <p:transition>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15</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295400"/>
            <a:ext cx="8534400" cy="5029200"/>
          </a:xfrm>
        </p:spPr>
        <p:txBody>
          <a:bodyPr anchor="t" anchorCtr="0">
            <a:normAutofit fontScale="70000" lnSpcReduction="20000"/>
          </a:bodyPr>
          <a:lstStyle/>
          <a:p>
            <a:r>
              <a:rPr lang="en-US" sz="3200" b="1" dirty="0">
                <a:solidFill>
                  <a:srgbClr val="291FF5"/>
                </a:solidFill>
                <a:latin typeface="Times New Roman" panose="02020603050405020304" pitchFamily="18" charset="0"/>
                <a:cs typeface="Times New Roman" panose="02020603050405020304" pitchFamily="18" charset="0"/>
              </a:rPr>
              <a:t>Considerations in Data Collection</a:t>
            </a:r>
          </a:p>
          <a:p>
            <a:r>
              <a:rPr lang="en-US" sz="3200" b="1" dirty="0">
                <a:solidFill>
                  <a:srgbClr val="291FF5"/>
                </a:solidFill>
                <a:latin typeface="Times New Roman" panose="02020603050405020304" pitchFamily="18" charset="0"/>
                <a:cs typeface="Times New Roman" panose="02020603050405020304" pitchFamily="18" charset="0"/>
              </a:rPr>
              <a:t>Time and Cost Involved in Data Collection</a:t>
            </a:r>
          </a:p>
          <a:p>
            <a:pPr marL="457200" indent="-457200">
              <a:buClr>
                <a:srgbClr val="C00000"/>
              </a:buClr>
              <a:buFont typeface="Wingdings" panose="05000000000000000000" pitchFamily="2" charset="2"/>
              <a:buChar char="§"/>
            </a:pPr>
            <a:r>
              <a:rPr lang="en-US" sz="3400" b="1" dirty="0" smtClean="0">
                <a:solidFill>
                  <a:schemeClr val="tx1"/>
                </a:solidFill>
                <a:latin typeface="Times New Roman" panose="02020603050405020304" pitchFamily="18" charset="0"/>
                <a:cs typeface="Times New Roman" panose="02020603050405020304" pitchFamily="18" charset="0"/>
              </a:rPr>
              <a:t>However</a:t>
            </a:r>
            <a:r>
              <a:rPr lang="en-US" sz="3400" b="1" dirty="0">
                <a:solidFill>
                  <a:schemeClr val="tx1"/>
                </a:solidFill>
                <a:latin typeface="Times New Roman" panose="02020603050405020304" pitchFamily="18" charset="0"/>
                <a:cs typeface="Times New Roman" panose="02020603050405020304" pitchFamily="18" charset="0"/>
              </a:rPr>
              <a:t>, the clinical decision support system did not contain enough detail to explain why such a large number of patients were experiencing this complication—whether this complication resulted from the coronary artery bypass graft procedure or was a chronic condition present on </a:t>
            </a:r>
            <a:r>
              <a:rPr lang="en-US" sz="3400" b="1" dirty="0" smtClean="0">
                <a:solidFill>
                  <a:schemeClr val="tx1"/>
                </a:solidFill>
                <a:latin typeface="Times New Roman" panose="02020603050405020304" pitchFamily="18" charset="0"/>
                <a:cs typeface="Times New Roman" panose="02020603050405020304" pitchFamily="18" charset="0"/>
              </a:rPr>
              <a:t>admission.</a:t>
            </a:r>
          </a:p>
          <a:p>
            <a:pPr marL="457200" indent="-457200">
              <a:buClr>
                <a:srgbClr val="C00000"/>
              </a:buClr>
              <a:buFont typeface="Wingdings" panose="05000000000000000000" pitchFamily="2" charset="2"/>
              <a:buChar char="§"/>
            </a:pPr>
            <a:r>
              <a:rPr lang="en-US" sz="3400" b="1" dirty="0" smtClean="0">
                <a:solidFill>
                  <a:schemeClr val="tx1"/>
                </a:solidFill>
                <a:latin typeface="Times New Roman" panose="02020603050405020304" pitchFamily="18" charset="0"/>
                <a:cs typeface="Times New Roman" panose="02020603050405020304" pitchFamily="18" charset="0"/>
              </a:rPr>
              <a:t>To </a:t>
            </a:r>
            <a:r>
              <a:rPr lang="en-US" sz="3400" b="1" dirty="0">
                <a:solidFill>
                  <a:schemeClr val="tx1"/>
                </a:solidFill>
                <a:latin typeface="Times New Roman" panose="02020603050405020304" pitchFamily="18" charset="0"/>
                <a:cs typeface="Times New Roman" panose="02020603050405020304" pitchFamily="18" charset="0"/>
              </a:rPr>
              <a:t>find the answer, the data analyst used chart review </a:t>
            </a:r>
            <a:r>
              <a:rPr lang="en-US" sz="3400" b="1" dirty="0" smtClean="0">
                <a:solidFill>
                  <a:schemeClr val="tx1"/>
                </a:solidFill>
                <a:latin typeface="Times New Roman" panose="02020603050405020304" pitchFamily="18" charset="0"/>
                <a:cs typeface="Times New Roman" panose="02020603050405020304" pitchFamily="18" charset="0"/>
              </a:rPr>
              <a:t>to:</a:t>
            </a:r>
            <a:endParaRPr lang="en-US" sz="3400" b="1" dirty="0">
              <a:solidFill>
                <a:schemeClr val="tx1"/>
              </a:solidFill>
              <a:latin typeface="Times New Roman" panose="02020603050405020304" pitchFamily="18" charset="0"/>
              <a:cs typeface="Times New Roman" panose="02020603050405020304" pitchFamily="18" charset="0"/>
            </a:endParaRPr>
          </a:p>
          <a:p>
            <a:pPr marL="514350" indent="-514350">
              <a:buClr>
                <a:srgbClr val="C00000"/>
              </a:buClr>
              <a:buFont typeface="+mj-lt"/>
              <a:buAutoNum type="arabicPeriod"/>
            </a:pPr>
            <a:r>
              <a:rPr lang="en-US" sz="3400" b="1" dirty="0">
                <a:solidFill>
                  <a:schemeClr val="tx1"/>
                </a:solidFill>
                <a:latin typeface="Times New Roman" panose="02020603050405020304" pitchFamily="18" charset="0"/>
                <a:cs typeface="Times New Roman" panose="02020603050405020304" pitchFamily="18" charset="0"/>
              </a:rPr>
              <a:t>Verify that the rate of renal failure as reported in the administrative data sys- tem was correct, </a:t>
            </a:r>
            <a:endParaRPr lang="en-US" sz="3400" b="1" dirty="0" smtClean="0">
              <a:solidFill>
                <a:schemeClr val="tx1"/>
              </a:solidFill>
              <a:latin typeface="Times New Roman" panose="02020603050405020304" pitchFamily="18" charset="0"/>
              <a:cs typeface="Times New Roman" panose="02020603050405020304" pitchFamily="18" charset="0"/>
            </a:endParaRPr>
          </a:p>
          <a:p>
            <a:pPr marL="514350" indent="-514350">
              <a:buClr>
                <a:srgbClr val="C00000"/>
              </a:buClr>
              <a:buFont typeface="+mj-lt"/>
              <a:buAutoNum type="arabicPeriod"/>
            </a:pPr>
            <a:r>
              <a:rPr lang="en-US" sz="3400" b="1" dirty="0" smtClean="0">
                <a:solidFill>
                  <a:schemeClr val="tx1"/>
                </a:solidFill>
                <a:latin typeface="Times New Roman" panose="02020603050405020304" pitchFamily="18" charset="0"/>
                <a:cs typeface="Times New Roman" panose="02020603050405020304" pitchFamily="18" charset="0"/>
              </a:rPr>
              <a:t>Isolate </a:t>
            </a:r>
            <a:r>
              <a:rPr lang="en-US" sz="3400" b="1" dirty="0">
                <a:solidFill>
                  <a:schemeClr val="tx1"/>
                </a:solidFill>
                <a:latin typeface="Times New Roman" panose="02020603050405020304" pitchFamily="18" charset="0"/>
                <a:cs typeface="Times New Roman" panose="02020603050405020304" pitchFamily="18" charset="0"/>
              </a:rPr>
              <a:t>cases of postoperative incidence, </a:t>
            </a:r>
            <a:endParaRPr lang="en-US" sz="3400" b="1" dirty="0" smtClean="0">
              <a:solidFill>
                <a:schemeClr val="tx1"/>
              </a:solidFill>
              <a:latin typeface="Times New Roman" panose="02020603050405020304" pitchFamily="18" charset="0"/>
              <a:cs typeface="Times New Roman" panose="02020603050405020304" pitchFamily="18" charset="0"/>
            </a:endParaRPr>
          </a:p>
          <a:p>
            <a:pPr marL="514350" indent="-514350">
              <a:buClr>
                <a:srgbClr val="C00000"/>
              </a:buClr>
              <a:buFont typeface="+mj-lt"/>
              <a:buAutoNum type="arabicPeriod"/>
            </a:pPr>
            <a:r>
              <a:rPr lang="en-US" sz="3400" b="1" dirty="0" smtClean="0">
                <a:solidFill>
                  <a:schemeClr val="tx1"/>
                </a:solidFill>
                <a:latin typeface="Times New Roman" panose="02020603050405020304" pitchFamily="18" charset="0"/>
                <a:cs typeface="Times New Roman" panose="02020603050405020304" pitchFamily="18" charset="0"/>
              </a:rPr>
              <a:t>Identify </a:t>
            </a:r>
            <a:r>
              <a:rPr lang="en-US" sz="3400" b="1" dirty="0">
                <a:solidFill>
                  <a:schemeClr val="tx1"/>
                </a:solidFill>
                <a:latin typeface="Times New Roman" panose="02020603050405020304" pitchFamily="18" charset="0"/>
                <a:cs typeface="Times New Roman" panose="02020603050405020304" pitchFamily="18" charset="0"/>
              </a:rPr>
              <a:t>the root cause(s) of the renal failure, and </a:t>
            </a:r>
            <a:endParaRPr lang="en-US" sz="3400" b="1" dirty="0" smtClean="0">
              <a:solidFill>
                <a:schemeClr val="tx1"/>
              </a:solidFill>
              <a:latin typeface="Times New Roman" panose="02020603050405020304" pitchFamily="18" charset="0"/>
              <a:cs typeface="Times New Roman" panose="02020603050405020304" pitchFamily="18" charset="0"/>
            </a:endParaRPr>
          </a:p>
          <a:p>
            <a:pPr marL="514350" indent="-514350">
              <a:buClr>
                <a:srgbClr val="C00000"/>
              </a:buClr>
              <a:buFont typeface="+mj-lt"/>
              <a:buAutoNum type="arabicPeriod"/>
            </a:pPr>
            <a:r>
              <a:rPr lang="en-US" sz="3400" b="1" dirty="0" smtClean="0">
                <a:solidFill>
                  <a:schemeClr val="tx1"/>
                </a:solidFill>
                <a:latin typeface="Times New Roman" panose="02020603050405020304" pitchFamily="18" charset="0"/>
                <a:cs typeface="Times New Roman" panose="02020603050405020304" pitchFamily="18" charset="0"/>
              </a:rPr>
              <a:t>Answer </a:t>
            </a:r>
            <a:r>
              <a:rPr lang="en-US" sz="3400" b="1" dirty="0">
                <a:solidFill>
                  <a:schemeClr val="tx1"/>
                </a:solidFill>
                <a:latin typeface="Times New Roman" panose="02020603050405020304" pitchFamily="18" charset="0"/>
                <a:cs typeface="Times New Roman" panose="02020603050405020304" pitchFamily="18" charset="0"/>
              </a:rPr>
              <a:t>additional questions about the patient population that were of interest to the physicians involved in the patients’ care</a:t>
            </a:r>
            <a:r>
              <a:rPr lang="en-US" sz="3400" b="1" dirty="0" smtClean="0">
                <a:solidFill>
                  <a:schemeClr val="tx1"/>
                </a:solidFill>
                <a:latin typeface="Times New Roman" panose="02020603050405020304" pitchFamily="18" charset="0"/>
                <a:cs typeface="Times New Roman" panose="02020603050405020304" pitchFamily="18" charset="0"/>
              </a:rPr>
              <a:t>.</a:t>
            </a:r>
            <a:endParaRPr lang="en-US" sz="3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42347788"/>
      </p:ext>
    </p:extLst>
  </p:cSld>
  <p:clrMapOvr>
    <a:masterClrMapping/>
  </p:clrMapOvr>
  <p:transition>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16</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295400"/>
            <a:ext cx="8534400" cy="5029200"/>
          </a:xfrm>
        </p:spPr>
        <p:txBody>
          <a:bodyPr anchor="t" anchorCtr="0">
            <a:normAutofit fontScale="92500" lnSpcReduction="20000"/>
          </a:bodyPr>
          <a:lstStyle/>
          <a:p>
            <a:r>
              <a:rPr lang="en-US" sz="3200" b="1" dirty="0">
                <a:solidFill>
                  <a:srgbClr val="291FF5"/>
                </a:solidFill>
                <a:latin typeface="Times New Roman" panose="02020603050405020304" pitchFamily="18" charset="0"/>
                <a:cs typeface="Times New Roman" panose="02020603050405020304" pitchFamily="18" charset="0"/>
              </a:rPr>
              <a:t>Considerations in Data Collection</a:t>
            </a:r>
          </a:p>
          <a:p>
            <a:r>
              <a:rPr lang="en-US" sz="3200" b="1" dirty="0">
                <a:solidFill>
                  <a:srgbClr val="291FF5"/>
                </a:solidFill>
                <a:latin typeface="Times New Roman" panose="02020603050405020304" pitchFamily="18" charset="0"/>
                <a:cs typeface="Times New Roman" panose="02020603050405020304" pitchFamily="18" charset="0"/>
              </a:rPr>
              <a:t>Time and Cost Involved in Data Collection</a:t>
            </a:r>
          </a:p>
          <a:p>
            <a:pPr marL="457200" indent="-457200">
              <a:buClr>
                <a:srgbClr val="C00000"/>
              </a:buClr>
              <a:buFont typeface="Wingdings" panose="05000000000000000000" pitchFamily="2" charset="2"/>
              <a:buChar char="§"/>
            </a:pPr>
            <a:r>
              <a:rPr lang="en-US" sz="2800" b="1" dirty="0">
                <a:solidFill>
                  <a:schemeClr val="tx1"/>
                </a:solidFill>
                <a:latin typeface="Times New Roman" panose="02020603050405020304" pitchFamily="18" charset="0"/>
                <a:cs typeface="Times New Roman" panose="02020603050405020304" pitchFamily="18" charset="0"/>
              </a:rPr>
              <a:t>In this example, the analyst used the administrative system to identify unwanted complications in a large patient population (a screening or surveillance function) and reserved chart review for a much smaller focused study (80 charts) to validate the incidence and determine why the patients were experiencing the complication</a:t>
            </a:r>
            <a:r>
              <a:rPr lang="en-US" sz="2800" b="1">
                <a:solidFill>
                  <a:schemeClr val="tx1"/>
                </a:solidFill>
                <a:latin typeface="Times New Roman" panose="02020603050405020304" pitchFamily="18" charset="0"/>
                <a:cs typeface="Times New Roman" panose="02020603050405020304" pitchFamily="18" charset="0"/>
              </a:rPr>
              <a:t>. </a:t>
            </a:r>
            <a:endParaRPr lang="en-US" sz="2800" b="1"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smtClean="0">
                <a:solidFill>
                  <a:schemeClr val="tx1"/>
                </a:solidFill>
                <a:latin typeface="Times New Roman" panose="02020603050405020304" pitchFamily="18" charset="0"/>
                <a:cs typeface="Times New Roman" panose="02020603050405020304" pitchFamily="18" charset="0"/>
              </a:rPr>
              <a:t>This </a:t>
            </a:r>
            <a:r>
              <a:rPr lang="en-US" sz="2800" b="1" dirty="0">
                <a:solidFill>
                  <a:schemeClr val="tx1"/>
                </a:solidFill>
                <a:latin typeface="Times New Roman" panose="02020603050405020304" pitchFamily="18" charset="0"/>
                <a:cs typeface="Times New Roman" panose="02020603050405020304" pitchFamily="18" charset="0"/>
              </a:rPr>
              <a:t>excellent example shows effective use of two common data sources and demonstrates how the analyst is able to capitalize on the strengths of both while using each most efficiently</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3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09863337"/>
      </p:ext>
    </p:extLst>
  </p:cSld>
  <p:clrMapOvr>
    <a:masterClrMapping/>
  </p:clrMapOvr>
  <p:transition>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17</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295400"/>
            <a:ext cx="8534400" cy="5029200"/>
          </a:xfrm>
        </p:spPr>
        <p:txBody>
          <a:bodyPr anchor="t" anchorCtr="0">
            <a:normAutofit lnSpcReduction="10000"/>
          </a:bodyPr>
          <a:lstStyle/>
          <a:p>
            <a:r>
              <a:rPr lang="en-US" sz="3200" b="1" dirty="0">
                <a:solidFill>
                  <a:srgbClr val="291FF5"/>
                </a:solidFill>
                <a:latin typeface="Times New Roman" panose="02020603050405020304" pitchFamily="18" charset="0"/>
                <a:cs typeface="Times New Roman" panose="02020603050405020304" pitchFamily="18" charset="0"/>
              </a:rPr>
              <a:t>Considerations in Data Collection</a:t>
            </a:r>
          </a:p>
          <a:p>
            <a:r>
              <a:rPr lang="en-US" sz="2600" b="1" dirty="0">
                <a:solidFill>
                  <a:srgbClr val="291FF5"/>
                </a:solidFill>
                <a:latin typeface="Times New Roman" panose="02020603050405020304" pitchFamily="18" charset="0"/>
                <a:cs typeface="Times New Roman" panose="02020603050405020304" pitchFamily="18" charset="0"/>
              </a:rPr>
              <a:t>Collecting the Critical Few Rather than Collecting for a Rainy Day</a:t>
            </a:r>
          </a:p>
          <a:p>
            <a:pPr marL="457200" indent="-457200">
              <a:buClr>
                <a:srgbClr val="C00000"/>
              </a:buClr>
              <a:buFont typeface="Wingdings" panose="05000000000000000000" pitchFamily="2" charset="2"/>
              <a:buChar char="§"/>
            </a:pPr>
            <a:r>
              <a:rPr lang="en-US" sz="2600" b="1" dirty="0">
                <a:solidFill>
                  <a:schemeClr val="tx1"/>
                </a:solidFill>
                <a:latin typeface="Times New Roman" panose="02020603050405020304" pitchFamily="18" charset="0"/>
                <a:cs typeface="Times New Roman" panose="02020603050405020304" pitchFamily="18" charset="0"/>
              </a:rPr>
              <a:t>Many quality improvement efforts collect every possible data element in case it might be needed. </a:t>
            </a:r>
            <a:endParaRPr lang="en-US" sz="26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600" b="1" dirty="0" smtClean="0">
                <a:solidFill>
                  <a:schemeClr val="tx1"/>
                </a:solidFill>
                <a:latin typeface="Times New Roman" panose="02020603050405020304" pitchFamily="18" charset="0"/>
                <a:cs typeface="Times New Roman" panose="02020603050405020304" pitchFamily="18" charset="0"/>
              </a:rPr>
              <a:t>Ironically</a:t>
            </a:r>
            <a:r>
              <a:rPr lang="en-US" sz="2600" b="1" dirty="0">
                <a:solidFill>
                  <a:schemeClr val="tx1"/>
                </a:solidFill>
                <a:latin typeface="Times New Roman" panose="02020603050405020304" pitchFamily="18" charset="0"/>
                <a:cs typeface="Times New Roman" panose="02020603050405020304" pitchFamily="18" charset="0"/>
              </a:rPr>
              <a:t>, justification for this approach is often based on saving time—the chart has already been pulled, so one might as well be thorough. </a:t>
            </a:r>
            <a:endParaRPr lang="en-US" sz="26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600" b="1" dirty="0" smtClean="0">
                <a:solidFill>
                  <a:schemeClr val="tx1"/>
                </a:solidFill>
                <a:latin typeface="Times New Roman" panose="02020603050405020304" pitchFamily="18" charset="0"/>
                <a:cs typeface="Times New Roman" panose="02020603050405020304" pitchFamily="18" charset="0"/>
              </a:rPr>
              <a:t>This </a:t>
            </a:r>
            <a:r>
              <a:rPr lang="en-US" sz="2600" b="1" dirty="0">
                <a:solidFill>
                  <a:schemeClr val="tx1"/>
                </a:solidFill>
                <a:latin typeface="Times New Roman" panose="02020603050405020304" pitchFamily="18" charset="0"/>
                <a:cs typeface="Times New Roman" panose="02020603050405020304" pitchFamily="18" charset="0"/>
              </a:rPr>
              <a:t>syndrome of stockpiling </a:t>
            </a:r>
            <a:r>
              <a:rPr lang="en-US" sz="2600" b="1" dirty="0">
                <a:solidFill>
                  <a:srgbClr val="291FF5"/>
                </a:solidFill>
                <a:latin typeface="Times New Roman" panose="02020603050405020304" pitchFamily="18" charset="0"/>
                <a:cs typeface="Times New Roman" panose="02020603050405020304" pitchFamily="18" charset="0"/>
              </a:rPr>
              <a:t>“just in case” </a:t>
            </a:r>
            <a:r>
              <a:rPr lang="en-US" sz="2600" b="1" dirty="0">
                <a:solidFill>
                  <a:schemeClr val="tx1"/>
                </a:solidFill>
                <a:latin typeface="Times New Roman" panose="02020603050405020304" pitchFamily="18" charset="0"/>
                <a:cs typeface="Times New Roman" panose="02020603050405020304" pitchFamily="18" charset="0"/>
              </a:rPr>
              <a:t>versus fulfilling requirements </a:t>
            </a:r>
            <a:r>
              <a:rPr lang="en-US" sz="2600" b="1" dirty="0">
                <a:solidFill>
                  <a:srgbClr val="291FF5"/>
                </a:solidFill>
                <a:latin typeface="Times New Roman" panose="02020603050405020304" pitchFamily="18" charset="0"/>
                <a:cs typeface="Times New Roman" panose="02020603050405020304" pitchFamily="18" charset="0"/>
              </a:rPr>
              <a:t>“just in time” </a:t>
            </a:r>
            <a:r>
              <a:rPr lang="en-US" sz="2600" b="1" dirty="0">
                <a:solidFill>
                  <a:schemeClr val="tx1"/>
                </a:solidFill>
                <a:latin typeface="Times New Roman" panose="02020603050405020304" pitchFamily="18" charset="0"/>
                <a:cs typeface="Times New Roman" panose="02020603050405020304" pitchFamily="18" charset="0"/>
              </a:rPr>
              <a:t>has been studied in supply chain management and proven to be ineffective and inefficient</a:t>
            </a:r>
            <a:r>
              <a:rPr lang="en-US" sz="2600" b="1" dirty="0" smtClean="0">
                <a:solidFill>
                  <a:schemeClr val="tx1"/>
                </a:solidFill>
                <a:latin typeface="Times New Roman" panose="02020603050405020304" pitchFamily="18" charset="0"/>
                <a:cs typeface="Times New Roman" panose="02020603050405020304" pitchFamily="18" charset="0"/>
              </a:rPr>
              <a:t>.</a:t>
            </a:r>
            <a:endParaRPr lang="en-US" sz="26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03823719"/>
      </p:ext>
    </p:extLst>
  </p:cSld>
  <p:clrMapOvr>
    <a:masterClrMapping/>
  </p:clrMapOvr>
  <p:transition>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18</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295400"/>
            <a:ext cx="8534400" cy="5029200"/>
          </a:xfrm>
        </p:spPr>
        <p:txBody>
          <a:bodyPr anchor="t" anchorCtr="0">
            <a:normAutofit lnSpcReduction="10000"/>
          </a:bodyPr>
          <a:lstStyle/>
          <a:p>
            <a:r>
              <a:rPr lang="en-US" sz="3200" b="1" dirty="0">
                <a:solidFill>
                  <a:srgbClr val="291FF5"/>
                </a:solidFill>
                <a:latin typeface="Times New Roman" panose="02020603050405020304" pitchFamily="18" charset="0"/>
                <a:cs typeface="Times New Roman" panose="02020603050405020304" pitchFamily="18" charset="0"/>
              </a:rPr>
              <a:t>Considerations in Data Collection</a:t>
            </a:r>
          </a:p>
          <a:p>
            <a:r>
              <a:rPr lang="en-US" sz="2600" b="1" dirty="0">
                <a:solidFill>
                  <a:srgbClr val="291FF5"/>
                </a:solidFill>
                <a:latin typeface="Times New Roman" panose="02020603050405020304" pitchFamily="18" charset="0"/>
                <a:cs typeface="Times New Roman" panose="02020603050405020304" pitchFamily="18" charset="0"/>
              </a:rPr>
              <a:t>Collecting the Critical Few Rather than Collecting for a Rainy Day</a:t>
            </a:r>
          </a:p>
          <a:p>
            <a:pPr marL="457200" indent="-457200">
              <a:buClr>
                <a:srgbClr val="C00000"/>
              </a:buClr>
              <a:buFont typeface="Wingdings" panose="05000000000000000000" pitchFamily="2" charset="2"/>
              <a:buChar char="§"/>
            </a:pPr>
            <a:r>
              <a:rPr lang="en-US" sz="2800" b="1" dirty="0">
                <a:solidFill>
                  <a:schemeClr val="tx1"/>
                </a:solidFill>
                <a:latin typeface="Times New Roman" panose="02020603050405020304" pitchFamily="18" charset="0"/>
                <a:cs typeface="Times New Roman" panose="02020603050405020304" pitchFamily="18" charset="0"/>
              </a:rPr>
              <a:t>This approach provides little value to the data collection effort and is one of the biggest mistakes quality improvement teams make.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Rather </a:t>
            </a:r>
            <a:r>
              <a:rPr lang="en-US" sz="2800" b="1" dirty="0">
                <a:solidFill>
                  <a:schemeClr val="tx1"/>
                </a:solidFill>
                <a:latin typeface="Times New Roman" panose="02020603050405020304" pitchFamily="18" charset="0"/>
                <a:cs typeface="Times New Roman" panose="02020603050405020304" pitchFamily="18" charset="0"/>
              </a:rPr>
              <a:t>than provide a rich source of information, this approach unnecessarily drives up the cost of data collection, slows the data collection process, creates data management issues, and overwhelms the quality improvement team with too much information</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6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76711508"/>
      </p:ext>
    </p:extLst>
  </p:cSld>
  <p:clrMapOvr>
    <a:masterClrMapping/>
  </p:clrMapOvr>
  <p:transition>
    <p:wedg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19</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295400"/>
            <a:ext cx="8534400" cy="5029200"/>
          </a:xfrm>
        </p:spPr>
        <p:txBody>
          <a:bodyPr anchor="t" anchorCtr="0">
            <a:normAutofit fontScale="92500" lnSpcReduction="20000"/>
          </a:bodyPr>
          <a:lstStyle/>
          <a:p>
            <a:r>
              <a:rPr lang="en-US" sz="3200" b="1" dirty="0">
                <a:solidFill>
                  <a:srgbClr val="291FF5"/>
                </a:solidFill>
                <a:latin typeface="Times New Roman" panose="02020603050405020304" pitchFamily="18" charset="0"/>
                <a:cs typeface="Times New Roman" panose="02020603050405020304" pitchFamily="18" charset="0"/>
              </a:rPr>
              <a:t>Considerations in Data Collection</a:t>
            </a:r>
          </a:p>
          <a:p>
            <a:r>
              <a:rPr lang="en-US" sz="2600" b="1" dirty="0">
                <a:solidFill>
                  <a:srgbClr val="291FF5"/>
                </a:solidFill>
                <a:latin typeface="Times New Roman" panose="02020603050405020304" pitchFamily="18" charset="0"/>
                <a:cs typeface="Times New Roman" panose="02020603050405020304" pitchFamily="18" charset="0"/>
              </a:rPr>
              <a:t>Collecting the Critical Few Rather than Collecting for a Rainy Day</a:t>
            </a:r>
          </a:p>
          <a:p>
            <a:pPr marL="457200" indent="-457200">
              <a:buClr>
                <a:srgbClr val="C00000"/>
              </a:buClr>
              <a:buFont typeface="Wingdings" panose="05000000000000000000" pitchFamily="2" charset="2"/>
              <a:buChar char="§"/>
            </a:pPr>
            <a:r>
              <a:rPr lang="en-US" sz="2800" b="1" dirty="0">
                <a:solidFill>
                  <a:schemeClr val="tx1"/>
                </a:solidFill>
                <a:latin typeface="Times New Roman" panose="02020603050405020304" pitchFamily="18" charset="0"/>
                <a:cs typeface="Times New Roman" panose="02020603050405020304" pitchFamily="18" charset="0"/>
              </a:rPr>
              <a:t>For all quality improvement projects, it is critical to collect only the data required to identify and correct quality issues.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As </a:t>
            </a:r>
            <a:r>
              <a:rPr lang="en-US" sz="2800" b="1" dirty="0">
                <a:solidFill>
                  <a:schemeClr val="tx1"/>
                </a:solidFill>
                <a:latin typeface="Times New Roman" panose="02020603050405020304" pitchFamily="18" charset="0"/>
                <a:cs typeface="Times New Roman" panose="02020603050405020304" pitchFamily="18" charset="0"/>
              </a:rPr>
              <a:t>a rule in ongoing data collection efforts, quality improvement teams should be able to link every data element collected to a report, thereby ensuring that teams do not collect data that will not be used.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In </a:t>
            </a:r>
            <a:r>
              <a:rPr lang="en-US" sz="2800" b="1" dirty="0">
                <a:solidFill>
                  <a:schemeClr val="tx1"/>
                </a:solidFill>
                <a:latin typeface="Times New Roman" panose="02020603050405020304" pitchFamily="18" charset="0"/>
                <a:cs typeface="Times New Roman" panose="02020603050405020304" pitchFamily="18" charset="0"/>
              </a:rPr>
              <a:t>the reporting project discussed earlier, the hospital team was limited to selecting no more than 15 measures for each clinical condition</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6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7713252"/>
      </p:ext>
    </p:extLst>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404664"/>
            <a:ext cx="8382000" cy="1119336"/>
          </a:xfrm>
        </p:spPr>
        <p:txBody>
          <a:bodyPr>
            <a:noAutofit/>
          </a:bodyPr>
          <a:lstStyle/>
          <a:p>
            <a:pPr algn="ctr"/>
            <a:r>
              <a:rPr lang="en-US" sz="2800" b="1" dirty="0">
                <a:effectLst/>
                <a:latin typeface="Times New Roman" panose="02020603050405020304" pitchFamily="18" charset="0"/>
                <a:cs typeface="Times New Roman" panose="02020603050405020304" pitchFamily="18" charset="0"/>
              </a:rPr>
              <a:t>Healthcare Quality at the Organization and Microsystem Levels</a:t>
            </a:r>
            <a:endParaRPr lang="ar-SA" sz="2800" b="1" dirty="0">
              <a:solidFill>
                <a:schemeClr val="tx1"/>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2</a:t>
            </a:fld>
            <a:endParaRPr lang="en-US"/>
          </a:p>
        </p:txBody>
      </p:sp>
      <p:sp>
        <p:nvSpPr>
          <p:cNvPr id="5" name="Subtitle 4"/>
          <p:cNvSpPr>
            <a:spLocks noGrp="1"/>
          </p:cNvSpPr>
          <p:nvPr>
            <p:ph type="subTitle" idx="1"/>
          </p:nvPr>
        </p:nvSpPr>
        <p:spPr>
          <a:xfrm>
            <a:off x="381000" y="1676400"/>
            <a:ext cx="8610600" cy="4648200"/>
          </a:xfrm>
        </p:spPr>
        <p:txBody>
          <a:bodyPr>
            <a:noAutofit/>
          </a:bodyPr>
          <a:lstStyle/>
          <a:p>
            <a:r>
              <a:rPr lang="en-US" sz="3600" b="1" dirty="0">
                <a:solidFill>
                  <a:srgbClr val="291FF5"/>
                </a:solidFill>
                <a:latin typeface="Times New Roman" panose="02020603050405020304" pitchFamily="18" charset="0"/>
                <a:cs typeface="Times New Roman" panose="02020603050405020304" pitchFamily="18" charset="0"/>
              </a:rPr>
              <a:t>Data Collection</a:t>
            </a:r>
          </a:p>
          <a:p>
            <a:r>
              <a:rPr lang="en-US" sz="2200" b="1" dirty="0">
                <a:latin typeface="Times New Roman" panose="02020603050405020304" pitchFamily="18" charset="0"/>
                <a:cs typeface="Times New Roman" panose="02020603050405020304" pitchFamily="18" charset="0"/>
              </a:rPr>
              <a:t>Everywhere you turn, everyone wants data. </a:t>
            </a:r>
          </a:p>
          <a:p>
            <a:r>
              <a:rPr lang="en-US" sz="2200" b="1" dirty="0">
                <a:latin typeface="Times New Roman" panose="02020603050405020304" pitchFamily="18" charset="0"/>
                <a:cs typeface="Times New Roman" panose="02020603050405020304" pitchFamily="18" charset="0"/>
              </a:rPr>
              <a:t>What do they really mean? </a:t>
            </a:r>
          </a:p>
          <a:p>
            <a:r>
              <a:rPr lang="en-US" sz="2200" b="1" dirty="0">
                <a:latin typeface="Times New Roman" panose="02020603050405020304" pitchFamily="18" charset="0"/>
                <a:cs typeface="Times New Roman" panose="02020603050405020304" pitchFamily="18" charset="0"/>
              </a:rPr>
              <a:t>Where do you get data? </a:t>
            </a:r>
          </a:p>
          <a:p>
            <a:r>
              <a:rPr lang="en-US" sz="2200" b="1" dirty="0">
                <a:latin typeface="Times New Roman" panose="02020603050405020304" pitchFamily="18" charset="0"/>
                <a:cs typeface="Times New Roman" panose="02020603050405020304" pitchFamily="18" charset="0"/>
              </a:rPr>
              <a:t>Is chart review the gold standard, the best source? </a:t>
            </a:r>
          </a:p>
          <a:p>
            <a:r>
              <a:rPr lang="en-US" sz="2200" b="1" dirty="0">
                <a:latin typeface="Times New Roman" panose="02020603050405020304" pitchFamily="18" charset="0"/>
                <a:cs typeface="Times New Roman" panose="02020603050405020304" pitchFamily="18" charset="0"/>
              </a:rPr>
              <a:t>Are administrative databases reliable; can they be the gold standard? </a:t>
            </a:r>
          </a:p>
          <a:p>
            <a:r>
              <a:rPr lang="en-US" sz="2200" b="1" dirty="0">
                <a:latin typeface="Times New Roman" panose="02020603050405020304" pitchFamily="18" charset="0"/>
                <a:cs typeface="Times New Roman" panose="02020603050405020304" pitchFamily="18" charset="0"/>
              </a:rPr>
              <a:t>What about health plan claims databases—are they accurate?</a:t>
            </a:r>
          </a:p>
          <a:p>
            <a:r>
              <a:rPr lang="en-US" sz="2200" b="1" dirty="0">
                <a:latin typeface="Times New Roman" panose="02020603050405020304" pitchFamily="18" charset="0"/>
                <a:cs typeface="Times New Roman" panose="02020603050405020304" pitchFamily="18" charset="0"/>
              </a:rPr>
              <a:t>What is the best source for inpatient data that reflects the quality of patient care from both a process and an outcome perspective? </a:t>
            </a:r>
          </a:p>
          <a:p>
            <a:r>
              <a:rPr lang="en-US" sz="2200" b="1" dirty="0">
                <a:latin typeface="Times New Roman" panose="02020603050405020304" pitchFamily="18" charset="0"/>
                <a:cs typeface="Times New Roman" panose="02020603050405020304" pitchFamily="18" charset="0"/>
              </a:rPr>
              <a:t>When working in the outpatient environment, where and how would you obtain data that reflect the level of quality delivered in physician office practices? </a:t>
            </a:r>
          </a:p>
        </p:txBody>
      </p:sp>
    </p:spTree>
    <p:extLst>
      <p:ext uri="{BB962C8B-B14F-4D97-AF65-F5344CB8AC3E}">
        <p14:creationId xmlns:p14="http://schemas.microsoft.com/office/powerpoint/2010/main" val="2018196570"/>
      </p:ext>
    </p:extLst>
  </p:cSld>
  <p:clrMapOvr>
    <a:masterClrMapping/>
  </p:clrMapOvr>
  <p:transition>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20</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295400"/>
            <a:ext cx="8534400" cy="5029200"/>
          </a:xfrm>
        </p:spPr>
        <p:txBody>
          <a:bodyPr anchor="t" anchorCtr="0">
            <a:normAutofit fontScale="85000" lnSpcReduction="10000"/>
          </a:bodyPr>
          <a:lstStyle/>
          <a:p>
            <a:r>
              <a:rPr lang="en-US" sz="3200" b="1" dirty="0">
                <a:solidFill>
                  <a:srgbClr val="291FF5"/>
                </a:solidFill>
                <a:latin typeface="Times New Roman" panose="02020603050405020304" pitchFamily="18" charset="0"/>
                <a:cs typeface="Times New Roman" panose="02020603050405020304" pitchFamily="18" charset="0"/>
              </a:rPr>
              <a:t>Considerations in Data Collection</a:t>
            </a:r>
          </a:p>
          <a:p>
            <a:r>
              <a:rPr lang="en-US" sz="2600" b="1" dirty="0">
                <a:solidFill>
                  <a:srgbClr val="291FF5"/>
                </a:solidFill>
                <a:latin typeface="Times New Roman" panose="02020603050405020304" pitchFamily="18" charset="0"/>
                <a:cs typeface="Times New Roman" panose="02020603050405020304" pitchFamily="18" charset="0"/>
              </a:rPr>
              <a:t>Collecting the Critical Few Rather than Collecting for a Rainy Day</a:t>
            </a:r>
          </a:p>
          <a:p>
            <a:r>
              <a:rPr lang="en-US" sz="2800" b="1" dirty="0">
                <a:solidFill>
                  <a:srgbClr val="C00000"/>
                </a:solidFill>
                <a:latin typeface="Times New Roman" panose="02020603050405020304" pitchFamily="18" charset="0"/>
                <a:cs typeface="Times New Roman" panose="02020603050405020304" pitchFamily="18" charset="0"/>
              </a:rPr>
              <a:t>It also selected indicators that</a:t>
            </a:r>
            <a:r>
              <a:rPr lang="en-US" sz="2800" b="1" dirty="0">
                <a:solidFill>
                  <a:schemeClr val="tx1"/>
                </a:solidFill>
                <a:latin typeface="Times New Roman" panose="02020603050405020304" pitchFamily="18" charset="0"/>
                <a:cs typeface="Times New Roman" panose="02020603050405020304" pitchFamily="18" charset="0"/>
              </a:rPr>
              <a:t>: </a:t>
            </a:r>
          </a:p>
          <a:p>
            <a:pPr marL="514350" indent="-514350">
              <a:buClr>
                <a:srgbClr val="C00000"/>
              </a:buClr>
              <a:buFont typeface="+mj-lt"/>
              <a:buAutoNum type="arabicPeriod"/>
            </a:pPr>
            <a:r>
              <a:rPr lang="en-US" sz="2800" b="1" dirty="0">
                <a:solidFill>
                  <a:schemeClr val="tx1"/>
                </a:solidFill>
                <a:latin typeface="Times New Roman" panose="02020603050405020304" pitchFamily="18" charset="0"/>
                <a:cs typeface="Times New Roman" panose="02020603050405020304" pitchFamily="18" charset="0"/>
              </a:rPr>
              <a:t>Have been shown by evidence-based literature to have the greatest effect on patient outcomes (e.g., in congestive heart failure, the use of angiotensin converting enzyme [ACE] inhibitors and beta blockers and evaluation of left ventricular ejection fraction); </a:t>
            </a:r>
          </a:p>
          <a:p>
            <a:pPr marL="514350" indent="-514350">
              <a:buClr>
                <a:srgbClr val="C00000"/>
              </a:buClr>
              <a:buFont typeface="+mj-lt"/>
              <a:buAutoNum type="arabicPeriod"/>
            </a:pPr>
            <a:r>
              <a:rPr lang="en-US" sz="2800" b="1" dirty="0">
                <a:solidFill>
                  <a:schemeClr val="tx1"/>
                </a:solidFill>
                <a:latin typeface="Times New Roman" panose="02020603050405020304" pitchFamily="18" charset="0"/>
                <a:cs typeface="Times New Roman" panose="02020603050405020304" pitchFamily="18" charset="0"/>
              </a:rPr>
              <a:t>Reflect areas in which significant improvements are needed; </a:t>
            </a:r>
          </a:p>
          <a:p>
            <a:pPr marL="514350" indent="-514350">
              <a:buClr>
                <a:srgbClr val="C00000"/>
              </a:buClr>
              <a:buFont typeface="+mj-lt"/>
              <a:buAutoNum type="arabicPeriod"/>
            </a:pPr>
            <a:r>
              <a:rPr lang="en-US" sz="2800" b="1" dirty="0">
                <a:solidFill>
                  <a:schemeClr val="tx1"/>
                </a:solidFill>
                <a:latin typeface="Times New Roman" panose="02020603050405020304" pitchFamily="18" charset="0"/>
                <a:cs typeface="Times New Roman" panose="02020603050405020304" pitchFamily="18" charset="0"/>
              </a:rPr>
              <a:t>Will be reported in the public domain (Joint Commission core measures); and </a:t>
            </a:r>
          </a:p>
          <a:p>
            <a:pPr marL="514350" indent="-514350">
              <a:buClr>
                <a:srgbClr val="C00000"/>
              </a:buClr>
              <a:buFont typeface="+mj-lt"/>
              <a:buAutoNum type="arabicPeriod"/>
            </a:pPr>
            <a:r>
              <a:rPr lang="en-US" sz="2800" b="1" dirty="0">
                <a:solidFill>
                  <a:schemeClr val="tx1"/>
                </a:solidFill>
                <a:latin typeface="Times New Roman" panose="02020603050405020304" pitchFamily="18" charset="0"/>
                <a:cs typeface="Times New Roman" panose="02020603050405020304" pitchFamily="18" charset="0"/>
              </a:rPr>
              <a:t>Together provide a balanced view of the clinical process of care, financial performance, and patient outcomes</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6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01739195"/>
      </p:ext>
    </p:extLst>
  </p:cSld>
  <p:clrMapOvr>
    <a:masterClrMapping/>
  </p:clrMapOvr>
  <p:transition>
    <p:wedg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21</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295400"/>
            <a:ext cx="8534400" cy="5029200"/>
          </a:xfrm>
        </p:spPr>
        <p:txBody>
          <a:bodyPr anchor="t" anchorCtr="0">
            <a:normAutofit lnSpcReduction="10000"/>
          </a:bodyPr>
          <a:lstStyle/>
          <a:p>
            <a:r>
              <a:rPr lang="en-US" sz="3200" b="1" dirty="0">
                <a:solidFill>
                  <a:srgbClr val="291FF5"/>
                </a:solidFill>
                <a:latin typeface="Times New Roman" panose="02020603050405020304" pitchFamily="18" charset="0"/>
                <a:cs typeface="Times New Roman" panose="02020603050405020304" pitchFamily="18" charset="0"/>
              </a:rPr>
              <a:t>Considerations in Data Collection</a:t>
            </a:r>
          </a:p>
          <a:p>
            <a:r>
              <a:rPr lang="en-US" sz="2800" b="1" dirty="0">
                <a:solidFill>
                  <a:srgbClr val="291FF5"/>
                </a:solidFill>
                <a:latin typeface="Times New Roman" panose="02020603050405020304" pitchFamily="18" charset="0"/>
                <a:cs typeface="Times New Roman" panose="02020603050405020304" pitchFamily="18" charset="0"/>
              </a:rPr>
              <a:t>Inpatient versus Outpatient Data</a:t>
            </a:r>
          </a:p>
          <a:p>
            <a:pPr marL="457200" indent="-457200">
              <a:buClr>
                <a:srgbClr val="C00000"/>
              </a:buClr>
              <a:buFont typeface="Wingdings" panose="05000000000000000000" pitchFamily="2" charset="2"/>
              <a:buChar char="§"/>
            </a:pPr>
            <a:r>
              <a:rPr lang="en-US" sz="2800" b="1" dirty="0">
                <a:solidFill>
                  <a:schemeClr val="tx1"/>
                </a:solidFill>
                <a:latin typeface="Times New Roman" panose="02020603050405020304" pitchFamily="18" charset="0"/>
                <a:cs typeface="Times New Roman" panose="02020603050405020304" pitchFamily="18" charset="0"/>
              </a:rPr>
              <a:t>The distinction between inpatient and outpatient data is an important consideration in planning the data collection process because the data sources and approaches to data collection can be </a:t>
            </a:r>
            <a:r>
              <a:rPr lang="en-US" sz="2800" b="1" dirty="0" smtClean="0">
                <a:solidFill>
                  <a:schemeClr val="tx1"/>
                </a:solidFill>
                <a:latin typeface="Times New Roman" panose="02020603050405020304" pitchFamily="18" charset="0"/>
                <a:cs typeface="Times New Roman" panose="02020603050405020304" pitchFamily="18" charset="0"/>
              </a:rPr>
              <a:t>different.</a:t>
            </a:r>
          </a:p>
          <a:p>
            <a:pPr marL="457200" indent="-457200">
              <a:buClr>
                <a:srgbClr val="C00000"/>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The </a:t>
            </a:r>
            <a:r>
              <a:rPr lang="en-US" sz="2800" b="1" dirty="0">
                <a:solidFill>
                  <a:schemeClr val="tx1"/>
                </a:solidFill>
                <a:latin typeface="Times New Roman" panose="02020603050405020304" pitchFamily="18" charset="0"/>
                <a:cs typeface="Times New Roman" panose="02020603050405020304" pitchFamily="18" charset="0"/>
              </a:rPr>
              <a:t>case of a team working on a diabetes disease management project illustrates this point.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dirty="0" smtClean="0">
                <a:solidFill>
                  <a:srgbClr val="291FF5"/>
                </a:solidFill>
                <a:latin typeface="Times New Roman" panose="02020603050405020304" pitchFamily="18" charset="0"/>
                <a:cs typeface="Times New Roman" panose="02020603050405020304" pitchFamily="18" charset="0"/>
              </a:rPr>
              <a:t>First</a:t>
            </a:r>
            <a:r>
              <a:rPr lang="en-US" sz="2800" b="1" dirty="0">
                <a:solidFill>
                  <a:schemeClr val="tx1"/>
                </a:solidFill>
                <a:latin typeface="Times New Roman" panose="02020603050405020304" pitchFamily="18" charset="0"/>
                <a:cs typeface="Times New Roman" panose="02020603050405020304" pitchFamily="18" charset="0"/>
              </a:rPr>
              <a:t>, disease management projects tend to focus on the entire continuum of care, so the team needs data from both inpatient and outpatient settings</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90895803"/>
      </p:ext>
    </p:extLst>
  </p:cSld>
  <p:clrMapOvr>
    <a:masterClrMapping/>
  </p:clrMapOvr>
  <p:transition>
    <p:wedg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22</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295400"/>
            <a:ext cx="8534400" cy="5029200"/>
          </a:xfrm>
        </p:spPr>
        <p:txBody>
          <a:bodyPr anchor="t" anchorCtr="0">
            <a:normAutofit fontScale="92500" lnSpcReduction="10000"/>
          </a:bodyPr>
          <a:lstStyle/>
          <a:p>
            <a:r>
              <a:rPr lang="en-US" sz="3200" b="1" dirty="0">
                <a:solidFill>
                  <a:srgbClr val="291FF5"/>
                </a:solidFill>
                <a:latin typeface="Times New Roman" panose="02020603050405020304" pitchFamily="18" charset="0"/>
                <a:cs typeface="Times New Roman" panose="02020603050405020304" pitchFamily="18" charset="0"/>
              </a:rPr>
              <a:t>Considerations in Data Collection</a:t>
            </a:r>
          </a:p>
          <a:p>
            <a:r>
              <a:rPr lang="en-US" sz="2800" b="1" dirty="0">
                <a:solidFill>
                  <a:srgbClr val="291FF5"/>
                </a:solidFill>
                <a:latin typeface="Times New Roman" panose="02020603050405020304" pitchFamily="18" charset="0"/>
                <a:cs typeface="Times New Roman" panose="02020603050405020304" pitchFamily="18" charset="0"/>
              </a:rPr>
              <a:t>Inpatient versus Outpatient Data</a:t>
            </a:r>
          </a:p>
          <a:p>
            <a:pPr marL="457200" indent="-457200">
              <a:buClr>
                <a:srgbClr val="C00000"/>
              </a:buClr>
              <a:buFont typeface="Wingdings" panose="05000000000000000000" pitchFamily="2" charset="2"/>
              <a:buChar char="§"/>
            </a:pPr>
            <a:r>
              <a:rPr lang="en-US" sz="2800" b="1" dirty="0">
                <a:solidFill>
                  <a:srgbClr val="291FF5"/>
                </a:solidFill>
                <a:latin typeface="Times New Roman" panose="02020603050405020304" pitchFamily="18" charset="0"/>
                <a:cs typeface="Times New Roman" panose="02020603050405020304" pitchFamily="18" charset="0"/>
              </a:rPr>
              <a:t>Second</a:t>
            </a:r>
            <a:r>
              <a:rPr lang="en-US" sz="2800" b="1" dirty="0">
                <a:solidFill>
                  <a:schemeClr val="tx1"/>
                </a:solidFill>
                <a:latin typeface="Times New Roman" panose="02020603050405020304" pitchFamily="18" charset="0"/>
                <a:cs typeface="Times New Roman" panose="02020603050405020304" pitchFamily="18" charset="0"/>
              </a:rPr>
              <a:t>, the team needs to identify whether patients receive the majority of care in one setting or the other and decide whether data collection priorities should be established with this setting in mind.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For </a:t>
            </a:r>
            <a:r>
              <a:rPr lang="en-US" sz="2800" b="1" dirty="0">
                <a:solidFill>
                  <a:schemeClr val="tx1"/>
                </a:solidFill>
                <a:latin typeface="Times New Roman" panose="02020603050405020304" pitchFamily="18" charset="0"/>
                <a:cs typeface="Times New Roman" panose="02020603050405020304" pitchFamily="18" charset="0"/>
              </a:rPr>
              <a:t>diabetes, the outpatient setting has the most influence on patient outcomes, so collection of outpatient data is a priority.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dirty="0" smtClean="0">
                <a:solidFill>
                  <a:srgbClr val="291FF5"/>
                </a:solidFill>
                <a:latin typeface="Times New Roman" panose="02020603050405020304" pitchFamily="18" charset="0"/>
                <a:cs typeface="Times New Roman" panose="02020603050405020304" pitchFamily="18" charset="0"/>
              </a:rPr>
              <a:t>Third</a:t>
            </a:r>
            <a:r>
              <a:rPr lang="en-US" sz="2800" b="1" dirty="0">
                <a:solidFill>
                  <a:schemeClr val="tx1"/>
                </a:solidFill>
                <a:latin typeface="Times New Roman" panose="02020603050405020304" pitchFamily="18" charset="0"/>
                <a:cs typeface="Times New Roman" panose="02020603050405020304" pitchFamily="18" charset="0"/>
              </a:rPr>
              <a:t>, the team must select the measures that reflect the aspects of care that have the most influence on patient outcomes</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97025950"/>
      </p:ext>
    </p:extLst>
  </p:cSld>
  <p:clrMapOvr>
    <a:masterClrMapping/>
  </p:clrMapOvr>
  <p:transition>
    <p:wedg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23</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295400"/>
            <a:ext cx="8534400" cy="5029200"/>
          </a:xfrm>
        </p:spPr>
        <p:txBody>
          <a:bodyPr anchor="t" anchorCtr="0">
            <a:normAutofit fontScale="92500" lnSpcReduction="20000"/>
          </a:bodyPr>
          <a:lstStyle/>
          <a:p>
            <a:r>
              <a:rPr lang="en-US" sz="3200" b="1" dirty="0">
                <a:solidFill>
                  <a:srgbClr val="291FF5"/>
                </a:solidFill>
                <a:latin typeface="Times New Roman" panose="02020603050405020304" pitchFamily="18" charset="0"/>
                <a:cs typeface="Times New Roman" panose="02020603050405020304" pitchFamily="18" charset="0"/>
              </a:rPr>
              <a:t>Considerations in Data Collection</a:t>
            </a:r>
          </a:p>
          <a:p>
            <a:r>
              <a:rPr lang="en-US" sz="2800" b="1" dirty="0">
                <a:solidFill>
                  <a:srgbClr val="291FF5"/>
                </a:solidFill>
                <a:latin typeface="Times New Roman" panose="02020603050405020304" pitchFamily="18" charset="0"/>
                <a:cs typeface="Times New Roman" panose="02020603050405020304" pitchFamily="18" charset="0"/>
              </a:rPr>
              <a:t>Inpatient versus Outpatient Data</a:t>
            </a:r>
          </a:p>
          <a:p>
            <a:pPr marL="457200" indent="-457200">
              <a:buClr>
                <a:srgbClr val="C00000"/>
              </a:buClr>
              <a:buFont typeface="Wingdings" panose="05000000000000000000" pitchFamily="2" charset="2"/>
              <a:buChar char="§"/>
            </a:pPr>
            <a:r>
              <a:rPr lang="en-US" sz="2800" b="1" dirty="0">
                <a:solidFill>
                  <a:schemeClr val="tx1"/>
                </a:solidFill>
                <a:latin typeface="Times New Roman" panose="02020603050405020304" pitchFamily="18" charset="0"/>
                <a:cs typeface="Times New Roman" panose="02020603050405020304" pitchFamily="18" charset="0"/>
              </a:rPr>
              <a:t>Remembering to collect the critical few (as discussed in the previous section), the team would consult the American Diabetes Association (ADA) guidelines for expert direction.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dirty="0" smtClean="0">
                <a:solidFill>
                  <a:srgbClr val="291FF5"/>
                </a:solidFill>
                <a:latin typeface="Times New Roman" panose="02020603050405020304" pitchFamily="18" charset="0"/>
                <a:cs typeface="Times New Roman" panose="02020603050405020304" pitchFamily="18" charset="0"/>
              </a:rPr>
              <a:t>Fourth</a:t>
            </a:r>
            <a:r>
              <a:rPr lang="en-US" sz="2800" b="1" dirty="0">
                <a:solidFill>
                  <a:schemeClr val="tx1"/>
                </a:solidFill>
                <a:latin typeface="Times New Roman" panose="02020603050405020304" pitchFamily="18" charset="0"/>
                <a:cs typeface="Times New Roman" panose="02020603050405020304" pitchFamily="18" charset="0"/>
              </a:rPr>
              <a:t>, the team must recognize that the sources of outpatient data are much different from the sources of inpatient data, and outpatient data tend to be more fragmented and harder to obtain</a:t>
            </a:r>
            <a:r>
              <a:rPr lang="en-US" sz="2800" b="1">
                <a:solidFill>
                  <a:schemeClr val="tx1"/>
                </a:solidFill>
                <a:latin typeface="Times New Roman" panose="02020603050405020304" pitchFamily="18" charset="0"/>
                <a:cs typeface="Times New Roman" panose="02020603050405020304" pitchFamily="18" charset="0"/>
              </a:rPr>
              <a:t>. </a:t>
            </a:r>
            <a:endParaRPr lang="en-US" sz="2800" b="1"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smtClean="0">
                <a:solidFill>
                  <a:schemeClr val="tx1"/>
                </a:solidFill>
                <a:latin typeface="Times New Roman" panose="02020603050405020304" pitchFamily="18" charset="0"/>
                <a:cs typeface="Times New Roman" panose="02020603050405020304" pitchFamily="18" charset="0"/>
              </a:rPr>
              <a:t>However</a:t>
            </a:r>
            <a:r>
              <a:rPr lang="en-US" sz="2800" b="1" dirty="0">
                <a:solidFill>
                  <a:schemeClr val="tx1"/>
                </a:solidFill>
                <a:latin typeface="Times New Roman" panose="02020603050405020304" pitchFamily="18" charset="0"/>
                <a:cs typeface="Times New Roman" panose="02020603050405020304" pitchFamily="18" charset="0"/>
              </a:rPr>
              <a:t>, with the advent of outpatient EHRs and patient registries, the ease of collecting outpatient data is improving</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03599014"/>
      </p:ext>
    </p:extLst>
  </p:cSld>
  <p:clrMapOvr>
    <a:masterClrMapping/>
  </p:clrMapOvr>
  <p:transition>
    <p:wedg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24</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295400"/>
            <a:ext cx="8534400" cy="5029200"/>
          </a:xfrm>
        </p:spPr>
        <p:txBody>
          <a:bodyPr anchor="t" anchorCtr="0">
            <a:normAutofit/>
          </a:bodyPr>
          <a:lstStyle/>
          <a:p>
            <a:r>
              <a:rPr lang="en-US" sz="3200" b="1" dirty="0" smtClean="0">
                <a:solidFill>
                  <a:srgbClr val="291FF5"/>
                </a:solidFill>
                <a:latin typeface="Times New Roman" panose="02020603050405020304" pitchFamily="18" charset="0"/>
                <a:cs typeface="Times New Roman" panose="02020603050405020304" pitchFamily="18" charset="0"/>
              </a:rPr>
              <a:t>Sources </a:t>
            </a:r>
            <a:r>
              <a:rPr lang="en-US" sz="3200" b="1" dirty="0">
                <a:solidFill>
                  <a:srgbClr val="291FF5"/>
                </a:solidFill>
                <a:latin typeface="Times New Roman" panose="02020603050405020304" pitchFamily="18" charset="0"/>
                <a:cs typeface="Times New Roman" panose="02020603050405020304" pitchFamily="18" charset="0"/>
              </a:rPr>
              <a:t>of Data</a:t>
            </a:r>
          </a:p>
          <a:p>
            <a:pPr marL="457200" indent="-457200">
              <a:buClr>
                <a:srgbClr val="C00000"/>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Some </a:t>
            </a:r>
            <a:r>
              <a:rPr lang="en-US" sz="2800" b="1" dirty="0">
                <a:solidFill>
                  <a:schemeClr val="tx1"/>
                </a:solidFill>
                <a:latin typeface="Times New Roman" panose="02020603050405020304" pitchFamily="18" charset="0"/>
                <a:cs typeface="Times New Roman" panose="02020603050405020304" pitchFamily="18" charset="0"/>
              </a:rPr>
              <a:t>sources are simple to access, while accessing others is complex; some data sources are inexpensive to use, while others are expensive.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In </a:t>
            </a:r>
            <a:r>
              <a:rPr lang="en-US" sz="2800" b="1" dirty="0">
                <a:solidFill>
                  <a:schemeClr val="tx1"/>
                </a:solidFill>
                <a:latin typeface="Times New Roman" panose="02020603050405020304" pitchFamily="18" charset="0"/>
                <a:cs typeface="Times New Roman" panose="02020603050405020304" pitchFamily="18" charset="0"/>
              </a:rPr>
              <a:t>the average hospital or health system, data sources include medical records, prospective data collection, surveys of various types, telephone interviews, focus groups, administrative databases, health plan claims databases, cost accounting systems, patient registries, stand-alone clinical databases, EHRs, and lab and pharmacy </a:t>
            </a:r>
            <a:r>
              <a:rPr lang="en-US" sz="2800" b="1" dirty="0" smtClean="0">
                <a:solidFill>
                  <a:schemeClr val="tx1"/>
                </a:solidFill>
                <a:latin typeface="Times New Roman" panose="02020603050405020304" pitchFamily="18" charset="0"/>
                <a:cs typeface="Times New Roman" panose="02020603050405020304" pitchFamily="18" charset="0"/>
              </a:rPr>
              <a:t>databases.</a:t>
            </a:r>
            <a:endParaRPr lang="en-US" sz="2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64812014"/>
      </p:ext>
    </p:extLst>
  </p:cSld>
  <p:clrMapOvr>
    <a:masterClrMapping/>
  </p:clrMapOvr>
  <p:transition>
    <p:wedg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25</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295400"/>
            <a:ext cx="8534400" cy="5029200"/>
          </a:xfrm>
        </p:spPr>
        <p:txBody>
          <a:bodyPr anchor="t" anchorCtr="0">
            <a:normAutofit fontScale="92500" lnSpcReduction="20000"/>
          </a:bodyPr>
          <a:lstStyle/>
          <a:p>
            <a:r>
              <a:rPr lang="en-US" sz="3500" b="1" dirty="0" smtClean="0">
                <a:solidFill>
                  <a:srgbClr val="291FF5"/>
                </a:solidFill>
                <a:latin typeface="Times New Roman" panose="02020603050405020304" pitchFamily="18" charset="0"/>
                <a:cs typeface="Times New Roman" panose="02020603050405020304" pitchFamily="18" charset="0"/>
              </a:rPr>
              <a:t>Sources </a:t>
            </a:r>
            <a:r>
              <a:rPr lang="en-US" sz="3500" b="1" dirty="0">
                <a:solidFill>
                  <a:srgbClr val="291FF5"/>
                </a:solidFill>
                <a:latin typeface="Times New Roman" panose="02020603050405020304" pitchFamily="18" charset="0"/>
                <a:cs typeface="Times New Roman" panose="02020603050405020304" pitchFamily="18" charset="0"/>
              </a:rPr>
              <a:t>of Data</a:t>
            </a:r>
          </a:p>
          <a:p>
            <a:r>
              <a:rPr lang="en-US" sz="2800" b="1" dirty="0">
                <a:solidFill>
                  <a:schemeClr val="tx1"/>
                </a:solidFill>
                <a:latin typeface="Times New Roman" panose="02020603050405020304" pitchFamily="18" charset="0"/>
                <a:cs typeface="Times New Roman" panose="02020603050405020304" pitchFamily="18" charset="0"/>
              </a:rPr>
              <a:t>The following objectives are essential to a successful quality improvement project and data collection initiative:</a:t>
            </a:r>
          </a:p>
          <a:p>
            <a:pPr marL="457200" indent="-457200">
              <a:buClr>
                <a:srgbClr val="C00000"/>
              </a:buClr>
              <a:buFont typeface="Wingdings" panose="05000000000000000000" pitchFamily="2" charset="2"/>
              <a:buChar char="§"/>
            </a:pPr>
            <a:r>
              <a:rPr lang="en-US" sz="2800" b="1" dirty="0">
                <a:solidFill>
                  <a:schemeClr val="tx1"/>
                </a:solidFill>
                <a:latin typeface="Times New Roman" panose="02020603050405020304" pitchFamily="18" charset="0"/>
                <a:cs typeface="Times New Roman" panose="02020603050405020304" pitchFamily="18" charset="0"/>
              </a:rPr>
              <a:t>Identify the purpose of the data measurement activity (i.e., for monitoring at regular intervals, investigation over a limited period, or a onetime study).</a:t>
            </a:r>
          </a:p>
          <a:p>
            <a:pPr marL="457200" indent="-457200">
              <a:buClr>
                <a:srgbClr val="C00000"/>
              </a:buClr>
              <a:buFont typeface="Wingdings" panose="05000000000000000000" pitchFamily="2" charset="2"/>
              <a:buChar char="§"/>
            </a:pPr>
            <a:r>
              <a:rPr lang="en-US" sz="2800" b="1" dirty="0">
                <a:solidFill>
                  <a:schemeClr val="tx1"/>
                </a:solidFill>
                <a:latin typeface="Times New Roman" panose="02020603050405020304" pitchFamily="18" charset="0"/>
                <a:cs typeface="Times New Roman" panose="02020603050405020304" pitchFamily="18" charset="0"/>
              </a:rPr>
              <a:t>Identify data sources that are most appropriate for the activity. </a:t>
            </a:r>
          </a:p>
          <a:p>
            <a:pPr marL="457200" indent="-457200">
              <a:buClr>
                <a:srgbClr val="C00000"/>
              </a:buClr>
              <a:buFont typeface="Wingdings" panose="05000000000000000000" pitchFamily="2" charset="2"/>
              <a:buChar char="§"/>
            </a:pPr>
            <a:r>
              <a:rPr lang="en-US" sz="2800" b="1" dirty="0">
                <a:solidFill>
                  <a:schemeClr val="tx1"/>
                </a:solidFill>
                <a:latin typeface="Times New Roman" panose="02020603050405020304" pitchFamily="18" charset="0"/>
                <a:cs typeface="Times New Roman" panose="02020603050405020304" pitchFamily="18" charset="0"/>
              </a:rPr>
              <a:t>Identify the most important measures to collect (the critical few). </a:t>
            </a:r>
          </a:p>
          <a:p>
            <a:pPr marL="457200" indent="-457200">
              <a:buClr>
                <a:srgbClr val="C00000"/>
              </a:buClr>
              <a:buFont typeface="Wingdings" panose="05000000000000000000" pitchFamily="2" charset="2"/>
              <a:buChar char="§"/>
            </a:pPr>
            <a:r>
              <a:rPr lang="en-US" sz="2800" b="1" dirty="0">
                <a:solidFill>
                  <a:schemeClr val="tx1"/>
                </a:solidFill>
                <a:latin typeface="Times New Roman" panose="02020603050405020304" pitchFamily="18" charset="0"/>
                <a:cs typeface="Times New Roman" panose="02020603050405020304" pitchFamily="18" charset="0"/>
              </a:rPr>
              <a:t>Design a common-sense strategy that will ensure collection of complete, accurate, and timely </a:t>
            </a:r>
            <a:r>
              <a:rPr lang="en-US" sz="2800" b="1" dirty="0" smtClean="0">
                <a:solidFill>
                  <a:schemeClr val="tx1"/>
                </a:solidFill>
                <a:latin typeface="Times New Roman" panose="02020603050405020304" pitchFamily="18" charset="0"/>
                <a:cs typeface="Times New Roman" panose="02020603050405020304" pitchFamily="18" charset="0"/>
              </a:rPr>
              <a:t>information.</a:t>
            </a:r>
            <a:endParaRPr lang="en-US" sz="2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77784307"/>
      </p:ext>
    </p:extLst>
  </p:cSld>
  <p:clrMapOvr>
    <a:masterClrMapping/>
  </p:clrMapOvr>
  <p:transition>
    <p:wedg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26</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295400"/>
            <a:ext cx="8534400" cy="5029200"/>
          </a:xfrm>
        </p:spPr>
        <p:txBody>
          <a:bodyPr anchor="t" anchorCtr="0">
            <a:normAutofit/>
          </a:bodyPr>
          <a:lstStyle/>
          <a:p>
            <a:r>
              <a:rPr lang="en-US" sz="3200" b="1" dirty="0" smtClean="0">
                <a:solidFill>
                  <a:srgbClr val="291FF5"/>
                </a:solidFill>
                <a:latin typeface="Times New Roman" panose="02020603050405020304" pitchFamily="18" charset="0"/>
                <a:cs typeface="Times New Roman" panose="02020603050405020304" pitchFamily="18" charset="0"/>
              </a:rPr>
              <a:t>Sources </a:t>
            </a:r>
            <a:r>
              <a:rPr lang="en-US" sz="3200" b="1" dirty="0">
                <a:solidFill>
                  <a:srgbClr val="291FF5"/>
                </a:solidFill>
                <a:latin typeface="Times New Roman" panose="02020603050405020304" pitchFamily="18" charset="0"/>
                <a:cs typeface="Times New Roman" panose="02020603050405020304" pitchFamily="18" charset="0"/>
              </a:rPr>
              <a:t>of Data</a:t>
            </a:r>
          </a:p>
          <a:p>
            <a:r>
              <a:rPr lang="en-US" sz="2800" b="1" dirty="0">
                <a:solidFill>
                  <a:srgbClr val="291FF5"/>
                </a:solidFill>
                <a:latin typeface="Times New Roman" panose="02020603050405020304" pitchFamily="18" charset="0"/>
                <a:cs typeface="Times New Roman" panose="02020603050405020304" pitchFamily="18" charset="0"/>
              </a:rPr>
              <a:t>Medical Record Review (Retrospective)</a:t>
            </a:r>
          </a:p>
          <a:p>
            <a:pPr marL="457200" indent="-457200">
              <a:buClr>
                <a:srgbClr val="C00000"/>
              </a:buClr>
              <a:buFont typeface="Wingdings" panose="05000000000000000000" pitchFamily="2" charset="2"/>
              <a:buChar char="§"/>
            </a:pPr>
            <a:r>
              <a:rPr lang="en-US" sz="2800" b="1" dirty="0">
                <a:solidFill>
                  <a:schemeClr val="tx1"/>
                </a:solidFill>
                <a:latin typeface="Times New Roman" panose="02020603050405020304" pitchFamily="18" charset="0"/>
                <a:cs typeface="Times New Roman" panose="02020603050405020304" pitchFamily="18" charset="0"/>
              </a:rPr>
              <a:t>Retrospective data collection involves identification and selection of a patient’s medical record or group of records after the patient has been discharged from the hospital or clinic.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Records </a:t>
            </a:r>
            <a:r>
              <a:rPr lang="en-US" sz="2800" b="1" dirty="0">
                <a:solidFill>
                  <a:schemeClr val="tx1"/>
                </a:solidFill>
                <a:latin typeface="Times New Roman" panose="02020603050405020304" pitchFamily="18" charset="0"/>
                <a:cs typeface="Times New Roman" panose="02020603050405020304" pitchFamily="18" charset="0"/>
              </a:rPr>
              <a:t>generally cannot be reviewed until all medical and financial coding is complete because codes are used as a starting point for identifying the study cohort</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17851695"/>
      </p:ext>
    </p:extLst>
  </p:cSld>
  <p:clrMapOvr>
    <a:masterClrMapping/>
  </p:clrMapOvr>
  <p:transition>
    <p:wedg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27</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295400"/>
            <a:ext cx="8534400" cy="5029200"/>
          </a:xfrm>
        </p:spPr>
        <p:txBody>
          <a:bodyPr anchor="t" anchorCtr="0">
            <a:normAutofit fontScale="92500" lnSpcReduction="20000"/>
          </a:bodyPr>
          <a:lstStyle/>
          <a:p>
            <a:r>
              <a:rPr lang="en-US" sz="3500" b="1" dirty="0" smtClean="0">
                <a:solidFill>
                  <a:srgbClr val="291FF5"/>
                </a:solidFill>
                <a:latin typeface="Times New Roman" panose="02020603050405020304" pitchFamily="18" charset="0"/>
                <a:cs typeface="Times New Roman" panose="02020603050405020304" pitchFamily="18" charset="0"/>
              </a:rPr>
              <a:t>Sources </a:t>
            </a:r>
            <a:r>
              <a:rPr lang="en-US" sz="3500" b="1" dirty="0">
                <a:solidFill>
                  <a:srgbClr val="291FF5"/>
                </a:solidFill>
                <a:latin typeface="Times New Roman" panose="02020603050405020304" pitchFamily="18" charset="0"/>
                <a:cs typeface="Times New Roman" panose="02020603050405020304" pitchFamily="18" charset="0"/>
              </a:rPr>
              <a:t>of Data</a:t>
            </a:r>
          </a:p>
          <a:p>
            <a:r>
              <a:rPr lang="en-US" sz="2800" b="1" dirty="0">
                <a:solidFill>
                  <a:srgbClr val="291FF5"/>
                </a:solidFill>
                <a:latin typeface="Times New Roman" panose="02020603050405020304" pitchFamily="18" charset="0"/>
                <a:cs typeface="Times New Roman" panose="02020603050405020304" pitchFamily="18" charset="0"/>
              </a:rPr>
              <a:t>Medical Record Review (Retrospective)</a:t>
            </a:r>
          </a:p>
          <a:p>
            <a:pPr marL="457200" indent="-457200">
              <a:buClr>
                <a:srgbClr val="C00000"/>
              </a:buClr>
              <a:buFont typeface="Wingdings" panose="05000000000000000000" pitchFamily="2" charset="2"/>
              <a:buChar char="§"/>
            </a:pPr>
            <a:r>
              <a:rPr lang="en-US" sz="2800" b="1" dirty="0">
                <a:solidFill>
                  <a:schemeClr val="tx1"/>
                </a:solidFill>
                <a:latin typeface="Times New Roman" panose="02020603050405020304" pitchFamily="18" charset="0"/>
                <a:cs typeface="Times New Roman" panose="02020603050405020304" pitchFamily="18" charset="0"/>
              </a:rPr>
              <a:t>For several reasons, many quality improvement projects depend on medical record review for data collection.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dirty="0" smtClean="0">
                <a:solidFill>
                  <a:srgbClr val="291FF5"/>
                </a:solidFill>
                <a:latin typeface="Times New Roman" panose="02020603050405020304" pitchFamily="18" charset="0"/>
                <a:cs typeface="Times New Roman" panose="02020603050405020304" pitchFamily="18" charset="0"/>
              </a:rPr>
              <a:t>First</a:t>
            </a:r>
            <a:r>
              <a:rPr lang="en-US" sz="2800" b="1" dirty="0">
                <a:solidFill>
                  <a:schemeClr val="tx1"/>
                </a:solidFill>
                <a:latin typeface="Times New Roman" panose="02020603050405020304" pitchFamily="18" charset="0"/>
                <a:cs typeface="Times New Roman" panose="02020603050405020304" pitchFamily="18" charset="0"/>
              </a:rPr>
              <a:t>, many proponents of medical record review believe it to be the most accurate method of data collection. They believe that because administrative databases have been designed for financial and administrative purposes rather than for quality improvement, the databases contain inadequate detail, many errors, and “dirty data”—that is, data that make no sense or appear to have come from other sources</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37649075"/>
      </p:ext>
    </p:extLst>
  </p:cSld>
  <p:clrMapOvr>
    <a:masterClrMapping/>
  </p:clrMapOvr>
  <p:transition>
    <p:wedg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28</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295400"/>
            <a:ext cx="8534400" cy="5029200"/>
          </a:xfrm>
        </p:spPr>
        <p:txBody>
          <a:bodyPr anchor="t" anchorCtr="0">
            <a:normAutofit/>
          </a:bodyPr>
          <a:lstStyle/>
          <a:p>
            <a:r>
              <a:rPr lang="en-US" sz="3200" b="1" dirty="0" smtClean="0">
                <a:solidFill>
                  <a:srgbClr val="291FF5"/>
                </a:solidFill>
                <a:latin typeface="Times New Roman" panose="02020603050405020304" pitchFamily="18" charset="0"/>
                <a:cs typeface="Times New Roman" panose="02020603050405020304" pitchFamily="18" charset="0"/>
              </a:rPr>
              <a:t>Sources </a:t>
            </a:r>
            <a:r>
              <a:rPr lang="en-US" sz="3200" b="1" dirty="0">
                <a:solidFill>
                  <a:srgbClr val="291FF5"/>
                </a:solidFill>
                <a:latin typeface="Times New Roman" panose="02020603050405020304" pitchFamily="18" charset="0"/>
                <a:cs typeface="Times New Roman" panose="02020603050405020304" pitchFamily="18" charset="0"/>
              </a:rPr>
              <a:t>of Data</a:t>
            </a:r>
          </a:p>
          <a:p>
            <a:r>
              <a:rPr lang="en-US" sz="2800" b="1" dirty="0">
                <a:solidFill>
                  <a:srgbClr val="291FF5"/>
                </a:solidFill>
                <a:latin typeface="Times New Roman" panose="02020603050405020304" pitchFamily="18" charset="0"/>
                <a:cs typeface="Times New Roman" panose="02020603050405020304" pitchFamily="18" charset="0"/>
              </a:rPr>
              <a:t>Medical Record Review (Retrospective)</a:t>
            </a:r>
          </a:p>
          <a:p>
            <a:pPr marL="457200" indent="-457200">
              <a:buClr>
                <a:srgbClr val="C00000"/>
              </a:buClr>
              <a:buFont typeface="Wingdings" panose="05000000000000000000" pitchFamily="2" charset="2"/>
              <a:buChar char="§"/>
            </a:pPr>
            <a:r>
              <a:rPr lang="en-US" sz="2800" b="1" dirty="0">
                <a:solidFill>
                  <a:srgbClr val="291FF5"/>
                </a:solidFill>
                <a:latin typeface="Times New Roman" panose="02020603050405020304" pitchFamily="18" charset="0"/>
                <a:cs typeface="Times New Roman" panose="02020603050405020304" pitchFamily="18" charset="0"/>
              </a:rPr>
              <a:t>Second</a:t>
            </a:r>
            <a:r>
              <a:rPr lang="en-US" sz="2800" b="1" dirty="0">
                <a:solidFill>
                  <a:schemeClr val="tx1"/>
                </a:solidFill>
                <a:latin typeface="Times New Roman" panose="02020603050405020304" pitchFamily="18" charset="0"/>
                <a:cs typeface="Times New Roman" panose="02020603050405020304" pitchFamily="18" charset="0"/>
              </a:rPr>
              <a:t>, some improvement projects rely on medical record review because many of the data elements are not available from administrative data- bases. For example, most administrative databases do not contain measures that require a time stamp, such as administration of antibiotics within one hour before surgical incision</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00799045"/>
      </p:ext>
    </p:extLst>
  </p:cSld>
  <p:clrMapOvr>
    <a:masterClrMapping/>
  </p:clrMapOvr>
  <p:transition>
    <p:wedg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29</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295400"/>
            <a:ext cx="8534400" cy="5029200"/>
          </a:xfrm>
        </p:spPr>
        <p:txBody>
          <a:bodyPr anchor="t" anchorCtr="0">
            <a:normAutofit/>
          </a:bodyPr>
          <a:lstStyle/>
          <a:p>
            <a:r>
              <a:rPr lang="en-US" sz="3200" b="1" dirty="0" smtClean="0">
                <a:solidFill>
                  <a:srgbClr val="291FF5"/>
                </a:solidFill>
                <a:latin typeface="Times New Roman" panose="02020603050405020304" pitchFamily="18" charset="0"/>
                <a:cs typeface="Times New Roman" panose="02020603050405020304" pitchFamily="18" charset="0"/>
              </a:rPr>
              <a:t>Sources </a:t>
            </a:r>
            <a:r>
              <a:rPr lang="en-US" sz="3200" b="1" dirty="0">
                <a:solidFill>
                  <a:srgbClr val="291FF5"/>
                </a:solidFill>
                <a:latin typeface="Times New Roman" panose="02020603050405020304" pitchFamily="18" charset="0"/>
                <a:cs typeface="Times New Roman" panose="02020603050405020304" pitchFamily="18" charset="0"/>
              </a:rPr>
              <a:t>of Data</a:t>
            </a:r>
          </a:p>
          <a:p>
            <a:r>
              <a:rPr lang="en-US" sz="2800" b="1" dirty="0">
                <a:solidFill>
                  <a:srgbClr val="291FF5"/>
                </a:solidFill>
                <a:latin typeface="Times New Roman" panose="02020603050405020304" pitchFamily="18" charset="0"/>
                <a:cs typeface="Times New Roman" panose="02020603050405020304" pitchFamily="18" charset="0"/>
              </a:rPr>
              <a:t>Medical Record Review (Retrospective)</a:t>
            </a:r>
          </a:p>
          <a:p>
            <a:pPr marL="457200" indent="-457200">
              <a:buClr>
                <a:srgbClr val="C00000"/>
              </a:buClr>
              <a:buFont typeface="Wingdings" panose="05000000000000000000" pitchFamily="2" charset="2"/>
              <a:buChar char="§"/>
            </a:pPr>
            <a:r>
              <a:rPr lang="en-US" sz="2800" b="1" dirty="0">
                <a:solidFill>
                  <a:srgbClr val="291FF5"/>
                </a:solidFill>
                <a:latin typeface="Times New Roman" panose="02020603050405020304" pitchFamily="18" charset="0"/>
                <a:cs typeface="Times New Roman" panose="02020603050405020304" pitchFamily="18" charset="0"/>
              </a:rPr>
              <a:t>Third</a:t>
            </a:r>
            <a:r>
              <a:rPr lang="en-US" sz="2800" b="1" dirty="0">
                <a:solidFill>
                  <a:schemeClr val="tx1"/>
                </a:solidFill>
                <a:latin typeface="Times New Roman" panose="02020603050405020304" pitchFamily="18" charset="0"/>
                <a:cs typeface="Times New Roman" panose="02020603050405020304" pitchFamily="18" charset="0"/>
              </a:rPr>
              <a:t>, several national quality improvement database projects— including the Healthcare Effectiveness Data and Information Set (HEDIS), Joint Commission core measures, Leapfrog Hospital Survey, and National Quality Forum’s (NQF) National Voluntary Consensus Standards for Hospital Care—depend on retrospective medical record review for collecting a significant portion of the data elements required to be reported</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89139967"/>
      </p:ext>
    </p:extLst>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3</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371600"/>
            <a:ext cx="8458200" cy="4876800"/>
          </a:xfrm>
        </p:spPr>
        <p:txBody>
          <a:bodyPr anchor="t" anchorCtr="0">
            <a:normAutofit fontScale="92500" lnSpcReduction="10000"/>
          </a:bodyPr>
          <a:lstStyle/>
          <a:p>
            <a:r>
              <a:rPr lang="en-US" sz="3200" b="1" dirty="0">
                <a:solidFill>
                  <a:srgbClr val="291FF5"/>
                </a:solidFill>
                <a:latin typeface="Times New Roman" panose="02020603050405020304" pitchFamily="18" charset="0"/>
                <a:cs typeface="Times New Roman" panose="02020603050405020304" pitchFamily="18" charset="0"/>
              </a:rPr>
              <a:t>Categories of Data: Case example</a:t>
            </a:r>
          </a:p>
          <a:p>
            <a:r>
              <a:rPr lang="en-US" b="1" dirty="0">
                <a:solidFill>
                  <a:schemeClr val="tx1"/>
                </a:solidFill>
                <a:latin typeface="Times New Roman" panose="02020603050405020304" pitchFamily="18" charset="0"/>
                <a:cs typeface="Times New Roman" panose="02020603050405020304" pitchFamily="18" charset="0"/>
              </a:rPr>
              <a:t>Quality measurements can be grouped into four categories or domains: </a:t>
            </a:r>
            <a:endParaRPr lang="en-US"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mj-lt"/>
              <a:buAutoNum type="arabicPeriod"/>
            </a:pPr>
            <a:r>
              <a:rPr lang="en-US" b="1" dirty="0" smtClean="0">
                <a:solidFill>
                  <a:schemeClr val="tx1"/>
                </a:solidFill>
                <a:latin typeface="Times New Roman" panose="02020603050405020304" pitchFamily="18" charset="0"/>
                <a:cs typeface="Times New Roman" panose="02020603050405020304" pitchFamily="18" charset="0"/>
              </a:rPr>
              <a:t>Clinical </a:t>
            </a:r>
            <a:r>
              <a:rPr lang="en-US" b="1" dirty="0">
                <a:solidFill>
                  <a:schemeClr val="tx1"/>
                </a:solidFill>
                <a:latin typeface="Times New Roman" panose="02020603050405020304" pitchFamily="18" charset="0"/>
                <a:cs typeface="Times New Roman" panose="02020603050405020304" pitchFamily="18" charset="0"/>
              </a:rPr>
              <a:t>quality (including both process and outcome measures); </a:t>
            </a:r>
            <a:endParaRPr lang="en-US"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mj-lt"/>
              <a:buAutoNum type="arabicPeriod"/>
            </a:pPr>
            <a:r>
              <a:rPr lang="en-US" b="1" dirty="0" smtClean="0">
                <a:solidFill>
                  <a:schemeClr val="tx1"/>
                </a:solidFill>
                <a:latin typeface="Times New Roman" panose="02020603050405020304" pitchFamily="18" charset="0"/>
                <a:cs typeface="Times New Roman" panose="02020603050405020304" pitchFamily="18" charset="0"/>
              </a:rPr>
              <a:t>Financial </a:t>
            </a:r>
            <a:r>
              <a:rPr lang="en-US" b="1" dirty="0">
                <a:solidFill>
                  <a:schemeClr val="tx1"/>
                </a:solidFill>
                <a:latin typeface="Times New Roman" panose="02020603050405020304" pitchFamily="18" charset="0"/>
                <a:cs typeface="Times New Roman" panose="02020603050405020304" pitchFamily="18" charset="0"/>
              </a:rPr>
              <a:t>performance; </a:t>
            </a:r>
            <a:endParaRPr lang="en-US"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mj-lt"/>
              <a:buAutoNum type="arabicPeriod"/>
            </a:pPr>
            <a:r>
              <a:rPr lang="en-US" b="1" dirty="0" smtClean="0">
                <a:solidFill>
                  <a:schemeClr val="tx1"/>
                </a:solidFill>
                <a:latin typeface="Times New Roman" panose="02020603050405020304" pitchFamily="18" charset="0"/>
                <a:cs typeface="Times New Roman" panose="02020603050405020304" pitchFamily="18" charset="0"/>
              </a:rPr>
              <a:t>Patient</a:t>
            </a:r>
            <a:r>
              <a:rPr lang="en-US" b="1" dirty="0">
                <a:solidFill>
                  <a:schemeClr val="tx1"/>
                </a:solidFill>
                <a:latin typeface="Times New Roman" panose="02020603050405020304" pitchFamily="18" charset="0"/>
                <a:cs typeface="Times New Roman" panose="02020603050405020304" pitchFamily="18" charset="0"/>
              </a:rPr>
              <a:t>, physician, and staff satisfaction; and </a:t>
            </a:r>
            <a:endParaRPr lang="en-US"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mj-lt"/>
              <a:buAutoNum type="arabicPeriod"/>
            </a:pPr>
            <a:r>
              <a:rPr lang="en-US" b="1" dirty="0" smtClean="0">
                <a:solidFill>
                  <a:schemeClr val="tx1"/>
                </a:solidFill>
                <a:latin typeface="Times New Roman" panose="02020603050405020304" pitchFamily="18" charset="0"/>
                <a:cs typeface="Times New Roman" panose="02020603050405020304" pitchFamily="18" charset="0"/>
              </a:rPr>
              <a:t>Functional </a:t>
            </a:r>
            <a:r>
              <a:rPr lang="en-US" b="1" dirty="0">
                <a:solidFill>
                  <a:schemeClr val="tx1"/>
                </a:solidFill>
                <a:latin typeface="Times New Roman" panose="02020603050405020304" pitchFamily="18" charset="0"/>
                <a:cs typeface="Times New Roman" panose="02020603050405020304" pitchFamily="18" charset="0"/>
              </a:rPr>
              <a:t>status. </a:t>
            </a:r>
            <a:endParaRPr lang="en-US" b="1" dirty="0" smtClean="0">
              <a:solidFill>
                <a:schemeClr val="tx1"/>
              </a:solidFill>
              <a:latin typeface="Times New Roman" panose="02020603050405020304" pitchFamily="18" charset="0"/>
              <a:cs typeface="Times New Roman" panose="02020603050405020304" pitchFamily="18" charset="0"/>
            </a:endParaRPr>
          </a:p>
          <a:p>
            <a:r>
              <a:rPr lang="en-US" b="1" dirty="0" smtClean="0">
                <a:solidFill>
                  <a:schemeClr val="tx1"/>
                </a:solidFill>
                <a:latin typeface="Times New Roman" panose="02020603050405020304" pitchFamily="18" charset="0"/>
                <a:cs typeface="Times New Roman" panose="02020603050405020304" pitchFamily="18" charset="0"/>
              </a:rPr>
              <a:t>To </a:t>
            </a:r>
            <a:r>
              <a:rPr lang="en-US" b="1" dirty="0">
                <a:solidFill>
                  <a:schemeClr val="tx1"/>
                </a:solidFill>
                <a:latin typeface="Times New Roman" panose="02020603050405020304" pitchFamily="18" charset="0"/>
                <a:cs typeface="Times New Roman" panose="02020603050405020304" pitchFamily="18" charset="0"/>
              </a:rPr>
              <a:t>report on each of these categories, one may need to collect data from several separate sources. The challenge is to collect as many data elements from as few data sources as possible with the objectives of consistency and continuity in mind. For most large and mature quality improvement projects, teams will want to report their organization’s performance in all four domains.</a:t>
            </a:r>
          </a:p>
          <a:p>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71006197"/>
      </p:ext>
    </p:extLst>
  </p:cSld>
  <p:clrMapOvr>
    <a:masterClrMapping/>
  </p:clrMapOvr>
  <p:transition>
    <p:wedg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30</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295400"/>
            <a:ext cx="8534400" cy="5029200"/>
          </a:xfrm>
        </p:spPr>
        <p:txBody>
          <a:bodyPr anchor="t" anchorCtr="0">
            <a:normAutofit/>
          </a:bodyPr>
          <a:lstStyle/>
          <a:p>
            <a:r>
              <a:rPr lang="en-US" sz="3200" b="1" dirty="0" smtClean="0">
                <a:solidFill>
                  <a:srgbClr val="291FF5"/>
                </a:solidFill>
                <a:latin typeface="Times New Roman" panose="02020603050405020304" pitchFamily="18" charset="0"/>
                <a:cs typeface="Times New Roman" panose="02020603050405020304" pitchFamily="18" charset="0"/>
              </a:rPr>
              <a:t>Sources </a:t>
            </a:r>
            <a:r>
              <a:rPr lang="en-US" sz="3200" b="1" dirty="0">
                <a:solidFill>
                  <a:srgbClr val="291FF5"/>
                </a:solidFill>
                <a:latin typeface="Times New Roman" panose="02020603050405020304" pitchFamily="18" charset="0"/>
                <a:cs typeface="Times New Roman" panose="02020603050405020304" pitchFamily="18" charset="0"/>
              </a:rPr>
              <a:t>of Data</a:t>
            </a:r>
          </a:p>
          <a:p>
            <a:r>
              <a:rPr lang="en-US" sz="2800" b="1" dirty="0">
                <a:solidFill>
                  <a:srgbClr val="291FF5"/>
                </a:solidFill>
                <a:latin typeface="Times New Roman" panose="02020603050405020304" pitchFamily="18" charset="0"/>
                <a:cs typeface="Times New Roman" panose="02020603050405020304" pitchFamily="18" charset="0"/>
              </a:rPr>
              <a:t>Medical Record Review (Retrospective)</a:t>
            </a:r>
          </a:p>
          <a:p>
            <a:pPr marL="457200" indent="-457200">
              <a:buClr>
                <a:srgbClr val="C00000"/>
              </a:buClr>
              <a:buFont typeface="Wingdings" panose="05000000000000000000" pitchFamily="2" charset="2"/>
              <a:buChar char="§"/>
            </a:pPr>
            <a:r>
              <a:rPr lang="en-US" sz="2800" b="1" dirty="0">
                <a:solidFill>
                  <a:srgbClr val="291FF5"/>
                </a:solidFill>
                <a:latin typeface="Times New Roman" panose="02020603050405020304" pitchFamily="18" charset="0"/>
                <a:cs typeface="Times New Roman" panose="02020603050405020304" pitchFamily="18" charset="0"/>
              </a:rPr>
              <a:t>Fourth</a:t>
            </a:r>
            <a:r>
              <a:rPr lang="en-US" sz="2800" b="1" dirty="0">
                <a:solidFill>
                  <a:schemeClr val="tx1"/>
                </a:solidFill>
                <a:latin typeface="Times New Roman" panose="02020603050405020304" pitchFamily="18" charset="0"/>
                <a:cs typeface="Times New Roman" panose="02020603050405020304" pitchFamily="18" charset="0"/>
              </a:rPr>
              <a:t>, focused medical record review is the primary tool for answer- </a:t>
            </a:r>
            <a:r>
              <a:rPr lang="en-US" sz="2800" b="1" dirty="0" err="1">
                <a:solidFill>
                  <a:schemeClr val="tx1"/>
                </a:solidFill>
                <a:latin typeface="Times New Roman" panose="02020603050405020304" pitchFamily="18" charset="0"/>
                <a:cs typeface="Times New Roman" panose="02020603050405020304" pitchFamily="18" charset="0"/>
              </a:rPr>
              <a:t>ing</a:t>
            </a:r>
            <a:r>
              <a:rPr lang="en-US" sz="2800" b="1" dirty="0">
                <a:solidFill>
                  <a:schemeClr val="tx1"/>
                </a:solidFill>
                <a:latin typeface="Times New Roman" panose="02020603050405020304" pitchFamily="18" charset="0"/>
                <a:cs typeface="Times New Roman" panose="02020603050405020304" pitchFamily="18" charset="0"/>
              </a:rPr>
              <a:t> the “why” of given situations (e.g., why patients were experiencing a particular complication, why a certain intervention negatively affected patient outcomes). Medical record review continues to be a key component of many data collection projects, but it needs to be used judiciously because of the time and cost involved</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27992216"/>
      </p:ext>
    </p:extLst>
  </p:cSld>
  <p:clrMapOvr>
    <a:masterClrMapping/>
  </p:clrMapOvr>
  <p:transition>
    <p:wedg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31</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295400"/>
            <a:ext cx="8534400" cy="5029200"/>
          </a:xfrm>
        </p:spPr>
        <p:txBody>
          <a:bodyPr anchor="t" anchorCtr="0">
            <a:normAutofit/>
          </a:bodyPr>
          <a:lstStyle/>
          <a:p>
            <a:r>
              <a:rPr lang="en-US" sz="3200" b="1" dirty="0" smtClean="0">
                <a:solidFill>
                  <a:srgbClr val="291FF5"/>
                </a:solidFill>
                <a:latin typeface="Times New Roman" panose="02020603050405020304" pitchFamily="18" charset="0"/>
                <a:cs typeface="Times New Roman" panose="02020603050405020304" pitchFamily="18" charset="0"/>
              </a:rPr>
              <a:t>Sources </a:t>
            </a:r>
            <a:r>
              <a:rPr lang="en-US" sz="3200" b="1" dirty="0">
                <a:solidFill>
                  <a:srgbClr val="291FF5"/>
                </a:solidFill>
                <a:latin typeface="Times New Roman" panose="02020603050405020304" pitchFamily="18" charset="0"/>
                <a:cs typeface="Times New Roman" panose="02020603050405020304" pitchFamily="18" charset="0"/>
              </a:rPr>
              <a:t>of Data</a:t>
            </a:r>
          </a:p>
          <a:p>
            <a:r>
              <a:rPr lang="en-US" sz="2800" b="1" dirty="0">
                <a:solidFill>
                  <a:srgbClr val="291FF5"/>
                </a:solidFill>
                <a:latin typeface="Times New Roman" panose="02020603050405020304" pitchFamily="18" charset="0"/>
                <a:cs typeface="Times New Roman" panose="02020603050405020304" pitchFamily="18" charset="0"/>
              </a:rPr>
              <a:t>Medical Record Review (Retrospective)</a:t>
            </a:r>
          </a:p>
          <a:p>
            <a:pPr marL="457200" indent="-457200">
              <a:buClr>
                <a:srgbClr val="C00000"/>
              </a:buClr>
              <a:buFont typeface="Wingdings" panose="05000000000000000000" pitchFamily="2" charset="2"/>
              <a:buChar char="§"/>
            </a:pPr>
            <a:r>
              <a:rPr lang="en-US" sz="2800" b="1" dirty="0">
                <a:solidFill>
                  <a:schemeClr val="tx1"/>
                </a:solidFill>
                <a:latin typeface="Times New Roman" panose="02020603050405020304" pitchFamily="18" charset="0"/>
                <a:cs typeface="Times New Roman" panose="02020603050405020304" pitchFamily="18" charset="0"/>
              </a:rPr>
              <a:t>The approach to medical record review involves a series of well- conceived steps, beginning with the development of a data collection tool and ending with the compilation of collected data elements into a registry or electronic database for review and analysis</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6723781"/>
      </p:ext>
    </p:extLst>
  </p:cSld>
  <p:clrMapOvr>
    <a:masterClrMapping/>
  </p:clrMapOvr>
  <p:transition>
    <p:wedg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32</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295400"/>
            <a:ext cx="8534400" cy="5029200"/>
          </a:xfrm>
        </p:spPr>
        <p:txBody>
          <a:bodyPr anchor="t" anchorCtr="0">
            <a:normAutofit fontScale="92500" lnSpcReduction="10000"/>
          </a:bodyPr>
          <a:lstStyle/>
          <a:p>
            <a:r>
              <a:rPr lang="en-US" sz="3500" b="1" dirty="0" smtClean="0">
                <a:solidFill>
                  <a:srgbClr val="291FF5"/>
                </a:solidFill>
                <a:latin typeface="Times New Roman" panose="02020603050405020304" pitchFamily="18" charset="0"/>
                <a:cs typeface="Times New Roman" panose="02020603050405020304" pitchFamily="18" charset="0"/>
              </a:rPr>
              <a:t>Sources </a:t>
            </a:r>
            <a:r>
              <a:rPr lang="en-US" sz="3500" b="1" dirty="0">
                <a:solidFill>
                  <a:srgbClr val="291FF5"/>
                </a:solidFill>
                <a:latin typeface="Times New Roman" panose="02020603050405020304" pitchFamily="18" charset="0"/>
                <a:cs typeface="Times New Roman" panose="02020603050405020304" pitchFamily="18" charset="0"/>
              </a:rPr>
              <a:t>of Data</a:t>
            </a:r>
          </a:p>
          <a:p>
            <a:r>
              <a:rPr lang="en-US" sz="2800" b="1" dirty="0" smtClean="0">
                <a:solidFill>
                  <a:srgbClr val="291FF5"/>
                </a:solidFill>
                <a:latin typeface="Times New Roman" panose="02020603050405020304" pitchFamily="18" charset="0"/>
                <a:cs typeface="Times New Roman" panose="02020603050405020304" pitchFamily="18" charset="0"/>
              </a:rPr>
              <a:t>Prospective </a:t>
            </a:r>
            <a:r>
              <a:rPr lang="en-US" sz="2800" b="1" dirty="0">
                <a:solidFill>
                  <a:srgbClr val="291FF5"/>
                </a:solidFill>
                <a:latin typeface="Times New Roman" panose="02020603050405020304" pitchFamily="18" charset="0"/>
                <a:cs typeface="Times New Roman" panose="02020603050405020304" pitchFamily="18" charset="0"/>
              </a:rPr>
              <a:t>Data Collection, Data Collection Forms, and Scanners</a:t>
            </a:r>
          </a:p>
          <a:p>
            <a:pPr marL="457200" indent="-457200">
              <a:buClr>
                <a:srgbClr val="C00000"/>
              </a:buClr>
              <a:buFont typeface="Wingdings" panose="05000000000000000000" pitchFamily="2" charset="2"/>
              <a:buChar char="§"/>
            </a:pPr>
            <a:r>
              <a:rPr lang="en-US" sz="2800" b="1" dirty="0">
                <a:solidFill>
                  <a:schemeClr val="tx1"/>
                </a:solidFill>
                <a:latin typeface="Times New Roman" panose="02020603050405020304" pitchFamily="18" charset="0"/>
                <a:cs typeface="Times New Roman" panose="02020603050405020304" pitchFamily="18" charset="0"/>
              </a:rPr>
              <a:t>Prospective data collection also relies on medical record review, but it is completed during a patient’s hospitalization or visit rather than retrospectively.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Nursing </a:t>
            </a:r>
            <a:r>
              <a:rPr lang="en-US" sz="2800" b="1" dirty="0">
                <a:solidFill>
                  <a:schemeClr val="tx1"/>
                </a:solidFill>
                <a:latin typeface="Times New Roman" panose="02020603050405020304" pitchFamily="18" charset="0"/>
                <a:cs typeface="Times New Roman" panose="02020603050405020304" pitchFamily="18" charset="0"/>
              </a:rPr>
              <a:t>staff, dedicated research assistants, or full-time data analysts commonly collect the data.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The </a:t>
            </a:r>
            <a:r>
              <a:rPr lang="en-US" sz="2800" b="1" dirty="0">
                <a:solidFill>
                  <a:schemeClr val="tx1"/>
                </a:solidFill>
                <a:latin typeface="Times New Roman" panose="02020603050405020304" pitchFamily="18" charset="0"/>
                <a:cs typeface="Times New Roman" panose="02020603050405020304" pitchFamily="18" charset="0"/>
              </a:rPr>
              <a:t>downside to asking nursing staff to collect data is the effort involved; it is a time-consuming task that can distract nurses from their direct patient care responsibilities</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93439146"/>
      </p:ext>
    </p:extLst>
  </p:cSld>
  <p:clrMapOvr>
    <a:masterClrMapping/>
  </p:clrMapOvr>
  <p:transition>
    <p:wedg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33</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295400"/>
            <a:ext cx="8534400" cy="5029200"/>
          </a:xfrm>
        </p:spPr>
        <p:txBody>
          <a:bodyPr anchor="t" anchorCtr="0">
            <a:normAutofit fontScale="92500"/>
          </a:bodyPr>
          <a:lstStyle/>
          <a:p>
            <a:r>
              <a:rPr lang="en-US" sz="3500" b="1" dirty="0" smtClean="0">
                <a:solidFill>
                  <a:srgbClr val="291FF5"/>
                </a:solidFill>
                <a:latin typeface="Times New Roman" panose="02020603050405020304" pitchFamily="18" charset="0"/>
                <a:cs typeface="Times New Roman" panose="02020603050405020304" pitchFamily="18" charset="0"/>
              </a:rPr>
              <a:t>Sources </a:t>
            </a:r>
            <a:r>
              <a:rPr lang="en-US" sz="3500" b="1" dirty="0">
                <a:solidFill>
                  <a:srgbClr val="291FF5"/>
                </a:solidFill>
                <a:latin typeface="Times New Roman" panose="02020603050405020304" pitchFamily="18" charset="0"/>
                <a:cs typeface="Times New Roman" panose="02020603050405020304" pitchFamily="18" charset="0"/>
              </a:rPr>
              <a:t>of Data</a:t>
            </a:r>
          </a:p>
          <a:p>
            <a:r>
              <a:rPr lang="en-US" sz="2800" b="1" dirty="0" smtClean="0">
                <a:solidFill>
                  <a:srgbClr val="291FF5"/>
                </a:solidFill>
                <a:latin typeface="Times New Roman" panose="02020603050405020304" pitchFamily="18" charset="0"/>
                <a:cs typeface="Times New Roman" panose="02020603050405020304" pitchFamily="18" charset="0"/>
              </a:rPr>
              <a:t>Prospective </a:t>
            </a:r>
            <a:r>
              <a:rPr lang="en-US" sz="2800" b="1" dirty="0">
                <a:solidFill>
                  <a:srgbClr val="291FF5"/>
                </a:solidFill>
                <a:latin typeface="Times New Roman" panose="02020603050405020304" pitchFamily="18" charset="0"/>
                <a:cs typeface="Times New Roman" panose="02020603050405020304" pitchFamily="18" charset="0"/>
              </a:rPr>
              <a:t>Data Collection, Data Collection Forms, and Scanners</a:t>
            </a:r>
          </a:p>
          <a:p>
            <a:pPr marL="457200" indent="-457200">
              <a:buClr>
                <a:srgbClr val="C00000"/>
              </a:buClr>
              <a:buFont typeface="Wingdings" panose="05000000000000000000" pitchFamily="2" charset="2"/>
              <a:buChar char="§"/>
            </a:pPr>
            <a:r>
              <a:rPr lang="en-US" sz="2800" b="1" dirty="0">
                <a:solidFill>
                  <a:schemeClr val="tx1"/>
                </a:solidFill>
                <a:latin typeface="Times New Roman" panose="02020603050405020304" pitchFamily="18" charset="0"/>
                <a:cs typeface="Times New Roman" panose="02020603050405020304" pitchFamily="18" charset="0"/>
              </a:rPr>
              <a:t>A better approach would be to hire research assistants or full-time data analysts who can collect the data and be responsible for data entry and analysis.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Because </a:t>
            </a:r>
            <a:r>
              <a:rPr lang="en-US" sz="2800" b="1" dirty="0">
                <a:solidFill>
                  <a:schemeClr val="tx1"/>
                </a:solidFill>
                <a:latin typeface="Times New Roman" panose="02020603050405020304" pitchFamily="18" charset="0"/>
                <a:cs typeface="Times New Roman" panose="02020603050405020304" pitchFamily="18" charset="0"/>
              </a:rPr>
              <a:t>this job is their sole responsibility, the accuracy of data collection is greater.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If </a:t>
            </a:r>
            <a:r>
              <a:rPr lang="en-US" sz="2800" b="1" dirty="0">
                <a:solidFill>
                  <a:schemeClr val="tx1"/>
                </a:solidFill>
                <a:latin typeface="Times New Roman" panose="02020603050405020304" pitchFamily="18" charset="0"/>
                <a:cs typeface="Times New Roman" panose="02020603050405020304" pitchFamily="18" charset="0"/>
              </a:rPr>
              <a:t>they also are responsible for presenting their analyses to various quality committees, they are likely to review the data more rigorously</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86504423"/>
      </p:ext>
    </p:extLst>
  </p:cSld>
  <p:clrMapOvr>
    <a:masterClrMapping/>
  </p:clrMapOvr>
  <p:transition>
    <p:wedg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34</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295400"/>
            <a:ext cx="8534400" cy="5029200"/>
          </a:xfrm>
        </p:spPr>
        <p:txBody>
          <a:bodyPr anchor="t" anchorCtr="0">
            <a:normAutofit fontScale="92500"/>
          </a:bodyPr>
          <a:lstStyle/>
          <a:p>
            <a:r>
              <a:rPr lang="en-US" sz="3500" b="1" dirty="0" smtClean="0">
                <a:solidFill>
                  <a:srgbClr val="291FF5"/>
                </a:solidFill>
                <a:latin typeface="Times New Roman" panose="02020603050405020304" pitchFamily="18" charset="0"/>
                <a:cs typeface="Times New Roman" panose="02020603050405020304" pitchFamily="18" charset="0"/>
              </a:rPr>
              <a:t>Sources </a:t>
            </a:r>
            <a:r>
              <a:rPr lang="en-US" sz="3500" b="1" dirty="0">
                <a:solidFill>
                  <a:srgbClr val="291FF5"/>
                </a:solidFill>
                <a:latin typeface="Times New Roman" panose="02020603050405020304" pitchFamily="18" charset="0"/>
                <a:cs typeface="Times New Roman" panose="02020603050405020304" pitchFamily="18" charset="0"/>
              </a:rPr>
              <a:t>of Data</a:t>
            </a:r>
          </a:p>
          <a:p>
            <a:r>
              <a:rPr lang="en-US" sz="2800" b="1" dirty="0" smtClean="0">
                <a:solidFill>
                  <a:srgbClr val="291FF5"/>
                </a:solidFill>
                <a:latin typeface="Times New Roman" panose="02020603050405020304" pitchFamily="18" charset="0"/>
                <a:cs typeface="Times New Roman" panose="02020603050405020304" pitchFamily="18" charset="0"/>
              </a:rPr>
              <a:t>Prospective </a:t>
            </a:r>
            <a:r>
              <a:rPr lang="en-US" sz="2800" b="1" dirty="0">
                <a:solidFill>
                  <a:srgbClr val="291FF5"/>
                </a:solidFill>
                <a:latin typeface="Times New Roman" panose="02020603050405020304" pitchFamily="18" charset="0"/>
                <a:cs typeface="Times New Roman" panose="02020603050405020304" pitchFamily="18" charset="0"/>
              </a:rPr>
              <a:t>Data Collection, Data Collection Forms, and Scanners</a:t>
            </a:r>
          </a:p>
          <a:p>
            <a:pPr marL="457200" indent="-457200">
              <a:buClr>
                <a:srgbClr val="C00000"/>
              </a:buClr>
              <a:buFont typeface="Wingdings" panose="05000000000000000000" pitchFamily="2" charset="2"/>
              <a:buChar char="§"/>
            </a:pPr>
            <a:r>
              <a:rPr lang="en-US" sz="2800" b="1" dirty="0">
                <a:solidFill>
                  <a:schemeClr val="tx1"/>
                </a:solidFill>
                <a:latin typeface="Times New Roman" panose="02020603050405020304" pitchFamily="18" charset="0"/>
                <a:cs typeface="Times New Roman" panose="02020603050405020304" pitchFamily="18" charset="0"/>
              </a:rPr>
              <a:t>Obviously, this method of data collection is expensive, but if staff can minimize the time required for data entry, it can focus on accuracy and analysis/reporting.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Converting </a:t>
            </a:r>
            <a:r>
              <a:rPr lang="en-US" sz="2800" b="1" dirty="0">
                <a:solidFill>
                  <a:schemeClr val="tx1"/>
                </a:solidFill>
                <a:latin typeface="Times New Roman" panose="02020603050405020304" pitchFamily="18" charset="0"/>
                <a:cs typeface="Times New Roman" panose="02020603050405020304" pitchFamily="18" charset="0"/>
              </a:rPr>
              <a:t>the data collection forms into a format that can be scanned is one way to save time.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Alternatively</a:t>
            </a:r>
            <a:r>
              <a:rPr lang="en-US" sz="2800" b="1" dirty="0">
                <a:solidFill>
                  <a:schemeClr val="tx1"/>
                </a:solidFill>
                <a:latin typeface="Times New Roman" panose="02020603050405020304" pitchFamily="18" charset="0"/>
                <a:cs typeface="Times New Roman" panose="02020603050405020304" pitchFamily="18" charset="0"/>
              </a:rPr>
              <a:t>, data collection forms can be developed for tablet technology that automatically downloads the collected data to project databases</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2575205"/>
      </p:ext>
    </p:extLst>
  </p:cSld>
  <p:clrMapOvr>
    <a:masterClrMapping/>
  </p:clrMapOvr>
  <p:transition>
    <p:wedg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35</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295400"/>
            <a:ext cx="8534400" cy="5029200"/>
          </a:xfrm>
        </p:spPr>
        <p:txBody>
          <a:bodyPr anchor="t" anchorCtr="0">
            <a:normAutofit fontScale="85000" lnSpcReduction="20000"/>
          </a:bodyPr>
          <a:lstStyle/>
          <a:p>
            <a:r>
              <a:rPr lang="en-US" sz="3500" b="1" dirty="0" smtClean="0">
                <a:solidFill>
                  <a:srgbClr val="291FF5"/>
                </a:solidFill>
                <a:latin typeface="Times New Roman" panose="02020603050405020304" pitchFamily="18" charset="0"/>
                <a:cs typeface="Times New Roman" panose="02020603050405020304" pitchFamily="18" charset="0"/>
              </a:rPr>
              <a:t>Sources </a:t>
            </a:r>
            <a:r>
              <a:rPr lang="en-US" sz="3500" b="1" dirty="0">
                <a:solidFill>
                  <a:srgbClr val="291FF5"/>
                </a:solidFill>
                <a:latin typeface="Times New Roman" panose="02020603050405020304" pitchFamily="18" charset="0"/>
                <a:cs typeface="Times New Roman" panose="02020603050405020304" pitchFamily="18" charset="0"/>
              </a:rPr>
              <a:t>of Data</a:t>
            </a:r>
          </a:p>
          <a:p>
            <a:r>
              <a:rPr lang="en-US" sz="2800" b="1" dirty="0" smtClean="0">
                <a:solidFill>
                  <a:srgbClr val="291FF5"/>
                </a:solidFill>
                <a:latin typeface="Times New Roman" panose="02020603050405020304" pitchFamily="18" charset="0"/>
                <a:cs typeface="Times New Roman" panose="02020603050405020304" pitchFamily="18" charset="0"/>
              </a:rPr>
              <a:t>Prospective </a:t>
            </a:r>
            <a:r>
              <a:rPr lang="en-US" sz="2800" b="1" dirty="0">
                <a:solidFill>
                  <a:srgbClr val="291FF5"/>
                </a:solidFill>
                <a:latin typeface="Times New Roman" panose="02020603050405020304" pitchFamily="18" charset="0"/>
                <a:cs typeface="Times New Roman" panose="02020603050405020304" pitchFamily="18" charset="0"/>
              </a:rPr>
              <a:t>Data Collection, Data Collection Forms, and Scanners</a:t>
            </a:r>
          </a:p>
          <a:p>
            <a:pPr marL="457200" indent="-457200">
              <a:buClr>
                <a:srgbClr val="C00000"/>
              </a:buClr>
              <a:buFont typeface="Wingdings" panose="05000000000000000000" pitchFamily="2" charset="2"/>
              <a:buChar char="§"/>
            </a:pPr>
            <a:r>
              <a:rPr lang="en-US" sz="2800" b="1" dirty="0">
                <a:solidFill>
                  <a:schemeClr val="tx1"/>
                </a:solidFill>
                <a:latin typeface="Times New Roman" panose="02020603050405020304" pitchFamily="18" charset="0"/>
                <a:cs typeface="Times New Roman" panose="02020603050405020304" pitchFamily="18" charset="0"/>
              </a:rPr>
              <a:t>The most efficient data collection tools follow the actual flow of patient care and medical record documentation, whether the data are collected retrospectively or prospectively.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There </a:t>
            </a:r>
            <a:r>
              <a:rPr lang="en-US" sz="2800" b="1" dirty="0">
                <a:solidFill>
                  <a:schemeClr val="tx1"/>
                </a:solidFill>
                <a:latin typeface="Times New Roman" panose="02020603050405020304" pitchFamily="18" charset="0"/>
                <a:cs typeface="Times New Roman" panose="02020603050405020304" pitchFamily="18" charset="0"/>
              </a:rPr>
              <a:t>are numerous advantages to prospective data collection.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First</a:t>
            </a:r>
            <a:r>
              <a:rPr lang="en-US" sz="2800" b="1" dirty="0">
                <a:solidFill>
                  <a:schemeClr val="tx1"/>
                </a:solidFill>
                <a:latin typeface="Times New Roman" panose="02020603050405020304" pitchFamily="18" charset="0"/>
                <a:cs typeface="Times New Roman" panose="02020603050405020304" pitchFamily="18" charset="0"/>
              </a:rPr>
              <a:t>, detailed information not routinely available from administrative databases can be gathered.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Physiologic </a:t>
            </a:r>
            <a:r>
              <a:rPr lang="en-US" sz="2800" b="1" dirty="0">
                <a:solidFill>
                  <a:schemeClr val="tx1"/>
                </a:solidFill>
                <a:latin typeface="Times New Roman" panose="02020603050405020304" pitchFamily="18" charset="0"/>
                <a:cs typeface="Times New Roman" panose="02020603050405020304" pitchFamily="18" charset="0"/>
              </a:rPr>
              <a:t>parameters can be captured, such as the range of blood pressures for a patient on vasoactive infusions or 24-hour intake and output for patients with heart failure.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As </a:t>
            </a:r>
            <a:r>
              <a:rPr lang="en-US" sz="2800" b="1" dirty="0">
                <a:solidFill>
                  <a:schemeClr val="tx1"/>
                </a:solidFill>
                <a:latin typeface="Times New Roman" panose="02020603050405020304" pitchFamily="18" charset="0"/>
                <a:cs typeface="Times New Roman" panose="02020603050405020304" pitchFamily="18" charset="0"/>
              </a:rPr>
              <a:t>discussed earlier, data requiring a time stamp also can be captured</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95386351"/>
      </p:ext>
    </p:extLst>
  </p:cSld>
  <p:clrMapOvr>
    <a:masterClrMapping/>
  </p:clrMapOvr>
  <p:transition>
    <p:wedg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36</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295400"/>
            <a:ext cx="8534400" cy="5029200"/>
          </a:xfrm>
        </p:spPr>
        <p:txBody>
          <a:bodyPr anchor="t" anchorCtr="0">
            <a:normAutofit fontScale="92500" lnSpcReduction="10000"/>
          </a:bodyPr>
          <a:lstStyle/>
          <a:p>
            <a:r>
              <a:rPr lang="en-US" sz="3500" b="1" dirty="0" smtClean="0">
                <a:solidFill>
                  <a:srgbClr val="291FF5"/>
                </a:solidFill>
                <a:latin typeface="Times New Roman" panose="02020603050405020304" pitchFamily="18" charset="0"/>
                <a:cs typeface="Times New Roman" panose="02020603050405020304" pitchFamily="18" charset="0"/>
              </a:rPr>
              <a:t>Sources </a:t>
            </a:r>
            <a:r>
              <a:rPr lang="en-US" sz="3500" b="1" dirty="0">
                <a:solidFill>
                  <a:srgbClr val="291FF5"/>
                </a:solidFill>
                <a:latin typeface="Times New Roman" panose="02020603050405020304" pitchFamily="18" charset="0"/>
                <a:cs typeface="Times New Roman" panose="02020603050405020304" pitchFamily="18" charset="0"/>
              </a:rPr>
              <a:t>of Data</a:t>
            </a:r>
          </a:p>
          <a:p>
            <a:r>
              <a:rPr lang="en-US" sz="2800" b="1" dirty="0" smtClean="0">
                <a:solidFill>
                  <a:srgbClr val="291FF5"/>
                </a:solidFill>
                <a:latin typeface="Times New Roman" panose="02020603050405020304" pitchFamily="18" charset="0"/>
                <a:cs typeface="Times New Roman" panose="02020603050405020304" pitchFamily="18" charset="0"/>
              </a:rPr>
              <a:t>Prospective </a:t>
            </a:r>
            <a:r>
              <a:rPr lang="en-US" sz="2800" b="1" dirty="0">
                <a:solidFill>
                  <a:srgbClr val="291FF5"/>
                </a:solidFill>
                <a:latin typeface="Times New Roman" panose="02020603050405020304" pitchFamily="18" charset="0"/>
                <a:cs typeface="Times New Roman" panose="02020603050405020304" pitchFamily="18" charset="0"/>
              </a:rPr>
              <a:t>Data Collection, Data Collection Forms, and Scanners</a:t>
            </a:r>
          </a:p>
          <a:p>
            <a:pPr marL="457200" indent="-457200">
              <a:buClr>
                <a:srgbClr val="C00000"/>
              </a:buClr>
              <a:buFont typeface="Wingdings" panose="05000000000000000000" pitchFamily="2" charset="2"/>
              <a:buChar char="§"/>
            </a:pPr>
            <a:r>
              <a:rPr lang="en-US" b="1" dirty="0">
                <a:solidFill>
                  <a:schemeClr val="tx1"/>
                </a:solidFill>
                <a:latin typeface="Times New Roman" panose="02020603050405020304" pitchFamily="18" charset="0"/>
                <a:cs typeface="Times New Roman" panose="02020603050405020304" pitchFamily="18" charset="0"/>
              </a:rPr>
              <a:t>Timely administration of certain therapies (e.g., administration of antibiotics within one hour before surgical incision or within eight hours of hospital arrival for patients with pneumonia) has shown to improve patient outcomes. </a:t>
            </a:r>
            <a:endParaRPr lang="en-US"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b="1" dirty="0" smtClean="0">
                <a:solidFill>
                  <a:schemeClr val="tx1"/>
                </a:solidFill>
                <a:latin typeface="Times New Roman" panose="02020603050405020304" pitchFamily="18" charset="0"/>
                <a:cs typeface="Times New Roman" panose="02020603050405020304" pitchFamily="18" charset="0"/>
              </a:rPr>
              <a:t>The </a:t>
            </a:r>
            <a:r>
              <a:rPr lang="en-US" b="1" dirty="0">
                <a:solidFill>
                  <a:schemeClr val="tx1"/>
                </a:solidFill>
                <a:latin typeface="Times New Roman" panose="02020603050405020304" pitchFamily="18" charset="0"/>
                <a:cs typeface="Times New Roman" panose="02020603050405020304" pitchFamily="18" charset="0"/>
              </a:rPr>
              <a:t>timing of “clot buster” administration to certain stroke patients can mean the difference between full recovery and no recovery, and the window of opportunity for these patients is small; they usually must receive thrombolytic therapy within three hours of symptom onset. </a:t>
            </a:r>
            <a:endParaRPr lang="en-US"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b="1" dirty="0" smtClean="0">
                <a:solidFill>
                  <a:schemeClr val="tx1"/>
                </a:solidFill>
                <a:latin typeface="Times New Roman" panose="02020603050405020304" pitchFamily="18" charset="0"/>
                <a:cs typeface="Times New Roman" panose="02020603050405020304" pitchFamily="18" charset="0"/>
              </a:rPr>
              <a:t>For </a:t>
            </a:r>
            <a:r>
              <a:rPr lang="en-US" b="1" dirty="0">
                <a:solidFill>
                  <a:schemeClr val="tx1"/>
                </a:solidFill>
                <a:latin typeface="Times New Roman" panose="02020603050405020304" pitchFamily="18" charset="0"/>
                <a:cs typeface="Times New Roman" panose="02020603050405020304" pitchFamily="18" charset="0"/>
              </a:rPr>
              <a:t>patients with AMI, the administration of aspirin and beta blockers within the first 24 hours is critical to survival</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28363814"/>
      </p:ext>
    </p:extLst>
  </p:cSld>
  <p:clrMapOvr>
    <a:masterClrMapping/>
  </p:clrMapOvr>
  <p:transition>
    <p:wedg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37</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228600" y="1295400"/>
            <a:ext cx="8763000" cy="5029200"/>
          </a:xfrm>
        </p:spPr>
        <p:txBody>
          <a:bodyPr anchor="t" anchorCtr="0">
            <a:normAutofit fontScale="92500" lnSpcReduction="10000"/>
          </a:bodyPr>
          <a:lstStyle/>
          <a:p>
            <a:r>
              <a:rPr lang="en-US" sz="3500" b="1" dirty="0" smtClean="0">
                <a:solidFill>
                  <a:srgbClr val="291FF5"/>
                </a:solidFill>
                <a:latin typeface="Times New Roman" panose="02020603050405020304" pitchFamily="18" charset="0"/>
                <a:cs typeface="Times New Roman" panose="02020603050405020304" pitchFamily="18" charset="0"/>
              </a:rPr>
              <a:t>Sources </a:t>
            </a:r>
            <a:r>
              <a:rPr lang="en-US" sz="3500" b="1" dirty="0">
                <a:solidFill>
                  <a:srgbClr val="291FF5"/>
                </a:solidFill>
                <a:latin typeface="Times New Roman" panose="02020603050405020304" pitchFamily="18" charset="0"/>
                <a:cs typeface="Times New Roman" panose="02020603050405020304" pitchFamily="18" charset="0"/>
              </a:rPr>
              <a:t>of Data</a:t>
            </a:r>
          </a:p>
          <a:p>
            <a:r>
              <a:rPr lang="en-US" sz="2800" b="1" dirty="0" smtClean="0">
                <a:solidFill>
                  <a:srgbClr val="291FF5"/>
                </a:solidFill>
                <a:latin typeface="Times New Roman" panose="02020603050405020304" pitchFamily="18" charset="0"/>
                <a:cs typeface="Times New Roman" panose="02020603050405020304" pitchFamily="18" charset="0"/>
              </a:rPr>
              <a:t>Prospective </a:t>
            </a:r>
            <a:r>
              <a:rPr lang="en-US" sz="2800" b="1" dirty="0">
                <a:solidFill>
                  <a:srgbClr val="291FF5"/>
                </a:solidFill>
                <a:latin typeface="Times New Roman" panose="02020603050405020304" pitchFamily="18" charset="0"/>
                <a:cs typeface="Times New Roman" panose="02020603050405020304" pitchFamily="18" charset="0"/>
              </a:rPr>
              <a:t>Data Collection, Data Collection Forms, and Scanners</a:t>
            </a:r>
          </a:p>
          <a:p>
            <a:pPr marL="457200" indent="-457200">
              <a:buClr>
                <a:srgbClr val="C00000"/>
              </a:buClr>
              <a:buFont typeface="Wingdings" panose="05000000000000000000" pitchFamily="2" charset="2"/>
              <a:buChar char="§"/>
            </a:pPr>
            <a:r>
              <a:rPr lang="en-US" b="1" dirty="0">
                <a:solidFill>
                  <a:schemeClr val="tx1"/>
                </a:solidFill>
                <a:latin typeface="Times New Roman" panose="02020603050405020304" pitchFamily="18" charset="0"/>
                <a:cs typeface="Times New Roman" panose="02020603050405020304" pitchFamily="18" charset="0"/>
              </a:rPr>
              <a:t>Through prospective chart review, the data collection staff can spot patient trends as they develop rather than receive the information after patients have been discharged. </a:t>
            </a:r>
            <a:endParaRPr lang="en-US"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b="1" dirty="0" smtClean="0">
                <a:solidFill>
                  <a:schemeClr val="tx1"/>
                </a:solidFill>
                <a:latin typeface="Times New Roman" panose="02020603050405020304" pitchFamily="18" charset="0"/>
                <a:cs typeface="Times New Roman" panose="02020603050405020304" pitchFamily="18" charset="0"/>
              </a:rPr>
              <a:t>For </a:t>
            </a:r>
            <a:r>
              <a:rPr lang="en-US" b="1" dirty="0">
                <a:solidFill>
                  <a:schemeClr val="tx1"/>
                </a:solidFill>
                <a:latin typeface="Times New Roman" panose="02020603050405020304" pitchFamily="18" charset="0"/>
                <a:cs typeface="Times New Roman" panose="02020603050405020304" pitchFamily="18" charset="0"/>
              </a:rPr>
              <a:t>instance, they may detect an increasing incidence of ventilator-associated pneumonia sooner, or they may spot an increase in the rate of aspiration in stroke patients as it occurs. </a:t>
            </a:r>
            <a:endParaRPr lang="en-US"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b="1" dirty="0" smtClean="0">
                <a:solidFill>
                  <a:schemeClr val="tx1"/>
                </a:solidFill>
                <a:latin typeface="Times New Roman" panose="02020603050405020304" pitchFamily="18" charset="0"/>
                <a:cs typeface="Times New Roman" panose="02020603050405020304" pitchFamily="18" charset="0"/>
              </a:rPr>
              <a:t>Unfortunately</a:t>
            </a:r>
            <a:r>
              <a:rPr lang="en-US" b="1" dirty="0">
                <a:solidFill>
                  <a:schemeClr val="tx1"/>
                </a:solidFill>
                <a:latin typeface="Times New Roman" panose="02020603050405020304" pitchFamily="18" charset="0"/>
                <a:cs typeface="Times New Roman" panose="02020603050405020304" pitchFamily="18" charset="0"/>
              </a:rPr>
              <a:t>, the downside to this data collection approach is cost. </a:t>
            </a:r>
            <a:endParaRPr lang="en-US"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b="1" dirty="0" smtClean="0">
                <a:solidFill>
                  <a:schemeClr val="tx1"/>
                </a:solidFill>
                <a:latin typeface="Times New Roman" panose="02020603050405020304" pitchFamily="18" charset="0"/>
                <a:cs typeface="Times New Roman" panose="02020603050405020304" pitchFamily="18" charset="0"/>
              </a:rPr>
              <a:t>Prospective </a:t>
            </a:r>
            <a:r>
              <a:rPr lang="en-US" b="1" dirty="0">
                <a:solidFill>
                  <a:schemeClr val="tx1"/>
                </a:solidFill>
                <a:latin typeface="Times New Roman" panose="02020603050405020304" pitchFamily="18" charset="0"/>
                <a:cs typeface="Times New Roman" panose="02020603050405020304" pitchFamily="18" charset="0"/>
              </a:rPr>
              <a:t>data collection is costly and time consuming and often requires healthcare organizations to hire several full-time data analysts</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51746730"/>
      </p:ext>
    </p:extLst>
  </p:cSld>
  <p:clrMapOvr>
    <a:masterClrMapping/>
  </p:clrMapOvr>
  <p:transition>
    <p:wedg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38</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295400"/>
            <a:ext cx="8534400" cy="5029200"/>
          </a:xfrm>
        </p:spPr>
        <p:txBody>
          <a:bodyPr anchor="t" anchorCtr="0">
            <a:normAutofit fontScale="92500" lnSpcReduction="20000"/>
          </a:bodyPr>
          <a:lstStyle/>
          <a:p>
            <a:r>
              <a:rPr lang="en-US" sz="3500" b="1" dirty="0" smtClean="0">
                <a:solidFill>
                  <a:srgbClr val="291FF5"/>
                </a:solidFill>
                <a:latin typeface="Times New Roman" panose="02020603050405020304" pitchFamily="18" charset="0"/>
                <a:cs typeface="Times New Roman" panose="02020603050405020304" pitchFamily="18" charset="0"/>
              </a:rPr>
              <a:t>Sources </a:t>
            </a:r>
            <a:r>
              <a:rPr lang="en-US" sz="3500" b="1" dirty="0">
                <a:solidFill>
                  <a:srgbClr val="291FF5"/>
                </a:solidFill>
                <a:latin typeface="Times New Roman" panose="02020603050405020304" pitchFamily="18" charset="0"/>
                <a:cs typeface="Times New Roman" panose="02020603050405020304" pitchFamily="18" charset="0"/>
              </a:rPr>
              <a:t>of Data</a:t>
            </a:r>
          </a:p>
          <a:p>
            <a:r>
              <a:rPr lang="en-US" sz="2800" b="1" dirty="0">
                <a:solidFill>
                  <a:srgbClr val="291FF5"/>
                </a:solidFill>
                <a:latin typeface="Times New Roman" panose="02020603050405020304" pitchFamily="18" charset="0"/>
                <a:cs typeface="Times New Roman" panose="02020603050405020304" pitchFamily="18" charset="0"/>
              </a:rPr>
              <a:t>Administrative Databases</a:t>
            </a:r>
          </a:p>
          <a:p>
            <a:pPr marL="457200" indent="-457200">
              <a:buClr>
                <a:srgbClr val="C00000"/>
              </a:buClr>
              <a:buFont typeface="Wingdings" panose="05000000000000000000" pitchFamily="2" charset="2"/>
              <a:buChar char="§"/>
            </a:pPr>
            <a:r>
              <a:rPr lang="en-US" sz="2800" b="1" dirty="0">
                <a:solidFill>
                  <a:schemeClr val="tx1"/>
                </a:solidFill>
                <a:latin typeface="Times New Roman" panose="02020603050405020304" pitchFamily="18" charset="0"/>
                <a:cs typeface="Times New Roman" panose="02020603050405020304" pitchFamily="18" charset="0"/>
              </a:rPr>
              <a:t>Administrative databases are a common source of data for quality improvement projects.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Administrative </a:t>
            </a:r>
            <a:r>
              <a:rPr lang="en-US" sz="2800" b="1" dirty="0">
                <a:solidFill>
                  <a:schemeClr val="tx1"/>
                </a:solidFill>
                <a:latin typeface="Times New Roman" panose="02020603050405020304" pitchFamily="18" charset="0"/>
                <a:cs typeface="Times New Roman" panose="02020603050405020304" pitchFamily="18" charset="0"/>
              </a:rPr>
              <a:t>data are information collected, processed, and stored in automated information systems.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These </a:t>
            </a:r>
            <a:r>
              <a:rPr lang="en-US" sz="2800" b="1" dirty="0">
                <a:solidFill>
                  <a:schemeClr val="tx1"/>
                </a:solidFill>
                <a:latin typeface="Times New Roman" panose="02020603050405020304" pitchFamily="18" charset="0"/>
                <a:cs typeface="Times New Roman" panose="02020603050405020304" pitchFamily="18" charset="0"/>
              </a:rPr>
              <a:t>data include enrollment or eligibility information, claims information, and information on managed care encounters.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They </a:t>
            </a:r>
            <a:r>
              <a:rPr lang="en-US" sz="2800" b="1" dirty="0">
                <a:solidFill>
                  <a:schemeClr val="tx1"/>
                </a:solidFill>
                <a:latin typeface="Times New Roman" panose="02020603050405020304" pitchFamily="18" charset="0"/>
                <a:cs typeface="Times New Roman" panose="02020603050405020304" pitchFamily="18" charset="0"/>
              </a:rPr>
              <a:t>may relate to hospital and other facility services, professional services, prescription drug services, or laboratory services</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65642658"/>
      </p:ext>
    </p:extLst>
  </p:cSld>
  <p:clrMapOvr>
    <a:masterClrMapping/>
  </p:clrMapOvr>
  <p:transition>
    <p:wedg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39</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143000"/>
            <a:ext cx="8534400" cy="5181600"/>
          </a:xfrm>
        </p:spPr>
        <p:txBody>
          <a:bodyPr anchor="t" anchorCtr="0">
            <a:normAutofit fontScale="70000" lnSpcReduction="20000"/>
          </a:bodyPr>
          <a:lstStyle/>
          <a:p>
            <a:r>
              <a:rPr lang="en-US" sz="4100" b="1" dirty="0" smtClean="0">
                <a:solidFill>
                  <a:srgbClr val="291FF5"/>
                </a:solidFill>
                <a:latin typeface="Times New Roman" panose="02020603050405020304" pitchFamily="18" charset="0"/>
                <a:cs typeface="Times New Roman" panose="02020603050405020304" pitchFamily="18" charset="0"/>
              </a:rPr>
              <a:t>Sources </a:t>
            </a:r>
            <a:r>
              <a:rPr lang="en-US" sz="4100" b="1" dirty="0">
                <a:solidFill>
                  <a:srgbClr val="291FF5"/>
                </a:solidFill>
                <a:latin typeface="Times New Roman" panose="02020603050405020304" pitchFamily="18" charset="0"/>
                <a:cs typeface="Times New Roman" panose="02020603050405020304" pitchFamily="18" charset="0"/>
              </a:rPr>
              <a:t>of Data</a:t>
            </a:r>
          </a:p>
          <a:p>
            <a:r>
              <a:rPr lang="en-US" sz="3400" b="1" dirty="0">
                <a:solidFill>
                  <a:srgbClr val="291FF5"/>
                </a:solidFill>
                <a:latin typeface="Times New Roman" panose="02020603050405020304" pitchFamily="18" charset="0"/>
                <a:cs typeface="Times New Roman" panose="02020603050405020304" pitchFamily="18" charset="0"/>
              </a:rPr>
              <a:t>Administrative Databases</a:t>
            </a:r>
          </a:p>
          <a:p>
            <a:pPr marL="457200" indent="-457200">
              <a:buClr>
                <a:srgbClr val="C00000"/>
              </a:buClr>
              <a:buFont typeface="Wingdings" panose="05000000000000000000" pitchFamily="2" charset="2"/>
              <a:buChar char="§"/>
            </a:pPr>
            <a:r>
              <a:rPr lang="en-US" sz="3400" b="1" dirty="0">
                <a:solidFill>
                  <a:schemeClr val="tx1"/>
                </a:solidFill>
                <a:latin typeface="Times New Roman" panose="02020603050405020304" pitchFamily="18" charset="0"/>
                <a:cs typeface="Times New Roman" panose="02020603050405020304" pitchFamily="18" charset="0"/>
              </a:rPr>
              <a:t>Examples of administrative data sources are hospital and physician office billing systems; health plan claims databases, health information management or medical record systems, and registration systems (admission/ discharge/transfer). </a:t>
            </a:r>
            <a:endParaRPr lang="en-US" sz="34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3400" b="1" dirty="0" smtClean="0">
                <a:solidFill>
                  <a:schemeClr val="tx1"/>
                </a:solidFill>
                <a:latin typeface="Times New Roman" panose="02020603050405020304" pitchFamily="18" charset="0"/>
                <a:cs typeface="Times New Roman" panose="02020603050405020304" pitchFamily="18" charset="0"/>
              </a:rPr>
              <a:t>Ideally</a:t>
            </a:r>
            <a:r>
              <a:rPr lang="en-US" sz="3400" b="1" dirty="0">
                <a:solidFill>
                  <a:schemeClr val="tx1"/>
                </a:solidFill>
                <a:latin typeface="Times New Roman" panose="02020603050405020304" pitchFamily="18" charset="0"/>
                <a:cs typeface="Times New Roman" panose="02020603050405020304" pitchFamily="18" charset="0"/>
              </a:rPr>
              <a:t>, hospitals also maintain a cost accounting system that integrates the previously mentioned systems into one database and provides the important elements of patient cost. </a:t>
            </a:r>
            <a:endParaRPr lang="en-US" sz="34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3400" b="1" dirty="0" smtClean="0">
                <a:solidFill>
                  <a:schemeClr val="tx1"/>
                </a:solidFill>
                <a:latin typeface="Times New Roman" panose="02020603050405020304" pitchFamily="18" charset="0"/>
                <a:cs typeface="Times New Roman" panose="02020603050405020304" pitchFamily="18" charset="0"/>
              </a:rPr>
              <a:t>Although </a:t>
            </a:r>
            <a:r>
              <a:rPr lang="en-US" sz="3400" b="1" dirty="0">
                <a:solidFill>
                  <a:schemeClr val="tx1"/>
                </a:solidFill>
                <a:latin typeface="Times New Roman" panose="02020603050405020304" pitchFamily="18" charset="0"/>
                <a:cs typeface="Times New Roman" panose="02020603050405020304" pitchFamily="18" charset="0"/>
              </a:rPr>
              <a:t>each of these sources has unique characteristics, for the purposes of this discussion they will be considered collectively as administrative databases (with the exception of health plan claims databases, which are covered later in this chapter)</a:t>
            </a:r>
            <a:r>
              <a:rPr lang="en-US" sz="3400" b="1" dirty="0" smtClean="0">
                <a:solidFill>
                  <a:schemeClr val="tx1"/>
                </a:solidFill>
                <a:latin typeface="Times New Roman" panose="02020603050405020304" pitchFamily="18" charset="0"/>
                <a:cs typeface="Times New Roman" panose="02020603050405020304" pitchFamily="18" charset="0"/>
              </a:rPr>
              <a:t>.</a:t>
            </a:r>
            <a:endParaRPr lang="en-US" sz="3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12533147"/>
      </p:ext>
    </p:extLst>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4</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371600"/>
            <a:ext cx="8458200" cy="4876800"/>
          </a:xfrm>
        </p:spPr>
        <p:txBody>
          <a:bodyPr anchor="t" anchorCtr="0">
            <a:normAutofit lnSpcReduction="10000"/>
          </a:bodyPr>
          <a:lstStyle/>
          <a:p>
            <a:r>
              <a:rPr lang="en-US" sz="3200" b="1" dirty="0">
                <a:solidFill>
                  <a:srgbClr val="291FF5"/>
                </a:solidFill>
                <a:latin typeface="Times New Roman" panose="02020603050405020304" pitchFamily="18" charset="0"/>
                <a:cs typeface="Times New Roman" panose="02020603050405020304" pitchFamily="18" charset="0"/>
              </a:rPr>
              <a:t>Categories of Data: Case example</a:t>
            </a:r>
          </a:p>
          <a:p>
            <a:pPr marL="342900" indent="-342900">
              <a:buClr>
                <a:srgbClr val="C00000"/>
              </a:buClr>
              <a:buFont typeface="Wingdings" panose="05000000000000000000" pitchFamily="2" charset="2"/>
              <a:buChar char="§"/>
            </a:pPr>
            <a:r>
              <a:rPr lang="en-US" b="1" dirty="0">
                <a:solidFill>
                  <a:schemeClr val="tx1"/>
                </a:solidFill>
                <a:latin typeface="Times New Roman" panose="02020603050405020304" pitchFamily="18" charset="0"/>
                <a:cs typeface="Times New Roman" panose="02020603050405020304" pitchFamily="18" charset="0"/>
              </a:rPr>
              <a:t>Spectrum Health’s clinical reporting (CR) system illustrates this point.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C00000"/>
              </a:buClr>
              <a:buFont typeface="Wingdings" panose="05000000000000000000" pitchFamily="2" charset="2"/>
              <a:buChar char="§"/>
            </a:pPr>
            <a:r>
              <a:rPr lang="en-US" b="1" dirty="0" smtClean="0">
                <a:solidFill>
                  <a:schemeClr val="tx1"/>
                </a:solidFill>
                <a:latin typeface="Times New Roman" panose="02020603050405020304" pitchFamily="18" charset="0"/>
                <a:cs typeface="Times New Roman" panose="02020603050405020304" pitchFamily="18" charset="0"/>
              </a:rPr>
              <a:t>The </a:t>
            </a:r>
            <a:r>
              <a:rPr lang="en-US" b="1" dirty="0">
                <a:solidFill>
                  <a:schemeClr val="tx1"/>
                </a:solidFill>
                <a:latin typeface="Times New Roman" panose="02020603050405020304" pitchFamily="18" charset="0"/>
                <a:cs typeface="Times New Roman" panose="02020603050405020304" pitchFamily="18" charset="0"/>
              </a:rPr>
              <a:t>CR system contains more than 50 disease-specific dashboards that report performance at the system, hospital, and physician levels (see Exhibit 5.1).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C00000"/>
              </a:buClr>
              <a:buFont typeface="Wingdings" panose="05000000000000000000" pitchFamily="2" charset="2"/>
              <a:buChar char="§"/>
            </a:pPr>
            <a:r>
              <a:rPr lang="en-US" b="1" dirty="0" smtClean="0">
                <a:solidFill>
                  <a:schemeClr val="tx1"/>
                </a:solidFill>
                <a:latin typeface="Times New Roman" panose="02020603050405020304" pitchFamily="18" charset="0"/>
                <a:cs typeface="Times New Roman" panose="02020603050405020304" pitchFamily="18" charset="0"/>
              </a:rPr>
              <a:t>In </a:t>
            </a:r>
            <a:r>
              <a:rPr lang="en-US" b="1" dirty="0">
                <a:solidFill>
                  <a:schemeClr val="tx1"/>
                </a:solidFill>
                <a:latin typeface="Times New Roman" panose="02020603050405020304" pitchFamily="18" charset="0"/>
                <a:cs typeface="Times New Roman" panose="02020603050405020304" pitchFamily="18" charset="0"/>
              </a:rPr>
              <a:t>Exhibit 5.2, a dashboard for total hip replacement provides examples of clinical quality and financial performance measures.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C00000"/>
              </a:buClr>
              <a:buFont typeface="Wingdings" panose="05000000000000000000" pitchFamily="2" charset="2"/>
              <a:buChar char="§"/>
            </a:pPr>
            <a:r>
              <a:rPr lang="en-US" b="1" dirty="0" smtClean="0">
                <a:solidFill>
                  <a:schemeClr val="tx1"/>
                </a:solidFill>
                <a:latin typeface="Times New Roman" panose="02020603050405020304" pitchFamily="18" charset="0"/>
                <a:cs typeface="Times New Roman" panose="02020603050405020304" pitchFamily="18" charset="0"/>
              </a:rPr>
              <a:t>To </a:t>
            </a:r>
            <a:r>
              <a:rPr lang="en-US" b="1" dirty="0">
                <a:solidFill>
                  <a:schemeClr val="tx1"/>
                </a:solidFill>
                <a:latin typeface="Times New Roman" panose="02020603050405020304" pitchFamily="18" charset="0"/>
                <a:cs typeface="Times New Roman" panose="02020603050405020304" pitchFamily="18" charset="0"/>
              </a:rPr>
              <a:t>produce the CR system, Spectrum Health used a variety of data sources, including extracts from its finance and electronic health record (EHR) systems</a:t>
            </a:r>
            <a:r>
              <a:rPr lang="en-US" b="1" dirty="0" smtClean="0">
                <a:solidFill>
                  <a:schemeClr val="tx1"/>
                </a:solidFill>
                <a:latin typeface="Times New Roman" panose="02020603050405020304" pitchFamily="18" charset="0"/>
                <a:cs typeface="Times New Roman" panose="02020603050405020304" pitchFamily="18" charset="0"/>
              </a:rPr>
              <a:t>.</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68930998"/>
      </p:ext>
    </p:extLst>
  </p:cSld>
  <p:clrMapOvr>
    <a:masterClrMapping/>
  </p:clrMapOvr>
  <p:transition>
    <p:wedg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40</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143000"/>
            <a:ext cx="8534400" cy="5181600"/>
          </a:xfrm>
        </p:spPr>
        <p:txBody>
          <a:bodyPr anchor="t" anchorCtr="0">
            <a:normAutofit lnSpcReduction="10000"/>
          </a:bodyPr>
          <a:lstStyle/>
          <a:p>
            <a:r>
              <a:rPr lang="en-US" sz="4100" b="1" dirty="0" smtClean="0">
                <a:solidFill>
                  <a:srgbClr val="291FF5"/>
                </a:solidFill>
                <a:latin typeface="Times New Roman" panose="02020603050405020304" pitchFamily="18" charset="0"/>
                <a:cs typeface="Times New Roman" panose="02020603050405020304" pitchFamily="18" charset="0"/>
              </a:rPr>
              <a:t>Sources </a:t>
            </a:r>
            <a:r>
              <a:rPr lang="en-US" sz="4100" b="1" dirty="0">
                <a:solidFill>
                  <a:srgbClr val="291FF5"/>
                </a:solidFill>
                <a:latin typeface="Times New Roman" panose="02020603050405020304" pitchFamily="18" charset="0"/>
                <a:cs typeface="Times New Roman" panose="02020603050405020304" pitchFamily="18" charset="0"/>
              </a:rPr>
              <a:t>of Data</a:t>
            </a:r>
          </a:p>
          <a:p>
            <a:r>
              <a:rPr lang="en-US" sz="3400" b="1" dirty="0">
                <a:solidFill>
                  <a:srgbClr val="291FF5"/>
                </a:solidFill>
                <a:latin typeface="Times New Roman" panose="02020603050405020304" pitchFamily="18" charset="0"/>
                <a:cs typeface="Times New Roman" panose="02020603050405020304" pitchFamily="18" charset="0"/>
              </a:rPr>
              <a:t>Administrative Databases</a:t>
            </a:r>
          </a:p>
          <a:p>
            <a:pPr marL="457200" indent="-457200">
              <a:buClr>
                <a:srgbClr val="C00000"/>
              </a:buClr>
              <a:buFont typeface="Wingdings" panose="05000000000000000000" pitchFamily="2" charset="2"/>
              <a:buChar char="§"/>
            </a:pPr>
            <a:r>
              <a:rPr lang="en-US" sz="3200" b="1" dirty="0">
                <a:solidFill>
                  <a:schemeClr val="tx1"/>
                </a:solidFill>
                <a:latin typeface="Times New Roman" panose="02020603050405020304" pitchFamily="18" charset="0"/>
                <a:cs typeface="Times New Roman" panose="02020603050405020304" pitchFamily="18" charset="0"/>
              </a:rPr>
              <a:t>Administrative databases are an excellent source of data for reporting on clinical quality, financial performance, and certain patient outcomes. </a:t>
            </a:r>
            <a:endParaRPr lang="en-US" sz="32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3200" b="1" dirty="0" smtClean="0">
                <a:solidFill>
                  <a:schemeClr val="tx1"/>
                </a:solidFill>
                <a:latin typeface="Times New Roman" panose="02020603050405020304" pitchFamily="18" charset="0"/>
                <a:cs typeface="Times New Roman" panose="02020603050405020304" pitchFamily="18" charset="0"/>
              </a:rPr>
              <a:t>They </a:t>
            </a:r>
            <a:r>
              <a:rPr lang="en-US" sz="3200" b="1" dirty="0">
                <a:solidFill>
                  <a:schemeClr val="tx1"/>
                </a:solidFill>
                <a:latin typeface="Times New Roman" panose="02020603050405020304" pitchFamily="18" charset="0"/>
                <a:cs typeface="Times New Roman" panose="02020603050405020304" pitchFamily="18" charset="0"/>
              </a:rPr>
              <a:t>are the backbone of many quality improvement programs, including the CR system described at the beginning of this chapter</a:t>
            </a:r>
            <a:r>
              <a:rPr lang="en-US" sz="3200" b="1" dirty="0" smtClean="0">
                <a:solidFill>
                  <a:schemeClr val="tx1"/>
                </a:solidFill>
                <a:latin typeface="Times New Roman" panose="02020603050405020304" pitchFamily="18" charset="0"/>
                <a:cs typeface="Times New Roman" panose="02020603050405020304" pitchFamily="18" charset="0"/>
              </a:rPr>
              <a:t>.</a:t>
            </a:r>
            <a:endParaRPr lang="en-US" sz="32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02417112"/>
      </p:ext>
    </p:extLst>
  </p:cSld>
  <p:clrMapOvr>
    <a:masterClrMapping/>
  </p:clrMapOvr>
  <p:transition>
    <p:wedg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41</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143000"/>
            <a:ext cx="8534400" cy="5181600"/>
          </a:xfrm>
        </p:spPr>
        <p:txBody>
          <a:bodyPr anchor="t" anchorCtr="0">
            <a:normAutofit fontScale="85000" lnSpcReduction="20000"/>
          </a:bodyPr>
          <a:lstStyle/>
          <a:p>
            <a:r>
              <a:rPr lang="en-US" sz="4100" b="1" dirty="0" smtClean="0">
                <a:solidFill>
                  <a:srgbClr val="291FF5"/>
                </a:solidFill>
                <a:latin typeface="Times New Roman" panose="02020603050405020304" pitchFamily="18" charset="0"/>
                <a:cs typeface="Times New Roman" panose="02020603050405020304" pitchFamily="18" charset="0"/>
              </a:rPr>
              <a:t>Sources </a:t>
            </a:r>
            <a:r>
              <a:rPr lang="en-US" sz="4100" b="1" dirty="0">
                <a:solidFill>
                  <a:srgbClr val="291FF5"/>
                </a:solidFill>
                <a:latin typeface="Times New Roman" panose="02020603050405020304" pitchFamily="18" charset="0"/>
                <a:cs typeface="Times New Roman" panose="02020603050405020304" pitchFamily="18" charset="0"/>
              </a:rPr>
              <a:t>of Data</a:t>
            </a:r>
          </a:p>
          <a:p>
            <a:r>
              <a:rPr lang="en-US" sz="3400" b="1" dirty="0" smtClean="0">
                <a:solidFill>
                  <a:srgbClr val="291FF5"/>
                </a:solidFill>
                <a:latin typeface="Times New Roman" panose="02020603050405020304" pitchFamily="18" charset="0"/>
                <a:cs typeface="Times New Roman" panose="02020603050405020304" pitchFamily="18" charset="0"/>
              </a:rPr>
              <a:t>Advantages of Administrative </a:t>
            </a:r>
            <a:r>
              <a:rPr lang="en-US" sz="3400" b="1" dirty="0">
                <a:solidFill>
                  <a:srgbClr val="291FF5"/>
                </a:solidFill>
                <a:latin typeface="Times New Roman" panose="02020603050405020304" pitchFamily="18" charset="0"/>
                <a:cs typeface="Times New Roman" panose="02020603050405020304" pitchFamily="18" charset="0"/>
              </a:rPr>
              <a:t>Databases</a:t>
            </a:r>
          </a:p>
          <a:p>
            <a:pPr marL="457200" indent="-457200">
              <a:buClr>
                <a:srgbClr val="C00000"/>
              </a:buClr>
              <a:buFont typeface="Wingdings" panose="05000000000000000000" pitchFamily="2" charset="2"/>
              <a:buChar char="v"/>
            </a:pPr>
            <a:r>
              <a:rPr lang="en-US" sz="3200" b="1" dirty="0">
                <a:solidFill>
                  <a:schemeClr val="tx1"/>
                </a:solidFill>
                <a:latin typeface="Times New Roman" panose="02020603050405020304" pitchFamily="18" charset="0"/>
                <a:cs typeface="Times New Roman" panose="02020603050405020304" pitchFamily="18" charset="0"/>
              </a:rPr>
              <a:t>Their use is less expensive than the use of alternative methods, such as chart review or prospective data collection.</a:t>
            </a:r>
          </a:p>
          <a:p>
            <a:pPr marL="457200" indent="-457200">
              <a:buClr>
                <a:srgbClr val="C00000"/>
              </a:buClr>
              <a:buFont typeface="Wingdings" panose="05000000000000000000" pitchFamily="2" charset="2"/>
              <a:buChar char="v"/>
            </a:pPr>
            <a:r>
              <a:rPr lang="en-US" sz="3200" b="1" dirty="0">
                <a:solidFill>
                  <a:schemeClr val="tx1"/>
                </a:solidFill>
                <a:latin typeface="Times New Roman" panose="02020603050405020304" pitchFamily="18" charset="0"/>
                <a:cs typeface="Times New Roman" panose="02020603050405020304" pitchFamily="18" charset="0"/>
              </a:rPr>
              <a:t>They incorporate transaction systems already used in a healthcare organization’s daily business operations (frequently referred to as legacy systems).</a:t>
            </a:r>
          </a:p>
          <a:p>
            <a:pPr marL="457200" indent="-457200">
              <a:buClr>
                <a:srgbClr val="C00000"/>
              </a:buClr>
              <a:buFont typeface="Wingdings" panose="05000000000000000000" pitchFamily="2" charset="2"/>
              <a:buChar char="v"/>
            </a:pPr>
            <a:r>
              <a:rPr lang="en-US" sz="3200" b="1" dirty="0">
                <a:solidFill>
                  <a:schemeClr val="tx1"/>
                </a:solidFill>
                <a:latin typeface="Times New Roman" panose="02020603050405020304" pitchFamily="18" charset="0"/>
                <a:cs typeface="Times New Roman" panose="02020603050405020304" pitchFamily="18" charset="0"/>
              </a:rPr>
              <a:t>Most of the code sets embedded in administrative databases are standardized,7 simplifying internal comparison between multi- facility organizations and external benchmarking with purchased or government data sets</a:t>
            </a:r>
            <a:r>
              <a:rPr lang="en-US" sz="3200" b="1" dirty="0" smtClean="0">
                <a:solidFill>
                  <a:schemeClr val="tx1"/>
                </a:solidFill>
                <a:latin typeface="Times New Roman" panose="02020603050405020304" pitchFamily="18" charset="0"/>
                <a:cs typeface="Times New Roman" panose="02020603050405020304" pitchFamily="18" charset="0"/>
              </a:rPr>
              <a:t>.</a:t>
            </a:r>
            <a:endParaRPr lang="en-US" sz="32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15004083"/>
      </p:ext>
    </p:extLst>
  </p:cSld>
  <p:clrMapOvr>
    <a:masterClrMapping/>
  </p:clrMapOvr>
  <p:transition>
    <p:wedg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42</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143000"/>
            <a:ext cx="8534400" cy="5181600"/>
          </a:xfrm>
        </p:spPr>
        <p:txBody>
          <a:bodyPr anchor="t" anchorCtr="0">
            <a:normAutofit lnSpcReduction="10000"/>
          </a:bodyPr>
          <a:lstStyle/>
          <a:p>
            <a:r>
              <a:rPr lang="en-US" sz="4100" b="1" dirty="0" smtClean="0">
                <a:solidFill>
                  <a:srgbClr val="291FF5"/>
                </a:solidFill>
                <a:latin typeface="Times New Roman" panose="02020603050405020304" pitchFamily="18" charset="0"/>
                <a:cs typeface="Times New Roman" panose="02020603050405020304" pitchFamily="18" charset="0"/>
              </a:rPr>
              <a:t>Sources </a:t>
            </a:r>
            <a:r>
              <a:rPr lang="en-US" sz="4100" b="1" dirty="0">
                <a:solidFill>
                  <a:srgbClr val="291FF5"/>
                </a:solidFill>
                <a:latin typeface="Times New Roman" panose="02020603050405020304" pitchFamily="18" charset="0"/>
                <a:cs typeface="Times New Roman" panose="02020603050405020304" pitchFamily="18" charset="0"/>
              </a:rPr>
              <a:t>of Data</a:t>
            </a:r>
          </a:p>
          <a:p>
            <a:r>
              <a:rPr lang="en-US" sz="3400" b="1" dirty="0" smtClean="0">
                <a:solidFill>
                  <a:srgbClr val="291FF5"/>
                </a:solidFill>
                <a:latin typeface="Times New Roman" panose="02020603050405020304" pitchFamily="18" charset="0"/>
                <a:cs typeface="Times New Roman" panose="02020603050405020304" pitchFamily="18" charset="0"/>
              </a:rPr>
              <a:t>Advantages of Administrative </a:t>
            </a:r>
            <a:r>
              <a:rPr lang="en-US" sz="3400" b="1" dirty="0">
                <a:solidFill>
                  <a:srgbClr val="291FF5"/>
                </a:solidFill>
                <a:latin typeface="Times New Roman" panose="02020603050405020304" pitchFamily="18" charset="0"/>
                <a:cs typeface="Times New Roman" panose="02020603050405020304" pitchFamily="18" charset="0"/>
              </a:rPr>
              <a:t>Databases</a:t>
            </a:r>
          </a:p>
          <a:p>
            <a:pPr marL="457200" indent="-457200">
              <a:buClr>
                <a:srgbClr val="C00000"/>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Most administrative databases are maintained by individuals who are skilled at sophisticated database queries.</a:t>
            </a:r>
          </a:p>
          <a:p>
            <a:pPr marL="457200" indent="-457200">
              <a:buClr>
                <a:srgbClr val="C00000"/>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Expert database administrators in information technology departments provide database architecture and support.</a:t>
            </a:r>
          </a:p>
          <a:p>
            <a:pPr marL="457200" indent="-457200">
              <a:buClr>
                <a:srgbClr val="C00000"/>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The volume of available indicators is 100 times greater than that available through other data collection techniques</a:t>
            </a:r>
            <a:r>
              <a:rPr lang="en-US" sz="3200" b="1" dirty="0" smtClean="0">
                <a:solidFill>
                  <a:schemeClr val="tx1"/>
                </a:solidFill>
                <a:latin typeface="Times New Roman" panose="02020603050405020304" pitchFamily="18" charset="0"/>
                <a:cs typeface="Times New Roman" panose="02020603050405020304" pitchFamily="18" charset="0"/>
              </a:rPr>
              <a:t>.</a:t>
            </a:r>
            <a:endParaRPr lang="en-US" sz="32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52645652"/>
      </p:ext>
    </p:extLst>
  </p:cSld>
  <p:clrMapOvr>
    <a:masterClrMapping/>
  </p:clrMapOvr>
  <p:transition>
    <p:wedg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43</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143000"/>
            <a:ext cx="8534400" cy="5181600"/>
          </a:xfrm>
        </p:spPr>
        <p:txBody>
          <a:bodyPr anchor="t" anchorCtr="0">
            <a:normAutofit fontScale="92500" lnSpcReduction="20000"/>
          </a:bodyPr>
          <a:lstStyle/>
          <a:p>
            <a:r>
              <a:rPr lang="en-US" sz="4100" b="1" dirty="0" smtClean="0">
                <a:solidFill>
                  <a:srgbClr val="291FF5"/>
                </a:solidFill>
                <a:latin typeface="Times New Roman" panose="02020603050405020304" pitchFamily="18" charset="0"/>
                <a:cs typeface="Times New Roman" panose="02020603050405020304" pitchFamily="18" charset="0"/>
              </a:rPr>
              <a:t>Sources </a:t>
            </a:r>
            <a:r>
              <a:rPr lang="en-US" sz="4100" b="1" dirty="0">
                <a:solidFill>
                  <a:srgbClr val="291FF5"/>
                </a:solidFill>
                <a:latin typeface="Times New Roman" panose="02020603050405020304" pitchFamily="18" charset="0"/>
                <a:cs typeface="Times New Roman" panose="02020603050405020304" pitchFamily="18" charset="0"/>
              </a:rPr>
              <a:t>of Data</a:t>
            </a:r>
          </a:p>
          <a:p>
            <a:r>
              <a:rPr lang="en-US" sz="3400" b="1" dirty="0" smtClean="0">
                <a:solidFill>
                  <a:srgbClr val="291FF5"/>
                </a:solidFill>
                <a:latin typeface="Times New Roman" panose="02020603050405020304" pitchFamily="18" charset="0"/>
                <a:cs typeface="Times New Roman" panose="02020603050405020304" pitchFamily="18" charset="0"/>
              </a:rPr>
              <a:t>Advantages of Administrative </a:t>
            </a:r>
            <a:r>
              <a:rPr lang="en-US" sz="3400" b="1" dirty="0">
                <a:solidFill>
                  <a:srgbClr val="291FF5"/>
                </a:solidFill>
                <a:latin typeface="Times New Roman" panose="02020603050405020304" pitchFamily="18" charset="0"/>
                <a:cs typeface="Times New Roman" panose="02020603050405020304" pitchFamily="18" charset="0"/>
              </a:rPr>
              <a:t>Databases</a:t>
            </a:r>
          </a:p>
          <a:p>
            <a:pPr marL="457200" indent="-457200">
              <a:buClr>
                <a:srgbClr val="C00000"/>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Data reporting tools are available as part of the purchased system or through third-party add-ons or services.</a:t>
            </a:r>
          </a:p>
          <a:p>
            <a:pPr marL="457200" indent="-457200">
              <a:buClr>
                <a:srgbClr val="C00000"/>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Many administrative databases—especially well-managed financial and cost accounting systems—are subject to regular reconciliation, audit, and data cleanup procedures that enhance the integrity of their data.</a:t>
            </a:r>
          </a:p>
          <a:p>
            <a:pPr>
              <a:buClr>
                <a:srgbClr val="C00000"/>
              </a:buClr>
            </a:pPr>
            <a:r>
              <a:rPr lang="en-US" sz="2800" b="1" dirty="0">
                <a:solidFill>
                  <a:schemeClr val="tx1"/>
                </a:solidFill>
                <a:latin typeface="Times New Roman" panose="02020603050405020304" pitchFamily="18" charset="0"/>
                <a:cs typeface="Times New Roman" panose="02020603050405020304" pitchFamily="18" charset="0"/>
              </a:rPr>
              <a:t>Because of these advantages, many healthcare organizations make extensive use of administrative data systems as the primary source of data for quality improvement projects</a:t>
            </a:r>
            <a:r>
              <a:rPr lang="en-US" sz="3200" b="1" dirty="0" smtClean="0">
                <a:solidFill>
                  <a:schemeClr val="tx1"/>
                </a:solidFill>
                <a:latin typeface="Times New Roman" panose="02020603050405020304" pitchFamily="18" charset="0"/>
                <a:cs typeface="Times New Roman" panose="02020603050405020304" pitchFamily="18" charset="0"/>
              </a:rPr>
              <a:t>.</a:t>
            </a:r>
            <a:endParaRPr lang="en-US" sz="32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60695451"/>
      </p:ext>
    </p:extLst>
  </p:cSld>
  <p:clrMapOvr>
    <a:masterClrMapping/>
  </p:clrMapOvr>
  <p:transition>
    <p:wedg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44</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143000"/>
            <a:ext cx="8534400" cy="5181600"/>
          </a:xfrm>
        </p:spPr>
        <p:txBody>
          <a:bodyPr anchor="t" anchorCtr="0">
            <a:normAutofit fontScale="92500"/>
          </a:bodyPr>
          <a:lstStyle/>
          <a:p>
            <a:r>
              <a:rPr lang="en-US" sz="4100" b="1" dirty="0" smtClean="0">
                <a:solidFill>
                  <a:srgbClr val="291FF5"/>
                </a:solidFill>
                <a:latin typeface="Times New Roman" panose="02020603050405020304" pitchFamily="18" charset="0"/>
                <a:cs typeface="Times New Roman" panose="02020603050405020304" pitchFamily="18" charset="0"/>
              </a:rPr>
              <a:t>Sources </a:t>
            </a:r>
            <a:r>
              <a:rPr lang="en-US" sz="4100" b="1" dirty="0">
                <a:solidFill>
                  <a:srgbClr val="291FF5"/>
                </a:solidFill>
                <a:latin typeface="Times New Roman" panose="02020603050405020304" pitchFamily="18" charset="0"/>
                <a:cs typeface="Times New Roman" panose="02020603050405020304" pitchFamily="18" charset="0"/>
              </a:rPr>
              <a:t>of Data</a:t>
            </a:r>
          </a:p>
          <a:p>
            <a:r>
              <a:rPr lang="en-US" sz="3400" b="1" dirty="0" smtClean="0">
                <a:solidFill>
                  <a:srgbClr val="291FF5"/>
                </a:solidFill>
                <a:latin typeface="Times New Roman" panose="02020603050405020304" pitchFamily="18" charset="0"/>
                <a:cs typeface="Times New Roman" panose="02020603050405020304" pitchFamily="18" charset="0"/>
              </a:rPr>
              <a:t>Advantages of Administrative </a:t>
            </a:r>
            <a:r>
              <a:rPr lang="en-US" sz="3400" b="1" dirty="0">
                <a:solidFill>
                  <a:srgbClr val="291FF5"/>
                </a:solidFill>
                <a:latin typeface="Times New Roman" panose="02020603050405020304" pitchFamily="18" charset="0"/>
                <a:cs typeface="Times New Roman" panose="02020603050405020304" pitchFamily="18" charset="0"/>
              </a:rPr>
              <a:t>Databases</a:t>
            </a:r>
          </a:p>
          <a:p>
            <a:pPr marL="457200" indent="-457200">
              <a:buClr>
                <a:srgbClr val="C00000"/>
              </a:buClr>
              <a:buFont typeface="Wingdings" panose="05000000000000000000" pitchFamily="2" charset="2"/>
              <a:buChar char="§"/>
            </a:pPr>
            <a:r>
              <a:rPr lang="en-US" sz="2800" b="1" dirty="0">
                <a:solidFill>
                  <a:schemeClr val="tx1"/>
                </a:solidFill>
                <a:latin typeface="Times New Roman" panose="02020603050405020304" pitchFamily="18" charset="0"/>
                <a:cs typeface="Times New Roman" panose="02020603050405020304" pitchFamily="18" charset="0"/>
              </a:rPr>
              <a:t>Some argue that administrative data are less reliable than data gathered by chart review.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However</a:t>
            </a:r>
            <a:r>
              <a:rPr lang="en-US" sz="2800" b="1" dirty="0">
                <a:solidFill>
                  <a:schemeClr val="tx1"/>
                </a:solidFill>
                <a:latin typeface="Times New Roman" panose="02020603050405020304" pitchFamily="18" charset="0"/>
                <a:cs typeface="Times New Roman" panose="02020603050405020304" pitchFamily="18" charset="0"/>
              </a:rPr>
              <a:t>, when administrative data are properly cleaned and validated, the indicator definitions are clear and concise, and the limitations of the data are understood, administrative data can be just as reliable as data from chart review.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These </a:t>
            </a:r>
            <a:r>
              <a:rPr lang="en-US" sz="2800" b="1" dirty="0">
                <a:solidFill>
                  <a:schemeClr val="tx1"/>
                </a:solidFill>
                <a:latin typeface="Times New Roman" panose="02020603050405020304" pitchFamily="18" charset="0"/>
                <a:cs typeface="Times New Roman" panose="02020603050405020304" pitchFamily="18" charset="0"/>
              </a:rPr>
              <a:t>characteristics form a primary basis for the commercial outcome reporting systems available today</a:t>
            </a:r>
            <a:r>
              <a:rPr lang="en-US" sz="3200" b="1" dirty="0" smtClean="0">
                <a:solidFill>
                  <a:schemeClr val="tx1"/>
                </a:solidFill>
                <a:latin typeface="Times New Roman" panose="02020603050405020304" pitchFamily="18" charset="0"/>
                <a:cs typeface="Times New Roman" panose="02020603050405020304" pitchFamily="18" charset="0"/>
              </a:rPr>
              <a:t>.</a:t>
            </a:r>
            <a:endParaRPr lang="en-US" sz="32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67790411"/>
      </p:ext>
    </p:extLst>
  </p:cSld>
  <p:clrMapOvr>
    <a:masterClrMapping/>
  </p:clrMapOvr>
  <p:transition>
    <p:wedg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45</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371600"/>
            <a:ext cx="8534400" cy="4953000"/>
          </a:xfrm>
        </p:spPr>
        <p:txBody>
          <a:bodyPr anchor="t" anchorCtr="0">
            <a:normAutofit fontScale="77500" lnSpcReduction="20000"/>
          </a:bodyPr>
          <a:lstStyle/>
          <a:p>
            <a:r>
              <a:rPr lang="en-US" sz="4100" b="1" dirty="0" smtClean="0">
                <a:solidFill>
                  <a:srgbClr val="291FF5"/>
                </a:solidFill>
                <a:latin typeface="Times New Roman" panose="02020603050405020304" pitchFamily="18" charset="0"/>
                <a:cs typeface="Times New Roman" panose="02020603050405020304" pitchFamily="18" charset="0"/>
              </a:rPr>
              <a:t>Sources </a:t>
            </a:r>
            <a:r>
              <a:rPr lang="en-US" sz="4100" b="1" dirty="0">
                <a:solidFill>
                  <a:srgbClr val="291FF5"/>
                </a:solidFill>
                <a:latin typeface="Times New Roman" panose="02020603050405020304" pitchFamily="18" charset="0"/>
                <a:cs typeface="Times New Roman" panose="02020603050405020304" pitchFamily="18" charset="0"/>
              </a:rPr>
              <a:t>of Data</a:t>
            </a:r>
          </a:p>
          <a:p>
            <a:r>
              <a:rPr lang="en-US" sz="3400" b="1" dirty="0" smtClean="0">
                <a:solidFill>
                  <a:srgbClr val="291FF5"/>
                </a:solidFill>
                <a:latin typeface="Times New Roman" panose="02020603050405020304" pitchFamily="18" charset="0"/>
                <a:cs typeface="Times New Roman" panose="02020603050405020304" pitchFamily="18" charset="0"/>
              </a:rPr>
              <a:t>Advantages of Administrative </a:t>
            </a:r>
            <a:r>
              <a:rPr lang="en-US" sz="3400" b="1" dirty="0">
                <a:solidFill>
                  <a:srgbClr val="291FF5"/>
                </a:solidFill>
                <a:latin typeface="Times New Roman" panose="02020603050405020304" pitchFamily="18" charset="0"/>
                <a:cs typeface="Times New Roman" panose="02020603050405020304" pitchFamily="18" charset="0"/>
              </a:rPr>
              <a:t>Databases</a:t>
            </a:r>
          </a:p>
          <a:p>
            <a:r>
              <a:rPr lang="en-US" sz="2800" b="1" dirty="0">
                <a:solidFill>
                  <a:schemeClr val="tx1"/>
                </a:solidFill>
                <a:latin typeface="Times New Roman" panose="02020603050405020304" pitchFamily="18" charset="0"/>
                <a:cs typeface="Times New Roman" panose="02020603050405020304" pitchFamily="18" charset="0"/>
              </a:rPr>
              <a:t>For example, the most common measures from the system described earlier were validated using four approaches: </a:t>
            </a:r>
          </a:p>
          <a:p>
            <a:pPr marL="457200" indent="-457200">
              <a:buClr>
                <a:srgbClr val="C00000"/>
              </a:buClr>
              <a:buFont typeface="Wingdings" panose="05000000000000000000" pitchFamily="2" charset="2"/>
              <a:buChar char="§"/>
            </a:pPr>
            <a:r>
              <a:rPr lang="en-US" sz="2800" b="1" dirty="0">
                <a:solidFill>
                  <a:schemeClr val="tx1"/>
                </a:solidFill>
                <a:latin typeface="Times New Roman" panose="02020603050405020304" pitchFamily="18" charset="0"/>
                <a:cs typeface="Times New Roman" panose="02020603050405020304" pitchFamily="18" charset="0"/>
              </a:rPr>
              <a:t>Chart review using an appropriate sampling methodology, </a:t>
            </a:r>
          </a:p>
          <a:p>
            <a:pPr marL="457200" indent="-457200">
              <a:buClr>
                <a:srgbClr val="C00000"/>
              </a:buClr>
              <a:buFont typeface="Wingdings" panose="05000000000000000000" pitchFamily="2" charset="2"/>
              <a:buChar char="§"/>
            </a:pPr>
            <a:r>
              <a:rPr lang="en-US" sz="2800" b="1" dirty="0">
                <a:solidFill>
                  <a:schemeClr val="tx1"/>
                </a:solidFill>
                <a:latin typeface="Times New Roman" panose="02020603050405020304" pitchFamily="18" charset="0"/>
                <a:cs typeface="Times New Roman" panose="02020603050405020304" pitchFamily="18" charset="0"/>
              </a:rPr>
              <a:t>Chart review performed for the core measures, </a:t>
            </a:r>
          </a:p>
          <a:p>
            <a:pPr marL="457200" indent="-457200">
              <a:buClr>
                <a:srgbClr val="C00000"/>
              </a:buClr>
              <a:buFont typeface="Wingdings" panose="05000000000000000000" pitchFamily="2" charset="2"/>
              <a:buChar char="§"/>
            </a:pPr>
            <a:r>
              <a:rPr lang="en-US" sz="2800" b="1" dirty="0">
                <a:solidFill>
                  <a:schemeClr val="tx1"/>
                </a:solidFill>
                <a:latin typeface="Times New Roman" panose="02020603050405020304" pitchFamily="18" charset="0"/>
                <a:cs typeface="Times New Roman" panose="02020603050405020304" pitchFamily="18" charset="0"/>
              </a:rPr>
              <a:t>Comparison to similar measures in stand-alone databases that rely on chart abstraction or prospective data collection strategies (e.g., National Registry of Myocardial Infarction), and </a:t>
            </a:r>
          </a:p>
          <a:p>
            <a:pPr marL="457200" indent="-457200">
              <a:buClr>
                <a:srgbClr val="C00000"/>
              </a:buClr>
              <a:buFont typeface="Wingdings" panose="05000000000000000000" pitchFamily="2" charset="2"/>
              <a:buChar char="§"/>
            </a:pPr>
            <a:r>
              <a:rPr lang="en-US" sz="2800" b="1" dirty="0">
                <a:solidFill>
                  <a:schemeClr val="tx1"/>
                </a:solidFill>
                <a:latin typeface="Times New Roman" panose="02020603050405020304" pitchFamily="18" charset="0"/>
                <a:cs typeface="Times New Roman" panose="02020603050405020304" pitchFamily="18" charset="0"/>
              </a:rPr>
              <a:t>Face validation performed by physicians with expertise in the clinical condition being studied. Results proved the administrative data sources to be just as reliable. In fact, if systems are not in place to ensure inter-rater reliability, such as third-party audits, chart review data can be very inaccurate</a:t>
            </a:r>
            <a:r>
              <a:rPr lang="en-US" sz="3200" b="1" dirty="0" smtClean="0">
                <a:solidFill>
                  <a:schemeClr val="tx1"/>
                </a:solidFill>
                <a:latin typeface="Times New Roman" panose="02020603050405020304" pitchFamily="18" charset="0"/>
                <a:cs typeface="Times New Roman" panose="02020603050405020304" pitchFamily="18" charset="0"/>
              </a:rPr>
              <a:t>.</a:t>
            </a:r>
            <a:endParaRPr lang="en-US" sz="32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05936180"/>
      </p:ext>
    </p:extLst>
  </p:cSld>
  <p:clrMapOvr>
    <a:masterClrMapping/>
  </p:clrMapOvr>
  <p:transition>
    <p:wedg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46</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371600"/>
            <a:ext cx="8534400" cy="4953000"/>
          </a:xfrm>
        </p:spPr>
        <p:txBody>
          <a:bodyPr anchor="t" anchorCtr="0">
            <a:normAutofit lnSpcReduction="10000"/>
          </a:bodyPr>
          <a:lstStyle/>
          <a:p>
            <a:r>
              <a:rPr lang="en-US" sz="4100" b="1" dirty="0" smtClean="0">
                <a:solidFill>
                  <a:srgbClr val="291FF5"/>
                </a:solidFill>
                <a:latin typeface="Times New Roman" panose="02020603050405020304" pitchFamily="18" charset="0"/>
                <a:cs typeface="Times New Roman" panose="02020603050405020304" pitchFamily="18" charset="0"/>
              </a:rPr>
              <a:t>Sources </a:t>
            </a:r>
            <a:r>
              <a:rPr lang="en-US" sz="4100" b="1" dirty="0">
                <a:solidFill>
                  <a:srgbClr val="291FF5"/>
                </a:solidFill>
                <a:latin typeface="Times New Roman" panose="02020603050405020304" pitchFamily="18" charset="0"/>
                <a:cs typeface="Times New Roman" panose="02020603050405020304" pitchFamily="18" charset="0"/>
              </a:rPr>
              <a:t>of Data</a:t>
            </a:r>
          </a:p>
          <a:p>
            <a:r>
              <a:rPr lang="en-US" sz="3200" b="1" dirty="0">
                <a:solidFill>
                  <a:srgbClr val="291FF5"/>
                </a:solidFill>
                <a:latin typeface="Times New Roman" panose="02020603050405020304" pitchFamily="18" charset="0"/>
                <a:cs typeface="Times New Roman" panose="02020603050405020304" pitchFamily="18" charset="0"/>
              </a:rPr>
              <a:t>Patient Surveys: Satisfaction and Functional Status</a:t>
            </a:r>
          </a:p>
          <a:p>
            <a:r>
              <a:rPr lang="en-US" sz="3200" b="1" dirty="0">
                <a:solidFill>
                  <a:srgbClr val="291FF5"/>
                </a:solidFill>
                <a:latin typeface="Times New Roman" panose="02020603050405020304" pitchFamily="18" charset="0"/>
                <a:cs typeface="Times New Roman" panose="02020603050405020304" pitchFamily="18" charset="0"/>
              </a:rPr>
              <a:t>Patient satisfaction surveys</a:t>
            </a:r>
          </a:p>
          <a:p>
            <a:pPr marL="457200" indent="-457200">
              <a:buClr>
                <a:srgbClr val="C00000"/>
              </a:buClr>
              <a:buFont typeface="Wingdings" panose="05000000000000000000" pitchFamily="2" charset="2"/>
              <a:buChar char="§"/>
            </a:pPr>
            <a:r>
              <a:rPr lang="en-US" sz="3200" b="1" dirty="0">
                <a:solidFill>
                  <a:schemeClr val="tx1"/>
                </a:solidFill>
                <a:latin typeface="Times New Roman" panose="02020603050405020304" pitchFamily="18" charset="0"/>
                <a:cs typeface="Times New Roman" panose="02020603050405020304" pitchFamily="18" charset="0"/>
              </a:rPr>
              <a:t>Patient satisfaction surveys have long been a favorite tool of quality improvement professionals, especially teams interested in the perceptions of patients, either in terms of the quality of care or the quality of service provided</a:t>
            </a:r>
            <a:r>
              <a:rPr lang="en-US" sz="3200" b="1" dirty="0" smtClean="0">
                <a:solidFill>
                  <a:schemeClr val="tx1"/>
                </a:solidFill>
                <a:latin typeface="Times New Roman" panose="02020603050405020304" pitchFamily="18" charset="0"/>
                <a:cs typeface="Times New Roman" panose="02020603050405020304" pitchFamily="18" charset="0"/>
              </a:rPr>
              <a:t>.</a:t>
            </a:r>
            <a:endParaRPr lang="en-US" sz="32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16368282"/>
      </p:ext>
    </p:extLst>
  </p:cSld>
  <p:clrMapOvr>
    <a:masterClrMapping/>
  </p:clrMapOvr>
  <p:transition>
    <p:wedg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47</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371600"/>
            <a:ext cx="8534400" cy="4953000"/>
          </a:xfrm>
        </p:spPr>
        <p:txBody>
          <a:bodyPr anchor="t" anchorCtr="0">
            <a:normAutofit fontScale="77500" lnSpcReduction="20000"/>
          </a:bodyPr>
          <a:lstStyle/>
          <a:p>
            <a:r>
              <a:rPr lang="en-US" sz="4100" b="1" dirty="0" smtClean="0">
                <a:solidFill>
                  <a:srgbClr val="291FF5"/>
                </a:solidFill>
                <a:latin typeface="Times New Roman" panose="02020603050405020304" pitchFamily="18" charset="0"/>
                <a:cs typeface="Times New Roman" panose="02020603050405020304" pitchFamily="18" charset="0"/>
              </a:rPr>
              <a:t>Sources </a:t>
            </a:r>
            <a:r>
              <a:rPr lang="en-US" sz="4100" b="1" dirty="0">
                <a:solidFill>
                  <a:srgbClr val="291FF5"/>
                </a:solidFill>
                <a:latin typeface="Times New Roman" panose="02020603050405020304" pitchFamily="18" charset="0"/>
                <a:cs typeface="Times New Roman" panose="02020603050405020304" pitchFamily="18" charset="0"/>
              </a:rPr>
              <a:t>of Data</a:t>
            </a:r>
          </a:p>
          <a:p>
            <a:r>
              <a:rPr lang="en-US" sz="3200" b="1" dirty="0">
                <a:solidFill>
                  <a:srgbClr val="291FF5"/>
                </a:solidFill>
                <a:latin typeface="Times New Roman" panose="02020603050405020304" pitchFamily="18" charset="0"/>
                <a:cs typeface="Times New Roman" panose="02020603050405020304" pitchFamily="18" charset="0"/>
              </a:rPr>
              <a:t>Patient Surveys: Satisfaction and Functional Status</a:t>
            </a:r>
          </a:p>
          <a:p>
            <a:r>
              <a:rPr lang="en-US" sz="3200" b="1" dirty="0">
                <a:solidFill>
                  <a:srgbClr val="291FF5"/>
                </a:solidFill>
                <a:latin typeface="Times New Roman" panose="02020603050405020304" pitchFamily="18" charset="0"/>
                <a:cs typeface="Times New Roman" panose="02020603050405020304" pitchFamily="18" charset="0"/>
              </a:rPr>
              <a:t>Patient satisfaction surveys</a:t>
            </a:r>
          </a:p>
          <a:p>
            <a:pPr marL="457200" indent="-457200">
              <a:buClr>
                <a:srgbClr val="C00000"/>
              </a:buClr>
              <a:buFont typeface="Wingdings" panose="05000000000000000000" pitchFamily="2" charset="2"/>
              <a:buChar char="§"/>
            </a:pPr>
            <a:r>
              <a:rPr lang="en-US" sz="3200" b="1" dirty="0">
                <a:solidFill>
                  <a:schemeClr val="tx1"/>
                </a:solidFill>
                <a:latin typeface="Times New Roman" panose="02020603050405020304" pitchFamily="18" charset="0"/>
                <a:cs typeface="Times New Roman" panose="02020603050405020304" pitchFamily="18" charset="0"/>
              </a:rPr>
              <a:t>However, underestimation of the scientific complexity underlying survey research often leads to undesirable results. </a:t>
            </a:r>
            <a:endParaRPr lang="en-US" sz="32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3200" b="1" dirty="0" smtClean="0">
                <a:solidFill>
                  <a:schemeClr val="tx1"/>
                </a:solidFill>
                <a:latin typeface="Times New Roman" panose="02020603050405020304" pitchFamily="18" charset="0"/>
                <a:cs typeface="Times New Roman" panose="02020603050405020304" pitchFamily="18" charset="0"/>
              </a:rPr>
              <a:t>There </a:t>
            </a:r>
            <a:r>
              <a:rPr lang="en-US" sz="3200" b="1" dirty="0">
                <a:solidFill>
                  <a:schemeClr val="tx1"/>
                </a:solidFill>
                <a:latin typeface="Times New Roman" panose="02020603050405020304" pitchFamily="18" charset="0"/>
                <a:cs typeface="Times New Roman" panose="02020603050405020304" pitchFamily="18" charset="0"/>
              </a:rPr>
              <a:t>is an art (and science) to constructing surveys that produce valid, reliable, relevant information. </a:t>
            </a:r>
            <a:endParaRPr lang="en-US" sz="32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3200" b="1" dirty="0" smtClean="0">
                <a:solidFill>
                  <a:schemeClr val="tx1"/>
                </a:solidFill>
                <a:latin typeface="Times New Roman" panose="02020603050405020304" pitchFamily="18" charset="0"/>
                <a:cs typeface="Times New Roman" panose="02020603050405020304" pitchFamily="18" charset="0"/>
              </a:rPr>
              <a:t>Likewise</a:t>
            </a:r>
            <a:r>
              <a:rPr lang="en-US" sz="3200" b="1" dirty="0">
                <a:solidFill>
                  <a:schemeClr val="tx1"/>
                </a:solidFill>
                <a:latin typeface="Times New Roman" panose="02020603050405020304" pitchFamily="18" charset="0"/>
                <a:cs typeface="Times New Roman" panose="02020603050405020304" pitchFamily="18" charset="0"/>
              </a:rPr>
              <a:t>, survey validation itself is a time-consuming and complex undertaking. </a:t>
            </a:r>
            <a:endParaRPr lang="en-US" sz="32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3200" b="1" dirty="0" smtClean="0">
                <a:solidFill>
                  <a:schemeClr val="tx1"/>
                </a:solidFill>
                <a:latin typeface="Times New Roman" panose="02020603050405020304" pitchFamily="18" charset="0"/>
                <a:cs typeface="Times New Roman" panose="02020603050405020304" pitchFamily="18" charset="0"/>
              </a:rPr>
              <a:t>For </a:t>
            </a:r>
            <a:r>
              <a:rPr lang="en-US" sz="3200" b="1" dirty="0">
                <a:solidFill>
                  <a:schemeClr val="tx1"/>
                </a:solidFill>
                <a:latin typeface="Times New Roman" panose="02020603050405020304" pitchFamily="18" charset="0"/>
                <a:cs typeface="Times New Roman" panose="02020603050405020304" pitchFamily="18" charset="0"/>
              </a:rPr>
              <a:t>an in-depth review of survey development and validation, many excellent textbooks on the concepts of reliability, validity, sampling methodology, and bias are available</a:t>
            </a:r>
            <a:r>
              <a:rPr lang="en-US" sz="3200" b="1" dirty="0" smtClean="0">
                <a:solidFill>
                  <a:schemeClr val="tx1"/>
                </a:solidFill>
                <a:latin typeface="Times New Roman" panose="02020603050405020304" pitchFamily="18" charset="0"/>
                <a:cs typeface="Times New Roman" panose="02020603050405020304" pitchFamily="18" charset="0"/>
              </a:rPr>
              <a:t>.</a:t>
            </a:r>
            <a:endParaRPr lang="en-US" sz="32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91937117"/>
      </p:ext>
    </p:extLst>
  </p:cSld>
  <p:clrMapOvr>
    <a:masterClrMapping/>
  </p:clrMapOvr>
  <p:transition>
    <p:wedg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48</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371600"/>
            <a:ext cx="8534400" cy="4953000"/>
          </a:xfrm>
        </p:spPr>
        <p:txBody>
          <a:bodyPr anchor="t" anchorCtr="0">
            <a:normAutofit fontScale="92500" lnSpcReduction="20000"/>
          </a:bodyPr>
          <a:lstStyle/>
          <a:p>
            <a:r>
              <a:rPr lang="en-US" sz="4100" b="1" dirty="0" smtClean="0">
                <a:solidFill>
                  <a:srgbClr val="291FF5"/>
                </a:solidFill>
                <a:latin typeface="Times New Roman" panose="02020603050405020304" pitchFamily="18" charset="0"/>
                <a:cs typeface="Times New Roman" panose="02020603050405020304" pitchFamily="18" charset="0"/>
              </a:rPr>
              <a:t>Sources </a:t>
            </a:r>
            <a:r>
              <a:rPr lang="en-US" sz="4100" b="1" dirty="0">
                <a:solidFill>
                  <a:srgbClr val="291FF5"/>
                </a:solidFill>
                <a:latin typeface="Times New Roman" panose="02020603050405020304" pitchFamily="18" charset="0"/>
                <a:cs typeface="Times New Roman" panose="02020603050405020304" pitchFamily="18" charset="0"/>
              </a:rPr>
              <a:t>of Data</a:t>
            </a:r>
          </a:p>
          <a:p>
            <a:r>
              <a:rPr lang="en-US" sz="3200" b="1" dirty="0">
                <a:solidFill>
                  <a:srgbClr val="291FF5"/>
                </a:solidFill>
                <a:latin typeface="Times New Roman" panose="02020603050405020304" pitchFamily="18" charset="0"/>
                <a:cs typeface="Times New Roman" panose="02020603050405020304" pitchFamily="18" charset="0"/>
              </a:rPr>
              <a:t>Patient Surveys: Satisfaction and Functional Status</a:t>
            </a:r>
          </a:p>
          <a:p>
            <a:r>
              <a:rPr lang="en-US" sz="3200" b="1" dirty="0">
                <a:solidFill>
                  <a:srgbClr val="291FF5"/>
                </a:solidFill>
                <a:latin typeface="Times New Roman" panose="02020603050405020304" pitchFamily="18" charset="0"/>
                <a:cs typeface="Times New Roman" panose="02020603050405020304" pitchFamily="18" charset="0"/>
              </a:rPr>
              <a:t>Patient satisfaction surveys</a:t>
            </a:r>
          </a:p>
          <a:p>
            <a:pPr marL="457200" indent="-457200">
              <a:buClr>
                <a:srgbClr val="C00000"/>
              </a:buClr>
              <a:buFont typeface="Wingdings" panose="05000000000000000000" pitchFamily="2" charset="2"/>
              <a:buChar char="§"/>
            </a:pPr>
            <a:r>
              <a:rPr lang="en-US" sz="2800" b="1" dirty="0">
                <a:solidFill>
                  <a:schemeClr val="tx1"/>
                </a:solidFill>
                <a:latin typeface="Times New Roman" panose="02020603050405020304" pitchFamily="18" charset="0"/>
                <a:cs typeface="Times New Roman" panose="02020603050405020304" pitchFamily="18" charset="0"/>
              </a:rPr>
              <a:t>When an organization or a quality improvement team is considering the use of surveys, it has several choices on how to proceed.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The </a:t>
            </a:r>
            <a:r>
              <a:rPr lang="en-US" sz="2800" b="1" dirty="0">
                <a:solidFill>
                  <a:schemeClr val="tx1"/>
                </a:solidFill>
                <a:latin typeface="Times New Roman" panose="02020603050405020304" pitchFamily="18" charset="0"/>
                <a:cs typeface="Times New Roman" panose="02020603050405020304" pitchFamily="18" charset="0"/>
              </a:rPr>
              <a:t>team can design the survey tool itself, hire an outside expert to design the survey, or purchase an existing, well-validated survey or survey service.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Usually</a:t>
            </a:r>
            <a:r>
              <a:rPr lang="en-US" sz="2800" b="1" dirty="0">
                <a:solidFill>
                  <a:schemeClr val="tx1"/>
                </a:solidFill>
                <a:latin typeface="Times New Roman" panose="02020603050405020304" pitchFamily="18" charset="0"/>
                <a:cs typeface="Times New Roman" panose="02020603050405020304" pitchFamily="18" charset="0"/>
              </a:rPr>
              <a:t>, the fastest and least expensive approach is to purchase existing, well-validated survey instruments or to hire a survey organization to provide a solution</a:t>
            </a:r>
            <a:r>
              <a:rPr lang="en-US" sz="3200" b="1" dirty="0" smtClean="0">
                <a:solidFill>
                  <a:schemeClr val="tx1"/>
                </a:solidFill>
                <a:latin typeface="Times New Roman" panose="02020603050405020304" pitchFamily="18" charset="0"/>
                <a:cs typeface="Times New Roman" panose="02020603050405020304" pitchFamily="18" charset="0"/>
              </a:rPr>
              <a:t>.</a:t>
            </a:r>
            <a:endParaRPr lang="en-US" sz="32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19833597"/>
      </p:ext>
    </p:extLst>
  </p:cSld>
  <p:clrMapOvr>
    <a:masterClrMapping/>
  </p:clrMapOvr>
  <p:transition>
    <p:wedg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49</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371600"/>
            <a:ext cx="8534400" cy="4953000"/>
          </a:xfrm>
        </p:spPr>
        <p:txBody>
          <a:bodyPr anchor="t" anchorCtr="0">
            <a:normAutofit fontScale="92500"/>
          </a:bodyPr>
          <a:lstStyle/>
          <a:p>
            <a:r>
              <a:rPr lang="en-US" sz="4100" b="1" dirty="0" smtClean="0">
                <a:solidFill>
                  <a:srgbClr val="291FF5"/>
                </a:solidFill>
                <a:latin typeface="Times New Roman" panose="02020603050405020304" pitchFamily="18" charset="0"/>
                <a:cs typeface="Times New Roman" panose="02020603050405020304" pitchFamily="18" charset="0"/>
              </a:rPr>
              <a:t>Sources </a:t>
            </a:r>
            <a:r>
              <a:rPr lang="en-US" sz="4100" b="1" dirty="0">
                <a:solidFill>
                  <a:srgbClr val="291FF5"/>
                </a:solidFill>
                <a:latin typeface="Times New Roman" panose="02020603050405020304" pitchFamily="18" charset="0"/>
                <a:cs typeface="Times New Roman" panose="02020603050405020304" pitchFamily="18" charset="0"/>
              </a:rPr>
              <a:t>of Data</a:t>
            </a:r>
          </a:p>
          <a:p>
            <a:r>
              <a:rPr lang="en-US" sz="3200" b="1" dirty="0">
                <a:solidFill>
                  <a:srgbClr val="291FF5"/>
                </a:solidFill>
                <a:latin typeface="Times New Roman" panose="02020603050405020304" pitchFamily="18" charset="0"/>
                <a:cs typeface="Times New Roman" panose="02020603050405020304" pitchFamily="18" charset="0"/>
              </a:rPr>
              <a:t>Patient Surveys: Satisfaction and Functional Status</a:t>
            </a:r>
          </a:p>
          <a:p>
            <a:r>
              <a:rPr lang="en-US" sz="3200" b="1" dirty="0">
                <a:solidFill>
                  <a:srgbClr val="291FF5"/>
                </a:solidFill>
                <a:latin typeface="Times New Roman" panose="02020603050405020304" pitchFamily="18" charset="0"/>
                <a:cs typeface="Times New Roman" panose="02020603050405020304" pitchFamily="18" charset="0"/>
              </a:rPr>
              <a:t>Patient satisfaction surveys</a:t>
            </a:r>
          </a:p>
          <a:p>
            <a:pPr marL="457200" indent="-457200">
              <a:buClr>
                <a:srgbClr val="C00000"/>
              </a:buClr>
              <a:buFont typeface="Wingdings" panose="05000000000000000000" pitchFamily="2" charset="2"/>
              <a:buChar char="§"/>
            </a:pPr>
            <a:r>
              <a:rPr lang="en-US" sz="2800" b="1" dirty="0">
                <a:solidFill>
                  <a:schemeClr val="tx1"/>
                </a:solidFill>
                <a:latin typeface="Times New Roman" panose="02020603050405020304" pitchFamily="18" charset="0"/>
                <a:cs typeface="Times New Roman" panose="02020603050405020304" pitchFamily="18" charset="0"/>
              </a:rPr>
              <a:t>The frequency with which surveys are conducted and reported to the organization is also important.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When </a:t>
            </a:r>
            <a:r>
              <a:rPr lang="en-US" sz="2800" b="1" dirty="0">
                <a:solidFill>
                  <a:schemeClr val="tx1"/>
                </a:solidFill>
                <a:latin typeface="Times New Roman" panose="02020603050405020304" pitchFamily="18" charset="0"/>
                <a:cs typeface="Times New Roman" panose="02020603050405020304" pitchFamily="18" charset="0"/>
              </a:rPr>
              <a:t>patient satisfaction surveys are con- ducted on a continual basis using a proper sampling methodology, the organization is able to respond rapidly to changes in patients’ wants and needs.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It </a:t>
            </a:r>
            <a:r>
              <a:rPr lang="en-US" sz="2800" b="1" dirty="0">
                <a:solidFill>
                  <a:schemeClr val="tx1"/>
                </a:solidFill>
                <a:latin typeface="Times New Roman" panose="02020603050405020304" pitchFamily="18" charset="0"/>
                <a:cs typeface="Times New Roman" panose="02020603050405020304" pitchFamily="18" charset="0"/>
              </a:rPr>
              <a:t>also can respond rapidly to poor service</a:t>
            </a:r>
            <a:r>
              <a:rPr lang="en-US" sz="3200" b="1" dirty="0" smtClean="0">
                <a:solidFill>
                  <a:schemeClr val="tx1"/>
                </a:solidFill>
                <a:latin typeface="Times New Roman" panose="02020603050405020304" pitchFamily="18" charset="0"/>
                <a:cs typeface="Times New Roman" panose="02020603050405020304" pitchFamily="18" charset="0"/>
              </a:rPr>
              <a:t>.</a:t>
            </a:r>
            <a:endParaRPr lang="en-US" sz="32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18467456"/>
      </p:ext>
    </p:extLst>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5</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371600"/>
            <a:ext cx="8458200" cy="4876800"/>
          </a:xfrm>
        </p:spPr>
        <p:txBody>
          <a:bodyPr anchor="t" anchorCtr="0">
            <a:normAutofit lnSpcReduction="10000"/>
          </a:bodyPr>
          <a:lstStyle/>
          <a:p>
            <a:r>
              <a:rPr lang="en-US" sz="3200" b="1" dirty="0">
                <a:solidFill>
                  <a:srgbClr val="291FF5"/>
                </a:solidFill>
                <a:latin typeface="Times New Roman" panose="02020603050405020304" pitchFamily="18" charset="0"/>
                <a:cs typeface="Times New Roman" panose="02020603050405020304" pitchFamily="18" charset="0"/>
              </a:rPr>
              <a:t>Categories of Data: Case example</a:t>
            </a:r>
          </a:p>
          <a:p>
            <a:pPr marL="342900" indent="-342900">
              <a:buClr>
                <a:srgbClr val="C00000"/>
              </a:buClr>
              <a:buFont typeface="Wingdings" panose="05000000000000000000" pitchFamily="2" charset="2"/>
              <a:buChar char="§"/>
            </a:pPr>
            <a:r>
              <a:rPr lang="en-US" b="1" dirty="0">
                <a:solidFill>
                  <a:schemeClr val="tx1"/>
                </a:solidFill>
                <a:latin typeface="Times New Roman" panose="02020603050405020304" pitchFamily="18" charset="0"/>
                <a:cs typeface="Times New Roman" panose="02020603050405020304" pitchFamily="18" charset="0"/>
              </a:rPr>
              <a:t>The decision support department processed the data, applying a series of rigorous data cleanup algorithms, adjusting for severity, and adding industry benchmarks.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C00000"/>
              </a:buClr>
              <a:buFont typeface="Wingdings" panose="05000000000000000000" pitchFamily="2" charset="2"/>
              <a:buChar char="§"/>
            </a:pPr>
            <a:r>
              <a:rPr lang="en-US" b="1" dirty="0" smtClean="0">
                <a:solidFill>
                  <a:schemeClr val="tx1"/>
                </a:solidFill>
                <a:latin typeface="Times New Roman" panose="02020603050405020304" pitchFamily="18" charset="0"/>
                <a:cs typeface="Times New Roman" panose="02020603050405020304" pitchFamily="18" charset="0"/>
              </a:rPr>
              <a:t>The </a:t>
            </a:r>
            <a:r>
              <a:rPr lang="en-US" b="1" dirty="0">
                <a:solidFill>
                  <a:schemeClr val="tx1"/>
                </a:solidFill>
                <a:latin typeface="Times New Roman" panose="02020603050405020304" pitchFamily="18" charset="0"/>
                <a:cs typeface="Times New Roman" panose="02020603050405020304" pitchFamily="18" charset="0"/>
              </a:rPr>
              <a:t>resulting report contains measures of clinical processes (antibiotic utilization, deep vein thrombosis [DVT] prophylaxis, beta-blocker administration, autologous blood collection, and blood product administration), financial performance (lengths of stay, total patient charges, pharmacy charges, lab charges, X-ray charges, and intravenous therapy charges), and clinical out- comes (DVT, acute myocardial infarction [AMI], and readmission within 31 days</a:t>
            </a:r>
            <a:r>
              <a:rPr lang="en-US" b="1" dirty="0" smtClean="0">
                <a:solidFill>
                  <a:schemeClr val="tx1"/>
                </a:solidFill>
                <a:latin typeface="Times New Roman" panose="02020603050405020304" pitchFamily="18" charset="0"/>
                <a:cs typeface="Times New Roman" panose="02020603050405020304" pitchFamily="18" charset="0"/>
              </a:rPr>
              <a:t>).</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72471084"/>
      </p:ext>
    </p:extLst>
  </p:cSld>
  <p:clrMapOvr>
    <a:masterClrMapping/>
  </p:clrMapOvr>
  <p:transition>
    <p:wedg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50</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371600"/>
            <a:ext cx="8534400" cy="4953000"/>
          </a:xfrm>
        </p:spPr>
        <p:txBody>
          <a:bodyPr anchor="t" anchorCtr="0">
            <a:normAutofit fontScale="92500"/>
          </a:bodyPr>
          <a:lstStyle/>
          <a:p>
            <a:r>
              <a:rPr lang="en-US" sz="4100" b="1" dirty="0" smtClean="0">
                <a:solidFill>
                  <a:srgbClr val="291FF5"/>
                </a:solidFill>
                <a:latin typeface="Times New Roman" panose="02020603050405020304" pitchFamily="18" charset="0"/>
                <a:cs typeface="Times New Roman" panose="02020603050405020304" pitchFamily="18" charset="0"/>
              </a:rPr>
              <a:t>Sources </a:t>
            </a:r>
            <a:r>
              <a:rPr lang="en-US" sz="4100" b="1" dirty="0">
                <a:solidFill>
                  <a:srgbClr val="291FF5"/>
                </a:solidFill>
                <a:latin typeface="Times New Roman" panose="02020603050405020304" pitchFamily="18" charset="0"/>
                <a:cs typeface="Times New Roman" panose="02020603050405020304" pitchFamily="18" charset="0"/>
              </a:rPr>
              <a:t>of Data</a:t>
            </a:r>
          </a:p>
          <a:p>
            <a:r>
              <a:rPr lang="en-US" sz="3200" b="1" dirty="0">
                <a:solidFill>
                  <a:srgbClr val="291FF5"/>
                </a:solidFill>
                <a:latin typeface="Times New Roman" panose="02020603050405020304" pitchFamily="18" charset="0"/>
                <a:cs typeface="Times New Roman" panose="02020603050405020304" pitchFamily="18" charset="0"/>
              </a:rPr>
              <a:t>Patient Surveys: Satisfaction and Functional Status</a:t>
            </a:r>
          </a:p>
          <a:p>
            <a:r>
              <a:rPr lang="en-US" sz="3200" b="1" dirty="0">
                <a:solidFill>
                  <a:srgbClr val="291FF5"/>
                </a:solidFill>
                <a:latin typeface="Times New Roman" panose="02020603050405020304" pitchFamily="18" charset="0"/>
                <a:cs typeface="Times New Roman" panose="02020603050405020304" pitchFamily="18" charset="0"/>
              </a:rPr>
              <a:t>Patient satisfaction surveys</a:t>
            </a:r>
          </a:p>
          <a:p>
            <a:pPr marL="457200" indent="-457200">
              <a:buClr>
                <a:srgbClr val="C00000"/>
              </a:buClr>
              <a:buFont typeface="Wingdings" panose="05000000000000000000" pitchFamily="2" charset="2"/>
              <a:buChar char="§"/>
            </a:pPr>
            <a:r>
              <a:rPr lang="en-US" sz="2800" b="1" dirty="0">
                <a:solidFill>
                  <a:schemeClr val="tx1"/>
                </a:solidFill>
                <a:latin typeface="Times New Roman" panose="02020603050405020304" pitchFamily="18" charset="0"/>
                <a:cs typeface="Times New Roman" panose="02020603050405020304" pitchFamily="18" charset="0"/>
              </a:rPr>
              <a:t>The ability to report survey results at an actionable level is critical; in most cases, actionable level means the nursing unit or location of service.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Furthermore</a:t>
            </a:r>
            <a:r>
              <a:rPr lang="en-US" sz="2800" b="1" dirty="0">
                <a:solidFill>
                  <a:schemeClr val="tx1"/>
                </a:solidFill>
                <a:latin typeface="Times New Roman" panose="02020603050405020304" pitchFamily="18" charset="0"/>
                <a:cs typeface="Times New Roman" panose="02020603050405020304" pitchFamily="18" charset="0"/>
              </a:rPr>
              <a:t>, full engagement at the management and support staff levels is important to ensuring that results are regularly reviewed and action plans are developed</a:t>
            </a:r>
            <a:r>
              <a:rPr lang="en-US" sz="3200" b="1" dirty="0" smtClean="0">
                <a:solidFill>
                  <a:schemeClr val="tx1"/>
                </a:solidFill>
                <a:latin typeface="Times New Roman" panose="02020603050405020304" pitchFamily="18" charset="0"/>
                <a:cs typeface="Times New Roman" panose="02020603050405020304" pitchFamily="18" charset="0"/>
              </a:rPr>
              <a:t>.</a:t>
            </a:r>
            <a:endParaRPr lang="en-US" sz="32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3625539"/>
      </p:ext>
    </p:extLst>
  </p:cSld>
  <p:clrMapOvr>
    <a:masterClrMapping/>
  </p:clrMapOvr>
  <p:transition>
    <p:wedg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51</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295400"/>
            <a:ext cx="8534400" cy="4953000"/>
          </a:xfrm>
        </p:spPr>
        <p:txBody>
          <a:bodyPr anchor="t" anchorCtr="0">
            <a:normAutofit fontScale="85000" lnSpcReduction="20000"/>
          </a:bodyPr>
          <a:lstStyle/>
          <a:p>
            <a:r>
              <a:rPr lang="en-US" sz="4100" b="1" dirty="0" smtClean="0">
                <a:solidFill>
                  <a:srgbClr val="291FF5"/>
                </a:solidFill>
                <a:latin typeface="Times New Roman" panose="02020603050405020304" pitchFamily="18" charset="0"/>
                <a:cs typeface="Times New Roman" panose="02020603050405020304" pitchFamily="18" charset="0"/>
              </a:rPr>
              <a:t>Sources </a:t>
            </a:r>
            <a:r>
              <a:rPr lang="en-US" sz="4100" b="1" dirty="0">
                <a:solidFill>
                  <a:srgbClr val="291FF5"/>
                </a:solidFill>
                <a:latin typeface="Times New Roman" panose="02020603050405020304" pitchFamily="18" charset="0"/>
                <a:cs typeface="Times New Roman" panose="02020603050405020304" pitchFamily="18" charset="0"/>
              </a:rPr>
              <a:t>of Data</a:t>
            </a:r>
          </a:p>
          <a:p>
            <a:r>
              <a:rPr lang="en-US" sz="3200" b="1" dirty="0">
                <a:solidFill>
                  <a:srgbClr val="291FF5"/>
                </a:solidFill>
                <a:latin typeface="Times New Roman" panose="02020603050405020304" pitchFamily="18" charset="0"/>
                <a:cs typeface="Times New Roman" panose="02020603050405020304" pitchFamily="18" charset="0"/>
              </a:rPr>
              <a:t>Patient Surveys: Satisfaction and Functional Status</a:t>
            </a:r>
          </a:p>
          <a:p>
            <a:r>
              <a:rPr lang="en-US" sz="3200" b="1" dirty="0">
                <a:solidFill>
                  <a:srgbClr val="291FF5"/>
                </a:solidFill>
                <a:latin typeface="Times New Roman" panose="02020603050405020304" pitchFamily="18" charset="0"/>
                <a:cs typeface="Times New Roman" panose="02020603050405020304" pitchFamily="18" charset="0"/>
              </a:rPr>
              <a:t>Patient satisfaction surveys</a:t>
            </a:r>
          </a:p>
          <a:p>
            <a:pPr marL="457200" indent="-457200">
              <a:buClr>
                <a:srgbClr val="C00000"/>
              </a:buClr>
              <a:buFont typeface="Wingdings" panose="05000000000000000000" pitchFamily="2" charset="2"/>
              <a:buChar char="§"/>
            </a:pPr>
            <a:r>
              <a:rPr lang="en-US" sz="2800" b="1" dirty="0">
                <a:solidFill>
                  <a:schemeClr val="tx1"/>
                </a:solidFill>
                <a:latin typeface="Times New Roman" panose="02020603050405020304" pitchFamily="18" charset="0"/>
                <a:cs typeface="Times New Roman" panose="02020603050405020304" pitchFamily="18" charset="0"/>
              </a:rPr>
              <a:t>One of the most successful patient satisfaction survey projects was the point-of-service patient satisfaction surveys at Lovelace Health Systems in the late 1990s.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Any </a:t>
            </a:r>
            <a:r>
              <a:rPr lang="en-US" sz="2800" b="1" dirty="0">
                <a:solidFill>
                  <a:schemeClr val="tx1"/>
                </a:solidFill>
                <a:latin typeface="Times New Roman" panose="02020603050405020304" pitchFamily="18" charset="0"/>
                <a:cs typeface="Times New Roman" panose="02020603050405020304" pitchFamily="18" charset="0"/>
              </a:rPr>
              <a:t>patient who received care within the system could comment immediately following the encounter on the quality of the care and service.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The </a:t>
            </a:r>
            <a:r>
              <a:rPr lang="en-US" sz="2800" b="1" dirty="0">
                <a:solidFill>
                  <a:schemeClr val="tx1"/>
                </a:solidFill>
                <a:latin typeface="Times New Roman" panose="02020603050405020304" pitchFamily="18" charset="0"/>
                <a:cs typeface="Times New Roman" panose="02020603050405020304" pitchFamily="18" charset="0"/>
              </a:rPr>
              <a:t>survey forms were short (one page), concise, and easy to read, and patients could complete them in a few minutes.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The </a:t>
            </a:r>
            <a:r>
              <a:rPr lang="en-US" sz="2800" b="1" dirty="0">
                <a:solidFill>
                  <a:schemeClr val="tx1"/>
                </a:solidFill>
                <a:latin typeface="Times New Roman" panose="02020603050405020304" pitchFamily="18" charset="0"/>
                <a:cs typeface="Times New Roman" panose="02020603050405020304" pitchFamily="18" charset="0"/>
              </a:rPr>
              <a:t>questions assessed the most important determinants of satisfaction (as selected by the survey research staff), and patients could provide comments at the end of the survey</a:t>
            </a:r>
            <a:r>
              <a:rPr lang="en-US" sz="3200" b="1" dirty="0" smtClean="0">
                <a:solidFill>
                  <a:schemeClr val="tx1"/>
                </a:solidFill>
                <a:latin typeface="Times New Roman" panose="02020603050405020304" pitchFamily="18" charset="0"/>
                <a:cs typeface="Times New Roman" panose="02020603050405020304" pitchFamily="18" charset="0"/>
              </a:rPr>
              <a:t>.</a:t>
            </a:r>
            <a:endParaRPr lang="en-US" sz="32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70632616"/>
      </p:ext>
    </p:extLst>
  </p:cSld>
  <p:clrMapOvr>
    <a:masterClrMapping/>
  </p:clrMapOvr>
  <p:transition>
    <p:wedg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52</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295400"/>
            <a:ext cx="8534400" cy="5029200"/>
          </a:xfrm>
        </p:spPr>
        <p:txBody>
          <a:bodyPr anchor="t" anchorCtr="0">
            <a:normAutofit fontScale="77500" lnSpcReduction="20000"/>
          </a:bodyPr>
          <a:lstStyle/>
          <a:p>
            <a:r>
              <a:rPr lang="en-US" sz="4100" b="1" dirty="0" smtClean="0">
                <a:solidFill>
                  <a:srgbClr val="291FF5"/>
                </a:solidFill>
                <a:latin typeface="Times New Roman" panose="02020603050405020304" pitchFamily="18" charset="0"/>
                <a:cs typeface="Times New Roman" panose="02020603050405020304" pitchFamily="18" charset="0"/>
              </a:rPr>
              <a:t>Sources </a:t>
            </a:r>
            <a:r>
              <a:rPr lang="en-US" sz="4100" b="1" dirty="0">
                <a:solidFill>
                  <a:srgbClr val="291FF5"/>
                </a:solidFill>
                <a:latin typeface="Times New Roman" panose="02020603050405020304" pitchFamily="18" charset="0"/>
                <a:cs typeface="Times New Roman" panose="02020603050405020304" pitchFamily="18" charset="0"/>
              </a:rPr>
              <a:t>of Data</a:t>
            </a:r>
          </a:p>
          <a:p>
            <a:r>
              <a:rPr lang="en-US" sz="3200" b="1" dirty="0">
                <a:solidFill>
                  <a:srgbClr val="291FF5"/>
                </a:solidFill>
                <a:latin typeface="Times New Roman" panose="02020603050405020304" pitchFamily="18" charset="0"/>
                <a:cs typeface="Times New Roman" panose="02020603050405020304" pitchFamily="18" charset="0"/>
              </a:rPr>
              <a:t>Patient Surveys: Satisfaction and Functional Status</a:t>
            </a:r>
          </a:p>
          <a:p>
            <a:r>
              <a:rPr lang="en-US" sz="3200" b="1" dirty="0">
                <a:solidFill>
                  <a:srgbClr val="291FF5"/>
                </a:solidFill>
                <a:latin typeface="Times New Roman" panose="02020603050405020304" pitchFamily="18" charset="0"/>
                <a:cs typeface="Times New Roman" panose="02020603050405020304" pitchFamily="18" charset="0"/>
              </a:rPr>
              <a:t>Patient satisfaction surveys</a:t>
            </a:r>
          </a:p>
          <a:p>
            <a:pPr marL="457200" indent="-457200">
              <a:buClr>
                <a:srgbClr val="C00000"/>
              </a:buClr>
              <a:buFont typeface="Wingdings" panose="05000000000000000000" pitchFamily="2" charset="2"/>
              <a:buChar char="§"/>
            </a:pPr>
            <a:r>
              <a:rPr lang="en-US" sz="3100" b="1" dirty="0" smtClean="0">
                <a:solidFill>
                  <a:schemeClr val="tx1"/>
                </a:solidFill>
                <a:latin typeface="Times New Roman" panose="02020603050405020304" pitchFamily="18" charset="0"/>
                <a:cs typeface="Times New Roman" panose="02020603050405020304" pitchFamily="18" charset="0"/>
              </a:rPr>
              <a:t>The questions assessed the most important determinants of satisfaction (as selected by the survey research staff), and patients could provide comments at the end of the survey.</a:t>
            </a:r>
          </a:p>
          <a:p>
            <a:pPr marL="457200" indent="-457200">
              <a:buClr>
                <a:srgbClr val="C00000"/>
              </a:buClr>
              <a:buFont typeface="Wingdings" panose="05000000000000000000" pitchFamily="2" charset="2"/>
              <a:buChar char="§"/>
            </a:pPr>
            <a:r>
              <a:rPr lang="en-US" sz="3100" b="1" dirty="0">
                <a:solidFill>
                  <a:schemeClr val="tx1"/>
                </a:solidFill>
                <a:latin typeface="Times New Roman" panose="02020603050405020304" pitchFamily="18" charset="0"/>
                <a:cs typeface="Times New Roman" panose="02020603050405020304" pitchFamily="18" charset="0"/>
              </a:rPr>
              <a:t>Unit managers collected and reviewed the surveys on a daily or weekly basis to identify emerging trends and quickly correct negative outcomes. </a:t>
            </a:r>
            <a:endParaRPr lang="en-US" sz="31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3100" b="1" smtClean="0">
                <a:solidFill>
                  <a:schemeClr val="tx1"/>
                </a:solidFill>
                <a:latin typeface="Times New Roman" panose="02020603050405020304" pitchFamily="18" charset="0"/>
                <a:cs typeface="Times New Roman" panose="02020603050405020304" pitchFamily="18" charset="0"/>
              </a:rPr>
              <a:t>Survey </a:t>
            </a:r>
            <a:r>
              <a:rPr lang="en-US" sz="3100" b="1" dirty="0">
                <a:solidFill>
                  <a:schemeClr val="tx1"/>
                </a:solidFill>
                <a:latin typeface="Times New Roman" panose="02020603050405020304" pitchFamily="18" charset="0"/>
                <a:cs typeface="Times New Roman" panose="02020603050405020304" pitchFamily="18" charset="0"/>
              </a:rPr>
              <a:t>results were tabulated monthly and posted in the units for all to see, including patients who visited the clinics and inpatient areas</a:t>
            </a:r>
            <a:r>
              <a:rPr lang="en-US" sz="3100" b="1">
                <a:solidFill>
                  <a:schemeClr val="tx1"/>
                </a:solidFill>
                <a:latin typeface="Times New Roman" panose="02020603050405020304" pitchFamily="18" charset="0"/>
                <a:cs typeface="Times New Roman" panose="02020603050405020304" pitchFamily="18" charset="0"/>
              </a:rPr>
              <a:t>. </a:t>
            </a:r>
            <a:endParaRPr lang="en-US" sz="3100" b="1"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3100" b="1" smtClean="0">
                <a:solidFill>
                  <a:schemeClr val="tx1"/>
                </a:solidFill>
                <a:latin typeface="Times New Roman" panose="02020603050405020304" pitchFamily="18" charset="0"/>
                <a:cs typeface="Times New Roman" panose="02020603050405020304" pitchFamily="18" charset="0"/>
              </a:rPr>
              <a:t>Senior </a:t>
            </a:r>
            <a:r>
              <a:rPr lang="en-US" sz="3100" b="1" dirty="0">
                <a:solidFill>
                  <a:schemeClr val="tx1"/>
                </a:solidFill>
                <a:latin typeface="Times New Roman" panose="02020603050405020304" pitchFamily="18" charset="0"/>
                <a:cs typeface="Times New Roman" panose="02020603050405020304" pitchFamily="18" charset="0"/>
              </a:rPr>
              <a:t>management also reviewed the results on a unit-by-unit basis each month</a:t>
            </a:r>
          </a:p>
        </p:txBody>
      </p:sp>
    </p:spTree>
    <p:extLst>
      <p:ext uri="{BB962C8B-B14F-4D97-AF65-F5344CB8AC3E}">
        <p14:creationId xmlns:p14="http://schemas.microsoft.com/office/powerpoint/2010/main" val="1087714112"/>
      </p:ext>
    </p:extLst>
  </p:cSld>
  <p:clrMapOvr>
    <a:masterClrMapping/>
  </p:clrMapOvr>
  <p:transition>
    <p:wedg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53</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295400"/>
            <a:ext cx="8534400" cy="5029200"/>
          </a:xfrm>
        </p:spPr>
        <p:txBody>
          <a:bodyPr anchor="t" anchorCtr="0">
            <a:normAutofit fontScale="77500" lnSpcReduction="20000"/>
          </a:bodyPr>
          <a:lstStyle/>
          <a:p>
            <a:r>
              <a:rPr lang="en-US" sz="4100" b="1" dirty="0" smtClean="0">
                <a:solidFill>
                  <a:srgbClr val="291FF5"/>
                </a:solidFill>
                <a:latin typeface="Times New Roman" panose="02020603050405020304" pitchFamily="18" charset="0"/>
                <a:cs typeface="Times New Roman" panose="02020603050405020304" pitchFamily="18" charset="0"/>
              </a:rPr>
              <a:t>Sources </a:t>
            </a:r>
            <a:r>
              <a:rPr lang="en-US" sz="4100" b="1" dirty="0">
                <a:solidFill>
                  <a:srgbClr val="291FF5"/>
                </a:solidFill>
                <a:latin typeface="Times New Roman" panose="02020603050405020304" pitchFamily="18" charset="0"/>
                <a:cs typeface="Times New Roman" panose="02020603050405020304" pitchFamily="18" charset="0"/>
              </a:rPr>
              <a:t>of Data</a:t>
            </a:r>
          </a:p>
          <a:p>
            <a:r>
              <a:rPr lang="en-US" sz="2800" b="1" dirty="0">
                <a:solidFill>
                  <a:srgbClr val="291FF5"/>
                </a:solidFill>
                <a:latin typeface="Times New Roman" panose="02020603050405020304" pitchFamily="18" charset="0"/>
                <a:cs typeface="Times New Roman" panose="02020603050405020304" pitchFamily="18" charset="0"/>
              </a:rPr>
              <a:t>Health Plan Databases</a:t>
            </a:r>
          </a:p>
          <a:p>
            <a:pPr marL="457200" indent="-457200">
              <a:buClr>
                <a:srgbClr val="C00000"/>
              </a:buClr>
              <a:buFont typeface="Wingdings" panose="05000000000000000000" pitchFamily="2" charset="2"/>
              <a:buChar char="§"/>
            </a:pPr>
            <a:r>
              <a:rPr lang="en-US" sz="2800" b="1" dirty="0">
                <a:solidFill>
                  <a:schemeClr val="tx1"/>
                </a:solidFill>
                <a:latin typeface="Times New Roman" panose="02020603050405020304" pitchFamily="18" charset="0"/>
                <a:cs typeface="Times New Roman" panose="02020603050405020304" pitchFamily="18" charset="0"/>
              </a:rPr>
              <a:t>Health plan databases can be excellent sources of data for quality improvement projects, particularly projects that have a population health management focus.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Health </a:t>
            </a:r>
            <a:r>
              <a:rPr lang="en-US" sz="2800" b="1" dirty="0">
                <a:solidFill>
                  <a:schemeClr val="tx1"/>
                </a:solidFill>
                <a:latin typeface="Times New Roman" panose="02020603050405020304" pitchFamily="18" charset="0"/>
                <a:cs typeface="Times New Roman" panose="02020603050405020304" pitchFamily="18" charset="0"/>
              </a:rPr>
              <a:t>plan databases are valuable because they contain detailed information on all care received by health plan members.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They </a:t>
            </a:r>
            <a:r>
              <a:rPr lang="en-US" sz="2800" b="1" dirty="0">
                <a:solidFill>
                  <a:schemeClr val="tx1"/>
                </a:solidFill>
                <a:latin typeface="Times New Roman" panose="02020603050405020304" pitchFamily="18" charset="0"/>
                <a:cs typeface="Times New Roman" panose="02020603050405020304" pitchFamily="18" charset="0"/>
              </a:rPr>
              <a:t>track care through bills (claims). Bills are generated for all services provided to a patient. When the bill is submitted to the health plan for payment, it is captured in a claims-processing system.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As </a:t>
            </a:r>
            <a:r>
              <a:rPr lang="en-US" sz="2800" b="1" dirty="0">
                <a:solidFill>
                  <a:schemeClr val="tx1"/>
                </a:solidFill>
                <a:latin typeface="Times New Roman" panose="02020603050405020304" pitchFamily="18" charset="0"/>
                <a:cs typeface="Times New Roman" panose="02020603050405020304" pitchFamily="18" charset="0"/>
              </a:rPr>
              <a:t>a result of this process, all care received by a population of patients—including hospitalizations, outpatient procedures, physician office visits, lab testing, and prescriptions—is documented in the health plan claims database</a:t>
            </a:r>
            <a:endParaRPr lang="en-US" sz="31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07913140"/>
      </p:ext>
    </p:extLst>
  </p:cSld>
  <p:clrMapOvr>
    <a:masterClrMapping/>
  </p:clrMapOvr>
  <p:transition>
    <p:wedg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54</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295400"/>
            <a:ext cx="8534400" cy="5029200"/>
          </a:xfrm>
        </p:spPr>
        <p:txBody>
          <a:bodyPr anchor="t" anchorCtr="0">
            <a:normAutofit lnSpcReduction="10000"/>
          </a:bodyPr>
          <a:lstStyle/>
          <a:p>
            <a:r>
              <a:rPr lang="en-US" sz="4100" b="1" dirty="0" smtClean="0">
                <a:solidFill>
                  <a:srgbClr val="291FF5"/>
                </a:solidFill>
                <a:latin typeface="Times New Roman" panose="02020603050405020304" pitchFamily="18" charset="0"/>
                <a:cs typeface="Times New Roman" panose="02020603050405020304" pitchFamily="18" charset="0"/>
              </a:rPr>
              <a:t>Sources </a:t>
            </a:r>
            <a:r>
              <a:rPr lang="en-US" sz="4100" b="1" dirty="0">
                <a:solidFill>
                  <a:srgbClr val="291FF5"/>
                </a:solidFill>
                <a:latin typeface="Times New Roman" panose="02020603050405020304" pitchFamily="18" charset="0"/>
                <a:cs typeface="Times New Roman" panose="02020603050405020304" pitchFamily="18" charset="0"/>
              </a:rPr>
              <a:t>of Data</a:t>
            </a:r>
          </a:p>
          <a:p>
            <a:r>
              <a:rPr lang="en-US" sz="2800" b="1" dirty="0">
                <a:solidFill>
                  <a:srgbClr val="291FF5"/>
                </a:solidFill>
                <a:latin typeface="Times New Roman" panose="02020603050405020304" pitchFamily="18" charset="0"/>
                <a:cs typeface="Times New Roman" panose="02020603050405020304" pitchFamily="18" charset="0"/>
              </a:rPr>
              <a:t>Health Plan Databases</a:t>
            </a:r>
          </a:p>
          <a:p>
            <a:pPr marL="457200" indent="-457200">
              <a:buClr>
                <a:srgbClr val="C00000"/>
              </a:buClr>
              <a:buFont typeface="Wingdings" panose="05000000000000000000" pitchFamily="2" charset="2"/>
              <a:buChar char="§"/>
            </a:pPr>
            <a:r>
              <a:rPr lang="en-US" b="1" dirty="0">
                <a:solidFill>
                  <a:schemeClr val="tx1"/>
                </a:solidFill>
                <a:latin typeface="Times New Roman" panose="02020603050405020304" pitchFamily="18" charset="0"/>
                <a:cs typeface="Times New Roman" panose="02020603050405020304" pitchFamily="18" charset="0"/>
              </a:rPr>
              <a:t>From a population management perspective, an excellent source of data for disease management teams whose goal is to improve the health of a specific population. </a:t>
            </a:r>
            <a:endParaRPr lang="en-US"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b="1" dirty="0" smtClean="0">
                <a:solidFill>
                  <a:schemeClr val="tx1"/>
                </a:solidFill>
                <a:latin typeface="Times New Roman" panose="02020603050405020304" pitchFamily="18" charset="0"/>
                <a:cs typeface="Times New Roman" panose="02020603050405020304" pitchFamily="18" charset="0"/>
              </a:rPr>
              <a:t>It </a:t>
            </a:r>
            <a:r>
              <a:rPr lang="en-US" b="1" dirty="0">
                <a:solidFill>
                  <a:schemeClr val="tx1"/>
                </a:solidFill>
                <a:latin typeface="Times New Roman" panose="02020603050405020304" pitchFamily="18" charset="0"/>
                <a:cs typeface="Times New Roman" panose="02020603050405020304" pitchFamily="18" charset="0"/>
              </a:rPr>
              <a:t>provides a comprehensive record of patient activity and can be used to identify and select patients for enrollment in disease management programs. </a:t>
            </a:r>
            <a:endParaRPr lang="en-US"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b="1" dirty="0" smtClean="0">
                <a:solidFill>
                  <a:schemeClr val="tx1"/>
                </a:solidFill>
                <a:latin typeface="Times New Roman" panose="02020603050405020304" pitchFamily="18" charset="0"/>
                <a:cs typeface="Times New Roman" panose="02020603050405020304" pitchFamily="18" charset="0"/>
              </a:rPr>
              <a:t>Claims </a:t>
            </a:r>
            <a:r>
              <a:rPr lang="en-US" b="1" dirty="0">
                <a:solidFill>
                  <a:schemeClr val="tx1"/>
                </a:solidFill>
                <a:latin typeface="Times New Roman" panose="02020603050405020304" pitchFamily="18" charset="0"/>
                <a:cs typeface="Times New Roman" panose="02020603050405020304" pitchFamily="18" charset="0"/>
              </a:rPr>
              <a:t>databases are excellent tracking tools for examining the continuum of care and, until the advent of outpatient EHRs, were the only available external source of information on physician office practice. </a:t>
            </a:r>
            <a:endParaRPr lang="en-US" sz="31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28116178"/>
      </p:ext>
    </p:extLst>
  </p:cSld>
  <p:clrMapOvr>
    <a:masterClrMapping/>
  </p:clrMapOvr>
  <p:transition>
    <p:wedg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55</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295400"/>
            <a:ext cx="8534400" cy="5029200"/>
          </a:xfrm>
        </p:spPr>
        <p:txBody>
          <a:bodyPr anchor="t" anchorCtr="0">
            <a:normAutofit/>
          </a:bodyPr>
          <a:lstStyle/>
          <a:p>
            <a:r>
              <a:rPr lang="en-US" sz="4100" b="1" dirty="0" smtClean="0">
                <a:solidFill>
                  <a:srgbClr val="291FF5"/>
                </a:solidFill>
                <a:latin typeface="Times New Roman" panose="02020603050405020304" pitchFamily="18" charset="0"/>
                <a:cs typeface="Times New Roman" panose="02020603050405020304" pitchFamily="18" charset="0"/>
              </a:rPr>
              <a:t>Sources </a:t>
            </a:r>
            <a:r>
              <a:rPr lang="en-US" sz="4100" b="1" dirty="0">
                <a:solidFill>
                  <a:srgbClr val="291FF5"/>
                </a:solidFill>
                <a:latin typeface="Times New Roman" panose="02020603050405020304" pitchFamily="18" charset="0"/>
                <a:cs typeface="Times New Roman" panose="02020603050405020304" pitchFamily="18" charset="0"/>
              </a:rPr>
              <a:t>of Data</a:t>
            </a:r>
          </a:p>
          <a:p>
            <a:r>
              <a:rPr lang="en-US" sz="2800" b="1" dirty="0">
                <a:solidFill>
                  <a:srgbClr val="291FF5"/>
                </a:solidFill>
                <a:latin typeface="Times New Roman" panose="02020603050405020304" pitchFamily="18" charset="0"/>
                <a:cs typeface="Times New Roman" panose="02020603050405020304" pitchFamily="18" charset="0"/>
              </a:rPr>
              <a:t>Health Plan Databases</a:t>
            </a:r>
          </a:p>
          <a:p>
            <a:pPr marL="342900" indent="-342900">
              <a:buClr>
                <a:srgbClr val="C00000"/>
              </a:buClr>
              <a:buFont typeface="Wingdings" panose="05000000000000000000" pitchFamily="2" charset="2"/>
              <a:buChar char="§"/>
            </a:pPr>
            <a:r>
              <a:rPr lang="en-US" b="1" dirty="0">
                <a:solidFill>
                  <a:schemeClr val="tx1"/>
                </a:solidFill>
                <a:latin typeface="Times New Roman" panose="02020603050405020304" pitchFamily="18" charset="0"/>
                <a:cs typeface="Times New Roman" panose="02020603050405020304" pitchFamily="18" charset="0"/>
              </a:rPr>
              <a:t>In essence, a claims database is the single best source of information on the total care received by a patient. </a:t>
            </a:r>
            <a:r>
              <a:rPr lang="en-US" b="1" dirty="0" smtClean="0">
                <a:solidFill>
                  <a:schemeClr val="tx1"/>
                </a:solidFill>
                <a:latin typeface="Times New Roman" panose="02020603050405020304" pitchFamily="18" charset="0"/>
                <a:cs typeface="Times New Roman" panose="02020603050405020304" pitchFamily="18" charset="0"/>
              </a:rPr>
              <a:t>Examples:</a:t>
            </a:r>
          </a:p>
          <a:p>
            <a:pPr marL="342900" indent="-342900">
              <a:buClr>
                <a:srgbClr val="C00000"/>
              </a:buClr>
              <a:buFont typeface="Wingdings" panose="05000000000000000000" pitchFamily="2" charset="2"/>
              <a:buChar char="§"/>
            </a:pPr>
            <a:r>
              <a:rPr lang="en-US" b="1" dirty="0" smtClean="0">
                <a:solidFill>
                  <a:schemeClr val="tx1"/>
                </a:solidFill>
                <a:latin typeface="Times New Roman" panose="02020603050405020304" pitchFamily="18" charset="0"/>
                <a:cs typeface="Times New Roman" panose="02020603050405020304" pitchFamily="18" charset="0"/>
              </a:rPr>
              <a:t>Health </a:t>
            </a:r>
            <a:r>
              <a:rPr lang="en-US" b="1" dirty="0">
                <a:solidFill>
                  <a:schemeClr val="tx1"/>
                </a:solidFill>
                <a:latin typeface="Times New Roman" panose="02020603050405020304" pitchFamily="18" charset="0"/>
                <a:cs typeface="Times New Roman" panose="02020603050405020304" pitchFamily="18" charset="0"/>
              </a:rPr>
              <a:t>plan databases commonly are used to identify patients who have not received preventive services, such as mammograms, colon cancer screening, and immunizations.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C00000"/>
              </a:buClr>
              <a:buFont typeface="Wingdings" panose="05000000000000000000" pitchFamily="2" charset="2"/>
              <a:buChar char="§"/>
            </a:pPr>
            <a:r>
              <a:rPr lang="en-US" b="1" dirty="0" smtClean="0">
                <a:solidFill>
                  <a:schemeClr val="tx1"/>
                </a:solidFill>
                <a:latin typeface="Times New Roman" panose="02020603050405020304" pitchFamily="18" charset="0"/>
                <a:cs typeface="Times New Roman" panose="02020603050405020304" pitchFamily="18" charset="0"/>
              </a:rPr>
              <a:t>They </a:t>
            </a:r>
            <a:r>
              <a:rPr lang="en-US" b="1" dirty="0">
                <a:solidFill>
                  <a:schemeClr val="tx1"/>
                </a:solidFill>
                <a:latin typeface="Times New Roman" panose="02020603050405020304" pitchFamily="18" charset="0"/>
                <a:cs typeface="Times New Roman" panose="02020603050405020304" pitchFamily="18" charset="0"/>
              </a:rPr>
              <a:t>can identify patients who are not receiving the appropriate medications for many chronic medical conditions, such as heart failure and asthma</a:t>
            </a:r>
            <a:r>
              <a:rPr lang="en-US" b="1" dirty="0" smtClean="0">
                <a:solidFill>
                  <a:schemeClr val="tx1"/>
                </a:solidFill>
                <a:latin typeface="Times New Roman" panose="02020603050405020304" pitchFamily="18" charset="0"/>
                <a:cs typeface="Times New Roman" panose="02020603050405020304" pitchFamily="18" charset="0"/>
              </a:rPr>
              <a:t>. </a:t>
            </a:r>
            <a:endParaRPr lang="en-US" sz="31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1103606"/>
      </p:ext>
    </p:extLst>
  </p:cSld>
  <p:clrMapOvr>
    <a:masterClrMapping/>
  </p:clrMapOvr>
  <p:transition>
    <p:wedg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56</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295400"/>
            <a:ext cx="8534400" cy="5029200"/>
          </a:xfrm>
        </p:spPr>
        <p:txBody>
          <a:bodyPr anchor="t" anchorCtr="0">
            <a:normAutofit fontScale="92500"/>
          </a:bodyPr>
          <a:lstStyle/>
          <a:p>
            <a:r>
              <a:rPr lang="en-US" sz="4100" b="1" dirty="0" smtClean="0">
                <a:solidFill>
                  <a:srgbClr val="291FF5"/>
                </a:solidFill>
                <a:latin typeface="Times New Roman" panose="02020603050405020304" pitchFamily="18" charset="0"/>
                <a:cs typeface="Times New Roman" panose="02020603050405020304" pitchFamily="18" charset="0"/>
              </a:rPr>
              <a:t>Sources </a:t>
            </a:r>
            <a:r>
              <a:rPr lang="en-US" sz="4100" b="1" dirty="0">
                <a:solidFill>
                  <a:srgbClr val="291FF5"/>
                </a:solidFill>
                <a:latin typeface="Times New Roman" panose="02020603050405020304" pitchFamily="18" charset="0"/>
                <a:cs typeface="Times New Roman" panose="02020603050405020304" pitchFamily="18" charset="0"/>
              </a:rPr>
              <a:t>of Data</a:t>
            </a:r>
          </a:p>
          <a:p>
            <a:r>
              <a:rPr lang="en-US" sz="2800" b="1" dirty="0">
                <a:solidFill>
                  <a:srgbClr val="291FF5"/>
                </a:solidFill>
                <a:latin typeface="Times New Roman" panose="02020603050405020304" pitchFamily="18" charset="0"/>
                <a:cs typeface="Times New Roman" panose="02020603050405020304" pitchFamily="18" charset="0"/>
              </a:rPr>
              <a:t>Health Plan Databases</a:t>
            </a:r>
          </a:p>
          <a:p>
            <a:pPr>
              <a:buClr>
                <a:srgbClr val="C00000"/>
              </a:buClr>
            </a:pPr>
            <a:r>
              <a:rPr lang="en-US" b="1" dirty="0">
                <a:solidFill>
                  <a:srgbClr val="291FF5"/>
                </a:solidFill>
                <a:latin typeface="Times New Roman" panose="02020603050405020304" pitchFamily="18" charset="0"/>
                <a:cs typeface="Times New Roman" panose="02020603050405020304" pitchFamily="18" charset="0"/>
              </a:rPr>
              <a:t>Limitations of health plan databases</a:t>
            </a:r>
          </a:p>
          <a:p>
            <a:pPr marL="342900" indent="-342900">
              <a:buClr>
                <a:srgbClr val="C00000"/>
              </a:buClr>
              <a:buFont typeface="Wingdings" panose="05000000000000000000" pitchFamily="2" charset="2"/>
              <a:buChar char="§"/>
            </a:pPr>
            <a:r>
              <a:rPr lang="en-US" b="1" dirty="0">
                <a:solidFill>
                  <a:schemeClr val="tx1"/>
                </a:solidFill>
                <a:latin typeface="Times New Roman" panose="02020603050405020304" pitchFamily="18" charset="0"/>
                <a:cs typeface="Times New Roman" panose="02020603050405020304" pitchFamily="18" charset="0"/>
              </a:rPr>
              <a:t>Questions associated with accuracy, detail, and timeliness.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C00000"/>
              </a:buClr>
              <a:buFont typeface="Wingdings" panose="05000000000000000000" pitchFamily="2" charset="2"/>
              <a:buChar char="§"/>
            </a:pPr>
            <a:r>
              <a:rPr lang="en-US" b="1" dirty="0" smtClean="0">
                <a:solidFill>
                  <a:schemeClr val="tx1"/>
                </a:solidFill>
                <a:latin typeface="Times New Roman" panose="02020603050405020304" pitchFamily="18" charset="0"/>
                <a:cs typeface="Times New Roman" panose="02020603050405020304" pitchFamily="18" charset="0"/>
              </a:rPr>
              <a:t>Users </a:t>
            </a:r>
            <a:r>
              <a:rPr lang="en-US" b="1" dirty="0">
                <a:solidFill>
                  <a:schemeClr val="tx1"/>
                </a:solidFill>
                <a:latin typeface="Times New Roman" panose="02020603050405020304" pitchFamily="18" charset="0"/>
                <a:cs typeface="Times New Roman" panose="02020603050405020304" pitchFamily="18" charset="0"/>
              </a:rPr>
              <a:t>of health plan claims databases also must keep in mind that changes to reimbursement rules (and the provider’s response to those changes) may affect the integrity of the data over time.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C00000"/>
              </a:buClr>
              <a:buFont typeface="Wingdings" panose="05000000000000000000" pitchFamily="2" charset="2"/>
              <a:buChar char="§"/>
            </a:pPr>
            <a:r>
              <a:rPr lang="en-US" b="1" dirty="0" smtClean="0">
                <a:solidFill>
                  <a:schemeClr val="tx1"/>
                </a:solidFill>
                <a:latin typeface="Times New Roman" panose="02020603050405020304" pitchFamily="18" charset="0"/>
                <a:cs typeface="Times New Roman" panose="02020603050405020304" pitchFamily="18" charset="0"/>
              </a:rPr>
              <a:t>Recoding </a:t>
            </a:r>
            <a:r>
              <a:rPr lang="en-US" b="1" dirty="0">
                <a:solidFill>
                  <a:schemeClr val="tx1"/>
                </a:solidFill>
                <a:latin typeface="Times New Roman" panose="02020603050405020304" pitchFamily="18" charset="0"/>
                <a:cs typeface="Times New Roman" panose="02020603050405020304" pitchFamily="18" charset="0"/>
              </a:rPr>
              <a:t>may make some historical data inaccurate, especially as they relate to the tracking and trending of complication rates and the categorization of certain types of complications.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C00000"/>
              </a:buClr>
              <a:buFont typeface="Wingdings" panose="05000000000000000000" pitchFamily="2" charset="2"/>
              <a:buChar char="§"/>
            </a:pPr>
            <a:r>
              <a:rPr lang="en-US" b="1" dirty="0" smtClean="0">
                <a:solidFill>
                  <a:schemeClr val="tx1"/>
                </a:solidFill>
                <a:latin typeface="Times New Roman" panose="02020603050405020304" pitchFamily="18" charset="0"/>
                <a:cs typeface="Times New Roman" panose="02020603050405020304" pitchFamily="18" charset="0"/>
              </a:rPr>
              <a:t>Furthermore</a:t>
            </a:r>
            <a:r>
              <a:rPr lang="en-US" b="1" dirty="0">
                <a:solidFill>
                  <a:schemeClr val="tx1"/>
                </a:solidFill>
                <a:latin typeface="Times New Roman" panose="02020603050405020304" pitchFamily="18" charset="0"/>
                <a:cs typeface="Times New Roman" panose="02020603050405020304" pitchFamily="18" charset="0"/>
              </a:rPr>
              <a:t>, health plan databases track events, the type of procedure performed, or completion of a lab test</a:t>
            </a:r>
            <a:r>
              <a:rPr lang="en-US" b="1" dirty="0" smtClean="0">
                <a:solidFill>
                  <a:schemeClr val="tx1"/>
                </a:solidFill>
                <a:latin typeface="Times New Roman" panose="02020603050405020304" pitchFamily="18" charset="0"/>
                <a:cs typeface="Times New Roman" panose="02020603050405020304" pitchFamily="18" charset="0"/>
              </a:rPr>
              <a:t>. </a:t>
            </a:r>
            <a:endParaRPr lang="en-US" sz="31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67274055"/>
      </p:ext>
    </p:extLst>
  </p:cSld>
  <p:clrMapOvr>
    <a:masterClrMapping/>
  </p:clrMapOvr>
  <p:transition>
    <p:wedg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57</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295400"/>
            <a:ext cx="8534400" cy="5029200"/>
          </a:xfrm>
        </p:spPr>
        <p:txBody>
          <a:bodyPr anchor="t" anchorCtr="0">
            <a:normAutofit lnSpcReduction="10000"/>
          </a:bodyPr>
          <a:lstStyle/>
          <a:p>
            <a:r>
              <a:rPr lang="en-US" sz="4100" b="1" dirty="0" smtClean="0">
                <a:solidFill>
                  <a:srgbClr val="291FF5"/>
                </a:solidFill>
                <a:latin typeface="Times New Roman" panose="02020603050405020304" pitchFamily="18" charset="0"/>
                <a:cs typeface="Times New Roman" panose="02020603050405020304" pitchFamily="18" charset="0"/>
              </a:rPr>
              <a:t>Sources </a:t>
            </a:r>
            <a:r>
              <a:rPr lang="en-US" sz="4100" b="1" dirty="0">
                <a:solidFill>
                  <a:srgbClr val="291FF5"/>
                </a:solidFill>
                <a:latin typeface="Times New Roman" panose="02020603050405020304" pitchFamily="18" charset="0"/>
                <a:cs typeface="Times New Roman" panose="02020603050405020304" pitchFamily="18" charset="0"/>
              </a:rPr>
              <a:t>of Data</a:t>
            </a:r>
          </a:p>
          <a:p>
            <a:r>
              <a:rPr lang="en-US" sz="2800" b="1" dirty="0">
                <a:solidFill>
                  <a:srgbClr val="291FF5"/>
                </a:solidFill>
                <a:latin typeface="Times New Roman" panose="02020603050405020304" pitchFamily="18" charset="0"/>
                <a:cs typeface="Times New Roman" panose="02020603050405020304" pitchFamily="18" charset="0"/>
              </a:rPr>
              <a:t>Health Plan Databases</a:t>
            </a:r>
          </a:p>
          <a:p>
            <a:pPr>
              <a:buClr>
                <a:srgbClr val="C00000"/>
              </a:buClr>
            </a:pPr>
            <a:r>
              <a:rPr lang="en-US" b="1" dirty="0">
                <a:solidFill>
                  <a:srgbClr val="291FF5"/>
                </a:solidFill>
                <a:latin typeface="Times New Roman" panose="02020603050405020304" pitchFamily="18" charset="0"/>
                <a:cs typeface="Times New Roman" panose="02020603050405020304" pitchFamily="18" charset="0"/>
              </a:rPr>
              <a:t>Limitations of health plan databases</a:t>
            </a:r>
          </a:p>
          <a:p>
            <a:pPr marL="342900" indent="-342900">
              <a:buClr>
                <a:srgbClr val="C00000"/>
              </a:buClr>
              <a:buFont typeface="Wingdings" panose="05000000000000000000" pitchFamily="2" charset="2"/>
              <a:buChar char="§"/>
            </a:pPr>
            <a:r>
              <a:rPr lang="en-US" b="1" dirty="0">
                <a:solidFill>
                  <a:schemeClr val="tx1"/>
                </a:solidFill>
                <a:latin typeface="Times New Roman" panose="02020603050405020304" pitchFamily="18" charset="0"/>
                <a:cs typeface="Times New Roman" panose="02020603050405020304" pitchFamily="18" charset="0"/>
              </a:rPr>
              <a:t>They do not contain detailed information on the outcomes of care or the results of tests (e.g., lab tests, radiology examinations, biopsies).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C00000"/>
              </a:buClr>
              <a:buFont typeface="Wingdings" panose="05000000000000000000" pitchFamily="2" charset="2"/>
              <a:buChar char="§"/>
            </a:pPr>
            <a:r>
              <a:rPr lang="en-US" b="1" dirty="0" smtClean="0">
                <a:solidFill>
                  <a:schemeClr val="tx1"/>
                </a:solidFill>
                <a:latin typeface="Times New Roman" panose="02020603050405020304" pitchFamily="18" charset="0"/>
                <a:cs typeface="Times New Roman" panose="02020603050405020304" pitchFamily="18" charset="0"/>
              </a:rPr>
              <a:t>Nevertheless</a:t>
            </a:r>
            <a:r>
              <a:rPr lang="en-US" b="1" dirty="0">
                <a:solidFill>
                  <a:schemeClr val="tx1"/>
                </a:solidFill>
                <a:latin typeface="Times New Roman" panose="02020603050405020304" pitchFamily="18" charset="0"/>
                <a:cs typeface="Times New Roman" panose="02020603050405020304" pitchFamily="18" charset="0"/>
              </a:rPr>
              <a:t>, health plan claims data are inexpensive to acquire, are available electronically, and encompass large populations across the continuum of care.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C00000"/>
              </a:buClr>
              <a:buFont typeface="Wingdings" panose="05000000000000000000" pitchFamily="2" charset="2"/>
              <a:buChar char="§"/>
            </a:pPr>
            <a:r>
              <a:rPr lang="en-US" b="1" dirty="0" smtClean="0">
                <a:solidFill>
                  <a:schemeClr val="tx1"/>
                </a:solidFill>
                <a:latin typeface="Times New Roman" panose="02020603050405020304" pitchFamily="18" charset="0"/>
                <a:cs typeface="Times New Roman" panose="02020603050405020304" pitchFamily="18" charset="0"/>
              </a:rPr>
              <a:t>Used </a:t>
            </a:r>
            <a:r>
              <a:rPr lang="en-US" b="1" dirty="0">
                <a:solidFill>
                  <a:schemeClr val="tx1"/>
                </a:solidFill>
                <a:latin typeface="Times New Roman" panose="02020603050405020304" pitchFamily="18" charset="0"/>
                <a:cs typeface="Times New Roman" panose="02020603050405020304" pitchFamily="18" charset="0"/>
              </a:rPr>
              <a:t>properly, they are a rich source of data for population management, disease management, and quality improvement projects</a:t>
            </a:r>
            <a:r>
              <a:rPr lang="en-US" b="1" dirty="0" smtClean="0">
                <a:solidFill>
                  <a:schemeClr val="tx1"/>
                </a:solidFill>
                <a:latin typeface="Times New Roman" panose="02020603050405020304" pitchFamily="18" charset="0"/>
                <a:cs typeface="Times New Roman" panose="02020603050405020304" pitchFamily="18" charset="0"/>
              </a:rPr>
              <a:t>. </a:t>
            </a:r>
            <a:endParaRPr lang="en-US" sz="31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4382230"/>
      </p:ext>
    </p:extLst>
  </p:cSld>
  <p:clrMapOvr>
    <a:masterClrMapping/>
  </p:clrMapOvr>
  <p:transition>
    <p:wedg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58</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295400"/>
            <a:ext cx="8534400" cy="5029200"/>
          </a:xfrm>
        </p:spPr>
        <p:txBody>
          <a:bodyPr anchor="t" anchorCtr="0">
            <a:normAutofit fontScale="92500" lnSpcReduction="20000"/>
          </a:bodyPr>
          <a:lstStyle/>
          <a:p>
            <a:pPr>
              <a:spcBef>
                <a:spcPts val="0"/>
              </a:spcBef>
            </a:pPr>
            <a:r>
              <a:rPr lang="en-US" sz="4100" b="1" dirty="0" smtClean="0">
                <a:solidFill>
                  <a:srgbClr val="291FF5"/>
                </a:solidFill>
                <a:latin typeface="Times New Roman" panose="02020603050405020304" pitchFamily="18" charset="0"/>
                <a:cs typeface="Times New Roman" panose="02020603050405020304" pitchFamily="18" charset="0"/>
              </a:rPr>
              <a:t>Sources </a:t>
            </a:r>
            <a:r>
              <a:rPr lang="en-US" sz="4100" b="1" dirty="0">
                <a:solidFill>
                  <a:srgbClr val="291FF5"/>
                </a:solidFill>
                <a:latin typeface="Times New Roman" panose="02020603050405020304" pitchFamily="18" charset="0"/>
                <a:cs typeface="Times New Roman" panose="02020603050405020304" pitchFamily="18" charset="0"/>
              </a:rPr>
              <a:t>of Data</a:t>
            </a:r>
          </a:p>
          <a:p>
            <a:pPr>
              <a:spcBef>
                <a:spcPts val="0"/>
              </a:spcBef>
            </a:pPr>
            <a:r>
              <a:rPr lang="en-US" sz="3500" b="1" dirty="0">
                <a:solidFill>
                  <a:srgbClr val="291FF5"/>
                </a:solidFill>
                <a:latin typeface="Times New Roman" panose="02020603050405020304" pitchFamily="18" charset="0"/>
                <a:cs typeface="Times New Roman" panose="02020603050405020304" pitchFamily="18" charset="0"/>
              </a:rPr>
              <a:t>Patient Registries</a:t>
            </a:r>
          </a:p>
          <a:p>
            <a:pPr marL="457200" indent="-457200">
              <a:buClr>
                <a:srgbClr val="C00000"/>
              </a:buClr>
              <a:buFont typeface="Wingdings" panose="05000000000000000000" pitchFamily="2" charset="2"/>
              <a:buChar char="§"/>
            </a:pPr>
            <a:r>
              <a:rPr lang="en-US" sz="2800" b="1" dirty="0">
                <a:solidFill>
                  <a:schemeClr val="tx1"/>
                </a:solidFill>
                <a:latin typeface="Times New Roman" panose="02020603050405020304" pitchFamily="18" charset="0"/>
                <a:cs typeface="Times New Roman" panose="02020603050405020304" pitchFamily="18" charset="0"/>
              </a:rPr>
              <a:t>Many organizations establish condition-specific patient registries for their more sophisticated quality improvement projects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Because </a:t>
            </a:r>
            <a:r>
              <a:rPr lang="en-US" sz="2800" b="1" dirty="0">
                <a:solidFill>
                  <a:schemeClr val="tx1"/>
                </a:solidFill>
                <a:latin typeface="Times New Roman" panose="02020603050405020304" pitchFamily="18" charset="0"/>
                <a:cs typeface="Times New Roman" panose="02020603050405020304" pitchFamily="18" charset="0"/>
              </a:rPr>
              <a:t>of their detail and straightforward design, patient registries can be a powerful source of quality improvement data.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dirty="0" smtClean="0">
                <a:solidFill>
                  <a:srgbClr val="291FF5"/>
                </a:solidFill>
                <a:latin typeface="Times New Roman" panose="02020603050405020304" pitchFamily="18" charset="0"/>
                <a:cs typeface="Times New Roman" panose="02020603050405020304" pitchFamily="18" charset="0"/>
              </a:rPr>
              <a:t>Registries</a:t>
            </a:r>
            <a:r>
              <a:rPr lang="en-US" sz="2800" b="1" dirty="0" smtClean="0">
                <a:solidFill>
                  <a:schemeClr val="tx1"/>
                </a:solidFill>
                <a:latin typeface="Times New Roman" panose="02020603050405020304" pitchFamily="18" charset="0"/>
                <a:cs typeface="Times New Roman" panose="02020603050405020304" pitchFamily="18" charset="0"/>
              </a:rPr>
              <a:t> </a:t>
            </a:r>
            <a:r>
              <a:rPr lang="en-US" sz="2800" b="1" dirty="0">
                <a:solidFill>
                  <a:schemeClr val="tx1"/>
                </a:solidFill>
                <a:latin typeface="Times New Roman" panose="02020603050405020304" pitchFamily="18" charset="0"/>
                <a:cs typeface="Times New Roman" panose="02020603050405020304" pitchFamily="18" charset="0"/>
              </a:rPr>
              <a:t>usually are </a:t>
            </a:r>
            <a:r>
              <a:rPr lang="en-US" sz="2800" b="1" dirty="0">
                <a:solidFill>
                  <a:srgbClr val="291FF5"/>
                </a:solidFill>
                <a:latin typeface="Times New Roman" panose="02020603050405020304" pitchFamily="18" charset="0"/>
                <a:cs typeface="Times New Roman" panose="02020603050405020304" pitchFamily="18" charset="0"/>
              </a:rPr>
              <a:t>specialty</a:t>
            </a:r>
            <a:r>
              <a:rPr lang="en-US" sz="2800" b="1" dirty="0">
                <a:solidFill>
                  <a:schemeClr val="tx1"/>
                </a:solidFill>
                <a:latin typeface="Times New Roman" panose="02020603050405020304" pitchFamily="18" charset="0"/>
                <a:cs typeface="Times New Roman" panose="02020603050405020304" pitchFamily="18" charset="0"/>
              </a:rPr>
              <a:t> or </a:t>
            </a:r>
            <a:r>
              <a:rPr lang="en-US" sz="2800" b="1" dirty="0">
                <a:solidFill>
                  <a:srgbClr val="291FF5"/>
                </a:solidFill>
                <a:latin typeface="Times New Roman" panose="02020603050405020304" pitchFamily="18" charset="0"/>
                <a:cs typeface="Times New Roman" panose="02020603050405020304" pitchFamily="18" charset="0"/>
              </a:rPr>
              <a:t>procedure</a:t>
            </a:r>
            <a:r>
              <a:rPr lang="en-US" sz="2800" b="1" dirty="0">
                <a:solidFill>
                  <a:schemeClr val="tx1"/>
                </a:solidFill>
                <a:latin typeface="Times New Roman" panose="02020603050405020304" pitchFamily="18" charset="0"/>
                <a:cs typeface="Times New Roman" panose="02020603050405020304" pitchFamily="18" charset="0"/>
              </a:rPr>
              <a:t> specific. AMI, total joint replacement, coronary artery bypass graft, and congestive heart failure are common examples of conditions/procedures for which specific registries are created</a:t>
            </a:r>
            <a:r>
              <a:rPr lang="en-US" sz="2800" b="1" dirty="0" smtClean="0">
                <a:solidFill>
                  <a:schemeClr val="tx1"/>
                </a:solidFill>
                <a:latin typeface="Times New Roman" panose="02020603050405020304" pitchFamily="18" charset="0"/>
                <a:cs typeface="Times New Roman" panose="02020603050405020304" pitchFamily="18" charset="0"/>
              </a:rPr>
              <a:t>.</a:t>
            </a:r>
            <a:r>
              <a:rPr lang="en-US" b="1" dirty="0" smtClean="0">
                <a:solidFill>
                  <a:schemeClr val="tx1"/>
                </a:solidFill>
                <a:latin typeface="Times New Roman" panose="02020603050405020304" pitchFamily="18" charset="0"/>
                <a:cs typeface="Times New Roman" panose="02020603050405020304" pitchFamily="18" charset="0"/>
              </a:rPr>
              <a:t> </a:t>
            </a:r>
            <a:endParaRPr lang="en-US" sz="31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81993755"/>
      </p:ext>
    </p:extLst>
  </p:cSld>
  <p:clrMapOvr>
    <a:masterClrMapping/>
  </p:clrMapOvr>
  <p:transition>
    <p:wedg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59</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295400"/>
            <a:ext cx="8534400" cy="5029200"/>
          </a:xfrm>
        </p:spPr>
        <p:txBody>
          <a:bodyPr anchor="t" anchorCtr="0">
            <a:normAutofit fontScale="92500" lnSpcReduction="20000"/>
          </a:bodyPr>
          <a:lstStyle/>
          <a:p>
            <a:pPr>
              <a:spcBef>
                <a:spcPts val="0"/>
              </a:spcBef>
            </a:pPr>
            <a:r>
              <a:rPr lang="en-US" sz="4100" b="1" dirty="0" smtClean="0">
                <a:solidFill>
                  <a:srgbClr val="291FF5"/>
                </a:solidFill>
                <a:latin typeface="Times New Roman" panose="02020603050405020304" pitchFamily="18" charset="0"/>
                <a:cs typeface="Times New Roman" panose="02020603050405020304" pitchFamily="18" charset="0"/>
              </a:rPr>
              <a:t>Sources </a:t>
            </a:r>
            <a:r>
              <a:rPr lang="en-US" sz="4100" b="1" dirty="0">
                <a:solidFill>
                  <a:srgbClr val="291FF5"/>
                </a:solidFill>
                <a:latin typeface="Times New Roman" panose="02020603050405020304" pitchFamily="18" charset="0"/>
                <a:cs typeface="Times New Roman" panose="02020603050405020304" pitchFamily="18" charset="0"/>
              </a:rPr>
              <a:t>of Data</a:t>
            </a:r>
          </a:p>
          <a:p>
            <a:pPr>
              <a:spcBef>
                <a:spcPts val="0"/>
              </a:spcBef>
            </a:pPr>
            <a:r>
              <a:rPr lang="en-US" sz="3500" b="1" dirty="0">
                <a:solidFill>
                  <a:srgbClr val="291FF5"/>
                </a:solidFill>
                <a:latin typeface="Times New Roman" panose="02020603050405020304" pitchFamily="18" charset="0"/>
                <a:cs typeface="Times New Roman" panose="02020603050405020304" pitchFamily="18" charset="0"/>
              </a:rPr>
              <a:t>Patient Registries</a:t>
            </a:r>
          </a:p>
          <a:p>
            <a:pPr marL="457200" indent="-457200">
              <a:buClr>
                <a:srgbClr val="C00000"/>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Many </a:t>
            </a:r>
            <a:r>
              <a:rPr lang="en-US" sz="2800" b="1" dirty="0">
                <a:solidFill>
                  <a:schemeClr val="tx1"/>
                </a:solidFill>
                <a:latin typeface="Times New Roman" panose="02020603050405020304" pitchFamily="18" charset="0"/>
                <a:cs typeface="Times New Roman" panose="02020603050405020304" pitchFamily="18" charset="0"/>
              </a:rPr>
              <a:t>organizations establish condition-specific patient registries for their more sophisticated quality improvement projects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Because </a:t>
            </a:r>
            <a:r>
              <a:rPr lang="en-US" sz="2800" b="1" dirty="0">
                <a:solidFill>
                  <a:schemeClr val="tx1"/>
                </a:solidFill>
                <a:latin typeface="Times New Roman" panose="02020603050405020304" pitchFamily="18" charset="0"/>
                <a:cs typeface="Times New Roman" panose="02020603050405020304" pitchFamily="18" charset="0"/>
              </a:rPr>
              <a:t>of their detail and straightforward design, patient registries can be a powerful source of quality improvement data.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Registries </a:t>
            </a:r>
            <a:r>
              <a:rPr lang="en-US" sz="2800" b="1" dirty="0">
                <a:solidFill>
                  <a:schemeClr val="tx1"/>
                </a:solidFill>
                <a:latin typeface="Times New Roman" panose="02020603050405020304" pitchFamily="18" charset="0"/>
                <a:cs typeface="Times New Roman" panose="02020603050405020304" pitchFamily="18" charset="0"/>
              </a:rPr>
              <a:t>usually are specialty or procedure specific. AMI, total joint replacement, coronary artery bypass graft, and congestive heart failure are common examples of conditions/procedures for which specific registries are created</a:t>
            </a:r>
            <a:r>
              <a:rPr lang="en-US" sz="2800" b="1" dirty="0" smtClean="0">
                <a:solidFill>
                  <a:schemeClr val="tx1"/>
                </a:solidFill>
                <a:latin typeface="Times New Roman" panose="02020603050405020304" pitchFamily="18" charset="0"/>
                <a:cs typeface="Times New Roman" panose="02020603050405020304" pitchFamily="18" charset="0"/>
              </a:rPr>
              <a:t>.</a:t>
            </a:r>
            <a:r>
              <a:rPr lang="en-US" b="1" dirty="0" smtClean="0">
                <a:solidFill>
                  <a:schemeClr val="tx1"/>
                </a:solidFill>
                <a:latin typeface="Times New Roman" panose="02020603050405020304" pitchFamily="18" charset="0"/>
                <a:cs typeface="Times New Roman" panose="02020603050405020304" pitchFamily="18" charset="0"/>
              </a:rPr>
              <a:t> </a:t>
            </a:r>
            <a:endParaRPr lang="en-US" sz="31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50290460"/>
      </p:ext>
    </p:extLst>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lnaif\Documents\PA 509\Scan.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6664" y="457200"/>
            <a:ext cx="8630672" cy="6019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047827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60</a:t>
            </a:fld>
            <a:endParaRPr lang="en-US"/>
          </a:p>
        </p:txBody>
      </p:sp>
      <p:sp>
        <p:nvSpPr>
          <p:cNvPr id="3" name="Title 2"/>
          <p:cNvSpPr>
            <a:spLocks noGrp="1"/>
          </p:cNvSpPr>
          <p:nvPr>
            <p:ph type="ctrTitle"/>
          </p:nvPr>
        </p:nvSpPr>
        <p:spPr>
          <a:xfrm>
            <a:off x="304800" y="228600"/>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228600" y="990600"/>
            <a:ext cx="8763000" cy="5410200"/>
          </a:xfrm>
        </p:spPr>
        <p:txBody>
          <a:bodyPr anchor="t" anchorCtr="0">
            <a:normAutofit fontScale="70000" lnSpcReduction="20000"/>
          </a:bodyPr>
          <a:lstStyle/>
          <a:p>
            <a:pPr>
              <a:spcBef>
                <a:spcPts val="0"/>
              </a:spcBef>
            </a:pPr>
            <a:r>
              <a:rPr lang="en-US" sz="4100" b="1" dirty="0" smtClean="0">
                <a:solidFill>
                  <a:srgbClr val="291FF5"/>
                </a:solidFill>
                <a:latin typeface="Times New Roman" panose="02020603050405020304" pitchFamily="18" charset="0"/>
                <a:cs typeface="Times New Roman" panose="02020603050405020304" pitchFamily="18" charset="0"/>
              </a:rPr>
              <a:t>Sources </a:t>
            </a:r>
            <a:r>
              <a:rPr lang="en-US" sz="4100" b="1" dirty="0">
                <a:solidFill>
                  <a:srgbClr val="291FF5"/>
                </a:solidFill>
                <a:latin typeface="Times New Roman" panose="02020603050405020304" pitchFamily="18" charset="0"/>
                <a:cs typeface="Times New Roman" panose="02020603050405020304" pitchFamily="18" charset="0"/>
              </a:rPr>
              <a:t>of Data</a:t>
            </a:r>
          </a:p>
          <a:p>
            <a:pPr>
              <a:spcBef>
                <a:spcPts val="0"/>
              </a:spcBef>
            </a:pPr>
            <a:r>
              <a:rPr lang="en-US" sz="3500" b="1" dirty="0">
                <a:solidFill>
                  <a:srgbClr val="291FF5"/>
                </a:solidFill>
                <a:latin typeface="Times New Roman" panose="02020603050405020304" pitchFamily="18" charset="0"/>
                <a:cs typeface="Times New Roman" panose="02020603050405020304" pitchFamily="18" charset="0"/>
              </a:rPr>
              <a:t>Patient Registries</a:t>
            </a:r>
          </a:p>
          <a:p>
            <a:pPr>
              <a:buClr>
                <a:srgbClr val="C00000"/>
              </a:buClr>
            </a:pPr>
            <a:r>
              <a:rPr lang="en-US" sz="3400" b="1" dirty="0">
                <a:solidFill>
                  <a:schemeClr val="tx1"/>
                </a:solidFill>
                <a:latin typeface="Times New Roman" panose="02020603050405020304" pitchFamily="18" charset="0"/>
                <a:cs typeface="Times New Roman" panose="02020603050405020304" pitchFamily="18" charset="0"/>
              </a:rPr>
              <a:t>Use of patient registries is advantageous for the following reasons:</a:t>
            </a:r>
          </a:p>
          <a:p>
            <a:pPr marL="457200" indent="-457200">
              <a:buClr>
                <a:srgbClr val="C00000"/>
              </a:buClr>
              <a:buFont typeface="Wingdings" panose="05000000000000000000" pitchFamily="2" charset="2"/>
              <a:buChar char="§"/>
            </a:pPr>
            <a:r>
              <a:rPr lang="en-US" sz="3400" b="1" dirty="0">
                <a:solidFill>
                  <a:schemeClr val="tx1"/>
                </a:solidFill>
                <a:latin typeface="Times New Roman" panose="02020603050405020304" pitchFamily="18" charset="0"/>
                <a:cs typeface="Times New Roman" panose="02020603050405020304" pitchFamily="18" charset="0"/>
              </a:rPr>
              <a:t>They are a rich source of information because they are customized. </a:t>
            </a:r>
          </a:p>
          <a:p>
            <a:pPr marL="457200" indent="-457200">
              <a:buClr>
                <a:srgbClr val="C00000"/>
              </a:buClr>
              <a:buFont typeface="Wingdings" panose="05000000000000000000" pitchFamily="2" charset="2"/>
              <a:buChar char="§"/>
            </a:pPr>
            <a:r>
              <a:rPr lang="en-US" sz="3400" b="1" dirty="0">
                <a:solidFill>
                  <a:schemeClr val="tx1"/>
                </a:solidFill>
                <a:latin typeface="Times New Roman" panose="02020603050405020304" pitchFamily="18" charset="0"/>
                <a:cs typeface="Times New Roman" panose="02020603050405020304" pitchFamily="18" charset="0"/>
              </a:rPr>
              <a:t>They can collect all the data that the physician or health system determines are most important. </a:t>
            </a:r>
          </a:p>
          <a:p>
            <a:pPr marL="457200" indent="-457200">
              <a:buClr>
                <a:srgbClr val="C00000"/>
              </a:buClr>
              <a:buFont typeface="Wingdings" panose="05000000000000000000" pitchFamily="2" charset="2"/>
              <a:buChar char="§"/>
            </a:pPr>
            <a:r>
              <a:rPr lang="en-US" sz="3400" b="1" dirty="0">
                <a:solidFill>
                  <a:schemeClr val="tx1"/>
                </a:solidFill>
                <a:latin typeface="Times New Roman" panose="02020603050405020304" pitchFamily="18" charset="0"/>
                <a:cs typeface="Times New Roman" panose="02020603050405020304" pitchFamily="18" charset="0"/>
              </a:rPr>
              <a:t>They can be used for quality improvement and research purposes. </a:t>
            </a:r>
          </a:p>
          <a:p>
            <a:pPr marL="457200" indent="-457200">
              <a:buClr>
                <a:srgbClr val="C00000"/>
              </a:buClr>
              <a:buFont typeface="Wingdings" panose="05000000000000000000" pitchFamily="2" charset="2"/>
              <a:buChar char="§"/>
            </a:pPr>
            <a:r>
              <a:rPr lang="en-US" sz="3400" b="1" dirty="0">
                <a:solidFill>
                  <a:schemeClr val="tx1"/>
                </a:solidFill>
                <a:latin typeface="Times New Roman" panose="02020603050405020304" pitchFamily="18" charset="0"/>
                <a:cs typeface="Times New Roman" panose="02020603050405020304" pitchFamily="18" charset="0"/>
              </a:rPr>
              <a:t>They are not subject to the shortcomings of administrative or health plan databases.</a:t>
            </a:r>
          </a:p>
          <a:p>
            <a:pPr marL="457200" indent="-457200">
              <a:buClr>
                <a:srgbClr val="C00000"/>
              </a:buClr>
              <a:buFont typeface="Wingdings" panose="05000000000000000000" pitchFamily="2" charset="2"/>
              <a:buChar char="§"/>
            </a:pPr>
            <a:r>
              <a:rPr lang="en-US" sz="3400" b="1" dirty="0">
                <a:solidFill>
                  <a:schemeClr val="tx1"/>
                </a:solidFill>
                <a:latin typeface="Times New Roman" panose="02020603050405020304" pitchFamily="18" charset="0"/>
                <a:cs typeface="Times New Roman" panose="02020603050405020304" pitchFamily="18" charset="0"/>
              </a:rPr>
              <a:t>A multitude of data sources and collection techniques can be combined to provide a complete picture of the patient experience, including the quality of care provided and long-term patient outcomes (often up to a year following the procedure</a:t>
            </a:r>
            <a:r>
              <a:rPr lang="en-US" sz="3400" b="1" dirty="0" smtClean="0">
                <a:solidFill>
                  <a:schemeClr val="tx1"/>
                </a:solidFill>
                <a:latin typeface="Times New Roman" panose="02020603050405020304" pitchFamily="18" charset="0"/>
                <a:cs typeface="Times New Roman" panose="02020603050405020304" pitchFamily="18" charset="0"/>
              </a:rPr>
              <a:t>) </a:t>
            </a:r>
            <a:endParaRPr lang="en-US" sz="3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44565149"/>
      </p:ext>
    </p:extLst>
  </p:cSld>
  <p:clrMapOvr>
    <a:masterClrMapping/>
  </p:clrMapOvr>
  <p:transition>
    <p:wedg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61</a:t>
            </a:fld>
            <a:endParaRPr lang="en-US"/>
          </a:p>
        </p:txBody>
      </p:sp>
      <p:sp>
        <p:nvSpPr>
          <p:cNvPr id="3" name="Title 2"/>
          <p:cNvSpPr>
            <a:spLocks noGrp="1"/>
          </p:cNvSpPr>
          <p:nvPr>
            <p:ph type="ctrTitle"/>
          </p:nvPr>
        </p:nvSpPr>
        <p:spPr>
          <a:xfrm>
            <a:off x="304800" y="228600"/>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228600" y="990600"/>
            <a:ext cx="8763000" cy="5410200"/>
          </a:xfrm>
        </p:spPr>
        <p:txBody>
          <a:bodyPr anchor="t" anchorCtr="0">
            <a:normAutofit fontScale="92500" lnSpcReduction="20000"/>
          </a:bodyPr>
          <a:lstStyle/>
          <a:p>
            <a:pPr>
              <a:spcBef>
                <a:spcPts val="0"/>
              </a:spcBef>
            </a:pPr>
            <a:r>
              <a:rPr lang="en-US" sz="4100" b="1" dirty="0" smtClean="0">
                <a:solidFill>
                  <a:srgbClr val="291FF5"/>
                </a:solidFill>
                <a:latin typeface="Times New Roman" panose="02020603050405020304" pitchFamily="18" charset="0"/>
                <a:cs typeface="Times New Roman" panose="02020603050405020304" pitchFamily="18" charset="0"/>
              </a:rPr>
              <a:t>Sources </a:t>
            </a:r>
            <a:r>
              <a:rPr lang="en-US" sz="4100" b="1" dirty="0">
                <a:solidFill>
                  <a:srgbClr val="291FF5"/>
                </a:solidFill>
                <a:latin typeface="Times New Roman" panose="02020603050405020304" pitchFamily="18" charset="0"/>
                <a:cs typeface="Times New Roman" panose="02020603050405020304" pitchFamily="18" charset="0"/>
              </a:rPr>
              <a:t>of Data</a:t>
            </a:r>
          </a:p>
          <a:p>
            <a:pPr>
              <a:spcBef>
                <a:spcPts val="0"/>
              </a:spcBef>
            </a:pPr>
            <a:r>
              <a:rPr lang="en-US" sz="3500" b="1" dirty="0">
                <a:solidFill>
                  <a:srgbClr val="291FF5"/>
                </a:solidFill>
                <a:latin typeface="Times New Roman" panose="02020603050405020304" pitchFamily="18" charset="0"/>
                <a:cs typeface="Times New Roman" panose="02020603050405020304" pitchFamily="18" charset="0"/>
              </a:rPr>
              <a:t>Patient Registries</a:t>
            </a:r>
          </a:p>
          <a:p>
            <a:pPr marL="457200" indent="-457200">
              <a:buClr>
                <a:srgbClr val="C00000"/>
              </a:buClr>
              <a:buFont typeface="Wingdings" panose="05000000000000000000" pitchFamily="2" charset="2"/>
              <a:buChar char="§"/>
            </a:pPr>
            <a:r>
              <a:rPr lang="en-US" sz="2800" b="1" dirty="0">
                <a:solidFill>
                  <a:schemeClr val="tx1"/>
                </a:solidFill>
                <a:latin typeface="Times New Roman" panose="02020603050405020304" pitchFamily="18" charset="0"/>
                <a:cs typeface="Times New Roman" panose="02020603050405020304" pitchFamily="18" charset="0"/>
              </a:rPr>
              <a:t>Patient registries are versatile and flexible because just about any reliable data source or collection methodology can be used to populate the registry, including administrative data, outbound call centers, prospective data collection, retrospective chart review, and a variety of survey instruments, particularly those used to assess patient satisfaction and functional status.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However</a:t>
            </a:r>
            <a:r>
              <a:rPr lang="en-US" sz="2800" b="1" dirty="0">
                <a:solidFill>
                  <a:schemeClr val="tx1"/>
                </a:solidFill>
                <a:latin typeface="Times New Roman" panose="02020603050405020304" pitchFamily="18" charset="0"/>
                <a:cs typeface="Times New Roman" panose="02020603050405020304" pitchFamily="18" charset="0"/>
              </a:rPr>
              <a:t>, with all customized database projects, the volume of data collected and the insight they will provide or the change they will drive must be weighed against the cost of collecting the data.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C00000"/>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A </a:t>
            </a:r>
            <a:r>
              <a:rPr lang="en-US" sz="2800" b="1" dirty="0">
                <a:solidFill>
                  <a:schemeClr val="tx1"/>
                </a:solidFill>
                <a:latin typeface="Times New Roman" panose="02020603050405020304" pitchFamily="18" charset="0"/>
                <a:cs typeface="Times New Roman" panose="02020603050405020304" pitchFamily="18" charset="0"/>
              </a:rPr>
              <a:t>team overseeing a registry project must collect only the data necessary to the success of its </a:t>
            </a:r>
            <a:r>
              <a:rPr lang="en-US" sz="2800" b="1" dirty="0" smtClean="0">
                <a:solidFill>
                  <a:schemeClr val="tx1"/>
                </a:solidFill>
                <a:latin typeface="Times New Roman" panose="02020603050405020304" pitchFamily="18" charset="0"/>
                <a:cs typeface="Times New Roman" panose="02020603050405020304" pitchFamily="18" charset="0"/>
              </a:rPr>
              <a:t>project.</a:t>
            </a:r>
            <a:endParaRPr lang="en-US" sz="3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26730471"/>
      </p:ext>
    </p:extLst>
  </p:cSld>
  <p:clrMapOvr>
    <a:masterClrMapping/>
  </p:clrMapOvr>
  <p:transition>
    <p:wedg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62</a:t>
            </a:fld>
            <a:endParaRPr lang="en-US"/>
          </a:p>
        </p:txBody>
      </p:sp>
      <p:sp>
        <p:nvSpPr>
          <p:cNvPr id="3" name="Title 2"/>
          <p:cNvSpPr>
            <a:spLocks noGrp="1"/>
          </p:cNvSpPr>
          <p:nvPr>
            <p:ph type="ctrTitle"/>
          </p:nvPr>
        </p:nvSpPr>
        <p:spPr>
          <a:xfrm>
            <a:off x="304800" y="228600"/>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295400"/>
            <a:ext cx="8534400" cy="5105400"/>
          </a:xfrm>
        </p:spPr>
        <p:txBody>
          <a:bodyPr anchor="t" anchorCtr="0">
            <a:normAutofit fontScale="70000" lnSpcReduction="20000"/>
          </a:bodyPr>
          <a:lstStyle/>
          <a:p>
            <a:pPr>
              <a:spcBef>
                <a:spcPts val="0"/>
              </a:spcBef>
            </a:pPr>
            <a:r>
              <a:rPr lang="en-US" sz="4600" b="1" dirty="0" smtClean="0">
                <a:solidFill>
                  <a:srgbClr val="291FF5"/>
                </a:solidFill>
                <a:latin typeface="Times New Roman" panose="02020603050405020304" pitchFamily="18" charset="0"/>
                <a:cs typeface="Times New Roman" panose="02020603050405020304" pitchFamily="18" charset="0"/>
              </a:rPr>
              <a:t>Sources </a:t>
            </a:r>
            <a:r>
              <a:rPr lang="en-US" sz="4600" b="1" dirty="0">
                <a:solidFill>
                  <a:srgbClr val="291FF5"/>
                </a:solidFill>
                <a:latin typeface="Times New Roman" panose="02020603050405020304" pitchFamily="18" charset="0"/>
                <a:cs typeface="Times New Roman" panose="02020603050405020304" pitchFamily="18" charset="0"/>
              </a:rPr>
              <a:t>of Data</a:t>
            </a:r>
          </a:p>
          <a:p>
            <a:r>
              <a:rPr lang="en-US" sz="4600" b="1" dirty="0">
                <a:solidFill>
                  <a:srgbClr val="291FF5"/>
                </a:solidFill>
                <a:latin typeface="Times New Roman" panose="02020603050405020304" pitchFamily="18" charset="0"/>
                <a:cs typeface="Times New Roman" panose="02020603050405020304" pitchFamily="18" charset="0"/>
              </a:rPr>
              <a:t>Conclusion</a:t>
            </a:r>
          </a:p>
          <a:p>
            <a:pPr marL="571500" indent="-571500">
              <a:buClr>
                <a:srgbClr val="C00000"/>
              </a:buClr>
              <a:buFont typeface="Wingdings" panose="05000000000000000000" pitchFamily="2" charset="2"/>
              <a:buChar char="§"/>
            </a:pPr>
            <a:r>
              <a:rPr lang="en-US" sz="3600" b="1" dirty="0">
                <a:solidFill>
                  <a:schemeClr val="tx1"/>
                </a:solidFill>
                <a:latin typeface="Times New Roman" panose="02020603050405020304" pitchFamily="18" charset="0"/>
                <a:cs typeface="Times New Roman" panose="02020603050405020304" pitchFamily="18" charset="0"/>
              </a:rPr>
              <a:t>There are many data sources and data collection approaches from which to choose. </a:t>
            </a:r>
            <a:endParaRPr lang="en-US" sz="3600" b="1" dirty="0" smtClean="0">
              <a:solidFill>
                <a:schemeClr val="tx1"/>
              </a:solidFill>
              <a:latin typeface="Times New Roman" panose="02020603050405020304" pitchFamily="18" charset="0"/>
              <a:cs typeface="Times New Roman" panose="02020603050405020304" pitchFamily="18" charset="0"/>
            </a:endParaRPr>
          </a:p>
          <a:p>
            <a:pPr marL="571500" indent="-571500">
              <a:buClr>
                <a:srgbClr val="C00000"/>
              </a:buClr>
              <a:buFont typeface="Wingdings" panose="05000000000000000000" pitchFamily="2" charset="2"/>
              <a:buChar char="§"/>
            </a:pPr>
            <a:r>
              <a:rPr lang="en-US" sz="3600" b="1" dirty="0" smtClean="0">
                <a:solidFill>
                  <a:schemeClr val="tx1"/>
                </a:solidFill>
                <a:latin typeface="Times New Roman" panose="02020603050405020304" pitchFamily="18" charset="0"/>
                <a:cs typeface="Times New Roman" panose="02020603050405020304" pitchFamily="18" charset="0"/>
              </a:rPr>
              <a:t>Rarely </a:t>
            </a:r>
            <a:r>
              <a:rPr lang="en-US" sz="3600" b="1" dirty="0">
                <a:solidFill>
                  <a:schemeClr val="tx1"/>
                </a:solidFill>
                <a:latin typeface="Times New Roman" panose="02020603050405020304" pitchFamily="18" charset="0"/>
                <a:cs typeface="Times New Roman" panose="02020603050405020304" pitchFamily="18" charset="0"/>
              </a:rPr>
              <a:t>does one method serve all purposes, so it is important to understand the advantages and disadvantages of all methods. </a:t>
            </a:r>
            <a:endParaRPr lang="en-US" sz="3600" b="1" dirty="0" smtClean="0">
              <a:solidFill>
                <a:schemeClr val="tx1"/>
              </a:solidFill>
              <a:latin typeface="Times New Roman" panose="02020603050405020304" pitchFamily="18" charset="0"/>
              <a:cs typeface="Times New Roman" panose="02020603050405020304" pitchFamily="18" charset="0"/>
            </a:endParaRPr>
          </a:p>
          <a:p>
            <a:pPr marL="571500" indent="-571500">
              <a:buClr>
                <a:srgbClr val="C00000"/>
              </a:buClr>
              <a:buFont typeface="Wingdings" panose="05000000000000000000" pitchFamily="2" charset="2"/>
              <a:buChar char="§"/>
            </a:pPr>
            <a:r>
              <a:rPr lang="en-US" sz="3600" b="1" dirty="0" smtClean="0">
                <a:solidFill>
                  <a:schemeClr val="tx1"/>
                </a:solidFill>
                <a:latin typeface="Times New Roman" panose="02020603050405020304" pitchFamily="18" charset="0"/>
                <a:cs typeface="Times New Roman" panose="02020603050405020304" pitchFamily="18" charset="0"/>
              </a:rPr>
              <a:t>For </a:t>
            </a:r>
            <a:r>
              <a:rPr lang="en-US" sz="3600" b="1" dirty="0">
                <a:solidFill>
                  <a:schemeClr val="tx1"/>
                </a:solidFill>
                <a:latin typeface="Times New Roman" panose="02020603050405020304" pitchFamily="18" charset="0"/>
                <a:cs typeface="Times New Roman" panose="02020603050405020304" pitchFamily="18" charset="0"/>
              </a:rPr>
              <a:t>this reason, the Spectrum Health case, like all successful quality improvement initiatives, uses a combination of data and data collection techniques, capitalizing on strengths and minimizing weaknesses. </a:t>
            </a:r>
            <a:endParaRPr lang="en-US" sz="3600" b="1" dirty="0" smtClean="0">
              <a:solidFill>
                <a:schemeClr val="tx1"/>
              </a:solidFill>
              <a:latin typeface="Times New Roman" panose="02020603050405020304" pitchFamily="18" charset="0"/>
              <a:cs typeface="Times New Roman" panose="02020603050405020304" pitchFamily="18" charset="0"/>
            </a:endParaRPr>
          </a:p>
          <a:p>
            <a:pPr marL="571500" indent="-571500">
              <a:buClr>
                <a:srgbClr val="C00000"/>
              </a:buClr>
              <a:buFont typeface="Wingdings" panose="05000000000000000000" pitchFamily="2" charset="2"/>
              <a:buChar char="§"/>
            </a:pPr>
            <a:r>
              <a:rPr lang="en-US" sz="3600" b="1" dirty="0" smtClean="0">
                <a:solidFill>
                  <a:schemeClr val="tx1"/>
                </a:solidFill>
                <a:latin typeface="Times New Roman" panose="02020603050405020304" pitchFamily="18" charset="0"/>
                <a:cs typeface="Times New Roman" panose="02020603050405020304" pitchFamily="18" charset="0"/>
              </a:rPr>
              <a:t>Knowledge </a:t>
            </a:r>
            <a:r>
              <a:rPr lang="en-US" sz="3600" b="1" dirty="0">
                <a:solidFill>
                  <a:schemeClr val="tx1"/>
                </a:solidFill>
                <a:latin typeface="Times New Roman" panose="02020603050405020304" pitchFamily="18" charset="0"/>
                <a:cs typeface="Times New Roman" panose="02020603050405020304" pitchFamily="18" charset="0"/>
              </a:rPr>
              <a:t>of the different sources and techniques will help you use data more effectively and efficiently in your clinical quality improvement efforts</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3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77662986"/>
      </p:ext>
    </p:extLst>
  </p:cSld>
  <p:clrMapOvr>
    <a:masterClrMapping/>
  </p:clrMapOvr>
  <p:transition>
    <p:wedg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514600"/>
            <a:ext cx="8686800" cy="2057400"/>
          </a:xfrm>
        </p:spPr>
        <p:txBody>
          <a:bodyPr>
            <a:noAutofit/>
          </a:bodyPr>
          <a:lstStyle/>
          <a:p>
            <a:pPr algn="ctr"/>
            <a:r>
              <a:rPr lang="en-US" sz="8800" dirty="0" smtClean="0">
                <a:solidFill>
                  <a:srgbClr val="002060"/>
                </a:solidFill>
                <a:latin typeface="AR DELANEY" panose="02000000000000000000" pitchFamily="2" charset="0"/>
              </a:rPr>
              <a:t>THANK YOU</a:t>
            </a:r>
            <a:endParaRPr lang="en-US" sz="8800" dirty="0">
              <a:solidFill>
                <a:srgbClr val="002060"/>
              </a:solidFill>
              <a:latin typeface="AR DELANEY" panose="02000000000000000000" pitchFamily="2" charset="0"/>
            </a:endParaRPr>
          </a:p>
        </p:txBody>
      </p:sp>
    </p:spTree>
    <p:extLst>
      <p:ext uri="{BB962C8B-B14F-4D97-AF65-F5344CB8AC3E}">
        <p14:creationId xmlns:p14="http://schemas.microsoft.com/office/powerpoint/2010/main" val="39793964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alnaif\Documents\PA 509\Scan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76129"/>
            <a:ext cx="8596984" cy="586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48291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686800" cy="841248"/>
          </a:xfrm>
        </p:spPr>
        <p:txBody>
          <a:bodyPr>
            <a:normAutofit/>
          </a:bodyPr>
          <a:lstStyle/>
          <a:p>
            <a:r>
              <a:rPr lang="en-US" sz="2000" b="1" dirty="0">
                <a:solidFill>
                  <a:srgbClr val="291FF5"/>
                </a:solidFill>
                <a:effectLst/>
                <a:latin typeface="Times New Roman" panose="02020603050405020304" pitchFamily="18" charset="0"/>
                <a:cs typeface="Times New Roman" panose="02020603050405020304" pitchFamily="18" charset="0"/>
              </a:rPr>
              <a:t>EXHIBIT 5.2 Clinical </a:t>
            </a:r>
            <a:r>
              <a:rPr lang="en-US" sz="2000" b="1" dirty="0" smtClean="0">
                <a:solidFill>
                  <a:srgbClr val="291FF5"/>
                </a:solidFill>
                <a:effectLst/>
                <a:latin typeface="Times New Roman" panose="02020603050405020304" pitchFamily="18" charset="0"/>
                <a:cs typeface="Times New Roman" panose="02020603050405020304" pitchFamily="18" charset="0"/>
              </a:rPr>
              <a:t> Dash-board—Hip </a:t>
            </a:r>
            <a:r>
              <a:rPr lang="en-US" sz="2000" b="1" dirty="0">
                <a:solidFill>
                  <a:srgbClr val="291FF5"/>
                </a:solidFill>
                <a:effectLst/>
                <a:latin typeface="Times New Roman" panose="02020603050405020304" pitchFamily="18" charset="0"/>
                <a:cs typeface="Times New Roman" panose="02020603050405020304" pitchFamily="18" charset="0"/>
              </a:rPr>
              <a:t>Replacement</a:t>
            </a:r>
            <a:br>
              <a:rPr lang="en-US" sz="2000" b="1" dirty="0">
                <a:solidFill>
                  <a:srgbClr val="291FF5"/>
                </a:solidFill>
                <a:effectLst/>
                <a:latin typeface="Times New Roman" panose="02020603050405020304" pitchFamily="18" charset="0"/>
                <a:cs typeface="Times New Roman" panose="02020603050405020304" pitchFamily="18" charset="0"/>
              </a:rPr>
            </a:br>
            <a:r>
              <a:rPr lang="en-US" sz="2000" b="1" dirty="0" smtClean="0">
                <a:solidFill>
                  <a:srgbClr val="291FF5"/>
                </a:solidFill>
                <a:effectLst/>
                <a:latin typeface="Times New Roman" panose="02020603050405020304" pitchFamily="18" charset="0"/>
                <a:cs typeface="Times New Roman" panose="02020603050405020304" pitchFamily="18" charset="0"/>
              </a:rPr>
              <a:t>Continues</a:t>
            </a:r>
            <a:endParaRPr lang="en-US" sz="2000" b="1" dirty="0">
              <a:solidFill>
                <a:srgbClr val="291FF5"/>
              </a:solidFill>
              <a:latin typeface="Times New Roman" panose="02020603050405020304" pitchFamily="18" charset="0"/>
              <a:cs typeface="Times New Roman" panose="02020603050405020304" pitchFamily="18" charset="0"/>
            </a:endParaRPr>
          </a:p>
        </p:txBody>
      </p:sp>
      <p:pic>
        <p:nvPicPr>
          <p:cNvPr id="3074" name="Picture 2" descr="C:\Users\alnaif\Documents\PA 509\Scan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171" y="1143000"/>
            <a:ext cx="8487658" cy="5486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45869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A1F4D28-77DD-4C2B-A628-298A8661C301}" type="datetime1">
              <a:rPr lang="en-US" smtClean="0"/>
              <a:t>4/16/2016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9</a:t>
            </a:fld>
            <a:endParaRPr lang="en-US"/>
          </a:p>
        </p:txBody>
      </p:sp>
      <p:sp>
        <p:nvSpPr>
          <p:cNvPr id="3" name="Title 2"/>
          <p:cNvSpPr>
            <a:spLocks noGrp="1"/>
          </p:cNvSpPr>
          <p:nvPr>
            <p:ph type="ctrTitle"/>
          </p:nvPr>
        </p:nvSpPr>
        <p:spPr>
          <a:xfrm>
            <a:off x="304800" y="380999"/>
            <a:ext cx="8458200" cy="762001"/>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Data </a:t>
            </a:r>
            <a:r>
              <a:rPr lang="en-US" b="1" dirty="0" smtClean="0">
                <a:solidFill>
                  <a:schemeClr val="tx1"/>
                </a:solidFill>
                <a:latin typeface="Times New Roman" panose="02020603050405020304" pitchFamily="18" charset="0"/>
                <a:cs typeface="Times New Roman" panose="02020603050405020304" pitchFamily="18" charset="0"/>
              </a:rPr>
              <a:t>Collection</a:t>
            </a:r>
            <a:endParaRPr lang="en-US" dirty="0">
              <a:solidFill>
                <a:schemeClr val="tx1"/>
              </a:solidFill>
            </a:endParaRPr>
          </a:p>
        </p:txBody>
      </p:sp>
      <p:sp>
        <p:nvSpPr>
          <p:cNvPr id="8" name="Subtitle 7"/>
          <p:cNvSpPr>
            <a:spLocks noGrp="1"/>
          </p:cNvSpPr>
          <p:nvPr>
            <p:ph type="subTitle" idx="1"/>
          </p:nvPr>
        </p:nvSpPr>
        <p:spPr>
          <a:xfrm>
            <a:off x="381000" y="1371600"/>
            <a:ext cx="8458200" cy="4876800"/>
          </a:xfrm>
        </p:spPr>
        <p:txBody>
          <a:bodyPr anchor="t" anchorCtr="0">
            <a:normAutofit fontScale="92500"/>
          </a:bodyPr>
          <a:lstStyle/>
          <a:p>
            <a:r>
              <a:rPr lang="en-US" sz="3200" b="1" dirty="0">
                <a:solidFill>
                  <a:srgbClr val="291FF5"/>
                </a:solidFill>
                <a:latin typeface="Times New Roman" panose="02020603050405020304" pitchFamily="18" charset="0"/>
                <a:cs typeface="Times New Roman" panose="02020603050405020304" pitchFamily="18" charset="0"/>
              </a:rPr>
              <a:t>Categories of Data: Case example</a:t>
            </a:r>
          </a:p>
          <a:p>
            <a:pPr marL="342900" indent="-342900">
              <a:buClr>
                <a:srgbClr val="C00000"/>
              </a:buClr>
              <a:buFont typeface="Wingdings" panose="05000000000000000000" pitchFamily="2" charset="2"/>
              <a:buChar char="§"/>
            </a:pPr>
            <a:r>
              <a:rPr lang="en-US" b="1" dirty="0">
                <a:solidFill>
                  <a:schemeClr val="tx1"/>
                </a:solidFill>
                <a:latin typeface="Times New Roman" panose="02020603050405020304" pitchFamily="18" charset="0"/>
                <a:cs typeface="Times New Roman" panose="02020603050405020304" pitchFamily="18" charset="0"/>
              </a:rPr>
              <a:t>From more than 200 indicators available in the database, the total joint quality improvement team selected these measures as the most important for assessing the quality and cost of care delivered.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C00000"/>
              </a:buClr>
              <a:buFont typeface="Wingdings" panose="05000000000000000000" pitchFamily="2" charset="2"/>
              <a:buChar char="§"/>
            </a:pPr>
            <a:r>
              <a:rPr lang="en-US" b="1" dirty="0" smtClean="0">
                <a:solidFill>
                  <a:schemeClr val="tx1"/>
                </a:solidFill>
                <a:latin typeface="Times New Roman" panose="02020603050405020304" pitchFamily="18" charset="0"/>
                <a:cs typeface="Times New Roman" panose="02020603050405020304" pitchFamily="18" charset="0"/>
              </a:rPr>
              <a:t>The </a:t>
            </a:r>
            <a:r>
              <a:rPr lang="en-US" b="1" dirty="0">
                <a:solidFill>
                  <a:schemeClr val="tx1"/>
                </a:solidFill>
                <a:latin typeface="Times New Roman" panose="02020603050405020304" pitchFamily="18" charset="0"/>
                <a:cs typeface="Times New Roman" panose="02020603050405020304" pitchFamily="18" charset="0"/>
              </a:rPr>
              <a:t>measures also include some Joint Commission core measures.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C00000"/>
              </a:buClr>
              <a:buFont typeface="Wingdings" panose="05000000000000000000" pitchFamily="2" charset="2"/>
              <a:buChar char="§"/>
            </a:pPr>
            <a:r>
              <a:rPr lang="en-US" b="1" dirty="0" smtClean="0">
                <a:solidFill>
                  <a:schemeClr val="tx1"/>
                </a:solidFill>
                <a:latin typeface="Times New Roman" panose="02020603050405020304" pitchFamily="18" charset="0"/>
                <a:cs typeface="Times New Roman" panose="02020603050405020304" pitchFamily="18" charset="0"/>
              </a:rPr>
              <a:t>To </a:t>
            </a:r>
            <a:r>
              <a:rPr lang="en-US" b="1" dirty="0">
                <a:solidFill>
                  <a:schemeClr val="tx1"/>
                </a:solidFill>
                <a:latin typeface="Times New Roman" panose="02020603050405020304" pitchFamily="18" charset="0"/>
                <a:cs typeface="Times New Roman" panose="02020603050405020304" pitchFamily="18" charset="0"/>
              </a:rPr>
              <a:t>obtain </a:t>
            </a:r>
            <a:r>
              <a:rPr lang="en-US" b="1" dirty="0">
                <a:solidFill>
                  <a:srgbClr val="291FF5"/>
                </a:solidFill>
                <a:latin typeface="Times New Roman" panose="02020603050405020304" pitchFamily="18" charset="0"/>
                <a:cs typeface="Times New Roman" panose="02020603050405020304" pitchFamily="18" charset="0"/>
              </a:rPr>
              <a:t>patient satisfaction </a:t>
            </a:r>
            <a:r>
              <a:rPr lang="en-US" b="1" dirty="0">
                <a:solidFill>
                  <a:schemeClr val="tx1"/>
                </a:solidFill>
                <a:latin typeface="Times New Roman" panose="02020603050405020304" pitchFamily="18" charset="0"/>
                <a:cs typeface="Times New Roman" panose="02020603050405020304" pitchFamily="18" charset="0"/>
              </a:rPr>
              <a:t>information, the team uses industry- standard patient satisfaction surveys.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C00000"/>
              </a:buClr>
              <a:buFont typeface="Wingdings" panose="05000000000000000000" pitchFamily="2" charset="2"/>
              <a:buChar char="§"/>
            </a:pPr>
            <a:r>
              <a:rPr lang="en-US" b="1" dirty="0" smtClean="0">
                <a:solidFill>
                  <a:schemeClr val="tx1"/>
                </a:solidFill>
                <a:latin typeface="Times New Roman" panose="02020603050405020304" pitchFamily="18" charset="0"/>
                <a:cs typeface="Times New Roman" panose="02020603050405020304" pitchFamily="18" charset="0"/>
              </a:rPr>
              <a:t>The </a:t>
            </a:r>
            <a:r>
              <a:rPr lang="en-US" b="1" dirty="0">
                <a:solidFill>
                  <a:schemeClr val="tx1"/>
                </a:solidFill>
                <a:latin typeface="Times New Roman" panose="02020603050405020304" pitchFamily="18" charset="0"/>
                <a:cs typeface="Times New Roman" panose="02020603050405020304" pitchFamily="18" charset="0"/>
              </a:rPr>
              <a:t>outbound call center administers these surveys by telephone within one week of a patient’s discharge.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C00000"/>
              </a:buClr>
              <a:buFont typeface="Wingdings" panose="05000000000000000000" pitchFamily="2" charset="2"/>
              <a:buChar char="§"/>
            </a:pPr>
            <a:r>
              <a:rPr lang="en-US" b="1" dirty="0" smtClean="0">
                <a:solidFill>
                  <a:schemeClr val="tx1"/>
                </a:solidFill>
                <a:latin typeface="Times New Roman" panose="02020603050405020304" pitchFamily="18" charset="0"/>
                <a:cs typeface="Times New Roman" panose="02020603050405020304" pitchFamily="18" charset="0"/>
              </a:rPr>
              <a:t>The </a:t>
            </a:r>
            <a:r>
              <a:rPr lang="en-US" b="1" dirty="0">
                <a:solidFill>
                  <a:schemeClr val="tx1"/>
                </a:solidFill>
                <a:latin typeface="Times New Roman" panose="02020603050405020304" pitchFamily="18" charset="0"/>
                <a:cs typeface="Times New Roman" panose="02020603050405020304" pitchFamily="18" charset="0"/>
              </a:rPr>
              <a:t>results can be reported by nursing unit or physician, are updated monthly, and can be charted over the past eight quarters</a:t>
            </a:r>
            <a:r>
              <a:rPr lang="en-US" b="1" dirty="0" smtClean="0">
                <a:solidFill>
                  <a:schemeClr val="tx1"/>
                </a:solidFill>
                <a:latin typeface="Times New Roman" panose="02020603050405020304" pitchFamily="18" charset="0"/>
                <a:cs typeface="Times New Roman" panose="02020603050405020304" pitchFamily="18" charset="0"/>
              </a:rPr>
              <a:t>.</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08076709"/>
      </p:ext>
    </p:extLst>
  </p:cSld>
  <p:clrMapOvr>
    <a:masterClrMapping/>
  </p:clrMapOvr>
  <p:transition>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328</TotalTime>
  <Words>5754</Words>
  <Application>Microsoft Office PowerPoint</Application>
  <PresentationFormat>On-screen Show (4:3)</PresentationFormat>
  <Paragraphs>605</Paragraphs>
  <Slides>63</Slides>
  <Notes>59</Notes>
  <HiddenSlides>0</HiddenSlides>
  <MMClips>0</MMClips>
  <ScaleCrop>false</ScaleCrop>
  <HeadingPairs>
    <vt:vector size="4" baseType="variant">
      <vt:variant>
        <vt:lpstr>Theme</vt:lpstr>
      </vt:variant>
      <vt:variant>
        <vt:i4>1</vt:i4>
      </vt:variant>
      <vt:variant>
        <vt:lpstr>Slide Titles</vt:lpstr>
      </vt:variant>
      <vt:variant>
        <vt:i4>63</vt:i4>
      </vt:variant>
    </vt:vector>
  </HeadingPairs>
  <TitlesOfParts>
    <vt:vector size="64" baseType="lpstr">
      <vt:lpstr>Trek</vt:lpstr>
      <vt:lpstr>King Saud University College of Business Administration Department of Health Administration  Masters` Program</vt:lpstr>
      <vt:lpstr>Healthcare Quality at the Organization and Microsystem Levels</vt:lpstr>
      <vt:lpstr>Data Collection</vt:lpstr>
      <vt:lpstr>Data Collection</vt:lpstr>
      <vt:lpstr>Data Collection</vt:lpstr>
      <vt:lpstr>PowerPoint Presentation</vt:lpstr>
      <vt:lpstr>PowerPoint Presentation</vt:lpstr>
      <vt:lpstr>EXHIBIT 5.2 Clinical  Dash-board—Hip Replacement Continues</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Data Collection</vt:lpstr>
      <vt:lpstr>THANK YOU</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King Saud University College of Business Administration Department of Health Administration  Masters` Program</dc:title>
  <dc:creator>alnaif</dc:creator>
  <cp:lastModifiedBy>alnaif</cp:lastModifiedBy>
  <cp:revision>28</cp:revision>
  <dcterms:created xsi:type="dcterms:W3CDTF">2016-03-26T21:23:59Z</dcterms:created>
  <dcterms:modified xsi:type="dcterms:W3CDTF">2016-04-17T02:11:16Z</dcterms:modified>
</cp:coreProperties>
</file>