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notesMasterIdLst>
    <p:notesMasterId r:id="rId63"/>
  </p:notesMasterIdLst>
  <p:sldIdLst>
    <p:sldId id="258" r:id="rId2"/>
    <p:sldId id="257" r:id="rId3"/>
    <p:sldId id="259" r:id="rId4"/>
    <p:sldId id="265" r:id="rId5"/>
    <p:sldId id="262" r:id="rId6"/>
    <p:sldId id="260" r:id="rId7"/>
    <p:sldId id="261"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9" r:id="rId32"/>
    <p:sldId id="290" r:id="rId33"/>
    <p:sldId id="291" r:id="rId34"/>
    <p:sldId id="292" r:id="rId35"/>
    <p:sldId id="293" r:id="rId36"/>
    <p:sldId id="294" r:id="rId37"/>
    <p:sldId id="287" r:id="rId38"/>
    <p:sldId id="288"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6" r:id="rId59"/>
    <p:sldId id="314" r:id="rId60"/>
    <p:sldId id="315" r:id="rId61"/>
    <p:sldId id="317"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41481E-71CA-4649-9B6F-8E03D82DB45F}" type="datetimeFigureOut">
              <a:rPr lang="en-US" smtClean="0"/>
              <a:t>4/24/2016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F0CE44-BB77-46CD-B89D-F40EB0462AF0}" type="slidenum">
              <a:rPr lang="en-US" smtClean="0"/>
              <a:t>‹#›</a:t>
            </a:fld>
            <a:endParaRPr lang="en-US"/>
          </a:p>
        </p:txBody>
      </p:sp>
    </p:spTree>
    <p:extLst>
      <p:ext uri="{BB962C8B-B14F-4D97-AF65-F5344CB8AC3E}">
        <p14:creationId xmlns:p14="http://schemas.microsoft.com/office/powerpoint/2010/main" val="922492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2B5FD12-652A-42A8-9522-2AE3D3C10174}" type="datetime1">
              <a:rPr lang="en-US" smtClean="0"/>
              <a:t>4/24/2016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Mohammed Alnaif Ph.D.</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D1A3EA-A92B-4E06-A40C-AD844B0738FF}" type="datetime1">
              <a:rPr lang="en-US" smtClean="0"/>
              <a:t>4/24/2016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F518CF1-5D78-4DC4-B5DD-C6255A0D190A}" type="datetime1">
              <a:rPr lang="en-US" smtClean="0"/>
              <a:t>4/24/2016</a:t>
            </a:fld>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smtClean="0"/>
              <a:t>Mohammed Alnaif Ph.D.</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DA3DED0-E781-4EB0-842F-BB0F9ECA6720}" type="datetime1">
              <a:rPr lang="en-US" smtClean="0"/>
              <a:t>4/24/2016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EEECDCC-63C2-4492-ADC6-A6890B1EB79E}"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2FBD67F-26C2-4ABE-98B2-78F0D2B0DA1F}" type="datetime1">
              <a:rPr lang="en-US" smtClean="0"/>
              <a:t>4/24/2016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EEECDCC-63C2-4492-ADC6-A6890B1EB79E}" type="slidenum">
              <a:rPr lang="en-US" smtClean="0"/>
              <a:t>‹#›</a:t>
            </a:fld>
            <a:endParaRPr lang="en-US"/>
          </a:p>
        </p:txBody>
      </p:sp>
      <p:sp>
        <p:nvSpPr>
          <p:cNvPr id="14" name="Footer Placeholder 13"/>
          <p:cNvSpPr>
            <a:spLocks noGrp="1"/>
          </p:cNvSpPr>
          <p:nvPr>
            <p:ph type="ftr" sz="quarter" idx="12"/>
          </p:nvPr>
        </p:nvSpPr>
        <p:spPr/>
        <p:txBody>
          <a:bodyPr/>
          <a:lstStyle/>
          <a:p>
            <a:r>
              <a:rPr lang="en-US" smtClean="0"/>
              <a:t>Mohammed Alnaif Ph.D.</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9DE2F7C-43EA-4CE7-8E90-ED95DF598C82}" type="datetime1">
              <a:rPr lang="en-US" smtClean="0"/>
              <a:t>4/24/2016</a:t>
            </a:fld>
            <a:endParaRPr lang="en-US"/>
          </a:p>
        </p:txBody>
      </p:sp>
      <p:sp>
        <p:nvSpPr>
          <p:cNvPr id="10" name="Slide Number Placeholder 9"/>
          <p:cNvSpPr>
            <a:spLocks noGrp="1"/>
          </p:cNvSpPr>
          <p:nvPr>
            <p:ph type="sldNum" sz="quarter" idx="16"/>
          </p:nvPr>
        </p:nvSpPr>
        <p:spPr/>
        <p:txBody>
          <a:bodyPr rtlCol="0"/>
          <a:lstStyle/>
          <a:p>
            <a:fld id="{EEEECDCC-63C2-4492-ADC6-A6890B1EB79E}" type="slidenum">
              <a:rPr lang="en-US" smtClean="0"/>
              <a:t>‹#›</a:t>
            </a:fld>
            <a:endParaRPr lang="en-US"/>
          </a:p>
        </p:txBody>
      </p:sp>
      <p:sp>
        <p:nvSpPr>
          <p:cNvPr id="12" name="Footer Placeholder 11"/>
          <p:cNvSpPr>
            <a:spLocks noGrp="1"/>
          </p:cNvSpPr>
          <p:nvPr>
            <p:ph type="ftr" sz="quarter" idx="17"/>
          </p:nvPr>
        </p:nvSpPr>
        <p:spPr/>
        <p:txBody>
          <a:bodyPr rtlCol="0"/>
          <a:lstStyle/>
          <a:p>
            <a:r>
              <a:rPr lang="en-US" smtClean="0"/>
              <a:t>Mohammed Alnaif Ph.D.</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D1E860E-DCD9-41EE-87D5-E9A8DCA529C9}" type="datetime1">
              <a:rPr lang="en-US" smtClean="0"/>
              <a:t>4/24/2016</a:t>
            </a:fld>
            <a:endParaRPr lang="en-US"/>
          </a:p>
        </p:txBody>
      </p:sp>
      <p:sp>
        <p:nvSpPr>
          <p:cNvPr id="12" name="Slide Number Placeholder 11"/>
          <p:cNvSpPr>
            <a:spLocks noGrp="1"/>
          </p:cNvSpPr>
          <p:nvPr>
            <p:ph type="sldNum" sz="quarter" idx="16"/>
          </p:nvPr>
        </p:nvSpPr>
        <p:spPr/>
        <p:txBody>
          <a:bodyPr rtlCol="0"/>
          <a:lstStyle/>
          <a:p>
            <a:fld id="{EEEECDCC-63C2-4492-ADC6-A6890B1EB79E}" type="slidenum">
              <a:rPr lang="en-US" smtClean="0"/>
              <a:t>‹#›</a:t>
            </a:fld>
            <a:endParaRPr lang="en-US"/>
          </a:p>
        </p:txBody>
      </p:sp>
      <p:sp>
        <p:nvSpPr>
          <p:cNvPr id="14" name="Footer Placeholder 13"/>
          <p:cNvSpPr>
            <a:spLocks noGrp="1"/>
          </p:cNvSpPr>
          <p:nvPr>
            <p:ph type="ftr" sz="quarter" idx="17"/>
          </p:nvPr>
        </p:nvSpPr>
        <p:spPr/>
        <p:txBody>
          <a:bodyPr rtlCol="0"/>
          <a:lstStyle/>
          <a:p>
            <a:r>
              <a:rPr lang="en-US" smtClean="0"/>
              <a:t>Mohammed Alnaif Ph.D.</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4BA6C03-1837-4D39-96F7-B30D2E66B487}" type="datetime1">
              <a:rPr lang="en-US" smtClean="0"/>
              <a:t>4/24/2016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454F9-EE73-4684-9DA2-587F771CAC6E}" type="datetime1">
              <a:rPr lang="en-US" smtClean="0"/>
              <a:t>4/24/2016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42EDD2B-AF89-47AC-A8BC-71FCA5B6997F}" type="datetime1">
              <a:rPr lang="en-US" smtClean="0"/>
              <a:t>4/24/2016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EEECDCC-63C2-4492-ADC6-A6890B1EB79E}"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47350D8-BEAB-4D4B-9514-7109DF9548CE}" type="datetime1">
              <a:rPr lang="en-US" smtClean="0"/>
              <a:t>4/24/2016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EEECDCC-63C2-4492-ADC6-A6890B1EB79E}"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Mohammed Alnaif Ph.D.</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1522D12-B9AB-4306-92D6-5A901FA73CFB}" type="datetime1">
              <a:rPr lang="en-US" smtClean="0"/>
              <a:t>4/24/2016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Mohammed Alnaif Ph.D.</a:t>
            </a: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EEECDCC-63C2-4492-ADC6-A6890B1EB79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naif@ksu.edu.s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533400"/>
            <a:ext cx="8208912" cy="5576664"/>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3200" b="1" dirty="0">
                <a:solidFill>
                  <a:srgbClr val="0000FF"/>
                </a:solidFill>
                <a:latin typeface="Times New Roman" panose="02020603050405020304" pitchFamily="18" charset="0"/>
                <a:cs typeface="Times New Roman" panose="02020603050405020304" pitchFamily="18" charset="0"/>
              </a:rPr>
              <a:t>King Saud University</a:t>
            </a:r>
            <a:br>
              <a:rPr lang="en-US" sz="3200" b="1" dirty="0">
                <a:solidFill>
                  <a:srgbClr val="0000FF"/>
                </a:solidFill>
                <a:latin typeface="Times New Roman" panose="02020603050405020304" pitchFamily="18" charset="0"/>
                <a:cs typeface="Times New Roman" panose="02020603050405020304" pitchFamily="18" charset="0"/>
              </a:rPr>
            </a:br>
            <a:r>
              <a:rPr lang="en-US" sz="3200" b="1" dirty="0">
                <a:solidFill>
                  <a:srgbClr val="0000FF"/>
                </a:solidFill>
                <a:latin typeface="Times New Roman" panose="02020603050405020304" pitchFamily="18" charset="0"/>
                <a:cs typeface="Times New Roman" panose="02020603050405020304" pitchFamily="18" charset="0"/>
              </a:rPr>
              <a:t>College of Business Administration</a:t>
            </a:r>
            <a:br>
              <a:rPr lang="en-US" sz="3200" b="1" dirty="0">
                <a:solidFill>
                  <a:srgbClr val="0000FF"/>
                </a:solidFill>
                <a:latin typeface="Times New Roman" panose="02020603050405020304" pitchFamily="18" charset="0"/>
                <a:cs typeface="Times New Roman" panose="02020603050405020304" pitchFamily="18" charset="0"/>
              </a:rPr>
            </a:br>
            <a:r>
              <a:rPr lang="en-US" sz="3200" b="1" dirty="0">
                <a:solidFill>
                  <a:srgbClr val="0000FF"/>
                </a:solidFill>
                <a:latin typeface="Times New Roman" panose="02020603050405020304" pitchFamily="18" charset="0"/>
                <a:cs typeface="Times New Roman" panose="02020603050405020304" pitchFamily="18" charset="0"/>
              </a:rPr>
              <a:t>Department of Health Administration </a:t>
            </a:r>
            <a:br>
              <a:rPr lang="en-US" sz="3200" b="1" dirty="0">
                <a:solidFill>
                  <a:srgbClr val="0000FF"/>
                </a:solidFill>
                <a:latin typeface="Times New Roman" panose="02020603050405020304" pitchFamily="18" charset="0"/>
                <a:cs typeface="Times New Roman" panose="02020603050405020304" pitchFamily="18" charset="0"/>
              </a:rPr>
            </a:br>
            <a:r>
              <a:rPr lang="en-US" sz="3200" b="1" dirty="0">
                <a:solidFill>
                  <a:srgbClr val="0000FF"/>
                </a:solidFill>
                <a:latin typeface="Times New Roman" panose="02020603050405020304" pitchFamily="18" charset="0"/>
                <a:cs typeface="Times New Roman" panose="02020603050405020304" pitchFamily="18" charset="0"/>
              </a:rPr>
              <a:t>Masters` Program</a:t>
            </a:r>
            <a:endParaRPr lang="en-US" sz="3200" b="1" i="1" dirty="0" smtClean="0">
              <a:solidFill>
                <a:srgbClr val="0000FF"/>
              </a:solidFill>
              <a:effectLst/>
              <a:latin typeface="Times New Roman" panose="02020603050405020304" pitchFamily="18" charset="0"/>
              <a:cs typeface="Times New Roman" panose="02020603050405020304" pitchFamily="18" charset="0"/>
            </a:endParaRPr>
          </a:p>
          <a:p>
            <a:pPr algn="ctr"/>
            <a:r>
              <a:rPr lang="en-US" sz="3200" b="1" i="1" dirty="0">
                <a:solidFill>
                  <a:schemeClr val="bg1"/>
                </a:solidFill>
                <a:latin typeface="Times New Roman" panose="02020603050405020304" pitchFamily="18" charset="0"/>
                <a:cs typeface="Times New Roman" panose="02020603050405020304" pitchFamily="18" charset="0"/>
              </a:rPr>
              <a:t>PA 509-Quality Control in Healthcare</a:t>
            </a:r>
            <a:r>
              <a:rPr lang="en-US" sz="3200" b="1" i="1" dirty="0" smtClean="0">
                <a:solidFill>
                  <a:schemeClr val="bg1"/>
                </a:solidFill>
                <a:effectLst/>
                <a:latin typeface="Times New Roman" panose="02020603050405020304" pitchFamily="18" charset="0"/>
                <a:cs typeface="Times New Roman" panose="02020603050405020304" pitchFamily="18" charset="0"/>
              </a:rPr>
              <a:t> Second Semester </a:t>
            </a:r>
            <a:r>
              <a:rPr lang="en-US" sz="3200" b="1" i="1" dirty="0" smtClean="0">
                <a:solidFill>
                  <a:schemeClr val="bg1"/>
                </a:solidFill>
                <a:effectLst/>
                <a:latin typeface="Times New Roman" panose="02020603050405020304" pitchFamily="18" charset="0"/>
                <a:cs typeface="Times New Roman" panose="02020603050405020304" pitchFamily="18" charset="0"/>
              </a:rPr>
              <a:t>1436/ 1437</a:t>
            </a:r>
          </a:p>
          <a:p>
            <a:pPr algn="ctr" rtl="0"/>
            <a:r>
              <a:rPr lang="en-US" sz="3200" b="1" dirty="0" smtClean="0">
                <a:solidFill>
                  <a:schemeClr val="bg1"/>
                </a:solidFill>
                <a:effectLst/>
                <a:latin typeface="Times New Roman" panose="02020603050405020304" pitchFamily="18" charset="0"/>
                <a:cs typeface="Times New Roman" panose="02020603050405020304" pitchFamily="18" charset="0"/>
              </a:rPr>
              <a:t>Mohammed S. Alnaif, Ph D.</a:t>
            </a:r>
            <a:r>
              <a:rPr lang="en-US" sz="3200" b="1" dirty="0" smtClean="0">
                <a:solidFill>
                  <a:schemeClr val="bg1"/>
                </a:solidFill>
                <a:latin typeface="Times New Roman" panose="02020603050405020304" pitchFamily="18" charset="0"/>
                <a:cs typeface="Times New Roman" panose="02020603050405020304" pitchFamily="18" charset="0"/>
              </a:rPr>
              <a:t/>
            </a:r>
            <a:br>
              <a:rPr lang="en-US" sz="3200" b="1" dirty="0" smtClean="0">
                <a:solidFill>
                  <a:schemeClr val="bg1"/>
                </a:solidFill>
                <a:latin typeface="Times New Roman" panose="02020603050405020304" pitchFamily="18" charset="0"/>
                <a:cs typeface="Times New Roman" panose="02020603050405020304" pitchFamily="18" charset="0"/>
              </a:rPr>
            </a:br>
            <a:r>
              <a:rPr lang="en-US" sz="3200" b="1" dirty="0" smtClean="0">
                <a:solidFill>
                  <a:schemeClr val="bg1"/>
                </a:solidFill>
                <a:latin typeface="Times New Roman" panose="02020603050405020304" pitchFamily="18" charset="0"/>
                <a:cs typeface="Times New Roman" panose="02020603050405020304" pitchFamily="18" charset="0"/>
                <a:hlinkClick r:id="rId3"/>
              </a:rPr>
              <a:t>alnaif@ksu.edu.sa</a:t>
            </a:r>
            <a:endParaRPr lang="en-US" sz="3200" b="1" dirty="0" smtClean="0">
              <a:solidFill>
                <a:schemeClr val="bg1"/>
              </a:solidFill>
              <a:latin typeface="Times New Roman" panose="02020603050405020304" pitchFamily="18" charset="0"/>
              <a:cs typeface="Times New Roman" panose="02020603050405020304" pitchFamily="18" charset="0"/>
            </a:endParaRPr>
          </a:p>
          <a:p>
            <a:pPr algn="ctr" rtl="0"/>
            <a:r>
              <a:rPr lang="en-US" sz="3200" b="1" dirty="0" smtClean="0">
                <a:solidFill>
                  <a:schemeClr val="bg1"/>
                </a:solidFill>
                <a:effectLst/>
                <a:latin typeface="Times New Roman" panose="02020603050405020304" pitchFamily="18" charset="0"/>
                <a:cs typeface="Times New Roman" panose="02020603050405020304" pitchFamily="18" charset="0"/>
              </a:rPr>
              <a:t>Office Phone # 469-3681</a:t>
            </a:r>
            <a:endParaRPr lang="ar-SA" sz="3200" b="1" dirty="0" smtClean="0">
              <a:solidFill>
                <a:schemeClr val="bg1"/>
              </a:solidFill>
              <a:effectLst/>
              <a:latin typeface="Times New Roman" panose="02020603050405020304" pitchFamily="18" charset="0"/>
              <a:cs typeface="Times New Roman" panose="02020603050405020304" pitchFamily="18" charset="0"/>
            </a:endParaRPr>
          </a:p>
          <a:p>
            <a:pPr algn="ctr" rtl="0"/>
            <a:endParaRPr lang="ar-SA" sz="3200" b="1" dirty="0">
              <a:solidFill>
                <a:schemeClr val="bg1"/>
              </a:solidFill>
              <a:latin typeface="Times New Roman"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2ACA42DD-FCD2-4CAF-92E1-B9629F190014}" type="datetime1">
              <a:rPr lang="en-US" smtClean="0"/>
              <a:t>4/24/2016</a:t>
            </a:fld>
            <a:endParaRPr lang="en-GB" dirty="0"/>
          </a:p>
        </p:txBody>
      </p:sp>
      <p:sp>
        <p:nvSpPr>
          <p:cNvPr id="7" name="Footer Placeholder 6"/>
          <p:cNvSpPr>
            <a:spLocks noGrp="1"/>
          </p:cNvSpPr>
          <p:nvPr>
            <p:ph type="ftr" sz="quarter" idx="11"/>
          </p:nvPr>
        </p:nvSpPr>
        <p:spPr>
          <a:xfrm>
            <a:off x="2971800" y="624840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696200" y="6172200"/>
            <a:ext cx="838200" cy="381000"/>
          </a:xfrm>
        </p:spPr>
        <p:txBody>
          <a:bodyPr/>
          <a:lstStyle/>
          <a:p>
            <a:fld id="{EEEECDCC-63C2-4492-ADC6-A6890B1EB79E}" type="slidenum">
              <a:rPr lang="en-US" smtClean="0"/>
              <a:t>1</a:t>
            </a:fld>
            <a:endParaRPr lang="en-US" dirty="0"/>
          </a:p>
        </p:txBody>
      </p:sp>
    </p:spTree>
    <p:extLst>
      <p:ext uri="{BB962C8B-B14F-4D97-AF65-F5344CB8AC3E}">
        <p14:creationId xmlns:p14="http://schemas.microsoft.com/office/powerpoint/2010/main" val="3320588128"/>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r>
              <a:rPr lang="en-US" altLang="en-US" b="1" dirty="0" smtClean="0">
                <a:solidFill>
                  <a:srgbClr val="0000FF"/>
                </a:solidFill>
                <a:latin typeface="Times New Roman" panose="02020603050405020304" pitchFamily="18" charset="0"/>
                <a:cs typeface="Times New Roman" panose="02020603050405020304" pitchFamily="18" charset="0"/>
              </a:rPr>
              <a:t>Risk </a:t>
            </a:r>
            <a:r>
              <a:rPr lang="en-US" altLang="en-US" b="1" dirty="0">
                <a:solidFill>
                  <a:srgbClr val="0000FF"/>
                </a:solidFill>
                <a:latin typeface="Times New Roman" panose="02020603050405020304" pitchFamily="18" charset="0"/>
                <a:cs typeface="Times New Roman" panose="02020603050405020304" pitchFamily="18" charset="0"/>
              </a:rPr>
              <a:t>Management</a:t>
            </a:r>
          </a:p>
          <a:p>
            <a:pPr marL="342900" indent="-342900">
              <a:buClr>
                <a:srgbClr val="FF0000"/>
              </a:buClr>
              <a:buFont typeface="Wingdings" panose="05000000000000000000" pitchFamily="2" charset="2"/>
              <a:buChar char="v"/>
            </a:pPr>
            <a:r>
              <a:rPr lang="en-US" altLang="en-US" b="1" dirty="0">
                <a:solidFill>
                  <a:srgbClr val="0000FF"/>
                </a:solidFill>
                <a:latin typeface="Times New Roman" panose="02020603050405020304" pitchFamily="18" charset="0"/>
                <a:cs typeface="Times New Roman" panose="02020603050405020304" pitchFamily="18" charset="0"/>
              </a:rPr>
              <a:t>Risk management </a:t>
            </a:r>
            <a:r>
              <a:rPr lang="en-US" altLang="en-US" b="1" dirty="0">
                <a:solidFill>
                  <a:schemeClr val="bg1"/>
                </a:solidFill>
                <a:latin typeface="Times New Roman" panose="02020603050405020304" pitchFamily="18" charset="0"/>
                <a:cs typeface="Times New Roman" panose="02020603050405020304" pitchFamily="18" charset="0"/>
              </a:rPr>
              <a:t>is the understanding of legal principles to prevent legal liability and responsibility</a:t>
            </a:r>
            <a:r>
              <a:rPr lang="en-US" altLang="en-US" b="1" dirty="0" smtClean="0">
                <a:solidFill>
                  <a:schemeClr val="bg1"/>
                </a:solidFill>
                <a:latin typeface="Times New Roman" panose="02020603050405020304" pitchFamily="18" charset="0"/>
                <a:cs typeface="Times New Roman" panose="02020603050405020304" pitchFamily="18" charset="0"/>
              </a:rPr>
              <a:t>.</a:t>
            </a:r>
          </a:p>
          <a:p>
            <a:pPr marL="342900" indent="-342900">
              <a:buClr>
                <a:srgbClr val="FF0000"/>
              </a:buClr>
              <a:buFont typeface="Wingdings" panose="05000000000000000000" pitchFamily="2" charset="2"/>
              <a:buChar char="v"/>
            </a:pPr>
            <a:r>
              <a:rPr lang="en-US" altLang="en-US" b="1" dirty="0">
                <a:solidFill>
                  <a:schemeClr val="bg1"/>
                </a:solidFill>
                <a:latin typeface="Times New Roman" panose="02020603050405020304" pitchFamily="18" charset="0"/>
                <a:cs typeface="Times New Roman" panose="02020603050405020304" pitchFamily="18" charset="0"/>
              </a:rPr>
              <a:t>The investigation and analysis of the frequency of causes of adverse incidents that injure patients, visitors, and staff and the development of measures to minimize risk and redesign systems to protect the financial assets of the organization against consequences and the costs of risk</a:t>
            </a:r>
            <a:endParaRPr lang="en-US"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10</a:t>
            </a:fld>
            <a:endParaRPr lang="en-US" dirty="0"/>
          </a:p>
        </p:txBody>
      </p:sp>
    </p:spTree>
    <p:extLst>
      <p:ext uri="{BB962C8B-B14F-4D97-AF65-F5344CB8AC3E}">
        <p14:creationId xmlns:p14="http://schemas.microsoft.com/office/powerpoint/2010/main" val="7328667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Historically</a:t>
            </a:r>
            <a:r>
              <a:rPr lang="en-US" sz="2400" b="1" dirty="0">
                <a:solidFill>
                  <a:schemeClr val="bg1"/>
                </a:solidFill>
                <a:latin typeface="Times New Roman" panose="02020603050405020304" pitchFamily="18" charset="0"/>
                <a:cs typeface="Times New Roman" panose="02020603050405020304" pitchFamily="18" charset="0"/>
              </a:rPr>
              <a:t>, however, no organized approach has been taken to prevent medical errors that cause harm to </a:t>
            </a:r>
            <a:r>
              <a:rPr lang="en-US" sz="2400" b="1" dirty="0" smtClean="0">
                <a:solidFill>
                  <a:schemeClr val="bg1"/>
                </a:solidFill>
                <a:latin typeface="Times New Roman" panose="02020603050405020304" pitchFamily="18" charset="0"/>
                <a:cs typeface="Times New Roman" panose="02020603050405020304" pitchFamily="18" charset="0"/>
              </a:rPr>
              <a:t>patients.</a:t>
            </a: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prevention of mistakes in healthcare is not new, but it has long been taken for granted.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Error </a:t>
            </a:r>
            <a:r>
              <a:rPr lang="en-US" sz="2400" b="1" dirty="0">
                <a:solidFill>
                  <a:schemeClr val="bg1"/>
                </a:solidFill>
                <a:latin typeface="Times New Roman" panose="02020603050405020304" pitchFamily="18" charset="0"/>
                <a:cs typeface="Times New Roman" panose="02020603050405020304" pitchFamily="18" charset="0"/>
              </a:rPr>
              <a:t>prevention was essentially entrusted to individuals: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physicians, nurses, technicians, clerical staff, and others who provide care for patients or support patient care activities were expected to do the right thing—correctly—every time.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11</a:t>
            </a:fld>
            <a:endParaRPr lang="en-US" dirty="0"/>
          </a:p>
        </p:txBody>
      </p:sp>
    </p:spTree>
    <p:extLst>
      <p:ext uri="{BB962C8B-B14F-4D97-AF65-F5344CB8AC3E}">
        <p14:creationId xmlns:p14="http://schemas.microsoft.com/office/powerpoint/2010/main" val="2175743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When </a:t>
            </a:r>
            <a:r>
              <a:rPr lang="en-US" sz="2800" b="1" dirty="0">
                <a:solidFill>
                  <a:schemeClr val="bg1"/>
                </a:solidFill>
                <a:latin typeface="Times New Roman" panose="02020603050405020304" pitchFamily="18" charset="0"/>
                <a:cs typeface="Times New Roman" panose="02020603050405020304" pitchFamily="18" charset="0"/>
              </a:rPr>
              <a:t>an error occurred, the person involved usually was blamed for being careless, incompetent, or thoughtless.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Organizations </a:t>
            </a:r>
            <a:r>
              <a:rPr lang="en-US" sz="2800" b="1" dirty="0">
                <a:solidFill>
                  <a:schemeClr val="bg1"/>
                </a:solidFill>
                <a:latin typeface="Times New Roman" panose="02020603050405020304" pitchFamily="18" charset="0"/>
                <a:cs typeface="Times New Roman" panose="02020603050405020304" pitchFamily="18" charset="0"/>
              </a:rPr>
              <a:t>focused on training and hiring competent people, believing they would be less likely to make mistakes.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This </a:t>
            </a:r>
            <a:r>
              <a:rPr lang="en-US" sz="2800" b="1" dirty="0">
                <a:solidFill>
                  <a:schemeClr val="bg1"/>
                </a:solidFill>
                <a:latin typeface="Times New Roman" panose="02020603050405020304" pitchFamily="18" charset="0"/>
                <a:cs typeface="Times New Roman" panose="02020603050405020304" pitchFamily="18" charset="0"/>
              </a:rPr>
              <a:t>reliance on healthcare professionals and support staff to perform faultlessly was misguided.</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12</a:t>
            </a:fld>
            <a:endParaRPr lang="en-US" dirty="0"/>
          </a:p>
        </p:txBody>
      </p:sp>
    </p:spTree>
    <p:extLst>
      <p:ext uri="{BB962C8B-B14F-4D97-AF65-F5344CB8AC3E}">
        <p14:creationId xmlns:p14="http://schemas.microsoft.com/office/powerpoint/2010/main" val="30302344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While </a:t>
            </a:r>
            <a:r>
              <a:rPr lang="en-US" sz="2800" b="1" dirty="0">
                <a:solidFill>
                  <a:schemeClr val="bg1"/>
                </a:solidFill>
                <a:latin typeface="Times New Roman" panose="02020603050405020304" pitchFamily="18" charset="0"/>
                <a:cs typeface="Times New Roman" panose="02020603050405020304" pitchFamily="18" charset="0"/>
              </a:rPr>
              <a:t>the development of a competent staff is important, poor working conditions can make even the finest professionals prone to error</a:t>
            </a:r>
            <a:r>
              <a:rPr lang="en-US" sz="2800" b="1" dirty="0" smtClean="0">
                <a:solidFill>
                  <a:schemeClr val="bg1"/>
                </a:solidFill>
                <a:latin typeface="Times New Roman" panose="02020603050405020304" pitchFamily="18" charset="0"/>
                <a:cs typeface="Times New Roman" panose="02020603050405020304" pitchFamily="18" charset="0"/>
              </a:rPr>
              <a:t>.</a:t>
            </a:r>
            <a:r>
              <a:rPr lang="en-US" sz="2800" dirty="0"/>
              <a:t> </a:t>
            </a:r>
            <a:endParaRPr lang="en-US" sz="2800" dirty="0" smtClean="0"/>
          </a:p>
          <a:p>
            <a:pPr marL="457200" indent="-457200">
              <a:buClr>
                <a:srgbClr val="FF0000"/>
              </a:buClr>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Faulty </a:t>
            </a:r>
            <a:r>
              <a:rPr lang="en-US" sz="2800" b="1" dirty="0">
                <a:solidFill>
                  <a:srgbClr val="0000FF"/>
                </a:solidFill>
                <a:latin typeface="Times New Roman" panose="02020603050405020304" pitchFamily="18" charset="0"/>
                <a:cs typeface="Times New Roman" panose="02020603050405020304" pitchFamily="18" charset="0"/>
              </a:rPr>
              <a:t>system design </a:t>
            </a:r>
            <a:r>
              <a:rPr lang="en-US" sz="2800" b="1" dirty="0">
                <a:solidFill>
                  <a:schemeClr val="bg1"/>
                </a:solidFill>
                <a:latin typeface="Times New Roman" panose="02020603050405020304" pitchFamily="18" charset="0"/>
                <a:cs typeface="Times New Roman" panose="02020603050405020304" pitchFamily="18" charset="0"/>
              </a:rPr>
              <a:t>is also a factor in most medical incidents.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While </a:t>
            </a:r>
            <a:r>
              <a:rPr lang="en-US" sz="2800" b="1" dirty="0">
                <a:solidFill>
                  <a:schemeClr val="bg1"/>
                </a:solidFill>
                <a:latin typeface="Times New Roman" panose="02020603050405020304" pitchFamily="18" charset="0"/>
                <a:cs typeface="Times New Roman" panose="02020603050405020304" pitchFamily="18" charset="0"/>
              </a:rPr>
              <a:t>an individual may have made a mistake, the </a:t>
            </a:r>
            <a:r>
              <a:rPr lang="en-US" sz="2800" b="1" dirty="0">
                <a:solidFill>
                  <a:srgbClr val="0000FF"/>
                </a:solidFill>
                <a:latin typeface="Times New Roman" panose="02020603050405020304" pitchFamily="18" charset="0"/>
                <a:cs typeface="Times New Roman" panose="02020603050405020304" pitchFamily="18" charset="0"/>
              </a:rPr>
              <a:t>root cause </a:t>
            </a:r>
            <a:r>
              <a:rPr lang="en-US" sz="2800" b="1" dirty="0">
                <a:solidFill>
                  <a:schemeClr val="bg1"/>
                </a:solidFill>
                <a:latin typeface="Times New Roman" panose="02020603050405020304" pitchFamily="18" charset="0"/>
                <a:cs typeface="Times New Roman" panose="02020603050405020304" pitchFamily="18" charset="0"/>
              </a:rPr>
              <a:t>of that mistake likely lies in the design of the patient care </a:t>
            </a:r>
            <a:r>
              <a:rPr lang="en-US" sz="2800" b="1" dirty="0">
                <a:solidFill>
                  <a:srgbClr val="0000FF"/>
                </a:solidFill>
                <a:latin typeface="Times New Roman" panose="02020603050405020304" pitchFamily="18" charset="0"/>
                <a:cs typeface="Times New Roman" panose="02020603050405020304" pitchFamily="18" charset="0"/>
              </a:rPr>
              <a:t>system</a:t>
            </a:r>
            <a:r>
              <a:rPr lang="en-US" sz="2800" b="1" dirty="0" smtClean="0">
                <a:solidFill>
                  <a:schemeClr val="bg1"/>
                </a:solidFill>
                <a:latin typeface="Times New Roman" panose="02020603050405020304" pitchFamily="18" charset="0"/>
                <a:cs typeface="Times New Roman" panose="02020603050405020304" pitchFamily="18" charset="0"/>
              </a:rPr>
              <a:t>.</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13</a:t>
            </a:fld>
            <a:endParaRPr lang="en-US" dirty="0"/>
          </a:p>
        </p:txBody>
      </p:sp>
    </p:spTree>
    <p:extLst>
      <p:ext uri="{BB962C8B-B14F-4D97-AF65-F5344CB8AC3E}">
        <p14:creationId xmlns:p14="http://schemas.microsoft.com/office/powerpoint/2010/main" val="872609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Healthcare professionals’ decisions and actions are influenced by multiple factors, including the </a:t>
            </a:r>
            <a:r>
              <a:rPr lang="en-US" sz="2800" b="1" dirty="0">
                <a:solidFill>
                  <a:srgbClr val="0000FF"/>
                </a:solidFill>
                <a:latin typeface="Times New Roman" panose="02020603050405020304" pitchFamily="18" charset="0"/>
                <a:cs typeface="Times New Roman" panose="02020603050405020304" pitchFamily="18" charset="0"/>
              </a:rPr>
              <a:t>organizational culture</a:t>
            </a:r>
            <a:r>
              <a:rPr lang="en-US" sz="2800" b="1" dirty="0">
                <a:solidFill>
                  <a:schemeClr val="bg1"/>
                </a:solidFill>
                <a:latin typeface="Times New Roman" panose="02020603050405020304" pitchFamily="18" charset="0"/>
                <a:cs typeface="Times New Roman" panose="02020603050405020304" pitchFamily="18" charset="0"/>
              </a:rPr>
              <a:t>, personal attitudes and qualifications, the composition of the work group, the physical resources available, and the design of </a:t>
            </a:r>
            <a:r>
              <a:rPr lang="en-US" sz="2800" b="1" dirty="0">
                <a:solidFill>
                  <a:srgbClr val="0000FF"/>
                </a:solidFill>
                <a:latin typeface="Times New Roman" panose="02020603050405020304" pitchFamily="18" charset="0"/>
                <a:cs typeface="Times New Roman" panose="02020603050405020304" pitchFamily="18" charset="0"/>
              </a:rPr>
              <a:t>work systems </a:t>
            </a:r>
            <a:r>
              <a:rPr lang="en-US" sz="2800" b="1" dirty="0">
                <a:solidFill>
                  <a:schemeClr val="bg1"/>
                </a:solidFill>
                <a:latin typeface="Times New Roman" panose="02020603050405020304" pitchFamily="18" charset="0"/>
                <a:cs typeface="Times New Roman" panose="02020603050405020304" pitchFamily="18" charset="0"/>
              </a:rPr>
              <a:t>and processes.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Consider </a:t>
            </a:r>
            <a:r>
              <a:rPr lang="en-US" sz="2800" b="1" dirty="0">
                <a:solidFill>
                  <a:schemeClr val="bg1"/>
                </a:solidFill>
                <a:latin typeface="Times New Roman" panose="02020603050405020304" pitchFamily="18" charset="0"/>
                <a:cs typeface="Times New Roman" panose="02020603050405020304" pitchFamily="18" charset="0"/>
              </a:rPr>
              <a:t>the event described in Critical Concept 8.1.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14</a:t>
            </a:fld>
            <a:endParaRPr lang="en-US" dirty="0"/>
          </a:p>
        </p:txBody>
      </p:sp>
    </p:spTree>
    <p:extLst>
      <p:ext uri="{BB962C8B-B14F-4D97-AF65-F5344CB8AC3E}">
        <p14:creationId xmlns:p14="http://schemas.microsoft.com/office/powerpoint/2010/main" val="3953393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Critical </a:t>
            </a:r>
            <a:r>
              <a:rPr lang="en-US" sz="2800" b="1" dirty="0">
                <a:solidFill>
                  <a:srgbClr val="0000FF"/>
                </a:solidFill>
                <a:latin typeface="Times New Roman" panose="02020603050405020304" pitchFamily="18" charset="0"/>
                <a:cs typeface="Times New Roman" panose="02020603050405020304" pitchFamily="18" charset="0"/>
              </a:rPr>
              <a:t>Concept 8.1. Patient Care Event Resulting in Patient Harm</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a:solidFill>
                  <a:schemeClr val="bg1"/>
                </a:solidFill>
                <a:latin typeface="Times New Roman" panose="02020603050405020304" pitchFamily="18" charset="0"/>
                <a:cs typeface="Times New Roman" panose="02020603050405020304" pitchFamily="18" charset="0"/>
              </a:rPr>
              <a:t>A patient tells the radiology technician that she is feeling heat from the X-ray equipment. The technician dismisses the patient’s concerns and continues with the exam because the X-ray procedure states that the machine should be turned off only if the equipment’s malfunction warning bulb lights up. Because the mechanical warning system failed, the patient suffers burns</a:t>
            </a:r>
            <a:r>
              <a:rPr lang="en-US" b="1" dirty="0" smtClean="0">
                <a:solidFill>
                  <a:schemeClr val="bg1"/>
                </a:solidFill>
                <a:latin typeface="Times New Roman" panose="02020603050405020304" pitchFamily="18" charset="0"/>
                <a:cs typeface="Times New Roman" panose="02020603050405020304" pitchFamily="18" charset="0"/>
              </a:rPr>
              <a:t>.</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15</a:t>
            </a:fld>
            <a:endParaRPr lang="en-US" dirty="0"/>
          </a:p>
        </p:txBody>
      </p:sp>
    </p:spTree>
    <p:extLst>
      <p:ext uri="{BB962C8B-B14F-4D97-AF65-F5344CB8AC3E}">
        <p14:creationId xmlns:p14="http://schemas.microsoft.com/office/powerpoint/2010/main" val="3097501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Critical </a:t>
            </a:r>
            <a:r>
              <a:rPr lang="en-US" sz="2800" b="1" dirty="0">
                <a:solidFill>
                  <a:srgbClr val="0000FF"/>
                </a:solidFill>
                <a:latin typeface="Times New Roman" panose="02020603050405020304" pitchFamily="18" charset="0"/>
                <a:cs typeface="Times New Roman" panose="02020603050405020304" pitchFamily="18" charset="0"/>
              </a:rPr>
              <a:t>Concept 8.1. Patient Care Event Resulting in Patient Harm</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182880"/>
            <a:r>
              <a:rPr lang="en-US" sz="2400" b="1" dirty="0">
                <a:solidFill>
                  <a:schemeClr val="bg1"/>
                </a:solidFill>
                <a:latin typeface="Times New Roman" panose="02020603050405020304" pitchFamily="18" charset="0"/>
                <a:cs typeface="Times New Roman" panose="02020603050405020304" pitchFamily="18" charset="0"/>
              </a:rPr>
              <a:t>Although the radiology technician erred by not responding to what the patient was saying, this mistake was encouraged by faulty equipment and a departmental procedure that failed to account for the possibility of an equipment malfunction</a:t>
            </a:r>
            <a:r>
              <a:rPr lang="en-US" sz="2400" b="1" dirty="0" smtClean="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Healthcare professionals watch for errors and usually catch and correct them before patients are harmed, but if faulty system design causes numerous little mistakes, healthcare professionals can easily pass over a few without noticing</a:t>
            </a:r>
            <a:r>
              <a:rPr lang="en-US" sz="2400" b="1" dirty="0" smtClean="0">
                <a:solidFill>
                  <a:schemeClr val="bg1"/>
                </a:solidFill>
                <a:latin typeface="Times New Roman" panose="02020603050405020304" pitchFamily="18" charset="0"/>
                <a:cs typeface="Times New Roman" panose="02020603050405020304" pitchFamily="18" charset="0"/>
              </a:rPr>
              <a:t>.</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16</a:t>
            </a:fld>
            <a:endParaRPr lang="en-US" dirty="0"/>
          </a:p>
        </p:txBody>
      </p:sp>
    </p:spTree>
    <p:extLst>
      <p:ext uri="{BB962C8B-B14F-4D97-AF65-F5344CB8AC3E}">
        <p14:creationId xmlns:p14="http://schemas.microsoft.com/office/powerpoint/2010/main" val="832763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Healthcare systems that depend on perfect human performance are fatally flawed.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Mistakes </a:t>
            </a:r>
            <a:r>
              <a:rPr lang="en-US" sz="2800" b="1" dirty="0">
                <a:solidFill>
                  <a:schemeClr val="bg1"/>
                </a:solidFill>
                <a:latin typeface="Times New Roman" panose="02020603050405020304" pitchFamily="18" charset="0"/>
                <a:cs typeface="Times New Roman" panose="02020603050405020304" pitchFamily="18" charset="0"/>
              </a:rPr>
              <a:t>can be made by anyone. In general, they result from circumstances beyond the conscious control of the person who errs.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To </a:t>
            </a:r>
            <a:r>
              <a:rPr lang="en-US" sz="2800" b="1" dirty="0">
                <a:solidFill>
                  <a:schemeClr val="bg1"/>
                </a:solidFill>
                <a:latin typeface="Times New Roman" panose="02020603050405020304" pitchFamily="18" charset="0"/>
                <a:cs typeface="Times New Roman" panose="02020603050405020304" pitchFamily="18" charset="0"/>
              </a:rPr>
              <a:t>improve patient safety, systems and processes must be examined to see if changes are needed to reduce the chance that a patient will be harmed. </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17</a:t>
            </a:fld>
            <a:endParaRPr lang="en-US" dirty="0"/>
          </a:p>
        </p:txBody>
      </p:sp>
    </p:spTree>
    <p:extLst>
      <p:ext uri="{BB962C8B-B14F-4D97-AF65-F5344CB8AC3E}">
        <p14:creationId xmlns:p14="http://schemas.microsoft.com/office/powerpoint/2010/main" val="3473469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191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182880"/>
            <a:r>
              <a:rPr lang="en-US" sz="2800" b="1" dirty="0">
                <a:solidFill>
                  <a:schemeClr val="bg1"/>
                </a:solidFill>
                <a:latin typeface="Times New Roman" panose="02020603050405020304" pitchFamily="18" charset="0"/>
                <a:cs typeface="Times New Roman" panose="02020603050405020304" pitchFamily="18" charset="0"/>
              </a:rPr>
              <a:t>Patient safety improvement initiatives are </a:t>
            </a:r>
            <a:r>
              <a:rPr lang="en-US" sz="2800" b="1" dirty="0" smtClean="0">
                <a:solidFill>
                  <a:schemeClr val="bg1"/>
                </a:solidFill>
                <a:latin typeface="Times New Roman" panose="02020603050405020304" pitchFamily="18" charset="0"/>
                <a:cs typeface="Times New Roman" panose="02020603050405020304" pitchFamily="18" charset="0"/>
              </a:rPr>
              <a:t>focused </a:t>
            </a:r>
            <a:r>
              <a:rPr lang="en-US" sz="2800" b="1" dirty="0">
                <a:solidFill>
                  <a:schemeClr val="bg1"/>
                </a:solidFill>
                <a:latin typeface="Times New Roman" panose="02020603050405020304" pitchFamily="18" charset="0"/>
                <a:cs typeface="Times New Roman" panose="02020603050405020304" pitchFamily="18" charset="0"/>
              </a:rPr>
              <a:t>primarily on the clinical aspects of patient care, but the same techniques used to protect patients from harm can be applied to any work activity, including billing, patient registration, plant maintenance, and housekeeping.</a:t>
            </a:r>
          </a:p>
          <a:p>
            <a:pPr>
              <a:buClr>
                <a:srgbClr val="FF0000"/>
              </a:buClr>
            </a:pP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18</a:t>
            </a:fld>
            <a:endParaRPr lang="en-US" dirty="0"/>
          </a:p>
        </p:txBody>
      </p:sp>
    </p:spTree>
    <p:extLst>
      <p:ext uri="{BB962C8B-B14F-4D97-AF65-F5344CB8AC3E}">
        <p14:creationId xmlns:p14="http://schemas.microsoft.com/office/powerpoint/2010/main" val="1273155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191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Preventing Mistakes</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Most mistakes are not intentional but occur because a process is complex.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Even </a:t>
            </a:r>
            <a:r>
              <a:rPr lang="en-US" sz="2800" b="1" dirty="0">
                <a:solidFill>
                  <a:schemeClr val="bg1"/>
                </a:solidFill>
                <a:latin typeface="Times New Roman" panose="02020603050405020304" pitchFamily="18" charset="0"/>
                <a:cs typeface="Times New Roman" panose="02020603050405020304" pitchFamily="18" charset="0"/>
              </a:rPr>
              <a:t>simple patient care processes are complex in terms of the variables involved.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Consider</a:t>
            </a:r>
            <a:r>
              <a:rPr lang="en-US" sz="2800" b="1" dirty="0">
                <a:solidFill>
                  <a:schemeClr val="bg1"/>
                </a:solidFill>
                <a:latin typeface="Times New Roman" panose="02020603050405020304" pitchFamily="18" charset="0"/>
                <a:cs typeface="Times New Roman" panose="02020603050405020304" pitchFamily="18" charset="0"/>
              </a:rPr>
              <a:t>, for example, the hospital process of obtaining a blood specimen for laboratory testing illustrated in Exhibit 8.1</a:t>
            </a:r>
            <a:r>
              <a:rPr lang="en-US" sz="2800" b="1" dirty="0" smtClean="0">
                <a:solidFill>
                  <a:schemeClr val="bg1"/>
                </a:solidFill>
                <a:latin typeface="Times New Roman" panose="02020603050405020304" pitchFamily="18" charset="0"/>
                <a:cs typeface="Times New Roman" panose="02020603050405020304" pitchFamily="18" charset="0"/>
              </a:rPr>
              <a:t>.</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19</a:t>
            </a:fld>
            <a:endParaRPr lang="en-US" dirty="0"/>
          </a:p>
        </p:txBody>
      </p:sp>
    </p:spTree>
    <p:extLst>
      <p:ext uri="{BB962C8B-B14F-4D97-AF65-F5344CB8AC3E}">
        <p14:creationId xmlns:p14="http://schemas.microsoft.com/office/powerpoint/2010/main" val="3141235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Patient Safety</a:t>
            </a:r>
          </a:p>
          <a:p>
            <a:r>
              <a:rPr lang="en-US" sz="2800" b="1" dirty="0" smtClean="0">
                <a:solidFill>
                  <a:schemeClr val="bg1"/>
                </a:solidFill>
                <a:latin typeface="Times New Roman" panose="02020603050405020304" pitchFamily="18" charset="0"/>
                <a:cs typeface="Times New Roman" panose="02020603050405020304" pitchFamily="18" charset="0"/>
              </a:rPr>
              <a:t>After </a:t>
            </a:r>
            <a:r>
              <a:rPr lang="en-US" sz="2800" b="1" dirty="0">
                <a:solidFill>
                  <a:schemeClr val="bg1"/>
                </a:solidFill>
                <a:latin typeface="Times New Roman" panose="02020603050405020304" pitchFamily="18" charset="0"/>
                <a:cs typeface="Times New Roman" panose="02020603050405020304" pitchFamily="18" charset="0"/>
              </a:rPr>
              <a:t>reading this chapter, you will be able to</a:t>
            </a:r>
          </a:p>
          <a:p>
            <a:pPr marL="457200" indent="-457200">
              <a:buClr>
                <a:srgbClr val="2F1FF9"/>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Contrast quality management and patient safety, </a:t>
            </a:r>
          </a:p>
          <a:p>
            <a:pPr marL="457200" indent="-457200">
              <a:buClr>
                <a:srgbClr val="2F1FF9"/>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Recognize measures of patient safety, </a:t>
            </a:r>
          </a:p>
          <a:p>
            <a:pPr marL="457200" indent="-457200">
              <a:buClr>
                <a:srgbClr val="2F1FF9"/>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Use prospective risk analysis to improve the safety of healthcare processes, </a:t>
            </a:r>
          </a:p>
          <a:p>
            <a:pPr marL="457200" indent="-457200">
              <a:buClr>
                <a:srgbClr val="2F1FF9"/>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Use root cause analysis to improve patient safety, </a:t>
            </a:r>
          </a:p>
          <a:p>
            <a:pPr marL="457200" indent="-457200">
              <a:buClr>
                <a:srgbClr val="2F1FF9"/>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Describe patients’ role in reducing adverse events</a:t>
            </a:r>
            <a:r>
              <a:rPr lang="en-US" sz="2800" b="1" dirty="0" smtClean="0">
                <a:solidFill>
                  <a:schemeClr val="bg1"/>
                </a:solidFill>
                <a:latin typeface="Times New Roman" panose="02020603050405020304" pitchFamily="18" charset="0"/>
                <a:cs typeface="Times New Roman" panose="02020603050405020304" pitchFamily="18" charset="0"/>
              </a:rPr>
              <a:t>.</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a:t>
            </a:fld>
            <a:endParaRPr lang="en-US" dirty="0"/>
          </a:p>
        </p:txBody>
      </p:sp>
    </p:spTree>
    <p:extLst>
      <p:ext uri="{BB962C8B-B14F-4D97-AF65-F5344CB8AC3E}">
        <p14:creationId xmlns:p14="http://schemas.microsoft.com/office/powerpoint/2010/main" val="2424153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04800" y="1828800"/>
            <a:ext cx="8534400" cy="4191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Preventing Mistakes</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Exhibit </a:t>
            </a:r>
            <a:r>
              <a:rPr lang="en-US" sz="2800" b="1" dirty="0">
                <a:solidFill>
                  <a:schemeClr val="bg1"/>
                </a:solidFill>
                <a:latin typeface="Times New Roman" panose="02020603050405020304" pitchFamily="18" charset="0"/>
                <a:cs typeface="Times New Roman" panose="02020603050405020304" pitchFamily="18" charset="0"/>
              </a:rPr>
              <a:t>8.1</a:t>
            </a:r>
            <a:r>
              <a:rPr lang="en-US" sz="2800" b="1" dirty="0" smtClean="0">
                <a:solidFill>
                  <a:schemeClr val="bg1"/>
                </a:solidFill>
                <a:latin typeface="Times New Roman" panose="02020603050405020304" pitchFamily="18" charset="0"/>
                <a:cs typeface="Times New Roman" panose="02020603050405020304" pitchFamily="18" charset="0"/>
              </a:rPr>
              <a:t>. </a:t>
            </a:r>
            <a:r>
              <a:rPr lang="en-US" sz="2800" b="1" dirty="0">
                <a:solidFill>
                  <a:schemeClr val="bg1"/>
                </a:solidFill>
                <a:latin typeface="Times New Roman" panose="02020603050405020304" pitchFamily="18" charset="0"/>
                <a:cs typeface="Times New Roman" panose="02020603050405020304" pitchFamily="18" charset="0"/>
              </a:rPr>
              <a:t>High-Level Flowchart of Hospital Laboratory Testing</a:t>
            </a:r>
          </a:p>
          <a:p>
            <a:pPr>
              <a:buClr>
                <a:srgbClr val="FF0000"/>
              </a:buClr>
            </a:pPr>
            <a:endParaRPr lang="en-US" sz="2800" b="1" dirty="0" smtClean="0">
              <a:solidFill>
                <a:schemeClr val="bg1"/>
              </a:solidFill>
              <a:latin typeface="Times New Roman" panose="02020603050405020304" pitchFamily="18" charset="0"/>
              <a:cs typeface="Times New Roman" panose="02020603050405020304" pitchFamily="18" charset="0"/>
            </a:endParaRPr>
          </a:p>
          <a:p>
            <a:pPr>
              <a:buClr>
                <a:srgbClr val="FF0000"/>
              </a:buClr>
            </a:pPr>
            <a:endParaRPr lang="en-US" sz="2800" b="1" dirty="0">
              <a:solidFill>
                <a:schemeClr val="bg1"/>
              </a:solidFill>
              <a:latin typeface="Times New Roman" panose="02020603050405020304" pitchFamily="18" charset="0"/>
              <a:cs typeface="Times New Roman" panose="02020603050405020304" pitchFamily="18" charset="0"/>
            </a:endParaRPr>
          </a:p>
          <a:p>
            <a:pPr>
              <a:buClr>
                <a:srgbClr val="FF0000"/>
              </a:buClr>
            </a:pPr>
            <a:endParaRPr lang="en-US" sz="2800" b="1" dirty="0" smtClean="0">
              <a:solidFill>
                <a:schemeClr val="bg1"/>
              </a:solidFill>
              <a:latin typeface="Times New Roman" panose="02020603050405020304" pitchFamily="18" charset="0"/>
              <a:cs typeface="Times New Roman" panose="02020603050405020304" pitchFamily="18" charset="0"/>
            </a:endParaRPr>
          </a:p>
          <a:p>
            <a:pPr>
              <a:buClr>
                <a:srgbClr val="FF0000"/>
              </a:buClr>
            </a:pPr>
            <a:endParaRPr lang="en-US" sz="2800" b="1" dirty="0">
              <a:solidFill>
                <a:schemeClr val="bg1"/>
              </a:solidFill>
              <a:latin typeface="Times New Roman" panose="02020603050405020304" pitchFamily="18" charset="0"/>
              <a:cs typeface="Times New Roman" panose="02020603050405020304" pitchFamily="18" charset="0"/>
            </a:endParaRPr>
          </a:p>
          <a:p>
            <a:pPr>
              <a:buClr>
                <a:srgbClr val="FF0000"/>
              </a:buClr>
            </a:pP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20</a:t>
            </a:fld>
            <a:endParaRPr lang="en-US" dirty="0"/>
          </a:p>
        </p:txBody>
      </p:sp>
      <p:sp>
        <p:nvSpPr>
          <p:cNvPr id="8" name="Rectangle 7"/>
          <p:cNvSpPr/>
          <p:nvPr/>
        </p:nvSpPr>
        <p:spPr>
          <a:xfrm>
            <a:off x="838200" y="3733800"/>
            <a:ext cx="1295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anose="02020603050405020304" pitchFamily="18" charset="0"/>
                <a:cs typeface="Times New Roman" panose="02020603050405020304" pitchFamily="18" charset="0"/>
              </a:rPr>
              <a:t>Test Order</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9" name="Rectangle 8"/>
          <p:cNvSpPr/>
          <p:nvPr/>
        </p:nvSpPr>
        <p:spPr>
          <a:xfrm>
            <a:off x="2667000" y="3733800"/>
            <a:ext cx="1752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anose="02020603050405020304" pitchFamily="18" charset="0"/>
                <a:cs typeface="Times New Roman" panose="02020603050405020304" pitchFamily="18" charset="0"/>
              </a:rPr>
              <a:t>Test Completed</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10" name="Rectangle 9"/>
          <p:cNvSpPr/>
          <p:nvPr/>
        </p:nvSpPr>
        <p:spPr>
          <a:xfrm>
            <a:off x="4953000" y="3733800"/>
            <a:ext cx="1447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anose="02020603050405020304" pitchFamily="18" charset="0"/>
                <a:cs typeface="Times New Roman" panose="02020603050405020304" pitchFamily="18" charset="0"/>
              </a:rPr>
              <a:t>Results Reported</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7010400" y="3733800"/>
            <a:ext cx="14478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latin typeface="Times New Roman" panose="02020603050405020304" pitchFamily="18" charset="0"/>
                <a:cs typeface="Times New Roman" panose="02020603050405020304" pitchFamily="18" charset="0"/>
              </a:rPr>
              <a:t>Results Reviewed</a:t>
            </a:r>
            <a:endParaRPr lang="en-US" sz="2400" b="1" dirty="0">
              <a:solidFill>
                <a:schemeClr val="bg1"/>
              </a:solidFill>
              <a:latin typeface="Times New Roman" panose="02020603050405020304" pitchFamily="18" charset="0"/>
              <a:cs typeface="Times New Roman" panose="02020603050405020304" pitchFamily="18" charset="0"/>
            </a:endParaRPr>
          </a:p>
        </p:txBody>
      </p:sp>
      <p:cxnSp>
        <p:nvCxnSpPr>
          <p:cNvPr id="13" name="Straight Arrow Connector 12"/>
          <p:cNvCxnSpPr/>
          <p:nvPr/>
        </p:nvCxnSpPr>
        <p:spPr>
          <a:xfrm>
            <a:off x="6400800" y="4152900"/>
            <a:ext cx="609600"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12673" y="4152900"/>
            <a:ext cx="533400"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133600" y="4152900"/>
            <a:ext cx="533400" cy="0"/>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06888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3716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Preventing Mistakes</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The variables in this process include the method used to order the test (handwritten or electronic), the patient’s location, the method used to collect the specimen, the type of vials used to store the blood, the method of laboratory analysis, the manner in which results are reported, and many more.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Considering </a:t>
            </a:r>
            <a:r>
              <a:rPr lang="en-US" sz="2800" b="1" dirty="0">
                <a:solidFill>
                  <a:schemeClr val="bg1"/>
                </a:solidFill>
                <a:latin typeface="Times New Roman" panose="02020603050405020304" pitchFamily="18" charset="0"/>
                <a:cs typeface="Times New Roman" panose="02020603050405020304" pitchFamily="18" charset="0"/>
              </a:rPr>
              <a:t>all of these factors, the results are likely to be inaccurate at least some of the time.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21</a:t>
            </a:fld>
            <a:endParaRPr lang="en-US" dirty="0"/>
          </a:p>
        </p:txBody>
      </p:sp>
    </p:spTree>
    <p:extLst>
      <p:ext uri="{BB962C8B-B14F-4D97-AF65-F5344CB8AC3E}">
        <p14:creationId xmlns:p14="http://schemas.microsoft.com/office/powerpoint/2010/main" val="4138072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191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Preventing Mistakes</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Unfortunately, elimination of all possible chances for error is not always feasible.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In </a:t>
            </a:r>
            <a:r>
              <a:rPr lang="en-US" sz="2800" b="1" dirty="0">
                <a:solidFill>
                  <a:schemeClr val="bg1"/>
                </a:solidFill>
                <a:latin typeface="Times New Roman" panose="02020603050405020304" pitchFamily="18" charset="0"/>
                <a:cs typeface="Times New Roman" panose="02020603050405020304" pitchFamily="18" charset="0"/>
              </a:rPr>
              <a:t>such cases, patient care processes should be redesigned so that the chances of harmful errors are minimized.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By </a:t>
            </a:r>
            <a:r>
              <a:rPr lang="en-US" sz="2800" b="1" dirty="0">
                <a:solidFill>
                  <a:schemeClr val="bg1"/>
                </a:solidFill>
                <a:latin typeface="Times New Roman" panose="02020603050405020304" pitchFamily="18" charset="0"/>
                <a:cs typeface="Times New Roman" panose="02020603050405020304" pitchFamily="18" charset="0"/>
              </a:rPr>
              <a:t>adding safeguards to a process, the likelihood of causing patient harm can be greatly reduced</a:t>
            </a:r>
            <a:r>
              <a:rPr lang="en-US" sz="2800" b="1" dirty="0" smtClean="0">
                <a:solidFill>
                  <a:schemeClr val="bg1"/>
                </a:solidFill>
                <a:latin typeface="Times New Roman" panose="02020603050405020304" pitchFamily="18" charset="0"/>
                <a:cs typeface="Times New Roman" panose="02020603050405020304" pitchFamily="18" charset="0"/>
              </a:rPr>
              <a:t>.</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22</a:t>
            </a:fld>
            <a:endParaRPr lang="en-US" dirty="0"/>
          </a:p>
        </p:txBody>
      </p:sp>
    </p:spTree>
    <p:extLst>
      <p:ext uri="{BB962C8B-B14F-4D97-AF65-F5344CB8AC3E}">
        <p14:creationId xmlns:p14="http://schemas.microsoft.com/office/powerpoint/2010/main" val="41380729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457200" y="1981200"/>
            <a:ext cx="4114800" cy="39624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Mistakes</a:t>
            </a:r>
          </a:p>
          <a:p>
            <a:r>
              <a:rPr lang="en-US" b="1" dirty="0">
                <a:solidFill>
                  <a:schemeClr val="bg1"/>
                </a:solidFill>
                <a:latin typeface="Times New Roman" panose="02020603050405020304" pitchFamily="18" charset="0"/>
                <a:cs typeface="Times New Roman" panose="02020603050405020304" pitchFamily="18" charset="0"/>
              </a:rPr>
              <a:t>The phlebotomist starts to draw blood from the left arm of the patient, not knowing that the patient has just undergone a mastectomy on the left side and should not have blood drawn from that arm</a:t>
            </a:r>
            <a:r>
              <a:rPr lang="en-US" b="1" dirty="0" smtClean="0">
                <a:solidFill>
                  <a:schemeClr val="bg1"/>
                </a:solidFill>
                <a:latin typeface="Times New Roman" panose="02020603050405020304" pitchFamily="18" charset="0"/>
                <a:cs typeface="Times New Roman" panose="02020603050405020304" pitchFamily="18" charset="0"/>
              </a:rPr>
              <a:t>.</a:t>
            </a:r>
            <a:endParaRPr lang="en-US" b="1" dirty="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23</a:t>
            </a:fld>
            <a:endParaRPr lang="en-US" dirty="0"/>
          </a:p>
        </p:txBody>
      </p:sp>
      <p:sp>
        <p:nvSpPr>
          <p:cNvPr id="7" name="TextBox 6"/>
          <p:cNvSpPr txBox="1"/>
          <p:nvPr/>
        </p:nvSpPr>
        <p:spPr>
          <a:xfrm>
            <a:off x="4613563" y="1981200"/>
            <a:ext cx="3810000" cy="397031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Safeguard</a:t>
            </a:r>
          </a:p>
          <a:p>
            <a:endParaRPr lang="en-US" sz="2800" b="1" dirty="0">
              <a:solidFill>
                <a:srgbClr val="0000FF"/>
              </a:solidFill>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A red wristband on the patient’s left arm alerts the phlebotomist that the left arm should not be used for blood draws</a:t>
            </a:r>
            <a:r>
              <a:rPr lang="en-US" sz="2800" b="1" dirty="0" smtClean="0">
                <a:latin typeface="Times New Roman" panose="02020603050405020304" pitchFamily="18" charset="0"/>
                <a:cs typeface="Times New Roman" panose="02020603050405020304" pitchFamily="18" charset="0"/>
              </a:rPr>
              <a:t>.</a:t>
            </a:r>
            <a:endParaRPr lang="en-US" sz="2800" b="1" dirty="0" smtClean="0">
              <a:solidFill>
                <a:srgbClr val="0000FF"/>
              </a:solidFill>
              <a:latin typeface="Times New Roman" panose="02020603050405020304" pitchFamily="18" charset="0"/>
              <a:cs typeface="Times New Roman" panose="02020603050405020304" pitchFamily="18" charset="0"/>
            </a:endParaRPr>
          </a:p>
          <a:p>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685800" y="1371600"/>
            <a:ext cx="7467600"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400" b="1" dirty="0">
                <a:solidFill>
                  <a:srgbClr val="0000FF"/>
                </a:solidFill>
                <a:latin typeface="Times New Roman" panose="02020603050405020304" pitchFamily="18" charset="0"/>
                <a:cs typeface="Times New Roman" panose="02020603050405020304" pitchFamily="18" charset="0"/>
              </a:rPr>
              <a:t>Examples of patient care mistakes and </a:t>
            </a:r>
            <a:r>
              <a:rPr lang="en-US" sz="2400" b="1" dirty="0" smtClean="0">
                <a:solidFill>
                  <a:srgbClr val="0000FF"/>
                </a:solidFill>
                <a:latin typeface="Times New Roman" panose="02020603050405020304" pitchFamily="18" charset="0"/>
                <a:cs typeface="Times New Roman" panose="02020603050405020304" pitchFamily="18" charset="0"/>
              </a:rPr>
              <a:t>safeguards</a:t>
            </a:r>
            <a:endParaRPr lang="en-US" sz="24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27947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457200" y="2057400"/>
            <a:ext cx="4114800" cy="3724096"/>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Mistakes</a:t>
            </a:r>
          </a:p>
          <a:p>
            <a:r>
              <a:rPr lang="en-US" sz="2200" b="1" dirty="0">
                <a:solidFill>
                  <a:schemeClr val="bg1"/>
                </a:solidFill>
                <a:latin typeface="Times New Roman" panose="02020603050405020304" pitchFamily="18" charset="0"/>
                <a:cs typeface="Times New Roman" panose="02020603050405020304" pitchFamily="18" charset="0"/>
              </a:rPr>
              <a:t>A hospital dietary worker delivers an unmarked food tray to a patient room. He assumes he is delivering the tray to the correct room because it is the last tray on the cart and the patient in the room is the only patient in the nursing unit who has not yet received a meal.</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24</a:t>
            </a:fld>
            <a:endParaRPr lang="en-US" dirty="0"/>
          </a:p>
        </p:txBody>
      </p:sp>
      <p:sp>
        <p:nvSpPr>
          <p:cNvPr id="7" name="TextBox 6"/>
          <p:cNvSpPr txBox="1"/>
          <p:nvPr/>
        </p:nvSpPr>
        <p:spPr>
          <a:xfrm>
            <a:off x="4627418" y="2057400"/>
            <a:ext cx="3810000" cy="372409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Safeguard</a:t>
            </a:r>
          </a:p>
          <a:p>
            <a:r>
              <a:rPr lang="en-US" sz="2600" b="1" dirty="0" smtClean="0">
                <a:solidFill>
                  <a:schemeClr val="bg1"/>
                </a:solidFill>
                <a:latin typeface="Times New Roman" panose="02020603050405020304" pitchFamily="18" charset="0"/>
                <a:cs typeface="Times New Roman" panose="02020603050405020304" pitchFamily="18" charset="0"/>
              </a:rPr>
              <a:t>A </a:t>
            </a:r>
            <a:r>
              <a:rPr lang="en-US" sz="2600" b="1" dirty="0">
                <a:solidFill>
                  <a:schemeClr val="bg1"/>
                </a:solidFill>
                <a:latin typeface="Times New Roman" panose="02020603050405020304" pitchFamily="18" charset="0"/>
                <a:cs typeface="Times New Roman" panose="02020603050405020304" pitchFamily="18" charset="0"/>
              </a:rPr>
              <a:t>large sign indicating “nothing by mouth” is hung by the patient’s bed. The dietary worker sees the sign and does not leave the food tray for the patient</a:t>
            </a:r>
            <a:r>
              <a:rPr lang="en-US" sz="2600" b="1" dirty="0" smtClean="0">
                <a:solidFill>
                  <a:schemeClr val="bg1"/>
                </a:solidFill>
                <a:latin typeface="Times New Roman" panose="02020603050405020304" pitchFamily="18" charset="0"/>
                <a:cs typeface="Times New Roman" panose="02020603050405020304" pitchFamily="18" charset="0"/>
              </a:rPr>
              <a:t>.</a:t>
            </a:r>
          </a:p>
          <a:p>
            <a:endParaRPr lang="en-US" sz="2600" b="1" dirty="0">
              <a:solidFill>
                <a:srgbClr val="0000FF"/>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762000" y="1362210"/>
            <a:ext cx="7467600"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400" b="1" dirty="0">
                <a:solidFill>
                  <a:srgbClr val="0000FF"/>
                </a:solidFill>
                <a:latin typeface="Times New Roman" panose="02020603050405020304" pitchFamily="18" charset="0"/>
                <a:cs typeface="Times New Roman" panose="02020603050405020304" pitchFamily="18" charset="0"/>
              </a:rPr>
              <a:t>Examples of patient care mistakes and </a:t>
            </a:r>
            <a:r>
              <a:rPr lang="en-US" sz="2400" b="1" dirty="0" smtClean="0">
                <a:solidFill>
                  <a:srgbClr val="0000FF"/>
                </a:solidFill>
                <a:latin typeface="Times New Roman" panose="02020603050405020304" pitchFamily="18" charset="0"/>
                <a:cs typeface="Times New Roman" panose="02020603050405020304" pitchFamily="18" charset="0"/>
              </a:rPr>
              <a:t>safeguards</a:t>
            </a:r>
            <a:endParaRPr lang="en-US" sz="24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44626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191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Preventing Mistakes</a:t>
            </a:r>
          </a:p>
          <a:p>
            <a:r>
              <a:rPr lang="en-US" sz="2800" b="1" dirty="0">
                <a:solidFill>
                  <a:srgbClr val="0000FF"/>
                </a:solidFill>
                <a:latin typeface="Times New Roman" panose="02020603050405020304" pitchFamily="18" charset="0"/>
                <a:cs typeface="Times New Roman" panose="02020603050405020304" pitchFamily="18" charset="0"/>
              </a:rPr>
              <a:t>High-risk activities</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Tasks or processes known to be error- prone or that have potential for causing significant patient harm should an error </a:t>
            </a:r>
            <a:r>
              <a:rPr lang="en-US" sz="2800" b="1" dirty="0" smtClean="0">
                <a:solidFill>
                  <a:schemeClr val="bg1"/>
                </a:solidFill>
                <a:latin typeface="Times New Roman" panose="02020603050405020304" pitchFamily="18" charset="0"/>
                <a:cs typeface="Times New Roman" panose="02020603050405020304" pitchFamily="18" charset="0"/>
              </a:rPr>
              <a:t>occur.</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High-risk </a:t>
            </a:r>
            <a:r>
              <a:rPr lang="en-US" sz="2800" b="1" dirty="0">
                <a:solidFill>
                  <a:schemeClr val="bg1"/>
                </a:solidFill>
                <a:latin typeface="Times New Roman" panose="02020603050405020304" pitchFamily="18" charset="0"/>
                <a:cs typeface="Times New Roman" panose="02020603050405020304" pitchFamily="18" charset="0"/>
              </a:rPr>
              <a:t>activities usually incorporate several safeguards. Exhibit 8.3 is an illustration of a hospital’s medication administration process and errors that could occur at various stages.</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25</a:t>
            </a:fld>
            <a:endParaRPr lang="en-US" dirty="0"/>
          </a:p>
        </p:txBody>
      </p:sp>
    </p:spTree>
    <p:extLst>
      <p:ext uri="{BB962C8B-B14F-4D97-AF65-F5344CB8AC3E}">
        <p14:creationId xmlns:p14="http://schemas.microsoft.com/office/powerpoint/2010/main" val="3990280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2400"/>
            <a:ext cx="6477000" cy="60960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1800" b="1" dirty="0">
                <a:solidFill>
                  <a:srgbClr val="0000FF"/>
                </a:solidFill>
                <a:latin typeface="Times New Roman" panose="02020603050405020304" pitchFamily="18" charset="0"/>
                <a:cs typeface="Times New Roman" panose="02020603050405020304" pitchFamily="18" charset="0"/>
              </a:rPr>
              <a:t>Exhibit 8.3 is an illustration of a hospital’s medication administration process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26</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38200"/>
            <a:ext cx="7467600" cy="5453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4781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The purpose of patient safety performance measurement is to discover and fix problems before an </a:t>
            </a:r>
            <a:r>
              <a:rPr lang="en-US" sz="2800" b="1" dirty="0">
                <a:solidFill>
                  <a:srgbClr val="0000FF"/>
                </a:solidFill>
                <a:latin typeface="Times New Roman" panose="02020603050405020304" pitchFamily="18" charset="0"/>
                <a:cs typeface="Times New Roman" panose="02020603050405020304" pitchFamily="18" charset="0"/>
              </a:rPr>
              <a:t>adverse event </a:t>
            </a:r>
            <a:r>
              <a:rPr lang="en-US" sz="2800" b="1" dirty="0">
                <a:solidFill>
                  <a:schemeClr val="bg1"/>
                </a:solidFill>
                <a:latin typeface="Times New Roman" panose="02020603050405020304" pitchFamily="18" charset="0"/>
                <a:cs typeface="Times New Roman" panose="02020603050405020304" pitchFamily="18" charset="0"/>
              </a:rPr>
              <a:t>occurs.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Patient </a:t>
            </a:r>
            <a:r>
              <a:rPr lang="en-US" sz="2800" b="1" dirty="0">
                <a:solidFill>
                  <a:schemeClr val="bg1"/>
                </a:solidFill>
                <a:latin typeface="Times New Roman" panose="02020603050405020304" pitchFamily="18" charset="0"/>
                <a:cs typeface="Times New Roman" panose="02020603050405020304" pitchFamily="18" charset="0"/>
              </a:rPr>
              <a:t>safety measures are no different from other healthcare performance measurements.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Examples of patient safety topics and the system-level measures used to assess corresponding performance are shown in Exhibit 8.4</a:t>
            </a:r>
            <a:r>
              <a:rPr lang="en-US" sz="2400" b="1" dirty="0" smtClean="0">
                <a:solidFill>
                  <a:schemeClr val="bg1"/>
                </a:solidFill>
                <a:latin typeface="Times New Roman" panose="02020603050405020304" pitchFamily="18" charset="0"/>
                <a:cs typeface="Times New Roman" panose="02020603050405020304" pitchFamily="18" charset="0"/>
              </a:rPr>
              <a:t>.</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27</a:t>
            </a:fld>
            <a:endParaRPr lang="en-US" dirty="0"/>
          </a:p>
        </p:txBody>
      </p:sp>
    </p:spTree>
    <p:extLst>
      <p:ext uri="{BB962C8B-B14F-4D97-AF65-F5344CB8AC3E}">
        <p14:creationId xmlns:p14="http://schemas.microsoft.com/office/powerpoint/2010/main" val="8844109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620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1800" b="1" dirty="0">
                <a:solidFill>
                  <a:srgbClr val="0000FF"/>
                </a:solidFill>
                <a:latin typeface="Times New Roman" panose="02020603050405020304" pitchFamily="18" charset="0"/>
                <a:cs typeface="Times New Roman" panose="02020603050405020304" pitchFamily="18" charset="0"/>
              </a:rPr>
              <a:t>Exhibit 8.4. Examples of patient safety topics and the system-level measures used to assess corresponding performance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28</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066800"/>
            <a:ext cx="8153399" cy="5224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44996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457200" indent="-457200">
              <a:buClr>
                <a:srgbClr val="FF0000"/>
              </a:buClr>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Incident reports</a:t>
            </a:r>
            <a:r>
              <a:rPr lang="en-US" sz="2800" b="1" dirty="0">
                <a:solidFill>
                  <a:schemeClr val="bg1"/>
                </a:solidFill>
                <a:latin typeface="Times New Roman" panose="02020603050405020304" pitchFamily="18" charset="0"/>
                <a:cs typeface="Times New Roman" panose="02020603050405020304" pitchFamily="18" charset="0"/>
              </a:rPr>
              <a:t>, sometimes called occurrence reports, are paper or electronic forms used to document potential or actual patient safety concerns.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Employees </a:t>
            </a:r>
            <a:r>
              <a:rPr lang="en-US" sz="2800" b="1" dirty="0">
                <a:solidFill>
                  <a:schemeClr val="bg1"/>
                </a:solidFill>
                <a:latin typeface="Times New Roman" panose="02020603050405020304" pitchFamily="18" charset="0"/>
                <a:cs typeface="Times New Roman" panose="02020603050405020304" pitchFamily="18" charset="0"/>
              </a:rPr>
              <a:t>are asked to complete a report whenever a patient is involved in an event that has caused or has the potential to cause injury. </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29</a:t>
            </a:fld>
            <a:endParaRPr lang="en-US" dirty="0"/>
          </a:p>
        </p:txBody>
      </p:sp>
    </p:spTree>
    <p:extLst>
      <p:ext uri="{BB962C8B-B14F-4D97-AF65-F5344CB8AC3E}">
        <p14:creationId xmlns:p14="http://schemas.microsoft.com/office/powerpoint/2010/main" val="3988246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pPr>
              <a:buClr>
                <a:srgbClr val="FF0000"/>
              </a:buClr>
              <a:defRPr/>
            </a:pPr>
            <a:r>
              <a:rPr lang="en-US" sz="3200" b="1" dirty="0">
                <a:solidFill>
                  <a:srgbClr val="0000FF"/>
                </a:solidFill>
                <a:latin typeface="Times New Roman" panose="02020603050405020304" pitchFamily="18" charset="0"/>
                <a:cs typeface="Times New Roman" panose="02020603050405020304" pitchFamily="18" charset="0"/>
              </a:rPr>
              <a:t>Patient Safety</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These are actions undertaken by individuals and organizations to protect healthcare recipients from being harmed by the effects of health- care services; also defined as freedom from accidental or preventable injuries produced by medical care</a:t>
            </a:r>
            <a:r>
              <a:rPr lang="en-US" sz="2800" b="1" dirty="0" smtClean="0">
                <a:solidFill>
                  <a:schemeClr val="bg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Medical errors </a:t>
            </a:r>
            <a:r>
              <a:rPr lang="en-US" sz="2800" b="1" dirty="0">
                <a:solidFill>
                  <a:schemeClr val="bg1"/>
                </a:solidFill>
                <a:latin typeface="Times New Roman" panose="02020603050405020304" pitchFamily="18" charset="0"/>
                <a:cs typeface="Times New Roman" panose="02020603050405020304" pitchFamily="18" charset="0"/>
              </a:rPr>
              <a:t>are preventable adverse events or near misses during provision of healthcare services</a:t>
            </a:r>
            <a:r>
              <a:rPr lang="en-US" sz="2800" b="1" dirty="0" smtClean="0">
                <a:solidFill>
                  <a:schemeClr val="bg1"/>
                </a:solidFill>
                <a:latin typeface="Times New Roman" panose="02020603050405020304" pitchFamily="18" charset="0"/>
                <a:cs typeface="Times New Roman" panose="02020603050405020304" pitchFamily="18" charset="0"/>
              </a:rPr>
              <a:t>.</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a:t>
            </a:fld>
            <a:endParaRPr lang="en-US" dirty="0"/>
          </a:p>
        </p:txBody>
      </p:sp>
    </p:spTree>
    <p:extLst>
      <p:ext uri="{BB962C8B-B14F-4D97-AF65-F5344CB8AC3E}">
        <p14:creationId xmlns:p14="http://schemas.microsoft.com/office/powerpoint/2010/main" val="32143972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a:spcBef>
                <a:spcPts val="0"/>
              </a:spcBef>
              <a:spcAft>
                <a:spcPts val="600"/>
              </a:spcAft>
            </a:pPr>
            <a:r>
              <a:rPr lang="en-US" sz="2400" b="1" u="sng" dirty="0">
                <a:solidFill>
                  <a:schemeClr val="bg1"/>
                </a:solidFill>
                <a:latin typeface="Times New Roman" panose="02020603050405020304" pitchFamily="18" charset="0"/>
                <a:cs typeface="Times New Roman" panose="02020603050405020304" pitchFamily="18" charset="0"/>
              </a:rPr>
              <a:t>Examples of reportable events:</a:t>
            </a:r>
          </a:p>
          <a:p>
            <a:pPr marL="457200" indent="-457200">
              <a:spcBef>
                <a:spcPts val="0"/>
              </a:spcBef>
              <a:spcAft>
                <a:spcPts val="600"/>
              </a:spcAft>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Error that occurs during the delivery of patient care (e.g., medication administration mistake, treatment error</a:t>
            </a:r>
            <a:r>
              <a:rPr lang="en-US" sz="2400" b="1" dirty="0" smtClean="0">
                <a:solidFill>
                  <a:schemeClr val="bg1"/>
                </a:solidFill>
                <a:latin typeface="Times New Roman" panose="02020603050405020304" pitchFamily="18" charset="0"/>
                <a:cs typeface="Times New Roman" panose="02020603050405020304" pitchFamily="18" charset="0"/>
              </a:rPr>
              <a:t>)</a:t>
            </a:r>
          </a:p>
          <a:p>
            <a:pPr marL="457200" indent="-457200">
              <a:spcBef>
                <a:spcPts val="0"/>
              </a:spcBef>
              <a:spcAft>
                <a:spcPts val="600"/>
              </a:spcAft>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Development of a condition seemingly unrelated to a patient’s disease (e.g., infection, pressure ulcer) </a:t>
            </a:r>
          </a:p>
          <a:p>
            <a:pPr marL="457200" indent="-457200">
              <a:spcBef>
                <a:spcPts val="0"/>
              </a:spcBef>
              <a:spcAft>
                <a:spcPts val="600"/>
              </a:spcAft>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Adverse or suspected adverse reaction to a treatment, medication, or blood </a:t>
            </a:r>
            <a:r>
              <a:rPr lang="en-US" sz="2400" b="1" dirty="0" smtClean="0">
                <a:solidFill>
                  <a:schemeClr val="bg1"/>
                </a:solidFill>
                <a:latin typeface="Times New Roman" panose="02020603050405020304" pitchFamily="18" charset="0"/>
                <a:cs typeface="Times New Roman" panose="02020603050405020304" pitchFamily="18" charset="0"/>
              </a:rPr>
              <a:t>transfusion</a:t>
            </a:r>
          </a:p>
          <a:p>
            <a:pPr marL="457200" indent="-457200">
              <a:spcBef>
                <a:spcPts val="0"/>
              </a:spcBef>
              <a:spcAft>
                <a:spcPts val="600"/>
              </a:spcAft>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Serious </a:t>
            </a:r>
            <a:r>
              <a:rPr lang="en-US" sz="2400" b="1" dirty="0">
                <a:solidFill>
                  <a:schemeClr val="bg1"/>
                </a:solidFill>
                <a:latin typeface="Times New Roman" panose="02020603050405020304" pitchFamily="18" charset="0"/>
                <a:cs typeface="Times New Roman" panose="02020603050405020304" pitchFamily="18" charset="0"/>
              </a:rPr>
              <a:t>injury or unexpected death of a </a:t>
            </a:r>
            <a:r>
              <a:rPr lang="en-US" sz="2400" b="1" dirty="0" smtClean="0">
                <a:solidFill>
                  <a:schemeClr val="bg1"/>
                </a:solidFill>
                <a:latin typeface="Times New Roman" panose="02020603050405020304" pitchFamily="18" charset="0"/>
                <a:cs typeface="Times New Roman" panose="02020603050405020304" pitchFamily="18" charset="0"/>
              </a:rPr>
              <a:t>patient</a:t>
            </a:r>
          </a:p>
          <a:p>
            <a:pPr marL="457200" indent="-457200">
              <a:spcBef>
                <a:spcPts val="0"/>
              </a:spcBef>
              <a:spcAft>
                <a:spcPts val="600"/>
              </a:spcAft>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Patient </a:t>
            </a:r>
            <a:r>
              <a:rPr lang="en-US" sz="2400" b="1" dirty="0">
                <a:solidFill>
                  <a:schemeClr val="bg1"/>
                </a:solidFill>
                <a:latin typeface="Times New Roman" panose="02020603050405020304" pitchFamily="18" charset="0"/>
                <a:cs typeface="Times New Roman" panose="02020603050405020304" pitchFamily="18" charset="0"/>
              </a:rPr>
              <a:t>fall </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30</a:t>
            </a:fld>
            <a:endParaRPr lang="en-US" dirty="0"/>
          </a:p>
        </p:txBody>
      </p:sp>
    </p:spTree>
    <p:extLst>
      <p:ext uri="{BB962C8B-B14F-4D97-AF65-F5344CB8AC3E}">
        <p14:creationId xmlns:p14="http://schemas.microsoft.com/office/powerpoint/2010/main" val="16030996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incident</a:t>
            </a:r>
            <a:r>
              <a:rPr lang="en-US" sz="2800" b="1" dirty="0">
                <a:solidFill>
                  <a:schemeClr val="bg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reporting</a:t>
            </a:r>
            <a:r>
              <a:rPr lang="en-US" sz="2800" b="1" dirty="0">
                <a:solidFill>
                  <a:schemeClr val="bg1"/>
                </a:solidFill>
                <a:latin typeface="Times New Roman" panose="02020603050405020304" pitchFamily="18" charset="0"/>
                <a:cs typeface="Times New Roman" panose="02020603050405020304" pitchFamily="18" charset="0"/>
              </a:rPr>
              <a:t> process is not standardized among healthcare </a:t>
            </a:r>
            <a:r>
              <a:rPr lang="en-US" sz="2800" b="1" dirty="0" smtClean="0">
                <a:solidFill>
                  <a:schemeClr val="bg1"/>
                </a:solidFill>
                <a:latin typeface="Times New Roman" panose="02020603050405020304" pitchFamily="18" charset="0"/>
                <a:cs typeface="Times New Roman" panose="02020603050405020304" pitchFamily="18" charset="0"/>
              </a:rPr>
              <a:t>organizations.</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Facilities </a:t>
            </a:r>
            <a:r>
              <a:rPr lang="en-US" sz="2800" b="1" dirty="0">
                <a:solidFill>
                  <a:schemeClr val="bg1"/>
                </a:solidFill>
                <a:latin typeface="Times New Roman" panose="02020603050405020304" pitchFamily="18" charset="0"/>
                <a:cs typeface="Times New Roman" panose="02020603050405020304" pitchFamily="18" charset="0"/>
              </a:rPr>
              <a:t>may define </a:t>
            </a:r>
            <a:r>
              <a:rPr lang="en-US" sz="2800" b="1" dirty="0">
                <a:solidFill>
                  <a:srgbClr val="0000FF"/>
                </a:solidFill>
                <a:latin typeface="Times New Roman" panose="02020603050405020304" pitchFamily="18" charset="0"/>
                <a:cs typeface="Times New Roman" panose="02020603050405020304" pitchFamily="18" charset="0"/>
              </a:rPr>
              <a:t>reportable events </a:t>
            </a:r>
            <a:r>
              <a:rPr lang="en-US" sz="2800" b="1" dirty="0">
                <a:solidFill>
                  <a:schemeClr val="bg1"/>
                </a:solidFill>
                <a:latin typeface="Times New Roman" panose="02020603050405020304" pitchFamily="18" charset="0"/>
                <a:cs typeface="Times New Roman" panose="02020603050405020304" pitchFamily="18" charset="0"/>
              </a:rPr>
              <a:t>differently or use different mechanisms to document </a:t>
            </a:r>
            <a:r>
              <a:rPr lang="en-US" sz="2800" b="1" dirty="0" smtClean="0">
                <a:solidFill>
                  <a:schemeClr val="bg1"/>
                </a:solidFill>
                <a:latin typeface="Times New Roman" panose="02020603050405020304" pitchFamily="18" charset="0"/>
                <a:cs typeface="Times New Roman" panose="02020603050405020304" pitchFamily="18" charset="0"/>
              </a:rPr>
              <a:t>events.</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To </a:t>
            </a:r>
            <a:r>
              <a:rPr lang="en-US" sz="2800" b="1" dirty="0">
                <a:solidFill>
                  <a:schemeClr val="bg1"/>
                </a:solidFill>
                <a:latin typeface="Times New Roman" panose="02020603050405020304" pitchFamily="18" charset="0"/>
                <a:cs typeface="Times New Roman" panose="02020603050405020304" pitchFamily="18" charset="0"/>
              </a:rPr>
              <a:t>streamline the reporting process, some organizations have created web-based </a:t>
            </a:r>
            <a:r>
              <a:rPr lang="en-US" sz="2800" b="1" dirty="0">
                <a:solidFill>
                  <a:srgbClr val="0000FF"/>
                </a:solidFill>
                <a:latin typeface="Times New Roman" panose="02020603050405020304" pitchFamily="18" charset="0"/>
                <a:cs typeface="Times New Roman" panose="02020603050405020304" pitchFamily="18" charset="0"/>
              </a:rPr>
              <a:t>incident reporting</a:t>
            </a:r>
            <a:r>
              <a:rPr lang="en-US" sz="2800" b="1" dirty="0">
                <a:solidFill>
                  <a:schemeClr val="bg1"/>
                </a:solidFill>
                <a:latin typeface="Times New Roman" panose="02020603050405020304" pitchFamily="18" charset="0"/>
                <a:cs typeface="Times New Roman" panose="02020603050405020304" pitchFamily="18" charset="0"/>
              </a:rPr>
              <a:t> tools and telephone hotlines.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31</a:t>
            </a:fld>
            <a:endParaRPr lang="en-US" dirty="0"/>
          </a:p>
        </p:txBody>
      </p:sp>
    </p:spTree>
    <p:extLst>
      <p:ext uri="{BB962C8B-B14F-4D97-AF65-F5344CB8AC3E}">
        <p14:creationId xmlns:p14="http://schemas.microsoft.com/office/powerpoint/2010/main" val="3331025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457200" indent="-457200">
              <a:buClr>
                <a:srgbClr val="FF0000"/>
              </a:buClr>
              <a:buFont typeface="Wingdings" panose="05000000000000000000" pitchFamily="2" charset="2"/>
              <a:buChar char="v"/>
            </a:pPr>
            <a:r>
              <a:rPr lang="en-US" b="1" dirty="0">
                <a:solidFill>
                  <a:schemeClr val="bg1"/>
                </a:solidFill>
                <a:latin typeface="Times New Roman" panose="02020603050405020304" pitchFamily="18" charset="0"/>
                <a:cs typeface="Times New Roman" panose="02020603050405020304" pitchFamily="18" charset="0"/>
              </a:rPr>
              <a:t>Prompt identification of patient incidents enables an organization to immediately investigate the circumstances of the incident and, if necessary, modify the process or environment to prevent similar occurrences in the future.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rgbClr val="0000FF"/>
                </a:solidFill>
                <a:latin typeface="Times New Roman" panose="02020603050405020304" pitchFamily="18" charset="0"/>
                <a:cs typeface="Times New Roman" panose="02020603050405020304" pitchFamily="18" charset="0"/>
              </a:rPr>
              <a:t>Incident </a:t>
            </a:r>
            <a:r>
              <a:rPr lang="en-US" b="1" dirty="0">
                <a:solidFill>
                  <a:srgbClr val="0000FF"/>
                </a:solidFill>
                <a:latin typeface="Times New Roman" panose="02020603050405020304" pitchFamily="18" charset="0"/>
                <a:cs typeface="Times New Roman" panose="02020603050405020304" pitchFamily="18" charset="0"/>
              </a:rPr>
              <a:t>reports </a:t>
            </a:r>
            <a:r>
              <a:rPr lang="en-US" b="1" dirty="0">
                <a:solidFill>
                  <a:schemeClr val="bg1"/>
                </a:solidFill>
                <a:latin typeface="Times New Roman" panose="02020603050405020304" pitchFamily="18" charset="0"/>
                <a:cs typeface="Times New Roman" panose="02020603050405020304" pitchFamily="18" charset="0"/>
              </a:rPr>
              <a:t>are also used to identify patterns of events that indicate unsafe conditions.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Various </a:t>
            </a:r>
            <a:r>
              <a:rPr lang="en-US" b="1" dirty="0">
                <a:solidFill>
                  <a:schemeClr val="bg1"/>
                </a:solidFill>
                <a:latin typeface="Times New Roman" panose="02020603050405020304" pitchFamily="18" charset="0"/>
                <a:cs typeface="Times New Roman" panose="02020603050405020304" pitchFamily="18" charset="0"/>
              </a:rPr>
              <a:t>departments and committees in the organization review these reports on a regular basis.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32</a:t>
            </a:fld>
            <a:endParaRPr lang="en-US" dirty="0"/>
          </a:p>
        </p:txBody>
      </p:sp>
    </p:spTree>
    <p:extLst>
      <p:ext uri="{BB962C8B-B14F-4D97-AF65-F5344CB8AC3E}">
        <p14:creationId xmlns:p14="http://schemas.microsoft.com/office/powerpoint/2010/main" val="22844591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457200" indent="-457200">
              <a:buClr>
                <a:srgbClr val="FF0000"/>
              </a:buClr>
              <a:buFont typeface="Wingdings" panose="05000000000000000000" pitchFamily="2" charset="2"/>
              <a:buChar char="v"/>
            </a:pPr>
            <a:r>
              <a:rPr lang="en-US" b="1" dirty="0">
                <a:solidFill>
                  <a:schemeClr val="bg1"/>
                </a:solidFill>
                <a:latin typeface="Times New Roman" panose="02020603050405020304" pitchFamily="18" charset="0"/>
                <a:cs typeface="Times New Roman" panose="02020603050405020304" pitchFamily="18" charset="0"/>
              </a:rPr>
              <a:t>To ensure that staff members report patient incidents, managers must strive to maintain an environment that encourages people to report mistakes, admit problems, have different opinions, and exchange ideas.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Experience </a:t>
            </a:r>
            <a:r>
              <a:rPr lang="en-US" b="1" dirty="0">
                <a:solidFill>
                  <a:schemeClr val="bg1"/>
                </a:solidFill>
                <a:latin typeface="Times New Roman" panose="02020603050405020304" pitchFamily="18" charset="0"/>
                <a:cs typeface="Times New Roman" panose="02020603050405020304" pitchFamily="18" charset="0"/>
              </a:rPr>
              <a:t>has shown that when employees fear reprisal, they are less likely to report patient incidents; as a result, the organization loses a valuable source of information about patient safety (NAHQ 2012).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33</a:t>
            </a:fld>
            <a:endParaRPr lang="en-US" dirty="0"/>
          </a:p>
        </p:txBody>
      </p:sp>
    </p:spTree>
    <p:extLst>
      <p:ext uri="{BB962C8B-B14F-4D97-AF65-F5344CB8AC3E}">
        <p14:creationId xmlns:p14="http://schemas.microsoft.com/office/powerpoint/2010/main" val="37668909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371600"/>
            <a:ext cx="8229600" cy="48006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a:spcBef>
                <a:spcPts val="600"/>
              </a:spcBef>
              <a:buClr>
                <a:srgbClr val="FF0000"/>
              </a:buClr>
            </a:pPr>
            <a:r>
              <a:rPr lang="en-US" sz="2200" b="1" dirty="0" smtClean="0">
                <a:solidFill>
                  <a:schemeClr val="bg1"/>
                </a:solidFill>
                <a:latin typeface="Times New Roman" panose="02020603050405020304" pitchFamily="18" charset="0"/>
                <a:cs typeface="Times New Roman" panose="02020603050405020304" pitchFamily="18" charset="0"/>
              </a:rPr>
              <a:t>The following </a:t>
            </a:r>
            <a:r>
              <a:rPr lang="en-US" sz="2200" b="1" dirty="0">
                <a:solidFill>
                  <a:schemeClr val="bg1"/>
                </a:solidFill>
                <a:latin typeface="Times New Roman" panose="02020603050405020304" pitchFamily="18" charset="0"/>
                <a:cs typeface="Times New Roman" panose="02020603050405020304" pitchFamily="18" charset="0"/>
              </a:rPr>
              <a:t>five practices are important to increasing the quantity and quality of employee incident </a:t>
            </a:r>
            <a:r>
              <a:rPr lang="en-US" sz="2200" b="1" dirty="0" smtClean="0">
                <a:solidFill>
                  <a:schemeClr val="bg1"/>
                </a:solidFill>
                <a:latin typeface="Times New Roman" panose="02020603050405020304" pitchFamily="18" charset="0"/>
                <a:cs typeface="Times New Roman" panose="02020603050405020304" pitchFamily="18" charset="0"/>
              </a:rPr>
              <a:t>reports: </a:t>
            </a:r>
          </a:p>
          <a:p>
            <a:pPr marL="457200" indent="-457200">
              <a:spcBef>
                <a:spcPts val="600"/>
              </a:spcBef>
              <a:buClr>
                <a:srgbClr val="FF0000"/>
              </a:buClr>
              <a:buFont typeface="+mj-lt"/>
              <a:buAutoNum type="arabicPeriod"/>
            </a:pPr>
            <a:r>
              <a:rPr lang="en-US" sz="2200" b="1" dirty="0">
                <a:solidFill>
                  <a:schemeClr val="bg1"/>
                </a:solidFill>
                <a:latin typeface="Times New Roman" panose="02020603050405020304" pitchFamily="18" charset="0"/>
                <a:cs typeface="Times New Roman" panose="02020603050405020304" pitchFamily="18" charset="0"/>
              </a:rPr>
              <a:t>Protect people involved against disciplinary proceedings (as far as is practical</a:t>
            </a:r>
            <a:r>
              <a:rPr lang="en-US" sz="2200" b="1" dirty="0" smtClean="0">
                <a:solidFill>
                  <a:schemeClr val="bg1"/>
                </a:solidFill>
                <a:latin typeface="Times New Roman" panose="02020603050405020304" pitchFamily="18" charset="0"/>
                <a:cs typeface="Times New Roman" panose="02020603050405020304" pitchFamily="18" charset="0"/>
              </a:rPr>
              <a:t>).</a:t>
            </a:r>
          </a:p>
          <a:p>
            <a:pPr marL="457200" indent="-457200">
              <a:spcBef>
                <a:spcPts val="600"/>
              </a:spcBef>
              <a:buClr>
                <a:srgbClr val="FF0000"/>
              </a:buClr>
              <a:buFont typeface="+mj-lt"/>
              <a:buAutoNum type="arabicPeriod"/>
            </a:pPr>
            <a:r>
              <a:rPr lang="en-US" sz="2200" b="1" dirty="0" smtClean="0">
                <a:solidFill>
                  <a:schemeClr val="bg1"/>
                </a:solidFill>
                <a:latin typeface="Times New Roman" panose="02020603050405020304" pitchFamily="18" charset="0"/>
                <a:cs typeface="Times New Roman" panose="02020603050405020304" pitchFamily="18" charset="0"/>
              </a:rPr>
              <a:t>Allow </a:t>
            </a:r>
            <a:r>
              <a:rPr lang="en-US" sz="2200" b="1" dirty="0">
                <a:solidFill>
                  <a:schemeClr val="bg1"/>
                </a:solidFill>
                <a:latin typeface="Times New Roman" panose="02020603050405020304" pitchFamily="18" charset="0"/>
                <a:cs typeface="Times New Roman" panose="02020603050405020304" pitchFamily="18" charset="0"/>
              </a:rPr>
              <a:t>confidential reporting or de-identify the </a:t>
            </a:r>
            <a:r>
              <a:rPr lang="en-US" sz="2200" b="1" dirty="0" smtClean="0">
                <a:solidFill>
                  <a:schemeClr val="bg1"/>
                </a:solidFill>
                <a:latin typeface="Times New Roman" panose="02020603050405020304" pitchFamily="18" charset="0"/>
                <a:cs typeface="Times New Roman" panose="02020603050405020304" pitchFamily="18" charset="0"/>
              </a:rPr>
              <a:t>reporter.</a:t>
            </a:r>
          </a:p>
          <a:p>
            <a:pPr marL="457200" indent="-457200">
              <a:spcBef>
                <a:spcPts val="600"/>
              </a:spcBef>
              <a:buClr>
                <a:srgbClr val="FF0000"/>
              </a:buClr>
              <a:buFont typeface="+mj-lt"/>
              <a:buAutoNum type="arabicPeriod"/>
            </a:pPr>
            <a:r>
              <a:rPr lang="en-US" sz="2200" b="1" dirty="0" smtClean="0">
                <a:solidFill>
                  <a:schemeClr val="bg1"/>
                </a:solidFill>
                <a:latin typeface="Times New Roman" panose="02020603050405020304" pitchFamily="18" charset="0"/>
                <a:cs typeface="Times New Roman" panose="02020603050405020304" pitchFamily="18" charset="0"/>
              </a:rPr>
              <a:t>Separate </a:t>
            </a:r>
            <a:r>
              <a:rPr lang="en-US" sz="2200" b="1" dirty="0">
                <a:solidFill>
                  <a:schemeClr val="bg1"/>
                </a:solidFill>
                <a:latin typeface="Times New Roman" panose="02020603050405020304" pitchFamily="18" charset="0"/>
                <a:cs typeface="Times New Roman" panose="02020603050405020304" pitchFamily="18" charset="0"/>
              </a:rPr>
              <a:t>the agency or department collecting and analyzing the reports from those that have the authority to institute disciplinary proceedings and impose </a:t>
            </a:r>
            <a:r>
              <a:rPr lang="en-US" sz="2200" b="1" dirty="0" smtClean="0">
                <a:solidFill>
                  <a:schemeClr val="bg1"/>
                </a:solidFill>
                <a:latin typeface="Times New Roman" panose="02020603050405020304" pitchFamily="18" charset="0"/>
                <a:cs typeface="Times New Roman" panose="02020603050405020304" pitchFamily="18" charset="0"/>
              </a:rPr>
              <a:t>sanctions.</a:t>
            </a:r>
          </a:p>
          <a:p>
            <a:pPr marL="457200" indent="-457200">
              <a:spcBef>
                <a:spcPts val="600"/>
              </a:spcBef>
              <a:buClr>
                <a:srgbClr val="FF0000"/>
              </a:buClr>
              <a:buFont typeface="+mj-lt"/>
              <a:buAutoNum type="arabicPeriod"/>
            </a:pPr>
            <a:r>
              <a:rPr lang="en-US" sz="2200" b="1" dirty="0" smtClean="0">
                <a:solidFill>
                  <a:schemeClr val="bg1"/>
                </a:solidFill>
                <a:latin typeface="Times New Roman" panose="02020603050405020304" pitchFamily="18" charset="0"/>
                <a:cs typeface="Times New Roman" panose="02020603050405020304" pitchFamily="18" charset="0"/>
              </a:rPr>
              <a:t>Provide </a:t>
            </a:r>
            <a:r>
              <a:rPr lang="en-US" sz="2200" b="1" dirty="0">
                <a:solidFill>
                  <a:schemeClr val="bg1"/>
                </a:solidFill>
                <a:latin typeface="Times New Roman" panose="02020603050405020304" pitchFamily="18" charset="0"/>
                <a:cs typeface="Times New Roman" panose="02020603050405020304" pitchFamily="18" charset="0"/>
              </a:rPr>
              <a:t>rapid, useful, accessible, and intelligible feedback to the reporting </a:t>
            </a:r>
            <a:r>
              <a:rPr lang="en-US" sz="2200" b="1" dirty="0" smtClean="0">
                <a:solidFill>
                  <a:schemeClr val="bg1"/>
                </a:solidFill>
                <a:latin typeface="Times New Roman" panose="02020603050405020304" pitchFamily="18" charset="0"/>
                <a:cs typeface="Times New Roman" panose="02020603050405020304" pitchFamily="18" charset="0"/>
              </a:rPr>
              <a:t>community.</a:t>
            </a:r>
          </a:p>
          <a:p>
            <a:pPr marL="457200" indent="-457200">
              <a:spcBef>
                <a:spcPts val="600"/>
              </a:spcBef>
              <a:buClr>
                <a:srgbClr val="FF0000"/>
              </a:buClr>
              <a:buFont typeface="+mj-lt"/>
              <a:buAutoNum type="arabicPeriod"/>
            </a:pPr>
            <a:r>
              <a:rPr lang="en-US" sz="2200" b="1" dirty="0" smtClean="0">
                <a:solidFill>
                  <a:schemeClr val="bg1"/>
                </a:solidFill>
                <a:latin typeface="Times New Roman" panose="02020603050405020304" pitchFamily="18" charset="0"/>
                <a:cs typeface="Times New Roman" panose="02020603050405020304" pitchFamily="18" charset="0"/>
              </a:rPr>
              <a:t>Make </a:t>
            </a:r>
            <a:r>
              <a:rPr lang="en-US" sz="2200" b="1" dirty="0">
                <a:solidFill>
                  <a:schemeClr val="bg1"/>
                </a:solidFill>
                <a:latin typeface="Times New Roman" panose="02020603050405020304" pitchFamily="18" charset="0"/>
                <a:cs typeface="Times New Roman" panose="02020603050405020304" pitchFamily="18" charset="0"/>
              </a:rPr>
              <a:t>reporting easy</a:t>
            </a:r>
            <a:r>
              <a:rPr lang="en-US" sz="2200" b="1" dirty="0" smtClean="0">
                <a:solidFill>
                  <a:schemeClr val="bg1"/>
                </a:solidFill>
                <a:latin typeface="Times New Roman" panose="02020603050405020304" pitchFamily="18" charset="0"/>
                <a:cs typeface="Times New Roman" panose="02020603050405020304" pitchFamily="18" charset="0"/>
              </a:rPr>
              <a:t>.</a:t>
            </a:r>
            <a:endParaRPr lang="en-US"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34</a:t>
            </a:fld>
            <a:endParaRPr lang="en-US" dirty="0"/>
          </a:p>
        </p:txBody>
      </p:sp>
    </p:spTree>
    <p:extLst>
      <p:ext uri="{BB962C8B-B14F-4D97-AF65-F5344CB8AC3E}">
        <p14:creationId xmlns:p14="http://schemas.microsoft.com/office/powerpoint/2010/main" val="6609459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371600"/>
            <a:ext cx="8229600" cy="48006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An example of a form used to report the circumstances surrounding a patient fall is shown in Exhibit 8.5.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individual who witnessed, first discovered, or is most familiar with the incident usually completes the </a:t>
            </a:r>
            <a:r>
              <a:rPr lang="en-US" sz="2400" b="1" dirty="0" smtClean="0">
                <a:solidFill>
                  <a:schemeClr val="bg1"/>
                </a:solidFill>
                <a:latin typeface="Times New Roman" panose="02020603050405020304" pitchFamily="18" charset="0"/>
                <a:cs typeface="Times New Roman" panose="02020603050405020304" pitchFamily="18" charset="0"/>
              </a:rPr>
              <a:t>report.</a:t>
            </a: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reporter does not include his judgment on the cause of the event, only facts.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names of witnesses to the event and the employee involved in the incident (if not the reporter) are typically included in the report.</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35</a:t>
            </a:fld>
            <a:endParaRPr lang="en-US" dirty="0"/>
          </a:p>
        </p:txBody>
      </p:sp>
    </p:spTree>
    <p:extLst>
      <p:ext uri="{BB962C8B-B14F-4D97-AF65-F5344CB8AC3E}">
        <p14:creationId xmlns:p14="http://schemas.microsoft.com/office/powerpoint/2010/main" val="4182939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371600"/>
            <a:ext cx="8382000" cy="48006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Measuring Patient safety</a:t>
            </a:r>
          </a:p>
          <a:p>
            <a:pPr marL="457200" indent="-4572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Some countries have a standardized national reporting system for patient safety </a:t>
            </a:r>
            <a:r>
              <a:rPr lang="en-US" sz="2400" b="1" dirty="0" smtClean="0">
                <a:solidFill>
                  <a:schemeClr val="bg1"/>
                </a:solidFill>
                <a:latin typeface="Times New Roman" panose="02020603050405020304" pitchFamily="18" charset="0"/>
                <a:cs typeface="Times New Roman" panose="02020603050405020304" pitchFamily="18" charset="0"/>
              </a:rPr>
              <a:t>incidents.</a:t>
            </a: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They </a:t>
            </a:r>
            <a:r>
              <a:rPr lang="en-US" sz="2400" b="1" dirty="0">
                <a:solidFill>
                  <a:schemeClr val="bg1"/>
                </a:solidFill>
                <a:latin typeface="Times New Roman" panose="02020603050405020304" pitchFamily="18" charset="0"/>
                <a:cs typeface="Times New Roman" panose="02020603050405020304" pitchFamily="18" charset="0"/>
              </a:rPr>
              <a:t>also have national network of patient safety organizations (PSOs) for the purpose of gathering and analyzing information about patient incidents from providers in all </a:t>
            </a:r>
            <a:r>
              <a:rPr lang="en-US" sz="2400" b="1" dirty="0" smtClean="0">
                <a:solidFill>
                  <a:schemeClr val="bg1"/>
                </a:solidFill>
                <a:latin typeface="Times New Roman" panose="02020603050405020304" pitchFamily="18" charset="0"/>
                <a:cs typeface="Times New Roman" panose="02020603050405020304" pitchFamily="18" charset="0"/>
              </a:rPr>
              <a:t>HSOs. </a:t>
            </a: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To </a:t>
            </a:r>
            <a:r>
              <a:rPr lang="en-US" sz="2400" b="1" dirty="0">
                <a:solidFill>
                  <a:schemeClr val="bg1"/>
                </a:solidFill>
                <a:latin typeface="Times New Roman" panose="02020603050405020304" pitchFamily="18" charset="0"/>
                <a:cs typeface="Times New Roman" panose="02020603050405020304" pitchFamily="18" charset="0"/>
              </a:rPr>
              <a:t>qualify as a PSO, an organization must have expertise in identifying risks and hazards in the delivery of patient care, determining the underlying causes, and implementing corrective and preventive strategies.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36</a:t>
            </a:fld>
            <a:endParaRPr lang="en-US" dirty="0"/>
          </a:p>
        </p:txBody>
      </p:sp>
    </p:spTree>
    <p:extLst>
      <p:ext uri="{BB962C8B-B14F-4D97-AF65-F5344CB8AC3E}">
        <p14:creationId xmlns:p14="http://schemas.microsoft.com/office/powerpoint/2010/main" val="2623017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LEARNING POINT Improving Patient Safety</a:t>
            </a:r>
          </a:p>
          <a:p>
            <a:pPr marL="182880">
              <a:spcBef>
                <a:spcPts val="600"/>
              </a:spcBef>
            </a:pPr>
            <a:r>
              <a:rPr lang="en-US" sz="2800" b="1" dirty="0">
                <a:solidFill>
                  <a:srgbClr val="0000FF"/>
                </a:solidFill>
                <a:latin typeface="Times New Roman" panose="02020603050405020304" pitchFamily="18" charset="0"/>
                <a:cs typeface="Times New Roman" panose="02020603050405020304" pitchFamily="18" charset="0"/>
              </a:rPr>
              <a:t>Patient safety </a:t>
            </a:r>
            <a:r>
              <a:rPr lang="en-US" sz="2800" b="1" dirty="0">
                <a:solidFill>
                  <a:schemeClr val="bg1"/>
                </a:solidFill>
                <a:latin typeface="Times New Roman" panose="02020603050405020304" pitchFamily="18" charset="0"/>
                <a:cs typeface="Times New Roman" panose="02020603050405020304" pitchFamily="18" charset="0"/>
              </a:rPr>
              <a:t>is one component of an organization’s quality management activities. The same basic cycle of </a:t>
            </a:r>
            <a:r>
              <a:rPr lang="en-US" sz="2800" b="1" dirty="0">
                <a:solidFill>
                  <a:srgbClr val="0000FF"/>
                </a:solidFill>
                <a:latin typeface="Times New Roman" panose="02020603050405020304" pitchFamily="18" charset="0"/>
                <a:cs typeface="Times New Roman" panose="02020603050405020304" pitchFamily="18" charset="0"/>
              </a:rPr>
              <a:t>measurement</a:t>
            </a:r>
            <a:r>
              <a:rPr lang="en-US" sz="2800" b="1" dirty="0">
                <a:solidFill>
                  <a:schemeClr val="bg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bg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improvement </a:t>
            </a:r>
            <a:r>
              <a:rPr lang="en-US" sz="2800" b="1" dirty="0">
                <a:solidFill>
                  <a:schemeClr val="bg1"/>
                </a:solidFill>
                <a:latin typeface="Times New Roman" panose="02020603050405020304" pitchFamily="18" charset="0"/>
                <a:cs typeface="Times New Roman" panose="02020603050405020304" pitchFamily="18" charset="0"/>
              </a:rPr>
              <a:t>used in other quality management activities applies to patient safety initiatives. The safety of patient care is measured, the measurement results are assessed, and improvements are made.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37</a:t>
            </a:fld>
            <a:endParaRPr lang="en-US" dirty="0"/>
          </a:p>
        </p:txBody>
      </p:sp>
    </p:spTree>
    <p:extLst>
      <p:ext uri="{BB962C8B-B14F-4D97-AF65-F5344CB8AC3E}">
        <p14:creationId xmlns:p14="http://schemas.microsoft.com/office/powerpoint/2010/main" val="17252529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a:solidFill>
                  <a:schemeClr val="bg1"/>
                </a:solidFill>
                <a:latin typeface="Times New Roman" panose="02020603050405020304" pitchFamily="18" charset="0"/>
                <a:cs typeface="Times New Roman" panose="02020603050405020304" pitchFamily="18" charset="0"/>
              </a:rPr>
              <a:t>Projects aimed at improving patient safety follow the same steps as any other project does:</a:t>
            </a:r>
          </a:p>
          <a:p>
            <a:pPr marL="514350" indent="-514350">
              <a:buClr>
                <a:srgbClr val="FF0000"/>
              </a:buClr>
              <a:buFont typeface="+mj-lt"/>
              <a:buAutoNum type="arabicPeriod"/>
            </a:pPr>
            <a:r>
              <a:rPr lang="en-US" sz="2800" b="1" dirty="0">
                <a:solidFill>
                  <a:schemeClr val="bg1"/>
                </a:solidFill>
                <a:latin typeface="Times New Roman" panose="02020603050405020304" pitchFamily="18" charset="0"/>
                <a:cs typeface="Times New Roman" panose="02020603050405020304" pitchFamily="18" charset="0"/>
              </a:rPr>
              <a:t>Define the improvement goal. </a:t>
            </a:r>
          </a:p>
          <a:p>
            <a:pPr marL="514350" indent="-514350">
              <a:buClr>
                <a:srgbClr val="FF0000"/>
              </a:buClr>
              <a:buFont typeface="+mj-lt"/>
              <a:buAutoNum type="arabicPeriod"/>
            </a:pPr>
            <a:r>
              <a:rPr lang="en-US" sz="2800" b="1" dirty="0">
                <a:solidFill>
                  <a:schemeClr val="bg1"/>
                </a:solidFill>
                <a:latin typeface="Times New Roman" panose="02020603050405020304" pitchFamily="18" charset="0"/>
                <a:cs typeface="Times New Roman" panose="02020603050405020304" pitchFamily="18" charset="0"/>
              </a:rPr>
              <a:t>Analyze current practices. </a:t>
            </a:r>
          </a:p>
          <a:p>
            <a:pPr marL="514350" indent="-514350">
              <a:buClr>
                <a:srgbClr val="FF0000"/>
              </a:buClr>
              <a:buFont typeface="+mj-lt"/>
              <a:buAutoNum type="arabicPeriod"/>
            </a:pPr>
            <a:r>
              <a:rPr lang="en-US" sz="2800" b="1" dirty="0">
                <a:solidFill>
                  <a:schemeClr val="bg1"/>
                </a:solidFill>
                <a:latin typeface="Times New Roman" panose="02020603050405020304" pitchFamily="18" charset="0"/>
                <a:cs typeface="Times New Roman" panose="02020603050405020304" pitchFamily="18" charset="0"/>
              </a:rPr>
              <a:t>Design and implement improvements. </a:t>
            </a:r>
          </a:p>
          <a:p>
            <a:pPr marL="514350" indent="-514350">
              <a:buClr>
                <a:srgbClr val="FF0000"/>
              </a:buClr>
              <a:buFont typeface="+mj-lt"/>
              <a:buAutoNum type="arabicPeriod"/>
            </a:pPr>
            <a:r>
              <a:rPr lang="en-US" sz="2800" b="1" dirty="0">
                <a:solidFill>
                  <a:schemeClr val="bg1"/>
                </a:solidFill>
                <a:latin typeface="Times New Roman" panose="02020603050405020304" pitchFamily="18" charset="0"/>
                <a:cs typeface="Times New Roman" panose="02020603050405020304" pitchFamily="18" charset="0"/>
              </a:rPr>
              <a:t>Measure success.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38</a:t>
            </a:fld>
            <a:endParaRPr lang="en-US" dirty="0"/>
          </a:p>
        </p:txBody>
      </p:sp>
    </p:spTree>
    <p:extLst>
      <p:ext uri="{BB962C8B-B14F-4D97-AF65-F5344CB8AC3E}">
        <p14:creationId xmlns:p14="http://schemas.microsoft.com/office/powerpoint/2010/main" val="41753748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Any of the models described in Chapter 5 can be used to improve patient safety.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Two </a:t>
            </a:r>
            <a:r>
              <a:rPr lang="en-US" sz="2800" b="1" dirty="0">
                <a:solidFill>
                  <a:schemeClr val="bg1"/>
                </a:solidFill>
                <a:latin typeface="Times New Roman" panose="02020603050405020304" pitchFamily="18" charset="0"/>
                <a:cs typeface="Times New Roman" panose="02020603050405020304" pitchFamily="18" charset="0"/>
              </a:rPr>
              <a:t>improvement models not described in Chapter 5 are used by healthcare organizations for the explicit purpose of making patient care safer</a:t>
            </a:r>
            <a:r>
              <a:rPr lang="en-US" sz="2800" b="1" dirty="0" smtClean="0">
                <a:solidFill>
                  <a:schemeClr val="bg1"/>
                </a:solidFill>
                <a:latin typeface="Times New Roman" panose="02020603050405020304" pitchFamily="18" charset="0"/>
                <a:cs typeface="Times New Roman" panose="02020603050405020304" pitchFamily="18" charset="0"/>
              </a:rPr>
              <a:t>:</a:t>
            </a:r>
          </a:p>
          <a:p>
            <a:pPr marL="971550" lvl="1" indent="-514350" algn="l">
              <a:buClr>
                <a:srgbClr val="FF0000"/>
              </a:buClr>
              <a:buFont typeface="+mj-lt"/>
              <a:buAutoNum type="arabicPeriod"/>
            </a:pPr>
            <a:r>
              <a:rPr lang="en-US" sz="2800" b="1" dirty="0">
                <a:solidFill>
                  <a:schemeClr val="bg1"/>
                </a:solidFill>
                <a:latin typeface="Times New Roman" panose="02020603050405020304" pitchFamily="18" charset="0"/>
                <a:cs typeface="Times New Roman" panose="02020603050405020304" pitchFamily="18" charset="0"/>
              </a:rPr>
              <a:t>F</a:t>
            </a:r>
            <a:r>
              <a:rPr lang="en-US" sz="2800" b="1" dirty="0" smtClean="0">
                <a:solidFill>
                  <a:schemeClr val="bg1"/>
                </a:solidFill>
                <a:latin typeface="Times New Roman" panose="02020603050405020304" pitchFamily="18" charset="0"/>
                <a:cs typeface="Times New Roman" panose="02020603050405020304" pitchFamily="18" charset="0"/>
              </a:rPr>
              <a:t>ailure </a:t>
            </a:r>
            <a:r>
              <a:rPr lang="en-US" sz="2800" b="1" dirty="0">
                <a:solidFill>
                  <a:schemeClr val="bg1"/>
                </a:solidFill>
                <a:latin typeface="Times New Roman" panose="02020603050405020304" pitchFamily="18" charset="0"/>
                <a:cs typeface="Times New Roman" panose="02020603050405020304" pitchFamily="18" charset="0"/>
              </a:rPr>
              <a:t>M</a:t>
            </a:r>
            <a:r>
              <a:rPr lang="en-US" sz="2800" b="1" dirty="0" smtClean="0">
                <a:solidFill>
                  <a:schemeClr val="bg1"/>
                </a:solidFill>
                <a:latin typeface="Times New Roman" panose="02020603050405020304" pitchFamily="18" charset="0"/>
                <a:cs typeface="Times New Roman" panose="02020603050405020304" pitchFamily="18" charset="0"/>
              </a:rPr>
              <a:t>ode </a:t>
            </a:r>
            <a:r>
              <a:rPr lang="en-US" sz="2800" b="1" dirty="0">
                <a:solidFill>
                  <a:schemeClr val="bg1"/>
                </a:solidFill>
                <a:latin typeface="Times New Roman" panose="02020603050405020304" pitchFamily="18" charset="0"/>
                <a:cs typeface="Times New Roman" panose="02020603050405020304" pitchFamily="18" charset="0"/>
              </a:rPr>
              <a:t>and </a:t>
            </a:r>
            <a:r>
              <a:rPr lang="en-US" sz="2800" b="1" dirty="0" smtClean="0">
                <a:solidFill>
                  <a:schemeClr val="bg1"/>
                </a:solidFill>
                <a:latin typeface="Times New Roman" panose="02020603050405020304" pitchFamily="18" charset="0"/>
                <a:cs typeface="Times New Roman" panose="02020603050405020304" pitchFamily="18" charset="0"/>
              </a:rPr>
              <a:t>Effects </a:t>
            </a:r>
            <a:r>
              <a:rPr lang="en-US" sz="2800" b="1" dirty="0">
                <a:solidFill>
                  <a:schemeClr val="bg1"/>
                </a:solidFill>
                <a:latin typeface="Times New Roman" panose="02020603050405020304" pitchFamily="18" charset="0"/>
                <a:cs typeface="Times New Roman" panose="02020603050405020304" pitchFamily="18" charset="0"/>
              </a:rPr>
              <a:t>A</a:t>
            </a:r>
            <a:r>
              <a:rPr lang="en-US" sz="2800" b="1" dirty="0" smtClean="0">
                <a:solidFill>
                  <a:schemeClr val="bg1"/>
                </a:solidFill>
                <a:latin typeface="Times New Roman" panose="02020603050405020304" pitchFamily="18" charset="0"/>
                <a:cs typeface="Times New Roman" panose="02020603050405020304" pitchFamily="18" charset="0"/>
              </a:rPr>
              <a:t>nalysis </a:t>
            </a:r>
          </a:p>
          <a:p>
            <a:pPr marL="971550" lvl="1" indent="-514350" algn="l">
              <a:buClr>
                <a:srgbClr val="FF0000"/>
              </a:buClr>
              <a:buFont typeface="+mj-lt"/>
              <a:buAutoNum type="arabicPeriod"/>
            </a:pPr>
            <a:r>
              <a:rPr lang="en-US" sz="2800" b="1" dirty="0" smtClean="0">
                <a:solidFill>
                  <a:schemeClr val="bg1"/>
                </a:solidFill>
                <a:latin typeface="Times New Roman" panose="02020603050405020304" pitchFamily="18" charset="0"/>
                <a:cs typeface="Times New Roman" panose="02020603050405020304" pitchFamily="18" charset="0"/>
              </a:rPr>
              <a:t>Root </a:t>
            </a:r>
            <a:r>
              <a:rPr lang="en-US" sz="2800" b="1" dirty="0">
                <a:solidFill>
                  <a:schemeClr val="bg1"/>
                </a:solidFill>
                <a:latin typeface="Times New Roman" panose="02020603050405020304" pitchFamily="18" charset="0"/>
                <a:cs typeface="Times New Roman" panose="02020603050405020304" pitchFamily="18" charset="0"/>
              </a:rPr>
              <a:t>C</a:t>
            </a:r>
            <a:r>
              <a:rPr lang="en-US" sz="2800" b="1" dirty="0" smtClean="0">
                <a:solidFill>
                  <a:schemeClr val="bg1"/>
                </a:solidFill>
                <a:latin typeface="Times New Roman" panose="02020603050405020304" pitchFamily="18" charset="0"/>
                <a:cs typeface="Times New Roman" panose="02020603050405020304" pitchFamily="18" charset="0"/>
              </a:rPr>
              <a:t>ause </a:t>
            </a:r>
            <a:r>
              <a:rPr lang="en-US" sz="2800" b="1" dirty="0">
                <a:solidFill>
                  <a:schemeClr val="bg1"/>
                </a:solidFill>
                <a:latin typeface="Times New Roman" panose="02020603050405020304" pitchFamily="18" charset="0"/>
                <a:cs typeface="Times New Roman" panose="02020603050405020304" pitchFamily="18" charset="0"/>
              </a:rPr>
              <a:t>A</a:t>
            </a:r>
            <a:r>
              <a:rPr lang="en-US" sz="2800" b="1" dirty="0" smtClean="0">
                <a:solidFill>
                  <a:schemeClr val="bg1"/>
                </a:solidFill>
                <a:latin typeface="Times New Roman" panose="02020603050405020304" pitchFamily="18" charset="0"/>
                <a:cs typeface="Times New Roman" panose="02020603050405020304" pitchFamily="18" charset="0"/>
              </a:rPr>
              <a:t>nalysis</a:t>
            </a:r>
            <a:endParaRPr lang="en-US" sz="28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39</a:t>
            </a:fld>
            <a:endParaRPr lang="en-US" dirty="0"/>
          </a:p>
        </p:txBody>
      </p:sp>
    </p:spTree>
    <p:extLst>
      <p:ext uri="{BB962C8B-B14F-4D97-AF65-F5344CB8AC3E}">
        <p14:creationId xmlns:p14="http://schemas.microsoft.com/office/powerpoint/2010/main" val="3547614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pPr>
              <a:buClr>
                <a:srgbClr val="FF0000"/>
              </a:buClr>
              <a:defRPr/>
            </a:pPr>
            <a:r>
              <a:rPr lang="en-US" sz="3200" b="1" dirty="0">
                <a:solidFill>
                  <a:srgbClr val="0000FF"/>
                </a:solidFill>
                <a:latin typeface="Times New Roman" panose="02020603050405020304" pitchFamily="18" charset="0"/>
                <a:cs typeface="Times New Roman" panose="02020603050405020304" pitchFamily="18" charset="0"/>
              </a:rPr>
              <a:t>Patient Safety</a:t>
            </a:r>
          </a:p>
          <a:p>
            <a:r>
              <a:rPr lang="en-US" altLang="en-US" sz="2800" b="1" dirty="0">
                <a:solidFill>
                  <a:schemeClr val="bg1"/>
                </a:solidFill>
                <a:latin typeface="Times New Roman" panose="02020603050405020304" pitchFamily="18" charset="0"/>
                <a:cs typeface="Times New Roman" panose="02020603050405020304" pitchFamily="18" charset="0"/>
              </a:rPr>
              <a:t>Patient safety and professional ethics</a:t>
            </a:r>
          </a:p>
          <a:p>
            <a:pPr marL="457200" indent="-457200">
              <a:buClr>
                <a:srgbClr val="FF0000"/>
              </a:buClr>
              <a:buFont typeface="Wingdings" panose="05000000000000000000" pitchFamily="2" charset="2"/>
              <a:buChar char="v"/>
            </a:pPr>
            <a:r>
              <a:rPr lang="en-US" altLang="en-US" sz="2800" b="1" dirty="0">
                <a:solidFill>
                  <a:schemeClr val="bg1"/>
                </a:solidFill>
                <a:latin typeface="Times New Roman" panose="02020603050405020304" pitchFamily="18" charset="0"/>
                <a:cs typeface="Times New Roman" panose="02020603050405020304" pitchFamily="18" charset="0"/>
              </a:rPr>
              <a:t>People working in health care are bound by legal standards and professional ethical principles to do whatever they can to promote patient safe environment.</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a:t>
            </a:fld>
            <a:endParaRPr lang="en-US" dirty="0"/>
          </a:p>
        </p:txBody>
      </p:sp>
    </p:spTree>
    <p:extLst>
      <p:ext uri="{BB962C8B-B14F-4D97-AF65-F5344CB8AC3E}">
        <p14:creationId xmlns:p14="http://schemas.microsoft.com/office/powerpoint/2010/main" val="40735391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pPr marL="514350" indent="-514350">
              <a:buClr>
                <a:srgbClr val="FF0000"/>
              </a:buClr>
              <a:buFont typeface="+mj-lt"/>
              <a:buAutoNum type="arabicPeriod"/>
            </a:pPr>
            <a:r>
              <a:rPr lang="en-US" sz="2800" b="1" dirty="0" smtClean="0">
                <a:solidFill>
                  <a:srgbClr val="0000FF"/>
                </a:solidFill>
                <a:latin typeface="Times New Roman" panose="02020603050405020304" pitchFamily="18" charset="0"/>
                <a:cs typeface="Times New Roman" panose="02020603050405020304" pitchFamily="18" charset="0"/>
              </a:rPr>
              <a:t>Failure </a:t>
            </a:r>
            <a:r>
              <a:rPr lang="en-US" sz="2800" b="1" dirty="0">
                <a:solidFill>
                  <a:srgbClr val="0000FF"/>
                </a:solidFill>
                <a:latin typeface="Times New Roman" panose="02020603050405020304" pitchFamily="18" charset="0"/>
                <a:cs typeface="Times New Roman" panose="02020603050405020304" pitchFamily="18" charset="0"/>
              </a:rPr>
              <a:t>M</a:t>
            </a:r>
            <a:r>
              <a:rPr lang="en-US" sz="2800" b="1" dirty="0" smtClean="0">
                <a:solidFill>
                  <a:srgbClr val="0000FF"/>
                </a:solidFill>
                <a:latin typeface="Times New Roman" panose="02020603050405020304" pitchFamily="18" charset="0"/>
                <a:cs typeface="Times New Roman" panose="02020603050405020304" pitchFamily="18" charset="0"/>
              </a:rPr>
              <a:t>ode </a:t>
            </a:r>
            <a:r>
              <a:rPr lang="en-US" sz="2800" b="1" dirty="0">
                <a:solidFill>
                  <a:srgbClr val="0000FF"/>
                </a:solidFill>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Effects </a:t>
            </a:r>
            <a:r>
              <a:rPr lang="en-US" sz="2800" b="1" dirty="0">
                <a:solidFill>
                  <a:srgbClr val="0000FF"/>
                </a:solidFill>
                <a:latin typeface="Times New Roman" panose="02020603050405020304" pitchFamily="18" charset="0"/>
                <a:cs typeface="Times New Roman" panose="02020603050405020304" pitchFamily="18" charset="0"/>
              </a:rPr>
              <a:t>A</a:t>
            </a:r>
            <a:r>
              <a:rPr lang="en-US" sz="2800" b="1" dirty="0" smtClean="0">
                <a:solidFill>
                  <a:srgbClr val="0000FF"/>
                </a:solidFill>
                <a:latin typeface="Times New Roman" panose="02020603050405020304" pitchFamily="18" charset="0"/>
                <a:cs typeface="Times New Roman" panose="02020603050405020304" pitchFamily="18" charset="0"/>
              </a:rPr>
              <a:t>nalysis (</a:t>
            </a:r>
            <a:r>
              <a:rPr lang="en-US" sz="2800" b="1" dirty="0">
                <a:solidFill>
                  <a:srgbClr val="0000FF"/>
                </a:solidFill>
                <a:latin typeface="Times New Roman" panose="02020603050405020304" pitchFamily="18" charset="0"/>
                <a:cs typeface="Times New Roman" panose="02020603050405020304" pitchFamily="18" charset="0"/>
              </a:rPr>
              <a:t>FMEA) </a:t>
            </a:r>
            <a:r>
              <a:rPr lang="en-US" sz="2800" b="1" dirty="0">
                <a:solidFill>
                  <a:schemeClr val="bg1"/>
                </a:solidFill>
                <a:latin typeface="Times New Roman" panose="02020603050405020304" pitchFamily="18" charset="0"/>
                <a:cs typeface="Times New Roman" panose="02020603050405020304" pitchFamily="18" charset="0"/>
              </a:rPr>
              <a:t>is a proactive risk assessment technique that involves a close examination of a process to determine where improvements are needed to reduce the likelihood of adverse events . The technique is considered proactive because the improvement project is undertaken to prevent an adverse event. </a:t>
            </a:r>
            <a:endParaRPr lang="en-US" sz="2800" b="1" dirty="0" smtClean="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40</a:t>
            </a:fld>
            <a:endParaRPr lang="en-US" dirty="0"/>
          </a:p>
        </p:txBody>
      </p:sp>
    </p:spTree>
    <p:extLst>
      <p:ext uri="{BB962C8B-B14F-4D97-AF65-F5344CB8AC3E}">
        <p14:creationId xmlns:p14="http://schemas.microsoft.com/office/powerpoint/2010/main" val="28563100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smtClean="0">
                <a:solidFill>
                  <a:srgbClr val="0000FF"/>
                </a:solidFill>
                <a:latin typeface="Times New Roman" panose="02020603050405020304" pitchFamily="18" charset="0"/>
                <a:cs typeface="Times New Roman" panose="02020603050405020304" pitchFamily="18" charset="0"/>
              </a:rPr>
              <a:t>Failure </a:t>
            </a:r>
            <a:r>
              <a:rPr lang="en-US" sz="2800" b="1" dirty="0">
                <a:solidFill>
                  <a:srgbClr val="0000FF"/>
                </a:solidFill>
                <a:latin typeface="Times New Roman" panose="02020603050405020304" pitchFamily="18" charset="0"/>
                <a:cs typeface="Times New Roman" panose="02020603050405020304" pitchFamily="18" charset="0"/>
              </a:rPr>
              <a:t>M</a:t>
            </a:r>
            <a:r>
              <a:rPr lang="en-US" sz="2800" b="1" dirty="0" smtClean="0">
                <a:solidFill>
                  <a:srgbClr val="0000FF"/>
                </a:solidFill>
                <a:latin typeface="Times New Roman" panose="02020603050405020304" pitchFamily="18" charset="0"/>
                <a:cs typeface="Times New Roman" panose="02020603050405020304" pitchFamily="18" charset="0"/>
              </a:rPr>
              <a:t>ode </a:t>
            </a:r>
            <a:r>
              <a:rPr lang="en-US" sz="2800" b="1" dirty="0">
                <a:solidFill>
                  <a:srgbClr val="0000FF"/>
                </a:solidFill>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Effects </a:t>
            </a:r>
            <a:r>
              <a:rPr lang="en-US" sz="2800" b="1" dirty="0">
                <a:solidFill>
                  <a:srgbClr val="0000FF"/>
                </a:solidFill>
                <a:latin typeface="Times New Roman" panose="02020603050405020304" pitchFamily="18" charset="0"/>
                <a:cs typeface="Times New Roman" panose="02020603050405020304" pitchFamily="18" charset="0"/>
              </a:rPr>
              <a:t>A</a:t>
            </a:r>
            <a:r>
              <a:rPr lang="en-US" sz="2800" b="1" dirty="0" smtClean="0">
                <a:solidFill>
                  <a:srgbClr val="0000FF"/>
                </a:solidFill>
                <a:latin typeface="Times New Roman" panose="02020603050405020304" pitchFamily="18" charset="0"/>
                <a:cs typeface="Times New Roman" panose="02020603050405020304" pitchFamily="18" charset="0"/>
              </a:rPr>
              <a:t>nalysis (</a:t>
            </a:r>
            <a:r>
              <a:rPr lang="en-US" sz="2800" b="1" dirty="0">
                <a:solidFill>
                  <a:srgbClr val="0000FF"/>
                </a:solidFill>
                <a:latin typeface="Times New Roman" panose="02020603050405020304" pitchFamily="18" charset="0"/>
                <a:cs typeface="Times New Roman" panose="02020603050405020304" pitchFamily="18" charset="0"/>
              </a:rPr>
              <a:t>FMEA) </a:t>
            </a:r>
            <a:endParaRPr lang="en-US" sz="2800" b="1" dirty="0" smtClean="0">
              <a:solidFill>
                <a:srgbClr val="0000FF"/>
              </a:solidFill>
              <a:latin typeface="Times New Roman" panose="02020603050405020304" pitchFamily="18" charset="0"/>
              <a:cs typeface="Times New Roman" panose="02020603050405020304" pitchFamily="18" charset="0"/>
            </a:endParaRPr>
          </a:p>
          <a:p>
            <a:r>
              <a:rPr lang="en-US" sz="2800" b="1" dirty="0" smtClean="0">
                <a:solidFill>
                  <a:schemeClr val="bg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FMEA</a:t>
            </a:r>
            <a:r>
              <a:rPr lang="en-US" sz="2800" b="1" dirty="0">
                <a:solidFill>
                  <a:schemeClr val="bg1"/>
                </a:solidFill>
                <a:latin typeface="Times New Roman" panose="02020603050405020304" pitchFamily="18" charset="0"/>
                <a:cs typeface="Times New Roman" panose="02020603050405020304" pitchFamily="18" charset="0"/>
              </a:rPr>
              <a:t> technique promotes systematic thinking about the safety of a patient care process in terms of the following questions:</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What could go wrong? </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What will be the result if something goes wrong? </a:t>
            </a:r>
          </a:p>
          <a:p>
            <a:pPr marL="457200" indent="-457200">
              <a:buClr>
                <a:srgbClr val="FF0000"/>
              </a:buClr>
              <a:buFont typeface="Wingdings" panose="05000000000000000000" pitchFamily="2" charset="2"/>
              <a:buChar char="v"/>
            </a:pPr>
            <a:r>
              <a:rPr lang="en-US" sz="2800" b="1" dirty="0">
                <a:solidFill>
                  <a:schemeClr val="bg1"/>
                </a:solidFill>
                <a:latin typeface="Times New Roman" panose="02020603050405020304" pitchFamily="18" charset="0"/>
                <a:cs typeface="Times New Roman" panose="02020603050405020304" pitchFamily="18" charset="0"/>
              </a:rPr>
              <a:t>What needs to be done to prevent a bad result when something does go wrong?</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41</a:t>
            </a:fld>
            <a:endParaRPr lang="en-US" dirty="0"/>
          </a:p>
        </p:txBody>
      </p:sp>
    </p:spTree>
    <p:extLst>
      <p:ext uri="{BB962C8B-B14F-4D97-AF65-F5344CB8AC3E}">
        <p14:creationId xmlns:p14="http://schemas.microsoft.com/office/powerpoint/2010/main" val="28007273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smtClean="0">
                <a:solidFill>
                  <a:srgbClr val="0000FF"/>
                </a:solidFill>
                <a:latin typeface="Times New Roman" panose="02020603050405020304" pitchFamily="18" charset="0"/>
                <a:cs typeface="Times New Roman" panose="02020603050405020304" pitchFamily="18" charset="0"/>
              </a:rPr>
              <a:t>Failure </a:t>
            </a:r>
            <a:r>
              <a:rPr lang="en-US" sz="2800" b="1" dirty="0">
                <a:solidFill>
                  <a:srgbClr val="0000FF"/>
                </a:solidFill>
                <a:latin typeface="Times New Roman" panose="02020603050405020304" pitchFamily="18" charset="0"/>
                <a:cs typeface="Times New Roman" panose="02020603050405020304" pitchFamily="18" charset="0"/>
              </a:rPr>
              <a:t>M</a:t>
            </a:r>
            <a:r>
              <a:rPr lang="en-US" sz="2800" b="1" dirty="0" smtClean="0">
                <a:solidFill>
                  <a:srgbClr val="0000FF"/>
                </a:solidFill>
                <a:latin typeface="Times New Roman" panose="02020603050405020304" pitchFamily="18" charset="0"/>
                <a:cs typeface="Times New Roman" panose="02020603050405020304" pitchFamily="18" charset="0"/>
              </a:rPr>
              <a:t>ode </a:t>
            </a:r>
            <a:r>
              <a:rPr lang="en-US" sz="2800" b="1" dirty="0">
                <a:solidFill>
                  <a:srgbClr val="0000FF"/>
                </a:solidFill>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Effects </a:t>
            </a:r>
            <a:r>
              <a:rPr lang="en-US" sz="2800" b="1" dirty="0">
                <a:solidFill>
                  <a:srgbClr val="0000FF"/>
                </a:solidFill>
                <a:latin typeface="Times New Roman" panose="02020603050405020304" pitchFamily="18" charset="0"/>
                <a:cs typeface="Times New Roman" panose="02020603050405020304" pitchFamily="18" charset="0"/>
              </a:rPr>
              <a:t>A</a:t>
            </a:r>
            <a:r>
              <a:rPr lang="en-US" sz="2800" b="1" dirty="0" smtClean="0">
                <a:solidFill>
                  <a:srgbClr val="0000FF"/>
                </a:solidFill>
                <a:latin typeface="Times New Roman" panose="02020603050405020304" pitchFamily="18" charset="0"/>
                <a:cs typeface="Times New Roman" panose="02020603050405020304" pitchFamily="18" charset="0"/>
              </a:rPr>
              <a:t>nalysis (</a:t>
            </a:r>
            <a:r>
              <a:rPr lang="en-US" sz="2800" b="1" dirty="0">
                <a:solidFill>
                  <a:srgbClr val="0000FF"/>
                </a:solidFill>
                <a:latin typeface="Times New Roman" panose="02020603050405020304" pitchFamily="18" charset="0"/>
                <a:cs typeface="Times New Roman" panose="02020603050405020304" pitchFamily="18" charset="0"/>
              </a:rPr>
              <a:t>FMEA) </a:t>
            </a:r>
            <a:endParaRPr lang="en-US" sz="2800" b="1" dirty="0" smtClean="0">
              <a:solidFill>
                <a:srgbClr val="0000FF"/>
              </a:solidFill>
              <a:latin typeface="Times New Roman" panose="02020603050405020304" pitchFamily="18" charset="0"/>
              <a:cs typeface="Times New Roman" panose="02020603050405020304" pitchFamily="18" charset="0"/>
            </a:endParaRPr>
          </a:p>
          <a:p>
            <a:r>
              <a:rPr lang="en-US" sz="2800" b="1" dirty="0">
                <a:solidFill>
                  <a:schemeClr val="bg1"/>
                </a:solidFill>
                <a:latin typeface="Times New Roman" panose="02020603050405020304" pitchFamily="18" charset="0"/>
                <a:cs typeface="Times New Roman" panose="02020603050405020304" pitchFamily="18" charset="0"/>
              </a:rPr>
              <a:t>Risk or hazard potential is part of every process. The goal of an FMEA project is to find these hazards and make process changes to reduce the risk of error. FMEA is a formal and systematic assessment process, but individuals informally use FMEA almost every day. Here is an example: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42</a:t>
            </a:fld>
            <a:endParaRPr lang="en-US" dirty="0"/>
          </a:p>
        </p:txBody>
      </p:sp>
    </p:spTree>
    <p:extLst>
      <p:ext uri="{BB962C8B-B14F-4D97-AF65-F5344CB8AC3E}">
        <p14:creationId xmlns:p14="http://schemas.microsoft.com/office/powerpoint/2010/main" val="41748223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400" b="1" dirty="0" smtClean="0">
                <a:solidFill>
                  <a:srgbClr val="0000FF"/>
                </a:solidFill>
                <a:latin typeface="Times New Roman" panose="02020603050405020304" pitchFamily="18" charset="0"/>
                <a:cs typeface="Times New Roman" panose="02020603050405020304" pitchFamily="18" charset="0"/>
              </a:rPr>
              <a:t>Failure </a:t>
            </a:r>
            <a:r>
              <a:rPr lang="en-US" sz="2400" b="1" dirty="0">
                <a:solidFill>
                  <a:srgbClr val="0000FF"/>
                </a:solidFill>
                <a:latin typeface="Times New Roman" panose="02020603050405020304" pitchFamily="18" charset="0"/>
                <a:cs typeface="Times New Roman" panose="02020603050405020304" pitchFamily="18" charset="0"/>
              </a:rPr>
              <a:t>M</a:t>
            </a:r>
            <a:r>
              <a:rPr lang="en-US" sz="2400" b="1" dirty="0" smtClean="0">
                <a:solidFill>
                  <a:srgbClr val="0000FF"/>
                </a:solidFill>
                <a:latin typeface="Times New Roman" panose="02020603050405020304" pitchFamily="18" charset="0"/>
                <a:cs typeface="Times New Roman" panose="02020603050405020304" pitchFamily="18" charset="0"/>
              </a:rPr>
              <a:t>ode </a:t>
            </a:r>
            <a:r>
              <a:rPr lang="en-US" sz="2400" b="1" dirty="0">
                <a:solidFill>
                  <a:srgbClr val="0000FF"/>
                </a:solidFill>
                <a:latin typeface="Times New Roman" panose="02020603050405020304" pitchFamily="18" charset="0"/>
                <a:cs typeface="Times New Roman" panose="02020603050405020304" pitchFamily="18" charset="0"/>
              </a:rPr>
              <a:t>and </a:t>
            </a:r>
            <a:r>
              <a:rPr lang="en-US" sz="2400" b="1" dirty="0" smtClean="0">
                <a:solidFill>
                  <a:srgbClr val="0000FF"/>
                </a:solidFill>
                <a:latin typeface="Times New Roman" panose="02020603050405020304" pitchFamily="18" charset="0"/>
                <a:cs typeface="Times New Roman" panose="02020603050405020304" pitchFamily="18" charset="0"/>
              </a:rPr>
              <a:t>Effects </a:t>
            </a:r>
            <a:r>
              <a:rPr lang="en-US" sz="2400" b="1" dirty="0">
                <a:solidFill>
                  <a:srgbClr val="0000FF"/>
                </a:solidFill>
                <a:latin typeface="Times New Roman" panose="02020603050405020304" pitchFamily="18" charset="0"/>
                <a:cs typeface="Times New Roman" panose="02020603050405020304" pitchFamily="18" charset="0"/>
              </a:rPr>
              <a:t>A</a:t>
            </a:r>
            <a:r>
              <a:rPr lang="en-US" sz="2400" b="1" dirty="0" smtClean="0">
                <a:solidFill>
                  <a:srgbClr val="0000FF"/>
                </a:solidFill>
                <a:latin typeface="Times New Roman" panose="02020603050405020304" pitchFamily="18" charset="0"/>
                <a:cs typeface="Times New Roman" panose="02020603050405020304" pitchFamily="18" charset="0"/>
              </a:rPr>
              <a:t>nalysis (</a:t>
            </a:r>
            <a:r>
              <a:rPr lang="en-US" sz="2400" b="1" dirty="0">
                <a:solidFill>
                  <a:srgbClr val="0000FF"/>
                </a:solidFill>
                <a:latin typeface="Times New Roman" panose="02020603050405020304" pitchFamily="18" charset="0"/>
                <a:cs typeface="Times New Roman" panose="02020603050405020304" pitchFamily="18" charset="0"/>
              </a:rPr>
              <a:t>FMEA) </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Ø"/>
            </a:pPr>
            <a:r>
              <a:rPr lang="en-US" sz="2400" b="1" dirty="0">
                <a:solidFill>
                  <a:schemeClr val="bg1"/>
                </a:solidFill>
                <a:latin typeface="Times New Roman" panose="02020603050405020304" pitchFamily="18" charset="0"/>
                <a:cs typeface="Times New Roman" panose="02020603050405020304" pitchFamily="18" charset="0"/>
              </a:rPr>
              <a:t>You want to go and visit your family in </a:t>
            </a:r>
            <a:r>
              <a:rPr lang="en-US" sz="2400" b="1" i="1" dirty="0">
                <a:solidFill>
                  <a:srgbClr val="0000FF"/>
                </a:solidFill>
                <a:latin typeface="Times New Roman" panose="02020603050405020304" pitchFamily="18" charset="0"/>
                <a:cs typeface="Times New Roman" panose="02020603050405020304" pitchFamily="18" charset="0"/>
              </a:rPr>
              <a:t>Abha</a:t>
            </a:r>
            <a:r>
              <a:rPr lang="en-US" sz="2400" b="1" dirty="0">
                <a:solidFill>
                  <a:schemeClr val="bg1"/>
                </a:solidFill>
                <a:latin typeface="Times New Roman" panose="02020603050405020304" pitchFamily="18" charset="0"/>
                <a:cs typeface="Times New Roman" panose="02020603050405020304" pitchFamily="18" charset="0"/>
              </a:rPr>
              <a:t> after the final exams, expecting to buy an airlines ticket at the airport.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Ø"/>
            </a:pPr>
            <a:r>
              <a:rPr lang="en-US" sz="2400" b="1" i="1" dirty="0" smtClean="0">
                <a:solidFill>
                  <a:srgbClr val="0000FF"/>
                </a:solidFill>
                <a:latin typeface="Times New Roman" panose="02020603050405020304" pitchFamily="18" charset="0"/>
                <a:cs typeface="Times New Roman" panose="02020603050405020304" pitchFamily="18" charset="0"/>
              </a:rPr>
              <a:t>What </a:t>
            </a:r>
            <a:r>
              <a:rPr lang="en-US" sz="2400" b="1" i="1" dirty="0">
                <a:solidFill>
                  <a:srgbClr val="0000FF"/>
                </a:solidFill>
                <a:latin typeface="Times New Roman" panose="02020603050405020304" pitchFamily="18" charset="0"/>
                <a:cs typeface="Times New Roman" panose="02020603050405020304" pitchFamily="18" charset="0"/>
              </a:rPr>
              <a:t>could go wrong</a:t>
            </a:r>
            <a:r>
              <a:rPr lang="en-US" sz="2400" b="1" dirty="0">
                <a:solidFill>
                  <a:schemeClr val="bg1"/>
                </a:solidFill>
                <a:latin typeface="Times New Roman" panose="02020603050405020304" pitchFamily="18" charset="0"/>
                <a:cs typeface="Times New Roman" panose="02020603050405020304" pitchFamily="18" charset="0"/>
              </a:rPr>
              <a:t>: The flight to Abha will be sold out.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Ø"/>
            </a:pPr>
            <a:r>
              <a:rPr lang="en-US" sz="2400" b="1" i="1" dirty="0" smtClean="0">
                <a:solidFill>
                  <a:srgbClr val="0000FF"/>
                </a:solidFill>
                <a:latin typeface="Times New Roman" panose="02020603050405020304" pitchFamily="18" charset="0"/>
                <a:cs typeface="Times New Roman" panose="02020603050405020304" pitchFamily="18" charset="0"/>
              </a:rPr>
              <a:t>Result</a:t>
            </a:r>
            <a:r>
              <a:rPr lang="en-US" sz="2400" b="1" dirty="0">
                <a:solidFill>
                  <a:schemeClr val="bg1"/>
                </a:solidFill>
                <a:latin typeface="Times New Roman" panose="02020603050405020304" pitchFamily="18" charset="0"/>
                <a:cs typeface="Times New Roman" panose="02020603050405020304" pitchFamily="18" charset="0"/>
              </a:rPr>
              <a:t>: You will miss the trip, and you will be disappointed because you have waited several months for this visit.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Ø"/>
            </a:pPr>
            <a:r>
              <a:rPr lang="en-US" sz="2400" b="1" i="1" dirty="0" smtClean="0">
                <a:solidFill>
                  <a:srgbClr val="0000FF"/>
                </a:solidFill>
                <a:latin typeface="Times New Roman" panose="02020603050405020304" pitchFamily="18" charset="0"/>
                <a:cs typeface="Times New Roman" panose="02020603050405020304" pitchFamily="18" charset="0"/>
              </a:rPr>
              <a:t>Prevent </a:t>
            </a:r>
            <a:r>
              <a:rPr lang="en-US" sz="2400" b="1" i="1" dirty="0">
                <a:solidFill>
                  <a:srgbClr val="0000FF"/>
                </a:solidFill>
                <a:latin typeface="Times New Roman" panose="02020603050405020304" pitchFamily="18" charset="0"/>
                <a:cs typeface="Times New Roman" panose="02020603050405020304" pitchFamily="18" charset="0"/>
              </a:rPr>
              <a:t>the bad result</a:t>
            </a:r>
            <a:r>
              <a:rPr lang="en-US" sz="2400" b="1" i="1" dirty="0">
                <a:solidFill>
                  <a:schemeClr val="bg1"/>
                </a:solidFill>
                <a:latin typeface="Times New Roman" panose="02020603050405020304" pitchFamily="18" charset="0"/>
                <a:cs typeface="Times New Roman" panose="02020603050405020304" pitchFamily="18" charset="0"/>
              </a:rPr>
              <a:t>:</a:t>
            </a:r>
            <a:r>
              <a:rPr lang="en-US" sz="2400" b="1" dirty="0">
                <a:solidFill>
                  <a:schemeClr val="bg1"/>
                </a:solidFill>
                <a:latin typeface="Times New Roman" panose="02020603050405020304" pitchFamily="18" charset="0"/>
                <a:cs typeface="Times New Roman" panose="02020603050405020304" pitchFamily="18" charset="0"/>
              </a:rPr>
              <a:t> Buy a ticket in advance.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43</a:t>
            </a:fld>
            <a:endParaRPr lang="en-US" dirty="0"/>
          </a:p>
        </p:txBody>
      </p:sp>
    </p:spTree>
    <p:extLst>
      <p:ext uri="{BB962C8B-B14F-4D97-AF65-F5344CB8AC3E}">
        <p14:creationId xmlns:p14="http://schemas.microsoft.com/office/powerpoint/2010/main" val="41295883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400" b="1" dirty="0" smtClean="0">
                <a:solidFill>
                  <a:srgbClr val="0000FF"/>
                </a:solidFill>
                <a:latin typeface="Times New Roman" panose="02020603050405020304" pitchFamily="18" charset="0"/>
                <a:cs typeface="Times New Roman" panose="02020603050405020304" pitchFamily="18" charset="0"/>
              </a:rPr>
              <a:t>Failure </a:t>
            </a:r>
            <a:r>
              <a:rPr lang="en-US" sz="2400" b="1" dirty="0">
                <a:solidFill>
                  <a:srgbClr val="0000FF"/>
                </a:solidFill>
                <a:latin typeface="Times New Roman" panose="02020603050405020304" pitchFamily="18" charset="0"/>
                <a:cs typeface="Times New Roman" panose="02020603050405020304" pitchFamily="18" charset="0"/>
              </a:rPr>
              <a:t>M</a:t>
            </a:r>
            <a:r>
              <a:rPr lang="en-US" sz="2400" b="1" dirty="0" smtClean="0">
                <a:solidFill>
                  <a:srgbClr val="0000FF"/>
                </a:solidFill>
                <a:latin typeface="Times New Roman" panose="02020603050405020304" pitchFamily="18" charset="0"/>
                <a:cs typeface="Times New Roman" panose="02020603050405020304" pitchFamily="18" charset="0"/>
              </a:rPr>
              <a:t>ode </a:t>
            </a:r>
            <a:r>
              <a:rPr lang="en-US" sz="2400" b="1" dirty="0">
                <a:solidFill>
                  <a:srgbClr val="0000FF"/>
                </a:solidFill>
                <a:latin typeface="Times New Roman" panose="02020603050405020304" pitchFamily="18" charset="0"/>
                <a:cs typeface="Times New Roman" panose="02020603050405020304" pitchFamily="18" charset="0"/>
              </a:rPr>
              <a:t>and </a:t>
            </a:r>
            <a:r>
              <a:rPr lang="en-US" sz="2400" b="1" dirty="0" smtClean="0">
                <a:solidFill>
                  <a:srgbClr val="0000FF"/>
                </a:solidFill>
                <a:latin typeface="Times New Roman" panose="02020603050405020304" pitchFamily="18" charset="0"/>
                <a:cs typeface="Times New Roman" panose="02020603050405020304" pitchFamily="18" charset="0"/>
              </a:rPr>
              <a:t>Effects </a:t>
            </a:r>
            <a:r>
              <a:rPr lang="en-US" sz="2400" b="1" dirty="0">
                <a:solidFill>
                  <a:srgbClr val="0000FF"/>
                </a:solidFill>
                <a:latin typeface="Times New Roman" panose="02020603050405020304" pitchFamily="18" charset="0"/>
                <a:cs typeface="Times New Roman" panose="02020603050405020304" pitchFamily="18" charset="0"/>
              </a:rPr>
              <a:t>A</a:t>
            </a:r>
            <a:r>
              <a:rPr lang="en-US" sz="2400" b="1" dirty="0" smtClean="0">
                <a:solidFill>
                  <a:srgbClr val="0000FF"/>
                </a:solidFill>
                <a:latin typeface="Times New Roman" panose="02020603050405020304" pitchFamily="18" charset="0"/>
                <a:cs typeface="Times New Roman" panose="02020603050405020304" pitchFamily="18" charset="0"/>
              </a:rPr>
              <a:t>nalysis (</a:t>
            </a:r>
            <a:r>
              <a:rPr lang="en-US" sz="2400" b="1" dirty="0">
                <a:solidFill>
                  <a:srgbClr val="0000FF"/>
                </a:solidFill>
                <a:latin typeface="Times New Roman" panose="02020603050405020304" pitchFamily="18" charset="0"/>
                <a:cs typeface="Times New Roman" panose="02020603050405020304" pitchFamily="18" charset="0"/>
              </a:rPr>
              <a:t>FMEA) </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The </a:t>
            </a:r>
            <a:r>
              <a:rPr lang="en-US" sz="2400" b="1" dirty="0">
                <a:solidFill>
                  <a:srgbClr val="C00000"/>
                </a:solidFill>
                <a:latin typeface="Times New Roman" panose="02020603050405020304" pitchFamily="18" charset="0"/>
                <a:cs typeface="Times New Roman" panose="02020603050405020304" pitchFamily="18" charset="0"/>
              </a:rPr>
              <a:t>six steps </a:t>
            </a:r>
            <a:r>
              <a:rPr lang="en-US" sz="2400" b="1" dirty="0">
                <a:solidFill>
                  <a:schemeClr val="bg1"/>
                </a:solidFill>
                <a:latin typeface="Times New Roman" panose="02020603050405020304" pitchFamily="18" charset="0"/>
                <a:cs typeface="Times New Roman" panose="02020603050405020304" pitchFamily="18" charset="0"/>
              </a:rPr>
              <a:t>of an </a:t>
            </a:r>
            <a:r>
              <a:rPr lang="en-US" sz="2400" b="1" dirty="0">
                <a:solidFill>
                  <a:srgbClr val="0000FF"/>
                </a:solidFill>
                <a:latin typeface="Times New Roman" panose="02020603050405020304" pitchFamily="18" charset="0"/>
                <a:cs typeface="Times New Roman" panose="02020603050405020304" pitchFamily="18" charset="0"/>
              </a:rPr>
              <a:t>FMEA</a:t>
            </a:r>
            <a:r>
              <a:rPr lang="en-US" sz="2400" b="1" dirty="0">
                <a:solidFill>
                  <a:schemeClr val="bg1"/>
                </a:solidFill>
                <a:latin typeface="Times New Roman" panose="02020603050405020304" pitchFamily="18" charset="0"/>
                <a:cs typeface="Times New Roman" panose="02020603050405020304" pitchFamily="18" charset="0"/>
              </a:rPr>
              <a:t> project are sequenced similarly to those of the </a:t>
            </a:r>
            <a:r>
              <a:rPr lang="en-US" sz="2400" b="1" dirty="0">
                <a:solidFill>
                  <a:srgbClr val="0000FF"/>
                </a:solidFill>
                <a:latin typeface="Times New Roman" panose="02020603050405020304" pitchFamily="18" charset="0"/>
                <a:cs typeface="Times New Roman" panose="02020603050405020304" pitchFamily="18" charset="0"/>
              </a:rPr>
              <a:t>Plan-Do- Study-Act </a:t>
            </a:r>
            <a:r>
              <a:rPr lang="en-US" sz="2400" b="1" dirty="0">
                <a:solidFill>
                  <a:schemeClr val="bg1"/>
                </a:solidFill>
                <a:latin typeface="Times New Roman" panose="02020603050405020304" pitchFamily="18" charset="0"/>
                <a:cs typeface="Times New Roman" panose="02020603050405020304" pitchFamily="18" charset="0"/>
              </a:rPr>
              <a:t>improvement model (see Exhibit 8.7).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rgbClr val="0000FF"/>
                </a:solidFill>
                <a:latin typeface="Times New Roman" panose="02020603050405020304" pitchFamily="18" charset="0"/>
                <a:cs typeface="Times New Roman" panose="02020603050405020304" pitchFamily="18" charset="0"/>
              </a:rPr>
              <a:t>FMEA</a:t>
            </a:r>
            <a:r>
              <a:rPr lang="en-US" sz="2400" b="1" dirty="0" smtClean="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projects are undertaken by a team that has experience with the process under study; the team regularly carries out the activities and knows where the potential for error exists.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To </a:t>
            </a:r>
            <a:r>
              <a:rPr lang="en-US" sz="2400" b="1" dirty="0">
                <a:solidFill>
                  <a:schemeClr val="bg1"/>
                </a:solidFill>
                <a:latin typeface="Times New Roman" panose="02020603050405020304" pitchFamily="18" charset="0"/>
                <a:cs typeface="Times New Roman" panose="02020603050405020304" pitchFamily="18" charset="0"/>
              </a:rPr>
              <a:t>gain a fresh perspective, the </a:t>
            </a:r>
            <a:r>
              <a:rPr lang="en-US" sz="2400" b="1" dirty="0">
                <a:solidFill>
                  <a:srgbClr val="0000FF"/>
                </a:solidFill>
                <a:latin typeface="Times New Roman" panose="02020603050405020304" pitchFamily="18" charset="0"/>
                <a:cs typeface="Times New Roman" panose="02020603050405020304" pitchFamily="18" charset="0"/>
              </a:rPr>
              <a:t>FMEA</a:t>
            </a:r>
            <a:r>
              <a:rPr lang="en-US" sz="2400" b="1" dirty="0">
                <a:solidFill>
                  <a:schemeClr val="bg1"/>
                </a:solidFill>
                <a:latin typeface="Times New Roman" panose="02020603050405020304" pitchFamily="18" charset="0"/>
                <a:cs typeface="Times New Roman" panose="02020603050405020304" pitchFamily="18" charset="0"/>
              </a:rPr>
              <a:t> project team may also include people who have no experience with the process.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44</a:t>
            </a:fld>
            <a:endParaRPr lang="en-US" dirty="0"/>
          </a:p>
        </p:txBody>
      </p:sp>
    </p:spTree>
    <p:extLst>
      <p:ext uri="{BB962C8B-B14F-4D97-AF65-F5344CB8AC3E}">
        <p14:creationId xmlns:p14="http://schemas.microsoft.com/office/powerpoint/2010/main" val="271461920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685800"/>
          </a:xfrm>
        </p:spPr>
        <p:txBody>
          <a:bodyPr>
            <a:normAutofit fontScale="90000"/>
          </a:bodyPr>
          <a:lstStyle/>
          <a:p>
            <a:r>
              <a:rPr lang="en-US" sz="2800" b="1" dirty="0">
                <a:solidFill>
                  <a:schemeClr val="tx1"/>
                </a:solidFill>
                <a:latin typeface="Times New Roman" panose="02020603050405020304" pitchFamily="18" charset="0"/>
                <a:cs typeface="Times New Roman" panose="02020603050405020304" pitchFamily="18" charset="0"/>
              </a:rPr>
              <a:t>Exhibit 8.7. FMEA Steps in Relationship to PDSA </a:t>
            </a:r>
            <a:r>
              <a:rPr lang="en-US" sz="2800" b="1" dirty="0" smtClean="0">
                <a:solidFill>
                  <a:schemeClr val="tx1"/>
                </a:solidFill>
                <a:latin typeface="Times New Roman" panose="02020603050405020304" pitchFamily="18" charset="0"/>
                <a:cs typeface="Times New Roman" panose="02020603050405020304" pitchFamily="18" charset="0"/>
              </a:rPr>
              <a:t>Cycle</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a:xfrm>
            <a:off x="7239000" y="6248400"/>
            <a:ext cx="1524000" cy="365125"/>
          </a:xfrm>
        </p:spPr>
        <p:txBody>
          <a:bodyPr/>
          <a:lstStyle/>
          <a:p>
            <a:fld id="{04BA6C03-1837-4D39-96F7-B30D2E66B487}" type="datetime1">
              <a:rPr lang="en-US" smtClean="0"/>
              <a:t>4/24/2016</a:t>
            </a:fld>
            <a:endParaRPr lang="en-US" dirty="0"/>
          </a:p>
        </p:txBody>
      </p:sp>
      <p:sp>
        <p:nvSpPr>
          <p:cNvPr id="4" name="Footer Placeholder 3"/>
          <p:cNvSpPr>
            <a:spLocks noGrp="1"/>
          </p:cNvSpPr>
          <p:nvPr>
            <p:ph type="ftr" sz="quarter" idx="11"/>
          </p:nvPr>
        </p:nvSpPr>
        <p:spPr>
          <a:xfrm>
            <a:off x="609601" y="6248206"/>
            <a:ext cx="2133600" cy="365125"/>
          </a:xfrm>
        </p:spPr>
        <p:txBody>
          <a:bodyPr/>
          <a:lstStyle/>
          <a:p>
            <a:r>
              <a:rPr lang="en-US" dirty="0" smtClean="0"/>
              <a:t>Mohammed Alnaif Ph.D.</a:t>
            </a:r>
            <a:endParaRPr lang="en-US" dirty="0"/>
          </a:p>
        </p:txBody>
      </p:sp>
      <p:sp>
        <p:nvSpPr>
          <p:cNvPr id="5" name="Slide Number Placeholder 4"/>
          <p:cNvSpPr>
            <a:spLocks noGrp="1"/>
          </p:cNvSpPr>
          <p:nvPr>
            <p:ph type="sldNum" sz="quarter" idx="12"/>
          </p:nvPr>
        </p:nvSpPr>
        <p:spPr>
          <a:xfrm>
            <a:off x="8458200" y="6384924"/>
            <a:ext cx="533400" cy="244476"/>
          </a:xfrm>
        </p:spPr>
        <p:txBody>
          <a:bodyPr>
            <a:normAutofit fontScale="85000" lnSpcReduction="20000"/>
          </a:bodyPr>
          <a:lstStyle/>
          <a:p>
            <a:fld id="{EEEECDCC-63C2-4492-ADC6-A6890B1EB79E}" type="slidenum">
              <a:rPr lang="en-US" smtClean="0"/>
              <a:t>45</a:t>
            </a:fld>
            <a:endParaRPr lang="en-US" dirty="0"/>
          </a:p>
        </p:txBody>
      </p:sp>
      <p:sp>
        <p:nvSpPr>
          <p:cNvPr id="6" name="Oval 5"/>
          <p:cNvSpPr/>
          <p:nvPr/>
        </p:nvSpPr>
        <p:spPr>
          <a:xfrm>
            <a:off x="1676400" y="990600"/>
            <a:ext cx="5943600" cy="5638800"/>
          </a:xfrm>
          <a:prstGeom prst="ellipse">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6" idx="4"/>
          </p:cNvCxnSpPr>
          <p:nvPr/>
        </p:nvCxnSpPr>
        <p:spPr>
          <a:xfrm>
            <a:off x="4648200" y="990600"/>
            <a:ext cx="0" cy="563880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6"/>
            <a:endCxn id="6" idx="2"/>
          </p:cNvCxnSpPr>
          <p:nvPr/>
        </p:nvCxnSpPr>
        <p:spPr>
          <a:xfrm flipH="1">
            <a:off x="1676400" y="3810000"/>
            <a:ext cx="5943600" cy="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680855" y="1676400"/>
            <a:ext cx="1981200" cy="2062103"/>
          </a:xfrm>
          <a:prstGeom prst="rect">
            <a:avLst/>
          </a:prstGeom>
          <a:noFill/>
        </p:spPr>
        <p:txBody>
          <a:bodyPr wrap="square" rtlCol="0">
            <a:spAutoFit/>
          </a:bodyPr>
          <a:lstStyle/>
          <a:p>
            <a:pPr marL="342900" indent="-342900">
              <a:buFont typeface="+mj-lt"/>
              <a:buAutoNum type="arabicPeriod"/>
            </a:pPr>
            <a:r>
              <a:rPr lang="en-US" sz="1600" b="1" dirty="0">
                <a:solidFill>
                  <a:schemeClr val="bg1"/>
                </a:solidFill>
                <a:latin typeface="Times New Roman" panose="02020603050405020304" pitchFamily="18" charset="0"/>
                <a:cs typeface="Times New Roman" panose="02020603050405020304" pitchFamily="18" charset="0"/>
              </a:rPr>
              <a:t>Organize information about the process</a:t>
            </a:r>
          </a:p>
          <a:p>
            <a:pPr marL="342900" indent="-342900">
              <a:buFont typeface="+mj-lt"/>
              <a:buAutoNum type="arabicPeriod"/>
            </a:pPr>
            <a:r>
              <a:rPr lang="en-US" sz="1600" b="1" dirty="0">
                <a:solidFill>
                  <a:schemeClr val="bg1"/>
                </a:solidFill>
                <a:latin typeface="Times New Roman" panose="02020603050405020304" pitchFamily="18" charset="0"/>
                <a:cs typeface="Times New Roman" panose="02020603050405020304" pitchFamily="18" charset="0"/>
              </a:rPr>
              <a:t>Conduct a hazard analysis</a:t>
            </a:r>
          </a:p>
          <a:p>
            <a:pPr marL="342900" indent="-342900">
              <a:buFont typeface="+mj-lt"/>
              <a:buAutoNum type="arabicPeriod"/>
            </a:pPr>
            <a:r>
              <a:rPr lang="en-US" sz="1600" b="1" dirty="0">
                <a:solidFill>
                  <a:schemeClr val="bg1"/>
                </a:solidFill>
                <a:latin typeface="Times New Roman" panose="02020603050405020304" pitchFamily="18" charset="0"/>
                <a:cs typeface="Times New Roman" panose="02020603050405020304" pitchFamily="18" charset="0"/>
              </a:rPr>
              <a:t>Develop the process </a:t>
            </a:r>
            <a:r>
              <a:rPr lang="en-US" sz="1600" b="1" dirty="0" smtClean="0">
                <a:solidFill>
                  <a:schemeClr val="bg1"/>
                </a:solidFill>
                <a:latin typeface="Times New Roman" panose="02020603050405020304" pitchFamily="18" charset="0"/>
                <a:cs typeface="Times New Roman" panose="02020603050405020304" pitchFamily="18" charset="0"/>
              </a:rPr>
              <a:t>changes</a:t>
            </a:r>
            <a:endParaRPr lang="en-US" dirty="0">
              <a:solidFill>
                <a:schemeClr val="bg1"/>
              </a:solidFill>
            </a:endParaRPr>
          </a:p>
        </p:txBody>
      </p:sp>
      <p:sp>
        <p:nvSpPr>
          <p:cNvPr id="18" name="TextBox 17"/>
          <p:cNvSpPr txBox="1"/>
          <p:nvPr/>
        </p:nvSpPr>
        <p:spPr>
          <a:xfrm>
            <a:off x="4876800" y="2027229"/>
            <a:ext cx="1981200" cy="830997"/>
          </a:xfrm>
          <a:prstGeom prst="rect">
            <a:avLst/>
          </a:prstGeom>
          <a:noFill/>
        </p:spPr>
        <p:txBody>
          <a:bodyPr wrap="square" rtlCol="0">
            <a:spAutoFit/>
          </a:bodyPr>
          <a:lstStyle/>
          <a:p>
            <a:pPr marL="342900" indent="-342900">
              <a:buFont typeface="+mj-lt"/>
              <a:buAutoNum type="arabicPeriod" startAt="4"/>
            </a:pPr>
            <a:r>
              <a:rPr lang="en-US" sz="1600" b="1" dirty="0">
                <a:solidFill>
                  <a:schemeClr val="bg1"/>
                </a:solidFill>
                <a:latin typeface="Times New Roman" panose="02020603050405020304" pitchFamily="18" charset="0"/>
                <a:cs typeface="Times New Roman" panose="02020603050405020304" pitchFamily="18" charset="0"/>
              </a:rPr>
              <a:t>Implement and pilot test the process changes</a:t>
            </a:r>
          </a:p>
        </p:txBody>
      </p:sp>
      <p:sp>
        <p:nvSpPr>
          <p:cNvPr id="19" name="TextBox 18"/>
          <p:cNvSpPr txBox="1"/>
          <p:nvPr/>
        </p:nvSpPr>
        <p:spPr>
          <a:xfrm>
            <a:off x="4897582" y="4495800"/>
            <a:ext cx="1981200" cy="1323439"/>
          </a:xfrm>
          <a:prstGeom prst="rect">
            <a:avLst/>
          </a:prstGeom>
          <a:noFill/>
        </p:spPr>
        <p:txBody>
          <a:bodyPr wrap="square" rtlCol="0">
            <a:spAutoFit/>
          </a:bodyPr>
          <a:lstStyle/>
          <a:p>
            <a:pPr marL="342900" indent="-342900">
              <a:buFont typeface="+mj-lt"/>
              <a:buAutoNum type="arabicPeriod" startAt="5"/>
            </a:pPr>
            <a:r>
              <a:rPr lang="en-US" sz="1600" b="1" dirty="0">
                <a:solidFill>
                  <a:schemeClr val="bg1"/>
                </a:solidFill>
                <a:latin typeface="Times New Roman" panose="02020603050405020304" pitchFamily="18" charset="0"/>
                <a:cs typeface="Times New Roman" panose="02020603050405020304" pitchFamily="18" charset="0"/>
              </a:rPr>
              <a:t>Evaluate whether the process changes achieved the desired result</a:t>
            </a:r>
          </a:p>
        </p:txBody>
      </p:sp>
      <p:sp>
        <p:nvSpPr>
          <p:cNvPr id="20" name="TextBox 19"/>
          <p:cNvSpPr txBox="1"/>
          <p:nvPr/>
        </p:nvSpPr>
        <p:spPr>
          <a:xfrm>
            <a:off x="2133600" y="4343400"/>
            <a:ext cx="2362200" cy="1077218"/>
          </a:xfrm>
          <a:prstGeom prst="rect">
            <a:avLst/>
          </a:prstGeom>
          <a:noFill/>
        </p:spPr>
        <p:txBody>
          <a:bodyPr wrap="square" rtlCol="0">
            <a:spAutoFit/>
          </a:bodyPr>
          <a:lstStyle/>
          <a:p>
            <a:pPr marL="342900" indent="-342900">
              <a:buFont typeface="+mj-lt"/>
              <a:buAutoNum type="arabicPeriod" startAt="6"/>
            </a:pPr>
            <a:r>
              <a:rPr lang="en-US" sz="1600" b="1" dirty="0">
                <a:solidFill>
                  <a:schemeClr val="bg1"/>
                </a:solidFill>
                <a:latin typeface="Times New Roman" panose="02020603050405020304" pitchFamily="18" charset="0"/>
                <a:cs typeface="Times New Roman" panose="02020603050405020304" pitchFamily="18" charset="0"/>
              </a:rPr>
              <a:t>Make the process changes permanent or revise and retest the process changes</a:t>
            </a:r>
          </a:p>
        </p:txBody>
      </p:sp>
      <p:sp>
        <p:nvSpPr>
          <p:cNvPr id="21" name="TextBox 20"/>
          <p:cNvSpPr txBox="1"/>
          <p:nvPr/>
        </p:nvSpPr>
        <p:spPr>
          <a:xfrm>
            <a:off x="1219200" y="1676400"/>
            <a:ext cx="9144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PLAN</a:t>
            </a:r>
            <a:endParaRPr lang="en-US" b="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7162800" y="1680866"/>
            <a:ext cx="6096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DO</a:t>
            </a:r>
            <a:endParaRPr lang="en-US" b="1"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1219200" y="5051286"/>
            <a:ext cx="6858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ACT</a:t>
            </a:r>
            <a:endParaRPr lang="en-US" b="1"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7162800" y="5208196"/>
            <a:ext cx="9906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STUDY</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6312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400" b="1" dirty="0" smtClean="0">
                <a:solidFill>
                  <a:srgbClr val="0000FF"/>
                </a:solidFill>
                <a:latin typeface="Times New Roman" panose="02020603050405020304" pitchFamily="18" charset="0"/>
                <a:cs typeface="Times New Roman" panose="02020603050405020304" pitchFamily="18" charset="0"/>
              </a:rPr>
              <a:t>Failure </a:t>
            </a:r>
            <a:r>
              <a:rPr lang="en-US" sz="2400" b="1" dirty="0">
                <a:solidFill>
                  <a:srgbClr val="0000FF"/>
                </a:solidFill>
                <a:latin typeface="Times New Roman" panose="02020603050405020304" pitchFamily="18" charset="0"/>
                <a:cs typeface="Times New Roman" panose="02020603050405020304" pitchFamily="18" charset="0"/>
              </a:rPr>
              <a:t>M</a:t>
            </a:r>
            <a:r>
              <a:rPr lang="en-US" sz="2400" b="1" dirty="0" smtClean="0">
                <a:solidFill>
                  <a:srgbClr val="0000FF"/>
                </a:solidFill>
                <a:latin typeface="Times New Roman" panose="02020603050405020304" pitchFamily="18" charset="0"/>
                <a:cs typeface="Times New Roman" panose="02020603050405020304" pitchFamily="18" charset="0"/>
              </a:rPr>
              <a:t>ode </a:t>
            </a:r>
            <a:r>
              <a:rPr lang="en-US" sz="2400" b="1" dirty="0">
                <a:solidFill>
                  <a:srgbClr val="0000FF"/>
                </a:solidFill>
                <a:latin typeface="Times New Roman" panose="02020603050405020304" pitchFamily="18" charset="0"/>
                <a:cs typeface="Times New Roman" panose="02020603050405020304" pitchFamily="18" charset="0"/>
              </a:rPr>
              <a:t>and </a:t>
            </a:r>
            <a:r>
              <a:rPr lang="en-US" sz="2400" b="1" dirty="0" smtClean="0">
                <a:solidFill>
                  <a:srgbClr val="0000FF"/>
                </a:solidFill>
                <a:latin typeface="Times New Roman" panose="02020603050405020304" pitchFamily="18" charset="0"/>
                <a:cs typeface="Times New Roman" panose="02020603050405020304" pitchFamily="18" charset="0"/>
              </a:rPr>
              <a:t>Effects </a:t>
            </a:r>
            <a:r>
              <a:rPr lang="en-US" sz="2400" b="1" dirty="0">
                <a:solidFill>
                  <a:srgbClr val="0000FF"/>
                </a:solidFill>
                <a:latin typeface="Times New Roman" panose="02020603050405020304" pitchFamily="18" charset="0"/>
                <a:cs typeface="Times New Roman" panose="02020603050405020304" pitchFamily="18" charset="0"/>
              </a:rPr>
              <a:t>A</a:t>
            </a:r>
            <a:r>
              <a:rPr lang="en-US" sz="2400" b="1" dirty="0" smtClean="0">
                <a:solidFill>
                  <a:srgbClr val="0000FF"/>
                </a:solidFill>
                <a:latin typeface="Times New Roman" panose="02020603050405020304" pitchFamily="18" charset="0"/>
                <a:cs typeface="Times New Roman" panose="02020603050405020304" pitchFamily="18" charset="0"/>
              </a:rPr>
              <a:t>nalysis (</a:t>
            </a:r>
            <a:r>
              <a:rPr lang="en-US" sz="2400" b="1" dirty="0">
                <a:solidFill>
                  <a:srgbClr val="0000FF"/>
                </a:solidFill>
                <a:latin typeface="Times New Roman" panose="02020603050405020304" pitchFamily="18" charset="0"/>
                <a:cs typeface="Times New Roman" panose="02020603050405020304" pitchFamily="18" charset="0"/>
              </a:rPr>
              <a:t>FMEA) </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An FMEA project begins with the development of a clear understanding of the process.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team develops a flowchart to visualize each step.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Next</a:t>
            </a:r>
            <a:r>
              <a:rPr lang="en-US" sz="2400" b="1" dirty="0">
                <a:solidFill>
                  <a:schemeClr val="bg1"/>
                </a:solidFill>
                <a:latin typeface="Times New Roman" panose="02020603050405020304" pitchFamily="18" charset="0"/>
                <a:cs typeface="Times New Roman" panose="02020603050405020304" pitchFamily="18" charset="0"/>
              </a:rPr>
              <a:t>, the team conducts a </a:t>
            </a:r>
            <a:r>
              <a:rPr lang="en-US" sz="2400" b="1" dirty="0">
                <a:solidFill>
                  <a:srgbClr val="0000FF"/>
                </a:solidFill>
                <a:latin typeface="Times New Roman" panose="02020603050405020304" pitchFamily="18" charset="0"/>
                <a:cs typeface="Times New Roman" panose="02020603050405020304" pitchFamily="18" charset="0"/>
              </a:rPr>
              <a:t>hazard analysis</a:t>
            </a:r>
            <a:r>
              <a:rPr lang="en-US" sz="2400" b="1" dirty="0">
                <a:solidFill>
                  <a:schemeClr val="bg1"/>
                </a:solidFill>
                <a:latin typeface="Times New Roman" panose="02020603050405020304" pitchFamily="18" charset="0"/>
                <a:cs typeface="Times New Roman" panose="02020603050405020304" pitchFamily="18" charset="0"/>
              </a:rPr>
              <a:t>, which involves a brainstorming session to develop a list of all failures that could occur in each step.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first two steps in the process of ordering outpatient laboratory tests for patients are shown in Exhibit 8.8.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Listed </a:t>
            </a:r>
            <a:r>
              <a:rPr lang="en-US" sz="2400" b="1" dirty="0">
                <a:solidFill>
                  <a:schemeClr val="bg1"/>
                </a:solidFill>
                <a:latin typeface="Times New Roman" panose="02020603050405020304" pitchFamily="18" charset="0"/>
                <a:cs typeface="Times New Roman" panose="02020603050405020304" pitchFamily="18" charset="0"/>
              </a:rPr>
              <a:t>below each step are the failure modes or errors that could occur.</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46</a:t>
            </a:fld>
            <a:endParaRPr lang="en-US" dirty="0"/>
          </a:p>
        </p:txBody>
      </p:sp>
    </p:spTree>
    <p:extLst>
      <p:ext uri="{BB962C8B-B14F-4D97-AF65-F5344CB8AC3E}">
        <p14:creationId xmlns:p14="http://schemas.microsoft.com/office/powerpoint/2010/main" val="9464348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200" b="1" dirty="0" smtClean="0">
                <a:solidFill>
                  <a:srgbClr val="0000FF"/>
                </a:solidFill>
                <a:latin typeface="Times New Roman" panose="02020603050405020304" pitchFamily="18" charset="0"/>
                <a:cs typeface="Times New Roman" panose="02020603050405020304" pitchFamily="18" charset="0"/>
              </a:rPr>
              <a:t>Failure </a:t>
            </a:r>
            <a:r>
              <a:rPr lang="en-US" sz="2200" b="1" dirty="0">
                <a:solidFill>
                  <a:srgbClr val="0000FF"/>
                </a:solidFill>
                <a:latin typeface="Times New Roman" panose="02020603050405020304" pitchFamily="18" charset="0"/>
                <a:cs typeface="Times New Roman" panose="02020603050405020304" pitchFamily="18" charset="0"/>
              </a:rPr>
              <a:t>M</a:t>
            </a:r>
            <a:r>
              <a:rPr lang="en-US" sz="2200" b="1" dirty="0" smtClean="0">
                <a:solidFill>
                  <a:srgbClr val="0000FF"/>
                </a:solidFill>
                <a:latin typeface="Times New Roman" panose="02020603050405020304" pitchFamily="18" charset="0"/>
                <a:cs typeface="Times New Roman" panose="02020603050405020304" pitchFamily="18" charset="0"/>
              </a:rPr>
              <a:t>ode </a:t>
            </a:r>
            <a:r>
              <a:rPr lang="en-US" sz="2200" b="1" dirty="0">
                <a:solidFill>
                  <a:srgbClr val="0000FF"/>
                </a:solidFill>
                <a:latin typeface="Times New Roman" panose="02020603050405020304" pitchFamily="18" charset="0"/>
                <a:cs typeface="Times New Roman" panose="02020603050405020304" pitchFamily="18" charset="0"/>
              </a:rPr>
              <a:t>and </a:t>
            </a:r>
            <a:r>
              <a:rPr lang="en-US" sz="2200" b="1" dirty="0" smtClean="0">
                <a:solidFill>
                  <a:srgbClr val="0000FF"/>
                </a:solidFill>
                <a:latin typeface="Times New Roman" panose="02020603050405020304" pitchFamily="18" charset="0"/>
                <a:cs typeface="Times New Roman" panose="02020603050405020304" pitchFamily="18" charset="0"/>
              </a:rPr>
              <a:t>Effects </a:t>
            </a:r>
            <a:r>
              <a:rPr lang="en-US" sz="2200" b="1" dirty="0">
                <a:solidFill>
                  <a:srgbClr val="0000FF"/>
                </a:solidFill>
                <a:latin typeface="Times New Roman" panose="02020603050405020304" pitchFamily="18" charset="0"/>
                <a:cs typeface="Times New Roman" panose="02020603050405020304" pitchFamily="18" charset="0"/>
              </a:rPr>
              <a:t>A</a:t>
            </a:r>
            <a:r>
              <a:rPr lang="en-US" sz="2200" b="1" dirty="0" smtClean="0">
                <a:solidFill>
                  <a:srgbClr val="0000FF"/>
                </a:solidFill>
                <a:latin typeface="Times New Roman" panose="02020603050405020304" pitchFamily="18" charset="0"/>
                <a:cs typeface="Times New Roman" panose="02020603050405020304" pitchFamily="18" charset="0"/>
              </a:rPr>
              <a:t>nalysis (</a:t>
            </a:r>
            <a:r>
              <a:rPr lang="en-US" sz="2200" b="1" dirty="0">
                <a:solidFill>
                  <a:srgbClr val="0000FF"/>
                </a:solidFill>
                <a:latin typeface="Times New Roman" panose="02020603050405020304" pitchFamily="18" charset="0"/>
                <a:cs typeface="Times New Roman" panose="02020603050405020304" pitchFamily="18" charset="0"/>
              </a:rPr>
              <a:t>FMEA) </a:t>
            </a:r>
            <a:endParaRPr lang="en-US" sz="22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a:solidFill>
                  <a:schemeClr val="bg1"/>
                </a:solidFill>
                <a:latin typeface="Times New Roman" panose="02020603050405020304" pitchFamily="18" charset="0"/>
                <a:cs typeface="Times New Roman" panose="02020603050405020304" pitchFamily="18" charset="0"/>
              </a:rPr>
              <a:t>After all potential failure modes or mistakes have been identified for each step; the team determines the risk or criticality of each failure mode to prioritize it for elimination. Different schemes are used to calculate risk. </a:t>
            </a:r>
            <a:endParaRPr lang="en-US" sz="22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smtClean="0">
                <a:solidFill>
                  <a:schemeClr val="bg1"/>
                </a:solidFill>
                <a:latin typeface="Times New Roman" panose="02020603050405020304" pitchFamily="18" charset="0"/>
                <a:cs typeface="Times New Roman" panose="02020603050405020304" pitchFamily="18" charset="0"/>
              </a:rPr>
              <a:t>In </a:t>
            </a:r>
            <a:r>
              <a:rPr lang="en-US" sz="2200" b="1" dirty="0">
                <a:solidFill>
                  <a:schemeClr val="bg1"/>
                </a:solidFill>
                <a:latin typeface="Times New Roman" panose="02020603050405020304" pitchFamily="18" charset="0"/>
                <a:cs typeface="Times New Roman" panose="02020603050405020304" pitchFamily="18" charset="0"/>
              </a:rPr>
              <a:t>some </a:t>
            </a:r>
            <a:r>
              <a:rPr lang="en-US" sz="2200" b="1" dirty="0">
                <a:solidFill>
                  <a:srgbClr val="0000FF"/>
                </a:solidFill>
                <a:latin typeface="Times New Roman" panose="02020603050405020304" pitchFamily="18" charset="0"/>
                <a:cs typeface="Times New Roman" panose="02020603050405020304" pitchFamily="18" charset="0"/>
              </a:rPr>
              <a:t>FMEA</a:t>
            </a:r>
            <a:r>
              <a:rPr lang="en-US" sz="2200" b="1" dirty="0">
                <a:solidFill>
                  <a:schemeClr val="bg1"/>
                </a:solidFill>
                <a:latin typeface="Times New Roman" panose="02020603050405020304" pitchFamily="18" charset="0"/>
                <a:cs typeface="Times New Roman" panose="02020603050405020304" pitchFamily="18" charset="0"/>
              </a:rPr>
              <a:t> models a criticality score is assigned to each potential failure on the basis of the following criteria</a:t>
            </a:r>
            <a:r>
              <a:rPr lang="en-US" sz="2200" b="1" dirty="0" smtClean="0">
                <a:solidFill>
                  <a:schemeClr val="bg1"/>
                </a:solidFill>
                <a:latin typeface="Times New Roman" panose="02020603050405020304" pitchFamily="18" charset="0"/>
                <a:cs typeface="Times New Roman" panose="02020603050405020304" pitchFamily="18" charset="0"/>
              </a:rPr>
              <a:t>:</a:t>
            </a:r>
          </a:p>
          <a:p>
            <a:pPr marL="457200" indent="-457200">
              <a:buClr>
                <a:srgbClr val="FF0000"/>
              </a:buClr>
              <a:buFont typeface="+mj-lt"/>
              <a:buAutoNum type="arabicPeriod"/>
            </a:pPr>
            <a:r>
              <a:rPr lang="en-US" sz="2200" b="1" i="1" dirty="0">
                <a:solidFill>
                  <a:srgbClr val="0000FF"/>
                </a:solidFill>
                <a:latin typeface="Times New Roman" panose="02020603050405020304" pitchFamily="18" charset="0"/>
                <a:cs typeface="Times New Roman" panose="02020603050405020304" pitchFamily="18" charset="0"/>
              </a:rPr>
              <a:t>Frequency</a:t>
            </a:r>
            <a:r>
              <a:rPr lang="en-US" sz="2200" b="1" dirty="0">
                <a:solidFill>
                  <a:schemeClr val="bg1"/>
                </a:solidFill>
                <a:latin typeface="Times New Roman" panose="02020603050405020304" pitchFamily="18" charset="0"/>
                <a:cs typeface="Times New Roman" panose="02020603050405020304" pitchFamily="18" charset="0"/>
              </a:rPr>
              <a:t>: the probability that the failure will occur </a:t>
            </a:r>
          </a:p>
          <a:p>
            <a:pPr marL="457200" indent="-457200">
              <a:buClr>
                <a:srgbClr val="FF0000"/>
              </a:buClr>
              <a:buFont typeface="+mj-lt"/>
              <a:buAutoNum type="arabicPeriod"/>
            </a:pPr>
            <a:r>
              <a:rPr lang="en-US" sz="2200" b="1" i="1" dirty="0">
                <a:solidFill>
                  <a:srgbClr val="0000FF"/>
                </a:solidFill>
                <a:latin typeface="Times New Roman" panose="02020603050405020304" pitchFamily="18" charset="0"/>
                <a:cs typeface="Times New Roman" panose="02020603050405020304" pitchFamily="18" charset="0"/>
              </a:rPr>
              <a:t>Severity</a:t>
            </a:r>
            <a:r>
              <a:rPr lang="en-US" sz="2200" b="1" dirty="0">
                <a:solidFill>
                  <a:schemeClr val="bg1"/>
                </a:solidFill>
                <a:latin typeface="Times New Roman" panose="02020603050405020304" pitchFamily="18" charset="0"/>
                <a:cs typeface="Times New Roman" panose="02020603050405020304" pitchFamily="18" charset="0"/>
              </a:rPr>
              <a:t>: the degree of harm the patient will experience if the failure </a:t>
            </a:r>
            <a:r>
              <a:rPr lang="en-US" sz="2200" b="1" dirty="0" smtClean="0">
                <a:solidFill>
                  <a:schemeClr val="bg1"/>
                </a:solidFill>
                <a:latin typeface="Times New Roman" panose="02020603050405020304" pitchFamily="18" charset="0"/>
                <a:cs typeface="Times New Roman" panose="02020603050405020304" pitchFamily="18" charset="0"/>
              </a:rPr>
              <a:t>occurs </a:t>
            </a:r>
          </a:p>
          <a:p>
            <a:pPr marL="457200" indent="-457200">
              <a:buClr>
                <a:srgbClr val="FF0000"/>
              </a:buClr>
              <a:buFont typeface="+mj-lt"/>
              <a:buAutoNum type="arabicPeriod"/>
            </a:pPr>
            <a:r>
              <a:rPr lang="en-US" sz="2200" b="1" i="1" dirty="0" smtClean="0">
                <a:solidFill>
                  <a:srgbClr val="0000FF"/>
                </a:solidFill>
                <a:latin typeface="Times New Roman" panose="02020603050405020304" pitchFamily="18" charset="0"/>
                <a:cs typeface="Times New Roman" panose="02020603050405020304" pitchFamily="18" charset="0"/>
              </a:rPr>
              <a:t>Detection</a:t>
            </a:r>
            <a:r>
              <a:rPr lang="en-US" sz="2200" b="1" dirty="0">
                <a:solidFill>
                  <a:schemeClr val="bg1"/>
                </a:solidFill>
                <a:latin typeface="Times New Roman" panose="02020603050405020304" pitchFamily="18" charset="0"/>
                <a:cs typeface="Times New Roman" panose="02020603050405020304" pitchFamily="18" charset="0"/>
              </a:rPr>
              <a:t>: the likelihood that the failure will be detected before patient harm </a:t>
            </a:r>
            <a:r>
              <a:rPr lang="en-US" sz="2200" b="1" dirty="0" smtClean="0">
                <a:solidFill>
                  <a:schemeClr val="bg1"/>
                </a:solidFill>
                <a:latin typeface="Times New Roman" panose="02020603050405020304" pitchFamily="18" charset="0"/>
                <a:cs typeface="Times New Roman" panose="02020603050405020304" pitchFamily="18" charset="0"/>
              </a:rPr>
              <a:t>occurs</a:t>
            </a: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47</a:t>
            </a:fld>
            <a:endParaRPr lang="en-US" dirty="0"/>
          </a:p>
        </p:txBody>
      </p:sp>
    </p:spTree>
    <p:extLst>
      <p:ext uri="{BB962C8B-B14F-4D97-AF65-F5344CB8AC3E}">
        <p14:creationId xmlns:p14="http://schemas.microsoft.com/office/powerpoint/2010/main" val="10813985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tx1"/>
                </a:solidFill>
                <a:latin typeface="Times New Roman" panose="02020603050405020304" pitchFamily="18" charset="0"/>
                <a:cs typeface="Times New Roman" panose="02020603050405020304" pitchFamily="18" charset="0"/>
              </a:rPr>
              <a:t>Exhibit 8.8. First Two Steps in Outpatient Laboratory Testing Process and Failure Modes</a:t>
            </a:r>
          </a:p>
        </p:txBody>
      </p:sp>
      <p:sp>
        <p:nvSpPr>
          <p:cNvPr id="3" name="Date Placeholder 2"/>
          <p:cNvSpPr>
            <a:spLocks noGrp="1"/>
          </p:cNvSpPr>
          <p:nvPr>
            <p:ph type="dt" sz="half" idx="10"/>
          </p:nvPr>
        </p:nvSpPr>
        <p:spPr>
          <a:xfrm>
            <a:off x="7315200" y="6248400"/>
            <a:ext cx="1447800" cy="365125"/>
          </a:xfrm>
        </p:spPr>
        <p:txBody>
          <a:bodyPr/>
          <a:lstStyle/>
          <a:p>
            <a:fld id="{04BA6C03-1837-4D39-96F7-B30D2E66B487}" type="datetime1">
              <a:rPr lang="en-US" smtClean="0"/>
              <a:t>4/24/2016</a:t>
            </a:fld>
            <a:endParaRPr lang="en-US"/>
          </a:p>
        </p:txBody>
      </p:sp>
      <p:sp>
        <p:nvSpPr>
          <p:cNvPr id="4" name="Footer Placeholder 3"/>
          <p:cNvSpPr>
            <a:spLocks noGrp="1"/>
          </p:cNvSpPr>
          <p:nvPr>
            <p:ph type="ftr" sz="quarter" idx="11"/>
          </p:nvPr>
        </p:nvSpPr>
        <p:spPr>
          <a:xfrm>
            <a:off x="609601" y="6248206"/>
            <a:ext cx="2133599" cy="365125"/>
          </a:xfrm>
        </p:spPr>
        <p:txBody>
          <a:bodyPr/>
          <a:lstStyle/>
          <a:p>
            <a:r>
              <a:rPr lang="en-US" smtClean="0"/>
              <a:t>Mohammed Alnaif Ph.D.</a:t>
            </a:r>
            <a:endParaRPr lang="en-US"/>
          </a:p>
        </p:txBody>
      </p:sp>
      <p:sp>
        <p:nvSpPr>
          <p:cNvPr id="5" name="Slide Number Placeholder 4"/>
          <p:cNvSpPr>
            <a:spLocks noGrp="1"/>
          </p:cNvSpPr>
          <p:nvPr>
            <p:ph type="sldNum" sz="quarter" idx="12"/>
          </p:nvPr>
        </p:nvSpPr>
        <p:spPr>
          <a:xfrm>
            <a:off x="8534400" y="6400800"/>
            <a:ext cx="533400" cy="244476"/>
          </a:xfrm>
        </p:spPr>
        <p:txBody>
          <a:bodyPr>
            <a:normAutofit fontScale="85000" lnSpcReduction="20000"/>
          </a:bodyPr>
          <a:lstStyle/>
          <a:p>
            <a:fld id="{EEEECDCC-63C2-4492-ADC6-A6890B1EB79E}" type="slidenum">
              <a:rPr lang="en-US" smtClean="0"/>
              <a:t>48</a:t>
            </a:fld>
            <a:endParaRPr lang="en-US" dirty="0"/>
          </a:p>
        </p:txBody>
      </p:sp>
      <p:sp>
        <p:nvSpPr>
          <p:cNvPr id="6" name="Rectangle 5"/>
          <p:cNvSpPr/>
          <p:nvPr/>
        </p:nvSpPr>
        <p:spPr>
          <a:xfrm>
            <a:off x="2667000" y="2209800"/>
            <a:ext cx="25146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Times New Roman" panose="02020603050405020304" pitchFamily="18" charset="0"/>
                <a:cs typeface="Times New Roman" panose="02020603050405020304" pitchFamily="18" charset="0"/>
              </a:rPr>
              <a:t>1.</a:t>
            </a:r>
          </a:p>
          <a:p>
            <a:pPr algn="ctr"/>
            <a:r>
              <a:rPr lang="en-US" sz="2400" b="1" dirty="0" smtClean="0">
                <a:solidFill>
                  <a:schemeClr val="tx1"/>
                </a:solidFill>
                <a:latin typeface="Times New Roman" panose="02020603050405020304" pitchFamily="18" charset="0"/>
                <a:cs typeface="Times New Roman" panose="02020603050405020304" pitchFamily="18" charset="0"/>
              </a:rPr>
              <a:t>Test Ordered</a:t>
            </a:r>
          </a:p>
          <a:p>
            <a:pPr algn="ct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7" name="Rectangle 6"/>
          <p:cNvSpPr/>
          <p:nvPr/>
        </p:nvSpPr>
        <p:spPr>
          <a:xfrm>
            <a:off x="5867400" y="2209800"/>
            <a:ext cx="25146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Times New Roman" panose="02020603050405020304" pitchFamily="18" charset="0"/>
                <a:cs typeface="Times New Roman" panose="02020603050405020304" pitchFamily="18" charset="0"/>
              </a:rPr>
              <a:t>2.</a:t>
            </a:r>
          </a:p>
          <a:p>
            <a:pPr algn="ctr"/>
            <a:r>
              <a:rPr lang="en-US" sz="2400" b="1" dirty="0" smtClean="0">
                <a:solidFill>
                  <a:schemeClr val="tx1"/>
                </a:solidFill>
                <a:latin typeface="Times New Roman" panose="02020603050405020304" pitchFamily="18" charset="0"/>
                <a:cs typeface="Times New Roman" panose="02020603050405020304" pitchFamily="18" charset="0"/>
              </a:rPr>
              <a:t>Test Completed</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8" name="Right Arrow 7"/>
          <p:cNvSpPr/>
          <p:nvPr/>
        </p:nvSpPr>
        <p:spPr>
          <a:xfrm>
            <a:off x="5181600" y="2686050"/>
            <a:ext cx="685800" cy="190500"/>
          </a:xfrm>
          <a:prstGeom prst="rightArrow">
            <a:avLst/>
          </a:prstGeom>
          <a:solidFill>
            <a:schemeClr val="accent1">
              <a:lumMod val="20000"/>
              <a:lumOff val="80000"/>
            </a:schemeClr>
          </a:solidFill>
          <a:ln w="762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1000" y="2514600"/>
            <a:ext cx="20574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Process Steps</a:t>
            </a:r>
            <a:endParaRPr lang="en-US" sz="24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81000" y="3629660"/>
            <a:ext cx="2209800"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Failure Modes</a:t>
            </a:r>
            <a:endParaRPr lang="en-US" sz="24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2590800" y="3573550"/>
            <a:ext cx="2667000" cy="2246769"/>
          </a:xfrm>
          <a:prstGeom prst="rect">
            <a:avLst/>
          </a:prstGeom>
          <a:noFill/>
        </p:spPr>
        <p:txBody>
          <a:bodyPr wrap="square" rtlCol="0">
            <a:spAutoFit/>
          </a:bodyPr>
          <a:lstStyle/>
          <a:p>
            <a:pPr marL="342900" indent="-342900">
              <a:buClr>
                <a:srgbClr val="FF0000"/>
              </a:buCl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Wrong test ordered </a:t>
            </a:r>
            <a:r>
              <a:rPr lang="en-US" sz="2000" b="1" dirty="0" smtClean="0">
                <a:latin typeface="Times New Roman" panose="02020603050405020304" pitchFamily="18" charset="0"/>
                <a:cs typeface="Times New Roman" panose="02020603050405020304" pitchFamily="18" charset="0"/>
              </a:rPr>
              <a:t>by physician</a:t>
            </a:r>
            <a:endParaRPr lang="en-US" sz="2000" b="1" dirty="0">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Patient not properly prepared for test</a:t>
            </a:r>
          </a:p>
          <a:p>
            <a:pPr marL="342900" indent="-342900">
              <a:buClr>
                <a:srgbClr val="FF0000"/>
              </a:buCl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Incomplete order for test</a:t>
            </a:r>
          </a:p>
        </p:txBody>
      </p:sp>
      <p:sp>
        <p:nvSpPr>
          <p:cNvPr id="12" name="TextBox 11"/>
          <p:cNvSpPr txBox="1"/>
          <p:nvPr/>
        </p:nvSpPr>
        <p:spPr>
          <a:xfrm>
            <a:off x="5791200" y="3594332"/>
            <a:ext cx="2667000" cy="1938992"/>
          </a:xfrm>
          <a:prstGeom prst="rect">
            <a:avLst/>
          </a:prstGeom>
          <a:noFill/>
        </p:spPr>
        <p:txBody>
          <a:bodyPr wrap="square" rtlCol="0">
            <a:spAutoFit/>
          </a:bodyPr>
          <a:lstStyle/>
          <a:p>
            <a:pPr marL="342900" indent="-342900">
              <a:buClr>
                <a:srgbClr val="FF0000"/>
              </a:buCl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Wrong patient tested </a:t>
            </a:r>
          </a:p>
          <a:p>
            <a:pPr marL="342900" indent="-342900">
              <a:buClr>
                <a:srgbClr val="FF0000"/>
              </a:buCl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Inadequate specimen </a:t>
            </a:r>
          </a:p>
          <a:p>
            <a:pPr marL="342900" indent="-342900">
              <a:buClr>
                <a:srgbClr val="FF0000"/>
              </a:buClr>
              <a:buFont typeface="Wingdings" panose="05000000000000000000" pitchFamily="2" charset="2"/>
              <a:buChar char="v"/>
            </a:pPr>
            <a:r>
              <a:rPr lang="en-US" sz="2000" b="1" dirty="0">
                <a:latin typeface="Times New Roman" panose="02020603050405020304" pitchFamily="18" charset="0"/>
                <a:cs typeface="Times New Roman" panose="02020603050405020304" pitchFamily="18" charset="0"/>
              </a:rPr>
              <a:t>Wrong test performed</a:t>
            </a:r>
          </a:p>
        </p:txBody>
      </p:sp>
    </p:spTree>
    <p:extLst>
      <p:ext uri="{BB962C8B-B14F-4D97-AF65-F5344CB8AC3E}">
        <p14:creationId xmlns:p14="http://schemas.microsoft.com/office/powerpoint/2010/main" val="771836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smtClean="0">
                <a:solidFill>
                  <a:srgbClr val="0000FF"/>
                </a:solidFill>
                <a:latin typeface="Times New Roman" panose="02020603050405020304" pitchFamily="18" charset="0"/>
                <a:cs typeface="Times New Roman" panose="02020603050405020304" pitchFamily="18" charset="0"/>
              </a:rPr>
              <a:t>Failure </a:t>
            </a:r>
            <a:r>
              <a:rPr lang="en-US" sz="2800" b="1" dirty="0">
                <a:solidFill>
                  <a:srgbClr val="0000FF"/>
                </a:solidFill>
                <a:latin typeface="Times New Roman" panose="02020603050405020304" pitchFamily="18" charset="0"/>
                <a:cs typeface="Times New Roman" panose="02020603050405020304" pitchFamily="18" charset="0"/>
              </a:rPr>
              <a:t>M</a:t>
            </a:r>
            <a:r>
              <a:rPr lang="en-US" sz="2800" b="1" dirty="0" smtClean="0">
                <a:solidFill>
                  <a:srgbClr val="0000FF"/>
                </a:solidFill>
                <a:latin typeface="Times New Roman" panose="02020603050405020304" pitchFamily="18" charset="0"/>
                <a:cs typeface="Times New Roman" panose="02020603050405020304" pitchFamily="18" charset="0"/>
              </a:rPr>
              <a:t>ode </a:t>
            </a:r>
            <a:r>
              <a:rPr lang="en-US" sz="2800" b="1" dirty="0">
                <a:solidFill>
                  <a:srgbClr val="0000FF"/>
                </a:solidFill>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Effects </a:t>
            </a:r>
            <a:r>
              <a:rPr lang="en-US" sz="2800" b="1" dirty="0">
                <a:solidFill>
                  <a:srgbClr val="0000FF"/>
                </a:solidFill>
                <a:latin typeface="Times New Roman" panose="02020603050405020304" pitchFamily="18" charset="0"/>
                <a:cs typeface="Times New Roman" panose="02020603050405020304" pitchFamily="18" charset="0"/>
              </a:rPr>
              <a:t>A</a:t>
            </a:r>
            <a:r>
              <a:rPr lang="en-US" sz="2800" b="1" dirty="0" smtClean="0">
                <a:solidFill>
                  <a:srgbClr val="0000FF"/>
                </a:solidFill>
                <a:latin typeface="Times New Roman" panose="02020603050405020304" pitchFamily="18" charset="0"/>
                <a:cs typeface="Times New Roman" panose="02020603050405020304" pitchFamily="18" charset="0"/>
              </a:rPr>
              <a:t>nalysis (</a:t>
            </a:r>
            <a:r>
              <a:rPr lang="en-US" sz="2800" b="1" dirty="0">
                <a:solidFill>
                  <a:srgbClr val="0000FF"/>
                </a:solidFill>
                <a:latin typeface="Times New Roman" panose="02020603050405020304" pitchFamily="18" charset="0"/>
                <a:cs typeface="Times New Roman" panose="02020603050405020304" pitchFamily="18" charset="0"/>
              </a:rPr>
              <a:t>FMEA)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Each criterion is rated on a scale of 1 to 5, with 1 being the lowest possible rating and 5 the highest.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Once </a:t>
            </a:r>
            <a:r>
              <a:rPr lang="en-US" sz="2400" b="1" dirty="0">
                <a:solidFill>
                  <a:schemeClr val="bg1"/>
                </a:solidFill>
                <a:latin typeface="Times New Roman" panose="02020603050405020304" pitchFamily="18" charset="0"/>
                <a:cs typeface="Times New Roman" panose="02020603050405020304" pitchFamily="18" charset="0"/>
              </a:rPr>
              <a:t>the rating process is complete, a </a:t>
            </a:r>
            <a:r>
              <a:rPr lang="en-US" sz="2400" b="1" dirty="0">
                <a:solidFill>
                  <a:srgbClr val="0000FF"/>
                </a:solidFill>
                <a:latin typeface="Times New Roman" panose="02020603050405020304" pitchFamily="18" charset="0"/>
                <a:cs typeface="Times New Roman" panose="02020603050405020304" pitchFamily="18" charset="0"/>
              </a:rPr>
              <a:t>criticality</a:t>
            </a:r>
            <a:r>
              <a:rPr lang="en-US" sz="2400" b="1" dirty="0">
                <a:solidFill>
                  <a:schemeClr val="bg1"/>
                </a:solidFill>
                <a:latin typeface="Times New Roman" panose="02020603050405020304" pitchFamily="18" charset="0"/>
                <a:cs typeface="Times New Roman" panose="02020603050405020304" pitchFamily="18" charset="0"/>
              </a:rPr>
              <a:t> score is assigned to each potential failure.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This </a:t>
            </a:r>
            <a:r>
              <a:rPr lang="en-US" sz="2400" b="1" dirty="0">
                <a:solidFill>
                  <a:schemeClr val="bg1"/>
                </a:solidFill>
                <a:latin typeface="Times New Roman" panose="02020603050405020304" pitchFamily="18" charset="0"/>
                <a:cs typeface="Times New Roman" panose="02020603050405020304" pitchFamily="18" charset="0"/>
              </a:rPr>
              <a:t>score is calculated as follows:</a:t>
            </a:r>
          </a:p>
          <a:p>
            <a:pPr algn="ctr"/>
            <a:r>
              <a:rPr lang="en-US" sz="2400" b="1" dirty="0">
                <a:solidFill>
                  <a:srgbClr val="0000FF"/>
                </a:solidFill>
                <a:latin typeface="Times New Roman" panose="02020603050405020304" pitchFamily="18" charset="0"/>
                <a:cs typeface="Times New Roman" panose="02020603050405020304" pitchFamily="18" charset="0"/>
              </a:rPr>
              <a:t>Frequency × Severity × Detection.</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The potential failures with the highest criticality scores are considered the </a:t>
            </a:r>
            <a:r>
              <a:rPr lang="en-US" sz="2400" b="1" dirty="0">
                <a:solidFill>
                  <a:srgbClr val="0000FF"/>
                </a:solidFill>
                <a:latin typeface="Times New Roman" panose="02020603050405020304" pitchFamily="18" charset="0"/>
                <a:cs typeface="Times New Roman" panose="02020603050405020304" pitchFamily="18" charset="0"/>
              </a:rPr>
              <a:t>critical failures </a:t>
            </a:r>
            <a:r>
              <a:rPr lang="en-US" sz="2400" b="1" dirty="0">
                <a:solidFill>
                  <a:schemeClr val="bg1"/>
                </a:solidFill>
                <a:latin typeface="Times New Roman" panose="02020603050405020304" pitchFamily="18" charset="0"/>
                <a:cs typeface="Times New Roman" panose="02020603050405020304" pitchFamily="18" charset="0"/>
              </a:rPr>
              <a:t>most in need of prevention.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49</a:t>
            </a:fld>
            <a:endParaRPr lang="en-US" dirty="0"/>
          </a:p>
        </p:txBody>
      </p:sp>
    </p:spTree>
    <p:extLst>
      <p:ext uri="{BB962C8B-B14F-4D97-AF65-F5344CB8AC3E}">
        <p14:creationId xmlns:p14="http://schemas.microsoft.com/office/powerpoint/2010/main" val="459573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pPr>
              <a:buClr>
                <a:srgbClr val="FF0000"/>
              </a:buClr>
              <a:defRPr/>
            </a:pPr>
            <a:r>
              <a:rPr lang="en-US" sz="2800" b="1" dirty="0">
                <a:solidFill>
                  <a:srgbClr val="0000FF"/>
                </a:solidFill>
                <a:latin typeface="Times New Roman" panose="02020603050405020304" pitchFamily="18" charset="0"/>
                <a:cs typeface="Times New Roman" panose="02020603050405020304" pitchFamily="18" charset="0"/>
              </a:rPr>
              <a:t>Patient Safety</a:t>
            </a:r>
          </a:p>
          <a:p>
            <a:pPr marL="609600" indent="-609600">
              <a:buClr>
                <a:srgbClr val="FF0000"/>
              </a:buClr>
              <a:buFont typeface="Arial" pitchFamily="34" charset="0"/>
              <a:buChar char="►"/>
              <a:defRPr/>
            </a:pPr>
            <a:r>
              <a:rPr lang="en-US" sz="2800" b="1" i="1" dirty="0" smtClean="0">
                <a:solidFill>
                  <a:schemeClr val="bg1"/>
                </a:solidFill>
                <a:latin typeface="Times New Roman" panose="02020603050405020304" pitchFamily="18" charset="0"/>
                <a:cs typeface="Times New Roman" panose="02020603050405020304" pitchFamily="18" charset="0"/>
              </a:rPr>
              <a:t>Principles </a:t>
            </a:r>
            <a:r>
              <a:rPr lang="en-US" sz="2800" b="1" i="1" dirty="0">
                <a:solidFill>
                  <a:schemeClr val="bg1"/>
                </a:solidFill>
                <a:latin typeface="Times New Roman" panose="02020603050405020304" pitchFamily="18" charset="0"/>
                <a:cs typeface="Times New Roman" panose="02020603050405020304" pitchFamily="18" charset="0"/>
              </a:rPr>
              <a:t>of Biomedical Ethics</a:t>
            </a:r>
            <a:r>
              <a:rPr lang="en-US" sz="2800" b="1" dirty="0">
                <a:solidFill>
                  <a:schemeClr val="bg1"/>
                </a:solidFill>
                <a:latin typeface="Times New Roman" panose="02020603050405020304" pitchFamily="18" charset="0"/>
                <a:cs typeface="Times New Roman" panose="02020603050405020304" pitchFamily="18" charset="0"/>
              </a:rPr>
              <a:t> four core ethical principles:</a:t>
            </a:r>
          </a:p>
          <a:p>
            <a:pPr marL="533400" indent="-533400">
              <a:buClr>
                <a:srgbClr val="FF0000"/>
              </a:buClr>
              <a:buFont typeface="Arial" pitchFamily="34" charset="0"/>
              <a:buAutoNum type="arabicPeriod"/>
              <a:defRPr/>
            </a:pPr>
            <a:r>
              <a:rPr lang="en-US" sz="2400" b="1" i="1" dirty="0">
                <a:solidFill>
                  <a:srgbClr val="0000FF"/>
                </a:solidFill>
                <a:latin typeface="Times New Roman" panose="02020603050405020304" pitchFamily="18" charset="0"/>
                <a:cs typeface="Times New Roman" panose="02020603050405020304" pitchFamily="18" charset="0"/>
              </a:rPr>
              <a:t>Autonomy</a:t>
            </a:r>
            <a:r>
              <a:rPr lang="en-US" sz="2400" b="1" i="1" dirty="0">
                <a:solidFill>
                  <a:schemeClr val="bg1"/>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(self </a:t>
            </a:r>
            <a:r>
              <a:rPr lang="en-US" sz="2400" b="1" dirty="0" smtClean="0">
                <a:solidFill>
                  <a:schemeClr val="bg1"/>
                </a:solidFill>
                <a:latin typeface="Times New Roman" panose="02020603050405020304" pitchFamily="18" charset="0"/>
                <a:cs typeface="Times New Roman" panose="02020603050405020304" pitchFamily="18" charset="0"/>
              </a:rPr>
              <a:t>determination or privacy)</a:t>
            </a:r>
            <a:endParaRPr lang="en-US" sz="2400" b="1" dirty="0">
              <a:solidFill>
                <a:schemeClr val="bg1"/>
              </a:solidFill>
              <a:latin typeface="Times New Roman" panose="02020603050405020304" pitchFamily="18" charset="0"/>
              <a:cs typeface="Times New Roman" panose="02020603050405020304" pitchFamily="18" charset="0"/>
            </a:endParaRPr>
          </a:p>
          <a:p>
            <a:pPr marL="533400" indent="-533400">
              <a:buClr>
                <a:srgbClr val="FF0000"/>
              </a:buClr>
              <a:buFont typeface="Arial" pitchFamily="34" charset="0"/>
              <a:buAutoNum type="arabicPeriod"/>
              <a:defRPr/>
            </a:pPr>
            <a:r>
              <a:rPr lang="en-US" sz="2400" b="1" i="1" dirty="0">
                <a:solidFill>
                  <a:srgbClr val="0000FF"/>
                </a:solidFill>
                <a:latin typeface="Times New Roman" panose="02020603050405020304" pitchFamily="18" charset="0"/>
                <a:cs typeface="Times New Roman" panose="02020603050405020304" pitchFamily="18" charset="0"/>
              </a:rPr>
              <a:t>Nonmaleficence</a:t>
            </a:r>
            <a:r>
              <a:rPr lang="en-US" sz="2400" b="1" dirty="0">
                <a:solidFill>
                  <a:srgbClr val="0000FF"/>
                </a:solidFill>
                <a:latin typeface="Times New Roman" panose="02020603050405020304" pitchFamily="18" charset="0"/>
                <a:cs typeface="Times New Roman" panose="02020603050405020304" pitchFamily="18" charset="0"/>
              </a:rPr>
              <a:t> </a:t>
            </a:r>
            <a:r>
              <a:rPr lang="en-US" sz="2400" b="1" dirty="0">
                <a:solidFill>
                  <a:schemeClr val="bg1"/>
                </a:solidFill>
                <a:latin typeface="Times New Roman" panose="02020603050405020304" pitchFamily="18" charset="0"/>
                <a:cs typeface="Times New Roman" panose="02020603050405020304" pitchFamily="18" charset="0"/>
              </a:rPr>
              <a:t>(not </a:t>
            </a:r>
            <a:r>
              <a:rPr lang="en-US" sz="2400" b="1" dirty="0" smtClean="0">
                <a:solidFill>
                  <a:schemeClr val="bg1"/>
                </a:solidFill>
                <a:latin typeface="Times New Roman" panose="02020603050405020304" pitchFamily="18" charset="0"/>
                <a:cs typeface="Times New Roman" panose="02020603050405020304" pitchFamily="18" charset="0"/>
              </a:rPr>
              <a:t>harming or do no harm)</a:t>
            </a:r>
            <a:endParaRPr lang="en-US" sz="2400" b="1" dirty="0">
              <a:solidFill>
                <a:schemeClr val="bg1"/>
              </a:solidFill>
              <a:latin typeface="Times New Roman" panose="02020603050405020304" pitchFamily="18" charset="0"/>
              <a:cs typeface="Times New Roman" panose="02020603050405020304" pitchFamily="18" charset="0"/>
            </a:endParaRPr>
          </a:p>
          <a:p>
            <a:pPr marL="533400" indent="-533400">
              <a:buClr>
                <a:srgbClr val="FF0000"/>
              </a:buClr>
              <a:buFont typeface="Arial" pitchFamily="34" charset="0"/>
              <a:buAutoNum type="arabicPeriod"/>
              <a:defRPr/>
            </a:pPr>
            <a:r>
              <a:rPr lang="en-US" sz="2400" b="1" i="1" dirty="0">
                <a:solidFill>
                  <a:srgbClr val="0000FF"/>
                </a:solidFill>
                <a:latin typeface="Times New Roman" panose="02020603050405020304" pitchFamily="18" charset="0"/>
                <a:cs typeface="Times New Roman" panose="02020603050405020304" pitchFamily="18" charset="0"/>
              </a:rPr>
              <a:t>Beneficence</a:t>
            </a:r>
            <a:r>
              <a:rPr lang="en-US" sz="2400" b="1" dirty="0">
                <a:solidFill>
                  <a:schemeClr val="bg1"/>
                </a:solidFill>
                <a:latin typeface="Times New Roman" panose="02020603050405020304" pitchFamily="18" charset="0"/>
                <a:cs typeface="Times New Roman" panose="02020603050405020304" pitchFamily="18" charset="0"/>
              </a:rPr>
              <a:t> (</a:t>
            </a:r>
            <a:r>
              <a:rPr lang="en-US" sz="2400" b="1" dirty="0" smtClean="0">
                <a:solidFill>
                  <a:schemeClr val="bg1"/>
                </a:solidFill>
                <a:latin typeface="Times New Roman" panose="02020603050405020304" pitchFamily="18" charset="0"/>
                <a:cs typeface="Times New Roman" panose="02020603050405020304" pitchFamily="18" charset="0"/>
              </a:rPr>
              <a:t>promote </a:t>
            </a:r>
            <a:r>
              <a:rPr lang="en-US" sz="2400" b="1" dirty="0">
                <a:solidFill>
                  <a:schemeClr val="bg1"/>
                </a:solidFill>
                <a:latin typeface="Times New Roman" panose="02020603050405020304" pitchFamily="18" charset="0"/>
                <a:cs typeface="Times New Roman" panose="02020603050405020304" pitchFamily="18" charset="0"/>
              </a:rPr>
              <a:t>good)</a:t>
            </a:r>
          </a:p>
          <a:p>
            <a:pPr marL="533400" indent="-533400">
              <a:buClr>
                <a:srgbClr val="FF0000"/>
              </a:buClr>
              <a:buFont typeface="Arial" pitchFamily="34" charset="0"/>
              <a:buAutoNum type="arabicPeriod"/>
              <a:defRPr/>
            </a:pPr>
            <a:r>
              <a:rPr lang="en-US" sz="2400" b="1" i="1" dirty="0">
                <a:solidFill>
                  <a:srgbClr val="0000FF"/>
                </a:solidFill>
                <a:latin typeface="Times New Roman" panose="02020603050405020304" pitchFamily="18" charset="0"/>
                <a:cs typeface="Times New Roman" panose="02020603050405020304" pitchFamily="18" charset="0"/>
              </a:rPr>
              <a:t>Justice </a:t>
            </a:r>
            <a:r>
              <a:rPr lang="en-US" sz="2400" b="1" dirty="0">
                <a:solidFill>
                  <a:schemeClr val="bg1"/>
                </a:solidFill>
                <a:latin typeface="Times New Roman" panose="02020603050405020304" pitchFamily="18" charset="0"/>
                <a:cs typeface="Times New Roman" panose="02020603050405020304" pitchFamily="18" charset="0"/>
              </a:rPr>
              <a:t>(fairness)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a:t>
            </a:fld>
            <a:endParaRPr lang="en-US" dirty="0"/>
          </a:p>
        </p:txBody>
      </p:sp>
    </p:spTree>
    <p:extLst>
      <p:ext uri="{BB962C8B-B14F-4D97-AF65-F5344CB8AC3E}">
        <p14:creationId xmlns:p14="http://schemas.microsoft.com/office/powerpoint/2010/main" val="21318898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chemeClr val="tx1"/>
                </a:solidFill>
                <a:latin typeface="Times New Roman" panose="02020603050405020304" pitchFamily="18" charset="0"/>
                <a:cs typeface="Times New Roman" panose="02020603050405020304" pitchFamily="18" charset="0"/>
              </a:rPr>
              <a:t>Exhibit 8.9 is an FMEA worksheet for the first step in the laboratory test-ordering process</a:t>
            </a:r>
          </a:p>
        </p:txBody>
      </p:sp>
      <p:sp>
        <p:nvSpPr>
          <p:cNvPr id="3" name="Date Placeholder 2"/>
          <p:cNvSpPr>
            <a:spLocks noGrp="1"/>
          </p:cNvSpPr>
          <p:nvPr>
            <p:ph type="dt" sz="half" idx="10"/>
          </p:nvPr>
        </p:nvSpPr>
        <p:spPr/>
        <p:txBody>
          <a:bodyPr/>
          <a:lstStyle/>
          <a:p>
            <a:fld id="{04BA6C03-1837-4D39-96F7-B30D2E66B487}" type="datetime1">
              <a:rPr lang="en-US" smtClean="0"/>
              <a:t>4/24/2016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a:xfrm>
            <a:off x="7820055" y="6324600"/>
            <a:ext cx="533400" cy="244476"/>
          </a:xfrm>
        </p:spPr>
        <p:txBody>
          <a:bodyPr>
            <a:normAutofit fontScale="85000" lnSpcReduction="20000"/>
          </a:bodyPr>
          <a:lstStyle/>
          <a:p>
            <a:fld id="{EEEECDCC-63C2-4492-ADC6-A6890B1EB79E}" type="slidenum">
              <a:rPr lang="en-US" smtClean="0"/>
              <a:t>50</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614545740"/>
              </p:ext>
            </p:extLst>
          </p:nvPr>
        </p:nvGraphicFramePr>
        <p:xfrm>
          <a:off x="685800" y="1752600"/>
          <a:ext cx="8000999" cy="4419600"/>
        </p:xfrm>
        <a:graphic>
          <a:graphicData uri="http://schemas.openxmlformats.org/drawingml/2006/table">
            <a:tbl>
              <a:tblPr firstRow="1" firstCol="1" bandRow="1">
                <a:tableStyleId>{5C22544A-7EE6-4342-B048-85BDC9FD1C3A}</a:tableStyleId>
              </a:tblPr>
              <a:tblGrid>
                <a:gridCol w="1295400"/>
                <a:gridCol w="2209800"/>
                <a:gridCol w="2057400"/>
                <a:gridCol w="609600"/>
                <a:gridCol w="609600"/>
                <a:gridCol w="609600"/>
                <a:gridCol w="609599"/>
              </a:tblGrid>
              <a:tr h="1767840">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Steps</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Potential Failures</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Effects</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r>
              <a:tr h="883920">
                <a:tc rowSpan="3">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Test Ordered</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800" b="1" dirty="0" smtClean="0">
                          <a:solidFill>
                            <a:schemeClr val="bg1"/>
                          </a:solidFill>
                          <a:latin typeface="Times New Roman" panose="02020603050405020304" pitchFamily="18" charset="0"/>
                          <a:cs typeface="Times New Roman" panose="02020603050405020304" pitchFamily="18" charset="0"/>
                        </a:rPr>
                        <a:t>Wrong test ordered by physician</a:t>
                      </a:r>
                      <a:r>
                        <a:rPr lang="en-US" sz="1800" b="1" dirty="0">
                          <a:solidFill>
                            <a:schemeClr val="bg1"/>
                          </a:solidFill>
                          <a:effectLst/>
                          <a:latin typeface="Times New Roman" panose="02020603050405020304" pitchFamily="18" charset="0"/>
                          <a:cs typeface="Times New Roman" panose="02020603050405020304" pitchFamily="18" charset="0"/>
                        </a:rPr>
                        <a:t> </a:t>
                      </a:r>
                      <a:endParaRPr lang="en-US" sz="18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883920">
                <a:tc vMerge="1">
                  <a:txBody>
                    <a:bodyPr/>
                    <a:lstStyle/>
                    <a:p>
                      <a:endParaRPr lang="en-US"/>
                    </a:p>
                  </a:txBody>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800" b="1" dirty="0" smtClean="0">
                          <a:solidFill>
                            <a:schemeClr val="bg1"/>
                          </a:solidFill>
                          <a:latin typeface="Times New Roman" panose="02020603050405020304" pitchFamily="18" charset="0"/>
                          <a:cs typeface="Times New Roman" panose="02020603050405020304" pitchFamily="18" charset="0"/>
                        </a:rPr>
                        <a:t>Patient not properly prepared for test</a:t>
                      </a:r>
                      <a:r>
                        <a:rPr lang="en-US" sz="1800" b="1" dirty="0">
                          <a:solidFill>
                            <a:schemeClr val="bg1"/>
                          </a:solidFill>
                          <a:effectLst/>
                          <a:latin typeface="Times New Roman" panose="02020603050405020304" pitchFamily="18" charset="0"/>
                          <a:cs typeface="Times New Roman" panose="02020603050405020304" pitchFamily="18" charset="0"/>
                        </a:rPr>
                        <a:t> </a:t>
                      </a:r>
                      <a:endParaRPr lang="en-US" sz="18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a:solidFill>
                            <a:schemeClr val="bg1"/>
                          </a:solidFill>
                          <a:effectLst/>
                          <a:latin typeface="Times New Roman" panose="02020603050405020304" pitchFamily="18" charset="0"/>
                          <a:cs typeface="Times New Roman" panose="02020603050405020304" pitchFamily="18" charset="0"/>
                        </a:rPr>
                        <a:t> </a:t>
                      </a:r>
                      <a:endParaRPr lang="en-US" sz="2400" b="1">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883920">
                <a:tc vMerge="1">
                  <a:txBody>
                    <a:bodyPr/>
                    <a:lstStyle/>
                    <a:p>
                      <a:endParaRPr lang="en-US"/>
                    </a:p>
                  </a:txBody>
                  <a:tcPr/>
                </a:tc>
                <a:tc>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sz="1800" b="1" dirty="0" smtClean="0">
                          <a:solidFill>
                            <a:schemeClr val="bg1"/>
                          </a:solidFill>
                          <a:latin typeface="Times New Roman" panose="02020603050405020304" pitchFamily="18" charset="0"/>
                          <a:cs typeface="Times New Roman" panose="02020603050405020304" pitchFamily="18" charset="0"/>
                        </a:rPr>
                        <a:t>Incomplete order for test</a:t>
                      </a:r>
                      <a:r>
                        <a:rPr lang="en-US" sz="1800" b="1" dirty="0">
                          <a:solidFill>
                            <a:schemeClr val="bg1"/>
                          </a:solidFill>
                          <a:effectLst/>
                          <a:latin typeface="Times New Roman" panose="02020603050405020304" pitchFamily="18" charset="0"/>
                          <a:cs typeface="Times New Roman" panose="02020603050405020304" pitchFamily="18" charset="0"/>
                        </a:rPr>
                        <a:t> </a:t>
                      </a:r>
                      <a:endParaRPr lang="en-US" sz="18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400" b="1" dirty="0">
                          <a:solidFill>
                            <a:schemeClr val="bg1"/>
                          </a:solidFill>
                          <a:effectLst/>
                          <a:latin typeface="Times New Roman" panose="02020603050405020304" pitchFamily="18" charset="0"/>
                          <a:cs typeface="Times New Roman" panose="02020603050405020304" pitchFamily="18" charset="0"/>
                        </a:rPr>
                        <a:t> </a:t>
                      </a:r>
                      <a:endParaRPr lang="en-US" sz="2400" b="1" dirty="0">
                        <a:solidFill>
                          <a:schemeClr val="bg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bl>
          </a:graphicData>
        </a:graphic>
      </p:graphicFrame>
      <p:sp>
        <p:nvSpPr>
          <p:cNvPr id="8" name="TextBox 7"/>
          <p:cNvSpPr txBox="1"/>
          <p:nvPr/>
        </p:nvSpPr>
        <p:spPr>
          <a:xfrm rot="16200000">
            <a:off x="7629555" y="2505043"/>
            <a:ext cx="1447800" cy="400110"/>
          </a:xfrm>
          <a:prstGeom prst="rect">
            <a:avLst/>
          </a:prstGeom>
          <a:noFill/>
        </p:spPr>
        <p:txBody>
          <a:bodyPr wrap="square" rtlCol="0">
            <a:spAutoFit/>
          </a:bodyPr>
          <a:lstStyle/>
          <a:p>
            <a:r>
              <a:rPr lang="en-US" sz="2000" b="1" dirty="0" smtClean="0">
                <a:solidFill>
                  <a:schemeClr val="bg1"/>
                </a:solidFill>
                <a:latin typeface="Times New Roman" panose="02020603050405020304" pitchFamily="18" charset="0"/>
                <a:cs typeface="Times New Roman" panose="02020603050405020304" pitchFamily="18" charset="0"/>
              </a:rPr>
              <a:t>Criticality </a:t>
            </a:r>
            <a:endParaRPr lang="en-US" sz="2000" dirty="0">
              <a:solidFill>
                <a:schemeClr val="bg1"/>
              </a:solidFill>
            </a:endParaRPr>
          </a:p>
        </p:txBody>
      </p:sp>
      <p:sp>
        <p:nvSpPr>
          <p:cNvPr id="9" name="TextBox 8"/>
          <p:cNvSpPr txBox="1"/>
          <p:nvPr/>
        </p:nvSpPr>
        <p:spPr>
          <a:xfrm rot="16200000">
            <a:off x="5753100" y="2505045"/>
            <a:ext cx="1447800" cy="400110"/>
          </a:xfrm>
          <a:prstGeom prst="rect">
            <a:avLst/>
          </a:prstGeom>
          <a:noFill/>
        </p:spPr>
        <p:txBody>
          <a:bodyPr wrap="square" rtlCol="0">
            <a:spAutoFit/>
          </a:bodyPr>
          <a:lstStyle/>
          <a:p>
            <a:r>
              <a:rPr lang="en-US" sz="2000" b="1" dirty="0">
                <a:solidFill>
                  <a:schemeClr val="bg1"/>
                </a:solidFill>
                <a:latin typeface="Times New Roman" panose="02020603050405020304" pitchFamily="18" charset="0"/>
                <a:cs typeface="Times New Roman" panose="02020603050405020304" pitchFamily="18" charset="0"/>
              </a:rPr>
              <a:t>Frequency</a:t>
            </a:r>
            <a:endParaRPr lang="en-US" sz="2000" dirty="0">
              <a:solidFill>
                <a:schemeClr val="bg1"/>
              </a:solidFill>
            </a:endParaRPr>
          </a:p>
        </p:txBody>
      </p:sp>
      <p:sp>
        <p:nvSpPr>
          <p:cNvPr id="10" name="TextBox 9"/>
          <p:cNvSpPr txBox="1"/>
          <p:nvPr/>
        </p:nvSpPr>
        <p:spPr>
          <a:xfrm rot="16200000">
            <a:off x="6410355" y="2505044"/>
            <a:ext cx="1447800" cy="400110"/>
          </a:xfrm>
          <a:prstGeom prst="rect">
            <a:avLst/>
          </a:prstGeom>
          <a:noFill/>
        </p:spPr>
        <p:txBody>
          <a:bodyPr wrap="square" rtlCol="0">
            <a:spAutoFit/>
          </a:bodyPr>
          <a:lstStyle/>
          <a:p>
            <a:r>
              <a:rPr lang="en-US" sz="2000" b="1" dirty="0">
                <a:solidFill>
                  <a:schemeClr val="bg1"/>
                </a:solidFill>
                <a:latin typeface="Times New Roman" panose="02020603050405020304" pitchFamily="18" charset="0"/>
                <a:cs typeface="Times New Roman" panose="02020603050405020304" pitchFamily="18" charset="0"/>
              </a:rPr>
              <a:t>Severity </a:t>
            </a:r>
            <a:endParaRPr lang="en-US" sz="2000" dirty="0">
              <a:solidFill>
                <a:schemeClr val="bg1"/>
              </a:solidFill>
            </a:endParaRPr>
          </a:p>
        </p:txBody>
      </p:sp>
      <p:sp>
        <p:nvSpPr>
          <p:cNvPr id="11" name="TextBox 10"/>
          <p:cNvSpPr txBox="1"/>
          <p:nvPr/>
        </p:nvSpPr>
        <p:spPr>
          <a:xfrm rot="16200000">
            <a:off x="7096155" y="2505043"/>
            <a:ext cx="1447800" cy="400110"/>
          </a:xfrm>
          <a:prstGeom prst="rect">
            <a:avLst/>
          </a:prstGeom>
          <a:noFill/>
        </p:spPr>
        <p:txBody>
          <a:bodyPr wrap="square" rtlCol="0">
            <a:spAutoFit/>
          </a:bodyPr>
          <a:lstStyle/>
          <a:p>
            <a:r>
              <a:rPr lang="en-US" sz="2000" b="1" dirty="0">
                <a:solidFill>
                  <a:schemeClr val="bg1"/>
                </a:solidFill>
                <a:latin typeface="Times New Roman" panose="02020603050405020304" pitchFamily="18" charset="0"/>
                <a:cs typeface="Times New Roman" panose="02020603050405020304" pitchFamily="18" charset="0"/>
              </a:rPr>
              <a:t>Detection</a:t>
            </a:r>
            <a:endParaRPr lang="en-US" sz="2000" dirty="0">
              <a:solidFill>
                <a:schemeClr val="bg1"/>
              </a:solidFill>
            </a:endParaRPr>
          </a:p>
        </p:txBody>
      </p:sp>
    </p:spTree>
    <p:extLst>
      <p:ext uri="{BB962C8B-B14F-4D97-AF65-F5344CB8AC3E}">
        <p14:creationId xmlns:p14="http://schemas.microsoft.com/office/powerpoint/2010/main" val="29692810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219200"/>
            <a:ext cx="83820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smtClean="0">
                <a:solidFill>
                  <a:srgbClr val="0000FF"/>
                </a:solidFill>
                <a:latin typeface="Times New Roman" panose="02020603050405020304" pitchFamily="18" charset="0"/>
                <a:cs typeface="Times New Roman" panose="02020603050405020304" pitchFamily="18" charset="0"/>
              </a:rPr>
              <a:t>Failure </a:t>
            </a:r>
            <a:r>
              <a:rPr lang="en-US" sz="2800" b="1" dirty="0">
                <a:solidFill>
                  <a:srgbClr val="0000FF"/>
                </a:solidFill>
                <a:latin typeface="Times New Roman" panose="02020603050405020304" pitchFamily="18" charset="0"/>
                <a:cs typeface="Times New Roman" panose="02020603050405020304" pitchFamily="18" charset="0"/>
              </a:rPr>
              <a:t>M</a:t>
            </a:r>
            <a:r>
              <a:rPr lang="en-US" sz="2800" b="1" dirty="0" smtClean="0">
                <a:solidFill>
                  <a:srgbClr val="0000FF"/>
                </a:solidFill>
                <a:latin typeface="Times New Roman" panose="02020603050405020304" pitchFamily="18" charset="0"/>
                <a:cs typeface="Times New Roman" panose="02020603050405020304" pitchFamily="18" charset="0"/>
              </a:rPr>
              <a:t>ode </a:t>
            </a:r>
            <a:r>
              <a:rPr lang="en-US" sz="2800" b="1" dirty="0">
                <a:solidFill>
                  <a:srgbClr val="0000FF"/>
                </a:solidFill>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Effects </a:t>
            </a:r>
            <a:r>
              <a:rPr lang="en-US" sz="2800" b="1" dirty="0">
                <a:solidFill>
                  <a:srgbClr val="0000FF"/>
                </a:solidFill>
                <a:latin typeface="Times New Roman" panose="02020603050405020304" pitchFamily="18" charset="0"/>
                <a:cs typeface="Times New Roman" panose="02020603050405020304" pitchFamily="18" charset="0"/>
              </a:rPr>
              <a:t>A</a:t>
            </a:r>
            <a:r>
              <a:rPr lang="en-US" sz="2800" b="1" dirty="0" smtClean="0">
                <a:solidFill>
                  <a:srgbClr val="0000FF"/>
                </a:solidFill>
                <a:latin typeface="Times New Roman" panose="02020603050405020304" pitchFamily="18" charset="0"/>
                <a:cs typeface="Times New Roman" panose="02020603050405020304" pitchFamily="18" charset="0"/>
              </a:rPr>
              <a:t>nalysis (</a:t>
            </a:r>
            <a:r>
              <a:rPr lang="en-US" sz="2800" b="1" dirty="0">
                <a:solidFill>
                  <a:srgbClr val="0000FF"/>
                </a:solidFill>
                <a:latin typeface="Times New Roman" panose="02020603050405020304" pitchFamily="18" charset="0"/>
                <a:cs typeface="Times New Roman" panose="02020603050405020304" pitchFamily="18" charset="0"/>
              </a:rPr>
              <a:t>FMEA)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200" b="1" dirty="0">
                <a:solidFill>
                  <a:schemeClr val="bg1"/>
                </a:solidFill>
                <a:latin typeface="Times New Roman" panose="02020603050405020304" pitchFamily="18" charset="0"/>
                <a:cs typeface="Times New Roman" panose="02020603050405020304" pitchFamily="18" charset="0"/>
              </a:rPr>
              <a:t>Once the critical failures are identified, the team determines what would cause these potential failures so that preventive actions can be taken. </a:t>
            </a:r>
            <a:endParaRPr lang="en-US" sz="2200" b="1" dirty="0" smtClean="0">
              <a:solidFill>
                <a:schemeClr val="bg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200" b="1" dirty="0" smtClean="0">
                <a:solidFill>
                  <a:schemeClr val="bg1"/>
                </a:solidFill>
                <a:latin typeface="Times New Roman" panose="02020603050405020304" pitchFamily="18" charset="0"/>
                <a:cs typeface="Times New Roman" panose="02020603050405020304" pitchFamily="18" charset="0"/>
              </a:rPr>
              <a:t>The </a:t>
            </a:r>
            <a:r>
              <a:rPr lang="en-US" sz="2200" b="1" dirty="0">
                <a:solidFill>
                  <a:schemeClr val="bg1"/>
                </a:solidFill>
                <a:latin typeface="Times New Roman" panose="02020603050405020304" pitchFamily="18" charset="0"/>
                <a:cs typeface="Times New Roman" panose="02020603050405020304" pitchFamily="18" charset="0"/>
              </a:rPr>
              <a:t>following list provides examples of questions the team can ask about the critical failures to discover their root causes:</a:t>
            </a:r>
          </a:p>
          <a:p>
            <a:pPr marL="800100" lvl="1" indent="-342900" algn="l">
              <a:spcBef>
                <a:spcPts val="0"/>
              </a:spcBef>
              <a:buClr>
                <a:srgbClr val="FF0000"/>
              </a:buClr>
              <a:buFont typeface="Wingdings" panose="05000000000000000000" pitchFamily="2" charset="2"/>
              <a:buChar char="q"/>
            </a:pPr>
            <a:r>
              <a:rPr lang="en-US" sz="2200" b="1" dirty="0">
                <a:solidFill>
                  <a:schemeClr val="bg1"/>
                </a:solidFill>
                <a:latin typeface="Times New Roman" panose="02020603050405020304" pitchFamily="18" charset="0"/>
                <a:cs typeface="Times New Roman" panose="02020603050405020304" pitchFamily="18" charset="0"/>
              </a:rPr>
              <a:t>Who might experience this problem? </a:t>
            </a:r>
          </a:p>
          <a:p>
            <a:pPr marL="800100" lvl="1" indent="-342900" algn="l">
              <a:spcBef>
                <a:spcPts val="0"/>
              </a:spcBef>
              <a:buClr>
                <a:srgbClr val="FF0000"/>
              </a:buClr>
              <a:buFont typeface="Wingdings" panose="05000000000000000000" pitchFamily="2" charset="2"/>
              <a:buChar char="q"/>
            </a:pPr>
            <a:r>
              <a:rPr lang="en-US" sz="2200" b="1" dirty="0">
                <a:solidFill>
                  <a:schemeClr val="bg1"/>
                </a:solidFill>
                <a:latin typeface="Times New Roman" panose="02020603050405020304" pitchFamily="18" charset="0"/>
                <a:cs typeface="Times New Roman" panose="02020603050405020304" pitchFamily="18" charset="0"/>
              </a:rPr>
              <a:t>Would all the people who do the work experience it, or just some of them?</a:t>
            </a:r>
          </a:p>
          <a:p>
            <a:pPr marL="800100" lvl="1" indent="-342900" algn="l">
              <a:spcBef>
                <a:spcPts val="0"/>
              </a:spcBef>
              <a:buClr>
                <a:srgbClr val="FF0000"/>
              </a:buClr>
              <a:buFont typeface="Wingdings" panose="05000000000000000000" pitchFamily="2" charset="2"/>
              <a:buChar char="q"/>
            </a:pPr>
            <a:r>
              <a:rPr lang="en-US" sz="2200" b="1" dirty="0">
                <a:solidFill>
                  <a:schemeClr val="bg1"/>
                </a:solidFill>
                <a:latin typeface="Times New Roman" panose="02020603050405020304" pitchFamily="18" charset="0"/>
                <a:cs typeface="Times New Roman" panose="02020603050405020304" pitchFamily="18" charset="0"/>
              </a:rPr>
              <a:t>What is the specific problem?</a:t>
            </a:r>
          </a:p>
          <a:p>
            <a:pPr marL="800100" lvl="1" indent="-342900" algn="l">
              <a:spcBef>
                <a:spcPts val="0"/>
              </a:spcBef>
              <a:buClr>
                <a:srgbClr val="FF0000"/>
              </a:buClr>
              <a:buFont typeface="Wingdings" panose="05000000000000000000" pitchFamily="2" charset="2"/>
              <a:buChar char="q"/>
            </a:pPr>
            <a:r>
              <a:rPr lang="en-US" sz="2200" b="1" dirty="0">
                <a:solidFill>
                  <a:schemeClr val="bg1"/>
                </a:solidFill>
                <a:latin typeface="Times New Roman" panose="02020603050405020304" pitchFamily="18" charset="0"/>
                <a:cs typeface="Times New Roman" panose="02020603050405020304" pitchFamily="18" charset="0"/>
              </a:rPr>
              <a:t>Where might the failure occur? </a:t>
            </a:r>
          </a:p>
          <a:p>
            <a:pPr marL="800100" lvl="1" indent="-342900" algn="l">
              <a:spcBef>
                <a:spcPts val="0"/>
              </a:spcBef>
              <a:buClr>
                <a:srgbClr val="FF0000"/>
              </a:buClr>
              <a:buFont typeface="Wingdings" panose="05000000000000000000" pitchFamily="2" charset="2"/>
              <a:buChar char="q"/>
            </a:pPr>
            <a:r>
              <a:rPr lang="en-US" sz="2200" b="1" dirty="0">
                <a:solidFill>
                  <a:schemeClr val="bg1"/>
                </a:solidFill>
                <a:latin typeface="Times New Roman" panose="02020603050405020304" pitchFamily="18" charset="0"/>
                <a:cs typeface="Times New Roman" panose="02020603050405020304" pitchFamily="18" charset="0"/>
              </a:rPr>
              <a:t>Where is the failure unlikely to occur?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51</a:t>
            </a:fld>
            <a:endParaRPr lang="en-US" dirty="0"/>
          </a:p>
        </p:txBody>
      </p:sp>
    </p:spTree>
    <p:extLst>
      <p:ext uri="{BB962C8B-B14F-4D97-AF65-F5344CB8AC3E}">
        <p14:creationId xmlns:p14="http://schemas.microsoft.com/office/powerpoint/2010/main" val="32888361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219200"/>
            <a:ext cx="83820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smtClean="0">
                <a:solidFill>
                  <a:srgbClr val="0000FF"/>
                </a:solidFill>
                <a:latin typeface="Times New Roman" panose="02020603050405020304" pitchFamily="18" charset="0"/>
                <a:cs typeface="Times New Roman" panose="02020603050405020304" pitchFamily="18" charset="0"/>
              </a:rPr>
              <a:t>Failure </a:t>
            </a:r>
            <a:r>
              <a:rPr lang="en-US" sz="2800" b="1" dirty="0">
                <a:solidFill>
                  <a:srgbClr val="0000FF"/>
                </a:solidFill>
                <a:latin typeface="Times New Roman" panose="02020603050405020304" pitchFamily="18" charset="0"/>
                <a:cs typeface="Times New Roman" panose="02020603050405020304" pitchFamily="18" charset="0"/>
              </a:rPr>
              <a:t>M</a:t>
            </a:r>
            <a:r>
              <a:rPr lang="en-US" sz="2800" b="1" dirty="0" smtClean="0">
                <a:solidFill>
                  <a:srgbClr val="0000FF"/>
                </a:solidFill>
                <a:latin typeface="Times New Roman" panose="02020603050405020304" pitchFamily="18" charset="0"/>
                <a:cs typeface="Times New Roman" panose="02020603050405020304" pitchFamily="18" charset="0"/>
              </a:rPr>
              <a:t>ode </a:t>
            </a:r>
            <a:r>
              <a:rPr lang="en-US" sz="2800" b="1" dirty="0">
                <a:solidFill>
                  <a:srgbClr val="0000FF"/>
                </a:solidFill>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Effects </a:t>
            </a:r>
            <a:r>
              <a:rPr lang="en-US" sz="2800" b="1" dirty="0">
                <a:solidFill>
                  <a:srgbClr val="0000FF"/>
                </a:solidFill>
                <a:latin typeface="Times New Roman" panose="02020603050405020304" pitchFamily="18" charset="0"/>
                <a:cs typeface="Times New Roman" panose="02020603050405020304" pitchFamily="18" charset="0"/>
              </a:rPr>
              <a:t>A</a:t>
            </a:r>
            <a:r>
              <a:rPr lang="en-US" sz="2800" b="1" dirty="0" smtClean="0">
                <a:solidFill>
                  <a:srgbClr val="0000FF"/>
                </a:solidFill>
                <a:latin typeface="Times New Roman" panose="02020603050405020304" pitchFamily="18" charset="0"/>
                <a:cs typeface="Times New Roman" panose="02020603050405020304" pitchFamily="18" charset="0"/>
              </a:rPr>
              <a:t>nalysis (</a:t>
            </a:r>
            <a:r>
              <a:rPr lang="en-US" sz="2800" b="1" dirty="0">
                <a:solidFill>
                  <a:srgbClr val="0000FF"/>
                </a:solidFill>
                <a:latin typeface="Times New Roman" panose="02020603050405020304" pitchFamily="18" charset="0"/>
                <a:cs typeface="Times New Roman" panose="02020603050405020304" pitchFamily="18" charset="0"/>
              </a:rPr>
              <a:t>FMEA)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b="1" dirty="0">
                <a:solidFill>
                  <a:schemeClr val="bg1"/>
                </a:solidFill>
                <a:latin typeface="Times New Roman" panose="02020603050405020304" pitchFamily="18" charset="0"/>
                <a:cs typeface="Times New Roman" panose="02020603050405020304" pitchFamily="18" charset="0"/>
              </a:rPr>
              <a:t>The remaining steps of the FMEA project are the same as those of any improvement project. </a:t>
            </a:r>
            <a:endParaRPr lang="en-US" b="1" dirty="0" smtClean="0">
              <a:solidFill>
                <a:schemeClr val="bg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The </a:t>
            </a:r>
            <a:r>
              <a:rPr lang="en-US" b="1" dirty="0">
                <a:solidFill>
                  <a:schemeClr val="bg1"/>
                </a:solidFill>
                <a:latin typeface="Times New Roman" panose="02020603050405020304" pitchFamily="18" charset="0"/>
                <a:cs typeface="Times New Roman" panose="02020603050405020304" pitchFamily="18" charset="0"/>
              </a:rPr>
              <a:t>process changes are implemented and tested to determine whether the desired results have been achieved. </a:t>
            </a:r>
            <a:endParaRPr lang="en-US" b="1" dirty="0" smtClean="0">
              <a:solidFill>
                <a:schemeClr val="bg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If </a:t>
            </a:r>
            <a:r>
              <a:rPr lang="en-US" b="1" dirty="0">
                <a:solidFill>
                  <a:schemeClr val="bg1"/>
                </a:solidFill>
                <a:latin typeface="Times New Roman" panose="02020603050405020304" pitchFamily="18" charset="0"/>
                <a:cs typeface="Times New Roman" panose="02020603050405020304" pitchFamily="18" charset="0"/>
              </a:rPr>
              <a:t>the process changes reduce or eliminate the possibility that the critical failures will occur—the desired result of an FMEA project—they are incorporated into the process.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52</a:t>
            </a:fld>
            <a:endParaRPr lang="en-US" dirty="0"/>
          </a:p>
        </p:txBody>
      </p:sp>
    </p:spTree>
    <p:extLst>
      <p:ext uri="{BB962C8B-B14F-4D97-AF65-F5344CB8AC3E}">
        <p14:creationId xmlns:p14="http://schemas.microsoft.com/office/powerpoint/2010/main" val="23179085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219200"/>
            <a:ext cx="83820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a:solidFill>
                  <a:srgbClr val="0000FF"/>
                </a:solidFill>
                <a:latin typeface="Times New Roman" panose="02020603050405020304" pitchFamily="18" charset="0"/>
                <a:cs typeface="Times New Roman" panose="02020603050405020304" pitchFamily="18" charset="0"/>
              </a:rPr>
              <a:t>Root Cause Analysis (RCA)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A </a:t>
            </a:r>
            <a:r>
              <a:rPr lang="en-US" sz="2800" b="1" dirty="0">
                <a:solidFill>
                  <a:schemeClr val="bg1"/>
                </a:solidFill>
                <a:latin typeface="Times New Roman" panose="02020603050405020304" pitchFamily="18" charset="0"/>
                <a:cs typeface="Times New Roman" panose="02020603050405020304" pitchFamily="18" charset="0"/>
              </a:rPr>
              <a:t>structured process for identifying the underlying factors that caused an adverse event</a:t>
            </a:r>
            <a:r>
              <a:rPr lang="en-US" sz="2800" b="1" dirty="0" smtClean="0">
                <a:solidFill>
                  <a:schemeClr val="bg1"/>
                </a:solidFill>
                <a:latin typeface="Times New Roman" panose="02020603050405020304" pitchFamily="18" charset="0"/>
                <a:cs typeface="Times New Roman" panose="02020603050405020304" pitchFamily="18" charset="0"/>
              </a:rPr>
              <a:t>. </a:t>
            </a: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Safety </a:t>
            </a:r>
            <a:r>
              <a:rPr lang="en-US" sz="2800" b="1" dirty="0">
                <a:solidFill>
                  <a:schemeClr val="bg1"/>
                </a:solidFill>
                <a:latin typeface="Times New Roman" panose="02020603050405020304" pitchFamily="18" charset="0"/>
                <a:cs typeface="Times New Roman" panose="02020603050405020304" pitchFamily="18" charset="0"/>
              </a:rPr>
              <a:t>improvement teams use RCA after an adverse event has occurred to determine system deficiencies that led to the event. </a:t>
            </a:r>
            <a:endParaRPr lang="en-US" sz="28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bg1"/>
                </a:solidFill>
                <a:latin typeface="Times New Roman" panose="02020603050405020304" pitchFamily="18" charset="0"/>
                <a:cs typeface="Times New Roman" panose="02020603050405020304" pitchFamily="18" charset="0"/>
              </a:rPr>
              <a:t>The </a:t>
            </a:r>
            <a:r>
              <a:rPr lang="en-US" sz="2800" b="1" dirty="0">
                <a:solidFill>
                  <a:schemeClr val="bg1"/>
                </a:solidFill>
                <a:latin typeface="Times New Roman" panose="02020603050405020304" pitchFamily="18" charset="0"/>
                <a:cs typeface="Times New Roman" panose="02020603050405020304" pitchFamily="18" charset="0"/>
              </a:rPr>
              <a:t>six steps involved in RCA follow the Plan-Do-Study-Act Cycle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53</a:t>
            </a:fld>
            <a:endParaRPr lang="en-US" dirty="0"/>
          </a:p>
        </p:txBody>
      </p:sp>
    </p:spTree>
    <p:extLst>
      <p:ext uri="{BB962C8B-B14F-4D97-AF65-F5344CB8AC3E}">
        <p14:creationId xmlns:p14="http://schemas.microsoft.com/office/powerpoint/2010/main" val="26158199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219200"/>
            <a:ext cx="83820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a:solidFill>
                  <a:srgbClr val="0000FF"/>
                </a:solidFill>
                <a:latin typeface="Times New Roman" panose="02020603050405020304" pitchFamily="18" charset="0"/>
                <a:cs typeface="Times New Roman" panose="02020603050405020304" pitchFamily="18" charset="0"/>
              </a:rPr>
              <a:t>Root Cause Analysis (RCA)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a:solidFill>
                  <a:schemeClr val="bg1"/>
                </a:solidFill>
                <a:latin typeface="Times New Roman" panose="02020603050405020304" pitchFamily="18" charset="0"/>
                <a:cs typeface="Times New Roman" panose="02020603050405020304" pitchFamily="18" charset="0"/>
              </a:rPr>
              <a:t>Since 1996, organizations accredited by The Joint Commission have been required to conduct an RCA following a </a:t>
            </a:r>
            <a:r>
              <a:rPr lang="en-US" b="1" dirty="0">
                <a:solidFill>
                  <a:srgbClr val="0000FF"/>
                </a:solidFill>
                <a:latin typeface="Times New Roman" panose="02020603050405020304" pitchFamily="18" charset="0"/>
                <a:cs typeface="Times New Roman" panose="02020603050405020304" pitchFamily="18" charset="0"/>
              </a:rPr>
              <a:t>sentinel event</a:t>
            </a:r>
            <a:r>
              <a:rPr lang="en-US" b="1" dirty="0">
                <a:solidFill>
                  <a:schemeClr val="bg1"/>
                </a:solidFill>
                <a:latin typeface="Times New Roman" panose="02020603050405020304" pitchFamily="18" charset="0"/>
                <a:cs typeface="Times New Roman" panose="02020603050405020304" pitchFamily="18" charset="0"/>
              </a:rPr>
              <a:t>.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A </a:t>
            </a:r>
            <a:r>
              <a:rPr lang="en-US" b="1" dirty="0">
                <a:solidFill>
                  <a:srgbClr val="0000FF"/>
                </a:solidFill>
                <a:latin typeface="Times New Roman" panose="02020603050405020304" pitchFamily="18" charset="0"/>
                <a:cs typeface="Times New Roman" panose="02020603050405020304" pitchFamily="18" charset="0"/>
              </a:rPr>
              <a:t>sentinel event </a:t>
            </a:r>
            <a:r>
              <a:rPr lang="en-US" b="1" dirty="0">
                <a:solidFill>
                  <a:schemeClr val="bg1"/>
                </a:solidFill>
                <a:latin typeface="Times New Roman" panose="02020603050405020304" pitchFamily="18" charset="0"/>
                <a:cs typeface="Times New Roman" panose="02020603050405020304" pitchFamily="18" charset="0"/>
              </a:rPr>
              <a:t>is an incident in which death or serious harm to a patient occurred.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The </a:t>
            </a:r>
            <a:r>
              <a:rPr lang="en-US" b="1" dirty="0">
                <a:solidFill>
                  <a:schemeClr val="bg1"/>
                </a:solidFill>
                <a:latin typeface="Times New Roman" panose="02020603050405020304" pitchFamily="18" charset="0"/>
                <a:cs typeface="Times New Roman" panose="02020603050405020304" pitchFamily="18" charset="0"/>
              </a:rPr>
              <a:t>word </a:t>
            </a:r>
            <a:r>
              <a:rPr lang="en-US" b="1" dirty="0">
                <a:solidFill>
                  <a:srgbClr val="0000FF"/>
                </a:solidFill>
                <a:latin typeface="Times New Roman" panose="02020603050405020304" pitchFamily="18" charset="0"/>
                <a:cs typeface="Times New Roman" panose="02020603050405020304" pitchFamily="18" charset="0"/>
              </a:rPr>
              <a:t>sentinel</a:t>
            </a:r>
            <a:r>
              <a:rPr lang="en-US" b="1" dirty="0">
                <a:solidFill>
                  <a:schemeClr val="bg1"/>
                </a:solidFill>
                <a:latin typeface="Times New Roman" panose="02020603050405020304" pitchFamily="18" charset="0"/>
                <a:cs typeface="Times New Roman" panose="02020603050405020304" pitchFamily="18" charset="0"/>
              </a:rPr>
              <a:t> reflects the egregiousness of the injury (e.g., surgery performed on the wrong patient) and the likelihood that investigation of the event will reveal serious safety problems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54</a:t>
            </a:fld>
            <a:endParaRPr lang="en-US" dirty="0"/>
          </a:p>
        </p:txBody>
      </p:sp>
    </p:spTree>
    <p:extLst>
      <p:ext uri="{BB962C8B-B14F-4D97-AF65-F5344CB8AC3E}">
        <p14:creationId xmlns:p14="http://schemas.microsoft.com/office/powerpoint/2010/main" val="42482251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219200"/>
            <a:ext cx="8382000" cy="5029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a:solidFill>
                  <a:srgbClr val="0000FF"/>
                </a:solidFill>
                <a:latin typeface="Times New Roman" panose="02020603050405020304" pitchFamily="18" charset="0"/>
                <a:cs typeface="Times New Roman" panose="02020603050405020304" pitchFamily="18" charset="0"/>
              </a:rPr>
              <a:t>Root Cause Analysis (RCA)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a:solidFill>
                  <a:schemeClr val="bg1"/>
                </a:solidFill>
                <a:latin typeface="Times New Roman" panose="02020603050405020304" pitchFamily="18" charset="0"/>
                <a:cs typeface="Times New Roman" panose="02020603050405020304" pitchFamily="18" charset="0"/>
              </a:rPr>
              <a:t>The Joint Commission also encourages facilities to conduct an RCA following a </a:t>
            </a:r>
            <a:r>
              <a:rPr lang="en-US" b="1" dirty="0">
                <a:solidFill>
                  <a:srgbClr val="0000FF"/>
                </a:solidFill>
                <a:latin typeface="Times New Roman" panose="02020603050405020304" pitchFamily="18" charset="0"/>
                <a:cs typeface="Times New Roman" panose="02020603050405020304" pitchFamily="18" charset="0"/>
              </a:rPr>
              <a:t>near miss</a:t>
            </a:r>
            <a:r>
              <a:rPr lang="en-US" b="1" dirty="0">
                <a:solidFill>
                  <a:schemeClr val="bg1"/>
                </a:solidFill>
                <a:latin typeface="Times New Roman" panose="02020603050405020304" pitchFamily="18" charset="0"/>
                <a:cs typeface="Times New Roman" panose="02020603050405020304" pitchFamily="18" charset="0"/>
              </a:rPr>
              <a:t>.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A </a:t>
            </a:r>
            <a:r>
              <a:rPr lang="en-US" b="1" dirty="0">
                <a:solidFill>
                  <a:srgbClr val="0000FF"/>
                </a:solidFill>
                <a:latin typeface="Times New Roman" panose="02020603050405020304" pitchFamily="18" charset="0"/>
                <a:cs typeface="Times New Roman" panose="02020603050405020304" pitchFamily="18" charset="0"/>
              </a:rPr>
              <a:t>near miss </a:t>
            </a:r>
            <a:r>
              <a:rPr lang="en-US" b="1" dirty="0">
                <a:solidFill>
                  <a:schemeClr val="bg1"/>
                </a:solidFill>
                <a:latin typeface="Times New Roman" panose="02020603050405020304" pitchFamily="18" charset="0"/>
                <a:cs typeface="Times New Roman" panose="02020603050405020304" pitchFamily="18" charset="0"/>
              </a:rPr>
              <a:t>is an incident that did not result in death or injury but could have; only by chance was the patient not harmed. </a:t>
            </a:r>
            <a:endParaRPr lang="en-US"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b="1" dirty="0" smtClean="0">
                <a:solidFill>
                  <a:schemeClr val="bg1"/>
                </a:solidFill>
                <a:latin typeface="Times New Roman" panose="02020603050405020304" pitchFamily="18" charset="0"/>
                <a:cs typeface="Times New Roman" panose="02020603050405020304" pitchFamily="18" charset="0"/>
              </a:rPr>
              <a:t>These </a:t>
            </a:r>
            <a:r>
              <a:rPr lang="en-US" b="1" dirty="0">
                <a:solidFill>
                  <a:schemeClr val="bg1"/>
                </a:solidFill>
                <a:latin typeface="Times New Roman" panose="02020603050405020304" pitchFamily="18" charset="0"/>
                <a:cs typeface="Times New Roman" panose="02020603050405020304" pitchFamily="18" charset="0"/>
              </a:rPr>
              <a:t>regulations require healthcare facilities to conduct formal investigations of serious adverse events.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55</a:t>
            </a:fld>
            <a:endParaRPr lang="en-US" dirty="0"/>
          </a:p>
        </p:txBody>
      </p:sp>
    </p:spTree>
    <p:extLst>
      <p:ext uri="{BB962C8B-B14F-4D97-AF65-F5344CB8AC3E}">
        <p14:creationId xmlns:p14="http://schemas.microsoft.com/office/powerpoint/2010/main" val="207599054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219200"/>
            <a:ext cx="8382000" cy="51054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a:solidFill>
                  <a:srgbClr val="0000FF"/>
                </a:solidFill>
                <a:latin typeface="Times New Roman" panose="02020603050405020304" pitchFamily="18" charset="0"/>
                <a:cs typeface="Times New Roman" panose="02020603050405020304" pitchFamily="18" charset="0"/>
              </a:rPr>
              <a:t>Root Cause Analysis (RCA)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a:solidFill>
                  <a:schemeClr val="bg1"/>
                </a:solidFill>
                <a:latin typeface="Times New Roman" panose="02020603050405020304" pitchFamily="18" charset="0"/>
                <a:cs typeface="Times New Roman" panose="02020603050405020304" pitchFamily="18" charset="0"/>
              </a:rPr>
              <a:t>RCA begins promptly after a sentinel or adverse event takes place. </a:t>
            </a:r>
            <a:endParaRPr lang="en-US" sz="22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smtClean="0">
                <a:solidFill>
                  <a:schemeClr val="bg1"/>
                </a:solidFill>
                <a:latin typeface="Times New Roman" panose="02020603050405020304" pitchFamily="18" charset="0"/>
                <a:cs typeface="Times New Roman" panose="02020603050405020304" pitchFamily="18" charset="0"/>
              </a:rPr>
              <a:t>As </a:t>
            </a:r>
            <a:r>
              <a:rPr lang="en-US" sz="2200" b="1" dirty="0">
                <a:solidFill>
                  <a:schemeClr val="bg1"/>
                </a:solidFill>
                <a:latin typeface="Times New Roman" panose="02020603050405020304" pitchFamily="18" charset="0"/>
                <a:cs typeface="Times New Roman" panose="02020603050405020304" pitchFamily="18" charset="0"/>
              </a:rPr>
              <a:t>for all improvement projects, a team of people is assembled to conduct the investigation. </a:t>
            </a:r>
            <a:endParaRPr lang="en-US" sz="22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smtClean="0">
                <a:solidFill>
                  <a:schemeClr val="bg1"/>
                </a:solidFill>
                <a:latin typeface="Times New Roman" panose="02020603050405020304" pitchFamily="18" charset="0"/>
                <a:cs typeface="Times New Roman" panose="02020603050405020304" pitchFamily="18" charset="0"/>
              </a:rPr>
              <a:t>The </a:t>
            </a:r>
            <a:r>
              <a:rPr lang="en-US" sz="2200" b="1" dirty="0">
                <a:solidFill>
                  <a:schemeClr val="bg1"/>
                </a:solidFill>
                <a:latin typeface="Times New Roman" panose="02020603050405020304" pitchFamily="18" charset="0"/>
                <a:cs typeface="Times New Roman" panose="02020603050405020304" pitchFamily="18" charset="0"/>
              </a:rPr>
              <a:t>team is composed of those who witnessed the event and those with expertise in the processes involved. </a:t>
            </a:r>
            <a:endParaRPr lang="en-US" sz="22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smtClean="0">
                <a:solidFill>
                  <a:schemeClr val="bg1"/>
                </a:solidFill>
                <a:latin typeface="Times New Roman" panose="02020603050405020304" pitchFamily="18" charset="0"/>
                <a:cs typeface="Times New Roman" panose="02020603050405020304" pitchFamily="18" charset="0"/>
              </a:rPr>
              <a:t>In </a:t>
            </a:r>
            <a:r>
              <a:rPr lang="en-US" sz="2200" b="1" dirty="0">
                <a:solidFill>
                  <a:schemeClr val="bg1"/>
                </a:solidFill>
                <a:latin typeface="Times New Roman" panose="02020603050405020304" pitchFamily="18" charset="0"/>
                <a:cs typeface="Times New Roman" panose="02020603050405020304" pitchFamily="18" charset="0"/>
              </a:rPr>
              <a:t>some organizations, managers or senior leaders may also work with the RCA team. </a:t>
            </a:r>
            <a:endParaRPr lang="en-US" sz="2200" b="1" dirty="0" smtClean="0">
              <a:solidFill>
                <a:schemeClr val="bg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200" b="1" dirty="0" smtClean="0">
                <a:solidFill>
                  <a:schemeClr val="bg1"/>
                </a:solidFill>
                <a:latin typeface="Times New Roman" panose="02020603050405020304" pitchFamily="18" charset="0"/>
                <a:cs typeface="Times New Roman" panose="02020603050405020304" pitchFamily="18" charset="0"/>
              </a:rPr>
              <a:t>Ideally</a:t>
            </a:r>
            <a:r>
              <a:rPr lang="en-US" sz="2200" b="1" dirty="0">
                <a:solidFill>
                  <a:schemeClr val="bg1"/>
                </a:solidFill>
                <a:latin typeface="Times New Roman" panose="02020603050405020304" pitchFamily="18" charset="0"/>
                <a:cs typeface="Times New Roman" panose="02020603050405020304" pitchFamily="18" charset="0"/>
              </a:rPr>
              <a:t>, the team leader is someone who has experience using the RCA investigation technique.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56</a:t>
            </a:fld>
            <a:endParaRPr lang="en-US" dirty="0"/>
          </a:p>
        </p:txBody>
      </p:sp>
    </p:spTree>
    <p:extLst>
      <p:ext uri="{BB962C8B-B14F-4D97-AF65-F5344CB8AC3E}">
        <p14:creationId xmlns:p14="http://schemas.microsoft.com/office/powerpoint/2010/main" val="171177921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685800"/>
          </a:xfrm>
        </p:spPr>
        <p:txBody>
          <a:bodyPr>
            <a:normAutofit fontScale="90000"/>
          </a:bodyPr>
          <a:lstStyle/>
          <a:p>
            <a:r>
              <a:rPr lang="en-US" sz="2800" b="1" dirty="0">
                <a:solidFill>
                  <a:schemeClr val="tx1"/>
                </a:solidFill>
                <a:latin typeface="Times New Roman" panose="02020603050405020304" pitchFamily="18" charset="0"/>
                <a:cs typeface="Times New Roman" panose="02020603050405020304" pitchFamily="18" charset="0"/>
              </a:rPr>
              <a:t>Exhibit </a:t>
            </a:r>
            <a:r>
              <a:rPr lang="en-US" sz="2800" b="1" dirty="0" smtClean="0">
                <a:solidFill>
                  <a:schemeClr val="tx1"/>
                </a:solidFill>
                <a:latin typeface="Times New Roman" panose="02020603050405020304" pitchFamily="18" charset="0"/>
                <a:cs typeface="Times New Roman" panose="02020603050405020304" pitchFamily="18" charset="0"/>
              </a:rPr>
              <a:t>8.11. </a:t>
            </a:r>
            <a:r>
              <a:rPr lang="en-US" sz="2800" b="1" dirty="0">
                <a:solidFill>
                  <a:schemeClr val="tx1"/>
                </a:solidFill>
                <a:latin typeface="Times New Roman" panose="02020603050405020304" pitchFamily="18" charset="0"/>
                <a:cs typeface="Times New Roman" panose="02020603050405020304" pitchFamily="18" charset="0"/>
              </a:rPr>
              <a:t>The six steps involved in RCA follow the Plan-Do-Study-Act Cycle</a:t>
            </a:r>
          </a:p>
        </p:txBody>
      </p:sp>
      <p:sp>
        <p:nvSpPr>
          <p:cNvPr id="3" name="Date Placeholder 2"/>
          <p:cNvSpPr>
            <a:spLocks noGrp="1"/>
          </p:cNvSpPr>
          <p:nvPr>
            <p:ph type="dt" sz="half" idx="10"/>
          </p:nvPr>
        </p:nvSpPr>
        <p:spPr>
          <a:xfrm>
            <a:off x="7239000" y="6248400"/>
            <a:ext cx="1524000" cy="365125"/>
          </a:xfrm>
        </p:spPr>
        <p:txBody>
          <a:bodyPr/>
          <a:lstStyle/>
          <a:p>
            <a:fld id="{04BA6C03-1837-4D39-96F7-B30D2E66B487}" type="datetime1">
              <a:rPr lang="en-US" smtClean="0"/>
              <a:t>4/24/2016</a:t>
            </a:fld>
            <a:endParaRPr lang="en-US" dirty="0"/>
          </a:p>
        </p:txBody>
      </p:sp>
      <p:sp>
        <p:nvSpPr>
          <p:cNvPr id="4" name="Footer Placeholder 3"/>
          <p:cNvSpPr>
            <a:spLocks noGrp="1"/>
          </p:cNvSpPr>
          <p:nvPr>
            <p:ph type="ftr" sz="quarter" idx="11"/>
          </p:nvPr>
        </p:nvSpPr>
        <p:spPr>
          <a:xfrm>
            <a:off x="609601" y="6248206"/>
            <a:ext cx="2133600" cy="365125"/>
          </a:xfrm>
        </p:spPr>
        <p:txBody>
          <a:bodyPr/>
          <a:lstStyle/>
          <a:p>
            <a:r>
              <a:rPr lang="en-US" dirty="0" smtClean="0"/>
              <a:t>Mohammed Alnaif Ph.D.</a:t>
            </a:r>
            <a:endParaRPr lang="en-US" dirty="0"/>
          </a:p>
        </p:txBody>
      </p:sp>
      <p:sp>
        <p:nvSpPr>
          <p:cNvPr id="5" name="Slide Number Placeholder 4"/>
          <p:cNvSpPr>
            <a:spLocks noGrp="1"/>
          </p:cNvSpPr>
          <p:nvPr>
            <p:ph type="sldNum" sz="quarter" idx="12"/>
          </p:nvPr>
        </p:nvSpPr>
        <p:spPr>
          <a:xfrm>
            <a:off x="8458200" y="6324600"/>
            <a:ext cx="533400" cy="244476"/>
          </a:xfrm>
        </p:spPr>
        <p:txBody>
          <a:bodyPr>
            <a:normAutofit fontScale="85000" lnSpcReduction="20000"/>
          </a:bodyPr>
          <a:lstStyle/>
          <a:p>
            <a:fld id="{EEEECDCC-63C2-4492-ADC6-A6890B1EB79E}" type="slidenum">
              <a:rPr lang="en-US" smtClean="0"/>
              <a:t>57</a:t>
            </a:fld>
            <a:endParaRPr lang="en-US"/>
          </a:p>
        </p:txBody>
      </p:sp>
      <p:sp>
        <p:nvSpPr>
          <p:cNvPr id="6" name="Oval 5"/>
          <p:cNvSpPr/>
          <p:nvPr/>
        </p:nvSpPr>
        <p:spPr>
          <a:xfrm>
            <a:off x="1641764" y="1066800"/>
            <a:ext cx="5943600" cy="5638800"/>
          </a:xfrm>
          <a:prstGeom prst="ellipse">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8" name="Straight Connector 7"/>
          <p:cNvCxnSpPr>
            <a:stCxn id="6" idx="0"/>
            <a:endCxn id="6" idx="4"/>
          </p:cNvCxnSpPr>
          <p:nvPr/>
        </p:nvCxnSpPr>
        <p:spPr>
          <a:xfrm>
            <a:off x="4613564" y="1066800"/>
            <a:ext cx="0" cy="56388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6"/>
            <a:endCxn id="6" idx="2"/>
          </p:cNvCxnSpPr>
          <p:nvPr/>
        </p:nvCxnSpPr>
        <p:spPr>
          <a:xfrm flipH="1">
            <a:off x="1641764" y="3886200"/>
            <a:ext cx="59436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62199" y="1914337"/>
            <a:ext cx="2279073" cy="1815882"/>
          </a:xfrm>
          <a:prstGeom prst="rect">
            <a:avLst/>
          </a:prstGeom>
          <a:noFill/>
        </p:spPr>
        <p:txBody>
          <a:bodyPr wrap="square" rtlCol="0">
            <a:spAutoFit/>
          </a:bodyPr>
          <a:lstStyle/>
          <a:p>
            <a:pPr marL="342900" indent="-342900">
              <a:buClr>
                <a:srgbClr val="FF0000"/>
              </a:buClr>
              <a:buFont typeface="+mj-lt"/>
              <a:buAutoNum type="arabicPeriod"/>
            </a:pPr>
            <a:r>
              <a:rPr lang="en-US" sz="1600" b="1" dirty="0">
                <a:solidFill>
                  <a:schemeClr val="bg1"/>
                </a:solidFill>
                <a:latin typeface="Times New Roman" panose="02020603050405020304" pitchFamily="18" charset="0"/>
                <a:cs typeface="Times New Roman" panose="02020603050405020304" pitchFamily="18" charset="0"/>
              </a:rPr>
              <a:t>Understand what happened</a:t>
            </a:r>
          </a:p>
          <a:p>
            <a:pPr marL="342900" indent="-342900">
              <a:buClr>
                <a:srgbClr val="FF0000"/>
              </a:buClr>
              <a:buFont typeface="+mj-lt"/>
              <a:buAutoNum type="arabicPeriod"/>
            </a:pPr>
            <a:r>
              <a:rPr lang="en-US" sz="1600" b="1" dirty="0">
                <a:solidFill>
                  <a:schemeClr val="bg1"/>
                </a:solidFill>
                <a:latin typeface="Times New Roman" panose="02020603050405020304" pitchFamily="18" charset="0"/>
                <a:cs typeface="Times New Roman" panose="02020603050405020304" pitchFamily="18" charset="0"/>
              </a:rPr>
              <a:t>Identify root causes</a:t>
            </a:r>
          </a:p>
          <a:p>
            <a:pPr marL="342900" indent="-342900">
              <a:buClr>
                <a:srgbClr val="FF0000"/>
              </a:buClr>
              <a:buFont typeface="+mj-lt"/>
              <a:buAutoNum type="arabicPeriod"/>
            </a:pPr>
            <a:r>
              <a:rPr lang="en-US" sz="1600" b="1" dirty="0">
                <a:solidFill>
                  <a:schemeClr val="bg1"/>
                </a:solidFill>
                <a:latin typeface="Times New Roman" panose="02020603050405020304" pitchFamily="18" charset="0"/>
                <a:cs typeface="Times New Roman" panose="02020603050405020304" pitchFamily="18" charset="0"/>
              </a:rPr>
              <a:t>Develop risk reduction strategies to prevent recurrence</a:t>
            </a:r>
          </a:p>
        </p:txBody>
      </p:sp>
      <p:sp>
        <p:nvSpPr>
          <p:cNvPr id="18" name="TextBox 17"/>
          <p:cNvSpPr txBox="1"/>
          <p:nvPr/>
        </p:nvSpPr>
        <p:spPr>
          <a:xfrm>
            <a:off x="4876800" y="2027229"/>
            <a:ext cx="1981200" cy="1077218"/>
          </a:xfrm>
          <a:prstGeom prst="rect">
            <a:avLst/>
          </a:prstGeom>
          <a:noFill/>
        </p:spPr>
        <p:txBody>
          <a:bodyPr wrap="square" rtlCol="0">
            <a:spAutoFit/>
          </a:bodyPr>
          <a:lstStyle/>
          <a:p>
            <a:pPr marL="342900" indent="-342900">
              <a:buClr>
                <a:srgbClr val="FF0000"/>
              </a:buClr>
              <a:buFont typeface="+mj-lt"/>
              <a:buAutoNum type="arabicPeriod" startAt="4"/>
            </a:pPr>
            <a:r>
              <a:rPr lang="en-US" sz="1600" b="1" dirty="0">
                <a:solidFill>
                  <a:schemeClr val="bg1"/>
                </a:solidFill>
                <a:latin typeface="Times New Roman" panose="02020603050405020304" pitchFamily="18" charset="0"/>
                <a:cs typeface="Times New Roman" panose="02020603050405020304" pitchFamily="18" charset="0"/>
              </a:rPr>
              <a:t>Implement and pilot test risk reduction strategies</a:t>
            </a:r>
          </a:p>
        </p:txBody>
      </p:sp>
      <p:sp>
        <p:nvSpPr>
          <p:cNvPr id="19" name="TextBox 18"/>
          <p:cNvSpPr txBox="1"/>
          <p:nvPr/>
        </p:nvSpPr>
        <p:spPr>
          <a:xfrm>
            <a:off x="4876800" y="4266456"/>
            <a:ext cx="1981200" cy="1569660"/>
          </a:xfrm>
          <a:prstGeom prst="rect">
            <a:avLst/>
          </a:prstGeom>
          <a:noFill/>
        </p:spPr>
        <p:txBody>
          <a:bodyPr wrap="square" rtlCol="0">
            <a:spAutoFit/>
          </a:bodyPr>
          <a:lstStyle/>
          <a:p>
            <a:pPr marL="342900" indent="-342900">
              <a:buClr>
                <a:srgbClr val="FF0000"/>
              </a:buClr>
              <a:buFont typeface="+mj-lt"/>
              <a:buAutoNum type="arabicPeriod" startAt="5"/>
            </a:pPr>
            <a:r>
              <a:rPr lang="en-US" sz="1600" b="1" dirty="0">
                <a:solidFill>
                  <a:schemeClr val="bg1"/>
                </a:solidFill>
                <a:latin typeface="Times New Roman" panose="02020603050405020304" pitchFamily="18" charset="0"/>
                <a:cs typeface="Times New Roman" panose="02020603050405020304" pitchFamily="18" charset="0"/>
              </a:rPr>
              <a:t>Evaluate whether risk reduction strategies achieved the desired result</a:t>
            </a:r>
          </a:p>
        </p:txBody>
      </p:sp>
      <p:sp>
        <p:nvSpPr>
          <p:cNvPr id="20" name="TextBox 19"/>
          <p:cNvSpPr txBox="1"/>
          <p:nvPr/>
        </p:nvSpPr>
        <p:spPr>
          <a:xfrm>
            <a:off x="2133600" y="4172589"/>
            <a:ext cx="2362200" cy="1077218"/>
          </a:xfrm>
          <a:prstGeom prst="rect">
            <a:avLst/>
          </a:prstGeom>
          <a:noFill/>
        </p:spPr>
        <p:txBody>
          <a:bodyPr wrap="square" rtlCol="0">
            <a:spAutoFit/>
          </a:bodyPr>
          <a:lstStyle/>
          <a:p>
            <a:pPr marL="342900" indent="-342900">
              <a:buClr>
                <a:srgbClr val="FF0000"/>
              </a:buClr>
              <a:buFont typeface="+mj-lt"/>
              <a:buAutoNum type="arabicPeriod" startAt="6"/>
            </a:pPr>
            <a:r>
              <a:rPr lang="en-US" sz="1600" b="1" dirty="0">
                <a:solidFill>
                  <a:schemeClr val="bg1"/>
                </a:solidFill>
                <a:latin typeface="Times New Roman" panose="02020603050405020304" pitchFamily="18" charset="0"/>
                <a:cs typeface="Times New Roman" panose="02020603050405020304" pitchFamily="18" charset="0"/>
              </a:rPr>
              <a:t>Make risk reduction strategies permanent or revise and retest strategies</a:t>
            </a:r>
          </a:p>
        </p:txBody>
      </p:sp>
      <p:sp>
        <p:nvSpPr>
          <p:cNvPr id="21" name="TextBox 20"/>
          <p:cNvSpPr txBox="1"/>
          <p:nvPr/>
        </p:nvSpPr>
        <p:spPr>
          <a:xfrm>
            <a:off x="1219200" y="1676400"/>
            <a:ext cx="9144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PLAN</a:t>
            </a:r>
            <a:endParaRPr lang="en-US" b="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7162800" y="1680866"/>
            <a:ext cx="6096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DO</a:t>
            </a:r>
            <a:endParaRPr lang="en-US" b="1"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1219200" y="5051286"/>
            <a:ext cx="6858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ACT</a:t>
            </a:r>
            <a:endParaRPr lang="en-US" b="1"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7162800" y="5208196"/>
            <a:ext cx="9906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STUDY</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268741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381000" y="1524000"/>
            <a:ext cx="8382000" cy="44958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Improving Patient Safety </a:t>
            </a:r>
          </a:p>
          <a:p>
            <a:r>
              <a:rPr lang="en-US" sz="2800" b="1" dirty="0">
                <a:solidFill>
                  <a:srgbClr val="0000FF"/>
                </a:solidFill>
                <a:latin typeface="Times New Roman" panose="02020603050405020304" pitchFamily="18" charset="0"/>
                <a:cs typeface="Times New Roman" panose="02020603050405020304" pitchFamily="18" charset="0"/>
              </a:rPr>
              <a:t>Root Cause Analysis (RCA)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182880"/>
            <a:r>
              <a:rPr lang="en-US" sz="2800" b="1" dirty="0">
                <a:solidFill>
                  <a:srgbClr val="0000FF"/>
                </a:solidFill>
                <a:latin typeface="Times New Roman" panose="02020603050405020304" pitchFamily="18" charset="0"/>
                <a:cs typeface="Times New Roman" panose="02020603050405020304" pitchFamily="18" charset="0"/>
              </a:rPr>
              <a:t>Critical Concept </a:t>
            </a:r>
            <a:r>
              <a:rPr lang="en-US" sz="2800" b="1" dirty="0" smtClean="0">
                <a:solidFill>
                  <a:srgbClr val="0000FF"/>
                </a:solidFill>
                <a:latin typeface="Times New Roman" panose="02020603050405020304" pitchFamily="18" charset="0"/>
                <a:cs typeface="Times New Roman" panose="02020603050405020304" pitchFamily="18" charset="0"/>
              </a:rPr>
              <a:t>8.2. Page 199 </a:t>
            </a:r>
            <a:r>
              <a:rPr lang="en-US" sz="2800" b="1" dirty="0" smtClean="0">
                <a:solidFill>
                  <a:schemeClr val="bg1"/>
                </a:solidFill>
                <a:latin typeface="Times New Roman" panose="02020603050405020304" pitchFamily="18" charset="0"/>
                <a:cs typeface="Times New Roman" panose="02020603050405020304" pitchFamily="18" charset="0"/>
              </a:rPr>
              <a:t>is </a:t>
            </a:r>
            <a:r>
              <a:rPr lang="en-US" sz="2800" b="1" dirty="0">
                <a:solidFill>
                  <a:schemeClr val="bg1"/>
                </a:solidFill>
                <a:latin typeface="Times New Roman" panose="02020603050405020304" pitchFamily="18" charset="0"/>
                <a:cs typeface="Times New Roman" panose="02020603050405020304" pitchFamily="18" charset="0"/>
              </a:rPr>
              <a:t>a description of a wrong-site surgery event. An arthroscopy should have been performed on the patient’s right knee, but the procedure was done on his left knee.</a:t>
            </a:r>
          </a:p>
          <a:p>
            <a:pPr marL="182880"/>
            <a:endParaRPr lang="en-US" sz="2800" b="1" dirty="0" smtClean="0">
              <a:solidFill>
                <a:schemeClr val="bg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58</a:t>
            </a:fld>
            <a:endParaRPr lang="en-US" dirty="0"/>
          </a:p>
        </p:txBody>
      </p:sp>
    </p:spTree>
    <p:extLst>
      <p:ext uri="{BB962C8B-B14F-4D97-AF65-F5344CB8AC3E}">
        <p14:creationId xmlns:p14="http://schemas.microsoft.com/office/powerpoint/2010/main" val="8106719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LEARNING POINT Root Cause Analysis (RCA)</a:t>
            </a:r>
          </a:p>
          <a:p>
            <a:pPr marL="182880">
              <a:spcBef>
                <a:spcPts val="600"/>
              </a:spcBef>
            </a:pPr>
            <a:r>
              <a:rPr lang="en-US" sz="2800" b="1" dirty="0">
                <a:solidFill>
                  <a:schemeClr val="bg1"/>
                </a:solidFill>
                <a:latin typeface="Times New Roman" panose="02020603050405020304" pitchFamily="18" charset="0"/>
                <a:cs typeface="Times New Roman" panose="02020603050405020304" pitchFamily="18" charset="0"/>
              </a:rPr>
              <a:t>Root cause analysis is an accident investigation technique undertaken to find and fix the fundamental causes of an adverse event. It is similar to any improvement method that follows the steps of the Plan-Do-Study-Act cycle.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59</a:t>
            </a:fld>
            <a:endParaRPr lang="en-US" dirty="0"/>
          </a:p>
        </p:txBody>
      </p:sp>
    </p:spTree>
    <p:extLst>
      <p:ext uri="{BB962C8B-B14F-4D97-AF65-F5344CB8AC3E}">
        <p14:creationId xmlns:p14="http://schemas.microsoft.com/office/powerpoint/2010/main" val="1235892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pPr>
              <a:buClr>
                <a:srgbClr val="FF0000"/>
              </a:buClr>
              <a:defRPr/>
            </a:pPr>
            <a:r>
              <a:rPr lang="en-US" sz="2800" b="1" dirty="0" smtClean="0">
                <a:solidFill>
                  <a:srgbClr val="0000FF"/>
                </a:solidFill>
                <a:latin typeface="Times New Roman" panose="02020603050405020304" pitchFamily="18" charset="0"/>
                <a:cs typeface="Times New Roman" panose="02020603050405020304" pitchFamily="18" charset="0"/>
              </a:rPr>
              <a:t>Patient Safety</a:t>
            </a:r>
          </a:p>
          <a:p>
            <a:pPr marL="609600" indent="-609600">
              <a:buClr>
                <a:srgbClr val="FF0000"/>
              </a:buClr>
              <a:buFont typeface="Arial" pitchFamily="34" charset="0"/>
              <a:buChar char="►"/>
              <a:defRPr/>
            </a:pPr>
            <a:r>
              <a:rPr lang="en-US" sz="2800" b="1" dirty="0" smtClean="0">
                <a:solidFill>
                  <a:schemeClr val="bg1"/>
                </a:solidFill>
                <a:latin typeface="Times New Roman" panose="02020603050405020304" pitchFamily="18" charset="0"/>
                <a:cs typeface="Times New Roman" panose="02020603050405020304" pitchFamily="18" charset="0"/>
              </a:rPr>
              <a:t>Although </a:t>
            </a:r>
            <a:r>
              <a:rPr lang="en-US" sz="2800" b="1" dirty="0">
                <a:solidFill>
                  <a:schemeClr val="bg1"/>
                </a:solidFill>
                <a:latin typeface="Times New Roman" panose="02020603050405020304" pitchFamily="18" charset="0"/>
                <a:cs typeface="Times New Roman" panose="02020603050405020304" pitchFamily="18" charset="0"/>
              </a:rPr>
              <a:t>all healthcare professionals espouse the principle “</a:t>
            </a:r>
            <a:r>
              <a:rPr lang="en-US" sz="2800" b="1" dirty="0">
                <a:solidFill>
                  <a:srgbClr val="0000FF"/>
                </a:solidFill>
                <a:latin typeface="Times New Roman" panose="02020603050405020304" pitchFamily="18" charset="0"/>
                <a:cs typeface="Times New Roman" panose="02020603050405020304" pitchFamily="18" charset="0"/>
              </a:rPr>
              <a:t>First</a:t>
            </a:r>
            <a:r>
              <a:rPr lang="en-US" sz="2800" b="1" dirty="0">
                <a:solidFill>
                  <a:schemeClr val="bg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do no harm</a:t>
            </a:r>
            <a:r>
              <a:rPr lang="en-US" sz="2800" b="1" dirty="0">
                <a:solidFill>
                  <a:schemeClr val="bg1"/>
                </a:solidFill>
                <a:latin typeface="Times New Roman" panose="02020603050405020304" pitchFamily="18" charset="0"/>
                <a:cs typeface="Times New Roman" panose="02020603050405020304" pitchFamily="18" charset="0"/>
              </a:rPr>
              <a:t>,” patients are occasionally harmed by caregivers’ actions—or inaction</a:t>
            </a:r>
            <a:r>
              <a:rPr lang="en-US" sz="2800" b="1" dirty="0" smtClean="0">
                <a:solidFill>
                  <a:schemeClr val="bg1"/>
                </a:solidFill>
                <a:latin typeface="Times New Roman" panose="02020603050405020304" pitchFamily="18" charset="0"/>
                <a:cs typeface="Times New Roman" panose="02020603050405020304" pitchFamily="18" charset="0"/>
              </a:rPr>
              <a:t>.</a:t>
            </a:r>
          </a:p>
          <a:p>
            <a:pPr marL="609600" indent="-609600">
              <a:buClr>
                <a:srgbClr val="FF0000"/>
              </a:buClr>
              <a:buFont typeface="Arial" pitchFamily="34" charset="0"/>
              <a:buChar char="►"/>
              <a:defRPr/>
            </a:pPr>
            <a:r>
              <a:rPr lang="en-US" sz="2800" b="1" dirty="0">
                <a:solidFill>
                  <a:schemeClr val="bg1"/>
                </a:solidFill>
                <a:latin typeface="Times New Roman" panose="02020603050405020304" pitchFamily="18" charset="0"/>
                <a:cs typeface="Times New Roman" panose="02020603050405020304" pitchFamily="18" charset="0"/>
              </a:rPr>
              <a:t>Despite continued efforts by healthcare organizations to improve patient safety, however, potentially avoidable safety problems still exist. </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6</a:t>
            </a:fld>
            <a:endParaRPr lang="en-US" dirty="0"/>
          </a:p>
        </p:txBody>
      </p:sp>
    </p:spTree>
    <p:extLst>
      <p:ext uri="{BB962C8B-B14F-4D97-AF65-F5344CB8AC3E}">
        <p14:creationId xmlns:p14="http://schemas.microsoft.com/office/powerpoint/2010/main" val="10621986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524000"/>
            <a:ext cx="8229600" cy="46482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LEARNING POINT Consumer Involvement in Patient Safety </a:t>
            </a:r>
            <a:endParaRPr lang="en-US" sz="2800" b="1" dirty="0" smtClean="0">
              <a:solidFill>
                <a:srgbClr val="0000FF"/>
              </a:solidFill>
              <a:latin typeface="Times New Roman" panose="02020603050405020304" pitchFamily="18" charset="0"/>
              <a:cs typeface="Times New Roman" panose="02020603050405020304" pitchFamily="18" charset="0"/>
            </a:endParaRPr>
          </a:p>
          <a:p>
            <a:r>
              <a:rPr lang="en-US" sz="2800" b="1" dirty="0" smtClean="0">
                <a:solidFill>
                  <a:schemeClr val="bg1"/>
                </a:solidFill>
                <a:latin typeface="Times New Roman" panose="02020603050405020304" pitchFamily="18" charset="0"/>
                <a:cs typeface="Times New Roman" panose="02020603050405020304" pitchFamily="18" charset="0"/>
              </a:rPr>
              <a:t>Patients </a:t>
            </a:r>
            <a:r>
              <a:rPr lang="en-US" sz="2800" b="1" dirty="0">
                <a:solidFill>
                  <a:schemeClr val="bg1"/>
                </a:solidFill>
                <a:latin typeface="Times New Roman" panose="02020603050405020304" pitchFamily="18" charset="0"/>
                <a:cs typeface="Times New Roman" panose="02020603050405020304" pitchFamily="18" charset="0"/>
              </a:rPr>
              <a:t>and family members can promote their safety by </a:t>
            </a:r>
            <a:r>
              <a:rPr lang="en-US" sz="2800" b="1" dirty="0" smtClean="0">
                <a:solidFill>
                  <a:schemeClr val="bg1"/>
                </a:solidFill>
                <a:latin typeface="Times New Roman" panose="02020603050405020304" pitchFamily="18" charset="0"/>
                <a:cs typeface="Times New Roman" panose="02020603050405020304" pitchFamily="18" charset="0"/>
              </a:rPr>
              <a:t>speaking </a:t>
            </a:r>
            <a:r>
              <a:rPr lang="en-US" sz="2800" b="1" dirty="0">
                <a:solidFill>
                  <a:schemeClr val="bg1"/>
                </a:solidFill>
                <a:latin typeface="Times New Roman" panose="02020603050405020304" pitchFamily="18" charset="0"/>
                <a:cs typeface="Times New Roman" panose="02020603050405020304" pitchFamily="18" charset="0"/>
              </a:rPr>
              <a:t>up when they encounter a potentially unsafe or out-of-the- ordinary activity, process, or alarm. In some organizations, patients and family members are involved in internal quality management efforts.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60</a:t>
            </a:fld>
            <a:endParaRPr lang="en-US" dirty="0"/>
          </a:p>
        </p:txBody>
      </p:sp>
    </p:spTree>
    <p:extLst>
      <p:ext uri="{BB962C8B-B14F-4D97-AF65-F5344CB8AC3E}">
        <p14:creationId xmlns:p14="http://schemas.microsoft.com/office/powerpoint/2010/main" val="344030162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153400" cy="2819400"/>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en-US" sz="8800" b="1" dirty="0" smtClean="0">
                <a:latin typeface="AR HERMANN" panose="02000000000000000000" pitchFamily="2" charset="0"/>
              </a:rPr>
              <a:t>THANK YOU</a:t>
            </a:r>
            <a:endParaRPr lang="en-US" sz="8800" b="1" dirty="0">
              <a:latin typeface="AR HERMANN" panose="02000000000000000000" pitchFamily="2" charset="0"/>
            </a:endParaRPr>
          </a:p>
        </p:txBody>
      </p:sp>
      <p:sp>
        <p:nvSpPr>
          <p:cNvPr id="3" name="Date Placeholder 2"/>
          <p:cNvSpPr>
            <a:spLocks noGrp="1"/>
          </p:cNvSpPr>
          <p:nvPr>
            <p:ph type="dt" sz="half" idx="10"/>
          </p:nvPr>
        </p:nvSpPr>
        <p:spPr/>
        <p:txBody>
          <a:bodyPr/>
          <a:lstStyle/>
          <a:p>
            <a:fld id="{04BA6C03-1837-4D39-96F7-B30D2E66B487}" type="datetime1">
              <a:rPr lang="en-US" smtClean="0"/>
              <a:t>4/24/2016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a:xfrm>
            <a:off x="8305800" y="6400800"/>
            <a:ext cx="533400" cy="244476"/>
          </a:xfrm>
        </p:spPr>
        <p:txBody>
          <a:bodyPr>
            <a:normAutofit fontScale="85000" lnSpcReduction="20000"/>
          </a:bodyPr>
          <a:lstStyle/>
          <a:p>
            <a:fld id="{EEEECDCC-63C2-4492-ADC6-A6890B1EB79E}" type="slidenum">
              <a:rPr lang="en-US" smtClean="0"/>
              <a:t>61</a:t>
            </a:fld>
            <a:endParaRPr lang="en-US" dirty="0"/>
          </a:p>
        </p:txBody>
      </p:sp>
    </p:spTree>
    <p:extLst>
      <p:ext uri="{BB962C8B-B14F-4D97-AF65-F5344CB8AC3E}">
        <p14:creationId xmlns:p14="http://schemas.microsoft.com/office/powerpoint/2010/main" val="33487578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676400"/>
            <a:ext cx="8229600" cy="4343400"/>
          </a:xfrm>
        </p:spPr>
        <p:style>
          <a:lnRef idx="1">
            <a:schemeClr val="accent1"/>
          </a:lnRef>
          <a:fillRef idx="2">
            <a:schemeClr val="accent1"/>
          </a:fillRef>
          <a:effectRef idx="1">
            <a:schemeClr val="accent1"/>
          </a:effectRef>
          <a:fontRef idx="minor">
            <a:schemeClr val="dk1"/>
          </a:fontRef>
        </p:style>
        <p:txBody>
          <a:bodyPr>
            <a:noAutofit/>
          </a:bodyPr>
          <a:lstStyle/>
          <a:p>
            <a:pPr>
              <a:buClr>
                <a:srgbClr val="FF0000"/>
              </a:buClr>
              <a:defRPr/>
            </a:pPr>
            <a:r>
              <a:rPr lang="en-US" sz="2800" b="1" dirty="0" smtClean="0">
                <a:solidFill>
                  <a:srgbClr val="0000FF"/>
                </a:solidFill>
                <a:latin typeface="Times New Roman" panose="02020603050405020304" pitchFamily="18" charset="0"/>
                <a:cs typeface="Times New Roman" panose="02020603050405020304" pitchFamily="18" charset="0"/>
              </a:rPr>
              <a:t>Patient Safety</a:t>
            </a:r>
          </a:p>
          <a:p>
            <a:r>
              <a:rPr lang="en-US" sz="2400" b="1" dirty="0">
                <a:solidFill>
                  <a:schemeClr val="bg1"/>
                </a:solidFill>
                <a:latin typeface="Times New Roman" panose="02020603050405020304" pitchFamily="18" charset="0"/>
                <a:cs typeface="Times New Roman" panose="02020603050405020304" pitchFamily="18" charset="0"/>
              </a:rPr>
              <a:t>The 2011 National Healthcare Quality Report in the USA revealed several opportunities for </a:t>
            </a:r>
            <a:r>
              <a:rPr lang="en-US" sz="2400" b="1" dirty="0" smtClean="0">
                <a:solidFill>
                  <a:schemeClr val="bg1"/>
                </a:solidFill>
                <a:latin typeface="Times New Roman" panose="02020603050405020304" pitchFamily="18" charset="0"/>
                <a:cs typeface="Times New Roman" panose="02020603050405020304" pitchFamily="18" charset="0"/>
              </a:rPr>
              <a:t>improvement in HCOs </a:t>
            </a:r>
            <a:r>
              <a:rPr lang="en-US" sz="2400" b="1" dirty="0">
                <a:solidFill>
                  <a:schemeClr val="bg1"/>
                </a:solidFill>
                <a:latin typeface="Times New Roman" panose="02020603050405020304" pitchFamily="18" charset="0"/>
                <a:cs typeface="Times New Roman" panose="02020603050405020304" pitchFamily="18" charset="0"/>
              </a:rPr>
              <a:t>(AHRQ 2012):</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Sepsis, a severe bloodstream infection, occurs in 5 percent of emergency surgery patients and 2 percent of elective surgery patients.</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Almost 4 percent of hospitalized patients experience mechanical adverse events associated with central venous catheter placement.</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7</a:t>
            </a:fld>
            <a:endParaRPr lang="en-US" dirty="0"/>
          </a:p>
        </p:txBody>
      </p:sp>
    </p:spTree>
    <p:extLst>
      <p:ext uri="{BB962C8B-B14F-4D97-AF65-F5344CB8AC3E}">
        <p14:creationId xmlns:p14="http://schemas.microsoft.com/office/powerpoint/2010/main" val="4161922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371600"/>
            <a:ext cx="8229600" cy="4800600"/>
          </a:xfrm>
        </p:spPr>
        <p:style>
          <a:lnRef idx="1">
            <a:schemeClr val="accent1"/>
          </a:lnRef>
          <a:fillRef idx="2">
            <a:schemeClr val="accent1"/>
          </a:fillRef>
          <a:effectRef idx="1">
            <a:schemeClr val="accent1"/>
          </a:effectRef>
          <a:fontRef idx="minor">
            <a:schemeClr val="dk1"/>
          </a:fontRef>
        </p:style>
        <p:txBody>
          <a:bodyPr>
            <a:noAutofit/>
          </a:bodyPr>
          <a:lstStyle/>
          <a:p>
            <a:pPr>
              <a:buClr>
                <a:srgbClr val="FF0000"/>
              </a:buClr>
              <a:defRPr/>
            </a:pPr>
            <a:r>
              <a:rPr lang="en-US" sz="2800" b="1" dirty="0" smtClean="0">
                <a:solidFill>
                  <a:srgbClr val="0000FF"/>
                </a:solidFill>
                <a:latin typeface="Times New Roman" panose="02020603050405020304" pitchFamily="18" charset="0"/>
                <a:cs typeface="Times New Roman" panose="02020603050405020304" pitchFamily="18" charset="0"/>
              </a:rPr>
              <a:t>Patient Safety</a:t>
            </a:r>
          </a:p>
          <a:p>
            <a:r>
              <a:rPr lang="en-US" sz="2400" b="1" dirty="0">
                <a:solidFill>
                  <a:schemeClr val="bg1"/>
                </a:solidFill>
                <a:latin typeface="Times New Roman" panose="02020603050405020304" pitchFamily="18" charset="0"/>
                <a:cs typeface="Times New Roman" panose="02020603050405020304" pitchFamily="18" charset="0"/>
              </a:rPr>
              <a:t>The 2011 National Healthcare Quality Report in the USA revealed several opportunities for improvement (AHRQ 2012):</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Approximately 150 deaths occur per 1,000 discharges with complications potentially resulting from care during hospitalization.</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Of long-stay nursing home residents, 11 percent developed pressure sores. </a:t>
            </a:r>
          </a:p>
          <a:p>
            <a:pPr marL="342900" indent="-342900">
              <a:buClr>
                <a:srgbClr val="FF0000"/>
              </a:buClr>
              <a:buFont typeface="Wingdings" panose="05000000000000000000" pitchFamily="2" charset="2"/>
              <a:buChar char="v"/>
            </a:pPr>
            <a:r>
              <a:rPr lang="en-US" sz="2400" b="1" dirty="0">
                <a:solidFill>
                  <a:schemeClr val="bg1"/>
                </a:solidFill>
                <a:latin typeface="Times New Roman" panose="02020603050405020304" pitchFamily="18" charset="0"/>
                <a:cs typeface="Times New Roman" panose="02020603050405020304" pitchFamily="18" charset="0"/>
              </a:rPr>
              <a:t>An estimated 1.7 million healthcare-associated infections occur each year in hospitals, leading to approximately 100,000 deaths.</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8</a:t>
            </a:fld>
            <a:endParaRPr lang="en-US" dirty="0"/>
          </a:p>
        </p:txBody>
      </p:sp>
    </p:spTree>
    <p:extLst>
      <p:ext uri="{BB962C8B-B14F-4D97-AF65-F5344CB8AC3E}">
        <p14:creationId xmlns:p14="http://schemas.microsoft.com/office/powerpoint/2010/main" val="2933184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81000"/>
            <a:ext cx="6477000" cy="609600"/>
          </a:xfr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improve patient safety</a:t>
            </a:r>
          </a:p>
        </p:txBody>
      </p:sp>
      <p:sp>
        <p:nvSpPr>
          <p:cNvPr id="3" name="Subtitle 2"/>
          <p:cNvSpPr>
            <a:spLocks noGrp="1"/>
          </p:cNvSpPr>
          <p:nvPr>
            <p:ph type="subTitle" idx="1"/>
          </p:nvPr>
        </p:nvSpPr>
        <p:spPr>
          <a:xfrm>
            <a:off x="533400" y="1219200"/>
            <a:ext cx="8229600" cy="4953000"/>
          </a:xfrm>
        </p:spPr>
        <p:style>
          <a:lnRef idx="1">
            <a:schemeClr val="accent1"/>
          </a:lnRef>
          <a:fillRef idx="2">
            <a:schemeClr val="accent1"/>
          </a:fillRef>
          <a:effectRef idx="1">
            <a:schemeClr val="accent1"/>
          </a:effectRef>
          <a:fontRef idx="minor">
            <a:schemeClr val="dk1"/>
          </a:fontRef>
        </p:style>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Improve Patient Safety</a:t>
            </a: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Healthcare </a:t>
            </a:r>
            <a:r>
              <a:rPr lang="en-US" sz="2400" b="1" dirty="0">
                <a:solidFill>
                  <a:schemeClr val="bg1"/>
                </a:solidFill>
                <a:latin typeface="Times New Roman" panose="02020603050405020304" pitchFamily="18" charset="0"/>
                <a:cs typeface="Times New Roman" panose="02020603050405020304" pitchFamily="18" charset="0"/>
              </a:rPr>
              <a:t>facilities have had </a:t>
            </a:r>
            <a:r>
              <a:rPr lang="en-US" sz="2400" b="1" dirty="0">
                <a:solidFill>
                  <a:srgbClr val="0000FF"/>
                </a:solidFill>
                <a:latin typeface="Times New Roman" panose="02020603050405020304" pitchFamily="18" charset="0"/>
                <a:cs typeface="Times New Roman" panose="02020603050405020304" pitchFamily="18" charset="0"/>
              </a:rPr>
              <a:t>safety</a:t>
            </a:r>
            <a:r>
              <a:rPr lang="en-US" sz="2400" b="1" dirty="0">
                <a:solidFill>
                  <a:schemeClr val="bg1"/>
                </a:solidFill>
                <a:latin typeface="Times New Roman" panose="02020603050405020304" pitchFamily="18" charset="0"/>
                <a:cs typeface="Times New Roman" panose="02020603050405020304" pitchFamily="18" charset="0"/>
              </a:rPr>
              <a:t> programs in place for many years.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The </a:t>
            </a:r>
            <a:r>
              <a:rPr lang="en-US" sz="2400" b="1" dirty="0">
                <a:solidFill>
                  <a:schemeClr val="bg1"/>
                </a:solidFill>
                <a:latin typeface="Times New Roman" panose="02020603050405020304" pitchFamily="18" charset="0"/>
                <a:cs typeface="Times New Roman" panose="02020603050405020304" pitchFamily="18" charset="0"/>
              </a:rPr>
              <a:t>purpose of these programs is to provide an environment in which </a:t>
            </a:r>
            <a:r>
              <a:rPr lang="en-US" sz="2400" b="1" dirty="0">
                <a:solidFill>
                  <a:srgbClr val="0000FF"/>
                </a:solidFill>
                <a:latin typeface="Times New Roman" panose="02020603050405020304" pitchFamily="18" charset="0"/>
                <a:cs typeface="Times New Roman" panose="02020603050405020304" pitchFamily="18" charset="0"/>
              </a:rPr>
              <a:t>hazards</a:t>
            </a:r>
            <a:r>
              <a:rPr lang="en-US" sz="2400" b="1" dirty="0">
                <a:solidFill>
                  <a:schemeClr val="bg1"/>
                </a:solidFill>
                <a:latin typeface="Times New Roman" panose="02020603050405020304" pitchFamily="18" charset="0"/>
                <a:cs typeface="Times New Roman" panose="02020603050405020304" pitchFamily="18" charset="0"/>
              </a:rPr>
              <a:t> are eliminated or minimized for employees, staff, patients, and visitors. </a:t>
            </a:r>
            <a:endParaRPr lang="en-US" sz="2400" b="1" dirty="0" smtClean="0">
              <a:solidFill>
                <a:schemeClr val="bg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400" b="1" dirty="0" smtClean="0">
                <a:solidFill>
                  <a:schemeClr val="bg1"/>
                </a:solidFill>
                <a:latin typeface="Times New Roman" panose="02020603050405020304" pitchFamily="18" charset="0"/>
                <a:cs typeface="Times New Roman" panose="02020603050405020304" pitchFamily="18" charset="0"/>
              </a:rPr>
              <a:t>Safety </a:t>
            </a:r>
            <a:r>
              <a:rPr lang="en-US" sz="2400" b="1" dirty="0">
                <a:solidFill>
                  <a:schemeClr val="bg1"/>
                </a:solidFill>
                <a:latin typeface="Times New Roman" panose="02020603050405020304" pitchFamily="18" charset="0"/>
                <a:cs typeface="Times New Roman" panose="02020603050405020304" pitchFamily="18" charset="0"/>
              </a:rPr>
              <a:t>is promoted through several activities, including risk management, emergency preparedness, hazardous materials management, radiation safety, environmental safety and hygiene, security, and preventive maintenance.</a:t>
            </a:r>
          </a:p>
        </p:txBody>
      </p:sp>
      <p:sp>
        <p:nvSpPr>
          <p:cNvPr id="4" name="Date Placeholder 3"/>
          <p:cNvSpPr>
            <a:spLocks noGrp="1"/>
          </p:cNvSpPr>
          <p:nvPr>
            <p:ph type="dt" sz="half" idx="10"/>
          </p:nvPr>
        </p:nvSpPr>
        <p:spPr/>
        <p:txBody>
          <a:bodyPr/>
          <a:lstStyle/>
          <a:p>
            <a:fld id="{EECFC031-1BCE-4374-A406-533436B2CA11}" type="datetime1">
              <a:rPr lang="en-US" smtClean="0"/>
              <a:t>4/24/2016</a:t>
            </a:fld>
            <a:endParaRPr lang="en-US"/>
          </a:p>
        </p:txBody>
      </p:sp>
      <p:sp>
        <p:nvSpPr>
          <p:cNvPr id="5" name="Footer Placeholder 4"/>
          <p:cNvSpPr>
            <a:spLocks noGrp="1"/>
          </p:cNvSpPr>
          <p:nvPr>
            <p:ph type="ftr" sz="quarter" idx="11"/>
          </p:nvPr>
        </p:nvSpPr>
        <p:spPr>
          <a:xfrm>
            <a:off x="3200400" y="6324600"/>
            <a:ext cx="2438400" cy="365125"/>
          </a:xfr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a:xfrm>
            <a:off x="7924800" y="6324600"/>
            <a:ext cx="838200" cy="381000"/>
          </a:xfrm>
        </p:spPr>
        <p:txBody>
          <a:bodyPr/>
          <a:lstStyle/>
          <a:p>
            <a:fld id="{EEEECDCC-63C2-4492-ADC6-A6890B1EB79E}" type="slidenum">
              <a:rPr lang="en-US" smtClean="0"/>
              <a:t>9</a:t>
            </a:fld>
            <a:endParaRPr lang="en-US" dirty="0"/>
          </a:p>
        </p:txBody>
      </p:sp>
    </p:spTree>
    <p:extLst>
      <p:ext uri="{BB962C8B-B14F-4D97-AF65-F5344CB8AC3E}">
        <p14:creationId xmlns:p14="http://schemas.microsoft.com/office/powerpoint/2010/main" val="35722119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1004</TotalTime>
  <Words>4213</Words>
  <Application>Microsoft Office PowerPoint</Application>
  <PresentationFormat>On-screen Show (4:3)</PresentationFormat>
  <Paragraphs>552</Paragraphs>
  <Slides>61</Slides>
  <Notes>1</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Median</vt:lpstr>
      <vt:lpstr>PowerPoint Presentation</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Exhibit 8.3 is an illustration of a hospital’s medication administration process</vt:lpstr>
      <vt:lpstr>improve patient safety</vt:lpstr>
      <vt:lpstr>Exhibit 8.4. Examples of patient safety topics and the system-level measures used to assess corresponding performance </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improve patient safety</vt:lpstr>
      <vt:lpstr>Exhibit 8.7. FMEA Steps in Relationship to PDSA Cycle</vt:lpstr>
      <vt:lpstr>improve patient safety</vt:lpstr>
      <vt:lpstr>improve patient safety</vt:lpstr>
      <vt:lpstr>Exhibit 8.8. First Two Steps in Outpatient Laboratory Testing Process and Failure Modes</vt:lpstr>
      <vt:lpstr>improve patient safety</vt:lpstr>
      <vt:lpstr>Exhibit 8.9 is an FMEA worksheet for the first step in the laboratory test-ordering process</vt:lpstr>
      <vt:lpstr>improve patient safety</vt:lpstr>
      <vt:lpstr>improve patient safety</vt:lpstr>
      <vt:lpstr>improve patient safety</vt:lpstr>
      <vt:lpstr>improve patient safety</vt:lpstr>
      <vt:lpstr>improve patient safety</vt:lpstr>
      <vt:lpstr>improve patient safety</vt:lpstr>
      <vt:lpstr>Exhibit 8.11. The six steps involved in RCA follow the Plan-Do-Study-Act Cycle</vt:lpstr>
      <vt:lpstr>improve patient safety</vt:lpstr>
      <vt:lpstr>improve patient safety</vt:lpstr>
      <vt:lpstr>improve patient safety</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improve patient safety</dc:title>
  <dc:creator>alnaif</dc:creator>
  <cp:lastModifiedBy>alnaif</cp:lastModifiedBy>
  <cp:revision>52</cp:revision>
  <dcterms:created xsi:type="dcterms:W3CDTF">2015-12-04T12:01:35Z</dcterms:created>
  <dcterms:modified xsi:type="dcterms:W3CDTF">2016-04-24T19:21:40Z</dcterms:modified>
</cp:coreProperties>
</file>